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9" r:id="rId1"/>
  </p:sldMasterIdLst>
  <p:notesMasterIdLst>
    <p:notesMasterId r:id="rId46"/>
  </p:notesMasterIdLst>
  <p:sldIdLst>
    <p:sldId id="256" r:id="rId2"/>
    <p:sldId id="335" r:id="rId3"/>
    <p:sldId id="292" r:id="rId4"/>
    <p:sldId id="259" r:id="rId5"/>
    <p:sldId id="289" r:id="rId6"/>
    <p:sldId id="272" r:id="rId7"/>
    <p:sldId id="301" r:id="rId8"/>
    <p:sldId id="302" r:id="rId9"/>
    <p:sldId id="299" r:id="rId10"/>
    <p:sldId id="300" r:id="rId11"/>
    <p:sldId id="279" r:id="rId12"/>
    <p:sldId id="303" r:id="rId13"/>
    <p:sldId id="304" r:id="rId14"/>
    <p:sldId id="332" r:id="rId15"/>
    <p:sldId id="309" r:id="rId16"/>
    <p:sldId id="312" r:id="rId17"/>
    <p:sldId id="310" r:id="rId18"/>
    <p:sldId id="311" r:id="rId19"/>
    <p:sldId id="333" r:id="rId20"/>
    <p:sldId id="334" r:id="rId21"/>
    <p:sldId id="314" r:id="rId22"/>
    <p:sldId id="315" r:id="rId23"/>
    <p:sldId id="316" r:id="rId24"/>
    <p:sldId id="313" r:id="rId25"/>
    <p:sldId id="326" r:id="rId26"/>
    <p:sldId id="331" r:id="rId27"/>
    <p:sldId id="327" r:id="rId28"/>
    <p:sldId id="328" r:id="rId29"/>
    <p:sldId id="329" r:id="rId30"/>
    <p:sldId id="330" r:id="rId31"/>
    <p:sldId id="321" r:id="rId32"/>
    <p:sldId id="322" r:id="rId33"/>
    <p:sldId id="323" r:id="rId34"/>
    <p:sldId id="265" r:id="rId35"/>
    <p:sldId id="281" r:id="rId36"/>
    <p:sldId id="293" r:id="rId37"/>
    <p:sldId id="297" r:id="rId38"/>
    <p:sldId id="338" r:id="rId39"/>
    <p:sldId id="306" r:id="rId40"/>
    <p:sldId id="307" r:id="rId41"/>
    <p:sldId id="319" r:id="rId42"/>
    <p:sldId id="320" r:id="rId43"/>
    <p:sldId id="324" r:id="rId44"/>
    <p:sldId id="325" r:id="rId45"/>
  </p:sldIdLst>
  <p:sldSz cx="9144000" cy="6858000" type="screen4x3"/>
  <p:notesSz cx="6858000" cy="9296400"/>
  <p:embeddedFontLst>
    <p:embeddedFont>
      <p:font typeface="Lucida Console" pitchFamily="49" charset="0"/>
      <p:regular r:id="rId47"/>
    </p:embeddedFont>
    <p:embeddedFont>
      <p:font typeface="Calibri" pitchFamily="34" charset="0"/>
      <p:regular r:id="rId48"/>
      <p:bold r:id="rId49"/>
      <p:italic r:id="rId50"/>
      <p:boldItalic r:id="rId51"/>
    </p:embeddedFont>
  </p:embeddedFontLst>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en Marshall" initials="A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858" autoAdjust="0"/>
    <p:restoredTop sz="75600" autoAdjust="0"/>
  </p:normalViewPr>
  <p:slideViewPr>
    <p:cSldViewPr snapToGrid="0">
      <p:cViewPr varScale="1">
        <p:scale>
          <a:sx n="41" d="100"/>
          <a:sy n="41" d="100"/>
        </p:scale>
        <p:origin x="-1027" y="-72"/>
      </p:cViewPr>
      <p:guideLst>
        <p:guide orient="horz" pos="2160"/>
        <p:guide orient="horz" pos="144"/>
        <p:guide orient="horz" pos="4176"/>
        <p:guide orient="horz" pos="1484"/>
        <p:guide orient="horz" pos="1196"/>
        <p:guide orient="horz" pos="890"/>
        <p:guide orient="horz" pos="2282"/>
        <p:guide pos="2880"/>
        <p:guide pos="241"/>
        <p:guide pos="5513"/>
      </p:guideLst>
    </p:cSldViewPr>
  </p:slideViewPr>
  <p:notesTextViewPr>
    <p:cViewPr>
      <p:scale>
        <a:sx n="100" d="100"/>
        <a:sy n="100" d="100"/>
      </p:scale>
      <p:origin x="0" y="0"/>
    </p:cViewPr>
  </p:notesTextViewPr>
  <p:sorterViewPr>
    <p:cViewPr>
      <p:scale>
        <a:sx n="41" d="100"/>
        <a:sy n="41"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lenma\Documents\WinHec\2007\server_power_break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view3D>
      <c:rotX val="30"/>
      <c:perspective val="30"/>
    </c:view3D>
    <c:plotArea>
      <c:layout>
        <c:manualLayout>
          <c:layoutTarget val="inner"/>
          <c:xMode val="edge"/>
          <c:yMode val="edge"/>
          <c:x val="8.0989853155875036E-2"/>
          <c:y val="8.8289716726260709E-2"/>
          <c:w val="0.8298025227586151"/>
          <c:h val="0.81826260289528252"/>
        </c:manualLayout>
      </c:layout>
      <c:pie3DChart>
        <c:varyColors val="1"/>
        <c:ser>
          <c:idx val="0"/>
          <c:order val="0"/>
          <c:tx>
            <c:strRef>
              <c:f>Sheet1!$G$1</c:f>
              <c:strCache>
                <c:ptCount val="1"/>
                <c:pt idx="0">
                  <c:v>Total System Watts </c:v>
                </c:pt>
              </c:strCache>
            </c:strRef>
          </c:tx>
          <c:spPr>
            <a:scene3d>
              <a:camera prst="orthographicFront"/>
              <a:lightRig rig="threePt" dir="t"/>
            </a:scene3d>
            <a:sp3d prstMaterial="matte">
              <a:contourClr>
                <a:srgbClr val="000000"/>
              </a:contourClr>
            </a:sp3d>
          </c:spPr>
          <c:dLbls>
            <c:dLbl>
              <c:idx val="0"/>
              <c:layout>
                <c:manualLayout>
                  <c:x val="-0.23215202876219826"/>
                  <c:y val="1.2820512820512827E-2"/>
                </c:manualLayout>
              </c:layout>
              <c:numFmt formatCode="0%" sourceLinked="0"/>
              <c:spPr/>
              <c:txPr>
                <a:bodyPr/>
                <a:lstStyle/>
                <a:p>
                  <a:pPr>
                    <a:defRPr sz="1800">
                      <a:solidFill>
                        <a:schemeClr val="bg2"/>
                      </a:solidFill>
                      <a:effectLst>
                        <a:outerShdw blurRad="38100" dist="38100" dir="2700000" algn="tl">
                          <a:srgbClr val="000000">
                            <a:alpha val="43137"/>
                          </a:srgbClr>
                        </a:outerShdw>
                      </a:effectLst>
                      <a:latin typeface="+mj-lt"/>
                    </a:defRPr>
                  </a:pPr>
                  <a:endParaRPr lang="en-US"/>
                </a:p>
              </c:txPr>
              <c:dLblPos val="outEnd"/>
              <c:showCatName val="1"/>
              <c:showPercent val="1"/>
            </c:dLbl>
            <c:dLbl>
              <c:idx val="1"/>
              <c:layout>
                <c:manualLayout>
                  <c:x val="0.14586527223388288"/>
                  <c:y val="-0.29807692307692357"/>
                </c:manualLayout>
              </c:layout>
              <c:numFmt formatCode="0%" sourceLinked="0"/>
              <c:spPr/>
              <c:txPr>
                <a:bodyPr/>
                <a:lstStyle/>
                <a:p>
                  <a:pPr>
                    <a:defRPr sz="1800">
                      <a:solidFill>
                        <a:schemeClr val="bg2"/>
                      </a:solidFill>
                      <a:effectLst>
                        <a:outerShdw blurRad="38100" dist="38100" dir="2700000" algn="tl">
                          <a:srgbClr val="000000">
                            <a:alpha val="43137"/>
                          </a:srgbClr>
                        </a:outerShdw>
                      </a:effectLst>
                      <a:latin typeface="+mj-lt"/>
                    </a:defRPr>
                  </a:pPr>
                  <a:endParaRPr lang="en-US"/>
                </a:p>
              </c:txPr>
              <c:dLblPos val="outEnd"/>
              <c:showCatName val="1"/>
              <c:showPercent val="1"/>
            </c:dLbl>
            <c:dLbl>
              <c:idx val="2"/>
              <c:layout>
                <c:manualLayout>
                  <c:x val="9.6558808423215348E-2"/>
                  <c:y val="-0.17307717544922271"/>
                </c:manualLayout>
              </c:layout>
              <c:numFmt formatCode="0%" sourceLinked="0"/>
              <c:spPr/>
              <c:txPr>
                <a:bodyPr/>
                <a:lstStyle/>
                <a:p>
                  <a:pPr>
                    <a:defRPr sz="1600">
                      <a:solidFill>
                        <a:schemeClr val="bg2"/>
                      </a:solidFill>
                      <a:effectLst>
                        <a:outerShdw blurRad="38100" dist="38100" dir="2700000" algn="tl">
                          <a:srgbClr val="000000">
                            <a:alpha val="43137"/>
                          </a:srgbClr>
                        </a:outerShdw>
                      </a:effectLst>
                      <a:latin typeface="+mj-lt"/>
                    </a:defRPr>
                  </a:pPr>
                  <a:endParaRPr lang="en-US"/>
                </a:p>
              </c:txPr>
              <c:dLblPos val="outEnd"/>
              <c:showCatName val="1"/>
              <c:showPercent val="1"/>
            </c:dLbl>
            <c:dLbl>
              <c:idx val="3"/>
              <c:layout>
                <c:manualLayout>
                  <c:x val="0.21160760143810992"/>
                  <c:y val="7.6923076923076997E-2"/>
                </c:manualLayout>
              </c:layout>
              <c:tx>
                <c:rich>
                  <a:bodyPr/>
                  <a:lstStyle/>
                  <a:p>
                    <a:pPr>
                      <a:defRPr sz="1600">
                        <a:solidFill>
                          <a:schemeClr val="bg2"/>
                        </a:solidFill>
                        <a:effectLst>
                          <a:outerShdw blurRad="38100" dist="38100" dir="2700000" algn="tl">
                            <a:srgbClr val="000000">
                              <a:alpha val="43137"/>
                            </a:srgbClr>
                          </a:outerShdw>
                        </a:effectLst>
                        <a:latin typeface="+mj-lt"/>
                      </a:defRPr>
                    </a:pPr>
                    <a:r>
                      <a:rPr lang="en-US" sz="1600" dirty="0" err="1">
                        <a:solidFill>
                          <a:schemeClr val="bg2"/>
                        </a:solidFill>
                        <a:latin typeface="+mj-lt"/>
                      </a:rPr>
                      <a:t>Mobo</a:t>
                    </a:r>
                    <a:r>
                      <a:rPr lang="en-US" sz="1600" dirty="0">
                        <a:solidFill>
                          <a:schemeClr val="bg2"/>
                        </a:solidFill>
                        <a:latin typeface="+mj-lt"/>
                      </a:rPr>
                      <a:t>, </a:t>
                    </a:r>
                    <a:r>
                      <a:rPr lang="en-US" sz="1600" dirty="0" smtClean="0">
                        <a:solidFill>
                          <a:schemeClr val="bg2"/>
                        </a:solidFill>
                        <a:latin typeface="+mj-lt"/>
                      </a:rPr>
                      <a:t/>
                    </a:r>
                    <a:br>
                      <a:rPr lang="en-US" sz="1600" dirty="0" smtClean="0">
                        <a:solidFill>
                          <a:schemeClr val="bg2"/>
                        </a:solidFill>
                        <a:latin typeface="+mj-lt"/>
                      </a:rPr>
                    </a:br>
                    <a:r>
                      <a:rPr lang="en-US" sz="1600" dirty="0" smtClean="0">
                        <a:solidFill>
                          <a:schemeClr val="bg2"/>
                        </a:solidFill>
                        <a:latin typeface="+mj-lt"/>
                      </a:rPr>
                      <a:t>8GB </a:t>
                    </a:r>
                    <a:r>
                      <a:rPr lang="en-US" sz="1600" dirty="0">
                        <a:solidFill>
                          <a:schemeClr val="bg2"/>
                        </a:solidFill>
                        <a:latin typeface="+mj-lt"/>
                      </a:rPr>
                      <a:t>RAM
18%</a:t>
                    </a:r>
                  </a:p>
                </c:rich>
              </c:tx>
              <c:numFmt formatCode="0%" sourceLinked="0"/>
              <c:spPr/>
              <c:dLblPos val="outEnd"/>
              <c:showCatName val="1"/>
              <c:showPercent val="1"/>
            </c:dLbl>
            <c:dLbl>
              <c:idx val="4"/>
              <c:layout>
                <c:manualLayout>
                  <c:x val="8.0123266563944542E-2"/>
                  <c:y val="0.12820512820512819"/>
                </c:manualLayout>
              </c:layout>
              <c:numFmt formatCode="0%" sourceLinked="0"/>
              <c:spPr/>
              <c:txPr>
                <a:bodyPr/>
                <a:lstStyle/>
                <a:p>
                  <a:pPr>
                    <a:defRPr sz="1600">
                      <a:solidFill>
                        <a:schemeClr val="bg2"/>
                      </a:solidFill>
                      <a:effectLst>
                        <a:outerShdw blurRad="38100" dist="38100" dir="2700000" algn="tl">
                          <a:srgbClr val="000000">
                            <a:alpha val="43137"/>
                          </a:srgbClr>
                        </a:outerShdw>
                      </a:effectLst>
                      <a:latin typeface="+mj-lt"/>
                    </a:defRPr>
                  </a:pPr>
                  <a:endParaRPr lang="en-US"/>
                </a:p>
              </c:txPr>
              <c:dLblPos val="outEnd"/>
              <c:showCatName val="1"/>
              <c:showPercent val="1"/>
            </c:dLbl>
            <c:numFmt formatCode="0%" sourceLinked="0"/>
            <c:txPr>
              <a:bodyPr/>
              <a:lstStyle/>
              <a:p>
                <a:pPr>
                  <a:defRPr sz="1800">
                    <a:solidFill>
                      <a:schemeClr val="accent1"/>
                    </a:solidFill>
                    <a:effectLst>
                      <a:outerShdw blurRad="38100" dist="38100" dir="2700000" algn="tl">
                        <a:srgbClr val="000000">
                          <a:alpha val="43137"/>
                        </a:srgbClr>
                      </a:outerShdw>
                    </a:effectLst>
                  </a:defRPr>
                </a:pPr>
                <a:endParaRPr lang="en-US"/>
              </a:p>
            </c:txPr>
            <c:dLblPos val="outEnd"/>
            <c:showCatName val="1"/>
            <c:showPercent val="1"/>
            <c:showLeaderLines val="1"/>
          </c:dLbls>
          <c:cat>
            <c:strRef>
              <c:f>Sheet1!$A$2:$A$6</c:f>
              <c:strCache>
                <c:ptCount val="5"/>
                <c:pt idx="0">
                  <c:v>CPU (2)</c:v>
                </c:pt>
                <c:pt idx="1">
                  <c:v>PCI Cards  (3)</c:v>
                </c:pt>
                <c:pt idx="2">
                  <c:v>SCSI HDD (4)</c:v>
                </c:pt>
                <c:pt idx="3">
                  <c:v>Mobo, 8GB RAM</c:v>
                </c:pt>
                <c:pt idx="4">
                  <c:v>Other</c:v>
                </c:pt>
              </c:strCache>
            </c:strRef>
          </c:cat>
          <c:val>
            <c:numRef>
              <c:f>Sheet1!$G$2:$G$6</c:f>
              <c:numCache>
                <c:formatCode>0</c:formatCode>
                <c:ptCount val="5"/>
                <c:pt idx="0">
                  <c:v>257.14285714285825</c:v>
                </c:pt>
                <c:pt idx="1">
                  <c:v>91.649999999999991</c:v>
                </c:pt>
                <c:pt idx="2">
                  <c:v>66.84</c:v>
                </c:pt>
                <c:pt idx="3">
                  <c:v>101.49000000000002</c:v>
                </c:pt>
                <c:pt idx="4">
                  <c:v>37.400000000000006</c:v>
                </c:pt>
              </c:numCache>
            </c:numRef>
          </c:val>
        </c:ser>
      </c:pie3DChart>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F2FC24C-65DF-49FC-B988-D6E03476EA9A}" type="datetimeFigureOut">
              <a:rPr lang="en-US" smtClean="0"/>
              <a:pPr/>
              <a:t>5/29/2007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4CF5AEF-A6F2-4DF8-8337-404AF87299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0735CD8B-D298-4ACD-B9D2-58CD595ED972}" type="datetime8">
              <a:rPr lang="en-US" smtClean="0"/>
              <a:pPr/>
              <a:t>5/29/2007 2:34 PM</a:t>
            </a:fld>
            <a:endParaRPr lang="en-US" smtClean="0"/>
          </a:p>
        </p:txBody>
      </p:sp>
      <p:sp>
        <p:nvSpPr>
          <p:cNvPr id="13315" name="Rectangle 7"/>
          <p:cNvSpPr>
            <a:spLocks noGrp="1" noChangeArrowheads="1"/>
          </p:cNvSpPr>
          <p:nvPr>
            <p:ph type="sldNum" sz="quarter" idx="5"/>
          </p:nvPr>
        </p:nvSpPr>
        <p:spPr>
          <a:noFill/>
        </p:spPr>
        <p:txBody>
          <a:bodyPr/>
          <a:lstStyle/>
          <a:p>
            <a:fld id="{C2F51D3A-8E10-4CCC-B933-E667CA3F5C87}" type="slidenum">
              <a:rPr lang="en-US" smtClean="0"/>
              <a:pPr/>
              <a:t>10</a:t>
            </a:fld>
            <a:endParaRPr lang="en-US" smtClean="0"/>
          </a:p>
        </p:txBody>
      </p:sp>
      <p:sp>
        <p:nvSpPr>
          <p:cNvPr id="13316" name="Rectangle 2"/>
          <p:cNvSpPr>
            <a:spLocks noGrp="1" noRot="1" noChangeAspect="1" noChangeArrowheads="1" noTextEdit="1"/>
          </p:cNvSpPr>
          <p:nvPr>
            <p:ph type="sldImg"/>
          </p:nvPr>
        </p:nvSpPr>
        <p:spPr>
          <a:xfrm>
            <a:off x="1104900" y="696913"/>
            <a:ext cx="4648200" cy="3486150"/>
          </a:xfrm>
          <a:ln/>
        </p:spPr>
      </p:sp>
      <p:sp>
        <p:nvSpPr>
          <p:cNvPr id="13317" name="Rectangle 3"/>
          <p:cNvSpPr>
            <a:spLocks noGrp="1" noChangeArrowheads="1"/>
          </p:cNvSpPr>
          <p:nvPr>
            <p:ph type="body" idx="1"/>
          </p:nvPr>
        </p:nvSpPr>
        <p:spPr>
          <a:xfrm>
            <a:off x="685800" y="4415790"/>
            <a:ext cx="5486400" cy="4183380"/>
          </a:xfrm>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p:spPr>
        <p:txBody>
          <a:bodyPr/>
          <a:lstStyle/>
          <a:p>
            <a:fld id="{A49B5F7B-48B0-432E-9E1F-4D89BB2B0D8A}" type="datetime8">
              <a:rPr lang="en-US" smtClean="0"/>
              <a:pPr/>
              <a:t>5/29/2007 2:34 PM</a:t>
            </a:fld>
            <a:endParaRPr lang="en-US" smtClean="0"/>
          </a:p>
        </p:txBody>
      </p:sp>
      <p:sp>
        <p:nvSpPr>
          <p:cNvPr id="15363" name="Rectangle 7"/>
          <p:cNvSpPr>
            <a:spLocks noGrp="1" noChangeArrowheads="1"/>
          </p:cNvSpPr>
          <p:nvPr>
            <p:ph type="sldNum" sz="quarter" idx="5"/>
          </p:nvPr>
        </p:nvSpPr>
        <p:spPr>
          <a:noFill/>
        </p:spPr>
        <p:txBody>
          <a:bodyPr/>
          <a:lstStyle/>
          <a:p>
            <a:fld id="{FD8E45C5-CCCB-41E1-B7DE-726919B3D04E}" type="slidenum">
              <a:rPr lang="en-US" smtClean="0"/>
              <a:pPr/>
              <a:t>11</a:t>
            </a:fld>
            <a:endParaRPr lang="en-US" smtClean="0"/>
          </a:p>
        </p:txBody>
      </p:sp>
      <p:sp>
        <p:nvSpPr>
          <p:cNvPr id="15364" name="Rectangle 2"/>
          <p:cNvSpPr>
            <a:spLocks noGrp="1" noRot="1" noChangeAspect="1" noChangeArrowheads="1" noTextEdit="1"/>
          </p:cNvSpPr>
          <p:nvPr>
            <p:ph type="sldImg"/>
          </p:nvPr>
        </p:nvSpPr>
        <p:spPr>
          <a:xfrm>
            <a:off x="1104900" y="696913"/>
            <a:ext cx="4648200" cy="3486150"/>
          </a:xfrm>
          <a:ln/>
        </p:spPr>
      </p:sp>
      <p:sp>
        <p:nvSpPr>
          <p:cNvPr id="15365" name="Rectangle 3"/>
          <p:cNvSpPr>
            <a:spLocks noGrp="1" noChangeArrowheads="1"/>
          </p:cNvSpPr>
          <p:nvPr>
            <p:ph type="body" idx="1"/>
          </p:nvPr>
        </p:nvSpPr>
        <p:spPr>
          <a:xfrm>
            <a:off x="685800" y="4415790"/>
            <a:ext cx="5486400" cy="418338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2:34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CF5AEF-A6F2-4DF8-8337-404AF872996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BF41155C-231D-4ECC-BB63-9859F234784B}" type="datetime8">
              <a:rPr lang="en-US" smtClean="0"/>
              <a:pPr/>
              <a:t>5/29/2007 2:34 PM</a:t>
            </a:fld>
            <a:endParaRPr lang="en-US" smtClean="0"/>
          </a:p>
        </p:txBody>
      </p:sp>
      <p:sp>
        <p:nvSpPr>
          <p:cNvPr id="16387" name="Rectangle 7"/>
          <p:cNvSpPr>
            <a:spLocks noGrp="1" noChangeArrowheads="1"/>
          </p:cNvSpPr>
          <p:nvPr>
            <p:ph type="sldNum" sz="quarter" idx="5"/>
          </p:nvPr>
        </p:nvSpPr>
        <p:spPr>
          <a:noFill/>
        </p:spPr>
        <p:txBody>
          <a:bodyPr/>
          <a:lstStyle/>
          <a:p>
            <a:fld id="{089CBB1C-79F0-4482-9267-16C54824D7B9}" type="slidenum">
              <a:rPr lang="en-US" smtClean="0"/>
              <a:pPr/>
              <a:t>35</a:t>
            </a:fld>
            <a:endParaRPr lang="en-US" smtClean="0"/>
          </a:p>
        </p:txBody>
      </p:sp>
      <p:sp>
        <p:nvSpPr>
          <p:cNvPr id="16388" name="Rectangle 2"/>
          <p:cNvSpPr>
            <a:spLocks noGrp="1" noRot="1" noChangeAspect="1" noChangeArrowheads="1" noTextEdit="1"/>
          </p:cNvSpPr>
          <p:nvPr>
            <p:ph type="sldImg"/>
          </p:nvPr>
        </p:nvSpPr>
        <p:spPr>
          <a:xfrm>
            <a:off x="1104900" y="696913"/>
            <a:ext cx="4648200" cy="3486150"/>
          </a:xfrm>
          <a:ln/>
        </p:spPr>
      </p:sp>
      <p:sp>
        <p:nvSpPr>
          <p:cNvPr id="16389" name="Rectangle 3"/>
          <p:cNvSpPr>
            <a:spLocks noGrp="1" noChangeArrowheads="1"/>
          </p:cNvSpPr>
          <p:nvPr>
            <p:ph type="body" idx="1"/>
          </p:nvPr>
        </p:nvSpPr>
        <p:spPr>
          <a:xfrm>
            <a:off x="685800" y="4415790"/>
            <a:ext cx="5486400" cy="4183380"/>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B4CF5AEF-A6F2-4DF8-8337-404AF872996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0735CD8B-D298-4ACD-B9D2-58CD595ED972}" type="datetime8">
              <a:rPr lang="en-US" smtClean="0"/>
              <a:pPr/>
              <a:t>5/29/2007 2:34 PM</a:t>
            </a:fld>
            <a:endParaRPr lang="en-US" smtClean="0"/>
          </a:p>
        </p:txBody>
      </p:sp>
      <p:sp>
        <p:nvSpPr>
          <p:cNvPr id="13315" name="Rectangle 7"/>
          <p:cNvSpPr>
            <a:spLocks noGrp="1" noChangeArrowheads="1"/>
          </p:cNvSpPr>
          <p:nvPr>
            <p:ph type="sldNum" sz="quarter" idx="5"/>
          </p:nvPr>
        </p:nvSpPr>
        <p:spPr>
          <a:noFill/>
        </p:spPr>
        <p:txBody>
          <a:bodyPr/>
          <a:lstStyle/>
          <a:p>
            <a:fld id="{C2F51D3A-8E10-4CCC-B933-E667CA3F5C87}" type="slidenum">
              <a:rPr lang="en-US" smtClean="0"/>
              <a:pPr/>
              <a:t>6</a:t>
            </a:fld>
            <a:endParaRPr lang="en-US" smtClean="0"/>
          </a:p>
        </p:txBody>
      </p:sp>
      <p:sp>
        <p:nvSpPr>
          <p:cNvPr id="13316" name="Rectangle 2"/>
          <p:cNvSpPr>
            <a:spLocks noGrp="1" noRot="1" noChangeAspect="1" noChangeArrowheads="1" noTextEdit="1"/>
          </p:cNvSpPr>
          <p:nvPr>
            <p:ph type="sldImg"/>
          </p:nvPr>
        </p:nvSpPr>
        <p:spPr>
          <a:xfrm>
            <a:off x="1104900" y="696913"/>
            <a:ext cx="4648200" cy="3486150"/>
          </a:xfrm>
          <a:ln/>
        </p:spPr>
      </p:sp>
      <p:sp>
        <p:nvSpPr>
          <p:cNvPr id="13317" name="Rectangle 3"/>
          <p:cNvSpPr>
            <a:spLocks noGrp="1" noChangeArrowheads="1"/>
          </p:cNvSpPr>
          <p:nvPr>
            <p:ph type="body" idx="1"/>
          </p:nvPr>
        </p:nvSpPr>
        <p:spPr>
          <a:xfrm>
            <a:off x="685800" y="4415790"/>
            <a:ext cx="5486400" cy="4183380"/>
          </a:xfrm>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0735CD8B-D298-4ACD-B9D2-58CD595ED972}" type="datetime8">
              <a:rPr lang="en-US" smtClean="0"/>
              <a:pPr/>
              <a:t>5/29/2007 2:34 PM</a:t>
            </a:fld>
            <a:endParaRPr lang="en-US" smtClean="0"/>
          </a:p>
        </p:txBody>
      </p:sp>
      <p:sp>
        <p:nvSpPr>
          <p:cNvPr id="13315" name="Rectangle 7"/>
          <p:cNvSpPr>
            <a:spLocks noGrp="1" noChangeArrowheads="1"/>
          </p:cNvSpPr>
          <p:nvPr>
            <p:ph type="sldNum" sz="quarter" idx="5"/>
          </p:nvPr>
        </p:nvSpPr>
        <p:spPr>
          <a:noFill/>
        </p:spPr>
        <p:txBody>
          <a:bodyPr/>
          <a:lstStyle/>
          <a:p>
            <a:fld id="{C2F51D3A-8E10-4CCC-B933-E667CA3F5C87}" type="slidenum">
              <a:rPr lang="en-US" smtClean="0"/>
              <a:pPr/>
              <a:t>7</a:t>
            </a:fld>
            <a:endParaRPr lang="en-US" smtClean="0"/>
          </a:p>
        </p:txBody>
      </p:sp>
      <p:sp>
        <p:nvSpPr>
          <p:cNvPr id="13316" name="Rectangle 2"/>
          <p:cNvSpPr>
            <a:spLocks noGrp="1" noRot="1" noChangeAspect="1" noChangeArrowheads="1" noTextEdit="1"/>
          </p:cNvSpPr>
          <p:nvPr>
            <p:ph type="sldImg"/>
          </p:nvPr>
        </p:nvSpPr>
        <p:spPr>
          <a:xfrm>
            <a:off x="1104900" y="696913"/>
            <a:ext cx="4648200" cy="3486150"/>
          </a:xfrm>
          <a:ln/>
        </p:spPr>
      </p:sp>
      <p:sp>
        <p:nvSpPr>
          <p:cNvPr id="13317" name="Rectangle 3"/>
          <p:cNvSpPr>
            <a:spLocks noGrp="1" noChangeArrowheads="1"/>
          </p:cNvSpPr>
          <p:nvPr>
            <p:ph type="body" idx="1"/>
          </p:nvPr>
        </p:nvSpPr>
        <p:spPr>
          <a:xfrm>
            <a:off x="685800" y="4415790"/>
            <a:ext cx="5486400" cy="4183380"/>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CF5AEF-A6F2-4DF8-8337-404AF872996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p>
            <a:fld id="{0735CD8B-D298-4ACD-B9D2-58CD595ED972}" type="datetime8">
              <a:rPr lang="en-US" smtClean="0"/>
              <a:pPr/>
              <a:t>5/29/2007 2:34 PM</a:t>
            </a:fld>
            <a:endParaRPr lang="en-US" smtClean="0"/>
          </a:p>
        </p:txBody>
      </p:sp>
      <p:sp>
        <p:nvSpPr>
          <p:cNvPr id="13315" name="Rectangle 7"/>
          <p:cNvSpPr>
            <a:spLocks noGrp="1" noChangeArrowheads="1"/>
          </p:cNvSpPr>
          <p:nvPr>
            <p:ph type="sldNum" sz="quarter" idx="5"/>
          </p:nvPr>
        </p:nvSpPr>
        <p:spPr>
          <a:noFill/>
        </p:spPr>
        <p:txBody>
          <a:bodyPr/>
          <a:lstStyle/>
          <a:p>
            <a:fld id="{C2F51D3A-8E10-4CCC-B933-E667CA3F5C87}" type="slidenum">
              <a:rPr lang="en-US" smtClean="0"/>
              <a:pPr/>
              <a:t>9</a:t>
            </a:fld>
            <a:endParaRPr lang="en-US" smtClean="0"/>
          </a:p>
        </p:txBody>
      </p:sp>
      <p:sp>
        <p:nvSpPr>
          <p:cNvPr id="13316" name="Rectangle 2"/>
          <p:cNvSpPr>
            <a:spLocks noGrp="1" noRot="1" noChangeAspect="1" noChangeArrowheads="1" noTextEdit="1"/>
          </p:cNvSpPr>
          <p:nvPr>
            <p:ph type="sldImg"/>
          </p:nvPr>
        </p:nvSpPr>
        <p:spPr>
          <a:xfrm>
            <a:off x="1104900" y="696913"/>
            <a:ext cx="4648200" cy="3486150"/>
          </a:xfrm>
          <a:ln/>
        </p:spPr>
      </p:sp>
      <p:sp>
        <p:nvSpPr>
          <p:cNvPr id="13317" name="Rectangle 3"/>
          <p:cNvSpPr>
            <a:spLocks noGrp="1" noChangeArrowheads="1"/>
          </p:cNvSpPr>
          <p:nvPr>
            <p:ph type="body" idx="1"/>
          </p:nvPr>
        </p:nvSpPr>
        <p:spPr>
          <a:xfrm>
            <a:off x="685800" y="4415790"/>
            <a:ext cx="5486400" cy="4183380"/>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05" r:id="rId12"/>
    <p:sldLayoutId id="2147483707" r:id="rId13"/>
    <p:sldLayoutId id="2147483708" r:id="rId14"/>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7"/>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8"/>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8"/>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8"/>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8"/>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9"/>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whdc/system/pnppwr/powermgmt/default.mspx" TargetMode="External"/><Relationship Id="rId7" Type="http://schemas.openxmlformats.org/officeDocument/2006/relationships/hyperlink" Target="mailto:onnow@microsoft.com"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mailto:procpwr@microsoft.com" TargetMode="External"/><Relationship Id="rId5" Type="http://schemas.openxmlformats.org/officeDocument/2006/relationships/hyperlink" Target="http://www.acpi.info/" TargetMode="External"/><Relationship Id="rId4" Type="http://schemas.openxmlformats.org/officeDocument/2006/relationships/hyperlink" Target="http://www.microsoft.com/whdc/system/bus/PCI/aspm.m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hyperlink" Target="mailto:http://www.intel.com/support/motherboards/server/sb/cs-016976.ht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Server Power Management</a:t>
            </a:r>
            <a:endParaRPr lang="en-US" dirty="0"/>
          </a:p>
        </p:txBody>
      </p:sp>
      <p:sp>
        <p:nvSpPr>
          <p:cNvPr id="3" name="Subtitle 2"/>
          <p:cNvSpPr>
            <a:spLocks noGrp="1"/>
          </p:cNvSpPr>
          <p:nvPr>
            <p:ph type="subTitle" idx="1"/>
          </p:nvPr>
        </p:nvSpPr>
        <p:spPr>
          <a:xfrm>
            <a:off x="727605" y="4334074"/>
            <a:ext cx="7692761" cy="1371145"/>
          </a:xfrm>
        </p:spPr>
        <p:txBody>
          <a:bodyPr/>
          <a:lstStyle/>
          <a:p>
            <a:r>
              <a:rPr lang="en-US" dirty="0" smtClean="0"/>
              <a:t>Stephen </a:t>
            </a:r>
            <a:r>
              <a:rPr lang="en-US" dirty="0" err="1" smtClean="0"/>
              <a:t>Berard</a:t>
            </a:r>
            <a:endParaRPr lang="en-US" dirty="0" smtClean="0"/>
          </a:p>
          <a:p>
            <a:r>
              <a:rPr lang="en-US" dirty="0" smtClean="0"/>
              <a:t>Program Manager</a:t>
            </a:r>
            <a:br>
              <a:rPr lang="en-US" dirty="0" smtClean="0"/>
            </a:br>
            <a:r>
              <a:rPr lang="en-US" dirty="0" smtClean="0"/>
              <a:t>Windows Platform Architecture Team</a:t>
            </a:r>
            <a:endParaRPr lang="en-US" dirty="0"/>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41" name="Rectangle 5"/>
          <p:cNvSpPr>
            <a:spLocks noGrp="1" noChangeArrowheads="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Functional overview</a:t>
            </a:r>
          </a:p>
        </p:txBody>
      </p:sp>
      <p:sp>
        <p:nvSpPr>
          <p:cNvPr id="1012742" name="Rectangle 6"/>
          <p:cNvSpPr>
            <a:spLocks noGrp="1" noChangeArrowheads="1"/>
          </p:cNvSpPr>
          <p:nvPr>
            <p:ph type="body" idx="1"/>
          </p:nvPr>
        </p:nvSpPr>
        <p:spPr>
          <a:xfrm>
            <a:off x="371476" y="1898650"/>
            <a:ext cx="8380412" cy="4525854"/>
          </a:xfrm>
        </p:spPr>
        <p:txBody>
          <a:bodyPr/>
          <a:lstStyle/>
          <a:p>
            <a:r>
              <a:rPr lang="en-US" sz="3200" dirty="0" smtClean="0"/>
              <a:t>All processor power states are managed by the operating system at run time</a:t>
            </a:r>
          </a:p>
          <a:p>
            <a:r>
              <a:rPr lang="en-US" sz="3200" dirty="0" smtClean="0"/>
              <a:t>Kernel power manager calculates appropriate target states</a:t>
            </a:r>
          </a:p>
          <a:p>
            <a:pPr lvl="1"/>
            <a:r>
              <a:rPr lang="en-US" sz="2800" dirty="0" smtClean="0"/>
              <a:t>Based on processor utilization, Windows power policy, thread scheduler, system heuristics</a:t>
            </a:r>
          </a:p>
          <a:p>
            <a:r>
              <a:rPr lang="en-US" sz="3200" dirty="0" smtClean="0"/>
              <a:t>OS initiates processor state transitions</a:t>
            </a:r>
          </a:p>
          <a:p>
            <a:pPr lvl="1"/>
            <a:r>
              <a:rPr lang="en-US" sz="2800" dirty="0" smtClean="0"/>
              <a:t>e.g., scales p-state in response to workloads, or</a:t>
            </a:r>
          </a:p>
          <a:p>
            <a:pPr lvl="1"/>
            <a:r>
              <a:rPr lang="en-US" sz="2800" dirty="0" smtClean="0"/>
              <a:t>enters low processor power state when idle</a:t>
            </a:r>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Requirements</a:t>
            </a:r>
            <a:endParaRPr lang="en-US" dirty="0" smtClean="0">
              <a:solidFill>
                <a:schemeClr val="accent1"/>
              </a:solidFill>
            </a:endParaRPr>
          </a:p>
        </p:txBody>
      </p:sp>
      <p:sp>
        <p:nvSpPr>
          <p:cNvPr id="4" name="Text Placeholder 3"/>
          <p:cNvSpPr>
            <a:spLocks noGrp="1"/>
          </p:cNvSpPr>
          <p:nvPr>
            <p:ph type="body" idx="1"/>
          </p:nvPr>
        </p:nvSpPr>
        <p:spPr>
          <a:xfrm>
            <a:off x="382588" y="1898650"/>
            <a:ext cx="8380412" cy="4208332"/>
          </a:xfrm>
        </p:spPr>
        <p:txBody>
          <a:bodyPr/>
          <a:lstStyle/>
          <a:p>
            <a:r>
              <a:rPr lang="en-US" dirty="0" smtClean="0"/>
              <a:t>Hardware must support PPM capabilities</a:t>
            </a:r>
          </a:p>
          <a:p>
            <a:r>
              <a:rPr lang="en-US" dirty="0" smtClean="0"/>
              <a:t>ACPI namespace must described capabilities and contain processor objects</a:t>
            </a:r>
          </a:p>
          <a:p>
            <a:r>
              <a:rPr lang="en-US" dirty="0" smtClean="0"/>
              <a:t>Windows processor driver required for specific CPU make/model</a:t>
            </a:r>
          </a:p>
          <a:p>
            <a:pPr lvl="1"/>
            <a:r>
              <a:rPr lang="en-US" dirty="0" smtClean="0"/>
              <a:t>Most major processors supported in-box</a:t>
            </a:r>
          </a:p>
          <a:p>
            <a:pPr lvl="1"/>
            <a:r>
              <a:rPr lang="en-US" dirty="0" smtClean="0"/>
              <a:t>Exception:  AMD K8 on Windows Server 2003</a:t>
            </a:r>
          </a:p>
          <a:p>
            <a:pPr lvl="2"/>
            <a:r>
              <a:rPr lang="en-US" dirty="0" smtClean="0"/>
              <a:t>Processor driver available from AMD</a:t>
            </a:r>
            <a:endParaRPr lang="en-US" dirty="0"/>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Enabling Performance States</a:t>
            </a:r>
            <a:br>
              <a:rPr lang="en-US" dirty="0" smtClean="0"/>
            </a:br>
            <a:r>
              <a:rPr lang="en-US" sz="3600" dirty="0" smtClean="0">
                <a:solidFill>
                  <a:schemeClr val="accent1"/>
                </a:solidFill>
              </a:rPr>
              <a:t>Windows Server 2003</a:t>
            </a:r>
            <a:endParaRPr lang="en-US" dirty="0">
              <a:solidFill>
                <a:schemeClr val="accent1"/>
              </a:solidFill>
            </a:endParaRPr>
          </a:p>
        </p:txBody>
      </p:sp>
      <p:sp>
        <p:nvSpPr>
          <p:cNvPr id="3" name="Text Placeholder 2"/>
          <p:cNvSpPr>
            <a:spLocks noGrp="1"/>
          </p:cNvSpPr>
          <p:nvPr>
            <p:ph type="body" idx="1"/>
          </p:nvPr>
        </p:nvSpPr>
        <p:spPr>
          <a:xfrm>
            <a:off x="371476" y="1898650"/>
            <a:ext cx="8772524" cy="3962110"/>
          </a:xfrm>
        </p:spPr>
        <p:txBody>
          <a:bodyPr/>
          <a:lstStyle/>
          <a:p>
            <a:r>
              <a:rPr lang="en-US" dirty="0" smtClean="0"/>
              <a:t>Requires selecting appropriate power policy</a:t>
            </a:r>
          </a:p>
          <a:p>
            <a:r>
              <a:rPr lang="en-US" dirty="0" smtClean="0"/>
              <a:t>Each system power policy includes a processor throttling policy</a:t>
            </a:r>
          </a:p>
          <a:p>
            <a:pPr lvl="1"/>
            <a:r>
              <a:rPr lang="en-US" dirty="0" smtClean="0"/>
              <a:t>Determines performance state usage</a:t>
            </a:r>
          </a:p>
          <a:p>
            <a:pPr lvl="2"/>
            <a:r>
              <a:rPr lang="en-US" dirty="0" smtClean="0">
                <a:solidFill>
                  <a:schemeClr val="accent6"/>
                </a:solidFill>
                <a:latin typeface="+mj-lt"/>
              </a:rPr>
              <a:t>None</a:t>
            </a:r>
            <a:r>
              <a:rPr lang="en-US" dirty="0" smtClean="0"/>
              <a:t> – use only the highest performance state</a:t>
            </a:r>
          </a:p>
          <a:p>
            <a:pPr lvl="2"/>
            <a:r>
              <a:rPr lang="en-US" dirty="0" smtClean="0">
                <a:solidFill>
                  <a:schemeClr val="accent6"/>
                </a:solidFill>
                <a:latin typeface="+mj-lt"/>
              </a:rPr>
              <a:t>Adaptive</a:t>
            </a:r>
            <a:r>
              <a:rPr lang="en-US" dirty="0" smtClean="0"/>
              <a:t> – use all performance states based on demand</a:t>
            </a:r>
          </a:p>
          <a:p>
            <a:pPr lvl="2"/>
            <a:r>
              <a:rPr lang="en-US" dirty="0" smtClean="0">
                <a:solidFill>
                  <a:schemeClr val="accent6"/>
                </a:solidFill>
                <a:latin typeface="+mj-lt"/>
              </a:rPr>
              <a:t>Constant </a:t>
            </a:r>
            <a:r>
              <a:rPr lang="en-US" dirty="0" smtClean="0"/>
              <a:t>– use only the lowest performance state</a:t>
            </a:r>
          </a:p>
        </p:txBody>
      </p:sp>
    </p:spTree>
  </p:cSld>
  <p:clrMapOvr>
    <a:masterClrMapping/>
  </p:clrMapOvr>
  <p:transition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284268" y="1419225"/>
            <a:ext cx="3859731"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a:xfrm>
            <a:off x="382588" y="228600"/>
            <a:ext cx="8380412" cy="1191095"/>
          </a:xfrm>
        </p:spPr>
        <p:txBody>
          <a:bodyPr/>
          <a:lstStyle/>
          <a:p>
            <a:r>
              <a:rPr lang="en-US" dirty="0" smtClean="0"/>
              <a:t>Enabling Performance States</a:t>
            </a:r>
            <a:br>
              <a:rPr lang="en-US" dirty="0" smtClean="0"/>
            </a:br>
            <a:r>
              <a:rPr lang="en-US" sz="3600" dirty="0" smtClean="0">
                <a:solidFill>
                  <a:schemeClr val="accent1"/>
                </a:solidFill>
              </a:rPr>
              <a:t>Windows Server 2003</a:t>
            </a:r>
            <a:endParaRPr lang="en-US" dirty="0">
              <a:solidFill>
                <a:schemeClr val="accent1"/>
              </a:solidFill>
            </a:endParaRPr>
          </a:p>
        </p:txBody>
      </p:sp>
      <p:sp>
        <p:nvSpPr>
          <p:cNvPr id="3" name="Text Placeholder 2"/>
          <p:cNvSpPr>
            <a:spLocks noGrp="1"/>
          </p:cNvSpPr>
          <p:nvPr>
            <p:ph type="body" idx="1"/>
          </p:nvPr>
        </p:nvSpPr>
        <p:spPr>
          <a:xfrm>
            <a:off x="382587" y="1898650"/>
            <a:ext cx="4792727" cy="2689454"/>
          </a:xfrm>
        </p:spPr>
        <p:txBody>
          <a:bodyPr/>
          <a:lstStyle/>
          <a:p>
            <a:r>
              <a:rPr lang="en-US" sz="3200" dirty="0" smtClean="0"/>
              <a:t>To enable demand-based switching, select:</a:t>
            </a:r>
            <a:br>
              <a:rPr lang="en-US" sz="3200" dirty="0" smtClean="0"/>
            </a:br>
            <a:r>
              <a:rPr lang="en-US" sz="3200" dirty="0" smtClean="0">
                <a:solidFill>
                  <a:schemeClr val="accent6"/>
                </a:solidFill>
                <a:latin typeface="+mj-lt"/>
              </a:rPr>
              <a:t>“Server Balanced Power and Performance”</a:t>
            </a:r>
          </a:p>
          <a:p>
            <a:pPr lvl="1"/>
            <a:r>
              <a:rPr lang="en-US" sz="2800" dirty="0" smtClean="0"/>
              <a:t>Simple, generally appropriate choice</a:t>
            </a:r>
          </a:p>
        </p:txBody>
      </p:sp>
      <p:pic>
        <p:nvPicPr>
          <p:cNvPr id="4" name="Picture 3" descr="POCPL.bmp"/>
          <p:cNvPicPr>
            <a:picLocks noChangeAspect="1"/>
          </p:cNvPicPr>
          <p:nvPr/>
        </p:nvPicPr>
        <p:blipFill>
          <a:blip r:embed="rId3"/>
          <a:stretch>
            <a:fillRect/>
          </a:stretch>
        </p:blipFill>
        <p:spPr bwMode="auto">
          <a:xfrm>
            <a:off x="5462510" y="1890944"/>
            <a:ext cx="3305809" cy="3672308"/>
          </a:xfrm>
          <a:prstGeom prst="rect">
            <a:avLst/>
          </a:prstGeom>
          <a:noFill/>
          <a:ln>
            <a:noFill/>
          </a:ln>
          <a:effectLst>
            <a:outerShdw blurRad="635000" sx="102000" sy="102000" algn="ctr" rotWithShape="0">
              <a:prstClr val="black"/>
            </a:outerShdw>
            <a:reflection blurRad="6350" stA="52000" endA="300" endPos="35000" dir="5400000" sy="-100000" algn="bl" rotWithShape="0"/>
            <a:softEdge rad="12700"/>
          </a:effectLst>
          <a:scene3d>
            <a:camera prst="perspectiveHeroicExtremeLeftFacing">
              <a:rot lat="21581605" lon="1183002" rev="21403209"/>
            </a:camera>
            <a:lightRig rig="threePt" dir="t"/>
          </a:scene3d>
        </p:spPr>
      </p:pic>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Enabling Performance States</a:t>
            </a:r>
            <a:br>
              <a:rPr lang="en-US" dirty="0" smtClean="0"/>
            </a:br>
            <a:r>
              <a:rPr lang="en-US" sz="3600" dirty="0" smtClean="0">
                <a:solidFill>
                  <a:schemeClr val="accent1"/>
                </a:solidFill>
              </a:rPr>
              <a:t>Windows Server 2003</a:t>
            </a:r>
            <a:endParaRPr lang="en-US" sz="3600" dirty="0">
              <a:solidFill>
                <a:schemeClr val="accent1"/>
              </a:solidFill>
            </a:endParaRPr>
          </a:p>
        </p:txBody>
      </p:sp>
      <p:sp>
        <p:nvSpPr>
          <p:cNvPr id="3" name="Text Placeholder 2"/>
          <p:cNvSpPr>
            <a:spLocks noGrp="1"/>
          </p:cNvSpPr>
          <p:nvPr>
            <p:ph type="body" idx="1"/>
          </p:nvPr>
        </p:nvSpPr>
        <p:spPr>
          <a:xfrm>
            <a:off x="371476" y="1898650"/>
            <a:ext cx="8380412" cy="3360407"/>
          </a:xfrm>
        </p:spPr>
        <p:txBody>
          <a:bodyPr/>
          <a:lstStyle/>
          <a:p>
            <a:r>
              <a:rPr lang="en-US" dirty="0" smtClean="0"/>
              <a:t>Optionally, OEMs or server administrators may create additional power plans</a:t>
            </a:r>
          </a:p>
          <a:p>
            <a:pPr lvl="1"/>
            <a:r>
              <a:rPr lang="en-US" dirty="0" smtClean="0"/>
              <a:t>Select processor throttling policy based on desired behavior</a:t>
            </a:r>
          </a:p>
          <a:p>
            <a:pPr lvl="1"/>
            <a:r>
              <a:rPr lang="en-US" dirty="0" smtClean="0"/>
              <a:t>User powercfg.exe to view, change processor throttling policy</a:t>
            </a:r>
          </a:p>
          <a:p>
            <a:pPr lvl="2"/>
            <a:r>
              <a:rPr lang="en-US" dirty="0" smtClean="0"/>
              <a:t>See Appendix A for details</a:t>
            </a:r>
            <a:endParaRPr lang="en-US" dirty="0"/>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dirty="0">
              <a:solidFill>
                <a:schemeClr val="accent1"/>
              </a:solidFill>
            </a:endParaRPr>
          </a:p>
        </p:txBody>
      </p:sp>
      <p:sp>
        <p:nvSpPr>
          <p:cNvPr id="3" name="Text Placeholder 2"/>
          <p:cNvSpPr>
            <a:spLocks noGrp="1"/>
          </p:cNvSpPr>
          <p:nvPr>
            <p:ph type="body" idx="1"/>
          </p:nvPr>
        </p:nvSpPr>
        <p:spPr>
          <a:xfrm>
            <a:off x="371476" y="1898650"/>
            <a:ext cx="8380412" cy="4417107"/>
          </a:xfrm>
        </p:spPr>
        <p:txBody>
          <a:bodyPr/>
          <a:lstStyle/>
          <a:p>
            <a:r>
              <a:rPr lang="en-US" sz="3200" dirty="0" smtClean="0"/>
              <a:t>Processor performance states are enabled by default</a:t>
            </a:r>
          </a:p>
          <a:p>
            <a:r>
              <a:rPr lang="en-US" sz="3200" dirty="0" smtClean="0"/>
              <a:t>Power policy allows flexible use of performance states</a:t>
            </a:r>
          </a:p>
          <a:p>
            <a:pPr lvl="1"/>
            <a:r>
              <a:rPr lang="en-US" sz="2800" dirty="0" smtClean="0"/>
              <a:t>Values for max, min processor speed</a:t>
            </a:r>
          </a:p>
          <a:p>
            <a:pPr lvl="1"/>
            <a:r>
              <a:rPr lang="en-US" sz="2800" dirty="0" smtClean="0"/>
              <a:t>Expressed as a percentage of max processor frequency</a:t>
            </a:r>
          </a:p>
          <a:p>
            <a:pPr lvl="1"/>
            <a:r>
              <a:rPr lang="en-US" sz="2800" dirty="0" smtClean="0"/>
              <a:t>Windows will choose the nearest available state</a:t>
            </a:r>
          </a:p>
          <a:p>
            <a:pPr lvl="2"/>
            <a:r>
              <a:rPr lang="en-US" sz="2400" dirty="0" smtClean="0"/>
              <a:t>Rounding up if necessary</a:t>
            </a:r>
            <a:endParaRPr lang="en-US" sz="2400" dirty="0"/>
          </a:p>
        </p:txBody>
      </p:sp>
    </p:spTree>
  </p:cSld>
  <p:clrMapOvr>
    <a:masterClrMapping/>
  </p:clrMapOvr>
  <p:transition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sz="3600" dirty="0">
              <a:solidFill>
                <a:schemeClr val="accent1"/>
              </a:solidFill>
            </a:endParaRPr>
          </a:p>
        </p:txBody>
      </p:sp>
      <p:pic>
        <p:nvPicPr>
          <p:cNvPr id="70658" name="Picture 2"/>
          <p:cNvPicPr>
            <a:picLocks noChangeAspect="1" noChangeArrowheads="1"/>
          </p:cNvPicPr>
          <p:nvPr/>
        </p:nvPicPr>
        <p:blipFill>
          <a:blip r:embed="rId3"/>
          <a:srcRect/>
          <a:stretch>
            <a:fillRect/>
          </a:stretch>
        </p:blipFill>
        <p:spPr bwMode="auto">
          <a:xfrm>
            <a:off x="2571848" y="1884774"/>
            <a:ext cx="3981450" cy="4248150"/>
          </a:xfrm>
          <a:prstGeom prst="rect">
            <a:avLst/>
          </a:prstGeom>
          <a:noFill/>
          <a:ln w="9525">
            <a:noFill/>
            <a:miter lim="800000"/>
            <a:headEnd/>
            <a:tailEnd/>
          </a:ln>
          <a:effectLst>
            <a:outerShdw blurRad="635000" sx="102000" sy="102000" algn="ctr" rotWithShape="0">
              <a:prstClr val="black"/>
            </a:outerShdw>
            <a:reflection blurRad="6350" stA="52000" endA="300" endPos="35000" dir="5400000" sy="-100000" algn="bl" rotWithShape="0"/>
          </a:effectLst>
        </p:spPr>
      </p:pic>
      <p:sp>
        <p:nvSpPr>
          <p:cNvPr id="6" name="Oval 5"/>
          <p:cNvSpPr/>
          <p:nvPr/>
        </p:nvSpPr>
        <p:spPr bwMode="auto">
          <a:xfrm>
            <a:off x="2819400" y="3886200"/>
            <a:ext cx="2438400" cy="990600"/>
          </a:xfrm>
          <a:prstGeom prst="ellipse">
            <a:avLst/>
          </a:prstGeom>
          <a:noFill/>
          <a:ln w="19050">
            <a:solidFill>
              <a:srgbClr val="FF0000"/>
            </a:solidFill>
            <a:headEnd type="none" w="med" len="med"/>
            <a:tailEnd type="none" w="med" len="med"/>
          </a:ln>
          <a:effectLst>
            <a:glow rad="1016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dirty="0">
              <a:solidFill>
                <a:schemeClr val="accent1"/>
              </a:solidFill>
            </a:endParaRPr>
          </a:p>
        </p:txBody>
      </p:sp>
      <p:sp>
        <p:nvSpPr>
          <p:cNvPr id="3" name="Text Placeholder 2"/>
          <p:cNvSpPr>
            <a:spLocks noGrp="1"/>
          </p:cNvSpPr>
          <p:nvPr>
            <p:ph type="body" idx="1"/>
          </p:nvPr>
        </p:nvSpPr>
        <p:spPr>
          <a:xfrm>
            <a:off x="371476" y="1898650"/>
            <a:ext cx="8380412" cy="2369879"/>
          </a:xfrm>
        </p:spPr>
        <p:txBody>
          <a:bodyPr/>
          <a:lstStyle/>
          <a:p>
            <a:r>
              <a:rPr lang="en-US" dirty="0" smtClean="0"/>
              <a:t>Power policy will always use “Demand Based Switching” (DBS) between the range defined by max, min frequency</a:t>
            </a:r>
          </a:p>
          <a:p>
            <a:pPr lvl="1"/>
            <a:r>
              <a:rPr lang="en-US" dirty="0" smtClean="0"/>
              <a:t>Full range of available states, or</a:t>
            </a:r>
          </a:p>
          <a:p>
            <a:pPr lvl="1"/>
            <a:r>
              <a:rPr lang="en-US" dirty="0" smtClean="0"/>
              <a:t>A subset of available states</a:t>
            </a:r>
          </a:p>
          <a:p>
            <a:pPr lvl="1"/>
            <a:r>
              <a:rPr lang="en-US" dirty="0" smtClean="0"/>
              <a:t>Will not include linear clock throttle states</a:t>
            </a:r>
          </a:p>
          <a:p>
            <a:r>
              <a:rPr lang="en-US" dirty="0" smtClean="0"/>
              <a:t>Policy may be set to use only one performance state</a:t>
            </a:r>
          </a:p>
          <a:p>
            <a:pPr lvl="1"/>
            <a:r>
              <a:rPr lang="en-US" dirty="0" smtClean="0"/>
              <a:t>Max, min, or any intermediate state</a:t>
            </a:r>
            <a:endParaRPr lang="en-US" dirty="0"/>
          </a:p>
        </p:txBody>
      </p:sp>
    </p:spTree>
  </p:cSld>
  <p:clrMapOvr>
    <a:masterClrMapping/>
  </p:clrMapOvr>
  <p:transition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382588" y="3486750"/>
            <a:ext cx="8369300" cy="34290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dirty="0">
              <a:solidFill>
                <a:schemeClr val="accent1"/>
              </a:solidFill>
            </a:endParaRPr>
          </a:p>
        </p:txBody>
      </p:sp>
      <p:sp>
        <p:nvSpPr>
          <p:cNvPr id="3" name="Text Placeholder 2"/>
          <p:cNvSpPr>
            <a:spLocks noGrp="1"/>
          </p:cNvSpPr>
          <p:nvPr>
            <p:ph type="body" idx="1"/>
          </p:nvPr>
        </p:nvSpPr>
        <p:spPr>
          <a:xfrm>
            <a:off x="371476" y="1898650"/>
            <a:ext cx="8380412" cy="1429109"/>
          </a:xfrm>
        </p:spPr>
        <p:txBody>
          <a:bodyPr/>
          <a:lstStyle/>
          <a:p>
            <a:r>
              <a:rPr lang="en-US" dirty="0" smtClean="0"/>
              <a:t>Example:  Processor state power policy</a:t>
            </a:r>
          </a:p>
          <a:p>
            <a:pPr lvl="1"/>
            <a:r>
              <a:rPr lang="en-US" dirty="0" smtClean="0"/>
              <a:t>Note:  This is the default policy in Windows Server “Longhorn”</a:t>
            </a:r>
            <a:endParaRPr lang="en-US" dirty="0"/>
          </a:p>
        </p:txBody>
      </p:sp>
      <p:graphicFrame>
        <p:nvGraphicFramePr>
          <p:cNvPr id="5" name="Table 4"/>
          <p:cNvGraphicFramePr>
            <a:graphicFrameLocks noGrp="1"/>
          </p:cNvGraphicFramePr>
          <p:nvPr/>
        </p:nvGraphicFramePr>
        <p:xfrm>
          <a:off x="738713" y="3605090"/>
          <a:ext cx="4843931" cy="2992755"/>
        </p:xfrm>
        <a:graphic>
          <a:graphicData uri="http://schemas.openxmlformats.org/drawingml/2006/table">
            <a:tbl>
              <a:tblPr firstRow="1" bandRow="1">
                <a:effectLst>
                  <a:outerShdw blurRad="660400" sx="102000" sy="102000" algn="ctr" rotWithShape="0">
                    <a:prstClr val="black"/>
                  </a:outerShdw>
                </a:effectLst>
                <a:tableStyleId>{073A0DAA-6AF3-43AB-8588-CEC1D06C72B9}</a:tableStyleId>
              </a:tblPr>
              <a:tblGrid>
                <a:gridCol w="745221"/>
                <a:gridCol w="819742"/>
                <a:gridCol w="819742"/>
                <a:gridCol w="2459226"/>
              </a:tblGrid>
              <a:tr h="355307">
                <a:tc>
                  <a:txBody>
                    <a:bodyPr/>
                    <a:lstStyle/>
                    <a:p>
                      <a:pPr algn="ctr" fontAlgn="b"/>
                      <a:r>
                        <a:rPr lang="en-US" sz="2400" u="none" strike="noStrike" dirty="0"/>
                        <a:t>State</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Freq</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Type</a:t>
                      </a:r>
                      <a:endParaRPr lang="en-US" sz="2400" b="1"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a:t>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2800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100</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1</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2520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90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2142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85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3</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1607</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75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a:t>4</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964</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60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dirty="0"/>
                        <a:t>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482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50</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bl>
          </a:graphicData>
        </a:graphic>
      </p:graphicFrame>
      <p:grpSp>
        <p:nvGrpSpPr>
          <p:cNvPr id="31" name="Group 30"/>
          <p:cNvGrpSpPr/>
          <p:nvPr/>
        </p:nvGrpSpPr>
        <p:grpSpPr>
          <a:xfrm>
            <a:off x="5242550" y="3986089"/>
            <a:ext cx="3000374" cy="2286000"/>
            <a:chOff x="4876800" y="2590800"/>
            <a:chExt cx="3000374" cy="2286000"/>
          </a:xfrm>
        </p:grpSpPr>
        <p:grpSp>
          <p:nvGrpSpPr>
            <p:cNvPr id="26" name="Group 25"/>
            <p:cNvGrpSpPr/>
            <p:nvPr/>
          </p:nvGrpSpPr>
          <p:grpSpPr>
            <a:xfrm>
              <a:off x="4876800" y="2590800"/>
              <a:ext cx="3000374" cy="381000"/>
              <a:chOff x="1343026" y="5486401"/>
              <a:chExt cx="3000374" cy="381000"/>
            </a:xfrm>
          </p:grpSpPr>
          <p:sp>
            <p:nvSpPr>
              <p:cNvPr id="10" name="Rectangle 228"/>
              <p:cNvSpPr>
                <a:spLocks noChangeArrowheads="1"/>
              </p:cNvSpPr>
              <p:nvPr/>
            </p:nvSpPr>
            <p:spPr bwMode="grayWhite">
              <a:xfrm>
                <a:off x="1828800" y="5486401"/>
                <a:ext cx="2514600" cy="381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Maximum Processor State</a:t>
                </a:r>
                <a:endParaRPr lang="en-US" sz="1600" dirty="0">
                  <a:solidFill>
                    <a:schemeClr val="bg2"/>
                  </a:solidFill>
                  <a:latin typeface="Segoe" pitchFamily="34" charset="0"/>
                </a:endParaRPr>
              </a:p>
            </p:txBody>
          </p:sp>
          <p:cxnSp>
            <p:nvCxnSpPr>
              <p:cNvPr id="12" name="Straight Arrow Connector 11"/>
              <p:cNvCxnSpPr/>
              <p:nvPr/>
            </p:nvCxnSpPr>
            <p:spPr bwMode="auto">
              <a:xfrm rot="10800000" flipV="1">
                <a:off x="1343026" y="5679288"/>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grpSp>
          <p:nvGrpSpPr>
            <p:cNvPr id="27" name="Group 26"/>
            <p:cNvGrpSpPr/>
            <p:nvPr/>
          </p:nvGrpSpPr>
          <p:grpSpPr>
            <a:xfrm>
              <a:off x="4876800" y="4495800"/>
              <a:ext cx="3000374" cy="381000"/>
              <a:chOff x="1343026" y="5486401"/>
              <a:chExt cx="3000374" cy="381000"/>
            </a:xfrm>
          </p:grpSpPr>
          <p:sp>
            <p:nvSpPr>
              <p:cNvPr id="28" name="Rectangle 228"/>
              <p:cNvSpPr>
                <a:spLocks noChangeArrowheads="1"/>
              </p:cNvSpPr>
              <p:nvPr/>
            </p:nvSpPr>
            <p:spPr bwMode="grayWhite">
              <a:xfrm>
                <a:off x="1828800" y="5486401"/>
                <a:ext cx="2514600" cy="381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Minimum Processor State</a:t>
                </a:r>
                <a:endParaRPr lang="en-US" sz="1600" dirty="0">
                  <a:solidFill>
                    <a:schemeClr val="bg2"/>
                  </a:solidFill>
                  <a:latin typeface="Segoe" pitchFamily="34" charset="0"/>
                </a:endParaRPr>
              </a:p>
            </p:txBody>
          </p:sp>
          <p:cxnSp>
            <p:nvCxnSpPr>
              <p:cNvPr id="29" name="Straight Arrow Connector 28"/>
              <p:cNvCxnSpPr/>
              <p:nvPr/>
            </p:nvCxnSpPr>
            <p:spPr bwMode="auto">
              <a:xfrm rot="10800000" flipV="1">
                <a:off x="1343026" y="5679288"/>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sp>
          <p:nvSpPr>
            <p:cNvPr id="30" name="Up-Down Arrow 29"/>
            <p:cNvSpPr/>
            <p:nvPr/>
          </p:nvSpPr>
          <p:spPr bwMode="auto">
            <a:xfrm>
              <a:off x="6429374" y="3000375"/>
              <a:ext cx="381000" cy="1447800"/>
            </a:xfrm>
            <a:prstGeom prst="upDownArrow">
              <a:avLst>
                <a:gd name="adj1" fmla="val 38333"/>
                <a:gd name="adj2" fmla="val 50000"/>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effectLst>
                  <a:outerShdw blurRad="38100" dist="38100" dir="2700000" algn="tl">
                    <a:srgbClr val="000000">
                      <a:alpha val="43137"/>
                    </a:srgbClr>
                  </a:outerShdw>
                </a:effectLst>
                <a:latin typeface="Segoe" pitchFamily="34" charset="0"/>
              </a:endParaRPr>
            </a:p>
          </p:txBody>
        </p:sp>
      </p:gr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dirty="0">
              <a:solidFill>
                <a:schemeClr val="accent1"/>
              </a:solidFill>
            </a:endParaRPr>
          </a:p>
        </p:txBody>
      </p:sp>
      <p:sp>
        <p:nvSpPr>
          <p:cNvPr id="3" name="Text Placeholder 2"/>
          <p:cNvSpPr>
            <a:spLocks noGrp="1"/>
          </p:cNvSpPr>
          <p:nvPr>
            <p:ph type="body" idx="1"/>
          </p:nvPr>
        </p:nvSpPr>
        <p:spPr>
          <a:xfrm>
            <a:off x="371476" y="1898650"/>
            <a:ext cx="8380412" cy="1570173"/>
          </a:xfrm>
        </p:spPr>
        <p:txBody>
          <a:bodyPr/>
          <a:lstStyle/>
          <a:p>
            <a:r>
              <a:rPr lang="en-US" dirty="0" smtClean="0"/>
              <a:t>Example:  Processor state power policy</a:t>
            </a:r>
          </a:p>
          <a:p>
            <a:pPr lvl="1"/>
            <a:r>
              <a:rPr lang="en-US" dirty="0" smtClean="0"/>
              <a:t>Using a subset of available states</a:t>
            </a:r>
          </a:p>
          <a:p>
            <a:pPr lvl="1"/>
            <a:r>
              <a:rPr lang="en-US" dirty="0" smtClean="0"/>
              <a:t>Can use any contiguous range</a:t>
            </a:r>
            <a:endParaRPr lang="en-US" dirty="0"/>
          </a:p>
        </p:txBody>
      </p:sp>
      <p:sp>
        <p:nvSpPr>
          <p:cNvPr id="15" name="Rectangle 14"/>
          <p:cNvSpPr/>
          <p:nvPr/>
        </p:nvSpPr>
        <p:spPr bwMode="auto">
          <a:xfrm>
            <a:off x="382588" y="3429000"/>
            <a:ext cx="8369300" cy="34290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graphicFrame>
        <p:nvGraphicFramePr>
          <p:cNvPr id="16" name="Table 15"/>
          <p:cNvGraphicFramePr>
            <a:graphicFrameLocks noGrp="1"/>
          </p:cNvGraphicFramePr>
          <p:nvPr/>
        </p:nvGraphicFramePr>
        <p:xfrm>
          <a:off x="738713" y="3610557"/>
          <a:ext cx="4843931" cy="2992755"/>
        </p:xfrm>
        <a:graphic>
          <a:graphicData uri="http://schemas.openxmlformats.org/drawingml/2006/table">
            <a:tbl>
              <a:tblPr firstRow="1" bandRow="1">
                <a:effectLst>
                  <a:outerShdw blurRad="660400" sx="102000" sy="102000" algn="ctr" rotWithShape="0">
                    <a:prstClr val="black"/>
                  </a:outerShdw>
                </a:effectLst>
                <a:tableStyleId>{073A0DAA-6AF3-43AB-8588-CEC1D06C72B9}</a:tableStyleId>
              </a:tblPr>
              <a:tblGrid>
                <a:gridCol w="745221"/>
                <a:gridCol w="819742"/>
                <a:gridCol w="819742"/>
                <a:gridCol w="2459226"/>
              </a:tblGrid>
              <a:tr h="355307">
                <a:tc>
                  <a:txBody>
                    <a:bodyPr/>
                    <a:lstStyle/>
                    <a:p>
                      <a:pPr algn="ctr" fontAlgn="b"/>
                      <a:r>
                        <a:rPr lang="en-US" sz="2400" u="none" strike="noStrike" dirty="0"/>
                        <a:t>State</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Freq</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Type</a:t>
                      </a:r>
                      <a:endParaRPr lang="en-US" sz="2400" b="1"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a:t>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2800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100</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1</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2520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90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2142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85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3</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1607</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75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a:t>4</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964</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60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dirty="0"/>
                        <a:t>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482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50</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bl>
          </a:graphicData>
        </a:graphic>
      </p:graphicFrame>
      <p:grpSp>
        <p:nvGrpSpPr>
          <p:cNvPr id="17" name="Group 16"/>
          <p:cNvGrpSpPr/>
          <p:nvPr/>
        </p:nvGrpSpPr>
        <p:grpSpPr>
          <a:xfrm>
            <a:off x="5242550" y="3991556"/>
            <a:ext cx="3000374" cy="1512986"/>
            <a:chOff x="4876800" y="2590800"/>
            <a:chExt cx="3000374" cy="1512986"/>
          </a:xfrm>
        </p:grpSpPr>
        <p:grpSp>
          <p:nvGrpSpPr>
            <p:cNvPr id="18" name="Group 25"/>
            <p:cNvGrpSpPr/>
            <p:nvPr/>
          </p:nvGrpSpPr>
          <p:grpSpPr>
            <a:xfrm>
              <a:off x="4876800" y="2590800"/>
              <a:ext cx="3000374" cy="381000"/>
              <a:chOff x="1343026" y="5486401"/>
              <a:chExt cx="3000374" cy="381000"/>
            </a:xfrm>
          </p:grpSpPr>
          <p:sp>
            <p:nvSpPr>
              <p:cNvPr id="23" name="Rectangle 228"/>
              <p:cNvSpPr>
                <a:spLocks noChangeArrowheads="1"/>
              </p:cNvSpPr>
              <p:nvPr/>
            </p:nvSpPr>
            <p:spPr bwMode="grayWhite">
              <a:xfrm>
                <a:off x="1828800" y="5486401"/>
                <a:ext cx="2514600" cy="381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Maximum Processor State</a:t>
                </a:r>
                <a:endParaRPr lang="en-US" sz="1600" dirty="0">
                  <a:solidFill>
                    <a:schemeClr val="bg2"/>
                  </a:solidFill>
                  <a:latin typeface="Segoe" pitchFamily="34" charset="0"/>
                </a:endParaRPr>
              </a:p>
            </p:txBody>
          </p:sp>
          <p:cxnSp>
            <p:nvCxnSpPr>
              <p:cNvPr id="24" name="Straight Arrow Connector 23"/>
              <p:cNvCxnSpPr/>
              <p:nvPr/>
            </p:nvCxnSpPr>
            <p:spPr bwMode="auto">
              <a:xfrm rot="10800000" flipV="1">
                <a:off x="1343026" y="5679288"/>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grpSp>
          <p:nvGrpSpPr>
            <p:cNvPr id="19" name="Group 26"/>
            <p:cNvGrpSpPr/>
            <p:nvPr/>
          </p:nvGrpSpPr>
          <p:grpSpPr>
            <a:xfrm>
              <a:off x="4876800" y="3722786"/>
              <a:ext cx="3000374" cy="381000"/>
              <a:chOff x="1343026" y="4713387"/>
              <a:chExt cx="3000374" cy="381000"/>
            </a:xfrm>
          </p:grpSpPr>
          <p:sp>
            <p:nvSpPr>
              <p:cNvPr id="21" name="Rectangle 228"/>
              <p:cNvSpPr>
                <a:spLocks noChangeArrowheads="1"/>
              </p:cNvSpPr>
              <p:nvPr/>
            </p:nvSpPr>
            <p:spPr bwMode="grayWhite">
              <a:xfrm>
                <a:off x="1828800" y="4713387"/>
                <a:ext cx="2514600" cy="38100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Minimum Processor State</a:t>
                </a:r>
                <a:endParaRPr lang="en-US" sz="1600" dirty="0">
                  <a:solidFill>
                    <a:schemeClr val="bg2"/>
                  </a:solidFill>
                  <a:latin typeface="Segoe" pitchFamily="34" charset="0"/>
                </a:endParaRPr>
              </a:p>
            </p:txBody>
          </p:sp>
          <p:cxnSp>
            <p:nvCxnSpPr>
              <p:cNvPr id="22" name="Straight Arrow Connector 21"/>
              <p:cNvCxnSpPr/>
              <p:nvPr/>
            </p:nvCxnSpPr>
            <p:spPr bwMode="auto">
              <a:xfrm rot="10800000" flipV="1">
                <a:off x="1343026" y="4906274"/>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sp>
          <p:nvSpPr>
            <p:cNvPr id="20" name="Up-Down Arrow 19"/>
            <p:cNvSpPr/>
            <p:nvPr/>
          </p:nvSpPr>
          <p:spPr bwMode="auto">
            <a:xfrm>
              <a:off x="6429374" y="3000375"/>
              <a:ext cx="381000" cy="708201"/>
            </a:xfrm>
            <a:prstGeom prst="upDownArrow">
              <a:avLst>
                <a:gd name="adj1" fmla="val 38333"/>
                <a:gd name="adj2" fmla="val 50000"/>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effectLst>
                  <a:outerShdw blurRad="38100" dist="38100" dir="2700000" algn="tl">
                    <a:srgbClr val="000000">
                      <a:alpha val="43137"/>
                    </a:srgbClr>
                  </a:outerShdw>
                </a:effectLst>
                <a:latin typeface="Segoe" pitchFamily="34" charset="0"/>
              </a:endParaRPr>
            </a:p>
          </p:txBody>
        </p:sp>
      </p:grpSp>
    </p:spTree>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Text Placeholder 2"/>
          <p:cNvSpPr>
            <a:spLocks noGrp="1"/>
          </p:cNvSpPr>
          <p:nvPr>
            <p:ph type="body" idx="1"/>
          </p:nvPr>
        </p:nvSpPr>
        <p:spPr>
          <a:xfrm>
            <a:off x="382588" y="1414464"/>
            <a:ext cx="8380412" cy="3499420"/>
          </a:xfrm>
        </p:spPr>
        <p:txBody>
          <a:bodyPr/>
          <a:lstStyle/>
          <a:p>
            <a:r>
              <a:rPr lang="en-US" sz="2000" dirty="0" smtClean="0"/>
              <a:t>Be a leader in advancing 64-bit computing</a:t>
            </a:r>
          </a:p>
          <a:p>
            <a:r>
              <a:rPr lang="en-US" sz="2000" dirty="0" smtClean="0"/>
              <a:t>Adopt best practices and new tools</a:t>
            </a:r>
          </a:p>
          <a:p>
            <a:r>
              <a:rPr lang="en-US" sz="2000" dirty="0" smtClean="0"/>
              <a:t>Let’s partner on new hardware direction</a:t>
            </a:r>
          </a:p>
          <a:p>
            <a:endParaRPr lang="en-US" sz="2000" dirty="0" smtClean="0"/>
          </a:p>
          <a:p>
            <a:endParaRPr lang="en-US" sz="2000" dirty="0" smtClean="0"/>
          </a:p>
          <a:p>
            <a:endParaRPr lang="en-US" sz="2000" dirty="0" smtClean="0"/>
          </a:p>
          <a:p>
            <a:r>
              <a:rPr lang="en-US" dirty="0" smtClean="0"/>
              <a:t>Understand and make use of power management controls in Windows Server</a:t>
            </a:r>
          </a:p>
        </p:txBody>
      </p:sp>
      <p:sp>
        <p:nvSpPr>
          <p:cNvPr id="6" name="Line 4"/>
          <p:cNvSpPr>
            <a:spLocks noChangeShapeType="1"/>
          </p:cNvSpPr>
          <p:nvPr/>
        </p:nvSpPr>
        <p:spPr bwMode="auto">
          <a:xfrm flipV="1">
            <a:off x="392015" y="3429000"/>
            <a:ext cx="8305800" cy="0"/>
          </a:xfrm>
          <a:prstGeom prst="line">
            <a:avLst/>
          </a:prstGeom>
          <a:noFill/>
          <a:ln w="28575">
            <a:solidFill>
              <a:schemeClr val="hlink"/>
            </a:solidFill>
            <a:round/>
            <a:headEnd/>
            <a:tailEnd/>
          </a:ln>
          <a:effectLst>
            <a:glow rad="63500">
              <a:schemeClr val="accent6">
                <a:satMod val="175000"/>
                <a:alpha val="40000"/>
              </a:schemeClr>
            </a:glow>
            <a:outerShdw blurRad="63500" sx="102000" sy="102000" algn="ctr" rotWithShape="0">
              <a:prstClr val="black">
                <a:alpha val="40000"/>
              </a:prstClr>
            </a:outerShdw>
          </a:effectLst>
        </p:spPr>
        <p:txBody>
          <a:bodyPr/>
          <a:lstStyle/>
          <a:p>
            <a:endParaRPr lang="en-US"/>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dirty="0">
              <a:solidFill>
                <a:schemeClr val="accent1"/>
              </a:solidFill>
            </a:endParaRPr>
          </a:p>
        </p:txBody>
      </p:sp>
      <p:sp>
        <p:nvSpPr>
          <p:cNvPr id="3" name="Text Placeholder 2"/>
          <p:cNvSpPr>
            <a:spLocks noGrp="1"/>
          </p:cNvSpPr>
          <p:nvPr>
            <p:ph type="body" idx="1"/>
          </p:nvPr>
        </p:nvSpPr>
        <p:spPr>
          <a:xfrm>
            <a:off x="371476" y="1898650"/>
            <a:ext cx="8380412" cy="1570173"/>
          </a:xfrm>
        </p:spPr>
        <p:txBody>
          <a:bodyPr/>
          <a:lstStyle/>
          <a:p>
            <a:r>
              <a:rPr lang="en-US" dirty="0" smtClean="0"/>
              <a:t>Example:  Processor state power policy</a:t>
            </a:r>
          </a:p>
          <a:p>
            <a:pPr lvl="1"/>
            <a:r>
              <a:rPr lang="en-US" dirty="0" smtClean="0"/>
              <a:t>Locking processor at one state</a:t>
            </a:r>
          </a:p>
          <a:p>
            <a:pPr lvl="1"/>
            <a:r>
              <a:rPr lang="en-US" dirty="0" smtClean="0"/>
              <a:t>Any available state may be selected</a:t>
            </a:r>
            <a:endParaRPr lang="en-US" dirty="0"/>
          </a:p>
        </p:txBody>
      </p:sp>
      <p:sp>
        <p:nvSpPr>
          <p:cNvPr id="10" name="Rectangle 9"/>
          <p:cNvSpPr/>
          <p:nvPr/>
        </p:nvSpPr>
        <p:spPr bwMode="auto">
          <a:xfrm>
            <a:off x="382588" y="3429000"/>
            <a:ext cx="8369300" cy="34290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graphicFrame>
        <p:nvGraphicFramePr>
          <p:cNvPr id="11" name="Table 10"/>
          <p:cNvGraphicFramePr>
            <a:graphicFrameLocks noGrp="1"/>
          </p:cNvGraphicFramePr>
          <p:nvPr/>
        </p:nvGraphicFramePr>
        <p:xfrm>
          <a:off x="738713" y="3610557"/>
          <a:ext cx="4843931" cy="2992755"/>
        </p:xfrm>
        <a:graphic>
          <a:graphicData uri="http://schemas.openxmlformats.org/drawingml/2006/table">
            <a:tbl>
              <a:tblPr firstRow="1" bandRow="1">
                <a:effectLst>
                  <a:outerShdw blurRad="660400" sx="102000" sy="102000" algn="ctr" rotWithShape="0">
                    <a:prstClr val="black"/>
                  </a:outerShdw>
                </a:effectLst>
                <a:tableStyleId>{073A0DAA-6AF3-43AB-8588-CEC1D06C72B9}</a:tableStyleId>
              </a:tblPr>
              <a:tblGrid>
                <a:gridCol w="745221"/>
                <a:gridCol w="819742"/>
                <a:gridCol w="819742"/>
                <a:gridCol w="2459226"/>
              </a:tblGrid>
              <a:tr h="355307">
                <a:tc>
                  <a:txBody>
                    <a:bodyPr/>
                    <a:lstStyle/>
                    <a:p>
                      <a:pPr algn="ctr" fontAlgn="b"/>
                      <a:r>
                        <a:rPr lang="en-US" sz="2400" u="none" strike="noStrike" dirty="0"/>
                        <a:t>State</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Freq</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Type</a:t>
                      </a:r>
                      <a:endParaRPr lang="en-US" sz="2400" b="1"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a:t>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2800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100</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1</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2520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90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2142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85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3</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1607</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75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a:t>4</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964</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60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dirty="0"/>
                        <a:t>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482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a:t>50</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bl>
          </a:graphicData>
        </a:graphic>
      </p:graphicFrame>
      <p:grpSp>
        <p:nvGrpSpPr>
          <p:cNvPr id="15" name="Group 26"/>
          <p:cNvGrpSpPr/>
          <p:nvPr/>
        </p:nvGrpSpPr>
        <p:grpSpPr>
          <a:xfrm>
            <a:off x="5242550" y="4755889"/>
            <a:ext cx="3000374" cy="381000"/>
            <a:chOff x="1343026" y="4713387"/>
            <a:chExt cx="3000374" cy="381000"/>
          </a:xfrm>
        </p:grpSpPr>
        <p:sp>
          <p:nvSpPr>
            <p:cNvPr id="17" name="Rectangle 228"/>
            <p:cNvSpPr>
              <a:spLocks noChangeArrowheads="1"/>
            </p:cNvSpPr>
            <p:nvPr/>
          </p:nvSpPr>
          <p:spPr bwMode="grayWhite">
            <a:xfrm>
              <a:off x="1828800" y="4713387"/>
              <a:ext cx="2514600" cy="381000"/>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latin typeface="Segoe" pitchFamily="34" charset="0"/>
                </a:rPr>
                <a:t>Max, Min Processor State</a:t>
              </a:r>
            </a:p>
          </p:txBody>
        </p:sp>
        <p:cxnSp>
          <p:nvCxnSpPr>
            <p:cNvPr id="18" name="Straight Arrow Connector 17"/>
            <p:cNvCxnSpPr/>
            <p:nvPr/>
          </p:nvCxnSpPr>
          <p:spPr bwMode="auto">
            <a:xfrm rot="10800000" flipV="1">
              <a:off x="1343026" y="4906274"/>
              <a:ext cx="485781" cy="9517"/>
            </a:xfrm>
            <a:prstGeom prst="straightConnector1">
              <a:avLst/>
            </a:prstGeom>
            <a:noFill/>
            <a:ln w="28575">
              <a:solidFill>
                <a:schemeClr val="accent6"/>
              </a:solidFill>
              <a:miter lim="800000"/>
              <a:headEnd/>
              <a:tailEnd type="triangle" w="med" len="med"/>
            </a:ln>
            <a:effectLst>
              <a:glow rad="101600">
                <a:schemeClr val="accent4">
                  <a:satMod val="175000"/>
                  <a:alpha val="40000"/>
                </a:schemeClr>
              </a:glow>
            </a:effectLst>
          </p:spPr>
        </p:cxnSp>
      </p:grpSp>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dirty="0">
              <a:solidFill>
                <a:schemeClr val="accent1"/>
              </a:solidFill>
            </a:endParaRPr>
          </a:p>
        </p:txBody>
      </p:sp>
      <p:sp>
        <p:nvSpPr>
          <p:cNvPr id="3" name="Text Placeholder 2"/>
          <p:cNvSpPr>
            <a:spLocks noGrp="1"/>
          </p:cNvSpPr>
          <p:nvPr>
            <p:ph type="body" idx="1"/>
          </p:nvPr>
        </p:nvSpPr>
        <p:spPr>
          <a:xfrm>
            <a:off x="382588" y="1898650"/>
            <a:ext cx="8380412" cy="3875420"/>
          </a:xfrm>
        </p:spPr>
        <p:txBody>
          <a:bodyPr/>
          <a:lstStyle/>
          <a:p>
            <a:r>
              <a:rPr lang="en-US" dirty="0" smtClean="0"/>
              <a:t>Linear clock throttle states</a:t>
            </a:r>
          </a:p>
          <a:p>
            <a:pPr lvl="1"/>
            <a:r>
              <a:rPr lang="en-US" dirty="0" smtClean="0"/>
              <a:t>Compared to true performance states, linear states do not save energy </a:t>
            </a:r>
          </a:p>
          <a:p>
            <a:pPr lvl="2"/>
            <a:r>
              <a:rPr lang="en-US" dirty="0" smtClean="0"/>
              <a:t>When performing identical work loads</a:t>
            </a:r>
          </a:p>
          <a:p>
            <a:pPr lvl="1"/>
            <a:r>
              <a:rPr lang="en-US" dirty="0" smtClean="0"/>
              <a:t>However, throttle states may be useful for some scenarios</a:t>
            </a:r>
          </a:p>
          <a:p>
            <a:pPr lvl="1"/>
            <a:r>
              <a:rPr lang="en-US" dirty="0" smtClean="0"/>
              <a:t>Important to understand power policy manager’s rules for use</a:t>
            </a:r>
          </a:p>
        </p:txBody>
      </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3" name="Text Placeholder 2"/>
          <p:cNvSpPr>
            <a:spLocks noGrp="1"/>
          </p:cNvSpPr>
          <p:nvPr>
            <p:ph type="body" idx="1"/>
          </p:nvPr>
        </p:nvSpPr>
        <p:spPr>
          <a:xfrm>
            <a:off x="382588" y="1898650"/>
            <a:ext cx="8380412" cy="4639732"/>
          </a:xfrm>
        </p:spPr>
        <p:txBody>
          <a:bodyPr/>
          <a:lstStyle/>
          <a:p>
            <a:r>
              <a:rPr lang="en-US" sz="3200" dirty="0" smtClean="0"/>
              <a:t>Policy control for use of linear clock throttle states</a:t>
            </a:r>
          </a:p>
          <a:p>
            <a:r>
              <a:rPr lang="en-US" sz="3200" dirty="0" smtClean="0"/>
              <a:t>By default, if performance states are present, throttle states are not enabled</a:t>
            </a:r>
          </a:p>
          <a:p>
            <a:pPr lvl="2"/>
            <a:r>
              <a:rPr lang="en-US" sz="2400" dirty="0" smtClean="0"/>
              <a:t>Kernel power manager will not choose a state below the lowest performance state</a:t>
            </a:r>
          </a:p>
          <a:p>
            <a:pPr lvl="1"/>
            <a:r>
              <a:rPr lang="en-US" sz="2800" dirty="0" smtClean="0"/>
              <a:t>If no performance states are present, throttle states will be used, but statically – no DBS</a:t>
            </a:r>
          </a:p>
          <a:p>
            <a:pPr lvl="3"/>
            <a:r>
              <a:rPr lang="en-US" sz="2000" dirty="0" smtClean="0"/>
              <a:t>Only Maximum Processor State policy value used</a:t>
            </a:r>
          </a:p>
          <a:p>
            <a:r>
              <a:rPr lang="en-US" sz="3200" dirty="0" smtClean="0"/>
              <a:t>To allow throttle states, see Appendix B</a:t>
            </a:r>
          </a:p>
        </p:txBody>
      </p:sp>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3" name="Text Placeholder 2"/>
          <p:cNvSpPr>
            <a:spLocks noGrp="1"/>
          </p:cNvSpPr>
          <p:nvPr>
            <p:ph type="body" idx="1"/>
          </p:nvPr>
        </p:nvSpPr>
        <p:spPr>
          <a:xfrm>
            <a:off x="371476" y="1898650"/>
            <a:ext cx="8380412" cy="3904146"/>
          </a:xfrm>
        </p:spPr>
        <p:txBody>
          <a:bodyPr/>
          <a:lstStyle/>
          <a:p>
            <a:r>
              <a:rPr lang="en-US" dirty="0" smtClean="0"/>
              <a:t>The kernel power manager will never use “Demand Based Switching” (DBS) with linear throttle states</a:t>
            </a:r>
          </a:p>
          <a:p>
            <a:pPr lvl="1"/>
            <a:r>
              <a:rPr lang="en-US" dirty="0" smtClean="0"/>
              <a:t>However, these states may be used statically</a:t>
            </a:r>
          </a:p>
          <a:p>
            <a:pPr lvl="2"/>
            <a:r>
              <a:rPr lang="en-US" dirty="0" smtClean="0"/>
              <a:t>When enabled</a:t>
            </a:r>
          </a:p>
          <a:p>
            <a:pPr lvl="2"/>
            <a:r>
              <a:rPr lang="en-US" dirty="0" smtClean="0"/>
              <a:t>Default setting is disabled</a:t>
            </a:r>
          </a:p>
          <a:p>
            <a:pPr lvl="1"/>
            <a:r>
              <a:rPr lang="en-US" dirty="0" smtClean="0"/>
              <a:t>Power policy applies Maximum Processor State value, ignores Minimum</a:t>
            </a: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2588" y="2479249"/>
            <a:ext cx="8369300" cy="4378751"/>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3" name="Text Placeholder 2"/>
          <p:cNvSpPr>
            <a:spLocks noGrp="1"/>
          </p:cNvSpPr>
          <p:nvPr>
            <p:ph type="body" idx="1"/>
          </p:nvPr>
        </p:nvSpPr>
        <p:spPr>
          <a:xfrm>
            <a:off x="382588" y="1898650"/>
            <a:ext cx="8380412" cy="457048"/>
          </a:xfrm>
        </p:spPr>
        <p:txBody>
          <a:bodyPr/>
          <a:lstStyle/>
          <a:p>
            <a:r>
              <a:rPr lang="en-US" dirty="0" smtClean="0"/>
              <a:t>Default use of linear throttle states</a:t>
            </a:r>
            <a:endParaRPr lang="en-US" dirty="0"/>
          </a:p>
        </p:txBody>
      </p:sp>
      <p:graphicFrame>
        <p:nvGraphicFramePr>
          <p:cNvPr id="5" name="Table 4"/>
          <p:cNvGraphicFramePr>
            <a:graphicFrameLocks noGrp="1"/>
          </p:cNvGraphicFramePr>
          <p:nvPr/>
        </p:nvGraphicFramePr>
        <p:xfrm>
          <a:off x="892712" y="2492611"/>
          <a:ext cx="5052758" cy="4128135"/>
        </p:xfrm>
        <a:graphic>
          <a:graphicData uri="http://schemas.openxmlformats.org/drawingml/2006/table">
            <a:tbl>
              <a:tblPr firstRow="1" bandRow="1">
                <a:effectLst>
                  <a:outerShdw blurRad="635000" sx="102000" sy="102000" algn="ctr" rotWithShape="0">
                    <a:prstClr val="black"/>
                  </a:outerShdw>
                </a:effectLst>
                <a:tableStyleId>{073A0DAA-6AF3-43AB-8588-CEC1D06C72B9}</a:tableStyleId>
              </a:tblPr>
              <a:tblGrid>
                <a:gridCol w="777348"/>
                <a:gridCol w="855082"/>
                <a:gridCol w="855082"/>
                <a:gridCol w="2565246"/>
              </a:tblGrid>
              <a:tr h="355307">
                <a:tc>
                  <a:txBody>
                    <a:bodyPr/>
                    <a:lstStyle/>
                    <a:p>
                      <a:pPr algn="ctr" fontAlgn="b"/>
                      <a:r>
                        <a:rPr lang="en-US" sz="2400" u="none" strike="noStrike" dirty="0"/>
                        <a:t>State</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Freq</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a:t>
                      </a:r>
                      <a:endParaRPr lang="en-US" sz="2400" b="1"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Type</a:t>
                      </a:r>
                      <a:endParaRPr lang="en-US" sz="2400" b="1"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a:t>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2800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100</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a:t>1</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2520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90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2</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smtClean="0"/>
                        <a:t>2380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85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a:t>3</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smtClean="0"/>
                        <a:t>2100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75</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a:t>4</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smtClean="0"/>
                        <a:t>1680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60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a:t>Performance</a:t>
                      </a:r>
                      <a:endParaRPr lang="en-US" sz="2400" b="0" i="0" u="none" strike="noStrike">
                        <a:solidFill>
                          <a:schemeClr val="accent1"/>
                        </a:solidFill>
                        <a:latin typeface="+mn-lt"/>
                      </a:endParaRPr>
                    </a:p>
                  </a:txBody>
                  <a:tcPr marL="9525" marR="9525" marT="9525" marB="0" anchor="b"/>
                </a:tc>
              </a:tr>
              <a:tr h="372582">
                <a:tc>
                  <a:txBody>
                    <a:bodyPr/>
                    <a:lstStyle/>
                    <a:p>
                      <a:pPr algn="ctr" fontAlgn="b"/>
                      <a:r>
                        <a:rPr lang="en-US" sz="2400" u="none" strike="noStrike"/>
                        <a:t>5</a:t>
                      </a:r>
                      <a:endParaRPr lang="en-US" sz="2400" b="0" i="0" u="none" strike="noStrike">
                        <a:solidFill>
                          <a:schemeClr val="accent1"/>
                        </a:solidFill>
                        <a:latin typeface="+mn-lt"/>
                      </a:endParaRPr>
                    </a:p>
                  </a:txBody>
                  <a:tcPr marL="9525" marR="9525" marT="9525" marB="0" anchor="b"/>
                </a:tc>
                <a:tc>
                  <a:txBody>
                    <a:bodyPr/>
                    <a:lstStyle/>
                    <a:p>
                      <a:pPr algn="ctr" fontAlgn="b"/>
                      <a:r>
                        <a:rPr lang="en-US" sz="2400" u="none" strike="noStrike" dirty="0" smtClean="0"/>
                        <a:t>1400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50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a:t>Performance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smtClean="0"/>
                        <a:t>6</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1400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50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Throttle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smtClean="0"/>
                        <a:t>7</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1120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40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Throttle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smtClean="0"/>
                        <a:t>8</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840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30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Throttle</a:t>
                      </a:r>
                      <a:endParaRPr lang="en-US" sz="2400" b="0" i="0" u="none" strike="noStrike" dirty="0">
                        <a:solidFill>
                          <a:schemeClr val="accent1"/>
                        </a:solidFill>
                        <a:latin typeface="+mn-lt"/>
                      </a:endParaRPr>
                    </a:p>
                  </a:txBody>
                  <a:tcPr marL="9525" marR="9525" marT="9525" marB="0" anchor="b"/>
                </a:tc>
              </a:tr>
              <a:tr h="372582">
                <a:tc>
                  <a:txBody>
                    <a:bodyPr/>
                    <a:lstStyle/>
                    <a:p>
                      <a:pPr algn="ctr" fontAlgn="b"/>
                      <a:r>
                        <a:rPr lang="en-US" sz="2400" u="none" strike="noStrike" dirty="0" smtClean="0"/>
                        <a:t>9</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560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20</a:t>
                      </a:r>
                      <a:endParaRPr lang="en-US" sz="2400" b="0" i="0" u="none" strike="noStrike" dirty="0">
                        <a:solidFill>
                          <a:schemeClr val="accent1"/>
                        </a:solidFill>
                        <a:latin typeface="+mn-lt"/>
                      </a:endParaRPr>
                    </a:p>
                  </a:txBody>
                  <a:tcPr marL="9525" marR="9525" marT="9525" marB="0" anchor="b"/>
                </a:tc>
                <a:tc>
                  <a:txBody>
                    <a:bodyPr/>
                    <a:lstStyle/>
                    <a:p>
                      <a:pPr algn="ctr" fontAlgn="b"/>
                      <a:r>
                        <a:rPr lang="en-US" sz="2400" u="none" strike="noStrike" dirty="0" smtClean="0"/>
                        <a:t>Throttle</a:t>
                      </a:r>
                      <a:endParaRPr lang="en-US" sz="2400" b="0" i="0" u="none" strike="noStrike" dirty="0">
                        <a:solidFill>
                          <a:schemeClr val="accent1"/>
                        </a:solidFill>
                        <a:latin typeface="+mn-lt"/>
                      </a:endParaRPr>
                    </a:p>
                  </a:txBody>
                  <a:tcPr marL="9525" marR="9525" marT="9525" marB="0" anchor="b"/>
                </a:tc>
              </a:tr>
            </a:tbl>
          </a:graphicData>
        </a:graphic>
      </p:graphicFrame>
      <p:grpSp>
        <p:nvGrpSpPr>
          <p:cNvPr id="31" name="Group 30"/>
          <p:cNvGrpSpPr/>
          <p:nvPr/>
        </p:nvGrpSpPr>
        <p:grpSpPr>
          <a:xfrm>
            <a:off x="6015574" y="3090018"/>
            <a:ext cx="1911096" cy="1856232"/>
            <a:chOff x="5175504" y="2807208"/>
            <a:chExt cx="1911096" cy="1856232"/>
          </a:xfrm>
        </p:grpSpPr>
        <p:sp>
          <p:nvSpPr>
            <p:cNvPr id="24" name="Up-Down Arrow 23"/>
            <p:cNvSpPr/>
            <p:nvPr/>
          </p:nvSpPr>
          <p:spPr bwMode="auto">
            <a:xfrm>
              <a:off x="5175504" y="2807208"/>
              <a:ext cx="381000" cy="1856232"/>
            </a:xfrm>
            <a:prstGeom prst="upDownArrow">
              <a:avLst>
                <a:gd name="adj1" fmla="val 38333"/>
                <a:gd name="adj2" fmla="val 50000"/>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effectLst>
                  <a:outerShdw blurRad="38100" dist="38100" dir="2700000" algn="tl">
                    <a:srgbClr val="000000">
                      <a:alpha val="43137"/>
                    </a:srgbClr>
                  </a:outerShdw>
                </a:effectLst>
                <a:latin typeface="Segoe" pitchFamily="34" charset="0"/>
              </a:endParaRPr>
            </a:p>
          </p:txBody>
        </p:sp>
        <p:sp>
          <p:nvSpPr>
            <p:cNvPr id="25" name="Rectangle 233"/>
            <p:cNvSpPr>
              <a:spLocks noChangeArrowheads="1"/>
            </p:cNvSpPr>
            <p:nvPr/>
          </p:nvSpPr>
          <p:spPr bwMode="blackWhite">
            <a:xfrm>
              <a:off x="5640642" y="3371279"/>
              <a:ext cx="1445958" cy="585787"/>
            </a:xfrm>
            <a:prstGeom prst="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Segoe" pitchFamily="34" charset="0"/>
                </a:rPr>
                <a:t>DBS Allowed</a:t>
              </a:r>
              <a:endParaRPr lang="en-US" dirty="0">
                <a:solidFill>
                  <a:schemeClr val="bg2"/>
                </a:solidFill>
                <a:latin typeface="Segoe" pitchFamily="34" charset="0"/>
              </a:endParaRPr>
            </a:p>
          </p:txBody>
        </p:sp>
      </p:grpSp>
      <p:grpSp>
        <p:nvGrpSpPr>
          <p:cNvPr id="33" name="Group 32"/>
          <p:cNvGrpSpPr/>
          <p:nvPr/>
        </p:nvGrpSpPr>
        <p:grpSpPr>
          <a:xfrm>
            <a:off x="5997286" y="5312010"/>
            <a:ext cx="2276856" cy="1207008"/>
            <a:chOff x="5157216" y="5029200"/>
            <a:chExt cx="2276856" cy="1207008"/>
          </a:xfrm>
        </p:grpSpPr>
        <p:sp>
          <p:nvSpPr>
            <p:cNvPr id="27" name="Up-Down Arrow 26"/>
            <p:cNvSpPr/>
            <p:nvPr/>
          </p:nvSpPr>
          <p:spPr bwMode="auto">
            <a:xfrm>
              <a:off x="5157216" y="5029200"/>
              <a:ext cx="381000" cy="1207008"/>
            </a:xfrm>
            <a:prstGeom prst="upDownArrow">
              <a:avLst>
                <a:gd name="adj1" fmla="val 38333"/>
                <a:gd name="adj2" fmla="val 50000"/>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sz="1600" dirty="0" smtClean="0">
                <a:solidFill>
                  <a:schemeClr val="bg2"/>
                </a:solidFill>
                <a:latin typeface="Segoe" pitchFamily="34" charset="0"/>
              </a:endParaRPr>
            </a:p>
          </p:txBody>
        </p:sp>
        <p:sp>
          <p:nvSpPr>
            <p:cNvPr id="32" name="Rectangle 232"/>
            <p:cNvSpPr>
              <a:spLocks noChangeArrowheads="1"/>
            </p:cNvSpPr>
            <p:nvPr/>
          </p:nvSpPr>
          <p:spPr bwMode="auto">
            <a:xfrm>
              <a:off x="5613210" y="5290757"/>
              <a:ext cx="1820862" cy="585787"/>
            </a:xfrm>
            <a:prstGeom prst="rect">
              <a:avLst/>
            </a:prstGeom>
            <a:ln>
              <a:headEnd type="none" w="med" len="med"/>
              <a:tailEnd type="none" w="med" len="med"/>
            </a:ln>
            <a:effectLst>
              <a:glow rad="70000">
                <a:schemeClr val="accent4">
                  <a:tint val="30000"/>
                  <a:shade val="95000"/>
                  <a:satMod val="300000"/>
                  <a:alpha val="50000"/>
                </a:schemeClr>
              </a:glow>
              <a:outerShdw blurRad="635000" sx="102000" sy="102000" algn="ctr" rotWithShape="0">
                <a:prstClr val="black">
                  <a:alpha val="71000"/>
                </a:prstClr>
              </a:outerShdw>
            </a:effectLst>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Segoe" pitchFamily="34" charset="0"/>
                </a:rPr>
                <a:t>No DBS Allowed</a:t>
              </a:r>
              <a:endParaRPr lang="en-US" dirty="0">
                <a:solidFill>
                  <a:schemeClr val="bg2"/>
                </a:solidFill>
                <a:latin typeface="Segoe" pitchFamily="34" charset="0"/>
              </a:endParaRPr>
            </a:p>
          </p:txBody>
        </p:sp>
      </p:gr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Windows Server “Longhorn”</a:t>
            </a:r>
            <a:endParaRPr lang="en-US" dirty="0">
              <a:solidFill>
                <a:schemeClr val="accent1"/>
              </a:solidFill>
            </a:endParaRPr>
          </a:p>
        </p:txBody>
      </p:sp>
      <p:sp>
        <p:nvSpPr>
          <p:cNvPr id="3" name="Text Placeholder 2"/>
          <p:cNvSpPr>
            <a:spLocks noGrp="1"/>
          </p:cNvSpPr>
          <p:nvPr>
            <p:ph type="body" idx="1"/>
          </p:nvPr>
        </p:nvSpPr>
        <p:spPr>
          <a:xfrm>
            <a:off x="371476" y="1898650"/>
            <a:ext cx="8380412" cy="4194995"/>
          </a:xfrm>
        </p:spPr>
        <p:txBody>
          <a:bodyPr/>
          <a:lstStyle/>
          <a:p>
            <a:r>
              <a:rPr lang="en-US" dirty="0" smtClean="0"/>
              <a:t>Processor power policy includes additional parameters</a:t>
            </a:r>
          </a:p>
          <a:p>
            <a:pPr lvl="1"/>
            <a:r>
              <a:rPr lang="en-US" dirty="0" smtClean="0"/>
              <a:t>Influence how kernel power manager chooses target state</a:t>
            </a:r>
          </a:p>
          <a:p>
            <a:pPr lvl="1"/>
            <a:r>
              <a:rPr lang="en-US" dirty="0" smtClean="0"/>
              <a:t>Allow OEMs to fine-tune platform behavior</a:t>
            </a:r>
          </a:p>
          <a:p>
            <a:pPr lvl="2"/>
            <a:r>
              <a:rPr lang="en-US" dirty="0" smtClean="0"/>
              <a:t>Accommodate differences in hardware implementations</a:t>
            </a:r>
          </a:p>
          <a:p>
            <a:pPr lvl="2"/>
            <a:r>
              <a:rPr lang="en-US" dirty="0" smtClean="0"/>
              <a:t>Optimize balance of performance versus power savings</a:t>
            </a:r>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Tools and support</a:t>
            </a:r>
            <a:endParaRPr lang="en-US" dirty="0">
              <a:solidFill>
                <a:schemeClr val="accent1"/>
              </a:solidFill>
            </a:endParaRPr>
          </a:p>
        </p:txBody>
      </p:sp>
      <p:sp>
        <p:nvSpPr>
          <p:cNvPr id="3" name="Text Placeholder 2"/>
          <p:cNvSpPr>
            <a:spLocks noGrp="1"/>
          </p:cNvSpPr>
          <p:nvPr>
            <p:ph type="body" idx="1"/>
          </p:nvPr>
        </p:nvSpPr>
        <p:spPr>
          <a:xfrm>
            <a:off x="371476" y="1898650"/>
            <a:ext cx="8380412" cy="4374018"/>
          </a:xfrm>
        </p:spPr>
        <p:txBody>
          <a:bodyPr/>
          <a:lstStyle/>
          <a:p>
            <a:r>
              <a:rPr lang="en-US" dirty="0" smtClean="0"/>
              <a:t>OS utilization of processor power management can be observed in Windows Performance Monitor</a:t>
            </a:r>
          </a:p>
          <a:p>
            <a:r>
              <a:rPr lang="en-US" dirty="0" smtClean="0"/>
              <a:t>Power test utility provided in the Windows Driver Kit (WDK)</a:t>
            </a:r>
          </a:p>
          <a:p>
            <a:pPr lvl="1"/>
            <a:r>
              <a:rPr lang="en-US" dirty="0" smtClean="0"/>
              <a:t>pwrtest.exe</a:t>
            </a:r>
          </a:p>
          <a:p>
            <a:pPr lvl="2"/>
            <a:r>
              <a:rPr lang="en-US" dirty="0" smtClean="0"/>
              <a:t>Lists platform power management capabilities discovered by operating system</a:t>
            </a:r>
          </a:p>
          <a:p>
            <a:pPr lvl="2"/>
            <a:r>
              <a:rPr lang="en-US" dirty="0" smtClean="0"/>
              <a:t>Logs use of performance, throttle, idle states</a:t>
            </a:r>
          </a:p>
        </p:txBody>
      </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Performance state utilization</a:t>
            </a:r>
            <a:endParaRPr lang="en-US" sz="3600" dirty="0">
              <a:solidFill>
                <a:schemeClr val="accent1"/>
              </a:solidFill>
            </a:endParaRPr>
          </a:p>
        </p:txBody>
      </p:sp>
      <p:pic>
        <p:nvPicPr>
          <p:cNvPr id="71682" name="Picture 2" descr="F:\perfmon.jpg"/>
          <p:cNvPicPr>
            <a:picLocks noChangeAspect="1" noChangeArrowheads="1"/>
          </p:cNvPicPr>
          <p:nvPr/>
        </p:nvPicPr>
        <p:blipFill>
          <a:blip r:embed="rId3"/>
          <a:srcRect/>
          <a:stretch>
            <a:fillRect/>
          </a:stretch>
        </p:blipFill>
        <p:spPr bwMode="auto">
          <a:xfrm>
            <a:off x="1398749" y="1880658"/>
            <a:ext cx="6327648" cy="4745736"/>
          </a:xfrm>
          <a:prstGeom prst="rect">
            <a:avLst/>
          </a:prstGeom>
          <a:noFill/>
          <a:effectLst>
            <a:outerShdw blurRad="635000" sx="102000" sy="102000" algn="ctr" rotWithShape="0">
              <a:prstClr val="black"/>
            </a:outerShdw>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Processor throttling applied via policy</a:t>
            </a:r>
            <a:endParaRPr lang="en-US" sz="3600" dirty="0">
              <a:solidFill>
                <a:schemeClr val="accent1"/>
              </a:solidFill>
            </a:endParaRPr>
          </a:p>
        </p:txBody>
      </p:sp>
      <p:pic>
        <p:nvPicPr>
          <p:cNvPr id="72706" name="Picture 2" descr="F:\perfmonthrottle.jpg"/>
          <p:cNvPicPr>
            <a:picLocks noChangeAspect="1" noChangeArrowheads="1"/>
          </p:cNvPicPr>
          <p:nvPr/>
        </p:nvPicPr>
        <p:blipFill>
          <a:blip r:embed="rId3"/>
          <a:srcRect/>
          <a:stretch>
            <a:fillRect/>
          </a:stretch>
        </p:blipFill>
        <p:spPr bwMode="auto">
          <a:xfrm>
            <a:off x="1338072" y="1774980"/>
            <a:ext cx="6467856" cy="4850892"/>
          </a:xfrm>
          <a:prstGeom prst="rect">
            <a:avLst/>
          </a:prstGeom>
          <a:noFill/>
          <a:effectLst>
            <a:outerShdw blurRad="635000" sx="102000" sy="102000" algn="ctr" rotWithShape="0">
              <a:prstClr val="black"/>
            </a:outerShdw>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Performance idle state utilization</a:t>
            </a:r>
            <a:endParaRPr lang="en-US" sz="3600" dirty="0">
              <a:solidFill>
                <a:schemeClr val="accent1"/>
              </a:solidFill>
            </a:endParaRPr>
          </a:p>
        </p:txBody>
      </p:sp>
      <p:pic>
        <p:nvPicPr>
          <p:cNvPr id="73731" name="Picture 3" descr="F:\perfmonidle.jpg"/>
          <p:cNvPicPr>
            <a:picLocks noChangeAspect="1" noChangeArrowheads="1"/>
          </p:cNvPicPr>
          <p:nvPr/>
        </p:nvPicPr>
        <p:blipFill>
          <a:blip r:embed="rId3"/>
          <a:srcRect/>
          <a:stretch>
            <a:fillRect/>
          </a:stretch>
        </p:blipFill>
        <p:spPr bwMode="auto">
          <a:xfrm>
            <a:off x="1429245" y="1880438"/>
            <a:ext cx="6266656" cy="4699992"/>
          </a:xfrm>
          <a:prstGeom prst="rect">
            <a:avLst/>
          </a:prstGeom>
          <a:noFill/>
          <a:effectLst>
            <a:outerShdw blurRad="635000" sx="102000" sy="102000" algn="ctr" rotWithShape="0">
              <a:prstClr val="black"/>
            </a:outerShdw>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type="body" idx="1"/>
          </p:nvPr>
        </p:nvSpPr>
        <p:spPr>
          <a:xfrm>
            <a:off x="382588" y="1414464"/>
            <a:ext cx="8380412" cy="4904420"/>
          </a:xfrm>
        </p:spPr>
        <p:txBody>
          <a:bodyPr/>
          <a:lstStyle/>
          <a:p>
            <a:r>
              <a:rPr lang="en-US" sz="2800" dirty="0" smtClean="0"/>
              <a:t>Background</a:t>
            </a:r>
          </a:p>
          <a:p>
            <a:r>
              <a:rPr lang="en-US" sz="2800" dirty="0" smtClean="0"/>
              <a:t>Processor power management</a:t>
            </a:r>
          </a:p>
          <a:p>
            <a:pPr lvl="1"/>
            <a:r>
              <a:rPr lang="en-US" sz="2400" dirty="0" smtClean="0"/>
              <a:t>Benefits, overview</a:t>
            </a:r>
          </a:p>
          <a:p>
            <a:pPr lvl="1"/>
            <a:r>
              <a:rPr lang="en-US" sz="2400" dirty="0" smtClean="0"/>
              <a:t>Enabling support in Windows Server 2003 </a:t>
            </a:r>
          </a:p>
          <a:p>
            <a:pPr lvl="1"/>
            <a:r>
              <a:rPr lang="en-US" sz="2400" dirty="0" smtClean="0"/>
              <a:t>Changes Windows Server code name “Longhorn”</a:t>
            </a:r>
          </a:p>
          <a:p>
            <a:r>
              <a:rPr lang="en-US" sz="2800" dirty="0" smtClean="0"/>
              <a:t>Device power management</a:t>
            </a:r>
          </a:p>
          <a:p>
            <a:r>
              <a:rPr lang="en-US" sz="2800" dirty="0" smtClean="0"/>
              <a:t>Power management features in </a:t>
            </a:r>
            <a:br>
              <a:rPr lang="en-US" sz="2800" dirty="0" smtClean="0"/>
            </a:br>
            <a:r>
              <a:rPr lang="en-US" sz="2800" dirty="0" smtClean="0"/>
              <a:t>Windows Server “Longhorn”</a:t>
            </a:r>
          </a:p>
          <a:p>
            <a:r>
              <a:rPr lang="en-US" sz="2800" dirty="0" smtClean="0"/>
              <a:t>Demo</a:t>
            </a:r>
          </a:p>
          <a:p>
            <a:r>
              <a:rPr lang="en-US" sz="2800" dirty="0" smtClean="0"/>
              <a:t>Questions</a:t>
            </a:r>
          </a:p>
        </p:txBody>
      </p:sp>
    </p:spTree>
  </p:cSld>
  <p:clrMapOvr>
    <a:masterClrMapping/>
  </p:clrMapOvr>
  <p:transition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Pwrtest.exe listing power capabilities</a:t>
            </a:r>
            <a:endParaRPr lang="en-US" dirty="0">
              <a:solidFill>
                <a:schemeClr val="accent1"/>
              </a:solidFill>
            </a:endParaRPr>
          </a:p>
        </p:txBody>
      </p:sp>
      <p:sp>
        <p:nvSpPr>
          <p:cNvPr id="4" name="Rectangle 4"/>
          <p:cNvSpPr>
            <a:spLocks noChangeArrowheads="1"/>
          </p:cNvSpPr>
          <p:nvPr/>
        </p:nvSpPr>
        <p:spPr bwMode="auto">
          <a:xfrm>
            <a:off x="371573" y="1885274"/>
            <a:ext cx="8382000" cy="4352544"/>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35000" sx="102000" sy="102000" algn="ctr" rotWithShape="0">
              <a:prstClr val="black"/>
            </a:outerShdw>
          </a:effectLst>
        </p:spPr>
        <p:txBody>
          <a:bodyPr lIns="91432" tIns="45717" rIns="91432" bIns="45717" anchor="ctr"/>
          <a:lstStyle/>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C:\Program Files\Microsoft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PwrTest</a:t>
            </a:r>
            <a:r>
              <a:rPr lang="en-US" sz="1200" dirty="0" smtClean="0">
                <a:solidFill>
                  <a:schemeClr val="tx2"/>
                </a:solidFill>
                <a:effectLst>
                  <a:outerShdw blurRad="38100" dist="38100" dir="2700000" algn="tl">
                    <a:srgbClr val="000000">
                      <a:alpha val="43137"/>
                    </a:srgbClr>
                  </a:outerShdw>
                </a:effectLst>
                <a:latin typeface="Lucida Console" pitchFamily="49" charset="0"/>
              </a:rPr>
              <a:t>&gt;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pwrtest</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info:ppm</a:t>
            </a: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err="1" smtClean="0">
                <a:solidFill>
                  <a:schemeClr val="tx2"/>
                </a:solidFill>
                <a:effectLst>
                  <a:outerShdw blurRad="38100" dist="38100" dir="2700000" algn="tl">
                    <a:srgbClr val="000000">
                      <a:alpha val="43137"/>
                    </a:srgbClr>
                  </a:outerShdw>
                </a:effectLst>
                <a:latin typeface="Lucida Console" pitchFamily="49" charset="0"/>
              </a:rPr>
              <a:t>InstanceName</a:t>
            </a:r>
            <a:r>
              <a:rPr lang="en-US" sz="1200" dirty="0" smtClean="0">
                <a:solidFill>
                  <a:schemeClr val="tx2"/>
                </a:solidFill>
                <a:effectLst>
                  <a:outerShdw blurRad="38100" dist="38100" dir="2700000" algn="tl">
                    <a:srgbClr val="000000">
                      <a:alpha val="43137"/>
                    </a:srgbClr>
                  </a:outerShdw>
                </a:effectLst>
                <a:latin typeface="Lucida Console" pitchFamily="49" charset="0"/>
              </a:rPr>
              <a:t>: ACPI\GenuineIntel_-_Intel64_Family_6_Model_15\_1_0</a:t>
            </a: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Processor Performance States</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PerfStates</a:t>
            </a:r>
            <a:r>
              <a:rPr lang="en-US" sz="12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Max Transition Latency:  10 us</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Number of States:        10</a:t>
            </a: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State  Speed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Mhz</a:t>
            </a:r>
            <a:r>
              <a:rPr lang="en-US" sz="1200" dirty="0" smtClean="0">
                <a:solidFill>
                  <a:schemeClr val="tx2"/>
                </a:solidFill>
                <a:effectLst>
                  <a:outerShdw blurRad="38100" dist="38100" dir="2700000" algn="tl">
                    <a:srgbClr val="000000">
                      <a:alpha val="43137"/>
                    </a:srgbClr>
                  </a:outerShdw>
                </a:effectLst>
                <a:latin typeface="Lucida Console" pitchFamily="49" charset="0"/>
              </a:rPr>
              <a:t>)    Type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  ------------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0     2394 (100%)   Performance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1     1596 ( 66%)   Performance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2     1596 ( 66%)   Throttle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3     1388 ( 57%)   Throttle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4     1197 ( 50%)   Throttle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5      989 ( 41%)   Throttle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6      798 ( 33%)   Throttle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7      590 ( 24%)   Throttle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8      399 ( 16%)   Throttle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9      191 (  7%)   Throttle</a:t>
            </a:r>
          </a:p>
        </p:txBody>
      </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Device Power Management</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3" name="Text Placeholder 2"/>
          <p:cNvSpPr>
            <a:spLocks noGrp="1"/>
          </p:cNvSpPr>
          <p:nvPr>
            <p:ph type="body" idx="1"/>
          </p:nvPr>
        </p:nvSpPr>
        <p:spPr>
          <a:xfrm>
            <a:off x="382588" y="1898650"/>
            <a:ext cx="8380412" cy="2583784"/>
          </a:xfrm>
        </p:spPr>
        <p:txBody>
          <a:bodyPr/>
          <a:lstStyle/>
          <a:p>
            <a:r>
              <a:rPr lang="en-US" dirty="0" smtClean="0"/>
              <a:t>Support for Active State Power Management (ASPM)</a:t>
            </a:r>
          </a:p>
          <a:p>
            <a:pPr lvl="1"/>
            <a:r>
              <a:rPr lang="en-US" dirty="0" smtClean="0"/>
              <a:t>In-box power policy for ASPM state</a:t>
            </a:r>
          </a:p>
          <a:p>
            <a:pPr lvl="1"/>
            <a:r>
              <a:rPr lang="en-US" dirty="0" smtClean="0"/>
              <a:t>Requires OS control of PCI Express features</a:t>
            </a:r>
          </a:p>
          <a:p>
            <a:pPr lvl="1"/>
            <a:r>
              <a:rPr lang="en-US" dirty="0" smtClean="0"/>
              <a:t>See white paper for details</a:t>
            </a:r>
          </a:p>
        </p:txBody>
      </p:sp>
    </p:spTree>
  </p:cSld>
  <p:clrMapOvr>
    <a:masterClrMapping/>
  </p:clrMapOvr>
  <p:transition advClick="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Device Power Management</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3" name="Text Placeholder 2"/>
          <p:cNvSpPr>
            <a:spLocks noGrp="1"/>
          </p:cNvSpPr>
          <p:nvPr>
            <p:ph type="body" idx="1"/>
          </p:nvPr>
        </p:nvSpPr>
        <p:spPr>
          <a:xfrm>
            <a:off x="371476" y="1898650"/>
            <a:ext cx="8380412" cy="3683572"/>
          </a:xfrm>
        </p:spPr>
        <p:txBody>
          <a:bodyPr/>
          <a:lstStyle/>
          <a:p>
            <a:r>
              <a:rPr lang="en-US" dirty="0" smtClean="0"/>
              <a:t>Extensible power policy infrastructure</a:t>
            </a:r>
          </a:p>
          <a:p>
            <a:pPr lvl="1"/>
            <a:r>
              <a:rPr lang="en-US" dirty="0" smtClean="0"/>
              <a:t>Allows easy incorporation of power management-enabled devices</a:t>
            </a:r>
          </a:p>
          <a:p>
            <a:pPr lvl="2"/>
            <a:r>
              <a:rPr lang="en-US" dirty="0" smtClean="0"/>
              <a:t>Device power settings integrate with Windows system power policy</a:t>
            </a:r>
          </a:p>
          <a:p>
            <a:pPr lvl="2"/>
            <a:r>
              <a:rPr lang="en-US" dirty="0" smtClean="0"/>
              <a:t>Device power settings can appear in Advanced power UI</a:t>
            </a:r>
          </a:p>
          <a:p>
            <a:pPr lvl="2"/>
            <a:r>
              <a:rPr lang="en-US" dirty="0" smtClean="0"/>
              <a:t>Rich notification support</a:t>
            </a:r>
          </a:p>
        </p:txBody>
      </p:sp>
    </p:spTree>
  </p:cSld>
  <p:clrMapOvr>
    <a:masterClrMapping/>
  </p:clrMapOvr>
  <p:transition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Device Power Management</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3" name="Text Placeholder 2"/>
          <p:cNvSpPr>
            <a:spLocks noGrp="1"/>
          </p:cNvSpPr>
          <p:nvPr>
            <p:ph type="body" idx="1"/>
          </p:nvPr>
        </p:nvSpPr>
        <p:spPr>
          <a:xfrm>
            <a:off x="382588" y="1898650"/>
            <a:ext cx="8380412" cy="2799228"/>
          </a:xfrm>
        </p:spPr>
        <p:txBody>
          <a:bodyPr/>
          <a:lstStyle/>
          <a:p>
            <a:r>
              <a:rPr lang="en-US" dirty="0" smtClean="0"/>
              <a:t>Extensible power policy infrastructure</a:t>
            </a:r>
          </a:p>
          <a:p>
            <a:pPr lvl="1"/>
            <a:r>
              <a:rPr lang="en-US" dirty="0" smtClean="0"/>
              <a:t>Allows for true OEM power management innovation and value</a:t>
            </a:r>
          </a:p>
          <a:p>
            <a:pPr lvl="2"/>
            <a:r>
              <a:rPr lang="en-US" dirty="0" smtClean="0"/>
              <a:t>Examples</a:t>
            </a:r>
          </a:p>
          <a:p>
            <a:pPr lvl="3"/>
            <a:r>
              <a:rPr lang="en-US" dirty="0" smtClean="0"/>
              <a:t>Chipset power management</a:t>
            </a:r>
          </a:p>
          <a:p>
            <a:pPr lvl="3"/>
            <a:r>
              <a:rPr lang="en-US" dirty="0" smtClean="0"/>
              <a:t>Network adapter power management</a:t>
            </a:r>
          </a:p>
        </p:txBody>
      </p:sp>
    </p:spTree>
  </p:cSld>
  <p:clrMapOvr>
    <a:masterClrMapping/>
  </p:clrMapOvr>
  <p:transition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Server Optimized Power Plans</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3" name="Text Placeholder 2"/>
          <p:cNvSpPr>
            <a:spLocks noGrp="1"/>
          </p:cNvSpPr>
          <p:nvPr>
            <p:ph type="body" idx="1"/>
          </p:nvPr>
        </p:nvSpPr>
        <p:spPr>
          <a:xfrm>
            <a:off x="371476" y="1898650"/>
            <a:ext cx="8380412" cy="4701287"/>
          </a:xfrm>
        </p:spPr>
        <p:txBody>
          <a:bodyPr/>
          <a:lstStyle/>
          <a:p>
            <a:r>
              <a:rPr lang="en-US" dirty="0" smtClean="0"/>
              <a:t>All power plans are defined appropriately for server roles</a:t>
            </a:r>
          </a:p>
          <a:p>
            <a:pPr lvl="1"/>
            <a:r>
              <a:rPr lang="en-US" dirty="0" smtClean="0"/>
              <a:t>Idle timers are disabled </a:t>
            </a:r>
          </a:p>
          <a:p>
            <a:pPr lvl="2"/>
            <a:r>
              <a:rPr lang="en-US" dirty="0" smtClean="0"/>
              <a:t>Standby, Hibernate, hard disk</a:t>
            </a:r>
          </a:p>
          <a:p>
            <a:pPr lvl="1"/>
            <a:r>
              <a:rPr lang="en-US" dirty="0" smtClean="0"/>
              <a:t>Power button actions</a:t>
            </a:r>
          </a:p>
          <a:p>
            <a:pPr lvl="2"/>
            <a:r>
              <a:rPr lang="en-US" dirty="0" smtClean="0"/>
              <a:t>Sleep button action is set to Do Nothing</a:t>
            </a:r>
          </a:p>
          <a:p>
            <a:pPr lvl="2"/>
            <a:r>
              <a:rPr lang="en-US" dirty="0" smtClean="0"/>
              <a:t>System power button set to Shutdown</a:t>
            </a:r>
          </a:p>
          <a:p>
            <a:r>
              <a:rPr lang="en-US" dirty="0" smtClean="0"/>
              <a:t>Display timeouts remain enabled</a:t>
            </a:r>
          </a:p>
          <a:p>
            <a:pPr lvl="1"/>
            <a:endParaRPr lang="en-US" dirty="0"/>
          </a:p>
        </p:txBody>
      </p:sp>
    </p:spTree>
  </p:cSld>
  <p:clrMapOvr>
    <a:masterClrMapping/>
  </p:clrMapOvr>
  <p:transition advClick="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Grp="1" noChangeArrowheads="1"/>
          </p:cNvSpPr>
          <p:nvPr>
            <p:ph type="title"/>
          </p:nvPr>
        </p:nvSpPr>
        <p:spPr>
          <a:xfrm>
            <a:off x="382588" y="228600"/>
            <a:ext cx="8380412" cy="1191095"/>
          </a:xfrm>
        </p:spPr>
        <p:txBody>
          <a:bodyPr/>
          <a:lstStyle/>
          <a:p>
            <a:r>
              <a:rPr lang="en-US" dirty="0" smtClean="0"/>
              <a:t>Power Management Support</a:t>
            </a:r>
            <a:br>
              <a:rPr lang="en-US" dirty="0" smtClean="0"/>
            </a:br>
            <a:r>
              <a:rPr lang="en-US" sz="3600" dirty="0" smtClean="0">
                <a:solidFill>
                  <a:schemeClr val="accent1"/>
                </a:solidFill>
              </a:rPr>
              <a:t>Windows Server “Longhorn”</a:t>
            </a:r>
          </a:p>
        </p:txBody>
      </p:sp>
      <p:sp>
        <p:nvSpPr>
          <p:cNvPr id="1019907" name="Rectangle 3"/>
          <p:cNvSpPr>
            <a:spLocks noGrp="1" noChangeArrowheads="1"/>
          </p:cNvSpPr>
          <p:nvPr>
            <p:ph type="body" idx="1"/>
          </p:nvPr>
        </p:nvSpPr>
        <p:spPr>
          <a:xfrm>
            <a:off x="371476" y="1898650"/>
            <a:ext cx="8380412" cy="3249095"/>
          </a:xfrm>
        </p:spPr>
        <p:txBody>
          <a:bodyPr/>
          <a:lstStyle/>
          <a:p>
            <a:r>
              <a:rPr lang="en-US" dirty="0" smtClean="0"/>
              <a:t>Enables maximum energy savings</a:t>
            </a:r>
          </a:p>
          <a:p>
            <a:r>
              <a:rPr lang="en-US" dirty="0" smtClean="0"/>
              <a:t>New, simplified configuration model</a:t>
            </a:r>
          </a:p>
          <a:p>
            <a:r>
              <a:rPr lang="en-US" dirty="0" smtClean="0"/>
              <a:t>Group Policy control over all power settings</a:t>
            </a:r>
          </a:p>
          <a:p>
            <a:r>
              <a:rPr lang="en-US" dirty="0" smtClean="0"/>
              <a:t>Rich command line interface</a:t>
            </a:r>
          </a:p>
          <a:p>
            <a:pPr lvl="2"/>
            <a:r>
              <a:rPr lang="en-US" dirty="0" smtClean="0"/>
              <a:t>Extensive diagnostic and tracing support</a:t>
            </a:r>
          </a:p>
        </p:txBody>
      </p:sp>
    </p:spTree>
  </p:cSld>
  <p:clrMapOvr>
    <a:masterClrMapping/>
  </p:clrMapOvr>
  <p:transition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Text Placeholder 2"/>
          <p:cNvSpPr>
            <a:spLocks noGrp="1"/>
          </p:cNvSpPr>
          <p:nvPr>
            <p:ph type="body" idx="1"/>
          </p:nvPr>
        </p:nvSpPr>
        <p:spPr>
          <a:xfrm>
            <a:off x="382588" y="1414464"/>
            <a:ext cx="8380412" cy="3610219"/>
          </a:xfrm>
        </p:spPr>
        <p:txBody>
          <a:bodyPr/>
          <a:lstStyle/>
          <a:p>
            <a:r>
              <a:rPr lang="en-US" dirty="0" smtClean="0"/>
              <a:t>Enable processor power management</a:t>
            </a:r>
          </a:p>
          <a:p>
            <a:pPr lvl="1"/>
            <a:r>
              <a:rPr lang="en-US" dirty="0" smtClean="0"/>
              <a:t>In OEM server designs</a:t>
            </a:r>
          </a:p>
          <a:p>
            <a:pPr lvl="1"/>
            <a:r>
              <a:rPr lang="en-US" dirty="0" smtClean="0"/>
              <a:t>In datacenter server deployments</a:t>
            </a:r>
          </a:p>
          <a:p>
            <a:r>
              <a:rPr lang="en-US" dirty="0" smtClean="0"/>
              <a:t>Leverage Windows Server Longhorn’s extensible power management capabilities</a:t>
            </a:r>
          </a:p>
          <a:p>
            <a:pPr lvl="1"/>
            <a:r>
              <a:rPr lang="en-US" dirty="0" smtClean="0"/>
              <a:t>Provide additional OEM value with power management enabled devices</a:t>
            </a:r>
          </a:p>
        </p:txBody>
      </p:sp>
    </p:spTree>
  </p:cSld>
  <p:clrMapOvr>
    <a:masterClrMapping/>
  </p:clrMapOvr>
  <p:transition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628900" y="6291468"/>
            <a:ext cx="3866321"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2643817" y="5347257"/>
            <a:ext cx="3866321" cy="457200"/>
          </a:xfrm>
          <a:prstGeom prst="roundRect">
            <a:avLst>
              <a:gd name="adj" fmla="val 9033"/>
            </a:avLst>
          </a:prstGeom>
          <a:solidFill>
            <a:schemeClr val="bg2"/>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382588" y="1414464"/>
            <a:ext cx="8380412" cy="4902881"/>
          </a:xfrm>
        </p:spPr>
        <p:txBody>
          <a:bodyPr/>
          <a:lstStyle/>
          <a:p>
            <a:pPr>
              <a:spcBef>
                <a:spcPts val="600"/>
              </a:spcBef>
            </a:pPr>
            <a:r>
              <a:rPr lang="en-US" sz="2400" dirty="0" smtClean="0"/>
              <a:t>Web Resources</a:t>
            </a:r>
          </a:p>
          <a:p>
            <a:pPr lvl="1">
              <a:spcBef>
                <a:spcPts val="600"/>
              </a:spcBef>
            </a:pPr>
            <a:r>
              <a:rPr lang="en-US" sz="2000" dirty="0" smtClean="0"/>
              <a:t>Microsoft power management white papers: </a:t>
            </a:r>
            <a:r>
              <a:rPr lang="en-US" sz="2000" dirty="0" smtClean="0">
                <a:hlinkClick r:id="rId3"/>
              </a:rPr>
              <a:t>http://www.microsoft.com/whdc/system/pnppwr/powermgmt/default.mspx</a:t>
            </a:r>
            <a:endParaRPr lang="en-US" sz="2000" dirty="0" smtClean="0"/>
          </a:p>
          <a:p>
            <a:pPr lvl="1">
              <a:spcBef>
                <a:spcPts val="600"/>
              </a:spcBef>
            </a:pPr>
            <a:r>
              <a:rPr lang="en-US" sz="2000" dirty="0" smtClean="0"/>
              <a:t>PCI Express Active State Power Management  in Windows</a:t>
            </a:r>
            <a:br>
              <a:rPr lang="en-US" sz="2000" dirty="0" smtClean="0"/>
            </a:br>
            <a:r>
              <a:rPr lang="en-US" sz="2000" dirty="0" smtClean="0">
                <a:hlinkClick r:id="rId4"/>
              </a:rPr>
              <a:t>http://www.microsoft.com/whdc/system/bus/PCI/aspm.mspx</a:t>
            </a:r>
            <a:endParaRPr lang="en-US" sz="2000" dirty="0" smtClean="0"/>
          </a:p>
          <a:p>
            <a:pPr lvl="1">
              <a:spcBef>
                <a:spcPts val="600"/>
              </a:spcBef>
            </a:pPr>
            <a:r>
              <a:rPr lang="en-US" sz="2000" dirty="0" smtClean="0"/>
              <a:t>ACPI specification:  </a:t>
            </a:r>
            <a:r>
              <a:rPr lang="en-US" sz="2000" dirty="0" smtClean="0">
                <a:hlinkClick r:id="rId5"/>
              </a:rPr>
              <a:t>http://www.acpi.info</a:t>
            </a:r>
            <a:endParaRPr lang="en-US" sz="2000" dirty="0" smtClean="0"/>
          </a:p>
          <a:p>
            <a:pPr>
              <a:spcBef>
                <a:spcPts val="600"/>
              </a:spcBef>
            </a:pPr>
            <a:r>
              <a:rPr lang="en-US" sz="2400" dirty="0" smtClean="0"/>
              <a:t>Related Sessions</a:t>
            </a:r>
          </a:p>
          <a:p>
            <a:pPr lvl="1">
              <a:spcBef>
                <a:spcPts val="600"/>
              </a:spcBef>
            </a:pPr>
            <a:r>
              <a:rPr lang="en-US" sz="2000" dirty="0" smtClean="0"/>
              <a:t>SYS-C315 Tuning Processor Power Management</a:t>
            </a:r>
          </a:p>
          <a:p>
            <a:pPr lvl="1">
              <a:spcBef>
                <a:spcPts val="600"/>
              </a:spcBef>
            </a:pPr>
            <a:r>
              <a:rPr lang="en-US" sz="2000" dirty="0" smtClean="0"/>
              <a:t>SYS-C316 How to Power Optimize your Windows Platform</a:t>
            </a:r>
          </a:p>
          <a:p>
            <a:pPr>
              <a:spcBef>
                <a:spcPts val="600"/>
              </a:spcBef>
            </a:pPr>
            <a:r>
              <a:rPr lang="en-US" sz="2400" dirty="0" smtClean="0"/>
              <a:t>For processor power management questions, contact Microsoft at:</a:t>
            </a:r>
          </a:p>
          <a:p>
            <a:pPr>
              <a:spcBef>
                <a:spcPts val="600"/>
              </a:spcBef>
            </a:pPr>
            <a:endParaRPr lang="en-US" sz="2400" dirty="0" smtClean="0"/>
          </a:p>
          <a:p>
            <a:pPr>
              <a:spcBef>
                <a:spcPts val="600"/>
              </a:spcBef>
            </a:pPr>
            <a:r>
              <a:rPr lang="en-US" sz="2400" dirty="0" smtClean="0"/>
              <a:t>For general power questions, contact Microsoft at:</a:t>
            </a:r>
          </a:p>
        </p:txBody>
      </p:sp>
      <p:sp>
        <p:nvSpPr>
          <p:cNvPr id="242693" name="Text Box 5"/>
          <p:cNvSpPr txBox="1">
            <a:spLocks noChangeArrowheads="1"/>
          </p:cNvSpPr>
          <p:nvPr/>
        </p:nvSpPr>
        <p:spPr bwMode="auto">
          <a:xfrm>
            <a:off x="2229807" y="5304241"/>
            <a:ext cx="4684127" cy="461655"/>
          </a:xfrm>
          <a:prstGeom prst="rect">
            <a:avLst/>
          </a:prstGeom>
          <a:noFill/>
          <a:ln w="12700">
            <a:noFill/>
            <a:miter lim="800000"/>
            <a:headEnd/>
            <a:tailEnd/>
          </a:ln>
          <a:effectLst/>
        </p:spPr>
        <p:txBody>
          <a:bodyPr wrap="square" lIns="91428" tIns="45715" rIns="91428" bIns="45715">
            <a:spAutoFit/>
          </a:bodyPr>
          <a:lstStyle/>
          <a:p>
            <a:pPr algn="ctr"/>
            <a:r>
              <a:rPr lang="en-US" sz="2400" dirty="0" err="1" smtClean="0">
                <a:solidFill>
                  <a:schemeClr val="tx2"/>
                </a:solidFill>
                <a:effectLst>
                  <a:outerShdw blurRad="38100" dist="38100" dir="2700000" algn="tl">
                    <a:srgbClr val="000000">
                      <a:alpha val="43137"/>
                    </a:srgbClr>
                  </a:outerShdw>
                </a:effectLst>
                <a:hlinkClick r:id="rId6"/>
              </a:rPr>
              <a:t>Procpwr</a:t>
            </a:r>
            <a:r>
              <a:rPr lang="en-US" sz="2400" dirty="0" smtClean="0">
                <a:solidFill>
                  <a:schemeClr val="tx2"/>
                </a:solidFill>
                <a:effectLst>
                  <a:outerShdw blurRad="38100" dist="38100" dir="2700000" algn="tl">
                    <a:srgbClr val="000000">
                      <a:alpha val="43137"/>
                    </a:srgbClr>
                  </a:outerShdw>
                </a:effectLst>
                <a:hlinkClick r:id="rId6"/>
              </a:rPr>
              <a:t> @ microsoft.com</a:t>
            </a:r>
            <a:endParaRPr lang="en-US" sz="2400" dirty="0">
              <a:solidFill>
                <a:schemeClr val="tx2"/>
              </a:solidFill>
              <a:effectLst>
                <a:outerShdw blurRad="38100" dist="38100" dir="2700000" algn="tl">
                  <a:srgbClr val="000000">
                    <a:alpha val="43137"/>
                  </a:srgbClr>
                </a:outerShdw>
              </a:effectLst>
            </a:endParaRPr>
          </a:p>
        </p:txBody>
      </p:sp>
      <p:sp>
        <p:nvSpPr>
          <p:cNvPr id="5" name="Text Box 5"/>
          <p:cNvSpPr txBox="1">
            <a:spLocks noChangeArrowheads="1"/>
          </p:cNvSpPr>
          <p:nvPr/>
        </p:nvSpPr>
        <p:spPr bwMode="auto">
          <a:xfrm>
            <a:off x="2223579" y="6296296"/>
            <a:ext cx="4684127" cy="461655"/>
          </a:xfrm>
          <a:prstGeom prst="rect">
            <a:avLst/>
          </a:prstGeom>
          <a:noFill/>
          <a:ln w="12700">
            <a:noFill/>
            <a:miter lim="800000"/>
            <a:headEnd/>
            <a:tailEnd/>
          </a:ln>
          <a:effectLst/>
        </p:spPr>
        <p:txBody>
          <a:bodyPr wrap="square" lIns="91428" tIns="45715" rIns="91428" bIns="45715">
            <a:spAutoFit/>
          </a:bodyPr>
          <a:lstStyle/>
          <a:p>
            <a:pPr algn="ctr"/>
            <a:r>
              <a:rPr lang="en-US" sz="2400" dirty="0" err="1" smtClean="0">
                <a:solidFill>
                  <a:schemeClr val="tx2"/>
                </a:solidFill>
                <a:effectLst>
                  <a:outerShdw blurRad="38100" dist="38100" dir="2700000" algn="tl">
                    <a:srgbClr val="000000">
                      <a:alpha val="43137"/>
                    </a:srgbClr>
                  </a:outerShdw>
                </a:effectLst>
                <a:hlinkClick r:id="rId7"/>
              </a:rPr>
              <a:t>Onnow</a:t>
            </a:r>
            <a:r>
              <a:rPr lang="en-US" sz="2400" dirty="0" smtClean="0">
                <a:solidFill>
                  <a:schemeClr val="tx2"/>
                </a:solidFill>
                <a:effectLst>
                  <a:outerShdw blurRad="38100" dist="38100" dir="2700000" algn="tl">
                    <a:srgbClr val="000000">
                      <a:alpha val="43137"/>
                    </a:srgbClr>
                  </a:outerShdw>
                </a:effectLst>
                <a:hlinkClick r:id="rId7"/>
              </a:rPr>
              <a:t> @ microsoft.com</a:t>
            </a:r>
            <a:endParaRPr lang="en-US" sz="2400" dirty="0">
              <a:solidFill>
                <a:schemeClr val="tx2"/>
              </a:solidFill>
              <a:effectLst>
                <a:outerShdw blurRad="38100" dist="38100" dir="2700000" algn="tl">
                  <a:srgbClr val="000000">
                    <a:alpha val="43137"/>
                  </a:srgbClr>
                </a:outerShdw>
              </a:effectLst>
            </a:endParaRPr>
          </a:p>
        </p:txBody>
      </p:sp>
    </p:spTree>
  </p:cSld>
  <p:clrMapOvr>
    <a:masterClrMapping/>
  </p:clrMapOvr>
  <p:transition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1191095"/>
          </a:xfrm>
        </p:spPr>
        <p:txBody>
          <a:bodyPr/>
          <a:lstStyle/>
          <a:p>
            <a:r>
              <a:rPr lang="en-US" dirty="0" smtClean="0"/>
              <a:t>Appendix A</a:t>
            </a:r>
            <a:br>
              <a:rPr lang="en-US" dirty="0" smtClean="0"/>
            </a:br>
            <a:r>
              <a:rPr lang="en-US" sz="3600" dirty="0" smtClean="0">
                <a:solidFill>
                  <a:schemeClr val="accent1"/>
                </a:solidFill>
              </a:rPr>
              <a:t>Windows Server 2003:  Using powercfg.exe</a:t>
            </a:r>
            <a:endParaRPr lang="en-US" dirty="0">
              <a:solidFill>
                <a:schemeClr val="accent1"/>
              </a:solidFill>
            </a:endParaRPr>
          </a:p>
        </p:txBody>
      </p:sp>
      <p:sp>
        <p:nvSpPr>
          <p:cNvPr id="5" name="Text Placeholder 4"/>
          <p:cNvSpPr>
            <a:spLocks noGrp="1"/>
          </p:cNvSpPr>
          <p:nvPr>
            <p:ph type="body" idx="1"/>
          </p:nvPr>
        </p:nvSpPr>
        <p:spPr>
          <a:xfrm>
            <a:off x="371476" y="1898650"/>
            <a:ext cx="8380412" cy="457048"/>
          </a:xfrm>
        </p:spPr>
        <p:txBody>
          <a:bodyPr/>
          <a:lstStyle/>
          <a:p>
            <a:r>
              <a:rPr lang="en-US" dirty="0" smtClean="0"/>
              <a:t>Viewing the processor throttling policy</a:t>
            </a:r>
            <a:endParaRPr lang="en-US" dirty="0"/>
          </a:p>
        </p:txBody>
      </p:sp>
      <p:sp>
        <p:nvSpPr>
          <p:cNvPr id="6" name="Rectangle 4"/>
          <p:cNvSpPr>
            <a:spLocks noChangeArrowheads="1"/>
          </p:cNvSpPr>
          <p:nvPr/>
        </p:nvSpPr>
        <p:spPr bwMode="auto">
          <a:xfrm>
            <a:off x="369983" y="3036075"/>
            <a:ext cx="8382000" cy="3581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C:\&gt;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powercfg</a:t>
            </a:r>
            <a:r>
              <a:rPr lang="en-US" sz="1200" dirty="0" smtClean="0">
                <a:solidFill>
                  <a:schemeClr val="tx2"/>
                </a:solidFill>
                <a:effectLst>
                  <a:outerShdw blurRad="38100" dist="38100" dir="2700000" algn="tl">
                    <a:srgbClr val="000000">
                      <a:alpha val="43137"/>
                    </a:srgbClr>
                  </a:outerShdw>
                </a:effectLst>
                <a:latin typeface="Lucida Console" pitchFamily="49" charset="0"/>
              </a:rPr>
              <a:t> /query "Server Balanced Processor Power and Performance"</a:t>
            </a: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Field Description          Value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Name                       Server Balanced Processor Power and Performance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Numerical ID               4</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Turn off monitor (AC)      Not Supported</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Turn off monitor (DC)      Not Supported</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Turn off hard disks (AC)   Never</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Turn off hard disks (DC)   After 15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mins</a:t>
            </a: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System standby (AC)        Never</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System standby (DC)        After 5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mins</a:t>
            </a: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System hibernates (AC)     Never</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System hibernates (DC)     Never</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Processor Throttle (AC)    ADAPTIVE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Processor Throttle (DC)    ADAPTIVE</a:t>
            </a:r>
            <a:endParaRPr lang="en-US" sz="12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221780"/>
            <a:ext cx="8380412" cy="1191095"/>
          </a:xfrm>
        </p:spPr>
        <p:txBody>
          <a:bodyPr/>
          <a:lstStyle/>
          <a:p>
            <a:r>
              <a:rPr lang="en-US" dirty="0" smtClean="0"/>
              <a:t>Server Power Management</a:t>
            </a:r>
            <a:br>
              <a:rPr lang="en-US" dirty="0" smtClean="0"/>
            </a:br>
            <a:r>
              <a:rPr lang="en-US" sz="3600" dirty="0" smtClean="0">
                <a:solidFill>
                  <a:schemeClr val="accent1"/>
                </a:solidFill>
              </a:rPr>
              <a:t>Rationale</a:t>
            </a:r>
            <a:endParaRPr lang="en-US" sz="3600" dirty="0">
              <a:solidFill>
                <a:schemeClr val="accent1"/>
              </a:solidFill>
            </a:endParaRPr>
          </a:p>
        </p:txBody>
      </p:sp>
      <p:sp>
        <p:nvSpPr>
          <p:cNvPr id="3" name="Content Placeholder 2"/>
          <p:cNvSpPr>
            <a:spLocks noGrp="1"/>
          </p:cNvSpPr>
          <p:nvPr>
            <p:ph type="body" idx="1"/>
          </p:nvPr>
        </p:nvSpPr>
        <p:spPr>
          <a:xfrm>
            <a:off x="371476" y="1898650"/>
            <a:ext cx="8772524" cy="4568943"/>
          </a:xfrm>
        </p:spPr>
        <p:txBody>
          <a:bodyPr/>
          <a:lstStyle/>
          <a:p>
            <a:pPr>
              <a:spcBef>
                <a:spcPts val="300"/>
              </a:spcBef>
            </a:pPr>
            <a:r>
              <a:rPr lang="en-US" sz="3200" dirty="0" smtClean="0"/>
              <a:t>Increasing density and computing needs in data centers are straining power and cooling capacity</a:t>
            </a:r>
          </a:p>
          <a:p>
            <a:pPr>
              <a:spcBef>
                <a:spcPts val="300"/>
              </a:spcBef>
            </a:pPr>
            <a:r>
              <a:rPr lang="en-US" sz="3200" dirty="0" smtClean="0"/>
              <a:t>Server power consumption continues to climb</a:t>
            </a:r>
          </a:p>
          <a:p>
            <a:pPr>
              <a:spcBef>
                <a:spcPts val="300"/>
              </a:spcBef>
            </a:pPr>
            <a:r>
              <a:rPr lang="en-US" sz="3200" dirty="0" smtClean="0"/>
              <a:t>Energy costs are rising</a:t>
            </a:r>
          </a:p>
          <a:p>
            <a:pPr>
              <a:spcBef>
                <a:spcPts val="300"/>
              </a:spcBef>
            </a:pPr>
            <a:r>
              <a:rPr lang="en-US" sz="3200" dirty="0" smtClean="0"/>
              <a:t>Power generation, consumption has significant environmental impact</a:t>
            </a:r>
          </a:p>
          <a:p>
            <a:pPr>
              <a:spcBef>
                <a:spcPts val="300"/>
              </a:spcBef>
            </a:pPr>
            <a:r>
              <a:rPr lang="en-US" sz="3200" dirty="0" smtClean="0"/>
              <a:t>Compliance regulation programs targeting server systems</a:t>
            </a:r>
          </a:p>
          <a:p>
            <a:pPr lvl="1">
              <a:spcBef>
                <a:spcPts val="300"/>
              </a:spcBef>
            </a:pPr>
            <a:r>
              <a:rPr lang="en-US" sz="2800" dirty="0" smtClean="0"/>
              <a:t>Governmental limits on CO2 emissions</a:t>
            </a:r>
          </a:p>
        </p:txBody>
      </p:sp>
    </p:spTree>
  </p:cSld>
  <p:clrMapOvr>
    <a:masterClrMapping/>
  </p:clrMapOvr>
  <p:transition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Appendix A</a:t>
            </a:r>
            <a:br>
              <a:rPr lang="en-US" dirty="0" smtClean="0"/>
            </a:br>
            <a:r>
              <a:rPr lang="en-US" sz="3600" dirty="0" smtClean="0">
                <a:solidFill>
                  <a:schemeClr val="accent1"/>
                </a:solidFill>
              </a:rPr>
              <a:t>Windows Server 2003:  Using powercfg.exe</a:t>
            </a:r>
            <a:endParaRPr lang="en-US" dirty="0">
              <a:solidFill>
                <a:schemeClr val="accent1"/>
              </a:solidFill>
            </a:endParaRPr>
          </a:p>
        </p:txBody>
      </p:sp>
      <p:sp>
        <p:nvSpPr>
          <p:cNvPr id="5" name="Text Placeholder 4"/>
          <p:cNvSpPr>
            <a:spLocks noGrp="1"/>
          </p:cNvSpPr>
          <p:nvPr>
            <p:ph type="body" idx="1"/>
          </p:nvPr>
        </p:nvSpPr>
        <p:spPr>
          <a:xfrm>
            <a:off x="382588" y="1898650"/>
            <a:ext cx="8380412" cy="457048"/>
          </a:xfrm>
        </p:spPr>
        <p:txBody>
          <a:bodyPr/>
          <a:lstStyle/>
          <a:p>
            <a:r>
              <a:rPr lang="en-US" dirty="0" smtClean="0"/>
              <a:t>Changing the processor throttling policy</a:t>
            </a:r>
            <a:endParaRPr lang="en-US" dirty="0"/>
          </a:p>
        </p:txBody>
      </p:sp>
      <p:sp>
        <p:nvSpPr>
          <p:cNvPr id="6" name="Rectangle 4"/>
          <p:cNvSpPr>
            <a:spLocks noChangeArrowheads="1"/>
          </p:cNvSpPr>
          <p:nvPr/>
        </p:nvSpPr>
        <p:spPr bwMode="auto">
          <a:xfrm>
            <a:off x="369983" y="2892843"/>
            <a:ext cx="8382000" cy="37338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C:\&gt;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powercfg</a:t>
            </a:r>
            <a:r>
              <a:rPr lang="en-US" sz="1200" dirty="0" smtClean="0">
                <a:solidFill>
                  <a:schemeClr val="tx2"/>
                </a:solidFill>
                <a:effectLst>
                  <a:outerShdw blurRad="38100" dist="38100" dir="2700000" algn="tl">
                    <a:srgbClr val="000000">
                      <a:alpha val="43137"/>
                    </a:srgbClr>
                  </a:outerShdw>
                </a:effectLst>
                <a:latin typeface="Lucida Console" pitchFamily="49" charset="0"/>
              </a:rPr>
              <a:t> /change 4 /processor-throttle-ac constant /n</a:t>
            </a: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C:\&gt;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powercfg</a:t>
            </a:r>
            <a:r>
              <a:rPr lang="en-US" sz="1200" dirty="0" smtClean="0">
                <a:solidFill>
                  <a:schemeClr val="tx2"/>
                </a:solidFill>
                <a:effectLst>
                  <a:outerShdw blurRad="38100" dist="38100" dir="2700000" algn="tl">
                    <a:srgbClr val="000000">
                      <a:alpha val="43137"/>
                    </a:srgbClr>
                  </a:outerShdw>
                </a:effectLst>
                <a:latin typeface="Lucida Console" pitchFamily="49" charset="0"/>
              </a:rPr>
              <a:t> /query "Server Balanced Processor Power and Performance"</a:t>
            </a: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Field Description          Value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Name                       Server Balanced Processor Power and Performance</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Numerical ID               4</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Turn off monitor (AC)      Not Supported</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Turn off monitor (DC)      Not Supported</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Turn off hard disks (AC)   Never</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Turn off hard disks (DC)   After 15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mins</a:t>
            </a: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System standby (AC)        Never</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System standby (DC)        After 5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mins</a:t>
            </a: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System hibernates (AC)     Never</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System hibernates (DC)     Never</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Processor Throttle (AC)    CONSTANT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Processor Throttle (DC)    ADAPTIVE</a:t>
            </a:r>
            <a:endParaRPr lang="en-US" sz="12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Appendix B</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5" name="Text Placeholder 4"/>
          <p:cNvSpPr>
            <a:spLocks noGrp="1"/>
          </p:cNvSpPr>
          <p:nvPr>
            <p:ph type="body" idx="1"/>
          </p:nvPr>
        </p:nvSpPr>
        <p:spPr>
          <a:xfrm>
            <a:off x="382588" y="1898650"/>
            <a:ext cx="8380412" cy="3031599"/>
          </a:xfrm>
        </p:spPr>
        <p:txBody>
          <a:bodyPr/>
          <a:lstStyle/>
          <a:p>
            <a:r>
              <a:rPr lang="en-US" dirty="0" smtClean="0"/>
              <a:t>Enabling throttle states when p-states are present</a:t>
            </a:r>
          </a:p>
          <a:p>
            <a:pPr lvl="1"/>
            <a:r>
              <a:rPr lang="en-US" dirty="0" smtClean="0"/>
              <a:t>Controlled by power policy</a:t>
            </a:r>
          </a:p>
          <a:p>
            <a:pPr lvl="1"/>
            <a:r>
              <a:rPr lang="en-US" dirty="0" smtClean="0"/>
              <a:t>This value is hidden by default</a:t>
            </a:r>
          </a:p>
          <a:p>
            <a:pPr lvl="2"/>
            <a:r>
              <a:rPr lang="en-US" dirty="0" smtClean="0"/>
              <a:t>Not shown in user interface</a:t>
            </a:r>
          </a:p>
          <a:p>
            <a:pPr lvl="2"/>
            <a:r>
              <a:rPr lang="en-US" dirty="0" smtClean="0"/>
              <a:t>User powercfg.exe to view, change setting</a:t>
            </a:r>
            <a:endParaRPr lang="en-US" dirty="0"/>
          </a:p>
        </p:txBody>
      </p:sp>
    </p:spTree>
  </p:cSld>
  <p:clrMapOvr>
    <a:masterClrMapping/>
  </p:clrMapOvr>
  <p:transition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Appendix B</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5" name="Text Placeholder 4"/>
          <p:cNvSpPr>
            <a:spLocks noGrp="1"/>
          </p:cNvSpPr>
          <p:nvPr>
            <p:ph type="body" idx="1"/>
          </p:nvPr>
        </p:nvSpPr>
        <p:spPr>
          <a:xfrm>
            <a:off x="371476" y="1898650"/>
            <a:ext cx="8772524" cy="1525033"/>
          </a:xfrm>
        </p:spPr>
        <p:txBody>
          <a:bodyPr/>
          <a:lstStyle/>
          <a:p>
            <a:r>
              <a:rPr lang="en-US" dirty="0" smtClean="0"/>
              <a:t>View the current Allow Throttle States policy</a:t>
            </a:r>
          </a:p>
          <a:p>
            <a:r>
              <a:rPr lang="en-US" dirty="0" smtClean="0"/>
              <a:t>Copy the policy GUID for use with subsequent commands</a:t>
            </a:r>
            <a:endParaRPr lang="en-US" dirty="0"/>
          </a:p>
        </p:txBody>
      </p:sp>
      <p:sp>
        <p:nvSpPr>
          <p:cNvPr id="6" name="Rectangle 4"/>
          <p:cNvSpPr>
            <a:spLocks noChangeArrowheads="1"/>
          </p:cNvSpPr>
          <p:nvPr/>
        </p:nvSpPr>
        <p:spPr bwMode="auto">
          <a:xfrm>
            <a:off x="369888" y="3622675"/>
            <a:ext cx="8382000" cy="2639568"/>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C:\&gt;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powercfg</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qh</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scheme_current</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sub_processor</a:t>
            </a: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C:\Users\Administrator&gt;</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powercfg</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qh</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scheme_current</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sub_processor</a:t>
            </a: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Power Scheme GUID: 381b4222-f694-41f0-9685-ff5bb260df2e  (Balanced)</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Subgroup GUID: 54533251-82be-4824-96c1-47b60b740d00  (Processor power management)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smtClean="0">
                <a:solidFill>
                  <a:srgbClr val="FF0000"/>
                </a:solidFill>
                <a:effectLst>
                  <a:outerShdw blurRad="38100" dist="38100" dir="2700000" algn="tl">
                    <a:srgbClr val="000000">
                      <a:alpha val="43137"/>
                    </a:srgbClr>
                  </a:outerShdw>
                </a:effectLst>
                <a:latin typeface="Lucida Console" pitchFamily="49" charset="0"/>
              </a:rPr>
              <a:t>Power Setting GUID: 3b04d4fd-1cc7-4f23-ab1c-d1337819c4bb  (Allow Throttle States)</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Possible Setting Index: 000</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Possible Setting Friendly Name: Off</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Possible Setting Index: 001</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Possible Setting Friendly Name: On</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Current AC Power Setting Index: 0x00000000</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Current DC Power Setting Index: 0x00000000</a:t>
            </a:r>
            <a:endParaRPr lang="en-US" sz="12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Appendix B</a:t>
            </a:r>
            <a:br>
              <a:rPr lang="en-US" dirty="0" smtClean="0"/>
            </a:br>
            <a:r>
              <a:rPr lang="en-US" sz="3600" dirty="0" smtClean="0">
                <a:solidFill>
                  <a:schemeClr val="accent1"/>
                </a:solidFill>
              </a:rPr>
              <a:t>Windows Server “Longhorn”</a:t>
            </a:r>
            <a:endParaRPr lang="en-US" sz="3600" dirty="0">
              <a:solidFill>
                <a:schemeClr val="accent1"/>
              </a:solidFill>
            </a:endParaRPr>
          </a:p>
        </p:txBody>
      </p:sp>
      <p:sp>
        <p:nvSpPr>
          <p:cNvPr id="5" name="Text Placeholder 4"/>
          <p:cNvSpPr>
            <a:spLocks noGrp="1"/>
          </p:cNvSpPr>
          <p:nvPr>
            <p:ph type="body" idx="1"/>
          </p:nvPr>
        </p:nvSpPr>
        <p:spPr>
          <a:xfrm>
            <a:off x="371476" y="1898650"/>
            <a:ext cx="8380412" cy="1470659"/>
          </a:xfrm>
        </p:spPr>
        <p:txBody>
          <a:bodyPr/>
          <a:lstStyle/>
          <a:p>
            <a:r>
              <a:rPr lang="en-US" dirty="0" smtClean="0"/>
              <a:t>Change the Allow Throttle States policy value</a:t>
            </a:r>
          </a:p>
          <a:p>
            <a:pPr lvl="1"/>
            <a:r>
              <a:rPr lang="en-US" dirty="0" smtClean="0"/>
              <a:t>Set this policy value to 1 to enable</a:t>
            </a:r>
          </a:p>
        </p:txBody>
      </p:sp>
      <p:sp>
        <p:nvSpPr>
          <p:cNvPr id="6" name="Rectangle 4"/>
          <p:cNvSpPr>
            <a:spLocks noChangeArrowheads="1"/>
          </p:cNvSpPr>
          <p:nvPr/>
        </p:nvSpPr>
        <p:spPr bwMode="auto">
          <a:xfrm>
            <a:off x="369888" y="3622675"/>
            <a:ext cx="8382000" cy="941832"/>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pPr>
              <a:lnSpc>
                <a:spcPct val="85000"/>
              </a:lnSpc>
              <a:spcBef>
                <a:spcPct val="20000"/>
              </a:spcBef>
            </a:pPr>
            <a:r>
              <a:rPr lang="en-US" sz="1200" dirty="0" err="1" smtClean="0">
                <a:solidFill>
                  <a:schemeClr val="tx2"/>
                </a:solidFill>
                <a:effectLst>
                  <a:outerShdw blurRad="38100" dist="38100" dir="2700000" algn="tl">
                    <a:srgbClr val="000000">
                      <a:alpha val="43137"/>
                    </a:srgbClr>
                  </a:outerShdw>
                </a:effectLst>
                <a:latin typeface="Lucida Console" pitchFamily="49" charset="0"/>
              </a:rPr>
              <a:t>powercfg</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setacvalueindex</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scheme_current</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sub_processor</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3b04d4fd-1cc7-4f23-ab1c-d1337819c4bb </a:t>
            </a:r>
            <a:r>
              <a:rPr lang="en-US" sz="1200" dirty="0" smtClean="0">
                <a:solidFill>
                  <a:srgbClr val="FF0000"/>
                </a:solidFill>
                <a:effectLst>
                  <a:outerShdw blurRad="38100" dist="38100" dir="2700000" algn="tl">
                    <a:srgbClr val="000000">
                      <a:alpha val="43137"/>
                    </a:srgbClr>
                  </a:outerShdw>
                </a:effectLst>
                <a:latin typeface="Lucida Console" pitchFamily="49" charset="0"/>
              </a:rPr>
              <a:t>1</a:t>
            </a:r>
            <a:endParaRPr lang="en-US" sz="1200" dirty="0">
              <a:solidFill>
                <a:srgbClr val="FF0000"/>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smtClean="0"/>
              <a:t>Appendix B</a:t>
            </a:r>
            <a:br>
              <a:rPr smtClean="0"/>
            </a:br>
            <a:r>
              <a:rPr sz="3600" smtClean="0">
                <a:solidFill>
                  <a:schemeClr val="accent1"/>
                </a:solidFill>
              </a:rPr>
              <a:t>Windows Server "Longhorn"</a:t>
            </a:r>
            <a:endParaRPr sz="3600">
              <a:solidFill>
                <a:schemeClr val="accent1"/>
              </a:solidFill>
            </a:endParaRPr>
          </a:p>
        </p:txBody>
      </p:sp>
      <p:sp>
        <p:nvSpPr>
          <p:cNvPr id="5" name="Text Placeholder 4"/>
          <p:cNvSpPr>
            <a:spLocks noGrp="1"/>
          </p:cNvSpPr>
          <p:nvPr>
            <p:ph type="body" idx="1"/>
          </p:nvPr>
        </p:nvSpPr>
        <p:spPr>
          <a:xfrm>
            <a:off x="382588" y="1898650"/>
            <a:ext cx="8380412" cy="443198"/>
          </a:xfrm>
        </p:spPr>
        <p:txBody>
          <a:bodyPr/>
          <a:lstStyle/>
          <a:p>
            <a:r>
              <a:rPr lang="en-US" sz="3200" dirty="0" smtClean="0"/>
              <a:t>Verify the change</a:t>
            </a:r>
            <a:endParaRPr lang="en-US" sz="3200" dirty="0"/>
          </a:p>
        </p:txBody>
      </p:sp>
      <p:sp>
        <p:nvSpPr>
          <p:cNvPr id="6" name="Rectangle 4"/>
          <p:cNvSpPr>
            <a:spLocks noChangeArrowheads="1"/>
          </p:cNvSpPr>
          <p:nvPr/>
        </p:nvSpPr>
        <p:spPr bwMode="auto">
          <a:xfrm>
            <a:off x="369888" y="2490729"/>
            <a:ext cx="8382000" cy="2093976"/>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pPr>
              <a:lnSpc>
                <a:spcPct val="85000"/>
              </a:lnSpc>
              <a:spcBef>
                <a:spcPct val="20000"/>
              </a:spcBef>
            </a:pP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err="1" smtClean="0">
                <a:solidFill>
                  <a:schemeClr val="tx2"/>
                </a:solidFill>
                <a:effectLst>
                  <a:outerShdw blurRad="38100" dist="38100" dir="2700000" algn="tl">
                    <a:srgbClr val="000000">
                      <a:alpha val="43137"/>
                    </a:srgbClr>
                  </a:outerShdw>
                </a:effectLst>
                <a:latin typeface="Lucida Console" pitchFamily="49" charset="0"/>
              </a:rPr>
              <a:t>powercfg</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qh</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scheme_current</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sub_processor</a:t>
            </a:r>
            <a:endParaRPr lang="en-US" sz="12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Power Scheme GUID: 381b4222-f694-41f0-9685-ff5bb260df2e  (Balanced)</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Subgroup GUID: 54533251-82be-4824-96c1-47b60b740d00  (Processor power management)</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Power Setting GUID: 3b04d4fd-1cc7-4f23-ab1c-d1337819c4bb  (Allow Throttle States)</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Possible Setting Index: 000</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Possible Setting Friendly Name: Off</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Possible Setting Index: 001</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Possible Setting Friendly Name: On</a:t>
            </a:r>
          </a:p>
          <a:p>
            <a:pPr>
              <a:lnSpc>
                <a:spcPct val="85000"/>
              </a:lnSpc>
              <a:spcBef>
                <a:spcPct val="20000"/>
              </a:spcBef>
            </a:pPr>
            <a:r>
              <a:rPr lang="en-US" sz="1200" dirty="0" smtClean="0">
                <a:solidFill>
                  <a:srgbClr val="FF0000"/>
                </a:solidFill>
                <a:effectLst>
                  <a:outerShdw blurRad="38100" dist="38100" dir="2700000" algn="tl">
                    <a:srgbClr val="000000">
                      <a:alpha val="43137"/>
                    </a:srgbClr>
                  </a:outerShdw>
                </a:effectLst>
                <a:latin typeface="Lucida Console" pitchFamily="49" charset="0"/>
              </a:rPr>
              <a:t>    Current AC Power Setting Index: 0x00000001</a:t>
            </a:r>
          </a:p>
          <a:p>
            <a:pPr>
              <a:lnSpc>
                <a:spcPct val="85000"/>
              </a:lnSpc>
              <a:spcBef>
                <a:spcPct val="20000"/>
              </a:spcBef>
            </a:pPr>
            <a:r>
              <a:rPr lang="en-US" sz="1200" dirty="0" smtClean="0">
                <a:solidFill>
                  <a:schemeClr val="tx2"/>
                </a:solidFill>
                <a:effectLst>
                  <a:outerShdw blurRad="38100" dist="38100" dir="2700000" algn="tl">
                    <a:srgbClr val="000000">
                      <a:alpha val="43137"/>
                    </a:srgbClr>
                  </a:outerShdw>
                </a:effectLst>
                <a:latin typeface="Lucida Console" pitchFamily="49" charset="0"/>
              </a:rPr>
              <a:t>    Current DC Power Setting Index: 0x00000000</a:t>
            </a:r>
          </a:p>
          <a:p>
            <a:pPr>
              <a:lnSpc>
                <a:spcPct val="85000"/>
              </a:lnSpc>
              <a:spcBef>
                <a:spcPct val="20000"/>
              </a:spcBef>
            </a:pPr>
            <a:endParaRPr lang="en-US" sz="12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7" name="Text Placeholder 4"/>
          <p:cNvSpPr txBox="1">
            <a:spLocks/>
          </p:cNvSpPr>
          <p:nvPr/>
        </p:nvSpPr>
        <p:spPr bwMode="auto">
          <a:xfrm>
            <a:off x="359284" y="4820693"/>
            <a:ext cx="8380412" cy="4431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Apply the new policy to the running system</a:t>
            </a:r>
            <a:endParaRPr kumimoji="0" lang="en-US" sz="3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8" name="Rectangle 4"/>
          <p:cNvSpPr>
            <a:spLocks noChangeArrowheads="1"/>
          </p:cNvSpPr>
          <p:nvPr/>
        </p:nvSpPr>
        <p:spPr bwMode="auto">
          <a:xfrm>
            <a:off x="333312" y="5375277"/>
            <a:ext cx="8382000" cy="73152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p:spPr>
        <p:txBody>
          <a:bodyPr lIns="91432" tIns="45717" rIns="91432" bIns="45717" anchor="ctr"/>
          <a:lstStyle/>
          <a:p>
            <a:pPr>
              <a:lnSpc>
                <a:spcPct val="85000"/>
              </a:lnSpc>
              <a:spcBef>
                <a:spcPct val="20000"/>
              </a:spcBef>
            </a:pPr>
            <a:r>
              <a:rPr lang="en-US" sz="1200" dirty="0" err="1" smtClean="0">
                <a:solidFill>
                  <a:schemeClr val="tx2"/>
                </a:solidFill>
                <a:effectLst>
                  <a:outerShdw blurRad="38100" dist="38100" dir="2700000" algn="tl">
                    <a:srgbClr val="000000">
                      <a:alpha val="43137"/>
                    </a:srgbClr>
                  </a:outerShdw>
                </a:effectLst>
                <a:latin typeface="Lucida Console" pitchFamily="49" charset="0"/>
              </a:rPr>
              <a:t>powercfg</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setactive</a:t>
            </a:r>
            <a:r>
              <a:rPr lang="en-US" sz="1200" dirty="0" smtClean="0">
                <a:solidFill>
                  <a:schemeClr val="tx2"/>
                </a:solidFill>
                <a:effectLst>
                  <a:outerShdw blurRad="38100" dist="38100" dir="2700000" algn="tl">
                    <a:srgbClr val="000000">
                      <a:alpha val="43137"/>
                    </a:srgbClr>
                  </a:outerShdw>
                </a:effectLst>
                <a:latin typeface="Lucida Console" pitchFamily="49" charset="0"/>
              </a:rPr>
              <a:t> </a:t>
            </a:r>
            <a:r>
              <a:rPr lang="en-US" sz="1200" dirty="0" err="1" smtClean="0">
                <a:solidFill>
                  <a:schemeClr val="tx2"/>
                </a:solidFill>
                <a:effectLst>
                  <a:outerShdw blurRad="38100" dist="38100" dir="2700000" algn="tl">
                    <a:srgbClr val="000000">
                      <a:alpha val="43137"/>
                    </a:srgbClr>
                  </a:outerShdw>
                </a:effectLst>
                <a:latin typeface="Lucida Console" pitchFamily="49" charset="0"/>
              </a:rPr>
              <a:t>scheme_current</a:t>
            </a:r>
            <a:endParaRPr lang="en-US" sz="12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82588" y="1419225"/>
            <a:ext cx="83693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smtClean="0"/>
              <a:t>Example Server Power Budget</a:t>
            </a:r>
            <a:endParaRPr lang="en-US" dirty="0"/>
          </a:p>
        </p:txBody>
      </p:sp>
      <p:graphicFrame>
        <p:nvGraphicFramePr>
          <p:cNvPr id="4" name="Chart 3"/>
          <p:cNvGraphicFramePr/>
          <p:nvPr/>
        </p:nvGraphicFramePr>
        <p:xfrm>
          <a:off x="1454374" y="1324029"/>
          <a:ext cx="6181725"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8" name="Rounded Rectangle 7"/>
          <p:cNvSpPr/>
          <p:nvPr/>
        </p:nvSpPr>
        <p:spPr bwMode="auto">
          <a:xfrm>
            <a:off x="918689" y="5318433"/>
            <a:ext cx="7287768" cy="667588"/>
          </a:xfrm>
          <a:prstGeom prst="roundRect">
            <a:avLst>
              <a:gd name="adj" fmla="val 9033"/>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Processor power management represents the best opportunity today</a:t>
            </a:r>
          </a:p>
        </p:txBody>
      </p:sp>
      <p:sp>
        <p:nvSpPr>
          <p:cNvPr id="5" name="TextBox 4"/>
          <p:cNvSpPr txBox="1"/>
          <p:nvPr/>
        </p:nvSpPr>
        <p:spPr>
          <a:xfrm>
            <a:off x="382588" y="6106180"/>
            <a:ext cx="8165592" cy="523220"/>
          </a:xfrm>
          <a:prstGeom prst="rect">
            <a:avLst/>
          </a:prstGeom>
          <a:noFill/>
        </p:spPr>
        <p:txBody>
          <a:bodyPr wrap="square" rtlCol="0">
            <a:spAutoFit/>
          </a:bodyPr>
          <a:lstStyle/>
          <a:p>
            <a:r>
              <a:rPr lang="en-US" sz="1400" dirty="0" smtClean="0">
                <a:solidFill>
                  <a:schemeClr val="accent1"/>
                </a:solidFill>
                <a:effectLst>
                  <a:outerShdw blurRad="38100" dist="38100" dir="2700000" algn="tl">
                    <a:srgbClr val="000000">
                      <a:alpha val="43137"/>
                    </a:srgbClr>
                  </a:outerShdw>
                </a:effectLst>
                <a:latin typeface="Segoe" pitchFamily="34" charset="0"/>
              </a:rPr>
              <a:t>Source:  Intel Server Products Power Budget Analysis Tool</a:t>
            </a:r>
          </a:p>
          <a:p>
            <a:r>
              <a:rPr lang="en-US" sz="1400" dirty="0" smtClean="0">
                <a:solidFill>
                  <a:schemeClr val="accent1"/>
                </a:solidFill>
                <a:effectLst>
                  <a:outerShdw blurRad="38100" dist="38100" dir="2700000" algn="tl">
                    <a:srgbClr val="000000">
                      <a:alpha val="43137"/>
                    </a:srgbClr>
                  </a:outerShdw>
                </a:effectLst>
                <a:latin typeface="Segoe" pitchFamily="34" charset="0"/>
                <a:hlinkClick r:id="rId5"/>
              </a:rPr>
              <a:t>http://www.intel.com/support/motherboards/server/sb/cs-016976.htm</a:t>
            </a:r>
            <a:endParaRPr lang="en-US" sz="1400" dirty="0" smtClean="0">
              <a:solidFill>
                <a:schemeClr val="accent1"/>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8.33333E-7 -4.44444E-6 L 0.06198 -4.44444E-6 " pathEditMode="relative" rAng="0" ptsTypes="AA">
                                      <p:cBhvr>
                                        <p:cTn id="6" dur="1000" fill="hold"/>
                                        <p:tgtEl>
                                          <p:spTgt spid="4">
                                            <p:graphicEl>
                                              <a:chart seriesIdx="-3" categoryIdx="-3" bldStep="gridLegend"/>
                                            </p:graphicEl>
                                          </p:spTgt>
                                        </p:tgtEl>
                                        <p:attrNameLst>
                                          <p:attrName>ppt_x</p:attrName>
                                          <p:attrName>ppt_y</p:attrName>
                                        </p:attrNameLst>
                                      </p:cBhvr>
                                      <p:rCtr x="31"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8.33333E-7 -4.44444E-6 L 0.06198 -4.44444E-6 " pathEditMode="relative" rAng="0" ptsTypes="AA">
                                      <p:cBhvr>
                                        <p:cTn id="10" dur="1000" fill="hold"/>
                                        <p:tgtEl>
                                          <p:spTgt spid="4">
                                            <p:graphicEl>
                                              <a:chart seriesIdx="-4" categoryIdx="0" bldStep="category"/>
                                            </p:graphicEl>
                                          </p:spTgt>
                                        </p:tgtEl>
                                        <p:attrNameLst>
                                          <p:attrName>ppt_x</p:attrName>
                                          <p:attrName>ppt_y</p:attrName>
                                        </p:attrNameLst>
                                      </p:cBhvr>
                                      <p:rCtr x="31" y="0"/>
                                    </p:animMotion>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bg/>
                                          </p:spTgt>
                                        </p:tgtEl>
                                        <p:attrNameLst>
                                          <p:attrName>style.visibility</p:attrName>
                                        </p:attrNameLst>
                                      </p:cBhvr>
                                      <p:to>
                                        <p:strVal val="visible"/>
                                      </p:to>
                                    </p:set>
                                    <p:animEffect transition="in" filter="fade">
                                      <p:cBhvr>
                                        <p:cTn id="14" dur="500"/>
                                        <p:tgtEl>
                                          <p:spTgt spid="8">
                                            <p:bg/>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8"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41" name="Rectangle 5"/>
          <p:cNvSpPr>
            <a:spLocks noGrp="1" noChangeArrowheads="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Benefits</a:t>
            </a:r>
          </a:p>
        </p:txBody>
      </p:sp>
      <p:sp>
        <p:nvSpPr>
          <p:cNvPr id="1012742" name="Rectangle 6"/>
          <p:cNvSpPr>
            <a:spLocks noGrp="1" noChangeArrowheads="1"/>
          </p:cNvSpPr>
          <p:nvPr>
            <p:ph type="body" idx="1"/>
          </p:nvPr>
        </p:nvSpPr>
        <p:spPr>
          <a:xfrm>
            <a:off x="371476" y="1898650"/>
            <a:ext cx="8380412" cy="4176015"/>
          </a:xfrm>
        </p:spPr>
        <p:txBody>
          <a:bodyPr/>
          <a:lstStyle/>
          <a:p>
            <a:r>
              <a:rPr lang="en-US" dirty="0" smtClean="0"/>
              <a:t>Offers considerable power savings</a:t>
            </a:r>
          </a:p>
          <a:p>
            <a:r>
              <a:rPr lang="en-US" dirty="0" smtClean="0"/>
              <a:t>Negligible impact to server performance, responsiveness</a:t>
            </a:r>
          </a:p>
          <a:p>
            <a:r>
              <a:rPr lang="en-US" dirty="0" smtClean="0"/>
              <a:t>Capable processors are prevalent in the market today</a:t>
            </a:r>
          </a:p>
          <a:p>
            <a:r>
              <a:rPr lang="en-US" dirty="0" smtClean="0"/>
              <a:t>Mature, reliable technology</a:t>
            </a:r>
          </a:p>
          <a:p>
            <a:pPr lvl="1"/>
            <a:r>
              <a:rPr lang="en-US" dirty="0" smtClean="0"/>
              <a:t>Significant deployments in mobile, </a:t>
            </a:r>
            <a:br>
              <a:rPr lang="en-US" dirty="0" smtClean="0"/>
            </a:br>
            <a:r>
              <a:rPr lang="en-US" dirty="0" smtClean="0"/>
              <a:t>desktop systems</a:t>
            </a:r>
          </a:p>
        </p:txBody>
      </p:sp>
    </p:spTree>
  </p:cSld>
  <p:clrMapOvr>
    <a:masterClrMapping/>
  </p:clrMapOvr>
  <p:transition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41" name="Rectangle 5"/>
          <p:cNvSpPr>
            <a:spLocks noGrp="1" noChangeArrowheads="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Benefits</a:t>
            </a:r>
            <a:endParaRPr lang="en-US" dirty="0" smtClean="0">
              <a:solidFill>
                <a:schemeClr val="accent1"/>
              </a:solidFill>
            </a:endParaRPr>
          </a:p>
        </p:txBody>
      </p:sp>
      <p:sp>
        <p:nvSpPr>
          <p:cNvPr id="1012742" name="Rectangle 6"/>
          <p:cNvSpPr>
            <a:spLocks noGrp="1" noChangeArrowheads="1"/>
          </p:cNvSpPr>
          <p:nvPr>
            <p:ph type="body" idx="1"/>
          </p:nvPr>
        </p:nvSpPr>
        <p:spPr>
          <a:xfrm>
            <a:off x="371476" y="1898650"/>
            <a:ext cx="8380412" cy="4179606"/>
          </a:xfrm>
        </p:spPr>
        <p:txBody>
          <a:bodyPr/>
          <a:lstStyle/>
          <a:p>
            <a:r>
              <a:rPr lang="en-US" dirty="0" smtClean="0"/>
              <a:t>No user intervention required</a:t>
            </a:r>
          </a:p>
          <a:p>
            <a:r>
              <a:rPr lang="en-US" dirty="0" smtClean="0"/>
              <a:t>Managed by the operating system</a:t>
            </a:r>
          </a:p>
          <a:p>
            <a:pPr lvl="1"/>
            <a:r>
              <a:rPr lang="en-US" dirty="0" smtClean="0"/>
              <a:t>No 3</a:t>
            </a:r>
            <a:r>
              <a:rPr lang="en-US" baseline="30000" dirty="0" smtClean="0"/>
              <a:t>rd</a:t>
            </a:r>
            <a:r>
              <a:rPr lang="en-US" dirty="0" smtClean="0"/>
              <a:t> party software or firmware may assume control</a:t>
            </a:r>
          </a:p>
          <a:p>
            <a:r>
              <a:rPr lang="en-US" dirty="0" smtClean="0"/>
              <a:t>Balances power savings with CPU utilization</a:t>
            </a:r>
          </a:p>
          <a:p>
            <a:pPr lvl="1"/>
            <a:r>
              <a:rPr lang="en-US" dirty="0" smtClean="0"/>
              <a:t>Scale performance state based on workload</a:t>
            </a:r>
          </a:p>
          <a:p>
            <a:pPr lvl="1"/>
            <a:r>
              <a:rPr lang="en-US" dirty="0" smtClean="0"/>
              <a:t>Enter processor sleep states when idle </a:t>
            </a:r>
            <a:br>
              <a:rPr lang="en-US" dirty="0" smtClean="0"/>
            </a:br>
            <a:r>
              <a:rPr lang="en-US" dirty="0" smtClean="0"/>
              <a:t>(no thread ready to run)</a:t>
            </a:r>
          </a:p>
        </p:txBody>
      </p:sp>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Benefits</a:t>
            </a:r>
            <a:endParaRPr lang="en-US" dirty="0">
              <a:solidFill>
                <a:schemeClr val="accent1"/>
              </a:solidFill>
            </a:endParaRPr>
          </a:p>
        </p:txBody>
      </p:sp>
      <p:sp>
        <p:nvSpPr>
          <p:cNvPr id="3" name="Text Placeholder 2"/>
          <p:cNvSpPr>
            <a:spLocks noGrp="1"/>
          </p:cNvSpPr>
          <p:nvPr>
            <p:ph type="body" idx="1"/>
          </p:nvPr>
        </p:nvSpPr>
        <p:spPr>
          <a:xfrm>
            <a:off x="371476" y="1898650"/>
            <a:ext cx="8380412" cy="4784387"/>
          </a:xfrm>
        </p:spPr>
        <p:txBody>
          <a:bodyPr/>
          <a:lstStyle/>
          <a:p>
            <a:r>
              <a:rPr lang="en-US" sz="3200" dirty="0" smtClean="0"/>
              <a:t>Fully supported by Windows</a:t>
            </a:r>
          </a:p>
          <a:p>
            <a:pPr lvl="1"/>
            <a:r>
              <a:rPr lang="en-US" sz="2800" dirty="0" smtClean="0"/>
              <a:t>Windows Server 2003</a:t>
            </a:r>
          </a:p>
          <a:p>
            <a:pPr lvl="1"/>
            <a:r>
              <a:rPr lang="en-US" sz="2800" dirty="0" smtClean="0"/>
              <a:t>Windows Server code name “Longhorn”</a:t>
            </a:r>
          </a:p>
          <a:p>
            <a:r>
              <a:rPr lang="en-US" sz="3200" dirty="0" smtClean="0"/>
              <a:t>Feature parity with Windows client operating systems</a:t>
            </a:r>
          </a:p>
          <a:p>
            <a:pPr lvl="1"/>
            <a:r>
              <a:rPr lang="en-US" sz="2800" dirty="0" smtClean="0"/>
              <a:t>For example, full support for:</a:t>
            </a:r>
          </a:p>
          <a:p>
            <a:pPr lvl="2"/>
            <a:r>
              <a:rPr lang="en-US" sz="2400" dirty="0" smtClean="0"/>
              <a:t>Deep idle sleep states</a:t>
            </a:r>
          </a:p>
          <a:p>
            <a:pPr lvl="2"/>
            <a:r>
              <a:rPr lang="en-US" sz="2400" dirty="0" smtClean="0"/>
              <a:t>ACPI 2.0, 3.0 processor objects, Notify() events</a:t>
            </a:r>
          </a:p>
          <a:p>
            <a:pPr lvl="2"/>
            <a:r>
              <a:rPr lang="en-US" sz="2400" dirty="0" smtClean="0"/>
              <a:t>Power policy for tuning Operating System (OS) target state algorithms</a:t>
            </a:r>
            <a:endParaRPr lang="en-US" sz="3200" dirty="0"/>
          </a:p>
        </p:txBody>
      </p:sp>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41" name="Rectangle 5"/>
          <p:cNvSpPr>
            <a:spLocks noGrp="1" noChangeArrowheads="1"/>
          </p:cNvSpPr>
          <p:nvPr>
            <p:ph type="title"/>
          </p:nvPr>
        </p:nvSpPr>
        <p:spPr>
          <a:xfrm>
            <a:off x="382588" y="228600"/>
            <a:ext cx="8380412" cy="1191095"/>
          </a:xfrm>
        </p:spPr>
        <p:txBody>
          <a:bodyPr/>
          <a:lstStyle/>
          <a:p>
            <a:r>
              <a:rPr lang="en-US" dirty="0" smtClean="0"/>
              <a:t>Processor Power Management</a:t>
            </a:r>
            <a:br>
              <a:rPr lang="en-US" dirty="0" smtClean="0"/>
            </a:br>
            <a:r>
              <a:rPr lang="en-US" sz="3600" dirty="0" smtClean="0">
                <a:solidFill>
                  <a:schemeClr val="accent1"/>
                </a:solidFill>
              </a:rPr>
              <a:t>Definition</a:t>
            </a:r>
            <a:endParaRPr lang="en-US" dirty="0" smtClean="0">
              <a:solidFill>
                <a:schemeClr val="accent1"/>
              </a:solidFill>
            </a:endParaRPr>
          </a:p>
        </p:txBody>
      </p:sp>
      <p:sp>
        <p:nvSpPr>
          <p:cNvPr id="1012742" name="Rectangle 6"/>
          <p:cNvSpPr>
            <a:spLocks noGrp="1" noChangeArrowheads="1"/>
          </p:cNvSpPr>
          <p:nvPr>
            <p:ph type="body" idx="1"/>
          </p:nvPr>
        </p:nvSpPr>
        <p:spPr>
          <a:xfrm>
            <a:off x="371476" y="1898650"/>
            <a:ext cx="8380412" cy="3959545"/>
          </a:xfrm>
        </p:spPr>
        <p:txBody>
          <a:bodyPr/>
          <a:lstStyle/>
          <a:p>
            <a:r>
              <a:rPr lang="en-US" dirty="0" smtClean="0"/>
              <a:t>Defined in the ACPI specification</a:t>
            </a:r>
          </a:p>
          <a:p>
            <a:r>
              <a:rPr lang="en-US" dirty="0" smtClean="0"/>
              <a:t>Performance states (P-states)</a:t>
            </a:r>
          </a:p>
          <a:p>
            <a:pPr lvl="1"/>
            <a:r>
              <a:rPr lang="en-US" dirty="0" smtClean="0"/>
              <a:t>Dynamic voltage and frequency scaling</a:t>
            </a:r>
          </a:p>
          <a:p>
            <a:r>
              <a:rPr lang="en-US" dirty="0" smtClean="0"/>
              <a:t>Throttle states (T-states)</a:t>
            </a:r>
          </a:p>
          <a:p>
            <a:pPr lvl="1"/>
            <a:r>
              <a:rPr lang="en-US" dirty="0" smtClean="0"/>
              <a:t>Linear scaling of CPU clock</a:t>
            </a:r>
          </a:p>
          <a:p>
            <a:r>
              <a:rPr lang="en-US" dirty="0" smtClean="0"/>
              <a:t>Power states (C-states)</a:t>
            </a:r>
          </a:p>
          <a:p>
            <a:pPr lvl="1"/>
            <a:r>
              <a:rPr lang="en-US" dirty="0" smtClean="0"/>
              <a:t>Idle sleep states </a:t>
            </a:r>
          </a:p>
        </p:txBody>
      </p:sp>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6/2007 5:09:35 PM&quot;&gt;&lt;Slide id=&quot;265&quot; dur=&quot;57.85938&quot; bld=&quot;INVLD&quot;/&gt;&lt;Slide id=&quot;281&quot; dur=&quot;51.96875&quot;/&gt;&lt;Slide id=&quot;293&quot; dur=&quot;59.28125&quot;/&gt;&lt;Slide id=&quot;297&quot; dur=&quot;70.95313&quot;/&gt;&lt;Slide id=&quot;338&quot; dur=&quot;304.2188&quot;/&gt;&lt;/Timings&gt;&lt;Timings time=&quot;5/16/2007 4:14:41 PM&quot;&gt;&lt;Slide id=&quot;256&quot; dur=&quot;203.4375&quot; bld=&quot;INVLD&quot;/&gt;&lt;Slide id=&quot;335&quot; dur=&quot;1.3125&quot;/&gt;&lt;Slide id=&quot;256&quot; dur=&quot;776.8125&quot;/&gt;&lt;Slide id=&quot;335&quot; dur=&quot;16.375&quot;/&gt;&lt;Slide id=&quot;292&quot; dur=&quot;43.35938&quot;/&gt;&lt;Slide id=&quot;259&quot; dur=&quot;150.2188&quot;/&gt;&lt;Slide id=&quot;289&quot; dur=&quot;43.04688&quot; bld=&quot;|14.9|.9|0|0&quot;/&gt;&lt;Slide id=&quot;272&quot; dur=&quot;86.375&quot;/&gt;&lt;Slide id=&quot;301&quot; dur=&quot;71.42578&quot;/&gt;&lt;Slide id=&quot;302&quot; dur=&quot;48.80859&quot;/&gt;&lt;Slide id=&quot;299&quot; dur=&quot;127.1094&quot;/&gt;&lt;Slide id=&quot;300&quot; dur=&quot;67.60938&quot;/&gt;&lt;Slide id=&quot;279&quot; dur=&quot;62.35938&quot;/&gt;&lt;Slide id=&quot;303&quot; dur=&quot;100.5156&quot;/&gt;&lt;Slide id=&quot;304&quot; dur=&quot;27.14063&quot;/&gt;&lt;Slide id=&quot;332&quot; dur=&quot;37.35938&quot;/&gt;&lt;Slide id=&quot;309&quot; dur=&quot;85&quot;/&gt;&lt;Slide id=&quot;312&quot; dur=&quot;39.54688&quot;/&gt;&lt;Slide id=&quot;310&quot; dur=&quot;92.40625&quot;/&gt;&lt;Slide id=&quot;311&quot; dur=&quot;31.35938&quot;/&gt;&lt;Slide id=&quot;333&quot; dur=&quot;24.8125&quot;/&gt;&lt;Slide id=&quot;334&quot; dur=&quot;15.375&quot;/&gt;&lt;Slide id=&quot;314&quot; dur=&quot;69.34766&quot;/&gt;&lt;Slide id=&quot;315&quot; dur=&quot;78.90234&quot;/&gt;&lt;Slide id=&quot;316&quot; dur=&quot;33.10938&quot;/&gt;&lt;Slide id=&quot;313&quot; dur=&quot;46.375&quot;/&gt;&lt;Slide id=&quot;326&quot; dur=&quot;79.79688&quot;/&gt;&lt;Slide id=&quot;331&quot; dur=&quot;82.875&quot;/&gt;&lt;Slide id=&quot;327&quot; dur=&quot;96.76563&quot;/&gt;&lt;Slide id=&quot;328&quot; dur=&quot;97.42188&quot;/&gt;&lt;Slide id=&quot;329&quot; dur=&quot;66.76563&quot;/&gt;&lt;Slide id=&quot;330&quot; dur=&quot;92.29688&quot;/&gt;&lt;Slide id=&quot;321&quot; dur=&quot;70.98438&quot;/&gt;&lt;Slide id=&quot;322&quot; dur=&quot;66.98438&quot;/&gt;&lt;Slide id=&quot;323&quot; dur=&quot;120.25&quot;/&gt;&lt;Slide id=&quot;265&quot; dur=&quot;102.1563&quot;/&gt;&lt;Slide id=&quot;281&quot; dur=&quot;6.953125&quot;/&gt;&lt;Slide id=&quot;325&quot; dur=&quot;3.316406&quot;/&gt;&lt;/Timings&gt;&lt;Timings time=&quot;5/15/2007 6:57:49 PM&quot;&gt;&lt;Slide id=&quot;336&quot; dur=&quot;1.671875&quot; bld=&quot;INVLD&quot;/&gt;&lt;Slide id=&quot;256&quot; dur=&quot;.953125&quot;/&gt;&lt;Slide id=&quot;335&quot; dur=&quot;.921875&quot;/&gt;&lt;Slide id=&quot;292&quot; dur=&quot;1&quot;/&gt;&lt;Slide id=&quot;259&quot; dur=&quot;1.203125&quot;/&gt;&lt;Slide id=&quot;289&quot; dur=&quot;6.953125&quot; bld=&quot;|.9|2.6|.5|0&quot;/&gt;&lt;Slide id=&quot;272&quot; dur=&quot;1&quot;/&gt;&lt;Slide id=&quot;301&quot; dur=&quot;.96875&quot;/&gt;&lt;Slide id=&quot;302&quot; dur=&quot;.96875&quot;/&gt;&lt;Slide id=&quot;299&quot; dur=&quot;1.046875&quot;/&gt;&lt;Slide id=&quot;300&quot; dur=&quot;.984375&quot;/&gt;&lt;Slide id=&quot;279&quot; dur=&quot;.984375&quot;/&gt;&lt;Slide id=&quot;303&quot; dur=&quot;1.421875&quot;/&gt;&lt;Slide id=&quot;304&quot; dur=&quot;2.640625&quot;/&gt;&lt;Slide id=&quot;332&quot; dur=&quot;.96875&quot;/&gt;&lt;Slide id=&quot;309&quot; dur=&quot;1&quot;/&gt;&lt;Slide id=&quot;312&quot; dur=&quot;1.015625&quot;/&gt;&lt;Slide id=&quot;310&quot; dur=&quot;1.09375&quot;/&gt;&lt;Slide id=&quot;311&quot; dur=&quot;1.109375&quot;/&gt;&lt;Slide id=&quot;333&quot; dur=&quot;1.078125&quot;/&gt;&lt;Slide id=&quot;334&quot; dur=&quot;.9375&quot;/&gt;&lt;Slide id=&quot;314&quot; dur=&quot;1.1875&quot;/&gt;&lt;Slide id=&quot;316&quot; dur=&quot;1.03125&quot;/&gt;&lt;Slide id=&quot;315&quot; dur=&quot;1.15625&quot;/&gt;&lt;Slide id=&quot;313&quot; dur=&quot;1.03125&quot;/&gt;&lt;Slide id=&quot;326&quot; dur=&quot;1.0625&quot;/&gt;&lt;Slide id=&quot;331&quot; dur=&quot;1.078125&quot;/&gt;&lt;Slide id=&quot;327&quot; dur=&quot;1.125&quot;/&gt;&lt;Slide id=&quot;328&quot; dur=&quot;1.109375&quot;/&gt;&lt;Slide id=&quot;329&quot; dur=&quot;1.046875&quot;/&gt;&lt;Slide id=&quot;330&quot; dur=&quot;.9375&quot;/&gt;&lt;Slide id=&quot;321&quot; dur=&quot;2.3125&quot;/&gt;&lt;/Timings&gt;&lt;Timings time=&quot;5/15/2007 6:54:26 PM&quot;&gt;&lt;Slide id=&quot;336&quot; dur=&quot;1.28125&quot; bld=&quot;INVLD&quot;/&gt;&lt;Slide id=&quot;256&quot; dur=&quot;.953125&quot;/&gt;&lt;Slide id=&quot;335&quot; dur=&quot;2.078125&quot;/&gt;&lt;Slide id=&quot;292&quot; dur=&quot;1&quot;/&gt;&lt;Slide id=&quot;259&quot; dur=&quot;2.421875&quot;/&gt;&lt;Slide id=&quot;289&quot; dur=&quot;9.46875&quot; bld=&quot;|.4|1.2|1.3|2.3|.8|.7|0|0&quot;/&gt;&lt;Slide id=&quot;272&quot; dur=&quot;1.015625&quot;/&gt;&lt;Slide id=&quot;301&quot; dur=&quot;1.015625&quot;/&gt;&lt;Slide id=&quot;302&quot; dur=&quot;1&quot;/&gt;&lt;Slide id=&quot;299&quot; dur=&quot;1&quot;/&gt;&lt;Slide id=&quot;300&quot; dur=&quot;1.015625&quot;/&gt;&lt;Slide id=&quot;279&quot; dur=&quot;1&quot;/&gt;&lt;Slide id=&quot;303&quot; dur=&quot;1.796875&quot;/&gt;&lt;Slide id=&quot;304&quot; dur=&quot;1.640625&quot;/&gt;&lt;Slide id=&quot;332&quot; dur=&quot;1.125&quot;/&gt;&lt;Slide id=&quot;309&quot; dur=&quot;1.03125&quot;/&gt;&lt;Slide id=&quot;312&quot; dur=&quot;.984375&quot;/&gt;&lt;Slide id=&quot;310&quot; dur=&quot;1.171875&quot;/&gt;&lt;Slide id=&quot;311&quot; dur=&quot;2.625&quot;/&gt;&lt;Slide id=&quot;333&quot; dur=&quot;1.15625&quot;/&gt;&lt;Slide id=&quot;334&quot; dur=&quot;.984375&quot;/&gt;&lt;Slide id=&quot;314&quot; dur=&quot;1.109375&quot;/&gt;&lt;Slide id=&quot;316&quot; dur=&quot;1.015625&quot;/&gt;&lt;Slide id=&quot;315&quot; dur=&quot;1.4375&quot;/&gt;&lt;Slide id=&quot;313&quot; dur=&quot;1&quot;/&gt;&lt;Slide id=&quot;326&quot; dur=&quot;1.53125&quot;/&gt;&lt;Slide id=&quot;313&quot; dur=&quot;.96875&quot;/&gt;&lt;Slide id=&quot;326&quot; dur=&quot;.984375&quot;/&gt;&lt;Slide id=&quot;331&quot; dur=&quot;1.109375&quot;/&gt;&lt;Slide id=&quot;327&quot; dur=&quot;1.078125&quot;/&gt;&lt;Slide id=&quot;328&quot; dur=&quot;1.078125&quot;/&gt;&lt;Slide id=&quot;329&quot; dur=&quot;1.109375&quot;/&gt;&lt;Slide id=&quot;330&quot; dur=&quot;.921875&quot;/&gt;&lt;Slide id=&quot;321&quot; dur=&quot;.96875&quot;/&gt;&lt;Slide id=&quot;322&quot; dur=&quot;.9375&quot;/&gt;&lt;Slide id=&quot;323&quot; dur=&quot;.984375&quot;/&gt;&lt;Slide id=&quot;265&quot; dur=&quot;.9375&quot;/&gt;&lt;Slide id=&quot;281&quot; dur=&quot;1.0625&quot;/&gt;&lt;Slide id=&quot;337&quot; dur=&quot;.984375&quot;/&gt;&lt;Slide id=&quot;293&quot; dur=&quot;1.125&quot;/&gt;&lt;Slide id=&quot;297&quot; dur=&quot;1.015625&quot;/&gt;&lt;Slide id=&quot;338&quot; dur=&quot;1&quot;/&gt;&lt;Slide id=&quot;306&quot; dur=&quot;.984375&quot;/&gt;&lt;Slide id=&quot;307&quot; dur=&quot;.921875&quot;/&gt;&lt;Slide id=&quot;319&quot; dur=&quot;1.7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14.9|.9|0|0"/>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1757</TotalTime>
  <Words>1881</Words>
  <Application>Microsoft Office PowerPoint</Application>
  <PresentationFormat>On-screen Show (4:3)</PresentationFormat>
  <Paragraphs>499</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Segoe</vt:lpstr>
      <vt:lpstr>Wingdings</vt:lpstr>
      <vt:lpstr>Segoe Semibold</vt:lpstr>
      <vt:lpstr>Lucida Console</vt:lpstr>
      <vt:lpstr>Calibri</vt:lpstr>
      <vt:lpstr>WinHec 2007 WEB Template</vt:lpstr>
      <vt:lpstr>Windows Server Power Management</vt:lpstr>
      <vt:lpstr>Key Takeaways</vt:lpstr>
      <vt:lpstr>Agenda</vt:lpstr>
      <vt:lpstr>Server Power Management Rationale</vt:lpstr>
      <vt:lpstr>Example Server Power Budget</vt:lpstr>
      <vt:lpstr>Processor Power Management Benefits</vt:lpstr>
      <vt:lpstr>Processor Power Management Benefits</vt:lpstr>
      <vt:lpstr>Processor Power Management Benefits</vt:lpstr>
      <vt:lpstr>Processor Power Management Definition</vt:lpstr>
      <vt:lpstr>Processor Power Management Functional overview</vt:lpstr>
      <vt:lpstr>Processor Power Management Requirements</vt:lpstr>
      <vt:lpstr>Enabling Performance States Windows Server 2003</vt:lpstr>
      <vt:lpstr>Enabling Performance States Windows Server 2003</vt:lpstr>
      <vt:lpstr>Enabling Performance States Windows Server 2003</vt:lpstr>
      <vt:lpstr>Processor Power Management Windows Server "Longhorn"</vt:lpstr>
      <vt:lpstr>Processor Power Management Windows Server "Longhorn"</vt:lpstr>
      <vt:lpstr>Processor Power Management Windows Server "Longhorn"</vt:lpstr>
      <vt:lpstr>Processor Power Management Windows Server "Longhorn"</vt:lpstr>
      <vt:lpstr>Processor Power Management Windows Server "Longhorn"</vt:lpstr>
      <vt:lpstr>Processor Power Management Windows Server "Longhorn"</vt:lpstr>
      <vt:lpstr>Processor Power Management Windows Server "Longhorn"</vt:lpstr>
      <vt:lpstr>Processor Power Management Windows Server "Longhorn"</vt:lpstr>
      <vt:lpstr>Processor Power Management Windows Server "Longhorn"</vt:lpstr>
      <vt:lpstr>Processor Power Management Windows Server "Longhorn"</vt:lpstr>
      <vt:lpstr>Processor Power Management Windows Server “Longhorn”</vt:lpstr>
      <vt:lpstr>Processor Power Management Tools and support</vt:lpstr>
      <vt:lpstr>Processor Power Management Performance state utilization</vt:lpstr>
      <vt:lpstr>Processor Power Management Processor throttling applied via policy</vt:lpstr>
      <vt:lpstr>Processor Power Management Performance idle state utilization</vt:lpstr>
      <vt:lpstr>Processor Power Management Pwrtest.exe listing power capabilities</vt:lpstr>
      <vt:lpstr>Device Power Management Windows Server "Longhorn"</vt:lpstr>
      <vt:lpstr>Device Power Management Windows Server "Longhorn"</vt:lpstr>
      <vt:lpstr>Device Power Management Windows Server "Longhorn"</vt:lpstr>
      <vt:lpstr>Server Optimized Power Plans Windows Server “Longhorn”</vt:lpstr>
      <vt:lpstr>Power Management Support Windows Server “Longhorn”</vt:lpstr>
      <vt:lpstr>Call To Action</vt:lpstr>
      <vt:lpstr>Additional Resources</vt:lpstr>
      <vt:lpstr>Slide 38</vt:lpstr>
      <vt:lpstr>Appendix A Windows Server 2003:  Using powercfg.exe</vt:lpstr>
      <vt:lpstr>Appendix A Windows Server 2003:  Using powercfg.exe</vt:lpstr>
      <vt:lpstr>Appendix B Windows Server “Longhorn”</vt:lpstr>
      <vt:lpstr>Appendix B Windows Server “Longhorn”</vt:lpstr>
      <vt:lpstr>Appendix B Windows Server “Longhorn”</vt:lpstr>
      <vt:lpstr>Appendix B Windows Server "Longhorn"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SVR-T327 Windows Server Power Management</dc:title>
  <dc:subject>WinHEC 2007</dc:subject>
  <dc:creator>Stephen R. Berard</dc:creator>
  <dc:description>Template: Bryan Lenning, Silver Fox Productions
Formatting: Steve Hein, Silver Fox Productions
Event Date: May 14-17, 2007
Event Location: Los Angeles, CA
Audience:</dc:description>
  <cp:lastModifiedBy>Microsoft Employee</cp:lastModifiedBy>
  <cp:revision>253</cp:revision>
  <dcterms:created xsi:type="dcterms:W3CDTF">2007-04-02T22:00:30Z</dcterms:created>
  <dcterms:modified xsi:type="dcterms:W3CDTF">2007-05-29T21:34:56Z</dcterms:modified>
</cp:coreProperties>
</file>