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4"/>
  </p:sldMasterIdLst>
  <p:notesMasterIdLst>
    <p:notesMasterId r:id="rId40"/>
  </p:notesMasterIdLst>
  <p:handoutMasterIdLst>
    <p:handoutMasterId r:id="rId41"/>
  </p:handoutMasterIdLst>
  <p:sldIdLst>
    <p:sldId id="258" r:id="rId5"/>
    <p:sldId id="307" r:id="rId6"/>
    <p:sldId id="276" r:id="rId7"/>
    <p:sldId id="308" r:id="rId8"/>
    <p:sldId id="277" r:id="rId9"/>
    <p:sldId id="309" r:id="rId10"/>
    <p:sldId id="279" r:id="rId11"/>
    <p:sldId id="280" r:id="rId12"/>
    <p:sldId id="310" r:id="rId13"/>
    <p:sldId id="311" r:id="rId14"/>
    <p:sldId id="312" r:id="rId15"/>
    <p:sldId id="283" r:id="rId16"/>
    <p:sldId id="313" r:id="rId17"/>
    <p:sldId id="314" r:id="rId18"/>
    <p:sldId id="286" r:id="rId19"/>
    <p:sldId id="315" r:id="rId20"/>
    <p:sldId id="316" r:id="rId21"/>
    <p:sldId id="317" r:id="rId22"/>
    <p:sldId id="318" r:id="rId23"/>
    <p:sldId id="319" r:id="rId24"/>
    <p:sldId id="292" r:id="rId25"/>
    <p:sldId id="293" r:id="rId26"/>
    <p:sldId id="320" r:id="rId27"/>
    <p:sldId id="295" r:id="rId28"/>
    <p:sldId id="322" r:id="rId29"/>
    <p:sldId id="324" r:id="rId30"/>
    <p:sldId id="325" r:id="rId31"/>
    <p:sldId id="326" r:id="rId32"/>
    <p:sldId id="299" r:id="rId33"/>
    <p:sldId id="300" r:id="rId34"/>
    <p:sldId id="301" r:id="rId35"/>
    <p:sldId id="304" r:id="rId36"/>
    <p:sldId id="305" r:id="rId37"/>
    <p:sldId id="306" r:id="rId38"/>
    <p:sldId id="327" r:id="rId39"/>
  </p:sldIdLst>
  <p:sldSz cx="10972800" cy="8229600" type="B4JIS"/>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 VoBa" initials="S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57E"/>
    <a:srgbClr val="66FF66"/>
    <a:srgbClr val="FFFFB3"/>
    <a:srgbClr val="FFFF9B"/>
    <a:srgbClr val="FFFF8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129" autoAdjust="0"/>
    <p:restoredTop sz="94660"/>
  </p:normalViewPr>
  <p:slideViewPr>
    <p:cSldViewPr snapToGrid="0" showGuides="1">
      <p:cViewPr varScale="1">
        <p:scale>
          <a:sx n="46" d="100"/>
          <a:sy n="46" d="100"/>
        </p:scale>
        <p:origin x="-466" y="-77"/>
      </p:cViewPr>
      <p:guideLst>
        <p:guide orient="horz" pos="2592"/>
        <p:guide orient="horz" pos="171"/>
        <p:guide orient="horz" pos="5013"/>
        <p:guide orient="horz" pos="1063"/>
        <p:guide orient="horz" pos="1440"/>
        <p:guide orient="horz" pos="1783"/>
        <p:guide pos="3456"/>
        <p:guide pos="288"/>
        <p:guide pos="6624"/>
      </p:guideLst>
    </p:cSldViewPr>
  </p:slideViewPr>
  <p:notesTextViewPr>
    <p:cViewPr>
      <p:scale>
        <a:sx n="100" d="100"/>
        <a:sy n="100" d="100"/>
      </p:scale>
      <p:origin x="0" y="0"/>
    </p:cViewPr>
  </p:notesTextViewPr>
  <p:sorterViewPr>
    <p:cViewPr>
      <p:scale>
        <a:sx n="50" d="100"/>
        <a:sy n="50" d="100"/>
      </p:scale>
      <p:origin x="0" y="2124"/>
    </p:cViewPr>
  </p:sorterViewPr>
  <p:notesViewPr>
    <p:cSldViewPr snapToGrid="0" showGuides="1">
      <p:cViewPr varScale="1">
        <p:scale>
          <a:sx n="77" d="100"/>
          <a:sy n="77" d="100"/>
        </p:scale>
        <p:origin x="-2094" y="-102"/>
      </p:cViewPr>
      <p:guideLst>
        <p:guide orient="horz" pos="2880"/>
        <p:guide pos="2160"/>
        <p:guide pos="389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961684-66F9-42E6-9B85-5D06A5F62ED2}" type="datetimeFigureOut">
              <a:rPr lang="en-US" smtClean="0"/>
              <a:pPr/>
              <a:t>5/29/2007</a:t>
            </a:fld>
            <a:endParaRPr lang="en-US"/>
          </a:p>
        </p:txBody>
      </p:sp>
      <p:sp>
        <p:nvSpPr>
          <p:cNvPr id="4" name="Footer Placeholder 3"/>
          <p:cNvSpPr>
            <a:spLocks noGrp="1"/>
          </p:cNvSpPr>
          <p:nvPr>
            <p:ph type="ftr" sz="quarter" idx="2"/>
          </p:nvPr>
        </p:nvSpPr>
        <p:spPr>
          <a:xfrm>
            <a:off x="0" y="8685213"/>
            <a:ext cx="6184900" cy="457200"/>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84899" y="8685213"/>
            <a:ext cx="671513" cy="457200"/>
          </a:xfrm>
          <a:prstGeom prst="rect">
            <a:avLst/>
          </a:prstGeom>
        </p:spPr>
        <p:txBody>
          <a:bodyPr vert="horz" lIns="91440" tIns="45720" rIns="91440" bIns="45720" rtlCol="0" anchor="b"/>
          <a:lstStyle>
            <a:lvl1pPr algn="r">
              <a:defRPr sz="1200"/>
            </a:lvl1pPr>
          </a:lstStyle>
          <a:p>
            <a:fld id="{70D52D0F-6935-4686-8EA7-42067A8F778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184900" cy="457200"/>
          </a:xfrm>
          <a:prstGeom prst="rect">
            <a:avLst/>
          </a:prstGeom>
        </p:spPr>
        <p:txBody>
          <a:bodyPr vert="horz" lIns="91440" tIns="45720" rIns="91440" bIns="45720"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84899" y="8685213"/>
            <a:ext cx="671513"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69" r:id="rId11"/>
    <p:sldLayoutId id="2147483670"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whdc/winlogo/WLP30.mspx"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hyperlink" Target="http://www.microsoft.com/whdc/system/pnppwr/WHEA/default.mspx" TargetMode="External"/><Relationship Id="rId4" Type="http://schemas.openxmlformats.org/officeDocument/2006/relationships/hyperlink" Target="http://www.microsoft.com/whdc/system/platform/server/dhp.m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Server</a:t>
            </a:r>
            <a:br>
              <a:rPr lang="en-US" dirty="0" smtClean="0"/>
            </a:br>
            <a:r>
              <a:rPr lang="en-US" dirty="0" smtClean="0"/>
              <a:t>Logo Testing:  Planning</a:t>
            </a:r>
            <a:endParaRPr lang="en-US" dirty="0"/>
          </a:p>
        </p:txBody>
      </p:sp>
      <p:sp>
        <p:nvSpPr>
          <p:cNvPr id="3" name="Subtitle 2"/>
          <p:cNvSpPr>
            <a:spLocks noGrp="1"/>
          </p:cNvSpPr>
          <p:nvPr>
            <p:ph type="subTitle" idx="1"/>
          </p:nvPr>
        </p:nvSpPr>
        <p:spPr/>
        <p:txBody>
          <a:bodyPr/>
          <a:lstStyle/>
          <a:p>
            <a:r>
              <a:rPr lang="en-US" smtClean="0"/>
              <a:t>Sandy Arthur</a:t>
            </a:r>
          </a:p>
          <a:p>
            <a:r>
              <a:rPr lang="en-US" smtClean="0"/>
              <a:t>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Logo Requirements</a:t>
            </a:r>
            <a:br>
              <a:rPr lang="en-US" dirty="0" smtClean="0"/>
            </a:br>
            <a:r>
              <a:rPr lang="en-US" sz="4400" dirty="0" smtClean="0">
                <a:solidFill>
                  <a:schemeClr val="accent1"/>
                </a:solidFill>
              </a:rPr>
              <a:t>System-specific</a:t>
            </a:r>
            <a:endParaRPr lang="en-US" dirty="0">
              <a:solidFill>
                <a:schemeClr val="accent1"/>
              </a:solidFill>
            </a:endParaRPr>
          </a:p>
        </p:txBody>
      </p:sp>
      <p:sp>
        <p:nvSpPr>
          <p:cNvPr id="9229" name="Rectangle 13"/>
          <p:cNvSpPr>
            <a:spLocks noGrp="1" noChangeArrowheads="1"/>
          </p:cNvSpPr>
          <p:nvPr>
            <p:ph type="body" idx="1"/>
          </p:nvPr>
        </p:nvSpPr>
        <p:spPr>
          <a:xfrm>
            <a:off x="459106" y="2286000"/>
            <a:ext cx="10056494" cy="5312223"/>
          </a:xfrm>
        </p:spPr>
        <p:txBody>
          <a:bodyPr/>
          <a:lstStyle/>
          <a:p>
            <a:pPr marL="346075" indent="-346075">
              <a:spcBef>
                <a:spcPts val="1000"/>
              </a:spcBef>
            </a:pPr>
            <a:r>
              <a:rPr lang="en-US" sz="2800" dirty="0" smtClean="0"/>
              <a:t>Different requirements from Windows Vista, and different reasons for requirements that appear to be same</a:t>
            </a:r>
          </a:p>
          <a:p>
            <a:pPr marL="346075" indent="-346075">
              <a:spcBef>
                <a:spcPts val="1000"/>
              </a:spcBef>
            </a:pPr>
            <a:r>
              <a:rPr lang="en-US" sz="2800" dirty="0" smtClean="0"/>
              <a:t>Security</a:t>
            </a:r>
          </a:p>
          <a:p>
            <a:pPr marL="623888" lvl="1" indent="-277813">
              <a:spcBef>
                <a:spcPts val="840"/>
              </a:spcBef>
            </a:pPr>
            <a:r>
              <a:rPr lang="en-US" sz="2400" dirty="0" err="1" smtClean="0"/>
              <a:t>BitLocker</a:t>
            </a:r>
            <a:r>
              <a:rPr lang="en-US" sz="2400" dirty="0" smtClean="0"/>
              <a:t> (If Implemented) – Branch Office scenario</a:t>
            </a:r>
          </a:p>
          <a:p>
            <a:pPr marL="346075" indent="-346075">
              <a:spcBef>
                <a:spcPts val="1000"/>
              </a:spcBef>
            </a:pPr>
            <a:r>
              <a:rPr lang="en-US" sz="2800" dirty="0" smtClean="0"/>
              <a:t>Reliability and Availability</a:t>
            </a:r>
          </a:p>
          <a:p>
            <a:pPr marL="623888" lvl="1" indent="-277813">
              <a:spcBef>
                <a:spcPts val="840"/>
              </a:spcBef>
            </a:pPr>
            <a:r>
              <a:rPr lang="en-US" sz="2400" dirty="0" smtClean="0"/>
              <a:t>Watchdog, WDT (If Implemented) – prevent hung system from causing excessive availability impact</a:t>
            </a:r>
          </a:p>
          <a:p>
            <a:pPr marL="623888" lvl="1" indent="-277813">
              <a:spcBef>
                <a:spcPts val="840"/>
              </a:spcBef>
            </a:pPr>
            <a:r>
              <a:rPr lang="en-US" sz="2400" dirty="0" smtClean="0"/>
              <a:t>Windows Hardware Error Architecture, WHEA (Required) – help customers diagnose errors</a:t>
            </a:r>
          </a:p>
          <a:p>
            <a:pPr marL="623888" lvl="1" indent="-277813">
              <a:spcBef>
                <a:spcPts val="840"/>
              </a:spcBef>
            </a:pPr>
            <a:r>
              <a:rPr lang="en-US" sz="2400" dirty="0" smtClean="0"/>
              <a:t>PCI Express (Required, June 2008) – provides improved availability and can provide advanced error reporting</a:t>
            </a:r>
          </a:p>
          <a:p>
            <a:pPr marL="623888" lvl="1" indent="-277813">
              <a:spcBef>
                <a:spcPts val="840"/>
              </a:spcBef>
            </a:pPr>
            <a:r>
              <a:rPr lang="en-US" sz="2400" dirty="0" smtClean="0"/>
              <a:t>Error Correcting Memory, ECC or better (Required) – memory errors are a “Top 20” issue for Windows Server 2003 crashes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Logo Requirements</a:t>
            </a:r>
            <a:br>
              <a:rPr lang="en-US" dirty="0" smtClean="0"/>
            </a:br>
            <a:r>
              <a:rPr lang="en-US" sz="4400" dirty="0" smtClean="0">
                <a:solidFill>
                  <a:schemeClr val="accent1"/>
                </a:solidFill>
              </a:rPr>
              <a:t>System-specific</a:t>
            </a:r>
            <a:endParaRPr lang="en-US" dirty="0">
              <a:solidFill>
                <a:schemeClr val="accent1"/>
              </a:solidFill>
            </a:endParaRPr>
          </a:p>
        </p:txBody>
      </p:sp>
      <p:sp>
        <p:nvSpPr>
          <p:cNvPr id="9229" name="Rectangle 13"/>
          <p:cNvSpPr>
            <a:spLocks noGrp="1" noChangeArrowheads="1"/>
          </p:cNvSpPr>
          <p:nvPr>
            <p:ph type="body" idx="1"/>
          </p:nvPr>
        </p:nvSpPr>
        <p:spPr>
          <a:xfrm>
            <a:off x="459106" y="2286000"/>
            <a:ext cx="10056494" cy="4592026"/>
          </a:xfrm>
        </p:spPr>
        <p:txBody>
          <a:bodyPr/>
          <a:lstStyle/>
          <a:p>
            <a:pPr marL="346075" indent="-346075">
              <a:spcBef>
                <a:spcPts val="1000"/>
              </a:spcBef>
            </a:pPr>
            <a:r>
              <a:rPr lang="en-US" sz="2800" dirty="0" smtClean="0"/>
              <a:t>Performance</a:t>
            </a:r>
          </a:p>
          <a:p>
            <a:pPr marL="623888" lvl="1" indent="-277813">
              <a:spcBef>
                <a:spcPts val="840"/>
              </a:spcBef>
            </a:pPr>
            <a:r>
              <a:rPr lang="en-US" sz="2400" dirty="0" smtClean="0"/>
              <a:t>High Precision Event Timer, HPET (Required) – significant performance improvement for applications needing high-resolution time stamps</a:t>
            </a:r>
          </a:p>
          <a:p>
            <a:pPr marL="623888" lvl="1" indent="-277813">
              <a:spcBef>
                <a:spcPts val="840"/>
              </a:spcBef>
            </a:pPr>
            <a:r>
              <a:rPr lang="en-US" sz="2400" dirty="0" smtClean="0"/>
              <a:t>Gigabit Ethernet or better (Required) </a:t>
            </a:r>
          </a:p>
          <a:p>
            <a:pPr marL="346075" indent="-346075">
              <a:spcBef>
                <a:spcPts val="1000"/>
              </a:spcBef>
            </a:pPr>
            <a:r>
              <a:rPr lang="en-US" sz="2800" dirty="0" smtClean="0"/>
              <a:t>Manageability</a:t>
            </a:r>
          </a:p>
          <a:p>
            <a:pPr marL="623888" lvl="1" indent="-277813">
              <a:spcBef>
                <a:spcPts val="840"/>
              </a:spcBef>
            </a:pPr>
            <a:r>
              <a:rPr lang="en-US" sz="2400" dirty="0" smtClean="0"/>
              <a:t>Headless, Remote, Out-Of-Band capability (Required) – specific implementation is up to vendor.  Can be Serial, Service Processor, Baseboard Management Controller, or combination</a:t>
            </a:r>
          </a:p>
          <a:p>
            <a:pPr marL="346075" indent="-346075">
              <a:spcBef>
                <a:spcPts val="1000"/>
              </a:spcBef>
            </a:pPr>
            <a:r>
              <a:rPr lang="en-US" sz="2800" dirty="0" smtClean="0"/>
              <a:t>Power</a:t>
            </a:r>
          </a:p>
          <a:p>
            <a:pPr marL="623888" lvl="1" indent="-277813">
              <a:spcBef>
                <a:spcPts val="840"/>
              </a:spcBef>
            </a:pPr>
            <a:r>
              <a:rPr lang="en-US" sz="2400" dirty="0" smtClean="0"/>
              <a:t>Processor Power States (If Implemented) – if exist, must be exposed </a:t>
            </a:r>
            <a:br>
              <a:rPr lang="en-US" sz="2400" dirty="0" smtClean="0"/>
            </a:br>
            <a:r>
              <a:rPr lang="en-US" sz="2400" dirty="0" smtClean="0"/>
              <a:t>to Windows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Server Device And System</a:t>
            </a:r>
            <a:br>
              <a:rPr lang="en-US" dirty="0" smtClean="0"/>
            </a:br>
            <a:r>
              <a:rPr lang="en-US" dirty="0" smtClean="0"/>
              <a:t>Test Requirements</a:t>
            </a:r>
            <a:endParaRPr lang="en-US" dirty="0"/>
          </a:p>
        </p:txBody>
      </p:sp>
      <p:sp>
        <p:nvSpPr>
          <p:cNvPr id="10" name="Subtitle 9"/>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Test Requirements</a:t>
            </a:r>
            <a:br>
              <a:rPr lang="en-US" dirty="0" smtClean="0"/>
            </a:br>
            <a:r>
              <a:rPr lang="en-US" sz="4400" dirty="0" smtClean="0">
                <a:solidFill>
                  <a:schemeClr val="accent1"/>
                </a:solidFill>
              </a:rPr>
              <a:t>Device-specific</a:t>
            </a:r>
            <a:endParaRPr lang="en-US" dirty="0">
              <a:solidFill>
                <a:schemeClr val="accent1"/>
              </a:solidFill>
            </a:endParaRPr>
          </a:p>
        </p:txBody>
      </p:sp>
      <p:sp>
        <p:nvSpPr>
          <p:cNvPr id="9229" name="Rectangle 13"/>
          <p:cNvSpPr>
            <a:spLocks noGrp="1" noChangeArrowheads="1"/>
          </p:cNvSpPr>
          <p:nvPr>
            <p:ph type="body" idx="1"/>
          </p:nvPr>
        </p:nvSpPr>
        <p:spPr>
          <a:xfrm>
            <a:off x="457200" y="2286000"/>
            <a:ext cx="10056494" cy="5572808"/>
          </a:xfrm>
        </p:spPr>
        <p:txBody>
          <a:bodyPr/>
          <a:lstStyle/>
          <a:p>
            <a:pPr marL="401638" indent="-401638">
              <a:spcBef>
                <a:spcPts val="1170"/>
              </a:spcBef>
            </a:pPr>
            <a:r>
              <a:rPr lang="en-US" sz="3200" dirty="0" smtClean="0"/>
              <a:t>All Device Categories</a:t>
            </a:r>
          </a:p>
          <a:p>
            <a:pPr marL="747713" lvl="1" indent="-346075">
              <a:spcBef>
                <a:spcPts val="1000"/>
              </a:spcBef>
            </a:pPr>
            <a:r>
              <a:rPr lang="en-US" sz="2800" dirty="0" smtClean="0"/>
              <a:t>Must test against Windows Server Longhorn </a:t>
            </a:r>
            <a:br>
              <a:rPr lang="en-US" sz="2800" dirty="0" smtClean="0"/>
            </a:br>
            <a:r>
              <a:rPr lang="en-US" sz="2800" dirty="0" smtClean="0"/>
              <a:t>“Datacenter”-equivalent edition, not Windows Vista</a:t>
            </a:r>
          </a:p>
          <a:p>
            <a:pPr marL="747713" lvl="1" indent="-346075">
              <a:spcBef>
                <a:spcPts val="1000"/>
              </a:spcBef>
            </a:pPr>
            <a:r>
              <a:rPr lang="en-US" sz="2800" dirty="0" smtClean="0"/>
              <a:t>Minimum requisite system configuration consists of </a:t>
            </a:r>
            <a:br>
              <a:rPr lang="en-US" sz="2800" dirty="0" smtClean="0"/>
            </a:br>
            <a:r>
              <a:rPr lang="en-US" sz="2800" dirty="0" smtClean="0"/>
              <a:t>4 processor cores and 1 GB memory</a:t>
            </a:r>
          </a:p>
          <a:p>
            <a:pPr marL="747713" lvl="1" indent="-346075">
              <a:spcBef>
                <a:spcPts val="1000"/>
              </a:spcBef>
            </a:pPr>
            <a:r>
              <a:rPr lang="en-US" sz="2800" dirty="0" smtClean="0"/>
              <a:t>DHP Tests </a:t>
            </a:r>
          </a:p>
          <a:p>
            <a:pPr marL="1025525" lvl="2" indent="-277813">
              <a:spcBef>
                <a:spcPts val="840"/>
              </a:spcBef>
            </a:pPr>
            <a:r>
              <a:rPr lang="en-US" sz="2400" dirty="0" smtClean="0"/>
              <a:t>Hot Add CPU</a:t>
            </a:r>
          </a:p>
          <a:p>
            <a:pPr marL="1025525" lvl="2" indent="-277813">
              <a:spcBef>
                <a:spcPts val="840"/>
              </a:spcBef>
            </a:pPr>
            <a:r>
              <a:rPr lang="en-US" sz="2400" dirty="0" smtClean="0"/>
              <a:t>Resource Rebalance</a:t>
            </a:r>
          </a:p>
          <a:p>
            <a:pPr marL="1025525" lvl="2" indent="-277813">
              <a:spcBef>
                <a:spcPts val="840"/>
              </a:spcBef>
            </a:pPr>
            <a:r>
              <a:rPr lang="en-US" sz="2400" dirty="0" smtClean="0"/>
              <a:t>Hot Replace Quiescence/Pseudo S4 </a:t>
            </a:r>
          </a:p>
          <a:p>
            <a:pPr marL="401638" indent="-401638">
              <a:spcBef>
                <a:spcPts val="1170"/>
              </a:spcBef>
            </a:pPr>
            <a:r>
              <a:rPr lang="en-US" sz="3200" dirty="0" smtClean="0"/>
              <a:t>Storage and Networking Devices</a:t>
            </a:r>
          </a:p>
          <a:p>
            <a:pPr marL="747713" lvl="1" indent="-346075">
              <a:spcBef>
                <a:spcPts val="1000"/>
              </a:spcBef>
            </a:pPr>
            <a:r>
              <a:rPr lang="en-US" sz="2800" dirty="0" smtClean="0"/>
              <a:t>Minimum requisite system configuration consists</a:t>
            </a:r>
            <a:br>
              <a:rPr lang="en-US" sz="2800" dirty="0" smtClean="0"/>
            </a:br>
            <a:r>
              <a:rPr lang="en-US" sz="2800" dirty="0" smtClean="0"/>
              <a:t>of 4 processor cores and 6 GB memory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Test Requirements</a:t>
            </a:r>
            <a:br>
              <a:rPr lang="en-US" dirty="0" smtClean="0"/>
            </a:br>
            <a:r>
              <a:rPr lang="en-US" sz="4400" dirty="0" smtClean="0">
                <a:solidFill>
                  <a:schemeClr val="accent1"/>
                </a:solidFill>
              </a:rPr>
              <a:t>System-specific</a:t>
            </a:r>
            <a:endParaRPr lang="en-US" dirty="0">
              <a:solidFill>
                <a:schemeClr val="accent1"/>
              </a:solidFill>
            </a:endParaRPr>
          </a:p>
        </p:txBody>
      </p:sp>
      <p:sp>
        <p:nvSpPr>
          <p:cNvPr id="9229" name="Rectangle 13"/>
          <p:cNvSpPr>
            <a:spLocks noGrp="1" noChangeArrowheads="1"/>
          </p:cNvSpPr>
          <p:nvPr>
            <p:ph type="body" idx="1"/>
          </p:nvPr>
        </p:nvSpPr>
        <p:spPr>
          <a:xfrm>
            <a:off x="459106" y="2286000"/>
            <a:ext cx="10056494" cy="4575612"/>
          </a:xfrm>
        </p:spPr>
        <p:txBody>
          <a:bodyPr/>
          <a:lstStyle/>
          <a:p>
            <a:pPr marL="346075" indent="-346075">
              <a:spcBef>
                <a:spcPts val="1000"/>
              </a:spcBef>
            </a:pPr>
            <a:r>
              <a:rPr lang="en-US" sz="2800" dirty="0" err="1" smtClean="0"/>
              <a:t>CHKLogo</a:t>
            </a:r>
            <a:r>
              <a:rPr lang="en-US" sz="2800" dirty="0" smtClean="0"/>
              <a:t> validates Windows Server Logo signature attribute</a:t>
            </a:r>
          </a:p>
          <a:p>
            <a:pPr marL="623888" lvl="1" indent="-277813">
              <a:spcBef>
                <a:spcPts val="840"/>
              </a:spcBef>
            </a:pPr>
            <a:r>
              <a:rPr lang="en-US" sz="2400" dirty="0" smtClean="0"/>
              <a:t>Client signature will have different attributes than Server</a:t>
            </a:r>
          </a:p>
          <a:p>
            <a:pPr marL="346075" indent="-346075">
              <a:spcBef>
                <a:spcPts val="1000"/>
              </a:spcBef>
            </a:pPr>
            <a:r>
              <a:rPr lang="en-US" sz="2800" dirty="0" err="1" smtClean="0"/>
              <a:t>Many/most of the current Windows Vista tests are “If Implemented” for Windows Server Longhorn</a:t>
            </a:r>
          </a:p>
          <a:p>
            <a:pPr marL="747713" lvl="1" indent="-346075">
              <a:spcBef>
                <a:spcPts val="1000"/>
              </a:spcBef>
            </a:pPr>
            <a:r>
              <a:rPr lang="en-US" sz="2400" dirty="0" smtClean="0"/>
              <a:t>Will not execute or cause ‘false’ failure if the device category does not exist in system</a:t>
            </a:r>
          </a:p>
          <a:p>
            <a:pPr marL="346075" indent="-346075">
              <a:spcBef>
                <a:spcPts val="1000"/>
              </a:spcBef>
            </a:pPr>
            <a:r>
              <a:rPr lang="en-US" sz="2800" dirty="0" err="1" smtClean="0"/>
              <a:t>Server-Client Stress Test</a:t>
            </a:r>
          </a:p>
          <a:p>
            <a:pPr marL="346075" indent="-346075">
              <a:spcBef>
                <a:spcPts val="1000"/>
              </a:spcBef>
            </a:pPr>
            <a:r>
              <a:rPr lang="en-US" sz="2800" dirty="0" err="1" smtClean="0"/>
              <a:t>Shutdown/Restart</a:t>
            </a:r>
          </a:p>
          <a:p>
            <a:pPr marL="747713" lvl="1" indent="-346075">
              <a:spcBef>
                <a:spcPts val="1000"/>
              </a:spcBef>
            </a:pPr>
            <a:r>
              <a:rPr lang="en-US" sz="2400" dirty="0" smtClean="0"/>
              <a:t>~1% of systems fail to shutdown</a:t>
            </a:r>
          </a:p>
          <a:p>
            <a:pPr marL="747713" lvl="1" indent="-346075">
              <a:spcBef>
                <a:spcPts val="1000"/>
              </a:spcBef>
            </a:pPr>
            <a:r>
              <a:rPr lang="en-US" sz="2400" dirty="0" smtClean="0"/>
              <a:t>Test can detect power off, “dirty” shutdown, WDT, etc.</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Additional Qualifications</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301895"/>
          </a:xfrm>
        </p:spPr>
        <p:txBody>
          <a:bodyPr/>
          <a:lstStyle/>
          <a:p>
            <a:r>
              <a:rPr lang="en-US" sz="5400" dirty="0" smtClean="0"/>
              <a:t>Additional Qualifications – (AQs)</a:t>
            </a:r>
            <a:br>
              <a:rPr lang="en-US" sz="5400" dirty="0" smtClean="0"/>
            </a:br>
            <a:r>
              <a:rPr lang="en-US" sz="4000" dirty="0" smtClean="0">
                <a:solidFill>
                  <a:schemeClr val="accent1"/>
                </a:solidFill>
              </a:rPr>
              <a:t>Definition</a:t>
            </a:r>
            <a:endParaRPr lang="en-US" sz="5400" dirty="0">
              <a:solidFill>
                <a:schemeClr val="accent1"/>
              </a:solidFill>
            </a:endParaRPr>
          </a:p>
        </p:txBody>
      </p:sp>
      <p:sp>
        <p:nvSpPr>
          <p:cNvPr id="9229" name="Rectangle 13"/>
          <p:cNvSpPr>
            <a:spLocks noGrp="1" noChangeArrowheads="1"/>
          </p:cNvSpPr>
          <p:nvPr>
            <p:ph type="body" idx="1"/>
          </p:nvPr>
        </p:nvSpPr>
        <p:spPr>
          <a:xfrm>
            <a:off x="457200" y="1687513"/>
            <a:ext cx="10056494" cy="5136791"/>
          </a:xfrm>
        </p:spPr>
        <p:txBody>
          <a:bodyPr/>
          <a:lstStyle/>
          <a:p>
            <a:pPr marL="346075" indent="-346075">
              <a:spcBef>
                <a:spcPts val="1000"/>
              </a:spcBef>
            </a:pPr>
            <a:r>
              <a:rPr lang="en-US" sz="2800" dirty="0" smtClean="0"/>
              <a:t>There are groups of “If Implemented” requirements in Windows Logo Program 3.x dealing with hardware functionality that are </a:t>
            </a:r>
            <a:r>
              <a:rPr lang="en-US" sz="2800" dirty="0" smtClean="0">
                <a:solidFill>
                  <a:schemeClr val="accent1"/>
                </a:solidFill>
              </a:rPr>
              <a:t>not</a:t>
            </a:r>
            <a:r>
              <a:rPr lang="en-US" sz="2800" dirty="0" smtClean="0"/>
              <a:t> required for Logo</a:t>
            </a:r>
          </a:p>
          <a:p>
            <a:pPr marL="623888" lvl="1" indent="-277813">
              <a:spcBef>
                <a:spcPts val="840"/>
              </a:spcBef>
            </a:pPr>
            <a:r>
              <a:rPr lang="en-US" sz="2400" dirty="0" smtClean="0"/>
              <a:t>If Implemented features that are critical to security or reliability are tested as part of Logo Qualification, </a:t>
            </a:r>
            <a:r>
              <a:rPr lang="en-US" sz="2400" dirty="0" smtClean="0">
                <a:solidFill>
                  <a:schemeClr val="accent1"/>
                </a:solidFill>
              </a:rPr>
              <a:t>if present:  </a:t>
            </a:r>
            <a:r>
              <a:rPr lang="en-US" sz="2400" dirty="0" err="1" smtClean="0"/>
              <a:t>BitLocker</a:t>
            </a:r>
            <a:r>
              <a:rPr lang="en-US" sz="2400" dirty="0" smtClean="0"/>
              <a:t> for security, WDT for reliability</a:t>
            </a:r>
          </a:p>
          <a:p>
            <a:pPr marL="623888" lvl="1" indent="-277813">
              <a:spcBef>
                <a:spcPts val="840"/>
              </a:spcBef>
            </a:pPr>
            <a:r>
              <a:rPr lang="en-US" sz="2400" dirty="0" smtClean="0"/>
              <a:t>If Implemented features that provide ‘additional’ functionality beyond what industry standard systems do are tested as AQs:  Dynamic Hardware Partitioning, Fault Tolerance, Virtualization</a:t>
            </a:r>
          </a:p>
          <a:p>
            <a:pPr marL="346075" indent="-346075">
              <a:spcBef>
                <a:spcPts val="1000"/>
              </a:spcBef>
            </a:pPr>
            <a:r>
              <a:rPr lang="en-US" sz="2800" dirty="0" smtClean="0"/>
              <a:t>Vendor may select none, some, or all qualification tests for Additional Qualifications </a:t>
            </a:r>
            <a:r>
              <a:rPr lang="en-US" sz="2800" smtClean="0"/>
              <a:t>(AQs</a:t>
            </a:r>
            <a:r>
              <a:rPr lang="en-US" sz="2800" dirty="0" smtClean="0"/>
              <a:t>) to</a:t>
            </a:r>
          </a:p>
          <a:p>
            <a:pPr marL="623888" lvl="1" indent="-277813">
              <a:spcBef>
                <a:spcPts val="840"/>
              </a:spcBef>
            </a:pPr>
            <a:r>
              <a:rPr lang="en-US" sz="2400" dirty="0" smtClean="0"/>
              <a:t>Qualify systems with respect to these “If Implemented” requirements</a:t>
            </a:r>
          </a:p>
          <a:p>
            <a:pPr marL="623888" lvl="1" indent="-277813">
              <a:spcBef>
                <a:spcPts val="840"/>
              </a:spcBef>
            </a:pPr>
            <a:r>
              <a:rPr lang="en-US" sz="2400" dirty="0" smtClean="0"/>
              <a:t>Inform customers of their features in the Server Catalog</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301895"/>
          </a:xfrm>
        </p:spPr>
        <p:txBody>
          <a:bodyPr/>
          <a:lstStyle/>
          <a:p>
            <a:r>
              <a:rPr lang="en-US" sz="5400" dirty="0" smtClean="0"/>
              <a:t>Additional Qualifications – (AQs)</a:t>
            </a:r>
            <a:br>
              <a:rPr lang="en-US" sz="5400" dirty="0" smtClean="0"/>
            </a:br>
            <a:r>
              <a:rPr lang="en-US" sz="4000" dirty="0" smtClean="0">
                <a:solidFill>
                  <a:schemeClr val="accent1"/>
                </a:solidFill>
              </a:rPr>
              <a:t>“If Implemented” System Logo Requirements</a:t>
            </a:r>
            <a:endParaRPr lang="en-US" sz="5400" dirty="0">
              <a:solidFill>
                <a:schemeClr val="accent1"/>
              </a:solidFill>
            </a:endParaRPr>
          </a:p>
        </p:txBody>
      </p:sp>
      <p:sp>
        <p:nvSpPr>
          <p:cNvPr id="9229" name="Rectangle 13"/>
          <p:cNvSpPr>
            <a:spLocks noGrp="1" noChangeArrowheads="1"/>
          </p:cNvSpPr>
          <p:nvPr>
            <p:ph type="body" idx="1"/>
          </p:nvPr>
        </p:nvSpPr>
        <p:spPr>
          <a:xfrm>
            <a:off x="457200" y="1687513"/>
            <a:ext cx="10056494" cy="5867760"/>
          </a:xfrm>
        </p:spPr>
        <p:txBody>
          <a:bodyPr/>
          <a:lstStyle/>
          <a:p>
            <a:pPr>
              <a:spcBef>
                <a:spcPts val="1330"/>
              </a:spcBef>
            </a:pPr>
            <a:r>
              <a:rPr lang="en-US" sz="3600" dirty="0" smtClean="0"/>
              <a:t>Fault Tolerance (FT)</a:t>
            </a:r>
          </a:p>
          <a:p>
            <a:pPr lvl="1">
              <a:spcBef>
                <a:spcPts val="1170"/>
              </a:spcBef>
            </a:pPr>
            <a:r>
              <a:rPr lang="en-US" sz="3200" dirty="0" smtClean="0"/>
              <a:t>None specific to FT – only requirement is to</a:t>
            </a:r>
            <a:br>
              <a:rPr lang="en-US" sz="3200" dirty="0" smtClean="0"/>
            </a:br>
            <a:r>
              <a:rPr lang="en-US" sz="3200" dirty="0" smtClean="0"/>
              <a:t>pass the FT test</a:t>
            </a:r>
          </a:p>
          <a:p>
            <a:pPr>
              <a:spcBef>
                <a:spcPts val="1330"/>
              </a:spcBef>
            </a:pPr>
            <a:r>
              <a:rPr lang="en-US" sz="3600" dirty="0" smtClean="0"/>
              <a:t>Dynamic Hardware Partitioning</a:t>
            </a:r>
          </a:p>
          <a:p>
            <a:pPr lvl="1">
              <a:spcBef>
                <a:spcPts val="1170"/>
              </a:spcBef>
            </a:pPr>
            <a:r>
              <a:rPr lang="en-US" sz="3200" dirty="0" smtClean="0"/>
              <a:t>Partition Isolation</a:t>
            </a:r>
          </a:p>
          <a:p>
            <a:pPr lvl="1">
              <a:spcBef>
                <a:spcPts val="1170"/>
              </a:spcBef>
            </a:pPr>
            <a:r>
              <a:rPr lang="en-US" sz="3200" dirty="0" smtClean="0"/>
              <a:t>Configuration Persistence</a:t>
            </a:r>
          </a:p>
          <a:p>
            <a:pPr lvl="1">
              <a:spcBef>
                <a:spcPts val="1170"/>
              </a:spcBef>
            </a:pPr>
            <a:r>
              <a:rPr lang="en-US" sz="3200" dirty="0" smtClean="0"/>
              <a:t>Stability after Hot Add and Replace Operations</a:t>
            </a:r>
          </a:p>
          <a:p>
            <a:pPr lvl="1">
              <a:spcBef>
                <a:spcPts val="1170"/>
              </a:spcBef>
            </a:pPr>
            <a:r>
              <a:rPr lang="en-US" sz="3200" dirty="0" smtClean="0"/>
              <a:t>Partition Management, Status, and UI</a:t>
            </a:r>
          </a:p>
          <a:p>
            <a:pPr>
              <a:spcBef>
                <a:spcPts val="1330"/>
              </a:spcBef>
            </a:pPr>
            <a:r>
              <a:rPr lang="en-US" sz="3600" dirty="0" smtClean="0"/>
              <a:t>Windows Virtualization</a:t>
            </a:r>
          </a:p>
          <a:p>
            <a:pPr lvl="1">
              <a:spcBef>
                <a:spcPts val="1170"/>
              </a:spcBef>
            </a:pPr>
            <a:r>
              <a:rPr lang="en-US" sz="3200" dirty="0" smtClean="0"/>
              <a:t>Windows-compatible Virtualization support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301895"/>
          </a:xfrm>
        </p:spPr>
        <p:txBody>
          <a:bodyPr/>
          <a:lstStyle/>
          <a:p>
            <a:r>
              <a:rPr lang="en-US" sz="5400" dirty="0" smtClean="0"/>
              <a:t>Additional Qualifications – (AQs)</a:t>
            </a:r>
            <a:br>
              <a:rPr lang="en-US" sz="5400" dirty="0" smtClean="0"/>
            </a:br>
            <a:r>
              <a:rPr lang="en-US" sz="4000" dirty="0" smtClean="0">
                <a:solidFill>
                  <a:schemeClr val="accent1"/>
                </a:solidFill>
              </a:rPr>
              <a:t>“If Implemented” AQ Tests</a:t>
            </a:r>
            <a:endParaRPr lang="en-US" sz="4000" dirty="0">
              <a:solidFill>
                <a:schemeClr val="accent1"/>
              </a:solidFill>
            </a:endParaRPr>
          </a:p>
        </p:txBody>
      </p:sp>
      <p:sp>
        <p:nvSpPr>
          <p:cNvPr id="9229" name="Rectangle 13"/>
          <p:cNvSpPr>
            <a:spLocks noGrp="1" noChangeArrowheads="1"/>
          </p:cNvSpPr>
          <p:nvPr>
            <p:ph type="body" idx="1"/>
          </p:nvPr>
        </p:nvSpPr>
        <p:spPr>
          <a:xfrm>
            <a:off x="457200" y="1687513"/>
            <a:ext cx="10056494" cy="5973943"/>
          </a:xfrm>
        </p:spPr>
        <p:txBody>
          <a:bodyPr/>
          <a:lstStyle/>
          <a:p>
            <a:pPr marL="401638" indent="-401638">
              <a:spcBef>
                <a:spcPts val="1170"/>
              </a:spcBef>
            </a:pPr>
            <a:r>
              <a:rPr lang="en-US" sz="3200" dirty="0" smtClean="0"/>
              <a:t>Fault Tolerant</a:t>
            </a:r>
          </a:p>
          <a:p>
            <a:pPr marL="747713" lvl="1" indent="-346075">
              <a:spcBef>
                <a:spcPts val="1000"/>
              </a:spcBef>
            </a:pPr>
            <a:r>
              <a:rPr lang="en-US" sz="2800" dirty="0" smtClean="0"/>
              <a:t>“Standard” Server System Logo test</a:t>
            </a:r>
          </a:p>
          <a:p>
            <a:pPr marL="747713" lvl="1" indent="-346075">
              <a:spcBef>
                <a:spcPts val="1000"/>
              </a:spcBef>
            </a:pPr>
            <a:r>
              <a:rPr lang="en-US" sz="2800" dirty="0" smtClean="0"/>
              <a:t>Fault Tolerant AQ test - FT system set break and resynchronize with no impact on network-connected </a:t>
            </a:r>
            <a:br>
              <a:rPr lang="en-US" sz="2800" dirty="0" smtClean="0"/>
            </a:br>
            <a:r>
              <a:rPr lang="en-US" sz="2800" dirty="0" smtClean="0"/>
              <a:t>Stress clients</a:t>
            </a:r>
          </a:p>
          <a:p>
            <a:pPr marL="401638" indent="-401638">
              <a:spcBef>
                <a:spcPts val="1170"/>
              </a:spcBef>
            </a:pPr>
            <a:r>
              <a:rPr lang="en-US" sz="3200" dirty="0" smtClean="0"/>
              <a:t>Dynamic Partitioning</a:t>
            </a:r>
          </a:p>
          <a:p>
            <a:pPr marL="747713" lvl="1" indent="-346075">
              <a:spcBef>
                <a:spcPts val="1000"/>
              </a:spcBef>
            </a:pPr>
            <a:r>
              <a:rPr lang="en-US" sz="2800" dirty="0" smtClean="0"/>
              <a:t>“Standard” Server System Logo test</a:t>
            </a:r>
          </a:p>
          <a:p>
            <a:pPr marL="747713" lvl="1" indent="-346075">
              <a:spcBef>
                <a:spcPts val="1000"/>
              </a:spcBef>
            </a:pPr>
            <a:r>
              <a:rPr lang="en-US" sz="2800" dirty="0" smtClean="0"/>
              <a:t>Dynamic Partitioning AQ tests – isolation, persistence, stability, partition management</a:t>
            </a:r>
          </a:p>
          <a:p>
            <a:pPr marL="401638" indent="-401638">
              <a:spcBef>
                <a:spcPts val="1170"/>
              </a:spcBef>
            </a:pPr>
            <a:r>
              <a:rPr lang="en-US" sz="3200" dirty="0" smtClean="0"/>
              <a:t>Windows Virtualization</a:t>
            </a:r>
          </a:p>
          <a:p>
            <a:pPr marL="747713" lvl="1" indent="-346075">
              <a:spcBef>
                <a:spcPts val="1000"/>
              </a:spcBef>
            </a:pPr>
            <a:r>
              <a:rPr lang="en-US" sz="2800" dirty="0" smtClean="0"/>
              <a:t>“Standard” Server System Logo test</a:t>
            </a:r>
          </a:p>
          <a:p>
            <a:pPr marL="747713" lvl="1" indent="-346075">
              <a:spcBef>
                <a:spcPts val="1000"/>
              </a:spcBef>
            </a:pPr>
            <a:r>
              <a:rPr lang="en-US" sz="2800" dirty="0" smtClean="0"/>
              <a:t>Virtualization AQ test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Previewed Server Catalog</a:t>
            </a:r>
            <a:br>
              <a:rPr lang="en-US" dirty="0" smtClean="0"/>
            </a:br>
            <a:r>
              <a:rPr lang="en-US" sz="4400" dirty="0" smtClean="0">
                <a:solidFill>
                  <a:schemeClr val="accent1"/>
                </a:solidFill>
              </a:rPr>
              <a:t>Main Page</a:t>
            </a:r>
            <a:endParaRPr lang="en-US" dirty="0">
              <a:solidFill>
                <a:schemeClr val="accent1"/>
              </a:solidFill>
            </a:endParaRPr>
          </a:p>
        </p:txBody>
      </p:sp>
      <p:pic>
        <p:nvPicPr>
          <p:cNvPr id="4" name="Picture 3"/>
          <p:cNvPicPr>
            <a:picLocks noChangeAspect="1" noChangeArrowheads="1"/>
          </p:cNvPicPr>
          <p:nvPr/>
        </p:nvPicPr>
        <p:blipFill>
          <a:blip r:embed="rId3"/>
          <a:srcRect/>
          <a:stretch>
            <a:fillRect/>
          </a:stretch>
        </p:blipFill>
        <p:spPr bwMode="auto">
          <a:xfrm>
            <a:off x="1690687" y="2286000"/>
            <a:ext cx="7591425" cy="4648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Rounded Rectangle 4"/>
          <p:cNvSpPr/>
          <p:nvPr/>
        </p:nvSpPr>
        <p:spPr bwMode="auto">
          <a:xfrm>
            <a:off x="1739589" y="5271813"/>
            <a:ext cx="2036213" cy="716392"/>
          </a:xfrm>
          <a:prstGeom prst="roundRect">
            <a:avLst/>
          </a:prstGeom>
          <a:noFill/>
          <a:ln w="38100">
            <a:solidFill>
              <a:srgbClr val="66FF66"/>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1700" dirty="0" smtClean="0">
              <a:solidFill>
                <a:schemeClr val="bg2">
                  <a:lumMod val="65000"/>
                  <a:lumOff val="35000"/>
                </a:schemeClr>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Key Takeaways</a:t>
            </a:r>
            <a:endParaRPr lang="en-US" dirty="0"/>
          </a:p>
        </p:txBody>
      </p:sp>
      <p:sp>
        <p:nvSpPr>
          <p:cNvPr id="5" name="Content Placeholder 4"/>
          <p:cNvSpPr>
            <a:spLocks noGrp="1"/>
          </p:cNvSpPr>
          <p:nvPr>
            <p:ph type="body" idx="1"/>
          </p:nvPr>
        </p:nvSpPr>
        <p:spPr>
          <a:xfrm>
            <a:off x="459106" y="1697357"/>
            <a:ext cx="10056494" cy="5524589"/>
          </a:xfrm>
        </p:spPr>
        <p:txBody>
          <a:bodyPr/>
          <a:lstStyle/>
          <a:p>
            <a:r>
              <a:rPr lang="en-US" dirty="0" smtClean="0"/>
              <a:t>Understand Windows Server Longhorn Device and Server System Logo and </a:t>
            </a:r>
            <a:br>
              <a:rPr lang="en-US" dirty="0" smtClean="0"/>
            </a:br>
            <a:r>
              <a:rPr lang="en-US" dirty="0" smtClean="0"/>
              <a:t>Test Requirements</a:t>
            </a:r>
          </a:p>
          <a:p>
            <a:r>
              <a:rPr lang="en-US" dirty="0" smtClean="0"/>
              <a:t>Understand Legacy “Supported” Systems Requirements and Tests</a:t>
            </a:r>
          </a:p>
          <a:p>
            <a:r>
              <a:rPr lang="en-US" dirty="0" smtClean="0"/>
              <a:t>Understand Additional Qualifications a Server System may Achieve</a:t>
            </a:r>
          </a:p>
          <a:p>
            <a:r>
              <a:rPr lang="en-US" dirty="0" smtClean="0"/>
              <a:t>High Level Understanding of the Server System Stress Test</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Previewed Server Catalog</a:t>
            </a:r>
            <a:br>
              <a:rPr lang="en-US" dirty="0" smtClean="0"/>
            </a:br>
            <a:r>
              <a:rPr lang="en-US" sz="4400" dirty="0" smtClean="0">
                <a:solidFill>
                  <a:schemeClr val="accent1"/>
                </a:solidFill>
              </a:rPr>
              <a:t>Individual system page</a:t>
            </a:r>
            <a:endParaRPr lang="en-US" dirty="0">
              <a:solidFill>
                <a:schemeClr val="accent1"/>
              </a:solidFill>
            </a:endParaRPr>
          </a:p>
        </p:txBody>
      </p:sp>
      <p:grpSp>
        <p:nvGrpSpPr>
          <p:cNvPr id="5" name="Group 4"/>
          <p:cNvGrpSpPr>
            <a:grpSpLocks noChangeAspect="1"/>
          </p:cNvGrpSpPr>
          <p:nvPr/>
        </p:nvGrpSpPr>
        <p:grpSpPr>
          <a:xfrm>
            <a:off x="1691640" y="2286000"/>
            <a:ext cx="7589520" cy="4599421"/>
            <a:chOff x="776288" y="1128713"/>
            <a:chExt cx="7591425" cy="4600575"/>
          </a:xfrm>
        </p:grpSpPr>
        <p:pic>
          <p:nvPicPr>
            <p:cNvPr id="6" name="Picture 1"/>
            <p:cNvPicPr>
              <a:picLocks noChangeAspect="1" noChangeArrowheads="1"/>
            </p:cNvPicPr>
            <p:nvPr/>
          </p:nvPicPr>
          <p:blipFill>
            <a:blip r:embed="rId3"/>
            <a:srcRect/>
            <a:stretch>
              <a:fillRect/>
            </a:stretch>
          </p:blipFill>
          <p:spPr bwMode="auto">
            <a:xfrm>
              <a:off x="776288" y="1128713"/>
              <a:ext cx="7591425" cy="46005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a:off x="5410200" y="3929348"/>
              <a:ext cx="2590800" cy="475964"/>
            </a:xfrm>
            <a:prstGeom prst="roundRect">
              <a:avLst/>
            </a:prstGeom>
            <a:noFill/>
            <a:ln w="38100">
              <a:solidFill>
                <a:srgbClr val="66FF66"/>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r>
                <a:rPr lang="en-US" sz="1050" dirty="0" smtClean="0">
                  <a:solidFill>
                    <a:schemeClr val="bg2">
                      <a:lumMod val="65000"/>
                      <a:lumOff val="35000"/>
                    </a:schemeClr>
                  </a:solidFill>
                  <a:latin typeface="Segoe" pitchFamily="34" charset="0"/>
                </a:rPr>
                <a:t>High Availability, Dynamic Partitioning, Virtualization, Fault Tolerant</a:t>
              </a: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Server System Stress Test</a:t>
            </a:r>
            <a:endParaRPr lang="en-US" dirty="0"/>
          </a:p>
        </p:txBody>
      </p:sp>
      <p:sp>
        <p:nvSpPr>
          <p:cNvPr id="10" name="Subtitle 9"/>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t>Design Considerations</a:t>
            </a:r>
            <a:endParaRPr lang="en-US" dirty="0"/>
          </a:p>
        </p:txBody>
      </p:sp>
      <p:sp>
        <p:nvSpPr>
          <p:cNvPr id="110595" name="Rectangle 3"/>
          <p:cNvSpPr>
            <a:spLocks noGrp="1" noChangeArrowheads="1"/>
          </p:cNvSpPr>
          <p:nvPr>
            <p:ph type="body" idx="1"/>
          </p:nvPr>
        </p:nvSpPr>
        <p:spPr/>
        <p:txBody>
          <a:bodyPr/>
          <a:lstStyle/>
          <a:p>
            <a:r>
              <a:rPr lang="en-US" dirty="0" smtClean="0"/>
              <a:t>Customer support history of bugs found that the test could have found, but did not</a:t>
            </a:r>
          </a:p>
          <a:p>
            <a:r>
              <a:rPr lang="en-US" dirty="0" smtClean="0"/>
              <a:t>OEM feedback on past ‘Test’ issues</a:t>
            </a:r>
          </a:p>
          <a:p>
            <a:r>
              <a:rPr lang="en-US" dirty="0" smtClean="0"/>
              <a:t>Lessons learned from previous kits</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 Goals</a:t>
            </a:r>
            <a:endParaRPr lang="en-US" dirty="0"/>
          </a:p>
        </p:txBody>
      </p:sp>
      <p:sp>
        <p:nvSpPr>
          <p:cNvPr id="3" name="Text Placeholder 2"/>
          <p:cNvSpPr>
            <a:spLocks noGrp="1"/>
          </p:cNvSpPr>
          <p:nvPr>
            <p:ph sz="half" idx="1"/>
          </p:nvPr>
        </p:nvSpPr>
        <p:spPr>
          <a:xfrm>
            <a:off x="458788" y="1697039"/>
            <a:ext cx="4951412" cy="4369401"/>
          </a:xfrm>
        </p:spPr>
        <p:txBody>
          <a:bodyPr/>
          <a:lstStyle/>
          <a:p>
            <a:pPr marL="353999" indent="-353999">
              <a:spcBef>
                <a:spcPts val="1000"/>
              </a:spcBef>
            </a:pPr>
            <a:r>
              <a:rPr lang="en-US" dirty="0" smtClean="0"/>
              <a:t>Replay-Repro failures </a:t>
            </a:r>
            <a:br>
              <a:rPr lang="en-US" dirty="0" smtClean="0"/>
            </a:br>
            <a:r>
              <a:rPr lang="en-US" dirty="0" smtClean="0"/>
              <a:t>more consistently</a:t>
            </a:r>
          </a:p>
          <a:p>
            <a:pPr marL="623888" lvl="1" indent="-277813">
              <a:spcBef>
                <a:spcPts val="840"/>
              </a:spcBef>
            </a:pPr>
            <a:r>
              <a:rPr lang="en-US" dirty="0" smtClean="0"/>
              <a:t>Replay log – log is exact, but system state is not</a:t>
            </a:r>
          </a:p>
          <a:p>
            <a:pPr marL="623888" lvl="1" indent="-277813">
              <a:spcBef>
                <a:spcPts val="840"/>
              </a:spcBef>
            </a:pPr>
            <a:r>
              <a:rPr lang="en-US" dirty="0" smtClean="0"/>
              <a:t>Vendor can e-mail log to Microsoft to be replayed in lab</a:t>
            </a:r>
          </a:p>
          <a:p>
            <a:pPr marL="353999" indent="-353999">
              <a:spcBef>
                <a:spcPts val="1000"/>
              </a:spcBef>
            </a:pPr>
            <a:r>
              <a:rPr lang="en-US" dirty="0" smtClean="0"/>
              <a:t>Stress load on processor </a:t>
            </a:r>
            <a:br>
              <a:rPr lang="en-US" dirty="0" smtClean="0"/>
            </a:br>
            <a:r>
              <a:rPr lang="en-US" dirty="0" smtClean="0"/>
              <a:t>and memory is ‘appropriate’ to system</a:t>
            </a:r>
          </a:p>
          <a:p>
            <a:pPr marL="623888" lvl="1" indent="-277813">
              <a:spcBef>
                <a:spcPts val="840"/>
              </a:spcBef>
            </a:pPr>
            <a:r>
              <a:rPr lang="en-US" dirty="0" smtClean="0"/>
              <a:t>Regardless of CPU count or speed, amount of memory</a:t>
            </a:r>
          </a:p>
        </p:txBody>
      </p:sp>
      <p:sp>
        <p:nvSpPr>
          <p:cNvPr id="5" name="Content Placeholder 4"/>
          <p:cNvSpPr>
            <a:spLocks noGrp="1"/>
          </p:cNvSpPr>
          <p:nvPr>
            <p:ph sz="half" idx="2"/>
          </p:nvPr>
        </p:nvSpPr>
        <p:spPr>
          <a:xfrm>
            <a:off x="5562600" y="1697039"/>
            <a:ext cx="4953000" cy="5614357"/>
          </a:xfrm>
        </p:spPr>
        <p:txBody>
          <a:bodyPr/>
          <a:lstStyle/>
          <a:p>
            <a:pPr>
              <a:spcBef>
                <a:spcPts val="1000"/>
              </a:spcBef>
            </a:pPr>
            <a:r>
              <a:rPr lang="en-US" dirty="0" smtClean="0"/>
              <a:t>Support multiple NICs </a:t>
            </a:r>
            <a:br>
              <a:rPr lang="en-US" dirty="0" smtClean="0"/>
            </a:br>
            <a:r>
              <a:rPr lang="en-US" dirty="0" smtClean="0"/>
              <a:t>and HBAs</a:t>
            </a:r>
          </a:p>
          <a:p>
            <a:pPr marL="623888" lvl="1" indent="-277813">
              <a:spcBef>
                <a:spcPts val="840"/>
              </a:spcBef>
            </a:pPr>
            <a:r>
              <a:rPr lang="en-US" dirty="0" smtClean="0"/>
              <a:t>Test many configurations</a:t>
            </a:r>
            <a:br>
              <a:rPr lang="en-US" dirty="0" smtClean="0"/>
            </a:br>
            <a:r>
              <a:rPr lang="en-US" dirty="0" smtClean="0"/>
              <a:t>at once</a:t>
            </a:r>
          </a:p>
          <a:p>
            <a:pPr>
              <a:spcBef>
                <a:spcPts val="1000"/>
              </a:spcBef>
            </a:pPr>
            <a:r>
              <a:rPr lang="en-US" dirty="0" smtClean="0"/>
              <a:t>Dynamically add/replace slave clients</a:t>
            </a:r>
          </a:p>
          <a:p>
            <a:pPr marL="623888" lvl="1" indent="-277813">
              <a:spcBef>
                <a:spcPts val="840"/>
              </a:spcBef>
            </a:pPr>
            <a:r>
              <a:rPr lang="en-US" dirty="0" smtClean="0"/>
              <a:t>The test no longer automatically fails when a client fails</a:t>
            </a:r>
          </a:p>
          <a:p>
            <a:pPr>
              <a:spcBef>
                <a:spcPts val="1000"/>
              </a:spcBef>
            </a:pPr>
            <a:r>
              <a:rPr lang="en-US" dirty="0" smtClean="0"/>
              <a:t>Non-Logo mode for vendor use in testing</a:t>
            </a:r>
          </a:p>
          <a:p>
            <a:pPr marL="623888" lvl="1" indent="-277813">
              <a:spcBef>
                <a:spcPts val="840"/>
              </a:spcBef>
            </a:pPr>
            <a:r>
              <a:rPr lang="en-US" dirty="0" smtClean="0"/>
              <a:t>Start/stop tests, change stress settings thru GUI or CLI, use </a:t>
            </a:r>
            <a:br>
              <a:rPr lang="en-US" dirty="0" smtClean="0"/>
            </a:br>
            <a:r>
              <a:rPr lang="en-US" dirty="0" smtClean="0"/>
              <a:t>in combination with </a:t>
            </a:r>
            <a:br>
              <a:rPr lang="en-US" dirty="0" smtClean="0"/>
            </a:br>
            <a:r>
              <a:rPr lang="en-US" dirty="0" smtClean="0"/>
              <a:t>vendor-written tests</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Test Content</a:t>
            </a:r>
            <a:endParaRPr lang="en-US" dirty="0"/>
          </a:p>
        </p:txBody>
      </p:sp>
      <p:sp>
        <p:nvSpPr>
          <p:cNvPr id="108547" name="Rectangle 3"/>
          <p:cNvSpPr>
            <a:spLocks noGrp="1" noChangeArrowheads="1"/>
          </p:cNvSpPr>
          <p:nvPr>
            <p:ph sz="half" idx="1"/>
          </p:nvPr>
        </p:nvSpPr>
        <p:spPr>
          <a:xfrm>
            <a:off x="458788" y="1697039"/>
            <a:ext cx="4951412" cy="4173963"/>
          </a:xfrm>
        </p:spPr>
        <p:txBody>
          <a:bodyPr/>
          <a:lstStyle/>
          <a:p>
            <a:pPr marL="353999" indent="-353999">
              <a:spcBef>
                <a:spcPts val="1000"/>
              </a:spcBef>
            </a:pPr>
            <a:r>
              <a:rPr lang="en-US" dirty="0" smtClean="0"/>
              <a:t>CPU, RAM, Paged Pool, and Non-Paged Pool</a:t>
            </a:r>
          </a:p>
          <a:p>
            <a:pPr marL="623888" lvl="1" indent="-277813">
              <a:spcBef>
                <a:spcPts val="840"/>
              </a:spcBef>
            </a:pPr>
            <a:r>
              <a:rPr lang="en-US" dirty="0" smtClean="0"/>
              <a:t>Exercises chipset, buses, processors, and memory</a:t>
            </a:r>
          </a:p>
          <a:p>
            <a:pPr marL="353999" indent="-353999">
              <a:spcBef>
                <a:spcPts val="1000"/>
              </a:spcBef>
            </a:pPr>
            <a:r>
              <a:rPr lang="en-US" dirty="0" smtClean="0"/>
              <a:t>Network, WinSock</a:t>
            </a:r>
          </a:p>
          <a:p>
            <a:pPr marL="623888" lvl="1" indent="-277813">
              <a:spcBef>
                <a:spcPts val="840"/>
              </a:spcBef>
            </a:pPr>
            <a:r>
              <a:rPr lang="en-US" dirty="0" smtClean="0"/>
              <a:t>Works with TOE or ‘non-TOE’ NICs and drivers</a:t>
            </a:r>
          </a:p>
          <a:p>
            <a:pPr marL="353999" indent="-353999">
              <a:spcBef>
                <a:spcPts val="1000"/>
              </a:spcBef>
            </a:pPr>
            <a:r>
              <a:rPr lang="en-US" dirty="0" smtClean="0"/>
              <a:t>SQL Emulator </a:t>
            </a:r>
          </a:p>
          <a:p>
            <a:pPr marL="623888" lvl="1" indent="-277813">
              <a:spcBef>
                <a:spcPts val="840"/>
              </a:spcBef>
            </a:pPr>
            <a:r>
              <a:rPr lang="en-US" dirty="0" smtClean="0"/>
              <a:t>Designed to find</a:t>
            </a:r>
            <a:br>
              <a:rPr lang="en-US" dirty="0" smtClean="0"/>
            </a:br>
            <a:r>
              <a:rPr lang="en-US" dirty="0" smtClean="0"/>
              <a:t>corruption issues</a:t>
            </a:r>
          </a:p>
        </p:txBody>
      </p:sp>
      <p:sp>
        <p:nvSpPr>
          <p:cNvPr id="4" name="Content Placeholder 3"/>
          <p:cNvSpPr>
            <a:spLocks noGrp="1"/>
          </p:cNvSpPr>
          <p:nvPr>
            <p:ph sz="half" idx="2"/>
          </p:nvPr>
        </p:nvSpPr>
        <p:spPr>
          <a:xfrm>
            <a:off x="5562600" y="1697039"/>
            <a:ext cx="4953000" cy="3206006"/>
          </a:xfrm>
        </p:spPr>
        <p:txBody>
          <a:bodyPr/>
          <a:lstStyle/>
          <a:p>
            <a:pPr>
              <a:spcBef>
                <a:spcPts val="1000"/>
              </a:spcBef>
            </a:pPr>
            <a:r>
              <a:rPr lang="en-US" dirty="0" smtClean="0"/>
              <a:t>Local File System</a:t>
            </a:r>
          </a:p>
          <a:p>
            <a:pPr marL="623888" lvl="1" indent="-277813">
              <a:spcBef>
                <a:spcPts val="840"/>
              </a:spcBef>
            </a:pPr>
            <a:r>
              <a:rPr lang="en-US" dirty="0" smtClean="0"/>
              <a:t>Multiple HBAs, storage, and physical layers possible</a:t>
            </a:r>
          </a:p>
          <a:p>
            <a:pPr>
              <a:spcBef>
                <a:spcPts val="1000"/>
              </a:spcBef>
            </a:pPr>
            <a:r>
              <a:rPr lang="en-US" dirty="0" smtClean="0"/>
              <a:t>Client-Server </a:t>
            </a:r>
          </a:p>
          <a:p>
            <a:pPr marL="623888" lvl="1" indent="-277813">
              <a:spcBef>
                <a:spcPts val="840"/>
              </a:spcBef>
            </a:pPr>
            <a:r>
              <a:rPr lang="en-US" dirty="0" smtClean="0"/>
              <a:t>Using Server Message </a:t>
            </a:r>
            <a:br>
              <a:rPr lang="en-US" dirty="0" smtClean="0"/>
            </a:br>
            <a:r>
              <a:rPr lang="en-US" dirty="0" smtClean="0"/>
              <a:t>Blocks (SMB)</a:t>
            </a:r>
          </a:p>
          <a:p>
            <a:pPr marL="623888" lvl="1" indent="-277813">
              <a:spcBef>
                <a:spcPts val="840"/>
              </a:spcBef>
            </a:pPr>
            <a:r>
              <a:rPr lang="en-US" dirty="0" smtClean="0"/>
              <a:t>Multiple NICs, networks, and physical layers possible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Dynamic Load Generation</a:t>
            </a:r>
            <a:endParaRPr lang="en-US" dirty="0"/>
          </a:p>
        </p:txBody>
      </p:sp>
      <p:sp>
        <p:nvSpPr>
          <p:cNvPr id="6" name="Text Placeholder 5"/>
          <p:cNvSpPr>
            <a:spLocks noGrp="1"/>
          </p:cNvSpPr>
          <p:nvPr>
            <p:ph type="body" idx="1"/>
          </p:nvPr>
        </p:nvSpPr>
        <p:spPr>
          <a:xfrm>
            <a:off x="459106" y="1697357"/>
            <a:ext cx="10056494" cy="5213735"/>
          </a:xfrm>
        </p:spPr>
        <p:txBody>
          <a:bodyPr/>
          <a:lstStyle/>
          <a:p>
            <a:pPr>
              <a:spcBef>
                <a:spcPts val="1330"/>
              </a:spcBef>
            </a:pPr>
            <a:r>
              <a:rPr lang="en-US" sz="3600" dirty="0" smtClean="0"/>
              <a:t>Workload automatically scales to the number </a:t>
            </a:r>
            <a:br>
              <a:rPr lang="en-US" sz="3600" dirty="0" smtClean="0"/>
            </a:br>
            <a:r>
              <a:rPr lang="en-US" sz="3600" dirty="0" smtClean="0"/>
              <a:t>of network and storage adapters found in </a:t>
            </a:r>
            <a:br>
              <a:rPr lang="en-US" sz="3600" dirty="0" smtClean="0"/>
            </a:br>
            <a:r>
              <a:rPr lang="en-US" sz="3600" dirty="0" smtClean="0"/>
              <a:t>the system</a:t>
            </a:r>
          </a:p>
          <a:p>
            <a:pPr lvl="1">
              <a:spcBef>
                <a:spcPts val="1170"/>
              </a:spcBef>
            </a:pPr>
            <a:r>
              <a:rPr lang="en-US" sz="3200" dirty="0" smtClean="0"/>
              <a:t>Adapters need not be same type, but requires ‘matching’ network clients or storage devices</a:t>
            </a:r>
          </a:p>
          <a:p>
            <a:pPr lvl="1">
              <a:spcBef>
                <a:spcPts val="1170"/>
              </a:spcBef>
            </a:pPr>
            <a:r>
              <a:rPr lang="en-US" sz="3200" dirty="0" smtClean="0"/>
              <a:t>Network utilization is ‘managed’ to average ~40% by throttling clients</a:t>
            </a:r>
          </a:p>
          <a:p>
            <a:pPr lvl="1">
              <a:spcBef>
                <a:spcPts val="1170"/>
              </a:spcBef>
            </a:pPr>
            <a:r>
              <a:rPr lang="en-US" sz="3200" dirty="0" smtClean="0"/>
              <a:t>Storage stress provided by single instance</a:t>
            </a:r>
            <a:br>
              <a:rPr lang="en-US" sz="3200" dirty="0" smtClean="0"/>
            </a:br>
            <a:r>
              <a:rPr lang="en-US" sz="3200" dirty="0" smtClean="0"/>
              <a:t>of stress per HBA-HDD(s) ‘pair’</a:t>
            </a:r>
          </a:p>
          <a:p>
            <a:pPr lvl="1">
              <a:spcBef>
                <a:spcPts val="1170"/>
              </a:spcBef>
            </a:pPr>
            <a:r>
              <a:rPr lang="en-US" sz="3200" dirty="0" smtClean="0"/>
              <a:t>Target stress level for HBA-HDD pairs is 100%</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Dynamic Load Generation</a:t>
            </a:r>
            <a:endParaRPr lang="en-US"/>
          </a:p>
        </p:txBody>
      </p:sp>
      <p:sp>
        <p:nvSpPr>
          <p:cNvPr id="9229" name="Rectangle 13"/>
          <p:cNvSpPr>
            <a:spLocks noGrp="1" noChangeArrowheads="1"/>
          </p:cNvSpPr>
          <p:nvPr>
            <p:ph type="body" idx="1"/>
          </p:nvPr>
        </p:nvSpPr>
        <p:spPr>
          <a:xfrm>
            <a:off x="459106" y="1697357"/>
            <a:ext cx="10056494" cy="6095515"/>
          </a:xfrm>
        </p:spPr>
        <p:txBody>
          <a:bodyPr/>
          <a:lstStyle/>
          <a:p>
            <a:pPr>
              <a:spcBef>
                <a:spcPts val="1330"/>
              </a:spcBef>
            </a:pPr>
            <a:r>
              <a:rPr lang="en-US" sz="3600" dirty="0" smtClean="0"/>
              <a:t>Achieve the same relative amount of stress on the system, regardless of number or type of processors, or amount of memory</a:t>
            </a:r>
          </a:p>
          <a:p>
            <a:pPr lvl="1">
              <a:spcBef>
                <a:spcPts val="1170"/>
              </a:spcBef>
            </a:pPr>
            <a:r>
              <a:rPr lang="en-US" sz="3200" dirty="0" smtClean="0"/>
              <a:t>Test spawns as many processor-specific and memory-specific stress threads as are needed in order to achieve a predetermined level of processor and memory utilization</a:t>
            </a:r>
          </a:p>
          <a:p>
            <a:pPr lvl="1">
              <a:spcBef>
                <a:spcPts val="1170"/>
              </a:spcBef>
            </a:pPr>
            <a:r>
              <a:rPr lang="en-US" sz="3200" dirty="0" smtClean="0"/>
              <a:t>Test will terminate those stress threads if the utilization level exceeds the predetermined upper range of stress for a period of time </a:t>
            </a:r>
          </a:p>
          <a:p>
            <a:pPr lvl="1">
              <a:spcBef>
                <a:spcPts val="1170"/>
              </a:spcBef>
            </a:pPr>
            <a:r>
              <a:rPr lang="en-US" sz="3200" dirty="0" smtClean="0"/>
              <a:t>Target for Processor, RAM, and Pools</a:t>
            </a:r>
            <a:br>
              <a:rPr lang="en-US" sz="3200" dirty="0" smtClean="0"/>
            </a:br>
            <a:r>
              <a:rPr lang="en-US" sz="3200" dirty="0" smtClean="0"/>
              <a:t>utilization is 70%</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Comparison – Old Versus New</a:t>
            </a:r>
            <a:endParaRPr lang="en-US" dirty="0"/>
          </a:p>
        </p:txBody>
      </p:sp>
      <p:graphicFrame>
        <p:nvGraphicFramePr>
          <p:cNvPr id="8" name="Content Placeholder 7"/>
          <p:cNvGraphicFramePr>
            <a:graphicFrameLocks noGrp="1"/>
          </p:cNvGraphicFramePr>
          <p:nvPr>
            <p:ph idx="4294967295"/>
          </p:nvPr>
        </p:nvGraphicFramePr>
        <p:xfrm>
          <a:off x="0" y="1687513"/>
          <a:ext cx="10056495" cy="5017008"/>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955073"/>
                <a:gridCol w="3311912"/>
                <a:gridCol w="3789510"/>
              </a:tblGrid>
              <a:tr h="431361">
                <a:tc>
                  <a:txBody>
                    <a:bodyPr/>
                    <a:lstStyle/>
                    <a:p>
                      <a:pPr algn="ctr"/>
                      <a:r>
                        <a:rPr lang="en-US" sz="2200" b="0" dirty="0" smtClean="0">
                          <a:solidFill>
                            <a:schemeClr val="tx1"/>
                          </a:solidFill>
                          <a:effectLst>
                            <a:outerShdw blurRad="38100" dist="38100" dir="2700000" algn="tl">
                              <a:srgbClr val="000000">
                                <a:alpha val="43137"/>
                              </a:srgbClr>
                            </a:outerShdw>
                          </a:effectLst>
                          <a:latin typeface="+mn-lt"/>
                        </a:rPr>
                        <a:t>Feature</a:t>
                      </a:r>
                      <a:endParaRPr lang="en-US" sz="2200" b="0" dirty="0">
                        <a:solidFill>
                          <a:schemeClr val="tx1"/>
                        </a:solidFill>
                        <a:effectLst>
                          <a:outerShdw blurRad="38100" dist="38100" dir="2700000" algn="tl">
                            <a:srgbClr val="000000">
                              <a:alpha val="43137"/>
                            </a:srgbClr>
                          </a:outerShdw>
                        </a:effectLst>
                        <a:latin typeface="+mn-lt"/>
                      </a:endParaRP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357E"/>
                    </a:solidFill>
                  </a:tcPr>
                </a:tc>
                <a:tc>
                  <a:txBody>
                    <a:bodyPr/>
                    <a:lstStyle/>
                    <a:p>
                      <a:pPr algn="ctr"/>
                      <a:r>
                        <a:rPr lang="en-US" sz="2200" b="0" dirty="0" smtClean="0">
                          <a:solidFill>
                            <a:schemeClr val="tx1"/>
                          </a:solidFill>
                          <a:effectLst>
                            <a:outerShdw blurRad="38100" dist="38100" dir="2700000" algn="tl">
                              <a:srgbClr val="000000">
                                <a:alpha val="43137"/>
                              </a:srgbClr>
                            </a:outerShdw>
                          </a:effectLst>
                          <a:latin typeface="+mn-lt"/>
                        </a:rPr>
                        <a:t>Windows Server 2003</a:t>
                      </a:r>
                      <a:endParaRPr lang="en-US" sz="2200" b="0" dirty="0">
                        <a:solidFill>
                          <a:schemeClr val="tx1"/>
                        </a:solidFill>
                        <a:effectLst>
                          <a:outerShdw blurRad="38100" dist="38100" dir="2700000" algn="tl">
                            <a:srgbClr val="000000">
                              <a:alpha val="43137"/>
                            </a:srgbClr>
                          </a:outerShdw>
                        </a:effectLst>
                        <a:latin typeface="+mn-lt"/>
                      </a:endParaRP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357E"/>
                    </a:solidFill>
                  </a:tcPr>
                </a:tc>
                <a:tc>
                  <a:txBody>
                    <a:bodyPr/>
                    <a:lstStyle/>
                    <a:p>
                      <a:pPr algn="ctr"/>
                      <a:r>
                        <a:rPr lang="en-US" sz="2200" b="0" dirty="0" smtClean="0">
                          <a:solidFill>
                            <a:schemeClr val="tx1"/>
                          </a:solidFill>
                          <a:effectLst>
                            <a:outerShdw blurRad="38100" dist="38100" dir="2700000" algn="tl">
                              <a:srgbClr val="000000">
                                <a:alpha val="43137"/>
                              </a:srgbClr>
                            </a:outerShdw>
                          </a:effectLst>
                          <a:latin typeface="+mn-lt"/>
                        </a:rPr>
                        <a:t>Windows Server Longhorn</a:t>
                      </a:r>
                      <a:endParaRPr lang="en-US" sz="2200" b="0" dirty="0">
                        <a:solidFill>
                          <a:schemeClr val="tx1"/>
                        </a:solidFill>
                        <a:effectLst>
                          <a:outerShdw blurRad="38100" dist="38100" dir="2700000" algn="tl">
                            <a:srgbClr val="000000">
                              <a:alpha val="43137"/>
                            </a:srgbClr>
                          </a:outerShdw>
                        </a:effectLst>
                        <a:latin typeface="+mn-lt"/>
                      </a:endParaRP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357E"/>
                    </a:solidFill>
                  </a:tcPr>
                </a:tc>
              </a:tr>
              <a:tr h="712311">
                <a:tc>
                  <a:txBody>
                    <a:bodyPr/>
                    <a:lstStyle/>
                    <a:p>
                      <a:r>
                        <a:rPr lang="en-US" sz="1900" b="0" dirty="0" smtClean="0">
                          <a:solidFill>
                            <a:schemeClr val="tx1"/>
                          </a:solidFill>
                          <a:effectLst>
                            <a:outerShdw blurRad="38100" dist="38100" dir="2700000" algn="tl">
                              <a:srgbClr val="000000">
                                <a:alpha val="43137"/>
                              </a:srgbClr>
                            </a:outerShdw>
                          </a:effectLst>
                          <a:latin typeface="+mn-lt"/>
                        </a:rPr>
                        <a:t>Dynamic Load Balancing</a:t>
                      </a:r>
                      <a:endParaRPr lang="en-US" sz="1900" b="0" dirty="0">
                        <a:solidFill>
                          <a:schemeClr val="tx1"/>
                        </a:solidFill>
                        <a:effectLst>
                          <a:outerShdw blurRad="38100" dist="38100" dir="2700000" algn="tl">
                            <a:srgbClr val="000000">
                              <a:alpha val="43137"/>
                            </a:srgbClr>
                          </a:outerShdw>
                        </a:effectLst>
                        <a:latin typeface="+mn-lt"/>
                      </a:endParaRP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Fixed load generated regardless of the server’s capabilities</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Stress tailored to server capabilities</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r>
              <a:tr h="333210">
                <a:tc>
                  <a:txBody>
                    <a:bodyPr/>
                    <a:lstStyle/>
                    <a:p>
                      <a:r>
                        <a:rPr lang="en-US" sz="1900" b="0" dirty="0" smtClean="0">
                          <a:solidFill>
                            <a:schemeClr val="tx1"/>
                          </a:solidFill>
                          <a:effectLst>
                            <a:outerShdw blurRad="38100" dist="38100" dir="2700000" algn="tl">
                              <a:srgbClr val="000000">
                                <a:alpha val="43137"/>
                              </a:srgbClr>
                            </a:outerShdw>
                          </a:effectLst>
                          <a:latin typeface="+mn-lt"/>
                        </a:rPr>
                        <a:t>Reproducibility</a:t>
                      </a:r>
                      <a:endParaRPr lang="en-US" sz="1900" b="0" dirty="0">
                        <a:solidFill>
                          <a:schemeClr val="tx1"/>
                        </a:solidFill>
                        <a:effectLst>
                          <a:outerShdw blurRad="38100" dist="38100" dir="2700000" algn="tl">
                            <a:srgbClr val="000000">
                              <a:alpha val="43137"/>
                            </a:srgbClr>
                          </a:outerShdw>
                        </a:effectLst>
                        <a:latin typeface="+mn-lt"/>
                      </a:endParaRP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Re-run and hope</a:t>
                      </a:r>
                      <a:endParaRPr lang="en-US" sz="1900" b="0" dirty="0">
                        <a:solidFill>
                          <a:schemeClr val="tx1"/>
                        </a:solidFill>
                        <a:effectLst>
                          <a:outerShdw blurRad="38100" dist="38100" dir="2700000" algn="tl">
                            <a:srgbClr val="000000">
                              <a:alpha val="43137"/>
                            </a:srgbClr>
                          </a:outerShdw>
                        </a:effectLst>
                        <a:latin typeface="+mn-lt"/>
                      </a:endParaRP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Replay previous test logs</a:t>
                      </a:r>
                      <a:endParaRPr lang="en-US" sz="1900" b="0" dirty="0">
                        <a:solidFill>
                          <a:schemeClr val="tx1"/>
                        </a:solidFill>
                        <a:effectLst>
                          <a:outerShdw blurRad="38100" dist="38100" dir="2700000" algn="tl">
                            <a:srgbClr val="000000">
                              <a:alpha val="43137"/>
                            </a:srgbClr>
                          </a:outerShdw>
                        </a:effectLst>
                        <a:latin typeface="+mn-lt"/>
                      </a:endParaRP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r>
              <a:tr h="522761">
                <a:tc>
                  <a:txBody>
                    <a:bodyPr/>
                    <a:lstStyle/>
                    <a:p>
                      <a:r>
                        <a:rPr lang="en-US" sz="1900" b="0" dirty="0" smtClean="0">
                          <a:solidFill>
                            <a:schemeClr val="tx1"/>
                          </a:solidFill>
                          <a:effectLst>
                            <a:outerShdw blurRad="38100" dist="38100" dir="2700000" algn="tl">
                              <a:srgbClr val="000000">
                                <a:alpha val="43137"/>
                              </a:srgbClr>
                            </a:outerShdw>
                          </a:effectLst>
                          <a:latin typeface="+mn-lt"/>
                        </a:rPr>
                        <a:t>Dynamic Client</a:t>
                      </a:r>
                      <a:r>
                        <a:rPr lang="en-US" sz="1900" b="0" baseline="0" dirty="0" smtClean="0">
                          <a:solidFill>
                            <a:schemeClr val="tx1"/>
                          </a:solidFill>
                          <a:effectLst>
                            <a:outerShdw blurRad="38100" dist="38100" dir="2700000" algn="tl">
                              <a:srgbClr val="000000">
                                <a:alpha val="43137"/>
                              </a:srgbClr>
                            </a:outerShdw>
                          </a:effectLst>
                          <a:latin typeface="+mn-lt"/>
                        </a:rPr>
                        <a:t> Replacement</a:t>
                      </a:r>
                      <a:endParaRPr lang="en-US" sz="1900" b="0" dirty="0">
                        <a:solidFill>
                          <a:schemeClr val="tx1"/>
                        </a:solidFill>
                        <a:effectLst>
                          <a:outerShdw blurRad="38100" dist="38100" dir="2700000" algn="tl">
                            <a:srgbClr val="000000">
                              <a:alpha val="43137"/>
                            </a:srgbClr>
                          </a:outerShdw>
                        </a:effectLst>
                        <a:latin typeface="+mn-lt"/>
                      </a:endParaRP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None.  Two client machines fail and the server test fails</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Uninterrupted testing and </a:t>
                      </a:r>
                      <a:br>
                        <a:rPr lang="en-US" sz="1900" b="0" dirty="0" smtClean="0">
                          <a:solidFill>
                            <a:schemeClr val="tx1"/>
                          </a:solidFill>
                          <a:effectLst>
                            <a:outerShdw blurRad="38100" dist="38100" dir="2700000" algn="tl">
                              <a:srgbClr val="000000">
                                <a:alpha val="43137"/>
                              </a:srgbClr>
                            </a:outerShdw>
                          </a:effectLst>
                          <a:latin typeface="+mn-lt"/>
                        </a:rPr>
                      </a:br>
                      <a:r>
                        <a:rPr lang="en-US" sz="1900" b="0" dirty="0" smtClean="0">
                          <a:solidFill>
                            <a:schemeClr val="tx1"/>
                          </a:solidFill>
                          <a:effectLst>
                            <a:outerShdw blurRad="38100" dist="38100" dir="2700000" algn="tl">
                              <a:srgbClr val="000000">
                                <a:alpha val="43137"/>
                              </a:srgbClr>
                            </a:outerShdw>
                          </a:effectLst>
                          <a:latin typeface="+mn-lt"/>
                        </a:rPr>
                        <a:t>easy client addition</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r>
              <a:tr h="1109215">
                <a:tc>
                  <a:txBody>
                    <a:bodyPr/>
                    <a:lstStyle/>
                    <a:p>
                      <a:r>
                        <a:rPr lang="en-US" sz="1900" b="0" dirty="0" smtClean="0">
                          <a:solidFill>
                            <a:schemeClr val="tx1"/>
                          </a:solidFill>
                          <a:effectLst>
                            <a:outerShdw blurRad="38100" dist="38100" dir="2700000" algn="tl">
                              <a:srgbClr val="000000">
                                <a:alpha val="43137"/>
                              </a:srgbClr>
                            </a:outerShdw>
                          </a:effectLst>
                          <a:latin typeface="+mn-lt"/>
                        </a:rPr>
                        <a:t>Different Modes </a:t>
                      </a:r>
                      <a:br>
                        <a:rPr lang="en-US" sz="1900" b="0" dirty="0" smtClean="0">
                          <a:solidFill>
                            <a:schemeClr val="tx1"/>
                          </a:solidFill>
                          <a:effectLst>
                            <a:outerShdw blurRad="38100" dist="38100" dir="2700000" algn="tl">
                              <a:srgbClr val="000000">
                                <a:alpha val="43137"/>
                              </a:srgbClr>
                            </a:outerShdw>
                          </a:effectLst>
                          <a:latin typeface="+mn-lt"/>
                        </a:rPr>
                      </a:br>
                      <a:r>
                        <a:rPr lang="en-US" sz="1900" b="0" dirty="0" smtClean="0">
                          <a:solidFill>
                            <a:schemeClr val="tx1"/>
                          </a:solidFill>
                          <a:effectLst>
                            <a:outerShdw blurRad="38100" dist="38100" dir="2700000" algn="tl">
                              <a:srgbClr val="000000">
                                <a:alpha val="43137"/>
                              </a:srgbClr>
                            </a:outerShdw>
                          </a:effectLst>
                          <a:latin typeface="+mn-lt"/>
                        </a:rPr>
                        <a:t>of Operation</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Only one mode</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Logo mode for qualification</a:t>
                      </a:r>
                    </a:p>
                    <a:p>
                      <a:r>
                        <a:rPr lang="en-US" sz="1900" b="0" dirty="0" smtClean="0">
                          <a:solidFill>
                            <a:schemeClr val="tx1"/>
                          </a:solidFill>
                          <a:effectLst>
                            <a:outerShdw blurRad="38100" dist="38100" dir="2700000" algn="tl">
                              <a:srgbClr val="000000">
                                <a:alpha val="43137"/>
                              </a:srgbClr>
                            </a:outerShdw>
                          </a:effectLst>
                          <a:latin typeface="+mn-lt"/>
                        </a:rPr>
                        <a:t>Non-Logo mode for testing</a:t>
                      </a:r>
                    </a:p>
                    <a:p>
                      <a:r>
                        <a:rPr lang="en-US" sz="1900" b="0" dirty="0" smtClean="0">
                          <a:solidFill>
                            <a:schemeClr val="tx1"/>
                          </a:solidFill>
                          <a:effectLst>
                            <a:outerShdw blurRad="38100" dist="38100" dir="2700000" algn="tl">
                              <a:srgbClr val="000000">
                                <a:alpha val="43137"/>
                              </a:srgbClr>
                            </a:outerShdw>
                          </a:effectLst>
                          <a:latin typeface="+mn-lt"/>
                        </a:rPr>
                        <a:t>Stress mode for single </a:t>
                      </a:r>
                      <a:br>
                        <a:rPr lang="en-US" sz="1900" b="0" dirty="0" smtClean="0">
                          <a:solidFill>
                            <a:schemeClr val="tx1"/>
                          </a:solidFill>
                          <a:effectLst>
                            <a:outerShdw blurRad="38100" dist="38100" dir="2700000" algn="tl">
                              <a:srgbClr val="000000">
                                <a:alpha val="43137"/>
                              </a:srgbClr>
                            </a:outerShdw>
                          </a:effectLst>
                          <a:latin typeface="+mn-lt"/>
                        </a:rPr>
                      </a:br>
                      <a:r>
                        <a:rPr lang="en-US" sz="1900" b="0" dirty="0" smtClean="0">
                          <a:solidFill>
                            <a:schemeClr val="tx1"/>
                          </a:solidFill>
                          <a:effectLst>
                            <a:outerShdw blurRad="38100" dist="38100" dir="2700000" algn="tl">
                              <a:srgbClr val="000000">
                                <a:alpha val="43137"/>
                              </a:srgbClr>
                            </a:outerShdw>
                          </a:effectLst>
                          <a:latin typeface="+mn-lt"/>
                        </a:rPr>
                        <a:t>machine testing</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r>
              <a:tr h="522761">
                <a:tc>
                  <a:txBody>
                    <a:bodyPr/>
                    <a:lstStyle/>
                    <a:p>
                      <a:r>
                        <a:rPr lang="en-US" sz="1900" b="0" dirty="0" smtClean="0">
                          <a:solidFill>
                            <a:schemeClr val="tx1"/>
                          </a:solidFill>
                          <a:effectLst>
                            <a:outerShdw blurRad="38100" dist="38100" dir="2700000" algn="tl">
                              <a:srgbClr val="000000">
                                <a:alpha val="43137"/>
                              </a:srgbClr>
                            </a:outerShdw>
                          </a:effectLst>
                          <a:latin typeface="+mn-lt"/>
                        </a:rPr>
                        <a:t>Start/Stop </a:t>
                      </a:r>
                      <a:br>
                        <a:rPr lang="en-US" sz="1900" b="0" dirty="0" smtClean="0">
                          <a:solidFill>
                            <a:schemeClr val="tx1"/>
                          </a:solidFill>
                          <a:effectLst>
                            <a:outerShdw blurRad="38100" dist="38100" dir="2700000" algn="tl">
                              <a:srgbClr val="000000">
                                <a:alpha val="43137"/>
                              </a:srgbClr>
                            </a:outerShdw>
                          </a:effectLst>
                          <a:latin typeface="+mn-lt"/>
                        </a:rPr>
                      </a:br>
                      <a:r>
                        <a:rPr lang="en-US" sz="1900" b="0" dirty="0" smtClean="0">
                          <a:solidFill>
                            <a:schemeClr val="tx1"/>
                          </a:solidFill>
                          <a:effectLst>
                            <a:outerShdw blurRad="38100" dist="38100" dir="2700000" algn="tl">
                              <a:srgbClr val="000000">
                                <a:alpha val="43137"/>
                              </a:srgbClr>
                            </a:outerShdw>
                          </a:effectLst>
                          <a:latin typeface="+mn-lt"/>
                        </a:rPr>
                        <a:t>Individual Tests</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Not possible</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c>
                  <a:txBody>
                    <a:bodyPr/>
                    <a:lstStyle/>
                    <a:p>
                      <a:r>
                        <a:rPr lang="en-US" sz="1900" b="0" dirty="0" smtClean="0">
                          <a:solidFill>
                            <a:schemeClr val="tx1"/>
                          </a:solidFill>
                          <a:effectLst>
                            <a:outerShdw blurRad="38100" dist="38100" dir="2700000" algn="tl">
                              <a:srgbClr val="000000">
                                <a:alpha val="43137"/>
                              </a:srgbClr>
                            </a:outerShdw>
                          </a:effectLst>
                          <a:latin typeface="+mn-lt"/>
                        </a:rPr>
                        <a:t>User has full control under </a:t>
                      </a:r>
                      <a:br>
                        <a:rPr lang="en-US" sz="1900" b="0" dirty="0" smtClean="0">
                          <a:solidFill>
                            <a:schemeClr val="tx1"/>
                          </a:solidFill>
                          <a:effectLst>
                            <a:outerShdw blurRad="38100" dist="38100" dir="2700000" algn="tl">
                              <a:srgbClr val="000000">
                                <a:alpha val="43137"/>
                              </a:srgbClr>
                            </a:outerShdw>
                          </a:effectLst>
                          <a:latin typeface="+mn-lt"/>
                        </a:rPr>
                      </a:br>
                      <a:r>
                        <a:rPr lang="en-US" sz="1900" b="0" dirty="0" smtClean="0">
                          <a:solidFill>
                            <a:schemeClr val="tx1"/>
                          </a:solidFill>
                          <a:effectLst>
                            <a:outerShdw blurRad="38100" dist="38100" dir="2700000" algn="tl">
                              <a:srgbClr val="000000">
                                <a:alpha val="43137"/>
                              </a:srgbClr>
                            </a:outerShdw>
                          </a:effectLst>
                          <a:latin typeface="+mn-lt"/>
                        </a:rPr>
                        <a:t>Non-Logo mode</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Test Configuration</a:t>
            </a:r>
            <a:endParaRPr lang="en-US" dirty="0"/>
          </a:p>
        </p:txBody>
      </p:sp>
      <p:sp>
        <p:nvSpPr>
          <p:cNvPr id="5" name="Content Placeholder 4"/>
          <p:cNvSpPr>
            <a:spLocks noGrp="1"/>
          </p:cNvSpPr>
          <p:nvPr>
            <p:ph type="body" idx="1"/>
          </p:nvPr>
        </p:nvSpPr>
        <p:spPr>
          <a:xfrm>
            <a:off x="459105" y="1697357"/>
            <a:ext cx="3577635" cy="4510978"/>
          </a:xfrm>
        </p:spPr>
        <p:txBody>
          <a:bodyPr/>
          <a:lstStyle/>
          <a:p>
            <a:pPr marL="290513" indent="-290513">
              <a:spcBef>
                <a:spcPts val="840"/>
              </a:spcBef>
            </a:pPr>
            <a:r>
              <a:rPr lang="en-US" sz="2400" dirty="0" smtClean="0"/>
              <a:t>Server Under Test (SUT)</a:t>
            </a:r>
          </a:p>
          <a:p>
            <a:pPr marL="290513" indent="-290513">
              <a:spcBef>
                <a:spcPts val="840"/>
              </a:spcBef>
            </a:pPr>
            <a:r>
              <a:rPr lang="en-US" sz="2400" dirty="0" smtClean="0"/>
              <a:t>Client Master </a:t>
            </a:r>
          </a:p>
          <a:p>
            <a:pPr marL="512763" lvl="1" indent="-222250">
              <a:spcBef>
                <a:spcPts val="700"/>
              </a:spcBef>
            </a:pPr>
            <a:r>
              <a:rPr lang="en-US" sz="2000" dirty="0" smtClean="0"/>
              <a:t>Cluster/Server harness install point</a:t>
            </a:r>
          </a:p>
          <a:p>
            <a:pPr marL="512763" lvl="1" indent="-222250">
              <a:spcBef>
                <a:spcPts val="700"/>
              </a:spcBef>
            </a:pPr>
            <a:r>
              <a:rPr lang="en-US" sz="2000" dirty="0" smtClean="0"/>
              <a:t>Any Windows Server Longhorn OS Edition</a:t>
            </a:r>
          </a:p>
          <a:p>
            <a:pPr marL="512763" lvl="1" indent="-222250">
              <a:spcBef>
                <a:spcPts val="700"/>
              </a:spcBef>
            </a:pPr>
            <a:r>
              <a:rPr lang="en-US" sz="2000" dirty="0" smtClean="0"/>
              <a:t>Typical server hardware</a:t>
            </a:r>
          </a:p>
          <a:p>
            <a:pPr marL="290513" indent="-290513">
              <a:spcBef>
                <a:spcPts val="840"/>
              </a:spcBef>
            </a:pPr>
            <a:r>
              <a:rPr lang="en-US" sz="2400" dirty="0" smtClean="0"/>
              <a:t>Clients </a:t>
            </a:r>
          </a:p>
          <a:p>
            <a:pPr marL="512763" lvl="1" indent="-222250">
              <a:spcBef>
                <a:spcPts val="700"/>
              </a:spcBef>
            </a:pPr>
            <a:r>
              <a:rPr lang="en-US" sz="2000" dirty="0" smtClean="0"/>
              <a:t>8 clients generating</a:t>
            </a:r>
            <a:br>
              <a:rPr lang="en-US" sz="2000" dirty="0" smtClean="0"/>
            </a:br>
            <a:r>
              <a:rPr lang="en-US" sz="2000" dirty="0" smtClean="0"/>
              <a:t>load against SUT</a:t>
            </a:r>
          </a:p>
          <a:p>
            <a:pPr marL="512763" lvl="1" indent="-222250">
              <a:spcBef>
                <a:spcPts val="700"/>
              </a:spcBef>
            </a:pPr>
            <a:r>
              <a:rPr lang="en-US" sz="2000" dirty="0" smtClean="0"/>
              <a:t>Any Windows Server Longhorn OS Edition</a:t>
            </a:r>
          </a:p>
          <a:p>
            <a:pPr marL="512763" lvl="1" indent="-222250">
              <a:spcBef>
                <a:spcPts val="700"/>
              </a:spcBef>
            </a:pPr>
            <a:r>
              <a:rPr lang="en-US" sz="2000" dirty="0" smtClean="0"/>
              <a:t>Typical server hardware</a:t>
            </a:r>
          </a:p>
        </p:txBody>
      </p:sp>
      <p:grpSp>
        <p:nvGrpSpPr>
          <p:cNvPr id="11" name="Group 10"/>
          <p:cNvGrpSpPr/>
          <p:nvPr/>
        </p:nvGrpSpPr>
        <p:grpSpPr>
          <a:xfrm>
            <a:off x="3742353" y="1674320"/>
            <a:ext cx="6949440" cy="4672966"/>
            <a:chOff x="2895600" y="1724025"/>
            <a:chExt cx="5791200" cy="3894138"/>
          </a:xfrm>
        </p:grpSpPr>
        <p:graphicFrame>
          <p:nvGraphicFramePr>
            <p:cNvPr id="54275" name="Object 3"/>
            <p:cNvGraphicFramePr>
              <a:graphicFrameLocks noChangeAspect="1"/>
            </p:cNvGraphicFramePr>
            <p:nvPr/>
          </p:nvGraphicFramePr>
          <p:xfrm>
            <a:off x="2895600" y="1724025"/>
            <a:ext cx="5791200" cy="3894138"/>
          </p:xfrm>
          <a:graphic>
            <a:graphicData uri="http://schemas.openxmlformats.org/presentationml/2006/ole">
              <p:oleObj spid="_x0000_s54275" name="Visio" r:id="rId4" imgW="7094387" imgH="4766846" progId="">
                <p:embed/>
              </p:oleObj>
            </a:graphicData>
          </a:graphic>
        </p:graphicFrame>
        <p:sp>
          <p:nvSpPr>
            <p:cNvPr id="10" name="TextBox 9"/>
            <p:cNvSpPr txBox="1"/>
            <p:nvPr/>
          </p:nvSpPr>
          <p:spPr>
            <a:xfrm>
              <a:off x="4282203" y="3167390"/>
              <a:ext cx="1144651" cy="243657"/>
            </a:xfrm>
            <a:prstGeom prst="rect">
              <a:avLst/>
            </a:prstGeom>
            <a:noFill/>
            <a:ln>
              <a:noFill/>
            </a:ln>
          </p:spPr>
          <p:txBody>
            <a:bodyPr wrap="none" rtlCol="0">
              <a:spAutoFit/>
            </a:bodyPr>
            <a:lstStyle/>
            <a:p>
              <a:r>
                <a:rPr lang="en-US" sz="1300" dirty="0" smtClean="0">
                  <a:solidFill>
                    <a:schemeClr val="bg2"/>
                  </a:solidFill>
                </a:rPr>
                <a:t>Network Switch</a:t>
              </a:r>
              <a:endParaRPr lang="en-US" sz="1300" dirty="0">
                <a:solidFill>
                  <a:schemeClr val="bg2"/>
                </a:solidFill>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Server Stress – Tests UI</a:t>
            </a:r>
            <a:endParaRPr lang="en-US" dirty="0"/>
          </a:p>
        </p:txBody>
      </p:sp>
      <p:pic>
        <p:nvPicPr>
          <p:cNvPr id="53250" name="Picture 2"/>
          <p:cNvPicPr>
            <a:picLocks noChangeAspect="1" noChangeArrowheads="1"/>
          </p:cNvPicPr>
          <p:nvPr/>
        </p:nvPicPr>
        <p:blipFill>
          <a:blip r:embed="rId3"/>
          <a:stretch>
            <a:fillRect/>
          </a:stretch>
        </p:blipFill>
        <p:spPr bwMode="auto">
          <a:xfrm>
            <a:off x="685800" y="1687513"/>
            <a:ext cx="9601200" cy="564832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Oval 4"/>
          <p:cNvSpPr/>
          <p:nvPr/>
        </p:nvSpPr>
        <p:spPr>
          <a:xfrm>
            <a:off x="848457" y="2626426"/>
            <a:ext cx="640080" cy="25572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6" name="Oval 5"/>
          <p:cNvSpPr/>
          <p:nvPr/>
        </p:nvSpPr>
        <p:spPr>
          <a:xfrm>
            <a:off x="811262" y="4035563"/>
            <a:ext cx="640080" cy="25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7" name="TextBox 6"/>
          <p:cNvSpPr txBox="1"/>
          <p:nvPr/>
        </p:nvSpPr>
        <p:spPr>
          <a:xfrm>
            <a:off x="1428742" y="2578538"/>
            <a:ext cx="2935484" cy="326243"/>
          </a:xfrm>
          <a:prstGeom prst="rect">
            <a:avLst/>
          </a:prstGeom>
          <a:noFill/>
        </p:spPr>
        <p:txBody>
          <a:bodyPr wrap="none" lIns="109728" tIns="54864" rIns="109728" bIns="54864" rtlCol="0">
            <a:spAutoFit/>
          </a:bodyPr>
          <a:lstStyle/>
          <a:p>
            <a:r>
              <a:rPr lang="en-US" sz="1400" dirty="0" smtClean="0">
                <a:solidFill>
                  <a:srgbClr val="0000FF"/>
                </a:solidFill>
              </a:rPr>
              <a:t>‘history’ of starts and stops of tests</a:t>
            </a:r>
            <a:endParaRPr lang="en-US" sz="1400" dirty="0">
              <a:solidFill>
                <a:srgbClr val="0000FF"/>
              </a:solidFill>
            </a:endParaRPr>
          </a:p>
        </p:txBody>
      </p:sp>
      <p:sp>
        <p:nvSpPr>
          <p:cNvPr id="8" name="TextBox 7"/>
          <p:cNvSpPr txBox="1"/>
          <p:nvPr/>
        </p:nvSpPr>
        <p:spPr>
          <a:xfrm>
            <a:off x="2914382" y="3979262"/>
            <a:ext cx="3610925" cy="326243"/>
          </a:xfrm>
          <a:prstGeom prst="rect">
            <a:avLst/>
          </a:prstGeom>
          <a:noFill/>
        </p:spPr>
        <p:txBody>
          <a:bodyPr wrap="none" lIns="109728" tIns="54864" rIns="109728" bIns="54864" rtlCol="0">
            <a:spAutoFit/>
          </a:bodyPr>
          <a:lstStyle/>
          <a:p>
            <a:r>
              <a:rPr lang="en-US" sz="1400" dirty="0" smtClean="0">
                <a:solidFill>
                  <a:srgbClr val="FF0000"/>
                </a:solidFill>
              </a:rPr>
              <a:t>Status of what is happening at the moment</a:t>
            </a:r>
            <a:endParaRPr lang="en-US" sz="14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idx="1"/>
          </p:nvPr>
        </p:nvSpPr>
        <p:spPr/>
        <p:txBody>
          <a:bodyPr/>
          <a:lstStyle/>
          <a:p>
            <a:r>
              <a:rPr lang="en-US" smtClean="0"/>
              <a:t>Logo and Test Goals</a:t>
            </a:r>
          </a:p>
          <a:p>
            <a:r>
              <a:rPr lang="en-US" smtClean="0"/>
              <a:t>Legacy Systems</a:t>
            </a:r>
          </a:p>
          <a:p>
            <a:r>
              <a:rPr lang="en-US" smtClean="0"/>
              <a:t>Device and System Logo Requirements</a:t>
            </a:r>
          </a:p>
          <a:p>
            <a:r>
              <a:rPr lang="en-US" smtClean="0"/>
              <a:t>Device and System Test Requirements</a:t>
            </a:r>
          </a:p>
          <a:p>
            <a:r>
              <a:rPr lang="en-US" smtClean="0"/>
              <a:t>Additional Qualifications</a:t>
            </a:r>
          </a:p>
          <a:p>
            <a:r>
              <a:rPr lang="en-US" smtClean="0"/>
              <a:t>Server System Stress Test</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Server Stress – Clients UI</a:t>
            </a:r>
            <a:endParaRPr lang="en-US" dirty="0"/>
          </a:p>
        </p:txBody>
      </p:sp>
      <p:pic>
        <p:nvPicPr>
          <p:cNvPr id="54274" name="Picture 2"/>
          <p:cNvPicPr>
            <a:picLocks noChangeAspect="1" noChangeArrowheads="1"/>
          </p:cNvPicPr>
          <p:nvPr/>
        </p:nvPicPr>
        <p:blipFill>
          <a:blip r:embed="rId3"/>
          <a:stretch>
            <a:fillRect/>
          </a:stretch>
        </p:blipFill>
        <p:spPr bwMode="auto">
          <a:xfrm>
            <a:off x="686399" y="1692275"/>
            <a:ext cx="9600001" cy="564761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Oval 4"/>
          <p:cNvSpPr/>
          <p:nvPr/>
        </p:nvSpPr>
        <p:spPr>
          <a:xfrm>
            <a:off x="849132" y="4279814"/>
            <a:ext cx="3383280" cy="25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Server Stress – Stress Levels UI</a:t>
            </a:r>
            <a:endParaRPr lang="en-US" dirty="0"/>
          </a:p>
        </p:txBody>
      </p:sp>
      <p:pic>
        <p:nvPicPr>
          <p:cNvPr id="55298" name="Picture 2"/>
          <p:cNvPicPr>
            <a:picLocks noChangeAspect="1" noChangeArrowheads="1"/>
          </p:cNvPicPr>
          <p:nvPr/>
        </p:nvPicPr>
        <p:blipFill>
          <a:blip r:embed="rId3"/>
          <a:stretch>
            <a:fillRect/>
          </a:stretch>
        </p:blipFill>
        <p:spPr bwMode="auto">
          <a:xfrm>
            <a:off x="686399" y="1691640"/>
            <a:ext cx="9600001" cy="564761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Oval 4"/>
          <p:cNvSpPr/>
          <p:nvPr/>
        </p:nvSpPr>
        <p:spPr>
          <a:xfrm>
            <a:off x="1656932" y="4037416"/>
            <a:ext cx="1233666" cy="25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6" name="Oval 5"/>
          <p:cNvSpPr/>
          <p:nvPr/>
        </p:nvSpPr>
        <p:spPr>
          <a:xfrm>
            <a:off x="930782" y="5410322"/>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459106" y="1697357"/>
            <a:ext cx="10056494" cy="4706930"/>
          </a:xfrm>
        </p:spPr>
        <p:txBody>
          <a:bodyPr/>
          <a:lstStyle/>
          <a:p>
            <a:pPr>
              <a:spcBef>
                <a:spcPts val="1170"/>
              </a:spcBef>
            </a:pPr>
            <a:r>
              <a:rPr lang="en-US" sz="3600" dirty="0" smtClean="0"/>
              <a:t>Start testing server devices and systems</a:t>
            </a:r>
          </a:p>
          <a:p>
            <a:pPr>
              <a:spcBef>
                <a:spcPts val="1170"/>
              </a:spcBef>
            </a:pPr>
            <a:r>
              <a:rPr lang="en-US" sz="3600" dirty="0" smtClean="0"/>
              <a:t>File bugs with Microsoft for all related issues</a:t>
            </a:r>
          </a:p>
          <a:p>
            <a:pPr>
              <a:spcBef>
                <a:spcPts val="1170"/>
              </a:spcBef>
            </a:pPr>
            <a:r>
              <a:rPr lang="en-US" sz="3600" dirty="0" smtClean="0"/>
              <a:t>Use Server Device and System tests to find issues in your own products </a:t>
            </a:r>
          </a:p>
          <a:p>
            <a:pPr>
              <a:spcBef>
                <a:spcPts val="1170"/>
              </a:spcBef>
            </a:pPr>
            <a:r>
              <a:rPr lang="en-US" sz="3600" dirty="0" smtClean="0"/>
              <a:t>Fix issues so your products can be qualified by Windows Server Longhorn RC (Devices) or RTM (Systems) milestones without costly delays</a:t>
            </a:r>
          </a:p>
          <a:p>
            <a:pPr>
              <a:spcBef>
                <a:spcPts val="1170"/>
              </a:spcBef>
            </a:pPr>
            <a:r>
              <a:rPr lang="en-US" sz="3600" dirty="0" smtClean="0"/>
              <a:t>Attend the </a:t>
            </a:r>
            <a:r>
              <a:rPr lang="en-US" sz="3600" dirty="0" err="1" smtClean="0"/>
              <a:t>WinHEC</a:t>
            </a:r>
            <a:r>
              <a:rPr lang="en-US" sz="3600" dirty="0" smtClean="0"/>
              <a:t> Chalk Talk on this topic</a:t>
            </a:r>
            <a:endParaRPr lang="en-US" sz="36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459106" y="1697357"/>
            <a:ext cx="10056494" cy="4945969"/>
          </a:xfrm>
        </p:spPr>
        <p:txBody>
          <a:bodyPr/>
          <a:lstStyle/>
          <a:p>
            <a:pPr marL="346075" indent="-346075">
              <a:spcBef>
                <a:spcPts val="1000"/>
              </a:spcBef>
            </a:pPr>
            <a:r>
              <a:rPr lang="en-US" sz="2800" dirty="0" smtClean="0"/>
              <a:t>Web Resources</a:t>
            </a:r>
          </a:p>
          <a:p>
            <a:pPr marL="623888" lvl="1" indent="-277813">
              <a:spcBef>
                <a:spcPts val="840"/>
              </a:spcBef>
            </a:pPr>
            <a:r>
              <a:rPr lang="en-US" sz="2400" dirty="0" smtClean="0"/>
              <a:t>Other Resources </a:t>
            </a:r>
            <a:r>
              <a:rPr lang="en-US" sz="2400" dirty="0" smtClean="0">
                <a:hlinkClick r:id="rId3"/>
              </a:rPr>
              <a:t>http://www.microsoft.com/whdc/winlogo/WLP30.mspx</a:t>
            </a:r>
            <a:r>
              <a:rPr lang="en-US" sz="2400" dirty="0" smtClean="0"/>
              <a:t> </a:t>
            </a:r>
          </a:p>
          <a:p>
            <a:pPr marL="623888" lvl="1" indent="-277813">
              <a:spcBef>
                <a:spcPts val="840"/>
              </a:spcBef>
            </a:pPr>
            <a:r>
              <a:rPr lang="en-US" sz="2400" dirty="0" smtClean="0"/>
              <a:t>Other Resources </a:t>
            </a:r>
            <a:r>
              <a:rPr lang="en-US" sz="2400" dirty="0" smtClean="0">
                <a:hlinkClick r:id="rId4"/>
              </a:rPr>
              <a:t>http://www.microsoft.com/whdc/system/platform/server/dhp.mspx</a:t>
            </a:r>
            <a:r>
              <a:rPr lang="en-US" sz="2400" dirty="0" smtClean="0"/>
              <a:t> </a:t>
            </a:r>
          </a:p>
          <a:p>
            <a:pPr marL="623888" lvl="1" indent="-277813">
              <a:spcBef>
                <a:spcPts val="840"/>
              </a:spcBef>
            </a:pPr>
            <a:r>
              <a:rPr lang="en-US" sz="2400" dirty="0" smtClean="0"/>
              <a:t>Other Resources </a:t>
            </a:r>
            <a:r>
              <a:rPr lang="en-US" sz="2400" dirty="0" smtClean="0">
                <a:hlinkClick r:id="rId5"/>
              </a:rPr>
              <a:t>http://www.microsoft.com/whdc/system/pnppwr/WHEA/default.mspx</a:t>
            </a:r>
            <a:r>
              <a:rPr lang="en-US" sz="2400" dirty="0" smtClean="0"/>
              <a:t> </a:t>
            </a:r>
          </a:p>
          <a:p>
            <a:pPr marL="346075" indent="-346075">
              <a:spcBef>
                <a:spcPts val="1000"/>
              </a:spcBef>
            </a:pPr>
            <a:r>
              <a:rPr lang="en-US" sz="2800" dirty="0" smtClean="0"/>
              <a:t>Related Sessions</a:t>
            </a:r>
          </a:p>
          <a:p>
            <a:pPr marL="623888" lvl="1" indent="-277813">
              <a:spcBef>
                <a:spcPts val="840"/>
              </a:spcBef>
            </a:pPr>
            <a:r>
              <a:rPr lang="en-US" sz="2400" dirty="0" smtClean="0"/>
              <a:t>DVR-T449	Driver Test Manager:  Best Practices and Directions</a:t>
            </a:r>
          </a:p>
          <a:p>
            <a:pPr marL="623888" lvl="1" indent="-277813">
              <a:spcBef>
                <a:spcPts val="840"/>
              </a:spcBef>
            </a:pPr>
            <a:r>
              <a:rPr lang="en-US" sz="2400" dirty="0" smtClean="0"/>
              <a:t>SVR-T324	Windows Server Longhorn	</a:t>
            </a:r>
          </a:p>
          <a:p>
            <a:pPr marL="623888" lvl="1" indent="-277813">
              <a:spcBef>
                <a:spcPts val="840"/>
              </a:spcBef>
            </a:pPr>
            <a:r>
              <a:rPr lang="en-US" sz="2400" dirty="0" smtClean="0"/>
              <a:t>SVR-T325	Dynamic Partition:  Windows Server</a:t>
            </a:r>
          </a:p>
          <a:p>
            <a:pPr marL="623888" lvl="1" indent="-277813">
              <a:spcBef>
                <a:spcPts val="840"/>
              </a:spcBef>
            </a:pPr>
            <a:r>
              <a:rPr lang="en-US" sz="2400" dirty="0" smtClean="0"/>
              <a:t>SVR-T326	WHEA Systems:  Design and Implementation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550927" y="329185"/>
            <a:ext cx="10147553" cy="1595514"/>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58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Dynamic Hardware Partitioning </a:t>
            </a:r>
            <a:br>
              <a:rPr lang="en-US" sz="58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br>
            <a:r>
              <a:rPr lang="en-US" sz="58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And Server Device Drivers</a:t>
            </a:r>
            <a:endParaRPr lang="en-US" sz="58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5" name="Content Placeholder 4"/>
          <p:cNvSpPr txBox="1">
            <a:spLocks/>
          </p:cNvSpPr>
          <p:nvPr/>
        </p:nvSpPr>
        <p:spPr bwMode="auto">
          <a:xfrm>
            <a:off x="548640" y="2297393"/>
            <a:ext cx="4937760" cy="475822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ts val="1008"/>
              </a:spcBef>
              <a:spcAft>
                <a:spcPct val="0"/>
              </a:spcAft>
              <a:buClr>
                <a:schemeClr val="tx2"/>
              </a:buClr>
              <a:buSzPct val="95000"/>
              <a:defRPr/>
            </a:pPr>
            <a:r>
              <a:rPr lang="en-US" sz="2400" kern="0" dirty="0" smtClean="0">
                <a:solidFill>
                  <a:schemeClr val="tx2"/>
                </a:solidFill>
                <a:effectLst>
                  <a:outerShdw blurRad="38100" dist="38100" dir="2700000" algn="tl">
                    <a:srgbClr val="000000">
                      <a:alpha val="43137"/>
                    </a:srgbClr>
                  </a:outerShdw>
                </a:effectLst>
              </a:rPr>
              <a:t>Server-qualified Drivers must meet  Logo Requirements related to</a:t>
            </a:r>
          </a:p>
          <a:p>
            <a:pPr marL="346710" lvl="1" indent="-346710" defTabSz="1095332" fontAlgn="base">
              <a:lnSpc>
                <a:spcPct val="90000"/>
              </a:lnSpc>
              <a:spcBef>
                <a:spcPts val="840"/>
              </a:spcBef>
              <a:spcAft>
                <a:spcPct val="0"/>
              </a:spcAft>
              <a:buClr>
                <a:schemeClr val="tx2"/>
              </a:buClr>
              <a:buSzPct val="80000"/>
              <a:buBlip>
                <a:blip r:embed="rId3"/>
              </a:buBlip>
              <a:defRPr/>
            </a:pPr>
            <a:r>
              <a:rPr lang="en-US" kern="0" dirty="0" smtClean="0">
                <a:effectLst>
                  <a:outerShdw blurRad="38100" dist="38100" dir="2700000" algn="tl">
                    <a:srgbClr val="000000">
                      <a:alpha val="43137"/>
                    </a:srgbClr>
                  </a:outerShdw>
                </a:effectLst>
              </a:rPr>
              <a:t>Hot Add CPU</a:t>
            </a:r>
          </a:p>
          <a:p>
            <a:pPr marL="346710" lvl="1" indent="-346710" defTabSz="1095332" fontAlgn="base">
              <a:lnSpc>
                <a:spcPct val="90000"/>
              </a:lnSpc>
              <a:spcBef>
                <a:spcPts val="840"/>
              </a:spcBef>
              <a:spcAft>
                <a:spcPct val="0"/>
              </a:spcAft>
              <a:buClr>
                <a:schemeClr val="tx2"/>
              </a:buClr>
              <a:buSzPct val="80000"/>
              <a:buBlip>
                <a:blip r:embed="rId3"/>
              </a:buBlip>
              <a:defRPr/>
            </a:pPr>
            <a:r>
              <a:rPr lang="en-US" kern="0" dirty="0" smtClean="0">
                <a:effectLst>
                  <a:outerShdw blurRad="38100" dist="38100" dir="2700000" algn="tl">
                    <a:srgbClr val="000000">
                      <a:alpha val="43137"/>
                    </a:srgbClr>
                  </a:outerShdw>
                </a:effectLst>
              </a:rPr>
              <a:t>Resource Rebalance</a:t>
            </a:r>
          </a:p>
          <a:p>
            <a:pPr marL="346710" lvl="1" indent="-346710" defTabSz="1095332" fontAlgn="base">
              <a:lnSpc>
                <a:spcPct val="90000"/>
              </a:lnSpc>
              <a:spcBef>
                <a:spcPts val="840"/>
              </a:spcBef>
              <a:spcAft>
                <a:spcPct val="0"/>
              </a:spcAft>
              <a:buClr>
                <a:schemeClr val="tx2"/>
              </a:buClr>
              <a:buSzPct val="80000"/>
              <a:buBlip>
                <a:blip r:embed="rId3"/>
              </a:buBlip>
              <a:defRPr/>
            </a:pPr>
            <a:r>
              <a:rPr lang="en-US" kern="0" dirty="0" smtClean="0">
                <a:effectLst>
                  <a:outerShdw blurRad="38100" dist="38100" dir="2700000" algn="tl">
                    <a:srgbClr val="000000">
                      <a:alpha val="43137"/>
                    </a:srgbClr>
                  </a:outerShdw>
                </a:effectLst>
              </a:rPr>
              <a:t>Hot Replace “Quiescence/Pseudo S4“</a:t>
            </a:r>
          </a:p>
          <a:p>
            <a:pPr marL="342900" indent="-342900" defTabSz="1095332" fontAlgn="base">
              <a:lnSpc>
                <a:spcPct val="90000"/>
              </a:lnSpc>
              <a:spcBef>
                <a:spcPts val="1008"/>
              </a:spcBef>
              <a:spcAft>
                <a:spcPct val="0"/>
              </a:spcAft>
              <a:buClr>
                <a:schemeClr val="tx2"/>
              </a:buClr>
              <a:buSzPct val="95000"/>
              <a:defRPr/>
            </a:pPr>
            <a:r>
              <a:rPr lang="en-US" sz="2400" kern="0" dirty="0" smtClean="0">
                <a:solidFill>
                  <a:schemeClr val="tx2"/>
                </a:solidFill>
                <a:effectLst>
                  <a:outerShdw blurRad="38100" dist="38100" dir="2700000" algn="tl">
                    <a:srgbClr val="000000">
                      <a:alpha val="43137"/>
                    </a:srgbClr>
                  </a:outerShdw>
                </a:effectLst>
              </a:rPr>
              <a:t>Reasons</a:t>
            </a:r>
          </a:p>
          <a:p>
            <a:pPr marL="346710" lvl="1" indent="-346710" defTabSz="1095332" fontAlgn="base">
              <a:lnSpc>
                <a:spcPct val="90000"/>
              </a:lnSpc>
              <a:spcBef>
                <a:spcPts val="840"/>
              </a:spcBef>
              <a:spcAft>
                <a:spcPct val="0"/>
              </a:spcAft>
              <a:buClr>
                <a:schemeClr val="tx2"/>
              </a:buClr>
              <a:buSzPct val="80000"/>
              <a:buBlip>
                <a:blip r:embed="rId3"/>
              </a:buBlip>
              <a:defRPr/>
            </a:pPr>
            <a:r>
              <a:rPr lang="en-US" kern="0" dirty="0" smtClean="0">
                <a:effectLst>
                  <a:outerShdw blurRad="38100" dist="38100" dir="2700000" algn="tl">
                    <a:srgbClr val="000000">
                      <a:alpha val="43137"/>
                    </a:srgbClr>
                  </a:outerShdw>
                </a:effectLst>
              </a:rPr>
              <a:t>Dynamic Hardware Partition-capable  (DHP) systems will become more common</a:t>
            </a:r>
          </a:p>
          <a:p>
            <a:pPr marL="346710" lvl="1" indent="-346710" defTabSz="1095332" fontAlgn="base">
              <a:lnSpc>
                <a:spcPct val="90000"/>
              </a:lnSpc>
              <a:spcBef>
                <a:spcPts val="840"/>
              </a:spcBef>
              <a:spcAft>
                <a:spcPct val="0"/>
              </a:spcAft>
              <a:buClr>
                <a:schemeClr val="tx2"/>
              </a:buClr>
              <a:buSzPct val="80000"/>
              <a:buBlip>
                <a:blip r:embed="rId3"/>
              </a:buBlip>
              <a:defRPr/>
            </a:pPr>
            <a:r>
              <a:rPr lang="en-US" kern="0" dirty="0" smtClean="0">
                <a:effectLst>
                  <a:outerShdw blurRad="38100" dist="38100" dir="2700000" algn="tl">
                    <a:srgbClr val="000000">
                      <a:alpha val="43137"/>
                    </a:srgbClr>
                  </a:outerShdw>
                </a:effectLst>
              </a:rPr>
              <a:t>Customer may add arbitrary devices to those systems</a:t>
            </a:r>
          </a:p>
          <a:p>
            <a:pPr marL="346710" lvl="1" indent="-346710" defTabSz="1095332" fontAlgn="base">
              <a:lnSpc>
                <a:spcPct val="90000"/>
              </a:lnSpc>
              <a:spcBef>
                <a:spcPts val="840"/>
              </a:spcBef>
              <a:spcAft>
                <a:spcPct val="0"/>
              </a:spcAft>
              <a:buClr>
                <a:schemeClr val="tx2"/>
              </a:buClr>
              <a:buSzPct val="80000"/>
              <a:buBlip>
                <a:blip r:embed="rId3"/>
              </a:buBlip>
              <a:defRPr/>
            </a:pPr>
            <a:r>
              <a:rPr lang="en-US" kern="0" dirty="0" smtClean="0">
                <a:effectLst>
                  <a:outerShdw blurRad="38100" dist="38100" dir="2700000" algn="tl">
                    <a:srgbClr val="000000">
                      <a:alpha val="43137"/>
                    </a:srgbClr>
                  </a:outerShdw>
                </a:effectLst>
              </a:rPr>
              <a:t>This is functionality all drivers should have in any case</a:t>
            </a:r>
          </a:p>
        </p:txBody>
      </p:sp>
      <p:sp>
        <p:nvSpPr>
          <p:cNvPr id="6" name="Content Placeholder 5"/>
          <p:cNvSpPr txBox="1">
            <a:spLocks/>
          </p:cNvSpPr>
          <p:nvPr/>
        </p:nvSpPr>
        <p:spPr>
          <a:xfrm>
            <a:off x="5669280" y="2297393"/>
            <a:ext cx="4390528" cy="5566447"/>
          </a:xfrm>
          <a:prstGeom prst="rect">
            <a:avLst/>
          </a:prstGeom>
        </p:spPr>
        <p:txBody>
          <a:bodyPr lIns="109728" tIns="54864" rIns="109728" bIns="54864"/>
          <a:lstStyle/>
          <a:p>
            <a:pPr marL="342900" indent="-342900" defTabSz="1095332" fontAlgn="base">
              <a:lnSpc>
                <a:spcPct val="90000"/>
              </a:lnSpc>
              <a:spcBef>
                <a:spcPts val="1008"/>
              </a:spcBef>
              <a:spcAft>
                <a:spcPct val="0"/>
              </a:spcAft>
              <a:buClr>
                <a:schemeClr val="tx2"/>
              </a:buClr>
              <a:buSzPct val="95000"/>
              <a:buBlip>
                <a:blip r:embed="rId4"/>
              </a:buBlip>
              <a:defRPr/>
            </a:pPr>
            <a:r>
              <a:rPr lang="en-US" sz="2400" kern="0" dirty="0" smtClean="0">
                <a:effectLst>
                  <a:outerShdw blurRad="38100" dist="38100" dir="2700000" algn="tl">
                    <a:srgbClr val="000000">
                      <a:alpha val="43137"/>
                    </a:srgbClr>
                  </a:outerShdw>
                </a:effectLst>
              </a:rPr>
              <a:t>Server-qualified Drivers must pass these Logo Tests</a:t>
            </a:r>
          </a:p>
          <a:p>
            <a:pPr marL="613410" lvl="1" indent="-270510" defTabSz="1095332" fontAlgn="base">
              <a:lnSpc>
                <a:spcPct val="90000"/>
              </a:lnSpc>
              <a:spcBef>
                <a:spcPts val="840"/>
              </a:spcBef>
              <a:spcAft>
                <a:spcPct val="0"/>
              </a:spcAft>
              <a:buClr>
                <a:schemeClr val="tx2"/>
              </a:buClr>
              <a:buSzPct val="80000"/>
              <a:buBlip>
                <a:blip r:embed="rId3"/>
              </a:buBlip>
              <a:defRPr/>
            </a:pPr>
            <a:r>
              <a:rPr lang="en-US" kern="0" dirty="0" smtClean="0">
                <a:effectLst>
                  <a:outerShdw blurRad="38100" dist="38100" dir="2700000" algn="tl">
                    <a:srgbClr val="000000">
                      <a:alpha val="43137"/>
                    </a:srgbClr>
                  </a:outerShdw>
                </a:effectLst>
              </a:rPr>
              <a:t>DHP Tests </a:t>
            </a:r>
          </a:p>
          <a:p>
            <a:pPr marL="897256" lvl="2" indent="-283846" defTabSz="1095332" fontAlgn="base">
              <a:lnSpc>
                <a:spcPct val="90000"/>
              </a:lnSpc>
              <a:spcBef>
                <a:spcPts val="756"/>
              </a:spcBef>
              <a:spcAft>
                <a:spcPct val="0"/>
              </a:spcAft>
              <a:buClr>
                <a:schemeClr val="tx2"/>
              </a:buClr>
              <a:buSzPct val="80000"/>
              <a:buBlip>
                <a:blip r:embed="rId3"/>
              </a:buBlip>
              <a:defRPr/>
            </a:pPr>
            <a:r>
              <a:rPr lang="en-US" sz="1900" kern="0" dirty="0" smtClean="0">
                <a:effectLst>
                  <a:outerShdw blurRad="38100" dist="38100" dir="2700000" algn="tl">
                    <a:srgbClr val="000000">
                      <a:alpha val="43137"/>
                    </a:srgbClr>
                  </a:outerShdw>
                </a:effectLst>
              </a:rPr>
              <a:t>Hot Add CPU</a:t>
            </a:r>
          </a:p>
          <a:p>
            <a:pPr marL="897256" lvl="2" indent="-283846" defTabSz="1095332" fontAlgn="base">
              <a:lnSpc>
                <a:spcPct val="90000"/>
              </a:lnSpc>
              <a:spcBef>
                <a:spcPts val="756"/>
              </a:spcBef>
              <a:spcAft>
                <a:spcPct val="0"/>
              </a:spcAft>
              <a:buClr>
                <a:schemeClr val="tx2"/>
              </a:buClr>
              <a:buSzPct val="80000"/>
              <a:buBlip>
                <a:blip r:embed="rId3"/>
              </a:buBlip>
              <a:defRPr/>
            </a:pPr>
            <a:r>
              <a:rPr lang="en-US" sz="1900" kern="0" dirty="0" smtClean="0">
                <a:effectLst>
                  <a:outerShdw blurRad="38100" dist="38100" dir="2700000" algn="tl">
                    <a:srgbClr val="000000">
                      <a:alpha val="43137"/>
                    </a:srgbClr>
                  </a:outerShdw>
                </a:effectLst>
              </a:rPr>
              <a:t>Hot Add RAM</a:t>
            </a:r>
          </a:p>
          <a:p>
            <a:pPr marL="897256" lvl="2" indent="-283846" defTabSz="1095332" fontAlgn="base">
              <a:lnSpc>
                <a:spcPct val="90000"/>
              </a:lnSpc>
              <a:spcBef>
                <a:spcPts val="756"/>
              </a:spcBef>
              <a:spcAft>
                <a:spcPct val="0"/>
              </a:spcAft>
              <a:buClr>
                <a:schemeClr val="tx2"/>
              </a:buClr>
              <a:buSzPct val="80000"/>
              <a:buBlip>
                <a:blip r:embed="rId3"/>
              </a:buBlip>
              <a:defRPr/>
            </a:pPr>
            <a:r>
              <a:rPr lang="en-US" sz="1900" kern="0" dirty="0" smtClean="0">
                <a:effectLst>
                  <a:outerShdw blurRad="38100" dist="38100" dir="2700000" algn="tl">
                    <a:srgbClr val="000000">
                      <a:alpha val="43137"/>
                    </a:srgbClr>
                  </a:outerShdw>
                </a:effectLst>
              </a:rPr>
              <a:t>Hot Replace CPU</a:t>
            </a:r>
          </a:p>
          <a:p>
            <a:pPr marL="897256" lvl="2" indent="-283846" defTabSz="1095332" fontAlgn="base">
              <a:lnSpc>
                <a:spcPct val="90000"/>
              </a:lnSpc>
              <a:spcBef>
                <a:spcPts val="756"/>
              </a:spcBef>
              <a:spcAft>
                <a:spcPct val="0"/>
              </a:spcAft>
              <a:buClr>
                <a:schemeClr val="tx2"/>
              </a:buClr>
              <a:buSzPct val="80000"/>
              <a:buBlip>
                <a:blip r:embed="rId3"/>
              </a:buBlip>
              <a:defRPr/>
            </a:pPr>
            <a:r>
              <a:rPr lang="en-US" sz="1900" kern="0" dirty="0" smtClean="0">
                <a:effectLst>
                  <a:outerShdw blurRad="38100" dist="38100" dir="2700000" algn="tl">
                    <a:srgbClr val="000000">
                      <a:alpha val="43137"/>
                    </a:srgbClr>
                  </a:outerShdw>
                </a:effectLst>
              </a:rPr>
              <a:t>Hot Replace RAM</a:t>
            </a:r>
          </a:p>
          <a:p>
            <a:pPr marL="342900" lvl="1" indent="-342900" defTabSz="1095332" fontAlgn="base">
              <a:lnSpc>
                <a:spcPct val="90000"/>
              </a:lnSpc>
              <a:spcBef>
                <a:spcPts val="1008"/>
              </a:spcBef>
              <a:spcAft>
                <a:spcPct val="0"/>
              </a:spcAft>
              <a:buClr>
                <a:schemeClr val="tx2"/>
              </a:buClr>
              <a:buSzPct val="95000"/>
              <a:buBlip>
                <a:blip r:embed="rId4"/>
              </a:buBlip>
              <a:defRPr/>
            </a:pPr>
            <a:r>
              <a:rPr lang="en-US" kern="0" dirty="0" smtClean="0">
                <a:effectLst>
                  <a:outerShdw blurRad="38100" dist="38100" dir="2700000" algn="tl">
                    <a:srgbClr val="000000">
                      <a:alpha val="43137"/>
                    </a:srgbClr>
                  </a:outerShdw>
                </a:effectLst>
              </a:rPr>
              <a:t>Must test with Windows Server Longhorn “Datacenter”, not Windows Vista</a:t>
            </a:r>
          </a:p>
          <a:p>
            <a:pPr marL="342900" lvl="1" indent="-342900" defTabSz="1095332" fontAlgn="base">
              <a:lnSpc>
                <a:spcPct val="90000"/>
              </a:lnSpc>
              <a:spcBef>
                <a:spcPts val="1008"/>
              </a:spcBef>
              <a:spcAft>
                <a:spcPct val="0"/>
              </a:spcAft>
              <a:buClr>
                <a:schemeClr val="tx2"/>
              </a:buClr>
              <a:buSzPct val="95000"/>
              <a:buBlip>
                <a:blip r:embed="rId4"/>
              </a:buBlip>
              <a:defRPr/>
            </a:pPr>
            <a:r>
              <a:rPr lang="en-US" kern="0" dirty="0" smtClean="0">
                <a:effectLst>
                  <a:outerShdw blurRad="38100" dist="38100" dir="2700000" algn="tl">
                    <a:srgbClr val="000000">
                      <a:alpha val="43137"/>
                    </a:srgbClr>
                  </a:outerShdw>
                </a:effectLst>
              </a:rPr>
              <a:t>4 Core, 1GB system required</a:t>
            </a:r>
          </a:p>
          <a:p>
            <a:pPr marL="342900" lvl="1" indent="-342900" defTabSz="1095332" fontAlgn="base">
              <a:lnSpc>
                <a:spcPct val="90000"/>
              </a:lnSpc>
              <a:spcBef>
                <a:spcPts val="1008"/>
              </a:spcBef>
              <a:spcAft>
                <a:spcPct val="0"/>
              </a:spcAft>
              <a:buClr>
                <a:schemeClr val="tx2"/>
              </a:buClr>
              <a:buSzPct val="95000"/>
              <a:buBlip>
                <a:blip r:embed="rId4"/>
              </a:buBlip>
              <a:defRPr/>
            </a:pPr>
            <a:r>
              <a:rPr lang="en-US" kern="0" dirty="0" smtClean="0">
                <a:effectLst>
                  <a:outerShdw blurRad="38100" dist="38100" dir="2700000" algn="tl">
                    <a:srgbClr val="000000">
                      <a:alpha val="43137"/>
                    </a:srgbClr>
                  </a:outerShdw>
                </a:effectLst>
              </a:rPr>
              <a:t>Simulator provided, an actual </a:t>
            </a:r>
            <a:r>
              <a:rPr lang="en-US" kern="0" dirty="0" err="1" smtClean="0">
                <a:effectLst>
                  <a:outerShdw blurRad="38100" dist="38100" dir="2700000" algn="tl">
                    <a:srgbClr val="000000">
                      <a:alpha val="43137"/>
                    </a:srgbClr>
                  </a:outerShdw>
                </a:effectLst>
              </a:rPr>
              <a:t>partitionable</a:t>
            </a:r>
            <a:r>
              <a:rPr lang="en-US" kern="0" dirty="0" smtClean="0">
                <a:effectLst>
                  <a:outerShdw blurRad="38100" dist="38100" dir="2700000" algn="tl">
                    <a:srgbClr val="000000">
                      <a:alpha val="43137"/>
                    </a:srgbClr>
                  </a:outerShdw>
                </a:effectLst>
              </a:rPr>
              <a:t> system </a:t>
            </a:r>
            <a:r>
              <a:rPr lang="en-US" kern="0" dirty="0" smtClean="0">
                <a:solidFill>
                  <a:schemeClr val="accent6"/>
                </a:solidFill>
                <a:effectLst>
                  <a:outerShdw blurRad="38100" dist="38100" dir="2700000" algn="tl">
                    <a:srgbClr val="000000">
                      <a:alpha val="43137"/>
                    </a:srgbClr>
                  </a:outerShdw>
                </a:effectLst>
              </a:rPr>
              <a:t>not</a:t>
            </a:r>
            <a:r>
              <a:rPr lang="en-US" kern="0" dirty="0" smtClean="0">
                <a:effectLst>
                  <a:outerShdw blurRad="38100" dist="38100" dir="2700000" algn="tl">
                    <a:srgbClr val="000000">
                      <a:alpha val="43137"/>
                    </a:srgbClr>
                  </a:outerShdw>
                </a:effectLst>
              </a:rPr>
              <a:t> required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Logo And Test Goals</a:t>
            </a:r>
            <a:endParaRPr lang="en-US" dirty="0"/>
          </a:p>
        </p:txBody>
      </p:sp>
      <p:sp>
        <p:nvSpPr>
          <p:cNvPr id="4" name="Text Placeholder 3"/>
          <p:cNvSpPr>
            <a:spLocks noGrp="1"/>
          </p:cNvSpPr>
          <p:nvPr>
            <p:ph type="body" idx="1"/>
          </p:nvPr>
        </p:nvSpPr>
        <p:spPr>
          <a:xfrm>
            <a:off x="459106" y="1697357"/>
            <a:ext cx="10056494" cy="5665654"/>
          </a:xfrm>
        </p:spPr>
        <p:txBody>
          <a:bodyPr/>
          <a:lstStyle/>
          <a:p>
            <a:pPr marL="401638" indent="-401638">
              <a:spcBef>
                <a:spcPts val="1170"/>
              </a:spcBef>
            </a:pPr>
            <a:r>
              <a:rPr lang="en-US" sz="3200" dirty="0" smtClean="0"/>
              <a:t>Improve reliability, availability, and serviceability </a:t>
            </a:r>
            <a:br>
              <a:rPr lang="en-US" sz="3200" dirty="0" smtClean="0"/>
            </a:br>
            <a:r>
              <a:rPr lang="en-US" sz="3200" dirty="0" smtClean="0"/>
              <a:t>of systems running Windows Server code </a:t>
            </a:r>
            <a:br>
              <a:rPr lang="en-US" sz="3200" dirty="0" smtClean="0"/>
            </a:br>
            <a:r>
              <a:rPr lang="en-US" sz="3200" dirty="0" smtClean="0"/>
              <a:t>name “Longhorn”</a:t>
            </a:r>
          </a:p>
          <a:p>
            <a:pPr marL="747713" lvl="1" indent="-346075">
              <a:spcBef>
                <a:spcPts val="1000"/>
              </a:spcBef>
            </a:pPr>
            <a:r>
              <a:rPr lang="en-US" sz="2800" dirty="0" smtClean="0"/>
              <a:t>Require new technologies to reduce hardware failure rate</a:t>
            </a:r>
          </a:p>
          <a:p>
            <a:pPr marL="747713" lvl="1" indent="-346075">
              <a:spcBef>
                <a:spcPts val="1000"/>
              </a:spcBef>
            </a:pPr>
            <a:r>
              <a:rPr lang="en-US" sz="2800" dirty="0" smtClean="0"/>
              <a:t>Enhance tools and tests to reduce software failure rate</a:t>
            </a:r>
          </a:p>
          <a:p>
            <a:pPr marL="401638" indent="-401638">
              <a:spcBef>
                <a:spcPts val="1170"/>
              </a:spcBef>
            </a:pPr>
            <a:r>
              <a:rPr lang="en-US" sz="3200" dirty="0" smtClean="0"/>
              <a:t>Address problem areas exposed by OCA, PSS, and other data sources that impact Server customers’ typical scenarios, usages, and configurations</a:t>
            </a:r>
          </a:p>
          <a:p>
            <a:pPr marL="747713" lvl="1" indent="-346075">
              <a:spcBef>
                <a:spcPts val="1000"/>
              </a:spcBef>
            </a:pPr>
            <a:r>
              <a:rPr lang="en-US" sz="2800" dirty="0" smtClean="0"/>
              <a:t>Multiple processors; large memory footprint; multiple adapters; complex drivers such MPIO, LBFO, TOE; non-hardware elements such as anti-virus, firewall,</a:t>
            </a:r>
            <a:br>
              <a:rPr lang="en-US" sz="2800" dirty="0" smtClean="0"/>
            </a:br>
            <a:r>
              <a:rPr lang="en-US" sz="2800" dirty="0" smtClean="0"/>
              <a:t>mirroring, backup, remote management, etc.</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Legacy Systems</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Supported Systems</a:t>
            </a:r>
            <a:endParaRPr lang="en-US" dirty="0"/>
          </a:p>
        </p:txBody>
      </p:sp>
      <p:sp>
        <p:nvSpPr>
          <p:cNvPr id="3" name="Content Placeholder 2"/>
          <p:cNvSpPr>
            <a:spLocks noGrp="1"/>
          </p:cNvSpPr>
          <p:nvPr>
            <p:ph sz="half" idx="1"/>
          </p:nvPr>
        </p:nvSpPr>
        <p:spPr>
          <a:xfrm>
            <a:off x="458788" y="1697039"/>
            <a:ext cx="4951412" cy="5001369"/>
          </a:xfrm>
        </p:spPr>
        <p:txBody>
          <a:bodyPr/>
          <a:lstStyle/>
          <a:p>
            <a:pPr>
              <a:spcBef>
                <a:spcPts val="1000"/>
              </a:spcBef>
            </a:pPr>
            <a:r>
              <a:rPr lang="en-US" dirty="0" smtClean="0"/>
              <a:t>Supported category for systems will continue to exist</a:t>
            </a:r>
          </a:p>
          <a:p>
            <a:pPr marL="623888" lvl="1" indent="-277813">
              <a:spcBef>
                <a:spcPts val="840"/>
              </a:spcBef>
            </a:pPr>
            <a:r>
              <a:rPr lang="en-US" dirty="0" smtClean="0"/>
              <a:t>This is ‘forward compatibility’ from Windows Server 2003</a:t>
            </a:r>
            <a:br>
              <a:rPr lang="en-US" dirty="0" smtClean="0"/>
            </a:br>
            <a:r>
              <a:rPr lang="en-US" dirty="0" smtClean="0"/>
              <a:t>to Windows Server code </a:t>
            </a:r>
            <a:br>
              <a:rPr lang="en-US" dirty="0" smtClean="0"/>
            </a:br>
            <a:r>
              <a:rPr lang="en-US" dirty="0" smtClean="0"/>
              <a:t>name “Longhorn”</a:t>
            </a:r>
          </a:p>
          <a:p>
            <a:pPr>
              <a:spcBef>
                <a:spcPts val="1000"/>
              </a:spcBef>
            </a:pPr>
            <a:r>
              <a:rPr lang="en-US" dirty="0" smtClean="0"/>
              <a:t>Testing and submission</a:t>
            </a:r>
          </a:p>
          <a:p>
            <a:pPr lvl="1"/>
            <a:r>
              <a:rPr lang="en-US" dirty="0" smtClean="0"/>
              <a:t>Windows Server 2003 Submission ID</a:t>
            </a:r>
          </a:p>
          <a:p>
            <a:pPr lvl="1"/>
            <a:r>
              <a:rPr lang="en-US" dirty="0" smtClean="0"/>
              <a:t>Windows Server Longhorn Logoed Drivers</a:t>
            </a:r>
          </a:p>
          <a:p>
            <a:pPr lvl="1"/>
            <a:r>
              <a:rPr lang="en-US" dirty="0" err="1" smtClean="0"/>
              <a:t>CHKLogo</a:t>
            </a:r>
            <a:endParaRPr lang="en-US" dirty="0" smtClean="0"/>
          </a:p>
        </p:txBody>
      </p:sp>
      <p:sp>
        <p:nvSpPr>
          <p:cNvPr id="4" name="Content Placeholder 3"/>
          <p:cNvSpPr>
            <a:spLocks noGrp="1"/>
          </p:cNvSpPr>
          <p:nvPr>
            <p:ph sz="half" idx="2"/>
          </p:nvPr>
        </p:nvSpPr>
        <p:spPr>
          <a:xfrm>
            <a:off x="5562600" y="1697039"/>
            <a:ext cx="4953000" cy="3909788"/>
          </a:xfrm>
        </p:spPr>
        <p:txBody>
          <a:bodyPr/>
          <a:lstStyle/>
          <a:p>
            <a:pPr marL="355585" indent="-355585">
              <a:spcBef>
                <a:spcPts val="1000"/>
              </a:spcBef>
            </a:pPr>
            <a:r>
              <a:rPr lang="en-US" dirty="0" smtClean="0"/>
              <a:t>32-bit only systems, and devices in the system</a:t>
            </a:r>
          </a:p>
          <a:p>
            <a:pPr lvl="1"/>
            <a:r>
              <a:rPr lang="en-US" dirty="0" smtClean="0"/>
              <a:t>Devices need x64 driver version for Logo and Signature</a:t>
            </a:r>
          </a:p>
          <a:p>
            <a:pPr marL="355585" indent="-355585">
              <a:spcBef>
                <a:spcPts val="1000"/>
              </a:spcBef>
            </a:pPr>
            <a:r>
              <a:rPr lang="en-US" dirty="0" smtClean="0"/>
              <a:t>Supported option will not exist for devices</a:t>
            </a:r>
          </a:p>
          <a:p>
            <a:pPr lvl="1"/>
            <a:r>
              <a:rPr lang="en-US" dirty="0" smtClean="0"/>
              <a:t>All devices/drivers must receive logo for Server</a:t>
            </a:r>
          </a:p>
          <a:p>
            <a:pPr marL="355585" indent="-355585">
              <a:spcBef>
                <a:spcPts val="1000"/>
              </a:spcBef>
            </a:pPr>
            <a:r>
              <a:rPr lang="en-US" dirty="0" smtClean="0"/>
              <a:t>Catalog Display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rrowheads="1"/>
          </p:cNvPicPr>
          <p:nvPr/>
        </p:nvPicPr>
        <p:blipFill>
          <a:blip r:embed="rId3"/>
          <a:srcRect/>
          <a:stretch>
            <a:fillRect/>
          </a:stretch>
        </p:blipFill>
        <p:spPr bwMode="auto">
          <a:xfrm>
            <a:off x="1908900" y="271463"/>
            <a:ext cx="7155000" cy="7458751"/>
          </a:xfrm>
          <a:prstGeom prst="rect">
            <a:avLst/>
          </a:prstGeom>
          <a:noFill/>
          <a:effectLst>
            <a:outerShdw blurRad="50800" dist="38100" dir="2700000" algn="tl" rotWithShape="0">
              <a:prstClr val="black">
                <a:alpha val="40000"/>
              </a:prstClr>
            </a:outerShdw>
          </a:effectLst>
        </p:spPr>
      </p:pic>
      <p:sp>
        <p:nvSpPr>
          <p:cNvPr id="6" name="TextBox 5"/>
          <p:cNvSpPr txBox="1"/>
          <p:nvPr/>
        </p:nvSpPr>
        <p:spPr>
          <a:xfrm>
            <a:off x="4070450" y="1714428"/>
            <a:ext cx="3286797" cy="464743"/>
          </a:xfrm>
          <a:prstGeom prst="rect">
            <a:avLst/>
          </a:prstGeom>
          <a:noFill/>
        </p:spPr>
        <p:txBody>
          <a:bodyPr wrap="none" lIns="109728" tIns="54864" rIns="109728" bIns="54864" rtlCol="0">
            <a:spAutoFit/>
          </a:bodyPr>
          <a:lstStyle/>
          <a:p>
            <a:r>
              <a:rPr lang="en-US" sz="1300" b="1" dirty="0" smtClean="0">
                <a:solidFill>
                  <a:schemeClr val="tx2">
                    <a:lumMod val="60000"/>
                    <a:lumOff val="40000"/>
                  </a:schemeClr>
                </a:solidFill>
              </a:rPr>
              <a:t>Some Server Model Name and Number</a:t>
            </a:r>
          </a:p>
          <a:p>
            <a:r>
              <a:rPr lang="en-US" sz="1000" b="1" dirty="0" smtClean="0">
                <a:solidFill>
                  <a:schemeClr val="tx1">
                    <a:lumMod val="65000"/>
                    <a:lumOff val="35000"/>
                  </a:schemeClr>
                </a:solidFill>
              </a:rPr>
              <a:t>by Some Manufacturer, Inc.</a:t>
            </a:r>
            <a:endParaRPr lang="en-US" sz="1000" b="1" dirty="0">
              <a:solidFill>
                <a:schemeClr val="tx1">
                  <a:lumMod val="65000"/>
                  <a:lumOff val="35000"/>
                </a:schemeClr>
              </a:solidFill>
            </a:endParaRPr>
          </a:p>
        </p:txBody>
      </p:sp>
      <p:sp>
        <p:nvSpPr>
          <p:cNvPr id="5" name="Oval 4"/>
          <p:cNvSpPr/>
          <p:nvPr/>
        </p:nvSpPr>
        <p:spPr>
          <a:xfrm>
            <a:off x="6014968" y="2511589"/>
            <a:ext cx="914400" cy="274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ln>
                <a:solidFill>
                  <a:srgbClr val="FF0000"/>
                </a:solidFill>
              </a:ln>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Server Device And System</a:t>
            </a:r>
            <a:br>
              <a:rPr lang="en-US" dirty="0" smtClean="0"/>
            </a:br>
            <a:r>
              <a:rPr lang="en-US" dirty="0" smtClean="0"/>
              <a:t>Logo Requirements</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Logo Requirements</a:t>
            </a:r>
            <a:br>
              <a:rPr lang="en-US" dirty="0" smtClean="0"/>
            </a:br>
            <a:r>
              <a:rPr lang="en-US" sz="4400" dirty="0" smtClean="0">
                <a:solidFill>
                  <a:schemeClr val="accent1"/>
                </a:solidFill>
              </a:rPr>
              <a:t>Device-specific</a:t>
            </a:r>
            <a:endParaRPr lang="en-US" dirty="0">
              <a:solidFill>
                <a:schemeClr val="accent1"/>
              </a:solidFill>
            </a:endParaRPr>
          </a:p>
        </p:txBody>
      </p:sp>
      <p:sp>
        <p:nvSpPr>
          <p:cNvPr id="9229" name="Rectangle 13"/>
          <p:cNvSpPr>
            <a:spLocks noGrp="1" noChangeArrowheads="1"/>
          </p:cNvSpPr>
          <p:nvPr>
            <p:ph type="body" idx="1"/>
          </p:nvPr>
        </p:nvSpPr>
        <p:spPr>
          <a:xfrm>
            <a:off x="457200" y="2286000"/>
            <a:ext cx="10056494" cy="5044971"/>
          </a:xfrm>
        </p:spPr>
        <p:txBody>
          <a:bodyPr/>
          <a:lstStyle/>
          <a:p>
            <a:pPr marL="346075" indent="-346075">
              <a:spcBef>
                <a:spcPts val="1000"/>
              </a:spcBef>
            </a:pPr>
            <a:r>
              <a:rPr lang="en-US" sz="2800" dirty="0" smtClean="0"/>
              <a:t>Applicable to all Device Categories supported for Server</a:t>
            </a:r>
          </a:p>
          <a:p>
            <a:pPr marL="346075" indent="-346075">
              <a:spcBef>
                <a:spcPts val="1000"/>
              </a:spcBef>
            </a:pPr>
            <a:r>
              <a:rPr lang="en-US" sz="2800" dirty="0" smtClean="0"/>
              <a:t>Devices must be functional in Dynamic Hardware </a:t>
            </a:r>
            <a:br>
              <a:rPr lang="en-US" sz="2800" dirty="0" smtClean="0"/>
            </a:br>
            <a:r>
              <a:rPr lang="en-US" sz="2800" dirty="0" smtClean="0"/>
              <a:t>Partitioning-capable (DHP) systems</a:t>
            </a:r>
          </a:p>
          <a:p>
            <a:pPr marL="623888" lvl="1" indent="-277813">
              <a:spcBef>
                <a:spcPts val="840"/>
              </a:spcBef>
            </a:pPr>
            <a:r>
              <a:rPr lang="en-US" sz="2400" dirty="0" smtClean="0"/>
              <a:t>DHP-capable systems will become more broadly available over time</a:t>
            </a:r>
          </a:p>
          <a:p>
            <a:pPr marL="623888" lvl="1" indent="-277813">
              <a:spcBef>
                <a:spcPts val="840"/>
              </a:spcBef>
            </a:pPr>
            <a:r>
              <a:rPr lang="en-US" sz="2400" dirty="0" smtClean="0"/>
              <a:t>Customer may add arbitrary devices to their DHP-capable systems</a:t>
            </a:r>
          </a:p>
          <a:p>
            <a:pPr marL="623888" lvl="1" indent="-277813">
              <a:spcBef>
                <a:spcPts val="840"/>
              </a:spcBef>
            </a:pPr>
            <a:r>
              <a:rPr lang="en-US" sz="2400" dirty="0" smtClean="0"/>
              <a:t>Customers will need Hot Add for their virtual Windows instances </a:t>
            </a:r>
          </a:p>
          <a:p>
            <a:pPr marL="623888" lvl="1" indent="-277813">
              <a:spcBef>
                <a:spcPts val="840"/>
              </a:spcBef>
            </a:pPr>
            <a:r>
              <a:rPr lang="en-US" sz="2400" dirty="0" smtClean="0"/>
              <a:t>This is functionality that all drivers should have in any case</a:t>
            </a:r>
          </a:p>
          <a:p>
            <a:pPr marL="346075" indent="-346075">
              <a:spcBef>
                <a:spcPts val="1000"/>
              </a:spcBef>
            </a:pPr>
            <a:r>
              <a:rPr lang="en-US" sz="2800" dirty="0" smtClean="0"/>
              <a:t>Must meet Logo Requirements that support DHP</a:t>
            </a:r>
          </a:p>
          <a:p>
            <a:pPr marL="623888" lvl="1" indent="-277813">
              <a:spcBef>
                <a:spcPts val="840"/>
              </a:spcBef>
            </a:pPr>
            <a:r>
              <a:rPr lang="en-US" sz="2400" dirty="0" smtClean="0"/>
              <a:t>Hot Add CPU</a:t>
            </a:r>
          </a:p>
          <a:p>
            <a:pPr marL="623888" lvl="1" indent="-277813">
              <a:spcBef>
                <a:spcPts val="840"/>
              </a:spcBef>
            </a:pPr>
            <a:r>
              <a:rPr lang="en-US" sz="2400" dirty="0" smtClean="0"/>
              <a:t>Resource Rebalance</a:t>
            </a:r>
          </a:p>
          <a:p>
            <a:pPr marL="623888" lvl="1" indent="-277813">
              <a:spcBef>
                <a:spcPts val="840"/>
              </a:spcBef>
            </a:pPr>
            <a:r>
              <a:rPr lang="en-US" sz="2400" dirty="0" smtClean="0"/>
              <a:t>Hot Replace Quiescence/Pseudo S4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2.xml><?xml version="1.0" encoding="utf-8"?>
<ds:datastoreItem xmlns:ds="http://schemas.openxmlformats.org/officeDocument/2006/customXml" ds:itemID="{BB4BAE66-B9B7-4877-A689-DC059261EAF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1518</TotalTime>
  <Words>2466</Words>
  <Application>Microsoft Office PowerPoint</Application>
  <PresentationFormat>Custom</PresentationFormat>
  <Paragraphs>301</Paragraphs>
  <Slides>35</Slides>
  <Notes>35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Segoe</vt:lpstr>
      <vt:lpstr>Wingdings</vt:lpstr>
      <vt:lpstr>Segoe Semibold</vt:lpstr>
      <vt:lpstr>WinHec 2007 WEB Template</vt:lpstr>
      <vt:lpstr>Visio</vt:lpstr>
      <vt:lpstr>Windows Server Logo Testing:  Planning</vt:lpstr>
      <vt:lpstr>Key Takeaways</vt:lpstr>
      <vt:lpstr>Agenda</vt:lpstr>
      <vt:lpstr>Logo And Test Goals</vt:lpstr>
      <vt:lpstr>Legacy Systems</vt:lpstr>
      <vt:lpstr>Supported Systems</vt:lpstr>
      <vt:lpstr>Slide 7</vt:lpstr>
      <vt:lpstr>Server Device And System Logo Requirements</vt:lpstr>
      <vt:lpstr>Logo Requirements Device-specific</vt:lpstr>
      <vt:lpstr>Logo Requirements System-specific</vt:lpstr>
      <vt:lpstr>Logo Requirements System-specific</vt:lpstr>
      <vt:lpstr>Server Device And System Test Requirements</vt:lpstr>
      <vt:lpstr>Test Requirements Device-specific</vt:lpstr>
      <vt:lpstr>Test Requirements System-specific</vt:lpstr>
      <vt:lpstr>Additional Qualifications</vt:lpstr>
      <vt:lpstr>Additional Qualifications – (AQs) Definition</vt:lpstr>
      <vt:lpstr>Additional Qualifications – (AQs) “If Implemented” System Logo Requirements</vt:lpstr>
      <vt:lpstr>Additional Qualifications – (AQs) “If Implemented” AQ Tests</vt:lpstr>
      <vt:lpstr>Previewed Server Catalog Main Page</vt:lpstr>
      <vt:lpstr>Previewed Server Catalog Individual system page</vt:lpstr>
      <vt:lpstr>Server System Stress Test</vt:lpstr>
      <vt:lpstr>Design Considerations</vt:lpstr>
      <vt:lpstr>Design Goals</vt:lpstr>
      <vt:lpstr>Test Content</vt:lpstr>
      <vt:lpstr>Dynamic Load Generation</vt:lpstr>
      <vt:lpstr>Dynamic Load Generation</vt:lpstr>
      <vt:lpstr>Comparison – Old Versus New</vt:lpstr>
      <vt:lpstr>Test Configuration</vt:lpstr>
      <vt:lpstr>Server Stress – Tests UI</vt:lpstr>
      <vt:lpstr>Server Stress – Clients UI</vt:lpstr>
      <vt:lpstr>Server Stress – Stress Levels UI</vt:lpstr>
      <vt:lpstr>Call To Action</vt:lpstr>
      <vt:lpstr>Additional Resources</vt:lpstr>
      <vt:lpstr>Slide 34</vt:lpstr>
      <vt:lpstr>Slide 35</vt:lpstr>
    </vt:vector>
  </TitlesOfParts>
  <Company>Silver Fox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SVR-T329 Windows Server Logo Testing:  Planning</dc:title>
  <dc:subject>WinHEC 2007</dc:subject>
  <dc:creator>Sandy Arthur</dc:creator>
  <dc:description>Template: Bryan Lenning, Silver Fox Productions
Formatting: On site, John Epperson, Silver Fox Productions
Event Date: May 14-17, 2007 
Event Location: Los Angeles, CA</dc:description>
  <cp:lastModifiedBy>Microsoft Employee</cp:lastModifiedBy>
  <cp:revision>95</cp:revision>
  <dcterms:created xsi:type="dcterms:W3CDTF">2007-01-18T18:41:21Z</dcterms:created>
  <dcterms:modified xsi:type="dcterms:W3CDTF">2007-05-29T21:39:55Z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