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52.xml" ContentType="application/vnd.openxmlformats-officedocument.presentationml.notesSlide+xml"/>
  <Override PartName="/docProps/custom.xml" ContentType="application/vnd.openxmlformats-officedocument.custom-properties+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slides/slide9.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notesSlides/notesSlide48.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notesSlides/notesSlide46.xml" ContentType="application/vnd.openxmlformats-officedocument.presentationml.notesSlide+xml"/>
  <Override PartName="/ppt/notesSlides/notesSlide55.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ppt/notesSlides/notesSlide53.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notesSlides/notesSlide51.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notesSlides/notesSlide54.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50.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710" r:id="rId1"/>
  </p:sldMasterIdLst>
  <p:notesMasterIdLst>
    <p:notesMasterId r:id="rId57"/>
  </p:notesMasterIdLst>
  <p:handoutMasterIdLst>
    <p:handoutMasterId r:id="rId58"/>
  </p:handoutMasterIdLst>
  <p:sldIdLst>
    <p:sldId id="258" r:id="rId2"/>
    <p:sldId id="331" r:id="rId3"/>
    <p:sldId id="322" r:id="rId4"/>
    <p:sldId id="323" r:id="rId5"/>
    <p:sldId id="311" r:id="rId6"/>
    <p:sldId id="275" r:id="rId7"/>
    <p:sldId id="276" r:id="rId8"/>
    <p:sldId id="312" r:id="rId9"/>
    <p:sldId id="282" r:id="rId10"/>
    <p:sldId id="279" r:id="rId11"/>
    <p:sldId id="335" r:id="rId12"/>
    <p:sldId id="278" r:id="rId13"/>
    <p:sldId id="284" r:id="rId14"/>
    <p:sldId id="283" r:id="rId15"/>
    <p:sldId id="274" r:id="rId16"/>
    <p:sldId id="326" r:id="rId17"/>
    <p:sldId id="313" r:id="rId18"/>
    <p:sldId id="280" r:id="rId19"/>
    <p:sldId id="287" r:id="rId20"/>
    <p:sldId id="286" r:id="rId21"/>
    <p:sldId id="315" r:id="rId22"/>
    <p:sldId id="314" r:id="rId23"/>
    <p:sldId id="273" r:id="rId24"/>
    <p:sldId id="288" r:id="rId25"/>
    <p:sldId id="289" r:id="rId26"/>
    <p:sldId id="316" r:id="rId27"/>
    <p:sldId id="317" r:id="rId28"/>
    <p:sldId id="290" r:id="rId29"/>
    <p:sldId id="292" r:id="rId30"/>
    <p:sldId id="319" r:id="rId31"/>
    <p:sldId id="318" r:id="rId32"/>
    <p:sldId id="320" r:id="rId33"/>
    <p:sldId id="294" r:id="rId34"/>
    <p:sldId id="295" r:id="rId35"/>
    <p:sldId id="296" r:id="rId36"/>
    <p:sldId id="297" r:id="rId37"/>
    <p:sldId id="299" r:id="rId38"/>
    <p:sldId id="321" r:id="rId39"/>
    <p:sldId id="300" r:id="rId40"/>
    <p:sldId id="301" r:id="rId41"/>
    <p:sldId id="298" r:id="rId42"/>
    <p:sldId id="327" r:id="rId43"/>
    <p:sldId id="334" r:id="rId44"/>
    <p:sldId id="304" r:id="rId45"/>
    <p:sldId id="302" r:id="rId46"/>
    <p:sldId id="303" r:id="rId47"/>
    <p:sldId id="307" r:id="rId48"/>
    <p:sldId id="305" r:id="rId49"/>
    <p:sldId id="306" r:id="rId50"/>
    <p:sldId id="329" r:id="rId51"/>
    <p:sldId id="330" r:id="rId52"/>
    <p:sldId id="281" r:id="rId53"/>
    <p:sldId id="270" r:id="rId54"/>
    <p:sldId id="271" r:id="rId55"/>
    <p:sldId id="333" r:id="rId56"/>
  </p:sldIdLst>
  <p:sldSz cx="10972800" cy="8229600" type="B4JIS"/>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548640" algn="l" rtl="0" fontAlgn="base">
      <a:spcBef>
        <a:spcPct val="0"/>
      </a:spcBef>
      <a:spcAft>
        <a:spcPct val="0"/>
      </a:spcAft>
      <a:defRPr kern="1200">
        <a:solidFill>
          <a:schemeClr val="tx1"/>
        </a:solidFill>
        <a:latin typeface="Arial" charset="0"/>
        <a:ea typeface="+mn-ea"/>
        <a:cs typeface="+mn-cs"/>
      </a:defRPr>
    </a:lvl2pPr>
    <a:lvl3pPr marL="1097280" algn="l" rtl="0" fontAlgn="base">
      <a:spcBef>
        <a:spcPct val="0"/>
      </a:spcBef>
      <a:spcAft>
        <a:spcPct val="0"/>
      </a:spcAft>
      <a:defRPr kern="1200">
        <a:solidFill>
          <a:schemeClr val="tx1"/>
        </a:solidFill>
        <a:latin typeface="Arial" charset="0"/>
        <a:ea typeface="+mn-ea"/>
        <a:cs typeface="+mn-cs"/>
      </a:defRPr>
    </a:lvl3pPr>
    <a:lvl4pPr marL="1645920" algn="l" rtl="0" fontAlgn="base">
      <a:spcBef>
        <a:spcPct val="0"/>
      </a:spcBef>
      <a:spcAft>
        <a:spcPct val="0"/>
      </a:spcAft>
      <a:defRPr kern="1200">
        <a:solidFill>
          <a:schemeClr val="tx1"/>
        </a:solidFill>
        <a:latin typeface="Arial" charset="0"/>
        <a:ea typeface="+mn-ea"/>
        <a:cs typeface="+mn-cs"/>
      </a:defRPr>
    </a:lvl4pPr>
    <a:lvl5pPr marL="2194560" algn="l" rtl="0" fontAlgn="base">
      <a:spcBef>
        <a:spcPct val="0"/>
      </a:spcBef>
      <a:spcAft>
        <a:spcPct val="0"/>
      </a:spcAft>
      <a:defRPr kern="1200">
        <a:solidFill>
          <a:schemeClr val="tx1"/>
        </a:solidFill>
        <a:latin typeface="Arial" charset="0"/>
        <a:ea typeface="+mn-ea"/>
        <a:cs typeface="+mn-cs"/>
      </a:defRPr>
    </a:lvl5pPr>
    <a:lvl6pPr marL="2743200" algn="l" defTabSz="1097280" rtl="0" eaLnBrk="1" latinLnBrk="0" hangingPunct="1">
      <a:defRPr kern="1200">
        <a:solidFill>
          <a:schemeClr val="tx1"/>
        </a:solidFill>
        <a:latin typeface="Arial" charset="0"/>
        <a:ea typeface="+mn-ea"/>
        <a:cs typeface="+mn-cs"/>
      </a:defRPr>
    </a:lvl6pPr>
    <a:lvl7pPr marL="3291840" algn="l" defTabSz="1097280" rtl="0" eaLnBrk="1" latinLnBrk="0" hangingPunct="1">
      <a:defRPr kern="1200">
        <a:solidFill>
          <a:schemeClr val="tx1"/>
        </a:solidFill>
        <a:latin typeface="Arial" charset="0"/>
        <a:ea typeface="+mn-ea"/>
        <a:cs typeface="+mn-cs"/>
      </a:defRPr>
    </a:lvl7pPr>
    <a:lvl8pPr marL="3840480" algn="l" defTabSz="1097280" rtl="0" eaLnBrk="1" latinLnBrk="0" hangingPunct="1">
      <a:defRPr kern="1200">
        <a:solidFill>
          <a:schemeClr val="tx1"/>
        </a:solidFill>
        <a:latin typeface="Arial" charset="0"/>
        <a:ea typeface="+mn-ea"/>
        <a:cs typeface="+mn-cs"/>
      </a:defRPr>
    </a:lvl8pPr>
    <a:lvl9pPr marL="4389120" algn="l" defTabSz="1097280" rtl="0" eaLnBrk="1" latinLnBrk="0" hangingPunct="1">
      <a:defRPr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Penny Orwick"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8948" autoAdjust="0"/>
    <p:restoredTop sz="94631" autoAdjust="0"/>
  </p:normalViewPr>
  <p:slideViewPr>
    <p:cSldViewPr>
      <p:cViewPr varScale="1">
        <p:scale>
          <a:sx n="46" d="100"/>
          <a:sy n="46" d="100"/>
        </p:scale>
        <p:origin x="-590" y="-77"/>
      </p:cViewPr>
      <p:guideLst>
        <p:guide orient="horz" pos="2592"/>
        <p:guide orient="horz" pos="173"/>
        <p:guide orient="horz" pos="5011"/>
        <p:guide orient="horz" pos="1786"/>
        <p:guide orient="horz" pos="1440"/>
        <p:guide orient="horz" pos="1074"/>
        <p:guide pos="3456"/>
        <p:guide pos="288"/>
        <p:guide pos="6624"/>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3104"/>
    </p:cViewPr>
  </p:sorterViewPr>
  <p:notesViewPr>
    <p:cSldViewPr showGuides="1">
      <p:cViewPr varScale="1">
        <p:scale>
          <a:sx n="76" d="100"/>
          <a:sy n="76" d="100"/>
        </p:scale>
        <p:origin x="-2076" y="-96"/>
      </p:cViewPr>
      <p:guideLst>
        <p:guide orient="horz" pos="2928"/>
        <p:guide pos="2208"/>
      </p:guideLst>
    </p:cSldViewPr>
  </p:notes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notesMaster" Target="notesMasters/notesMaster1.xml"/><Relationship Id="rId61"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3177" tIns="46589" rIns="93177" bIns="46589"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3177" tIns="46589" rIns="93177" bIns="46589" rtlCol="0"/>
          <a:lstStyle>
            <a:lvl1pPr algn="r" fontAlgn="auto">
              <a:spcBef>
                <a:spcPts val="0"/>
              </a:spcBef>
              <a:spcAft>
                <a:spcPts val="0"/>
              </a:spcAft>
              <a:defRPr sz="1200" smtClean="0">
                <a:latin typeface="+mn-lt"/>
              </a:defRPr>
            </a:lvl1pPr>
          </a:lstStyle>
          <a:p>
            <a:pPr>
              <a:defRPr/>
            </a:pPr>
            <a:fld id="{8370B22D-54BC-4313-AAEB-363C704337B0}" type="datetimeFigureOut">
              <a:rPr lang="en-US"/>
              <a:pPr>
                <a:defRPr/>
              </a:pPr>
              <a:t>5/29/2007</a:t>
            </a:fld>
            <a:endParaRPr lang="en-US"/>
          </a:p>
        </p:txBody>
      </p:sp>
      <p:sp>
        <p:nvSpPr>
          <p:cNvPr id="4" name="Footer Placeholder 3"/>
          <p:cNvSpPr>
            <a:spLocks noGrp="1"/>
          </p:cNvSpPr>
          <p:nvPr>
            <p:ph type="ftr" sz="quarter" idx="2"/>
          </p:nvPr>
        </p:nvSpPr>
        <p:spPr>
          <a:xfrm>
            <a:off x="0" y="8829675"/>
            <a:ext cx="6477000" cy="465138"/>
          </a:xfrm>
          <a:prstGeom prst="rect">
            <a:avLst/>
          </a:prstGeom>
        </p:spPr>
        <p:txBody>
          <a:bodyPr vert="horz" lIns="93177" tIns="46589" rIns="93177" bIns="46589" rtlCol="0" anchor="b"/>
          <a:lstStyle>
            <a:lvl1pPr algn="l" fontAlgn="auto">
              <a:spcBef>
                <a:spcPts val="0"/>
              </a:spcBef>
              <a:spcAft>
                <a:spcPts val="0"/>
              </a:spcAft>
              <a:defRPr sz="1200">
                <a:latin typeface="+mn-lt"/>
              </a:defRPr>
            </a:lvl1pPr>
          </a:lstStyle>
          <a:p>
            <a:pPr>
              <a:defRPr/>
            </a:pPr>
            <a:r>
              <a:rPr lang="en-US" sz="700" dirty="0"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p>
        </p:txBody>
      </p:sp>
      <p:sp>
        <p:nvSpPr>
          <p:cNvPr id="5" name="Slide Number Placeholder 4"/>
          <p:cNvSpPr>
            <a:spLocks noGrp="1"/>
          </p:cNvSpPr>
          <p:nvPr>
            <p:ph type="sldNum" sz="quarter" idx="3"/>
          </p:nvPr>
        </p:nvSpPr>
        <p:spPr>
          <a:xfrm>
            <a:off x="6477000" y="8829675"/>
            <a:ext cx="531813" cy="465138"/>
          </a:xfrm>
          <a:prstGeom prst="rect">
            <a:avLst/>
          </a:prstGeom>
        </p:spPr>
        <p:txBody>
          <a:bodyPr vert="horz" lIns="93177" tIns="46589" rIns="93177" bIns="46589" rtlCol="0" anchor="b"/>
          <a:lstStyle>
            <a:lvl1pPr algn="r" fontAlgn="auto">
              <a:spcBef>
                <a:spcPts val="0"/>
              </a:spcBef>
              <a:spcAft>
                <a:spcPts val="0"/>
              </a:spcAft>
              <a:defRPr sz="1200" smtClean="0">
                <a:latin typeface="+mn-lt"/>
              </a:defRPr>
            </a:lvl1pPr>
          </a:lstStyle>
          <a:p>
            <a:pPr>
              <a:defRPr/>
            </a:pPr>
            <a:fld id="{181B53E7-FAE1-46ED-BD8B-56DF508F9A48}"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3177" tIns="46589" rIns="93177" bIns="46589"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3177" tIns="46589" rIns="93177" bIns="46589" rtlCol="0"/>
          <a:lstStyle>
            <a:lvl1pPr algn="r" fontAlgn="auto">
              <a:spcBef>
                <a:spcPts val="0"/>
              </a:spcBef>
              <a:spcAft>
                <a:spcPts val="0"/>
              </a:spcAft>
              <a:defRPr sz="1200" smtClean="0">
                <a:latin typeface="+mn-lt"/>
              </a:defRPr>
            </a:lvl1pPr>
          </a:lstStyle>
          <a:p>
            <a:pPr>
              <a:defRPr/>
            </a:pPr>
            <a:fld id="{6AAFF69C-BCFA-4B3B-BCF1-683F37AC3FCE}" type="datetimeFigureOut">
              <a:rPr lang="en-US"/>
              <a:pPr>
                <a:defRPr/>
              </a:pPr>
              <a:t>5/29/2007</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pPr lvl="0"/>
            <a:endParaRPr lang="en-US" noProof="0"/>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3177" tIns="46589" rIns="93177" bIns="46589"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829675"/>
            <a:ext cx="6324600" cy="465138"/>
          </a:xfrm>
          <a:prstGeom prst="rect">
            <a:avLst/>
          </a:prstGeom>
        </p:spPr>
        <p:txBody>
          <a:bodyPr vert="horz" lIns="93177" tIns="46589" rIns="93177" bIns="46589" rtlCol="0" anchor="b"/>
          <a:lstStyle>
            <a:lvl1pPr algn="l" fontAlgn="auto">
              <a:spcBef>
                <a:spcPts val="0"/>
              </a:spcBef>
              <a:spcAft>
                <a:spcPts val="0"/>
              </a:spcAft>
              <a:defRPr sz="700">
                <a:latin typeface="+mn-lt"/>
              </a:defRPr>
            </a:lvl1pPr>
          </a:lstStyle>
          <a:p>
            <a:pPr>
              <a:defRPr/>
            </a:pPr>
            <a:r>
              <a:rPr lang="en-US" dirty="0"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p>
        </p:txBody>
      </p:sp>
      <p:sp>
        <p:nvSpPr>
          <p:cNvPr id="7" name="Slide Number Placeholder 6"/>
          <p:cNvSpPr>
            <a:spLocks noGrp="1"/>
          </p:cNvSpPr>
          <p:nvPr>
            <p:ph type="sldNum" sz="quarter" idx="5"/>
          </p:nvPr>
        </p:nvSpPr>
        <p:spPr>
          <a:xfrm>
            <a:off x="6324600" y="8829675"/>
            <a:ext cx="684213" cy="465138"/>
          </a:xfrm>
          <a:prstGeom prst="rect">
            <a:avLst/>
          </a:prstGeom>
        </p:spPr>
        <p:txBody>
          <a:bodyPr vert="horz" lIns="93177" tIns="46589" rIns="93177" bIns="46589" rtlCol="0" anchor="b"/>
          <a:lstStyle>
            <a:lvl1pPr algn="r" fontAlgn="auto">
              <a:spcBef>
                <a:spcPts val="0"/>
              </a:spcBef>
              <a:spcAft>
                <a:spcPts val="0"/>
              </a:spcAft>
              <a:defRPr sz="1200" smtClean="0">
                <a:latin typeface="+mn-lt"/>
              </a:defRPr>
            </a:lvl1pPr>
          </a:lstStyle>
          <a:p>
            <a:pPr>
              <a:defRPr/>
            </a:pPr>
            <a:fld id="{E54F4E14-82F7-433A-8791-621D65BFAA76}"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400" kern="1200">
        <a:solidFill>
          <a:schemeClr val="tx1"/>
        </a:solidFill>
        <a:latin typeface="+mn-lt"/>
        <a:ea typeface="+mn-ea"/>
        <a:cs typeface="+mn-cs"/>
      </a:defRPr>
    </a:lvl1pPr>
    <a:lvl2pPr marL="548640" algn="l" rtl="0" fontAlgn="base">
      <a:spcBef>
        <a:spcPct val="30000"/>
      </a:spcBef>
      <a:spcAft>
        <a:spcPct val="0"/>
      </a:spcAft>
      <a:defRPr sz="1400" kern="1200">
        <a:solidFill>
          <a:schemeClr val="tx1"/>
        </a:solidFill>
        <a:latin typeface="+mn-lt"/>
        <a:ea typeface="+mn-ea"/>
        <a:cs typeface="+mn-cs"/>
      </a:defRPr>
    </a:lvl2pPr>
    <a:lvl3pPr marL="1097280" algn="l" rtl="0" fontAlgn="base">
      <a:spcBef>
        <a:spcPct val="30000"/>
      </a:spcBef>
      <a:spcAft>
        <a:spcPct val="0"/>
      </a:spcAft>
      <a:defRPr sz="1400" kern="1200">
        <a:solidFill>
          <a:schemeClr val="tx1"/>
        </a:solidFill>
        <a:latin typeface="+mn-lt"/>
        <a:ea typeface="+mn-ea"/>
        <a:cs typeface="+mn-cs"/>
      </a:defRPr>
    </a:lvl3pPr>
    <a:lvl4pPr marL="1645920" algn="l" rtl="0" fontAlgn="base">
      <a:spcBef>
        <a:spcPct val="30000"/>
      </a:spcBef>
      <a:spcAft>
        <a:spcPct val="0"/>
      </a:spcAft>
      <a:defRPr sz="1400" kern="1200">
        <a:solidFill>
          <a:schemeClr val="tx1"/>
        </a:solidFill>
        <a:latin typeface="+mn-lt"/>
        <a:ea typeface="+mn-ea"/>
        <a:cs typeface="+mn-cs"/>
      </a:defRPr>
    </a:lvl4pPr>
    <a:lvl5pPr marL="2194560" algn="l" rtl="0" fontAlgn="base">
      <a:spcBef>
        <a:spcPct val="30000"/>
      </a:spcBef>
      <a:spcAft>
        <a:spcPct val="0"/>
      </a:spcAft>
      <a:defRPr sz="1400" kern="1200">
        <a:solidFill>
          <a:schemeClr val="tx1"/>
        </a:solidFill>
        <a:latin typeface="+mn-lt"/>
        <a:ea typeface="+mn-ea"/>
        <a:cs typeface="+mn-cs"/>
      </a:defRPr>
    </a:lvl5pPr>
    <a:lvl6pPr marL="2743200" algn="l" defTabSz="1097280" rtl="0" eaLnBrk="1" latinLnBrk="0" hangingPunct="1">
      <a:defRPr sz="1400" kern="1200">
        <a:solidFill>
          <a:schemeClr val="tx1"/>
        </a:solidFill>
        <a:latin typeface="+mn-lt"/>
        <a:ea typeface="+mn-ea"/>
        <a:cs typeface="+mn-cs"/>
      </a:defRPr>
    </a:lvl6pPr>
    <a:lvl7pPr marL="3291840" algn="l" defTabSz="1097280" rtl="0" eaLnBrk="1" latinLnBrk="0" hangingPunct="1">
      <a:defRPr sz="1400" kern="1200">
        <a:solidFill>
          <a:schemeClr val="tx1"/>
        </a:solidFill>
        <a:latin typeface="+mn-lt"/>
        <a:ea typeface="+mn-ea"/>
        <a:cs typeface="+mn-cs"/>
      </a:defRPr>
    </a:lvl7pPr>
    <a:lvl8pPr marL="3840480" algn="l" defTabSz="1097280" rtl="0" eaLnBrk="1" latinLnBrk="0" hangingPunct="1">
      <a:defRPr sz="1400" kern="1200">
        <a:solidFill>
          <a:schemeClr val="tx1"/>
        </a:solidFill>
        <a:latin typeface="+mn-lt"/>
        <a:ea typeface="+mn-ea"/>
        <a:cs typeface="+mn-cs"/>
      </a:defRPr>
    </a:lvl8pPr>
    <a:lvl9pPr marL="4389120" algn="l" defTabSz="1097280" rtl="0" eaLnBrk="1" latinLnBrk="0" hangingPunct="1">
      <a:defRPr sz="1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p:cNvSpPr>
            <a:spLocks noGrp="1" noRot="1" noChangeAspect="1"/>
          </p:cNvSpPr>
          <p:nvPr>
            <p:ph type="sldImg"/>
          </p:nvPr>
        </p:nvSpPr>
        <p:spPr bwMode="auto">
          <a:noFill/>
          <a:ln>
            <a:solidFill>
              <a:srgbClr val="000000"/>
            </a:solidFill>
            <a:miter lim="800000"/>
            <a:headEnd/>
            <a:tailEnd/>
          </a:ln>
        </p:spPr>
      </p:sp>
      <p:sp>
        <p:nvSpPr>
          <p:cNvPr id="2765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7651"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pPr fontAlgn="base">
              <a:spcBef>
                <a:spcPct val="0"/>
              </a:spcBef>
              <a:spcAft>
                <a:spcPct val="0"/>
              </a:spcAft>
            </a:pPr>
            <a:endParaRPr lang="en-US" smtClean="0"/>
          </a:p>
        </p:txBody>
      </p:sp>
      <p:sp>
        <p:nvSpPr>
          <p:cNvPr id="27652"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pPr fontAlgn="base">
              <a:spcBef>
                <a:spcPct val="0"/>
              </a:spcBef>
              <a:spcAft>
                <a:spcPct val="0"/>
              </a:spcAft>
            </a:pPr>
            <a:fld id="{3F6648EE-A15D-414A-9FBC-A529F0A3ECE9}" type="datetime8">
              <a:rPr lang="en-US"/>
              <a:pPr fontAlgn="base">
                <a:spcBef>
                  <a:spcPct val="0"/>
                </a:spcBef>
                <a:spcAft>
                  <a:spcPct val="0"/>
                </a:spcAft>
              </a:pPr>
              <a:t>5/29/2007 2:41 PM</a:t>
            </a:fld>
            <a:endParaRPr lang="en-US"/>
          </a:p>
        </p:txBody>
      </p:sp>
      <p:sp>
        <p:nvSpPr>
          <p:cNvPr id="27653"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r>
              <a:rPr lang="en-US" smtClean="0"/>
              <a:t>© 2006 Microsoft Corporation. All rights reserved. Microsoft, Windows, Windows Vista and other product names are or may be registered trademarks and/or trademarks in the U.S. and/or other countries.</a:t>
            </a:r>
          </a:p>
          <a:p>
            <a:pPr fontAlgn="base">
              <a:spcBef>
                <a:spcPct val="0"/>
              </a:spcBef>
              <a:spcAft>
                <a:spcPct val="0"/>
              </a:spcAft>
            </a:pPr>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p>
        </p:txBody>
      </p:sp>
      <p:sp>
        <p:nvSpPr>
          <p:cNvPr id="27654" name="Slide Number Placeholder 6"/>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450F8BA4-AA27-4190-AE2B-8C5A324F7C92}" type="slidenum">
              <a:rPr lang="en-US"/>
              <a:pPr fontAlgn="base">
                <a:spcBef>
                  <a:spcPct val="0"/>
                </a:spcBef>
                <a:spcAft>
                  <a:spcPct val="0"/>
                </a:spcAft>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E54F4E14-82F7-433A-8791-621D65BFAA76}" type="slidenum">
              <a:rPr lang="en-US" smtClean="0"/>
              <a:pPr>
                <a:defRPr/>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E54F4E14-82F7-433A-8791-621D65BFAA76}" type="slidenum">
              <a:rPr lang="en-US" smtClean="0"/>
              <a:pPr>
                <a:defRPr/>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E54F4E14-82F7-433A-8791-621D65BFAA76}" type="slidenum">
              <a:rPr lang="en-US" smtClean="0"/>
              <a:pPr>
                <a:defRPr/>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E54F4E14-82F7-433A-8791-621D65BFAA76}" type="slidenum">
              <a:rPr lang="en-US" smtClean="0"/>
              <a:pPr>
                <a:defRPr/>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E54F4E14-82F7-433A-8791-621D65BFAA76}" type="slidenum">
              <a:rPr lang="en-US" smtClean="0"/>
              <a:pPr>
                <a:defRPr/>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E54F4E14-82F7-433A-8791-621D65BFAA76}" type="slidenum">
              <a:rPr lang="en-US" smtClean="0"/>
              <a:pPr>
                <a:defRPr/>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E54F4E14-82F7-433A-8791-621D65BFAA76}" type="slidenum">
              <a:rPr lang="en-US" smtClean="0"/>
              <a:pPr>
                <a:defRPr/>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E54F4E14-82F7-433A-8791-621D65BFAA76}" type="slidenum">
              <a:rPr lang="en-US" smtClean="0"/>
              <a:pPr>
                <a:defRPr/>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E54F4E14-82F7-433A-8791-621D65BFAA76}" type="slidenum">
              <a:rPr lang="en-US" smtClean="0"/>
              <a:pPr>
                <a:defRPr/>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E54F4E14-82F7-433A-8791-621D65BFAA76}" type="slidenum">
              <a:rPr lang="en-US" smtClean="0"/>
              <a:pPr>
                <a:defRPr/>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E54F4E14-82F7-433A-8791-621D65BFAA76}" type="slidenum">
              <a:rPr lang="en-US" smtClean="0"/>
              <a:pPr>
                <a:defRPr/>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E54F4E14-82F7-433A-8791-621D65BFAA76}" type="slidenum">
              <a:rPr lang="en-US" smtClean="0"/>
              <a:pPr>
                <a:defRPr/>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E54F4E14-82F7-433A-8791-621D65BFAA76}" type="slidenum">
              <a:rPr lang="en-US" smtClean="0"/>
              <a:pPr>
                <a:defRPr/>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E54F4E14-82F7-433A-8791-621D65BFAA76}" type="slidenum">
              <a:rPr lang="en-US" smtClean="0"/>
              <a:pPr>
                <a:defRPr/>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E54F4E14-82F7-433A-8791-621D65BFAA76}" type="slidenum">
              <a:rPr lang="en-US" smtClean="0"/>
              <a:pPr>
                <a:defRPr/>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E54F4E14-82F7-433A-8791-621D65BFAA76}" type="slidenum">
              <a:rPr lang="en-US" smtClean="0"/>
              <a:pPr>
                <a:defRPr/>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E54F4E14-82F7-433A-8791-621D65BFAA76}" type="slidenum">
              <a:rPr lang="en-US" smtClean="0"/>
              <a:pPr>
                <a:defRPr/>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E54F4E14-82F7-433A-8791-621D65BFAA76}" type="slidenum">
              <a:rPr lang="en-US" smtClean="0"/>
              <a:pPr>
                <a:defRPr/>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E54F4E14-82F7-433A-8791-621D65BFAA76}" type="slidenum">
              <a:rPr lang="en-US" smtClean="0"/>
              <a:pPr>
                <a:defRPr/>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E54F4E14-82F7-433A-8791-621D65BFAA76}" type="slidenum">
              <a:rPr lang="en-US" smtClean="0"/>
              <a:pPr>
                <a:defRPr/>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E54F4E14-82F7-433A-8791-621D65BFAA76}" type="slidenum">
              <a:rPr lang="en-US" smtClean="0"/>
              <a:pPr>
                <a:defRPr/>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E54F4E14-82F7-433A-8791-621D65BFAA76}" type="slidenum">
              <a:rPr lang="en-US" smtClean="0"/>
              <a:pPr>
                <a:defRPr/>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E54F4E14-82F7-433A-8791-621D65BFAA76}" type="slidenum">
              <a:rPr lang="en-US" smtClean="0"/>
              <a:pPr>
                <a:defRPr/>
              </a:pPr>
              <a:t>30</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E54F4E14-82F7-433A-8791-621D65BFAA76}" type="slidenum">
              <a:rPr lang="en-US" smtClean="0"/>
              <a:pPr>
                <a:defRPr/>
              </a:pPr>
              <a:t>31</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E54F4E14-82F7-433A-8791-621D65BFAA76}" type="slidenum">
              <a:rPr lang="en-US" smtClean="0"/>
              <a:pPr>
                <a:defRPr/>
              </a:pPr>
              <a:t>32</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E54F4E14-82F7-433A-8791-621D65BFAA76}" type="slidenum">
              <a:rPr lang="en-US" smtClean="0"/>
              <a:pPr>
                <a:defRPr/>
              </a:pPr>
              <a:t>33</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E54F4E14-82F7-433A-8791-621D65BFAA76}" type="slidenum">
              <a:rPr lang="en-US" smtClean="0"/>
              <a:pPr>
                <a:defRPr/>
              </a:pPr>
              <a:t>34</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E54F4E14-82F7-433A-8791-621D65BFAA76}" type="slidenum">
              <a:rPr lang="en-US" smtClean="0"/>
              <a:pPr>
                <a:defRPr/>
              </a:pPr>
              <a:t>35</a:t>
            </a:fld>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E54F4E14-82F7-433A-8791-621D65BFAA76}" type="slidenum">
              <a:rPr lang="en-US" smtClean="0"/>
              <a:pPr>
                <a:defRPr/>
              </a:pPr>
              <a:t>36</a:t>
            </a:fld>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E54F4E14-82F7-433A-8791-621D65BFAA76}" type="slidenum">
              <a:rPr lang="en-US" smtClean="0"/>
              <a:pPr>
                <a:defRPr/>
              </a:pPr>
              <a:t>37</a:t>
            </a:fld>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E54F4E14-82F7-433A-8791-621D65BFAA76}" type="slidenum">
              <a:rPr lang="en-US" smtClean="0"/>
              <a:pPr>
                <a:defRPr/>
              </a:pPr>
              <a:t>38</a:t>
            </a:fld>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E54F4E14-82F7-433A-8791-621D65BFAA76}" type="slidenum">
              <a:rPr lang="en-US" smtClean="0"/>
              <a:pPr>
                <a:defRPr/>
              </a:pPr>
              <a:t>39</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E54F4E14-82F7-433A-8791-621D65BFAA76}" type="slidenum">
              <a:rPr lang="en-US" smtClean="0"/>
              <a:pPr>
                <a:defRPr/>
              </a:pPr>
              <a:t>4</a:t>
            </a:fld>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E54F4E14-82F7-433A-8791-621D65BFAA76}" type="slidenum">
              <a:rPr lang="en-US" smtClean="0"/>
              <a:pPr>
                <a:defRPr/>
              </a:pPr>
              <a:t>40</a:t>
            </a:fld>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E54F4E14-82F7-433A-8791-621D65BFAA76}" type="slidenum">
              <a:rPr lang="en-US" smtClean="0"/>
              <a:pPr>
                <a:defRPr/>
              </a:pPr>
              <a:t>41</a:t>
            </a:fld>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E54F4E14-82F7-433A-8791-621D65BFAA76}" type="slidenum">
              <a:rPr lang="en-US" smtClean="0"/>
              <a:pPr>
                <a:defRPr/>
              </a:pPr>
              <a:t>42</a:t>
            </a:fld>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E54F4E14-82F7-433A-8791-621D65BFAA76}" type="slidenum">
              <a:rPr lang="en-US" smtClean="0"/>
              <a:pPr>
                <a:defRPr/>
              </a:pPr>
              <a:t>43</a:t>
            </a:fld>
            <a:endParaRPr 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E54F4E14-82F7-433A-8791-621D65BFAA76}" type="slidenum">
              <a:rPr lang="en-US" smtClean="0"/>
              <a:pPr>
                <a:defRPr/>
              </a:pPr>
              <a:t>44</a:t>
            </a:fld>
            <a:endParaRPr 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E54F4E14-82F7-433A-8791-621D65BFAA76}" type="slidenum">
              <a:rPr lang="en-US" smtClean="0"/>
              <a:pPr>
                <a:defRPr/>
              </a:pPr>
              <a:t>45</a:t>
            </a:fld>
            <a:endParaRPr 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E54F4E14-82F7-433A-8791-621D65BFAA76}" type="slidenum">
              <a:rPr lang="en-US" smtClean="0"/>
              <a:pPr>
                <a:defRPr/>
              </a:pPr>
              <a:t>46</a:t>
            </a:fld>
            <a:endParaRPr 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E54F4E14-82F7-433A-8791-621D65BFAA76}" type="slidenum">
              <a:rPr lang="en-US" smtClean="0"/>
              <a:pPr>
                <a:defRPr/>
              </a:pPr>
              <a:t>47</a:t>
            </a:fld>
            <a:endParaRPr 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E54F4E14-82F7-433A-8791-621D65BFAA76}" type="slidenum">
              <a:rPr lang="en-US" smtClean="0"/>
              <a:pPr>
                <a:defRPr/>
              </a:pPr>
              <a:t>48</a:t>
            </a:fld>
            <a:endParaRPr 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E54F4E14-82F7-433A-8791-621D65BFAA76}" type="slidenum">
              <a:rPr lang="en-US" smtClean="0"/>
              <a:pPr>
                <a:defRPr/>
              </a:pPr>
              <a:t>49</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E54F4E14-82F7-433A-8791-621D65BFAA76}" type="slidenum">
              <a:rPr lang="en-US" smtClean="0"/>
              <a:pPr>
                <a:defRPr/>
              </a:pPr>
              <a:t>5</a:t>
            </a:fld>
            <a:endParaRPr 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E54F4E14-82F7-433A-8791-621D65BFAA76}" type="slidenum">
              <a:rPr lang="en-US" smtClean="0"/>
              <a:pPr>
                <a:defRPr/>
              </a:pPr>
              <a:t>50</a:t>
            </a:fld>
            <a:endParaRPr lang="en-US"/>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E54F4E14-82F7-433A-8791-621D65BFAA76}" type="slidenum">
              <a:rPr lang="en-US" smtClean="0"/>
              <a:pPr>
                <a:defRPr/>
              </a:pPr>
              <a:t>51</a:t>
            </a:fld>
            <a:endParaRPr lang="en-US"/>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E54F4E14-82F7-433A-8791-621D65BFAA76}" type="slidenum">
              <a:rPr lang="en-US" smtClean="0"/>
              <a:pPr>
                <a:defRPr/>
              </a:pPr>
              <a:t>52</a:t>
            </a:fld>
            <a:endParaRPr lang="en-US"/>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E54F4E14-82F7-433A-8791-621D65BFAA76}" type="slidenum">
              <a:rPr lang="en-US" smtClean="0"/>
              <a:pPr>
                <a:defRPr/>
              </a:pPr>
              <a:t>53</a:t>
            </a:fld>
            <a:endParaRPr lang="en-US"/>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E54F4E14-82F7-433A-8791-621D65BFAA76}" type="slidenum">
              <a:rPr lang="en-US" smtClean="0"/>
              <a:pPr>
                <a:defRPr/>
              </a:pPr>
              <a:t>54</a:t>
            </a:fld>
            <a:endParaRPr lang="en-US"/>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E54F4E14-82F7-433A-8791-621D65BFAA76}" type="slidenum">
              <a:rPr lang="en-US" smtClean="0"/>
              <a:pPr>
                <a:defRPr/>
              </a:pPr>
              <a:t>55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E54F4E14-82F7-433A-8791-621D65BFAA76}" type="slidenum">
              <a:rPr lang="en-US" smtClean="0"/>
              <a:pPr>
                <a:defRPr/>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Slide Image Placeholder 1"/>
          <p:cNvSpPr>
            <a:spLocks noGrp="1" noRot="1" noChangeAspect="1"/>
          </p:cNvSpPr>
          <p:nvPr>
            <p:ph type="sldImg"/>
          </p:nvPr>
        </p:nvSpPr>
        <p:spPr bwMode="auto">
          <a:noFill/>
          <a:ln>
            <a:solidFill>
              <a:srgbClr val="000000"/>
            </a:solidFill>
            <a:miter lim="800000"/>
            <a:headEnd/>
            <a:tailEnd/>
          </a:ln>
        </p:spPr>
      </p:sp>
      <p:sp>
        <p:nvSpPr>
          <p:cNvPr id="3481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3481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9819535-431F-41B3-9C65-38448699F224}" type="slidenum">
              <a:rPr lang="en-US"/>
              <a:pPr fontAlgn="base">
                <a:spcBef>
                  <a:spcPct val="0"/>
                </a:spcBef>
                <a:spcAft>
                  <a:spcPct val="0"/>
                </a:spcAft>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E54F4E14-82F7-433A-8791-621D65BFAA76}" type="slidenum">
              <a:rPr lang="en-US" smtClean="0"/>
              <a:pPr>
                <a:defRPr/>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E54F4E14-82F7-433A-8791-621D65BFAA76}" type="slidenum">
              <a:rPr lang="en-US" smtClean="0"/>
              <a:pPr>
                <a:defRPr/>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8434" name="Rectangle 2"/>
          <p:cNvSpPr>
            <a:spLocks noGrp="1" noChangeArrowheads="1"/>
          </p:cNvSpPr>
          <p:nvPr>
            <p:ph type="ctrTitle" hasCustomPrompt="1"/>
          </p:nvPr>
        </p:nvSpPr>
        <p:spPr>
          <a:xfrm>
            <a:off x="873127" y="2284414"/>
            <a:ext cx="9231313" cy="1828193"/>
          </a:xfrm>
          <a:prstGeom prst="rect">
            <a:avLst/>
          </a:prstGeom>
          <a:ln algn="ctr"/>
        </p:spPr>
        <p:txBody>
          <a:bodyPr lIns="0" tIns="0" rIns="0" bIns="0" anchor="t"/>
          <a:lstStyle>
            <a:lvl1pPr algn="l" rtl="0" fontAlgn="base">
              <a:lnSpc>
                <a:spcPct val="90000"/>
              </a:lnSpc>
              <a:spcBef>
                <a:spcPct val="0"/>
              </a:spcBef>
              <a:spcAft>
                <a:spcPct val="0"/>
              </a:spcAft>
              <a:defRPr lang="en-US" sz="6600" spc="-15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dirty="0" smtClean="0"/>
              <a:t>Click </a:t>
            </a:r>
            <a:r>
              <a:rPr lang="en-US" dirty="0"/>
              <a:t>to edit Master title </a:t>
            </a:r>
            <a:r>
              <a:rPr lang="en-US" dirty="0" smtClean="0"/>
              <a:t>style </a:t>
            </a:r>
            <a:endParaRPr lang="en-US" dirty="0"/>
          </a:p>
        </p:txBody>
      </p:sp>
      <p:sp>
        <p:nvSpPr>
          <p:cNvPr id="18435" name="Rectangle 3"/>
          <p:cNvSpPr>
            <a:spLocks noGrp="1" noChangeArrowheads="1"/>
          </p:cNvSpPr>
          <p:nvPr>
            <p:ph type="subTitle" idx="1"/>
          </p:nvPr>
        </p:nvSpPr>
        <p:spPr>
          <a:xfrm>
            <a:off x="873127" y="5200890"/>
            <a:ext cx="9231313" cy="567848"/>
          </a:xfrm>
          <a:prstGeom prst="rect">
            <a:avLst/>
          </a:prstGeom>
        </p:spPr>
        <p:txBody>
          <a:bodyPr lIns="0" tIns="0" rIns="0" bIns="0" anchor="t"/>
          <a:lstStyle>
            <a:lvl1pPr marL="0" indent="0">
              <a:spcBef>
                <a:spcPct val="0"/>
              </a:spcBef>
              <a:buFont typeface="Wingdings" pitchFamily="2" charset="2"/>
              <a:buNone/>
              <a:defRPr sz="4000">
                <a:solidFill>
                  <a:schemeClr val="tx2"/>
                </a:solidFill>
                <a:effectLst>
                  <a:outerShdw blurRad="38100" dist="38100" dir="2700000" algn="tl">
                    <a:srgbClr val="000000">
                      <a:alpha val="43137"/>
                    </a:srgbClr>
                  </a:outerShdw>
                </a:effectLst>
              </a:defRPr>
            </a:lvl1pPr>
          </a:lstStyle>
          <a:p>
            <a:r>
              <a:rPr lang="en-US" smtClean="0"/>
              <a:t>Click to edit Master subtitle style</a:t>
            </a:r>
            <a:endParaRPr lang="en-US" dirty="0"/>
          </a:p>
        </p:txBody>
      </p:sp>
    </p:spTree>
  </p:cSld>
  <p:clrMapOvr>
    <a:overrideClrMapping bg1="dk2" tx1="lt1" bg2="dk1" tx2="lt2" accent1="accent1" accent2="accent2" accent3="accent3" accent4="accent4" accent5="accent5" accent6="accent6" hlink="hlink" folHlink="folHlink"/>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lack Slide - no bottom bar">
    <p:spTree>
      <p:nvGrpSpPr>
        <p:cNvPr id="1" name=""/>
        <p:cNvGrpSpPr/>
        <p:nvPr/>
      </p:nvGrpSpPr>
      <p:grpSpPr>
        <a:xfrm>
          <a:off x="0" y="0"/>
          <a:ext cx="0" cy="0"/>
          <a:chOff x="0" y="0"/>
          <a:chExt cx="0" cy="0"/>
        </a:xfrm>
      </p:grpSpPr>
      <p:sp>
        <p:nvSpPr>
          <p:cNvPr id="2" name="Title 1"/>
          <p:cNvSpPr>
            <a:spLocks noGrp="1"/>
          </p:cNvSpPr>
          <p:nvPr>
            <p:ph type="title"/>
          </p:nvPr>
        </p:nvSpPr>
        <p:spPr bwMode="white">
          <a:xfrm>
            <a:off x="459106" y="274320"/>
            <a:ext cx="10056494" cy="830998"/>
          </a:xfrm>
          <a:prstGeom prst="rect">
            <a:avLst/>
          </a:prstGeom>
        </p:spPr>
        <p:txBody>
          <a:bodyPr lIns="109728" tIns="54864" rIns="109728" bIns="54864"/>
          <a:lstStyle>
            <a:lvl1pPr algn="l" rtl="0" fontAlgn="base">
              <a:lnSpc>
                <a:spcPct val="90000"/>
              </a:lnSpc>
              <a:spcBef>
                <a:spcPct val="0"/>
              </a:spcBef>
              <a:spcAft>
                <a:spcPct val="0"/>
              </a:spcAft>
              <a:defRPr lang="en-US" sz="6000" spc="-150" dirty="0">
                <a:ln w="3175">
                  <a:noFill/>
                </a:ln>
                <a:solidFill>
                  <a:srgbClr val="FFFFFF"/>
                </a:soli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bwMode="white">
          <a:xfrm>
            <a:off x="459106" y="1697357"/>
            <a:ext cx="10056494" cy="2843855"/>
          </a:xfrm>
          <a:prstGeom prst="rect">
            <a:avLst/>
          </a:prstGeom>
        </p:spPr>
        <p:txBody>
          <a:bodyPr lIns="109728" tIns="54864" rIns="109728" bIns="54864"/>
          <a:lstStyle>
            <a:lvl1pPr>
              <a:spcBef>
                <a:spcPts val="1400"/>
              </a:spcBef>
              <a:buFontTx/>
              <a:buBlip>
                <a:blip r:embed="rId2"/>
              </a:buBlip>
              <a:defRPr sz="4000"/>
            </a:lvl1pPr>
            <a:lvl2pPr>
              <a:spcBef>
                <a:spcPts val="1300"/>
              </a:spcBef>
              <a:buFontTx/>
              <a:buBlip>
                <a:blip r:embed="rId3"/>
              </a:buBlip>
              <a:defRPr sz="3600"/>
            </a:lvl2pPr>
            <a:lvl3pPr>
              <a:spcBef>
                <a:spcPts val="1200"/>
              </a:spcBef>
              <a:buFontTx/>
              <a:buBlip>
                <a:blip r:embed="rId3"/>
              </a:buBlip>
              <a:defRPr sz="3200"/>
            </a:lvl3pPr>
            <a:lvl4pPr>
              <a:spcBef>
                <a:spcPts val="1100"/>
              </a:spcBef>
              <a:buFontTx/>
              <a:buBlip>
                <a:blip r:embed="rId3"/>
              </a:buBlip>
              <a:defRPr sz="2800"/>
            </a:lvl4pPr>
            <a:lvl5pPr>
              <a:spcBef>
                <a:spcPts val="1000"/>
              </a:spcBef>
              <a:buFontTx/>
              <a:buBlip>
                <a:blip r:embed="rId3"/>
              </a:buBlip>
              <a:defRPr sz="2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cSld name="Branding Layout">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Notes Slide (you must hide i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a:xfrm>
            <a:off x="459106" y="274320"/>
            <a:ext cx="10056494" cy="830998"/>
          </a:xfrm>
          <a:prstGeom prst="rect">
            <a:avLst/>
          </a:prstGeom>
        </p:spPr>
        <p:txBody>
          <a:bodyPr/>
          <a:lstStyle>
            <a:lvl1pPr algn="l" rtl="0" fontAlgn="base">
              <a:lnSpc>
                <a:spcPct val="90000"/>
              </a:lnSpc>
              <a:spcBef>
                <a:spcPct val="0"/>
              </a:spcBef>
              <a:spcAft>
                <a:spcPct val="0"/>
              </a:spcAft>
              <a:defRPr lang="en-US" sz="6000" spc="-150" dirty="0">
                <a:ln w="3175">
                  <a:noFill/>
                </a:ln>
                <a:solidFill>
                  <a:srgbClr val="FFFFFF"/>
                </a:soli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bwMode="white">
          <a:xfrm>
            <a:off x="459106" y="1697357"/>
            <a:ext cx="10056494" cy="2843855"/>
          </a:xfrm>
          <a:prstGeom prst="rect">
            <a:avLst/>
          </a:prstGeom>
        </p:spPr>
        <p:txBody>
          <a:bodyPr/>
          <a:lstStyle>
            <a:lvl1pPr>
              <a:spcBef>
                <a:spcPts val="1400"/>
              </a:spcBef>
              <a:buFontTx/>
              <a:buBlip>
                <a:blip r:embed="rId2"/>
              </a:buBlip>
              <a:defRPr sz="4000"/>
            </a:lvl1pPr>
            <a:lvl2pPr>
              <a:spcBef>
                <a:spcPts val="1300"/>
              </a:spcBef>
              <a:buFontTx/>
              <a:buBlip>
                <a:blip r:embed="rId3"/>
              </a:buBlip>
              <a:defRPr sz="3600"/>
            </a:lvl2pPr>
            <a:lvl3pPr>
              <a:spcBef>
                <a:spcPts val="1200"/>
              </a:spcBef>
              <a:buFontTx/>
              <a:buBlip>
                <a:blip r:embed="rId3"/>
              </a:buBlip>
              <a:defRPr sz="3200"/>
            </a:lvl3pPr>
            <a:lvl4pPr>
              <a:spcBef>
                <a:spcPts val="1100"/>
              </a:spcBef>
              <a:buFontTx/>
              <a:buBlip>
                <a:blip r:embed="rId3"/>
              </a:buBlip>
              <a:defRPr sz="2800"/>
            </a:lvl4pPr>
            <a:lvl5pPr>
              <a:spcBef>
                <a:spcPts val="1000"/>
              </a:spcBef>
              <a:buFontTx/>
              <a:buBlip>
                <a:blip r:embed="rId3"/>
              </a:buBlip>
              <a:defRPr sz="2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ext Placeholder 6"/>
          <p:cNvSpPr>
            <a:spLocks noGrp="1"/>
          </p:cNvSpPr>
          <p:nvPr>
            <p:ph type="body" sz="quarter" idx="10"/>
          </p:nvPr>
        </p:nvSpPr>
        <p:spPr>
          <a:xfrm>
            <a:off x="1" y="7486651"/>
            <a:ext cx="10972801" cy="742950"/>
          </a:xfrm>
          <a:prstGeom prst="rect">
            <a:avLst/>
          </a:prstGeom>
          <a:solidFill>
            <a:srgbClr val="FFFF99"/>
          </a:solidFill>
        </p:spPr>
        <p:txBody>
          <a:bodyPr lIns="182873" tIns="91436" rIns="182873" bIns="91436" anchor="b">
            <a:noAutofit/>
          </a:bodyPr>
          <a:lstStyle>
            <a:lvl1pPr algn="r">
              <a:buFont typeface="Arial" pitchFamily="34" charset="0"/>
              <a:buNone/>
              <a:defRPr>
                <a:solidFill>
                  <a:srgbClr val="000000"/>
                </a:solidFill>
                <a:effectLst/>
                <a:latin typeface="Segoe Semibold" pitchFamily="34" charset="0"/>
              </a:defRPr>
            </a:lvl1pPr>
          </a:lstStyle>
          <a:p>
            <a:pPr lvl="0"/>
            <a:r>
              <a:rPr lang="en-US" smtClean="0"/>
              <a:t>Click to edit Master text styles</a:t>
            </a:r>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Black Slide - no bottom bar">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a:xfrm>
            <a:off x="459106" y="274320"/>
            <a:ext cx="10056494" cy="830998"/>
          </a:xfrm>
          <a:prstGeom prst="rect">
            <a:avLst/>
          </a:prstGeom>
        </p:spPr>
        <p:txBody>
          <a:bodyPr/>
          <a:lstStyle>
            <a:lvl1pPr algn="l" rtl="0" fontAlgn="base">
              <a:lnSpc>
                <a:spcPct val="90000"/>
              </a:lnSpc>
              <a:spcBef>
                <a:spcPct val="0"/>
              </a:spcBef>
              <a:spcAft>
                <a:spcPct val="0"/>
              </a:spcAft>
              <a:defRPr lang="en-US" sz="6000" spc="-150" dirty="0">
                <a:ln w="3175">
                  <a:noFill/>
                </a:ln>
                <a:solidFill>
                  <a:srgbClr val="FFFFFF"/>
                </a:soli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bwMode="white">
          <a:xfrm>
            <a:off x="459106" y="1697357"/>
            <a:ext cx="10056494" cy="2843855"/>
          </a:xfrm>
          <a:prstGeom prst="rect">
            <a:avLst/>
          </a:prstGeom>
        </p:spPr>
        <p:txBody>
          <a:bodyPr/>
          <a:lstStyle>
            <a:lvl1pPr>
              <a:spcBef>
                <a:spcPts val="1400"/>
              </a:spcBef>
              <a:buFontTx/>
              <a:buBlip>
                <a:blip r:embed="rId2"/>
              </a:buBlip>
              <a:defRPr sz="4000"/>
            </a:lvl1pPr>
            <a:lvl2pPr>
              <a:spcBef>
                <a:spcPts val="1300"/>
              </a:spcBef>
              <a:buFontTx/>
              <a:buBlip>
                <a:blip r:embed="rId3"/>
              </a:buBlip>
              <a:defRPr sz="3600"/>
            </a:lvl2pPr>
            <a:lvl3pPr>
              <a:spcBef>
                <a:spcPts val="1200"/>
              </a:spcBef>
              <a:buFontTx/>
              <a:buBlip>
                <a:blip r:embed="rId3"/>
              </a:buBlip>
              <a:defRPr sz="3200"/>
            </a:lvl3pPr>
            <a:lvl4pPr>
              <a:spcBef>
                <a:spcPts val="1100"/>
              </a:spcBef>
              <a:buFontTx/>
              <a:buBlip>
                <a:blip r:embed="rId3"/>
              </a:buBlip>
              <a:defRPr sz="2800"/>
            </a:lvl4pPr>
            <a:lvl5pPr>
              <a:spcBef>
                <a:spcPts val="1000"/>
              </a:spcBef>
              <a:buFontTx/>
              <a:buBlip>
                <a:blip r:embed="rId3"/>
              </a:buBlip>
              <a:defRPr sz="2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Demo Video etc slides">
    <p:spTree>
      <p:nvGrpSpPr>
        <p:cNvPr id="1" name=""/>
        <p:cNvGrpSpPr/>
        <p:nvPr/>
      </p:nvGrpSpPr>
      <p:grpSpPr>
        <a:xfrm>
          <a:off x="0" y="0"/>
          <a:ext cx="0" cy="0"/>
          <a:chOff x="0" y="0"/>
          <a:chExt cx="0" cy="0"/>
        </a:xfrm>
      </p:grpSpPr>
      <p:sp>
        <p:nvSpPr>
          <p:cNvPr id="18434" name="Rectangle 2"/>
          <p:cNvSpPr>
            <a:spLocks noGrp="1" noChangeArrowheads="1"/>
          </p:cNvSpPr>
          <p:nvPr>
            <p:ph type="ctrTitle"/>
          </p:nvPr>
        </p:nvSpPr>
        <p:spPr>
          <a:xfrm>
            <a:off x="873127" y="2825750"/>
            <a:ext cx="9231313" cy="1828193"/>
          </a:xfrm>
          <a:prstGeom prst="rect">
            <a:avLst/>
          </a:prstGeom>
          <a:ln algn="ctr"/>
        </p:spPr>
        <p:txBody>
          <a:bodyPr lIns="0" tIns="0" rIns="0" bIns="0" anchor="t"/>
          <a:lstStyle>
            <a:lvl1pPr algn="l" rtl="0" fontAlgn="base">
              <a:lnSpc>
                <a:spcPct val="90000"/>
              </a:lnSpc>
              <a:spcBef>
                <a:spcPct val="0"/>
              </a:spcBef>
              <a:spcAft>
                <a:spcPct val="0"/>
              </a:spcAft>
              <a:defRPr lang="en-US" sz="6600" b="0" cap="none" spc="-15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18435" name="Rectangle 3"/>
          <p:cNvSpPr>
            <a:spLocks noGrp="1" noChangeArrowheads="1"/>
          </p:cNvSpPr>
          <p:nvPr>
            <p:ph type="subTitle" idx="1"/>
          </p:nvPr>
        </p:nvSpPr>
        <p:spPr>
          <a:xfrm>
            <a:off x="873127" y="5208589"/>
            <a:ext cx="9231313" cy="567848"/>
          </a:xfrm>
          <a:prstGeom prst="rect">
            <a:avLst/>
          </a:prstGeom>
        </p:spPr>
        <p:txBody>
          <a:bodyPr lIns="0" tIns="0" rIns="0" bIns="0" anchor="t"/>
          <a:lstStyle>
            <a:lvl1pPr marL="0" indent="0">
              <a:spcBef>
                <a:spcPct val="0"/>
              </a:spcBef>
              <a:buFont typeface="Wingdings" pitchFamily="2" charset="2"/>
              <a:buNone/>
              <a:defRPr sz="4100">
                <a:solidFill>
                  <a:schemeClr val="tx2"/>
                </a:solidFill>
              </a:defRPr>
            </a:lvl1pPr>
          </a:lstStyle>
          <a:p>
            <a:r>
              <a:rPr lang="en-US" smtClean="0"/>
              <a:t>Click to edit Master subtitle style</a:t>
            </a:r>
            <a:endParaRPr lang="en-US" dirty="0"/>
          </a:p>
        </p:txBody>
      </p:sp>
    </p:spTree>
  </p:cSld>
  <p:clrMapOvr>
    <a:overrideClrMapping bg1="dk2" tx1="lt1" bg2="dk1" tx2="lt2" accent1="accent1" accent2="accent2" accent3="accent3" accent4="accent4" accent5="accent5" accent6="accent6" hlink="hlink" folHlink="folHlink"/>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0"/>
            <a:ext cx="10056494" cy="830998"/>
          </a:xfrm>
          <a:prstGeom prst="rect">
            <a:avLst/>
          </a:prstGeom>
        </p:spPr>
        <p:txBody>
          <a:bodyPr lIns="109728" tIns="54864" rIns="109728" bIns="54864"/>
          <a:lstStyle>
            <a:lvl1pPr algn="l" rtl="0" fontAlgn="base">
              <a:lnSpc>
                <a:spcPct val="90000"/>
              </a:lnSpc>
              <a:spcBef>
                <a:spcPct val="0"/>
              </a:spcBef>
              <a:spcAft>
                <a:spcPct val="0"/>
              </a:spcAft>
              <a:defRPr lang="en-US" sz="6000" spc="-15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459106" y="1697357"/>
            <a:ext cx="10056494" cy="2843855"/>
          </a:xfrm>
          <a:prstGeom prst="rect">
            <a:avLst/>
          </a:prstGeom>
        </p:spPr>
        <p:txBody>
          <a:bodyPr lIns="109728" tIns="54864" rIns="109728" bIns="54864"/>
          <a:lstStyle>
            <a:lvl1pPr>
              <a:defRPr sz="4000"/>
            </a:lvl1pPr>
            <a:lvl2pPr>
              <a:defRPr sz="3600"/>
            </a:lvl2pPr>
            <a:lvl3pPr>
              <a:defRPr sz="3200"/>
            </a:lvl3pPr>
            <a:lvl4pPr>
              <a:defRPr sz="2800"/>
            </a:lvl4pPr>
            <a:lvl5pPr>
              <a:defRPr sz="2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0"/>
            <a:ext cx="10056494" cy="830998"/>
          </a:xfrm>
          <a:prstGeom prst="rect">
            <a:avLst/>
          </a:prstGeom>
        </p:spPr>
        <p:txBody>
          <a:bodyPr lIns="109728" tIns="54864" rIns="109728" bIns="54864"/>
          <a:lstStyle>
            <a:lvl1pPr algn="l" rtl="0" fontAlgn="base">
              <a:lnSpc>
                <a:spcPct val="90000"/>
              </a:lnSpc>
              <a:spcBef>
                <a:spcPct val="0"/>
              </a:spcBef>
              <a:spcAft>
                <a:spcPct val="0"/>
              </a:spcAft>
              <a:defRPr lang="en-US" sz="6000" spc="-15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Content Placeholder 2"/>
          <p:cNvSpPr>
            <a:spLocks noGrp="1"/>
          </p:cNvSpPr>
          <p:nvPr>
            <p:ph sz="half" idx="1"/>
          </p:nvPr>
        </p:nvSpPr>
        <p:spPr>
          <a:xfrm>
            <a:off x="458788" y="1697039"/>
            <a:ext cx="4951412" cy="2080570"/>
          </a:xfrm>
          <a:prstGeom prst="rect">
            <a:avLst/>
          </a:prstGeom>
        </p:spPr>
        <p:txBody>
          <a:bodyPr lIns="109728" tIns="54864" rIns="109728" bIns="54864"/>
          <a:lstStyle>
            <a:lvl1pPr marL="355585" indent="-355585">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562600" y="1697039"/>
            <a:ext cx="4953000" cy="2080570"/>
          </a:xfrm>
          <a:prstGeom prst="rect">
            <a:avLst/>
          </a:prstGeom>
        </p:spPr>
        <p:txBody>
          <a:bodyPr lIns="109728" tIns="54864" rIns="109728" bIns="54864"/>
          <a:lstStyle>
            <a:lvl1pPr marL="353999" indent="-353999">
              <a:defRPr sz="2800"/>
            </a:lvl1pPr>
            <a:lvl2pPr marL="720696" indent="-342887">
              <a:defRPr sz="2400"/>
            </a:lvl2pPr>
            <a:lvl3pPr marL="1039771" indent="-307963">
              <a:defRPr sz="2000"/>
            </a:lvl3pPr>
            <a:lvl4pPr marL="1314397" indent="-296851">
              <a:defRPr sz="1800"/>
            </a:lvl4pPr>
            <a:lvl5pPr marL="1611248" indent="-285738">
              <a:buNone/>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0"/>
            <a:ext cx="10056494" cy="830998"/>
          </a:xfrm>
          <a:prstGeom prst="rect">
            <a:avLst/>
          </a:prstGeom>
        </p:spPr>
        <p:txBody>
          <a:bodyPr lIns="109728" tIns="54864" rIns="109728" bIns="54864"/>
          <a:lstStyle>
            <a:lvl1pPr algn="l" rtl="0" fontAlgn="base">
              <a:lnSpc>
                <a:spcPct val="90000"/>
              </a:lnSpc>
              <a:spcBef>
                <a:spcPct val="0"/>
              </a:spcBef>
              <a:spcAft>
                <a:spcPct val="0"/>
              </a:spcAft>
              <a:defRPr lang="en-US" sz="6000" spc="-15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Tree>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0"/>
            <a:ext cx="10056494" cy="830998"/>
          </a:xfrm>
          <a:prstGeom prst="rect">
            <a:avLst/>
          </a:prstGeom>
        </p:spPr>
        <p:txBody>
          <a:bodyPr lIns="109728" tIns="54864" rIns="109728" bIns="54864"/>
          <a:lstStyle>
            <a:lvl1pPr algn="l" rtl="0" fontAlgn="base">
              <a:lnSpc>
                <a:spcPct val="90000"/>
              </a:lnSpc>
              <a:spcBef>
                <a:spcPct val="0"/>
              </a:spcBef>
              <a:spcAft>
                <a:spcPct val="0"/>
              </a:spcAft>
              <a:defRPr lang="en-US" sz="6000" spc="-15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a:xfrm>
            <a:off x="459106" y="1697357"/>
            <a:ext cx="10056494" cy="2843855"/>
          </a:xfrm>
          <a:prstGeom prst="rect">
            <a:avLst/>
          </a:prstGeom>
        </p:spPr>
        <p:txBody>
          <a:bodyPr lIns="109728" tIns="54864" rIns="109728" bIns="54864"/>
          <a:lstStyle>
            <a:lvl1pPr>
              <a:spcBef>
                <a:spcPts val="1400"/>
              </a:spcBef>
              <a:buFontTx/>
              <a:buBlip>
                <a:blip r:embed="rId2"/>
              </a:buBlip>
              <a:defRPr sz="4000"/>
            </a:lvl1pPr>
            <a:lvl2pPr>
              <a:spcBef>
                <a:spcPts val="1300"/>
              </a:spcBef>
              <a:buFontTx/>
              <a:buBlip>
                <a:blip r:embed="rId3"/>
              </a:buBlip>
              <a:defRPr sz="3600"/>
            </a:lvl2pPr>
            <a:lvl3pPr>
              <a:spcBef>
                <a:spcPts val="1200"/>
              </a:spcBef>
              <a:buFontTx/>
              <a:buBlip>
                <a:blip r:embed="rId3"/>
              </a:buBlip>
              <a:defRPr sz="3200"/>
            </a:lvl3pPr>
            <a:lvl4pPr>
              <a:spcBef>
                <a:spcPts val="1100"/>
              </a:spcBef>
              <a:buFontTx/>
              <a:buBlip>
                <a:blip r:embed="rId3"/>
              </a:buBlip>
              <a:defRPr sz="2800"/>
            </a:lvl4pPr>
            <a:lvl5pPr>
              <a:spcBef>
                <a:spcPts val="1000"/>
              </a:spcBef>
              <a:buFontTx/>
              <a:buBlip>
                <a:blip r:embed="rId3"/>
              </a:buBlip>
              <a:defRPr sz="2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Notes Slide (you must hide it)">
    <p:spTree>
      <p:nvGrpSpPr>
        <p:cNvPr id="1" name=""/>
        <p:cNvGrpSpPr/>
        <p:nvPr/>
      </p:nvGrpSpPr>
      <p:grpSpPr>
        <a:xfrm>
          <a:off x="0" y="0"/>
          <a:ext cx="0" cy="0"/>
          <a:chOff x="0" y="0"/>
          <a:chExt cx="0" cy="0"/>
        </a:xfrm>
      </p:grpSpPr>
      <p:sp>
        <p:nvSpPr>
          <p:cNvPr id="2" name="Title 1"/>
          <p:cNvSpPr>
            <a:spLocks noGrp="1"/>
          </p:cNvSpPr>
          <p:nvPr>
            <p:ph type="title"/>
          </p:nvPr>
        </p:nvSpPr>
        <p:spPr bwMode="white">
          <a:xfrm>
            <a:off x="459106" y="274320"/>
            <a:ext cx="10056494" cy="830998"/>
          </a:xfrm>
          <a:prstGeom prst="rect">
            <a:avLst/>
          </a:prstGeom>
        </p:spPr>
        <p:txBody>
          <a:bodyPr lIns="109728" tIns="54864" rIns="109728" bIns="54864"/>
          <a:lstStyle>
            <a:lvl1pPr algn="l" rtl="0" fontAlgn="base">
              <a:lnSpc>
                <a:spcPct val="90000"/>
              </a:lnSpc>
              <a:spcBef>
                <a:spcPct val="0"/>
              </a:spcBef>
              <a:spcAft>
                <a:spcPct val="0"/>
              </a:spcAft>
              <a:defRPr lang="en-US" sz="6000" spc="-150" dirty="0">
                <a:ln w="3175">
                  <a:noFill/>
                </a:ln>
                <a:solidFill>
                  <a:srgbClr val="FFFFFF"/>
                </a:soli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bwMode="white">
          <a:xfrm>
            <a:off x="459106" y="1697357"/>
            <a:ext cx="10056494" cy="2843855"/>
          </a:xfrm>
          <a:prstGeom prst="rect">
            <a:avLst/>
          </a:prstGeom>
        </p:spPr>
        <p:txBody>
          <a:bodyPr lIns="109728" tIns="54864" rIns="109728" bIns="54864"/>
          <a:lstStyle>
            <a:lvl1pPr>
              <a:spcBef>
                <a:spcPts val="1400"/>
              </a:spcBef>
              <a:buFontTx/>
              <a:buBlip>
                <a:blip r:embed="rId2"/>
              </a:buBlip>
              <a:defRPr sz="4000"/>
            </a:lvl1pPr>
            <a:lvl2pPr>
              <a:spcBef>
                <a:spcPts val="1300"/>
              </a:spcBef>
              <a:buFontTx/>
              <a:buBlip>
                <a:blip r:embed="rId3"/>
              </a:buBlip>
              <a:defRPr sz="3600"/>
            </a:lvl2pPr>
            <a:lvl3pPr>
              <a:spcBef>
                <a:spcPts val="1200"/>
              </a:spcBef>
              <a:buFontTx/>
              <a:buBlip>
                <a:blip r:embed="rId3"/>
              </a:buBlip>
              <a:defRPr sz="3200"/>
            </a:lvl3pPr>
            <a:lvl4pPr>
              <a:spcBef>
                <a:spcPts val="1100"/>
              </a:spcBef>
              <a:buFontTx/>
              <a:buBlip>
                <a:blip r:embed="rId3"/>
              </a:buBlip>
              <a:defRPr sz="2800"/>
            </a:lvl4pPr>
            <a:lvl5pPr>
              <a:spcBef>
                <a:spcPts val="1000"/>
              </a:spcBef>
              <a:buFontTx/>
              <a:buBlip>
                <a:blip r:embed="rId3"/>
              </a:buBlip>
              <a:defRPr sz="2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ext Placeholder 6"/>
          <p:cNvSpPr>
            <a:spLocks noGrp="1"/>
          </p:cNvSpPr>
          <p:nvPr>
            <p:ph type="body" sz="quarter" idx="10"/>
          </p:nvPr>
        </p:nvSpPr>
        <p:spPr>
          <a:xfrm>
            <a:off x="1" y="7486651"/>
            <a:ext cx="10972801" cy="742950"/>
          </a:xfrm>
          <a:prstGeom prst="rect">
            <a:avLst/>
          </a:prstGeom>
          <a:solidFill>
            <a:srgbClr val="FFFF99"/>
          </a:solidFill>
        </p:spPr>
        <p:txBody>
          <a:bodyPr wrap="square" lIns="182873" tIns="91436" rIns="182873" bIns="91436" anchor="b" anchorCtr="0">
            <a:noAutofit/>
          </a:bodyPr>
          <a:lstStyle>
            <a:lvl1pPr algn="r">
              <a:buFont typeface="Arial" pitchFamily="34" charset="0"/>
              <a:buNone/>
              <a:defRPr>
                <a:solidFill>
                  <a:srgbClr val="000000"/>
                </a:solidFill>
                <a:effectLst/>
                <a:latin typeface="Segoe Semibold" pitchFamily="34" charset="0"/>
              </a:defRPr>
            </a:lvl1pPr>
          </a:lstStyle>
          <a:p>
            <a:pPr lvl="0"/>
            <a:r>
              <a:rPr lang="en-US" smtClean="0"/>
              <a:t>Click to edit Master text styles</a:t>
            </a:r>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4.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3.png"/><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5">
            <a:lum/>
          </a:blip>
          <a:srcRect/>
          <a:stretch>
            <a:fillRect/>
          </a:stretch>
        </a:blipFill>
        <a:effectLst/>
      </p:bgPr>
    </p:bg>
    <p:spTree>
      <p:nvGrpSpPr>
        <p:cNvPr id="1" name=""/>
        <p:cNvGrpSpPr/>
        <p:nvPr/>
      </p:nvGrpSpPr>
      <p:grpSpPr>
        <a:xfrm>
          <a:off x="0" y="0"/>
          <a:ext cx="0" cy="0"/>
          <a:chOff x="0" y="0"/>
          <a:chExt cx="0" cy="0"/>
        </a:xfrm>
      </p:grpSpPr>
    </p:spTree>
  </p:cSld>
  <p:clrMap bg1="dk2" tx1="lt1" bg2="dk1" tx2="lt2" accent1="accent1" accent2="accent2" accent3="accent3" accent4="accent4" accent5="accent5" accent6="accent6" hlink="hlink" folHlink="folHlink"/>
  <p:sldLayoutIdLst>
    <p:sldLayoutId id="2147483711" r:id="rId1"/>
    <p:sldLayoutId id="2147483712" r:id="rId2"/>
    <p:sldLayoutId id="2147483713" r:id="rId3"/>
    <p:sldLayoutId id="2147483714" r:id="rId4"/>
    <p:sldLayoutId id="2147483715" r:id="rId5"/>
    <p:sldLayoutId id="2147483716" r:id="rId6"/>
    <p:sldLayoutId id="2147483717" r:id="rId7"/>
    <p:sldLayoutId id="2147483718" r:id="rId8"/>
    <p:sldLayoutId id="2147483719" r:id="rId9"/>
    <p:sldLayoutId id="2147483720" r:id="rId10"/>
    <p:sldLayoutId id="2147483721" r:id="rId11"/>
    <p:sldLayoutId id="2147483695" r:id="rId12"/>
    <p:sldLayoutId id="2147483696" r:id="rId13"/>
  </p:sldLayoutIdLst>
  <p:transition>
    <p:fade/>
  </p:transition>
  <p:timing>
    <p:tnLst>
      <p:par>
        <p:cTn id="1" dur="indefinite" restart="never" nodeType="tmRoot"/>
      </p:par>
    </p:tnLst>
  </p:timing>
  <p:txStyles>
    <p:titleStyle>
      <a:lvl1pPr algn="l" defTabSz="1095332" rtl="0" eaLnBrk="1" fontAlgn="base" hangingPunct="1">
        <a:lnSpc>
          <a:spcPct val="90000"/>
        </a:lnSpc>
        <a:spcBef>
          <a:spcPct val="0"/>
        </a:spcBef>
        <a:spcAft>
          <a:spcPct val="0"/>
        </a:spcAft>
        <a:defRPr lang="en-US" sz="6000" b="0" cap="none" spc="-150" dirty="0" smtClean="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vl2pPr algn="l" defTabSz="1095332" rtl="0" eaLnBrk="1" fontAlgn="base" hangingPunct="1">
        <a:lnSpc>
          <a:spcPct val="90000"/>
        </a:lnSpc>
        <a:spcBef>
          <a:spcPct val="0"/>
        </a:spcBef>
        <a:spcAft>
          <a:spcPct val="0"/>
        </a:spcAft>
        <a:defRPr sz="5400">
          <a:solidFill>
            <a:schemeClr val="tx2"/>
          </a:solidFill>
          <a:latin typeface="Segoe Semibold" pitchFamily="34" charset="0"/>
        </a:defRPr>
      </a:lvl2pPr>
      <a:lvl3pPr algn="l" defTabSz="1095332" rtl="0" eaLnBrk="1" fontAlgn="base" hangingPunct="1">
        <a:lnSpc>
          <a:spcPct val="90000"/>
        </a:lnSpc>
        <a:spcBef>
          <a:spcPct val="0"/>
        </a:spcBef>
        <a:spcAft>
          <a:spcPct val="0"/>
        </a:spcAft>
        <a:defRPr sz="5400">
          <a:solidFill>
            <a:schemeClr val="tx2"/>
          </a:solidFill>
          <a:latin typeface="Segoe Semibold" pitchFamily="34" charset="0"/>
        </a:defRPr>
      </a:lvl3pPr>
      <a:lvl4pPr algn="l" defTabSz="1095332" rtl="0" eaLnBrk="1" fontAlgn="base" hangingPunct="1">
        <a:lnSpc>
          <a:spcPct val="90000"/>
        </a:lnSpc>
        <a:spcBef>
          <a:spcPct val="0"/>
        </a:spcBef>
        <a:spcAft>
          <a:spcPct val="0"/>
        </a:spcAft>
        <a:defRPr sz="5400">
          <a:solidFill>
            <a:schemeClr val="tx2"/>
          </a:solidFill>
          <a:latin typeface="Segoe Semibold" pitchFamily="34" charset="0"/>
        </a:defRPr>
      </a:lvl4pPr>
      <a:lvl5pPr algn="l" defTabSz="1095332" rtl="0" eaLnBrk="1" fontAlgn="base" hangingPunct="1">
        <a:lnSpc>
          <a:spcPct val="90000"/>
        </a:lnSpc>
        <a:spcBef>
          <a:spcPct val="0"/>
        </a:spcBef>
        <a:spcAft>
          <a:spcPct val="0"/>
        </a:spcAft>
        <a:defRPr sz="5400">
          <a:solidFill>
            <a:schemeClr val="tx2"/>
          </a:solidFill>
          <a:latin typeface="Segoe Semibold" pitchFamily="34" charset="0"/>
        </a:defRPr>
      </a:lvl5pPr>
      <a:lvl6pPr marL="457164" algn="l" defTabSz="1096876" rtl="0" eaLnBrk="1" fontAlgn="base" hangingPunct="1">
        <a:lnSpc>
          <a:spcPct val="90000"/>
        </a:lnSpc>
        <a:spcBef>
          <a:spcPct val="0"/>
        </a:spcBef>
        <a:spcAft>
          <a:spcPct val="0"/>
        </a:spcAft>
        <a:defRPr sz="5400">
          <a:solidFill>
            <a:schemeClr val="tx2"/>
          </a:solidFill>
          <a:latin typeface="Segoe Semibold" pitchFamily="34" charset="0"/>
        </a:defRPr>
      </a:lvl6pPr>
      <a:lvl7pPr marL="914328" algn="l" defTabSz="1096876" rtl="0" eaLnBrk="1" fontAlgn="base" hangingPunct="1">
        <a:lnSpc>
          <a:spcPct val="90000"/>
        </a:lnSpc>
        <a:spcBef>
          <a:spcPct val="0"/>
        </a:spcBef>
        <a:spcAft>
          <a:spcPct val="0"/>
        </a:spcAft>
        <a:defRPr sz="5400">
          <a:solidFill>
            <a:schemeClr val="tx2"/>
          </a:solidFill>
          <a:latin typeface="Segoe Semibold" pitchFamily="34" charset="0"/>
        </a:defRPr>
      </a:lvl7pPr>
      <a:lvl8pPr marL="1371490" algn="l" defTabSz="1096876" rtl="0" eaLnBrk="1" fontAlgn="base" hangingPunct="1">
        <a:lnSpc>
          <a:spcPct val="90000"/>
        </a:lnSpc>
        <a:spcBef>
          <a:spcPct val="0"/>
        </a:spcBef>
        <a:spcAft>
          <a:spcPct val="0"/>
        </a:spcAft>
        <a:defRPr sz="5400">
          <a:solidFill>
            <a:schemeClr val="tx2"/>
          </a:solidFill>
          <a:latin typeface="Segoe Semibold" pitchFamily="34" charset="0"/>
        </a:defRPr>
      </a:lvl8pPr>
      <a:lvl9pPr marL="1828654" algn="l" defTabSz="1096876" rtl="0" eaLnBrk="1" fontAlgn="base" hangingPunct="1">
        <a:lnSpc>
          <a:spcPct val="90000"/>
        </a:lnSpc>
        <a:spcBef>
          <a:spcPct val="0"/>
        </a:spcBef>
        <a:spcAft>
          <a:spcPct val="0"/>
        </a:spcAft>
        <a:defRPr sz="5400">
          <a:solidFill>
            <a:schemeClr val="tx2"/>
          </a:solidFill>
          <a:latin typeface="Segoe Semibold" pitchFamily="34" charset="0"/>
        </a:defRPr>
      </a:lvl9pPr>
    </p:titleStyle>
    <p:bodyStyle>
      <a:lvl1pPr marL="459088" indent="-459088" algn="l" defTabSz="1095332" rtl="0" eaLnBrk="1" fontAlgn="base" hangingPunct="1">
        <a:lnSpc>
          <a:spcPct val="90000"/>
        </a:lnSpc>
        <a:spcBef>
          <a:spcPts val="1400"/>
        </a:spcBef>
        <a:spcAft>
          <a:spcPct val="0"/>
        </a:spcAft>
        <a:buClr>
          <a:schemeClr val="tx2"/>
        </a:buClr>
        <a:buSzPct val="95000"/>
        <a:buFontTx/>
        <a:buBlip>
          <a:blip r:embed="rId16"/>
        </a:buBlip>
        <a:defRPr sz="4000">
          <a:solidFill>
            <a:schemeClr val="tx1"/>
          </a:solidFill>
          <a:effectLst>
            <a:outerShdw blurRad="38100" dist="38100" dir="2700000" algn="tl">
              <a:srgbClr val="000000">
                <a:alpha val="43137"/>
              </a:srgbClr>
            </a:outerShdw>
          </a:effectLst>
          <a:latin typeface="+mn-lt"/>
          <a:ea typeface="+mn-ea"/>
          <a:cs typeface="+mn-cs"/>
        </a:defRPr>
      </a:lvl1pPr>
      <a:lvl2pPr marL="845786" indent="-380984" algn="l" defTabSz="1095332" rtl="0" eaLnBrk="1" fontAlgn="base" hangingPunct="1">
        <a:lnSpc>
          <a:spcPct val="90000"/>
        </a:lnSpc>
        <a:spcBef>
          <a:spcPts val="1300"/>
        </a:spcBef>
        <a:spcAft>
          <a:spcPct val="0"/>
        </a:spcAft>
        <a:buClr>
          <a:schemeClr val="tx2"/>
        </a:buClr>
        <a:buSzPct val="80000"/>
        <a:buFontTx/>
        <a:buBlip>
          <a:blip r:embed="rId17"/>
        </a:buBlip>
        <a:defRPr sz="3600">
          <a:solidFill>
            <a:schemeClr val="tx1"/>
          </a:solidFill>
          <a:effectLst>
            <a:outerShdw blurRad="38100" dist="38100" dir="2700000" algn="tl">
              <a:srgbClr val="000000">
                <a:alpha val="43137"/>
              </a:srgbClr>
            </a:outerShdw>
          </a:effectLst>
          <a:latin typeface="+mn-lt"/>
        </a:defRPr>
      </a:lvl2pPr>
      <a:lvl3pPr marL="1186769" indent="-339077" algn="l" defTabSz="1095332" rtl="0" eaLnBrk="1" fontAlgn="base" hangingPunct="1">
        <a:lnSpc>
          <a:spcPct val="90000"/>
        </a:lnSpc>
        <a:spcBef>
          <a:spcPts val="1200"/>
        </a:spcBef>
        <a:spcAft>
          <a:spcPct val="0"/>
        </a:spcAft>
        <a:buClr>
          <a:schemeClr val="tx2"/>
        </a:buClr>
        <a:buSzPct val="80000"/>
        <a:buFontTx/>
        <a:buBlip>
          <a:blip r:embed="rId17"/>
        </a:buBlip>
        <a:defRPr sz="3200">
          <a:solidFill>
            <a:schemeClr val="tx1"/>
          </a:solidFill>
          <a:effectLst>
            <a:outerShdw blurRad="38100" dist="38100" dir="2700000" algn="tl">
              <a:srgbClr val="000000">
                <a:alpha val="43137"/>
              </a:srgbClr>
            </a:outerShdw>
          </a:effectLst>
          <a:latin typeface="+mn-lt"/>
        </a:defRPr>
      </a:lvl3pPr>
      <a:lvl4pPr marL="1520129" indent="-331457" algn="l" defTabSz="1095332" rtl="0" eaLnBrk="1" fontAlgn="base" hangingPunct="1">
        <a:lnSpc>
          <a:spcPct val="90000"/>
        </a:lnSpc>
        <a:spcBef>
          <a:spcPts val="1100"/>
        </a:spcBef>
        <a:spcAft>
          <a:spcPct val="0"/>
        </a:spcAft>
        <a:buClr>
          <a:schemeClr val="tx2"/>
        </a:buClr>
        <a:buSzPct val="80000"/>
        <a:buFontTx/>
        <a:buBlip>
          <a:blip r:embed="rId17"/>
        </a:buBlip>
        <a:defRPr sz="2800">
          <a:solidFill>
            <a:schemeClr val="tx1"/>
          </a:solidFill>
          <a:effectLst>
            <a:outerShdw blurRad="38100" dist="38100" dir="2700000" algn="tl">
              <a:srgbClr val="000000">
                <a:alpha val="43137"/>
              </a:srgbClr>
            </a:outerShdw>
          </a:effectLst>
          <a:latin typeface="+mn-lt"/>
        </a:defRPr>
      </a:lvl4pPr>
      <a:lvl5pPr marL="1836347" indent="-312408" algn="l" defTabSz="1095332" rtl="0" eaLnBrk="1" fontAlgn="base" hangingPunct="1">
        <a:lnSpc>
          <a:spcPct val="90000"/>
        </a:lnSpc>
        <a:spcBef>
          <a:spcPts val="1000"/>
        </a:spcBef>
        <a:spcAft>
          <a:spcPct val="0"/>
        </a:spcAft>
        <a:buClr>
          <a:schemeClr val="tx2"/>
        </a:buClr>
        <a:buSzPct val="80000"/>
        <a:buFontTx/>
        <a:buBlip>
          <a:blip r:embed="rId17"/>
        </a:buBlip>
        <a:defRPr sz="2800">
          <a:solidFill>
            <a:schemeClr val="tx1"/>
          </a:solidFill>
          <a:effectLst>
            <a:outerShdw blurRad="38100" dist="38100" dir="2700000" algn="tl">
              <a:srgbClr val="000000">
                <a:alpha val="43137"/>
              </a:srgbClr>
            </a:outerShdw>
          </a:effectLst>
          <a:latin typeface="+mn-lt"/>
        </a:defRPr>
      </a:lvl5pPr>
      <a:lvl6pPr marL="2293756" indent="-314299" algn="l" defTabSz="1096876" rtl="0" eaLnBrk="1" fontAlgn="base" hangingPunct="1">
        <a:lnSpc>
          <a:spcPct val="90000"/>
        </a:lnSpc>
        <a:spcBef>
          <a:spcPct val="30000"/>
        </a:spcBef>
        <a:spcAft>
          <a:spcPct val="0"/>
        </a:spcAft>
        <a:buClr>
          <a:schemeClr val="tx2"/>
        </a:buClr>
        <a:buSzPct val="80000"/>
        <a:buFont typeface="Wingdings" pitchFamily="2" charset="2"/>
        <a:buBlip>
          <a:blip r:embed="rId18"/>
        </a:buBlip>
        <a:defRPr sz="2400">
          <a:solidFill>
            <a:schemeClr val="tx1"/>
          </a:solidFill>
          <a:latin typeface="+mn-lt"/>
        </a:defRPr>
      </a:lvl6pPr>
      <a:lvl7pPr marL="2750918" indent="-314299" algn="l" defTabSz="1096876" rtl="0" eaLnBrk="1" fontAlgn="base" hangingPunct="1">
        <a:lnSpc>
          <a:spcPct val="90000"/>
        </a:lnSpc>
        <a:spcBef>
          <a:spcPct val="30000"/>
        </a:spcBef>
        <a:spcAft>
          <a:spcPct val="0"/>
        </a:spcAft>
        <a:buClr>
          <a:schemeClr val="tx2"/>
        </a:buClr>
        <a:buSzPct val="80000"/>
        <a:buFont typeface="Wingdings" pitchFamily="2" charset="2"/>
        <a:buBlip>
          <a:blip r:embed="rId18"/>
        </a:buBlip>
        <a:defRPr sz="2400">
          <a:solidFill>
            <a:schemeClr val="tx1"/>
          </a:solidFill>
          <a:latin typeface="+mn-lt"/>
        </a:defRPr>
      </a:lvl7pPr>
      <a:lvl8pPr marL="3208081" indent="-314299" algn="l" defTabSz="1096876" rtl="0" eaLnBrk="1" fontAlgn="base" hangingPunct="1">
        <a:lnSpc>
          <a:spcPct val="90000"/>
        </a:lnSpc>
        <a:spcBef>
          <a:spcPct val="30000"/>
        </a:spcBef>
        <a:spcAft>
          <a:spcPct val="0"/>
        </a:spcAft>
        <a:buClr>
          <a:schemeClr val="tx2"/>
        </a:buClr>
        <a:buSzPct val="80000"/>
        <a:buFont typeface="Wingdings" pitchFamily="2" charset="2"/>
        <a:buBlip>
          <a:blip r:embed="rId18"/>
        </a:buBlip>
        <a:defRPr sz="2400">
          <a:solidFill>
            <a:schemeClr val="tx1"/>
          </a:solidFill>
          <a:latin typeface="+mn-lt"/>
        </a:defRPr>
      </a:lvl8pPr>
      <a:lvl9pPr marL="3665245" indent="-314299" algn="l" defTabSz="1096876" rtl="0" eaLnBrk="1" fontAlgn="base" hangingPunct="1">
        <a:lnSpc>
          <a:spcPct val="90000"/>
        </a:lnSpc>
        <a:spcBef>
          <a:spcPct val="30000"/>
        </a:spcBef>
        <a:spcAft>
          <a:spcPct val="0"/>
        </a:spcAft>
        <a:buClr>
          <a:schemeClr val="tx2"/>
        </a:buClr>
        <a:buSzPct val="80000"/>
        <a:buFont typeface="Wingdings" pitchFamily="2" charset="2"/>
        <a:buBlip>
          <a:blip r:embed="rId18"/>
        </a:buBlip>
        <a:defRPr sz="2400">
          <a:solidFill>
            <a:schemeClr val="tx1"/>
          </a:solidFill>
          <a:latin typeface="+mn-lt"/>
        </a:defRPr>
      </a:lvl9pPr>
    </p:bodyStyle>
    <p:otherStyle>
      <a:defPPr>
        <a:defRPr lang="en-US"/>
      </a:defPPr>
      <a:lvl1pPr marL="0" algn="l" defTabSz="914328" rtl="0" eaLnBrk="1" latinLnBrk="0" hangingPunct="1">
        <a:defRPr sz="1800" kern="1200">
          <a:solidFill>
            <a:schemeClr val="tx1"/>
          </a:solidFill>
          <a:latin typeface="+mn-lt"/>
          <a:ea typeface="+mn-ea"/>
          <a:cs typeface="+mn-cs"/>
        </a:defRPr>
      </a:lvl1pPr>
      <a:lvl2pPr marL="457164" algn="l" defTabSz="914328" rtl="0" eaLnBrk="1" latinLnBrk="0" hangingPunct="1">
        <a:defRPr sz="1800" kern="1200">
          <a:solidFill>
            <a:schemeClr val="tx1"/>
          </a:solidFill>
          <a:latin typeface="+mn-lt"/>
          <a:ea typeface="+mn-ea"/>
          <a:cs typeface="+mn-cs"/>
        </a:defRPr>
      </a:lvl2pPr>
      <a:lvl3pPr marL="914328" algn="l" defTabSz="914328" rtl="0" eaLnBrk="1" latinLnBrk="0" hangingPunct="1">
        <a:defRPr sz="1800" kern="1200">
          <a:solidFill>
            <a:schemeClr val="tx1"/>
          </a:solidFill>
          <a:latin typeface="+mn-lt"/>
          <a:ea typeface="+mn-ea"/>
          <a:cs typeface="+mn-cs"/>
        </a:defRPr>
      </a:lvl3pPr>
      <a:lvl4pPr marL="1371490" algn="l" defTabSz="914328" rtl="0" eaLnBrk="1" latinLnBrk="0" hangingPunct="1">
        <a:defRPr sz="1800" kern="1200">
          <a:solidFill>
            <a:schemeClr val="tx1"/>
          </a:solidFill>
          <a:latin typeface="+mn-lt"/>
          <a:ea typeface="+mn-ea"/>
          <a:cs typeface="+mn-cs"/>
        </a:defRPr>
      </a:lvl4pPr>
      <a:lvl5pPr marL="1828654" algn="l" defTabSz="914328" rtl="0" eaLnBrk="1" latinLnBrk="0" hangingPunct="1">
        <a:defRPr sz="1800" kern="1200">
          <a:solidFill>
            <a:schemeClr val="tx1"/>
          </a:solidFill>
          <a:latin typeface="+mn-lt"/>
          <a:ea typeface="+mn-ea"/>
          <a:cs typeface="+mn-cs"/>
        </a:defRPr>
      </a:lvl5pPr>
      <a:lvl6pPr marL="2285818" algn="l" defTabSz="914328" rtl="0" eaLnBrk="1" latinLnBrk="0" hangingPunct="1">
        <a:defRPr sz="1800" kern="1200">
          <a:solidFill>
            <a:schemeClr val="tx1"/>
          </a:solidFill>
          <a:latin typeface="+mn-lt"/>
          <a:ea typeface="+mn-ea"/>
          <a:cs typeface="+mn-cs"/>
        </a:defRPr>
      </a:lvl6pPr>
      <a:lvl7pPr marL="2742982" algn="l" defTabSz="914328" rtl="0" eaLnBrk="1" latinLnBrk="0" hangingPunct="1">
        <a:defRPr sz="1800" kern="1200">
          <a:solidFill>
            <a:schemeClr val="tx1"/>
          </a:solidFill>
          <a:latin typeface="+mn-lt"/>
          <a:ea typeface="+mn-ea"/>
          <a:cs typeface="+mn-cs"/>
        </a:defRPr>
      </a:lvl7pPr>
      <a:lvl8pPr marL="3200144" algn="l" defTabSz="914328" rtl="0" eaLnBrk="1" latinLnBrk="0" hangingPunct="1">
        <a:defRPr sz="1800" kern="1200">
          <a:solidFill>
            <a:schemeClr val="tx1"/>
          </a:solidFill>
          <a:latin typeface="+mn-lt"/>
          <a:ea typeface="+mn-ea"/>
          <a:cs typeface="+mn-cs"/>
        </a:defRPr>
      </a:lvl8pPr>
      <a:lvl9pPr marL="3657307" algn="l" defTabSz="91432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8.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8.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8.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8.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8.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8.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8.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8.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8.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8.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8.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8.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8.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8.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8.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8.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8.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8.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8.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8.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8.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8.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8.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8.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8.xml"/></Relationships>
</file>

<file path=ppt/slides/_rels/slide54.xml.rels><?xml version="1.0" encoding="UTF-8" standalone="yes"?>
<Relationships xmlns="http://schemas.openxmlformats.org/package/2006/relationships"><Relationship Id="rId3" Type="http://schemas.openxmlformats.org/officeDocument/2006/relationships/hyperlink" Target="http://www.microsoft.com/whdc/system/kernel/wmm.mspx" TargetMode="External"/><Relationship Id="rId2" Type="http://schemas.openxmlformats.org/officeDocument/2006/relationships/notesSlide" Target="../notesSlides/notesSlide54.xml"/><Relationship Id="rId1" Type="http://schemas.openxmlformats.org/officeDocument/2006/relationships/slideLayout" Target="../slideLayouts/slideLayout8.xml"/><Relationship Id="rId4" Type="http://schemas.openxmlformats.org/officeDocument/2006/relationships/hyperlink" Target="http://www.microsoft.com/technet/sysinternals/" TargetMode="External"/></Relationships>
</file>

<file path=ppt/slides/_rels/slide5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5.xm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Windows Memory Management Advances</a:t>
            </a:r>
            <a:endParaRPr lang="en-US" dirty="0"/>
          </a:p>
        </p:txBody>
      </p:sp>
      <p:sp>
        <p:nvSpPr>
          <p:cNvPr id="3" name="Subtitle 2"/>
          <p:cNvSpPr>
            <a:spLocks noGrp="1"/>
          </p:cNvSpPr>
          <p:nvPr>
            <p:ph type="subTitle" idx="1"/>
          </p:nvPr>
        </p:nvSpPr>
        <p:spPr>
          <a:xfrm>
            <a:off x="873127" y="5200889"/>
            <a:ext cx="9231313" cy="2215991"/>
          </a:xfrm>
        </p:spPr>
        <p:txBody>
          <a:bodyPr/>
          <a:lstStyle/>
          <a:p>
            <a:r>
              <a:rPr lang="en-US" dirty="0" err="1" smtClean="0"/>
              <a:t>Landy</a:t>
            </a:r>
            <a:r>
              <a:rPr lang="en-US" dirty="0" smtClean="0"/>
              <a:t> Wang</a:t>
            </a:r>
            <a:br>
              <a:rPr lang="en-US" dirty="0" smtClean="0"/>
            </a:br>
            <a:r>
              <a:rPr lang="en-US" dirty="0" smtClean="0"/>
              <a:t>Distinguished Engineer</a:t>
            </a:r>
            <a:br>
              <a:rPr lang="en-US" dirty="0" smtClean="0"/>
            </a:br>
            <a:r>
              <a:rPr lang="en-US" dirty="0" smtClean="0"/>
              <a:t>Windows Kernel Development</a:t>
            </a:r>
          </a:p>
          <a:p>
            <a:r>
              <a:rPr lang="en-US" dirty="0" smtClean="0"/>
              <a:t>Microsoft Corporation</a:t>
            </a:r>
            <a:endParaRPr lang="en-US" dirty="0"/>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Stack Jumping</a:t>
            </a:r>
            <a:endParaRPr lang="en-US"/>
          </a:p>
        </p:txBody>
      </p:sp>
      <p:sp>
        <p:nvSpPr>
          <p:cNvPr id="7" name="Rectangle 6"/>
          <p:cNvSpPr/>
          <p:nvPr/>
        </p:nvSpPr>
        <p:spPr bwMode="auto">
          <a:xfrm>
            <a:off x="6576149" y="1691146"/>
            <a:ext cx="3200400" cy="329184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lIns="131674" tIns="65837" rIns="131674" bIns="65837" anchor="ctr"/>
          <a:lstStyle/>
          <a:p>
            <a:pPr algn="ctr" defTabSz="1316356">
              <a:defRPr/>
            </a:pPr>
            <a:endParaRPr lang="en-US" sz="3500" dirty="0">
              <a:solidFill>
                <a:schemeClr val="tx1"/>
              </a:solidFill>
              <a:effectLst>
                <a:outerShdw blurRad="38100" dist="38100" dir="2700000" algn="tl">
                  <a:srgbClr val="000000">
                    <a:alpha val="43137"/>
                  </a:srgbClr>
                </a:outerShdw>
              </a:effectLst>
            </a:endParaRPr>
          </a:p>
        </p:txBody>
      </p:sp>
      <p:sp>
        <p:nvSpPr>
          <p:cNvPr id="9" name="Rectangle 8"/>
          <p:cNvSpPr/>
          <p:nvPr/>
        </p:nvSpPr>
        <p:spPr bwMode="auto">
          <a:xfrm>
            <a:off x="6583680" y="2879866"/>
            <a:ext cx="3200400" cy="548640"/>
          </a:xfrm>
          <a:prstGeom prst="rect">
            <a:avLst/>
          </a:prstGeom>
          <a:ln>
            <a:headEnd type="none" w="med" len="med"/>
            <a:tailEnd type="none" w="med" len="med"/>
          </a:ln>
          <a:effectLst>
            <a:glow rad="63500">
              <a:schemeClr val="accent2">
                <a:satMod val="175000"/>
                <a:alpha val="40000"/>
              </a:schemeClr>
            </a:glow>
          </a:effectLst>
        </p:spPr>
        <p:style>
          <a:lnRef idx="1">
            <a:schemeClr val="accent6"/>
          </a:lnRef>
          <a:fillRef idx="3">
            <a:schemeClr val="accent6"/>
          </a:fillRef>
          <a:effectRef idx="2">
            <a:schemeClr val="accent6"/>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a:defRPr/>
            </a:pPr>
            <a:r>
              <a:rPr lang="en-US" dirty="0">
                <a:solidFill>
                  <a:schemeClr val="tx1"/>
                </a:solidFill>
                <a:effectLst>
                  <a:outerShdw blurRad="38100" dist="38100" dir="2700000" algn="tl">
                    <a:srgbClr val="000000">
                      <a:alpha val="43137"/>
                    </a:srgbClr>
                  </a:outerShdw>
                </a:effectLst>
                <a:latin typeface="Segoe" pitchFamily="34" charset="0"/>
              </a:rPr>
              <a:t>Additional 16K stack</a:t>
            </a:r>
          </a:p>
        </p:txBody>
      </p:sp>
      <p:sp>
        <p:nvSpPr>
          <p:cNvPr id="10" name="Rectangle 9"/>
          <p:cNvSpPr/>
          <p:nvPr/>
        </p:nvSpPr>
        <p:spPr bwMode="auto">
          <a:xfrm>
            <a:off x="6583680" y="1965466"/>
            <a:ext cx="3200400" cy="457200"/>
          </a:xfrm>
          <a:prstGeom prst="rect">
            <a:avLst/>
          </a:prstGeom>
          <a:ln>
            <a:headEnd type="none" w="med" len="med"/>
            <a:tailEnd type="none" w="med" len="med"/>
          </a:ln>
          <a:effectLst>
            <a:glow rad="63500">
              <a:schemeClr val="accent2">
                <a:satMod val="175000"/>
                <a:alpha val="40000"/>
              </a:schemeClr>
            </a:glow>
          </a:effectLst>
        </p:spPr>
        <p:style>
          <a:lnRef idx="1">
            <a:schemeClr val="accent6"/>
          </a:lnRef>
          <a:fillRef idx="3">
            <a:schemeClr val="accent6"/>
          </a:fillRef>
          <a:effectRef idx="2">
            <a:schemeClr val="accent6"/>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a:defRPr/>
            </a:pPr>
            <a:r>
              <a:rPr lang="en-US" dirty="0">
                <a:solidFill>
                  <a:schemeClr val="tx1"/>
                </a:solidFill>
                <a:effectLst>
                  <a:outerShdw blurRad="38100" dist="38100" dir="2700000" algn="tl">
                    <a:srgbClr val="000000">
                      <a:alpha val="43137"/>
                    </a:srgbClr>
                  </a:outerShdw>
                </a:effectLst>
                <a:latin typeface="Segoe" pitchFamily="34" charset="0"/>
              </a:rPr>
              <a:t>Kernel-mode stack</a:t>
            </a:r>
          </a:p>
        </p:txBody>
      </p:sp>
      <p:sp>
        <p:nvSpPr>
          <p:cNvPr id="13" name="Curved Left Arrow 12"/>
          <p:cNvSpPr/>
          <p:nvPr/>
        </p:nvSpPr>
        <p:spPr bwMode="auto">
          <a:xfrm flipH="1">
            <a:off x="5852160" y="2056906"/>
            <a:ext cx="640080" cy="1188720"/>
          </a:xfrm>
          <a:prstGeom prst="curvedLeftArrow">
            <a:avLst/>
          </a:prstGeom>
          <a:ln>
            <a:headEnd type="none" w="med" len="med"/>
            <a:tailEnd type="none" w="med" len="med"/>
          </a:ln>
          <a:effectLst>
            <a:glow rad="63500">
              <a:schemeClr val="accent2">
                <a:satMod val="175000"/>
                <a:alpha val="40000"/>
              </a:schemeClr>
            </a:glow>
          </a:effectLst>
        </p:spPr>
        <p:style>
          <a:lnRef idx="1">
            <a:schemeClr val="accent6"/>
          </a:lnRef>
          <a:fillRef idx="3">
            <a:schemeClr val="accent6"/>
          </a:fillRef>
          <a:effectRef idx="2">
            <a:schemeClr val="accent6"/>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a:defRPr/>
            </a:pPr>
            <a:endParaRPr lang="en-US" dirty="0">
              <a:solidFill>
                <a:schemeClr val="tx1"/>
              </a:solidFill>
              <a:effectLst>
                <a:outerShdw blurRad="38100" dist="38100" dir="2700000" algn="tl">
                  <a:srgbClr val="000000">
                    <a:alpha val="43137"/>
                  </a:srgbClr>
                </a:outerShdw>
              </a:effectLst>
              <a:latin typeface="Segoe" pitchFamily="34" charset="0"/>
            </a:endParaRPr>
          </a:p>
        </p:txBody>
      </p:sp>
      <p:sp>
        <p:nvSpPr>
          <p:cNvPr id="11" name="Curved Left Arrow 10"/>
          <p:cNvSpPr/>
          <p:nvPr/>
        </p:nvSpPr>
        <p:spPr bwMode="auto">
          <a:xfrm flipH="1">
            <a:off x="5852160" y="3337066"/>
            <a:ext cx="640080" cy="1005840"/>
          </a:xfrm>
          <a:prstGeom prst="curvedLeftArrow">
            <a:avLst/>
          </a:prstGeom>
          <a:ln>
            <a:headEnd type="none" w="med" len="med"/>
            <a:tailEnd type="none" w="med" len="med"/>
          </a:ln>
          <a:effectLst>
            <a:glow rad="63500">
              <a:schemeClr val="accent2">
                <a:satMod val="175000"/>
                <a:alpha val="40000"/>
              </a:schemeClr>
            </a:glow>
          </a:effectLst>
        </p:spPr>
        <p:style>
          <a:lnRef idx="1">
            <a:schemeClr val="accent6"/>
          </a:lnRef>
          <a:fillRef idx="3">
            <a:schemeClr val="accent6"/>
          </a:fillRef>
          <a:effectRef idx="2">
            <a:schemeClr val="accent6"/>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a:defRPr/>
            </a:pPr>
            <a:endParaRPr lang="en-US" dirty="0">
              <a:solidFill>
                <a:schemeClr val="tx1"/>
              </a:solidFill>
              <a:effectLst>
                <a:outerShdw blurRad="38100" dist="38100" dir="2700000" algn="tl">
                  <a:srgbClr val="000000">
                    <a:alpha val="43137"/>
                  </a:srgbClr>
                </a:outerShdw>
              </a:effectLst>
              <a:latin typeface="Segoe" pitchFamily="34" charset="0"/>
            </a:endParaRPr>
          </a:p>
        </p:txBody>
      </p:sp>
      <p:sp>
        <p:nvSpPr>
          <p:cNvPr id="12" name="Rectangle 11"/>
          <p:cNvSpPr/>
          <p:nvPr/>
        </p:nvSpPr>
        <p:spPr bwMode="auto">
          <a:xfrm>
            <a:off x="6583680" y="3794266"/>
            <a:ext cx="3200400" cy="548640"/>
          </a:xfrm>
          <a:prstGeom prst="rect">
            <a:avLst/>
          </a:prstGeom>
          <a:ln>
            <a:headEnd type="none" w="med" len="med"/>
            <a:tailEnd type="none" w="med" len="med"/>
          </a:ln>
          <a:effectLst>
            <a:glow rad="63500">
              <a:schemeClr val="accent2">
                <a:satMod val="175000"/>
                <a:alpha val="40000"/>
              </a:schemeClr>
            </a:glow>
          </a:effectLst>
        </p:spPr>
        <p:style>
          <a:lnRef idx="1">
            <a:schemeClr val="accent6"/>
          </a:lnRef>
          <a:fillRef idx="3">
            <a:schemeClr val="accent6"/>
          </a:fillRef>
          <a:effectRef idx="2">
            <a:schemeClr val="accent6"/>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a:defRPr/>
            </a:pPr>
            <a:r>
              <a:rPr lang="en-US" dirty="0">
                <a:solidFill>
                  <a:schemeClr val="tx1"/>
                </a:solidFill>
                <a:effectLst>
                  <a:outerShdw blurRad="38100" dist="38100" dir="2700000" algn="tl">
                    <a:srgbClr val="000000">
                      <a:alpha val="43137"/>
                    </a:srgbClr>
                  </a:outerShdw>
                </a:effectLst>
                <a:latin typeface="Segoe" pitchFamily="34" charset="0"/>
              </a:rPr>
              <a:t>Additional 16K stack</a:t>
            </a:r>
          </a:p>
        </p:txBody>
      </p:sp>
      <p:sp>
        <p:nvSpPr>
          <p:cNvPr id="14" name="Curved Left Arrow 13"/>
          <p:cNvSpPr/>
          <p:nvPr/>
        </p:nvSpPr>
        <p:spPr bwMode="auto">
          <a:xfrm flipV="1">
            <a:off x="9784080" y="3245626"/>
            <a:ext cx="457200" cy="1097280"/>
          </a:xfrm>
          <a:prstGeom prst="curvedLeftArrow">
            <a:avLst/>
          </a:prstGeom>
          <a:ln>
            <a:headEnd type="none" w="med" len="med"/>
            <a:tailEnd type="none" w="med" len="med"/>
          </a:ln>
          <a:effectLst>
            <a:glow rad="63500">
              <a:schemeClr val="accent2">
                <a:satMod val="175000"/>
                <a:alpha val="40000"/>
              </a:schemeClr>
            </a:glow>
          </a:effectLst>
        </p:spPr>
        <p:style>
          <a:lnRef idx="1">
            <a:schemeClr val="accent6"/>
          </a:lnRef>
          <a:fillRef idx="3">
            <a:schemeClr val="accent6"/>
          </a:fillRef>
          <a:effectRef idx="2">
            <a:schemeClr val="accent6"/>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a:defRPr/>
            </a:pPr>
            <a:endParaRPr lang="en-US" dirty="0">
              <a:solidFill>
                <a:schemeClr val="tx1"/>
              </a:solidFill>
              <a:effectLst>
                <a:outerShdw blurRad="38100" dist="38100" dir="2700000" algn="tl">
                  <a:srgbClr val="000000">
                    <a:alpha val="43137"/>
                  </a:srgbClr>
                </a:outerShdw>
              </a:effectLst>
              <a:latin typeface="Segoe" pitchFamily="34" charset="0"/>
            </a:endParaRPr>
          </a:p>
        </p:txBody>
      </p:sp>
      <p:sp>
        <p:nvSpPr>
          <p:cNvPr id="15" name="Curved Left Arrow 14"/>
          <p:cNvSpPr/>
          <p:nvPr/>
        </p:nvSpPr>
        <p:spPr bwMode="auto">
          <a:xfrm flipV="1">
            <a:off x="9784080" y="2056906"/>
            <a:ext cx="457200" cy="1097280"/>
          </a:xfrm>
          <a:prstGeom prst="curvedLeftArrow">
            <a:avLst/>
          </a:prstGeom>
          <a:ln>
            <a:headEnd type="none" w="med" len="med"/>
            <a:tailEnd type="none" w="med" len="med"/>
          </a:ln>
          <a:effectLst>
            <a:glow rad="63500">
              <a:schemeClr val="accent2">
                <a:satMod val="175000"/>
                <a:alpha val="40000"/>
              </a:schemeClr>
            </a:glow>
          </a:effectLst>
        </p:spPr>
        <p:style>
          <a:lnRef idx="1">
            <a:schemeClr val="accent6"/>
          </a:lnRef>
          <a:fillRef idx="3">
            <a:schemeClr val="accent6"/>
          </a:fillRef>
          <a:effectRef idx="2">
            <a:schemeClr val="accent6"/>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a:defRPr/>
            </a:pPr>
            <a:endParaRPr lang="en-US" dirty="0">
              <a:solidFill>
                <a:schemeClr val="tx1"/>
              </a:solidFill>
              <a:effectLst>
                <a:outerShdw blurRad="38100" dist="38100" dir="2700000" algn="tl">
                  <a:srgbClr val="000000">
                    <a:alpha val="43137"/>
                  </a:srgbClr>
                </a:outerShdw>
              </a:effectLst>
              <a:latin typeface="Segoe" pitchFamily="34" charset="0"/>
            </a:endParaRPr>
          </a:p>
        </p:txBody>
      </p:sp>
      <p:sp>
        <p:nvSpPr>
          <p:cNvPr id="16" name="Rectangle 15"/>
          <p:cNvSpPr/>
          <p:nvPr/>
        </p:nvSpPr>
        <p:spPr bwMode="auto">
          <a:xfrm>
            <a:off x="1382136" y="1691146"/>
            <a:ext cx="3200400" cy="329184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lIns="131674" tIns="65837" rIns="131674" bIns="65837" anchor="ctr"/>
          <a:lstStyle/>
          <a:p>
            <a:pPr algn="ctr" defTabSz="1316356">
              <a:defRPr/>
            </a:pPr>
            <a:endParaRPr lang="en-US" sz="3500" dirty="0">
              <a:solidFill>
                <a:schemeClr val="tx1"/>
              </a:solidFill>
              <a:effectLst>
                <a:outerShdw blurRad="38100" dist="38100" dir="2700000" algn="tl">
                  <a:srgbClr val="000000">
                    <a:alpha val="43137"/>
                  </a:srgbClr>
                </a:outerShdw>
              </a:effectLst>
            </a:endParaRPr>
          </a:p>
        </p:txBody>
      </p:sp>
      <p:sp>
        <p:nvSpPr>
          <p:cNvPr id="18" name="Rectangle 17"/>
          <p:cNvSpPr/>
          <p:nvPr/>
        </p:nvSpPr>
        <p:spPr bwMode="auto">
          <a:xfrm>
            <a:off x="1372589" y="2056906"/>
            <a:ext cx="3200400" cy="457200"/>
          </a:xfrm>
          <a:prstGeom prst="rect">
            <a:avLst/>
          </a:prstGeom>
          <a:ln>
            <a:headEnd type="none" w="med" len="med"/>
            <a:tailEnd type="none" w="med" len="med"/>
          </a:ln>
          <a:effectLst>
            <a:glow rad="63500">
              <a:schemeClr val="accent2">
                <a:satMod val="175000"/>
                <a:alpha val="40000"/>
              </a:schemeClr>
            </a:glow>
          </a:effectLst>
        </p:spPr>
        <p:style>
          <a:lnRef idx="1">
            <a:schemeClr val="accent6"/>
          </a:lnRef>
          <a:fillRef idx="3">
            <a:schemeClr val="accent6"/>
          </a:fillRef>
          <a:effectRef idx="2">
            <a:schemeClr val="accent6"/>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a:defRPr/>
            </a:pPr>
            <a:r>
              <a:rPr lang="en-US" dirty="0">
                <a:solidFill>
                  <a:schemeClr val="tx1"/>
                </a:solidFill>
                <a:effectLst>
                  <a:outerShdw blurRad="38100" dist="38100" dir="2700000" algn="tl">
                    <a:srgbClr val="000000">
                      <a:alpha val="43137"/>
                    </a:srgbClr>
                  </a:outerShdw>
                </a:effectLst>
                <a:latin typeface="Segoe" pitchFamily="34" charset="0"/>
              </a:rPr>
              <a:t>Kernel-mode stack</a:t>
            </a:r>
          </a:p>
        </p:txBody>
      </p:sp>
      <p:sp>
        <p:nvSpPr>
          <p:cNvPr id="19" name="Rectangle 18"/>
          <p:cNvSpPr/>
          <p:nvPr/>
        </p:nvSpPr>
        <p:spPr bwMode="auto">
          <a:xfrm>
            <a:off x="1372589" y="3154186"/>
            <a:ext cx="3200400" cy="1280160"/>
          </a:xfrm>
          <a:prstGeom prst="rect">
            <a:avLst/>
          </a:prstGeom>
          <a:ln>
            <a:headEnd type="none" w="med" len="med"/>
            <a:tailEnd type="none" w="med" len="med"/>
          </a:ln>
          <a:effectLst>
            <a:glow rad="63500">
              <a:schemeClr val="accent2">
                <a:satMod val="175000"/>
                <a:alpha val="40000"/>
              </a:schemeClr>
            </a:glow>
          </a:effectLst>
        </p:spPr>
        <p:style>
          <a:lnRef idx="1">
            <a:schemeClr val="accent6"/>
          </a:lnRef>
          <a:fillRef idx="3">
            <a:schemeClr val="accent6"/>
          </a:fillRef>
          <a:effectRef idx="2">
            <a:schemeClr val="accent6"/>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a:defRPr/>
            </a:pPr>
            <a:r>
              <a:rPr lang="en-US" dirty="0">
                <a:solidFill>
                  <a:schemeClr val="tx1"/>
                </a:solidFill>
                <a:effectLst>
                  <a:outerShdw blurRad="38100" dist="38100" dir="2700000" algn="tl">
                    <a:srgbClr val="000000">
                      <a:alpha val="43137"/>
                    </a:srgbClr>
                  </a:outerShdw>
                </a:effectLst>
                <a:latin typeface="Segoe" pitchFamily="34" charset="0"/>
              </a:rPr>
              <a:t>Kernel-mode stack</a:t>
            </a:r>
          </a:p>
        </p:txBody>
      </p:sp>
      <p:sp>
        <p:nvSpPr>
          <p:cNvPr id="20" name="Curved Left Arrow 19"/>
          <p:cNvSpPr/>
          <p:nvPr/>
        </p:nvSpPr>
        <p:spPr bwMode="auto">
          <a:xfrm flipH="1">
            <a:off x="732509" y="2239786"/>
            <a:ext cx="640080" cy="1188720"/>
          </a:xfrm>
          <a:prstGeom prst="curvedLeftArrow">
            <a:avLst/>
          </a:prstGeom>
          <a:ln>
            <a:headEnd type="none" w="med" len="med"/>
            <a:tailEnd type="none" w="med" len="med"/>
          </a:ln>
          <a:effectLst>
            <a:glow rad="63500">
              <a:schemeClr val="accent2">
                <a:satMod val="175000"/>
                <a:alpha val="40000"/>
              </a:schemeClr>
            </a:glow>
          </a:effectLst>
        </p:spPr>
        <p:style>
          <a:lnRef idx="1">
            <a:schemeClr val="accent6"/>
          </a:lnRef>
          <a:fillRef idx="3">
            <a:schemeClr val="accent6"/>
          </a:fillRef>
          <a:effectRef idx="2">
            <a:schemeClr val="accent6"/>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a:defRPr/>
            </a:pPr>
            <a:endParaRPr lang="en-US" dirty="0">
              <a:solidFill>
                <a:schemeClr val="tx1"/>
              </a:solidFill>
              <a:effectLst>
                <a:outerShdw blurRad="38100" dist="38100" dir="2700000" algn="tl">
                  <a:srgbClr val="000000">
                    <a:alpha val="43137"/>
                  </a:srgbClr>
                </a:outerShdw>
              </a:effectLst>
              <a:latin typeface="Segoe" pitchFamily="34" charset="0"/>
            </a:endParaRPr>
          </a:p>
        </p:txBody>
      </p:sp>
      <p:sp>
        <p:nvSpPr>
          <p:cNvPr id="37926" name="TextBox 20"/>
          <p:cNvSpPr txBox="1">
            <a:spLocks noChangeArrowheads="1"/>
          </p:cNvSpPr>
          <p:nvPr/>
        </p:nvSpPr>
        <p:spPr bwMode="auto">
          <a:xfrm>
            <a:off x="1153536" y="5074426"/>
            <a:ext cx="3657600" cy="480060"/>
          </a:xfrm>
          <a:prstGeom prst="rect">
            <a:avLst/>
          </a:prstGeom>
          <a:noFill/>
          <a:ln w="9525">
            <a:noFill/>
            <a:miter lim="800000"/>
            <a:headEnd/>
            <a:tailEnd/>
          </a:ln>
        </p:spPr>
        <p:txBody>
          <a:bodyPr lIns="109728" tIns="54864" rIns="109728" bIns="54864">
            <a:spAutoFit/>
          </a:bodyPr>
          <a:lstStyle/>
          <a:p>
            <a:pPr algn="ctr"/>
            <a:r>
              <a:rPr lang="en-US" sz="2400" dirty="0">
                <a:effectLst>
                  <a:outerShdw blurRad="38100" dist="38100" dir="2700000" algn="tl">
                    <a:srgbClr val="000000">
                      <a:alpha val="43137"/>
                    </a:srgbClr>
                  </a:outerShdw>
                </a:effectLst>
                <a:latin typeface="+mn-lt"/>
              </a:rPr>
              <a:t>Windows XP and earlier</a:t>
            </a:r>
          </a:p>
        </p:txBody>
      </p:sp>
      <p:sp>
        <p:nvSpPr>
          <p:cNvPr id="22" name="TextBox 21"/>
          <p:cNvSpPr txBox="1">
            <a:spLocks noChangeArrowheads="1"/>
          </p:cNvSpPr>
          <p:nvPr/>
        </p:nvSpPr>
        <p:spPr bwMode="auto">
          <a:xfrm>
            <a:off x="6347549" y="5074426"/>
            <a:ext cx="3657600" cy="480060"/>
          </a:xfrm>
          <a:prstGeom prst="rect">
            <a:avLst/>
          </a:prstGeom>
          <a:noFill/>
          <a:ln w="9525">
            <a:noFill/>
            <a:miter lim="800000"/>
            <a:headEnd/>
            <a:tailEnd/>
          </a:ln>
        </p:spPr>
        <p:txBody>
          <a:bodyPr lIns="109728" tIns="54864" rIns="109728" bIns="54864">
            <a:spAutoFit/>
          </a:bodyPr>
          <a:lstStyle/>
          <a:p>
            <a:pPr algn="ctr"/>
            <a:r>
              <a:rPr lang="en-US" sz="2400" dirty="0">
                <a:effectLst>
                  <a:outerShdw blurRad="38100" dist="38100" dir="2700000" algn="tl">
                    <a:srgbClr val="000000">
                      <a:alpha val="43137"/>
                    </a:srgbClr>
                  </a:outerShdw>
                </a:effectLst>
                <a:latin typeface="+mn-lt"/>
              </a:rPr>
              <a:t>Windows Vista and later</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9"/>
                                        </p:tgtEl>
                                        <p:attrNameLst>
                                          <p:attrName>style.visibility</p:attrName>
                                        </p:attrNameLst>
                                      </p:cBhvr>
                                      <p:to>
                                        <p:strVal val="visible"/>
                                      </p:to>
                                    </p:set>
                                    <p:anim calcmode="lin" valueType="num">
                                      <p:cBhvr additive="base">
                                        <p:cTn id="11" dur="500" fill="hold"/>
                                        <p:tgtEl>
                                          <p:spTgt spid="9"/>
                                        </p:tgtEl>
                                        <p:attrNameLst>
                                          <p:attrName>ppt_x</p:attrName>
                                        </p:attrNameLst>
                                      </p:cBhvr>
                                      <p:tavLst>
                                        <p:tav tm="0">
                                          <p:val>
                                            <p:strVal val="#ppt_x"/>
                                          </p:val>
                                        </p:tav>
                                        <p:tav tm="100000">
                                          <p:val>
                                            <p:strVal val="#ppt_x"/>
                                          </p:val>
                                        </p:tav>
                                      </p:tavLst>
                                    </p:anim>
                                    <p:anim calcmode="lin" valueType="num">
                                      <p:cBhvr additive="base">
                                        <p:cTn id="12" dur="500" fill="hold"/>
                                        <p:tgtEl>
                                          <p:spTgt spid="9"/>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10"/>
                                        </p:tgtEl>
                                        <p:attrNameLst>
                                          <p:attrName>style.visibility</p:attrName>
                                        </p:attrNameLst>
                                      </p:cBhvr>
                                      <p:to>
                                        <p:strVal val="visible"/>
                                      </p:to>
                                    </p:set>
                                    <p:anim calcmode="lin" valueType="num">
                                      <p:cBhvr additive="base">
                                        <p:cTn id="15" dur="500" fill="hold"/>
                                        <p:tgtEl>
                                          <p:spTgt spid="10"/>
                                        </p:tgtEl>
                                        <p:attrNameLst>
                                          <p:attrName>ppt_x</p:attrName>
                                        </p:attrNameLst>
                                      </p:cBhvr>
                                      <p:tavLst>
                                        <p:tav tm="0">
                                          <p:val>
                                            <p:strVal val="#ppt_x"/>
                                          </p:val>
                                        </p:tav>
                                        <p:tav tm="100000">
                                          <p:val>
                                            <p:strVal val="#ppt_x"/>
                                          </p:val>
                                        </p:tav>
                                      </p:tavLst>
                                    </p:anim>
                                    <p:anim calcmode="lin" valueType="num">
                                      <p:cBhvr additive="base">
                                        <p:cTn id="16" dur="500" fill="hold"/>
                                        <p:tgtEl>
                                          <p:spTgt spid="10"/>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13"/>
                                        </p:tgtEl>
                                        <p:attrNameLst>
                                          <p:attrName>style.visibility</p:attrName>
                                        </p:attrNameLst>
                                      </p:cBhvr>
                                      <p:to>
                                        <p:strVal val="visible"/>
                                      </p:to>
                                    </p:set>
                                    <p:anim calcmode="lin" valueType="num">
                                      <p:cBhvr additive="base">
                                        <p:cTn id="19" dur="500" fill="hold"/>
                                        <p:tgtEl>
                                          <p:spTgt spid="13"/>
                                        </p:tgtEl>
                                        <p:attrNameLst>
                                          <p:attrName>ppt_x</p:attrName>
                                        </p:attrNameLst>
                                      </p:cBhvr>
                                      <p:tavLst>
                                        <p:tav tm="0">
                                          <p:val>
                                            <p:strVal val="#ppt_x"/>
                                          </p:val>
                                        </p:tav>
                                        <p:tav tm="100000">
                                          <p:val>
                                            <p:strVal val="#ppt_x"/>
                                          </p:val>
                                        </p:tav>
                                      </p:tavLst>
                                    </p:anim>
                                    <p:anim calcmode="lin" valueType="num">
                                      <p:cBhvr additive="base">
                                        <p:cTn id="20" dur="500" fill="hold"/>
                                        <p:tgtEl>
                                          <p:spTgt spid="13"/>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11"/>
                                        </p:tgtEl>
                                        <p:attrNameLst>
                                          <p:attrName>style.visibility</p:attrName>
                                        </p:attrNameLst>
                                      </p:cBhvr>
                                      <p:to>
                                        <p:strVal val="visible"/>
                                      </p:to>
                                    </p:set>
                                    <p:anim calcmode="lin" valueType="num">
                                      <p:cBhvr additive="base">
                                        <p:cTn id="23" dur="500" fill="hold"/>
                                        <p:tgtEl>
                                          <p:spTgt spid="11"/>
                                        </p:tgtEl>
                                        <p:attrNameLst>
                                          <p:attrName>ppt_x</p:attrName>
                                        </p:attrNameLst>
                                      </p:cBhvr>
                                      <p:tavLst>
                                        <p:tav tm="0">
                                          <p:val>
                                            <p:strVal val="#ppt_x"/>
                                          </p:val>
                                        </p:tav>
                                        <p:tav tm="100000">
                                          <p:val>
                                            <p:strVal val="#ppt_x"/>
                                          </p:val>
                                        </p:tav>
                                      </p:tavLst>
                                    </p:anim>
                                    <p:anim calcmode="lin" valueType="num">
                                      <p:cBhvr additive="base">
                                        <p:cTn id="24" dur="500" fill="hold"/>
                                        <p:tgtEl>
                                          <p:spTgt spid="11"/>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12"/>
                                        </p:tgtEl>
                                        <p:attrNameLst>
                                          <p:attrName>style.visibility</p:attrName>
                                        </p:attrNameLst>
                                      </p:cBhvr>
                                      <p:to>
                                        <p:strVal val="visible"/>
                                      </p:to>
                                    </p:set>
                                    <p:anim calcmode="lin" valueType="num">
                                      <p:cBhvr additive="base">
                                        <p:cTn id="27" dur="500" fill="hold"/>
                                        <p:tgtEl>
                                          <p:spTgt spid="12"/>
                                        </p:tgtEl>
                                        <p:attrNameLst>
                                          <p:attrName>ppt_x</p:attrName>
                                        </p:attrNameLst>
                                      </p:cBhvr>
                                      <p:tavLst>
                                        <p:tav tm="0">
                                          <p:val>
                                            <p:strVal val="#ppt_x"/>
                                          </p:val>
                                        </p:tav>
                                        <p:tav tm="100000">
                                          <p:val>
                                            <p:strVal val="#ppt_x"/>
                                          </p:val>
                                        </p:tav>
                                      </p:tavLst>
                                    </p:anim>
                                    <p:anim calcmode="lin" valueType="num">
                                      <p:cBhvr additive="base">
                                        <p:cTn id="28" dur="500" fill="hold"/>
                                        <p:tgtEl>
                                          <p:spTgt spid="12"/>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14"/>
                                        </p:tgtEl>
                                        <p:attrNameLst>
                                          <p:attrName>style.visibility</p:attrName>
                                        </p:attrNameLst>
                                      </p:cBhvr>
                                      <p:to>
                                        <p:strVal val="visible"/>
                                      </p:to>
                                    </p:set>
                                    <p:anim calcmode="lin" valueType="num">
                                      <p:cBhvr additive="base">
                                        <p:cTn id="31" dur="500" fill="hold"/>
                                        <p:tgtEl>
                                          <p:spTgt spid="14"/>
                                        </p:tgtEl>
                                        <p:attrNameLst>
                                          <p:attrName>ppt_x</p:attrName>
                                        </p:attrNameLst>
                                      </p:cBhvr>
                                      <p:tavLst>
                                        <p:tav tm="0">
                                          <p:val>
                                            <p:strVal val="#ppt_x"/>
                                          </p:val>
                                        </p:tav>
                                        <p:tav tm="100000">
                                          <p:val>
                                            <p:strVal val="#ppt_x"/>
                                          </p:val>
                                        </p:tav>
                                      </p:tavLst>
                                    </p:anim>
                                    <p:anim calcmode="lin" valueType="num">
                                      <p:cBhvr additive="base">
                                        <p:cTn id="32" dur="500" fill="hold"/>
                                        <p:tgtEl>
                                          <p:spTgt spid="14"/>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15"/>
                                        </p:tgtEl>
                                        <p:attrNameLst>
                                          <p:attrName>style.visibility</p:attrName>
                                        </p:attrNameLst>
                                      </p:cBhvr>
                                      <p:to>
                                        <p:strVal val="visible"/>
                                      </p:to>
                                    </p:set>
                                    <p:anim calcmode="lin" valueType="num">
                                      <p:cBhvr additive="base">
                                        <p:cTn id="35" dur="500" fill="hold"/>
                                        <p:tgtEl>
                                          <p:spTgt spid="15"/>
                                        </p:tgtEl>
                                        <p:attrNameLst>
                                          <p:attrName>ppt_x</p:attrName>
                                        </p:attrNameLst>
                                      </p:cBhvr>
                                      <p:tavLst>
                                        <p:tav tm="0">
                                          <p:val>
                                            <p:strVal val="#ppt_x"/>
                                          </p:val>
                                        </p:tav>
                                        <p:tav tm="100000">
                                          <p:val>
                                            <p:strVal val="#ppt_x"/>
                                          </p:val>
                                        </p:tav>
                                      </p:tavLst>
                                    </p:anim>
                                    <p:anim calcmode="lin" valueType="num">
                                      <p:cBhvr additive="base">
                                        <p:cTn id="36" dur="500" fill="hold"/>
                                        <p:tgtEl>
                                          <p:spTgt spid="15"/>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22"/>
                                        </p:tgtEl>
                                        <p:attrNameLst>
                                          <p:attrName>style.visibility</p:attrName>
                                        </p:attrNameLst>
                                      </p:cBhvr>
                                      <p:to>
                                        <p:strVal val="visible"/>
                                      </p:to>
                                    </p:set>
                                    <p:anim calcmode="lin" valueType="num">
                                      <p:cBhvr additive="base">
                                        <p:cTn id="39" dur="500" fill="hold"/>
                                        <p:tgtEl>
                                          <p:spTgt spid="22"/>
                                        </p:tgtEl>
                                        <p:attrNameLst>
                                          <p:attrName>ppt_x</p:attrName>
                                        </p:attrNameLst>
                                      </p:cBhvr>
                                      <p:tavLst>
                                        <p:tav tm="0">
                                          <p:val>
                                            <p:strVal val="#ppt_x"/>
                                          </p:val>
                                        </p:tav>
                                        <p:tav tm="100000">
                                          <p:val>
                                            <p:strVal val="#ppt_x"/>
                                          </p:val>
                                        </p:tav>
                                      </p:tavLst>
                                    </p:anim>
                                    <p:anim calcmode="lin" valueType="num">
                                      <p:cBhvr additive="base">
                                        <p:cTn id="40"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Rectangle 22"/>
          <p:cNvSpPr/>
          <p:nvPr/>
        </p:nvSpPr>
        <p:spPr bwMode="auto">
          <a:xfrm>
            <a:off x="5486400" y="1371599"/>
            <a:ext cx="5486400" cy="6791682"/>
          </a:xfrm>
          <a:prstGeom prst="rect">
            <a:avLst/>
          </a:prstGeom>
          <a:gradFill flip="none" rotWithShape="1">
            <a:gsLst>
              <a:gs pos="9000">
                <a:srgbClr val="FFFFFF">
                  <a:alpha val="0"/>
                </a:srgbClr>
              </a:gs>
              <a:gs pos="31000">
                <a:schemeClr val="bg2">
                  <a:alpha val="63000"/>
                </a:schemeClr>
              </a:gs>
              <a:gs pos="67000">
                <a:schemeClr val="bg2">
                  <a:alpha val="44000"/>
                </a:schemeClr>
              </a:gs>
              <a:gs pos="86000">
                <a:schemeClr val="tx1">
                  <a:alpha val="0"/>
                </a:schemeClr>
              </a:gs>
            </a:gsLst>
            <a:lin ang="16200000" scaled="1"/>
            <a:tileRect/>
          </a:gradFill>
          <a:ln w="15875" cap="sq" cmpd="sng" algn="ctr">
            <a:gradFill>
              <a:gsLst>
                <a:gs pos="0">
                  <a:schemeClr val="accent1">
                    <a:tint val="66000"/>
                    <a:satMod val="160000"/>
                    <a:alpha val="0"/>
                  </a:schemeClr>
                </a:gs>
                <a:gs pos="50000">
                  <a:schemeClr val="accent1">
                    <a:tint val="44500"/>
                    <a:satMod val="160000"/>
                  </a:schemeClr>
                </a:gs>
                <a:gs pos="100000">
                  <a:schemeClr val="accent1">
                    <a:tint val="23500"/>
                    <a:satMod val="160000"/>
                    <a:alpha val="0"/>
                  </a:schemeClr>
                </a:gs>
              </a:gsLst>
              <a:lin ang="5400000" scaled="0"/>
            </a:gradFill>
            <a:prstDash val="solid"/>
            <a:headEnd type="none" w="med" len="med"/>
            <a:tailEnd type="none" w="med" len="med"/>
          </a:ln>
          <a:effectLst>
            <a:outerShdw blurRad="50800" dist="38100" dir="10800000" algn="r" rotWithShape="0">
              <a:prstClr val="black">
                <a:alpha val="40000"/>
              </a:prstClr>
            </a:outerShdw>
          </a:effectLst>
          <a:sp3d>
            <a:bevelT w="82550"/>
          </a:sp3d>
        </p:spPr>
        <p:txBody>
          <a:bodyPr vert="horz" wrap="square" lIns="131674" tIns="65837" rIns="131674" bIns="65837" numCol="1" rtlCol="0" anchor="ctr" anchorCtr="0" compatLnSpc="1">
            <a:prstTxWarp prst="textNoShape">
              <a:avLst/>
            </a:prstTxWarp>
          </a:bodyPr>
          <a:lstStyle/>
          <a:p>
            <a:pPr algn="ctr" defTabSz="1316356"/>
            <a:endParaRPr lang="en-US" sz="3800" kern="0" dirty="0" smtClean="0">
              <a:solidFill>
                <a:srgbClr val="FFFFFF"/>
              </a:solidFill>
              <a:latin typeface="Segoe" pitchFamily="34" charset="0"/>
            </a:endParaRPr>
          </a:p>
        </p:txBody>
      </p:sp>
      <p:sp>
        <p:nvSpPr>
          <p:cNvPr id="2" name="Title 1"/>
          <p:cNvSpPr>
            <a:spLocks noGrp="1"/>
          </p:cNvSpPr>
          <p:nvPr>
            <p:ph type="title"/>
          </p:nvPr>
        </p:nvSpPr>
        <p:spPr/>
        <p:txBody>
          <a:bodyPr/>
          <a:lstStyle/>
          <a:p>
            <a:r>
              <a:rPr lang="en-US" smtClean="0"/>
              <a:t>Stack Jumping</a:t>
            </a:r>
            <a:endParaRPr lang="en-US"/>
          </a:p>
        </p:txBody>
      </p:sp>
      <p:sp>
        <p:nvSpPr>
          <p:cNvPr id="4" name="Content Placeholder 3"/>
          <p:cNvSpPr>
            <a:spLocks noGrp="1"/>
          </p:cNvSpPr>
          <p:nvPr>
            <p:ph type="body" idx="1"/>
          </p:nvPr>
        </p:nvSpPr>
        <p:spPr>
          <a:xfrm>
            <a:off x="459106" y="1704976"/>
            <a:ext cx="7999094" cy="5969839"/>
          </a:xfrm>
        </p:spPr>
        <p:txBody>
          <a:bodyPr/>
          <a:lstStyle/>
          <a:p>
            <a:r>
              <a:rPr lang="en-US" sz="3800" dirty="0" smtClean="0"/>
              <a:t>Doubles capacity </a:t>
            </a:r>
            <a:br>
              <a:rPr lang="en-US" sz="3800" dirty="0" smtClean="0"/>
            </a:br>
            <a:r>
              <a:rPr lang="en-US" sz="3800" dirty="0" smtClean="0"/>
              <a:t>of 32-bit </a:t>
            </a:r>
            <a:br>
              <a:rPr lang="en-US" sz="3800" dirty="0" smtClean="0"/>
            </a:br>
            <a:r>
              <a:rPr lang="en-US" sz="3800" dirty="0" smtClean="0"/>
              <a:t>Terminal Server </a:t>
            </a:r>
          </a:p>
          <a:p>
            <a:r>
              <a:rPr lang="en-US" sz="3800" dirty="0" smtClean="0"/>
              <a:t>Dynamically </a:t>
            </a:r>
            <a:br>
              <a:rPr lang="en-US" sz="3800" dirty="0" smtClean="0"/>
            </a:br>
            <a:r>
              <a:rPr lang="en-US" sz="3800" dirty="0" smtClean="0"/>
              <a:t>allocated</a:t>
            </a:r>
          </a:p>
          <a:p>
            <a:pPr lvl="1"/>
            <a:r>
              <a:rPr lang="en-US" sz="3400" dirty="0" smtClean="0"/>
              <a:t>Automatically</a:t>
            </a:r>
            <a:br>
              <a:rPr lang="en-US" sz="3400" dirty="0" smtClean="0"/>
            </a:br>
            <a:r>
              <a:rPr lang="en-US" sz="3400" dirty="0" smtClean="0"/>
              <a:t>deleted as each </a:t>
            </a:r>
            <a:br>
              <a:rPr lang="en-US" sz="3400" dirty="0" smtClean="0"/>
            </a:br>
            <a:r>
              <a:rPr lang="en-US" sz="3400" dirty="0" smtClean="0"/>
              <a:t>nested system </a:t>
            </a:r>
            <a:br>
              <a:rPr lang="en-US" sz="3400" dirty="0" smtClean="0"/>
            </a:br>
            <a:r>
              <a:rPr lang="en-US" sz="3400" dirty="0" smtClean="0"/>
              <a:t>call completes</a:t>
            </a:r>
            <a:br>
              <a:rPr lang="en-US" sz="3400" dirty="0" smtClean="0"/>
            </a:br>
            <a:r>
              <a:rPr lang="en-US" sz="3400" dirty="0" smtClean="0"/>
              <a:t>(“unwinds”)</a:t>
            </a:r>
          </a:p>
          <a:p>
            <a:pPr lvl="1"/>
            <a:r>
              <a:rPr lang="en-US" sz="3400" dirty="0" err="1" smtClean="0"/>
              <a:t>KeExpandKernelStackAndCalloutEx</a:t>
            </a:r>
            <a:endParaRPr lang="en-US" sz="3400" dirty="0"/>
          </a:p>
        </p:txBody>
      </p:sp>
      <p:sp>
        <p:nvSpPr>
          <p:cNvPr id="15" name="Rectangle 14"/>
          <p:cNvSpPr/>
          <p:nvPr/>
        </p:nvSpPr>
        <p:spPr bwMode="auto">
          <a:xfrm>
            <a:off x="6576149" y="1691146"/>
            <a:ext cx="3200400" cy="329184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lIns="131674" tIns="65837" rIns="131674" bIns="65837" anchor="ctr"/>
          <a:lstStyle/>
          <a:p>
            <a:pPr algn="ctr" defTabSz="1316356">
              <a:defRPr/>
            </a:pPr>
            <a:endParaRPr lang="en-US" sz="3500" dirty="0">
              <a:solidFill>
                <a:schemeClr val="tx1"/>
              </a:solidFill>
              <a:effectLst>
                <a:outerShdw blurRad="38100" dist="38100" dir="2700000" algn="tl">
                  <a:srgbClr val="000000">
                    <a:alpha val="43137"/>
                  </a:srgbClr>
                </a:outerShdw>
              </a:effectLst>
            </a:endParaRPr>
          </a:p>
        </p:txBody>
      </p:sp>
      <p:sp>
        <p:nvSpPr>
          <p:cNvPr id="16" name="Rectangle 15"/>
          <p:cNvSpPr/>
          <p:nvPr/>
        </p:nvSpPr>
        <p:spPr bwMode="auto">
          <a:xfrm>
            <a:off x="6583680" y="2879866"/>
            <a:ext cx="3200400" cy="548640"/>
          </a:xfrm>
          <a:prstGeom prst="rect">
            <a:avLst/>
          </a:prstGeom>
          <a:ln>
            <a:headEnd type="none" w="med" len="med"/>
            <a:tailEnd type="none" w="med" len="med"/>
          </a:ln>
          <a:effectLst>
            <a:glow rad="63500">
              <a:schemeClr val="accent2">
                <a:satMod val="175000"/>
                <a:alpha val="40000"/>
              </a:schemeClr>
            </a:glow>
          </a:effectLst>
        </p:spPr>
        <p:style>
          <a:lnRef idx="1">
            <a:schemeClr val="accent6"/>
          </a:lnRef>
          <a:fillRef idx="3">
            <a:schemeClr val="accent6"/>
          </a:fillRef>
          <a:effectRef idx="2">
            <a:schemeClr val="accent6"/>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a:defRPr/>
            </a:pPr>
            <a:r>
              <a:rPr lang="en-US" dirty="0">
                <a:solidFill>
                  <a:schemeClr val="tx1"/>
                </a:solidFill>
                <a:effectLst>
                  <a:outerShdw blurRad="38100" dist="38100" dir="2700000" algn="tl">
                    <a:srgbClr val="000000">
                      <a:alpha val="43137"/>
                    </a:srgbClr>
                  </a:outerShdw>
                </a:effectLst>
                <a:latin typeface="Segoe" pitchFamily="34" charset="0"/>
              </a:rPr>
              <a:t>Additional 16K stack</a:t>
            </a:r>
          </a:p>
        </p:txBody>
      </p:sp>
      <p:sp>
        <p:nvSpPr>
          <p:cNvPr id="17" name="Rectangle 16"/>
          <p:cNvSpPr/>
          <p:nvPr/>
        </p:nvSpPr>
        <p:spPr bwMode="auto">
          <a:xfrm>
            <a:off x="6583680" y="1965466"/>
            <a:ext cx="3200400" cy="457200"/>
          </a:xfrm>
          <a:prstGeom prst="rect">
            <a:avLst/>
          </a:prstGeom>
          <a:ln>
            <a:headEnd type="none" w="med" len="med"/>
            <a:tailEnd type="none" w="med" len="med"/>
          </a:ln>
          <a:effectLst>
            <a:glow rad="63500">
              <a:schemeClr val="accent2">
                <a:satMod val="175000"/>
                <a:alpha val="40000"/>
              </a:schemeClr>
            </a:glow>
          </a:effectLst>
        </p:spPr>
        <p:style>
          <a:lnRef idx="1">
            <a:schemeClr val="accent6"/>
          </a:lnRef>
          <a:fillRef idx="3">
            <a:schemeClr val="accent6"/>
          </a:fillRef>
          <a:effectRef idx="2">
            <a:schemeClr val="accent6"/>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a:defRPr/>
            </a:pPr>
            <a:r>
              <a:rPr lang="en-US" dirty="0">
                <a:solidFill>
                  <a:schemeClr val="tx1"/>
                </a:solidFill>
                <a:effectLst>
                  <a:outerShdw blurRad="38100" dist="38100" dir="2700000" algn="tl">
                    <a:srgbClr val="000000">
                      <a:alpha val="43137"/>
                    </a:srgbClr>
                  </a:outerShdw>
                </a:effectLst>
                <a:latin typeface="Segoe" pitchFamily="34" charset="0"/>
              </a:rPr>
              <a:t>Kernel-mode stack</a:t>
            </a:r>
          </a:p>
        </p:txBody>
      </p:sp>
      <p:sp>
        <p:nvSpPr>
          <p:cNvPr id="18" name="Curved Left Arrow 17"/>
          <p:cNvSpPr/>
          <p:nvPr/>
        </p:nvSpPr>
        <p:spPr bwMode="auto">
          <a:xfrm flipH="1">
            <a:off x="5852160" y="2056906"/>
            <a:ext cx="640080" cy="1188720"/>
          </a:xfrm>
          <a:prstGeom prst="curvedLeftArrow">
            <a:avLst/>
          </a:prstGeom>
          <a:ln>
            <a:headEnd type="none" w="med" len="med"/>
            <a:tailEnd type="none" w="med" len="med"/>
          </a:ln>
          <a:effectLst>
            <a:glow rad="63500">
              <a:schemeClr val="accent2">
                <a:satMod val="175000"/>
                <a:alpha val="40000"/>
              </a:schemeClr>
            </a:glow>
          </a:effectLst>
        </p:spPr>
        <p:style>
          <a:lnRef idx="1">
            <a:schemeClr val="accent6"/>
          </a:lnRef>
          <a:fillRef idx="3">
            <a:schemeClr val="accent6"/>
          </a:fillRef>
          <a:effectRef idx="2">
            <a:schemeClr val="accent6"/>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a:defRPr/>
            </a:pPr>
            <a:endParaRPr lang="en-US" dirty="0">
              <a:solidFill>
                <a:schemeClr val="tx1"/>
              </a:solidFill>
              <a:effectLst>
                <a:outerShdw blurRad="38100" dist="38100" dir="2700000" algn="tl">
                  <a:srgbClr val="000000">
                    <a:alpha val="43137"/>
                  </a:srgbClr>
                </a:outerShdw>
              </a:effectLst>
              <a:latin typeface="Segoe" pitchFamily="34" charset="0"/>
            </a:endParaRPr>
          </a:p>
        </p:txBody>
      </p:sp>
      <p:sp>
        <p:nvSpPr>
          <p:cNvPr id="19" name="Curved Left Arrow 18"/>
          <p:cNvSpPr/>
          <p:nvPr/>
        </p:nvSpPr>
        <p:spPr bwMode="auto">
          <a:xfrm flipH="1">
            <a:off x="5852160" y="3337066"/>
            <a:ext cx="640080" cy="1005840"/>
          </a:xfrm>
          <a:prstGeom prst="curvedLeftArrow">
            <a:avLst/>
          </a:prstGeom>
          <a:ln>
            <a:headEnd type="none" w="med" len="med"/>
            <a:tailEnd type="none" w="med" len="med"/>
          </a:ln>
          <a:effectLst>
            <a:glow rad="63500">
              <a:schemeClr val="accent2">
                <a:satMod val="175000"/>
                <a:alpha val="40000"/>
              </a:schemeClr>
            </a:glow>
          </a:effectLst>
        </p:spPr>
        <p:style>
          <a:lnRef idx="1">
            <a:schemeClr val="accent6"/>
          </a:lnRef>
          <a:fillRef idx="3">
            <a:schemeClr val="accent6"/>
          </a:fillRef>
          <a:effectRef idx="2">
            <a:schemeClr val="accent6"/>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a:defRPr/>
            </a:pPr>
            <a:endParaRPr lang="en-US" dirty="0">
              <a:solidFill>
                <a:schemeClr val="tx1"/>
              </a:solidFill>
              <a:effectLst>
                <a:outerShdw blurRad="38100" dist="38100" dir="2700000" algn="tl">
                  <a:srgbClr val="000000">
                    <a:alpha val="43137"/>
                  </a:srgbClr>
                </a:outerShdw>
              </a:effectLst>
              <a:latin typeface="Segoe" pitchFamily="34" charset="0"/>
            </a:endParaRPr>
          </a:p>
        </p:txBody>
      </p:sp>
      <p:sp>
        <p:nvSpPr>
          <p:cNvPr id="20" name="Rectangle 19"/>
          <p:cNvSpPr/>
          <p:nvPr/>
        </p:nvSpPr>
        <p:spPr bwMode="auto">
          <a:xfrm>
            <a:off x="6583680" y="3794266"/>
            <a:ext cx="3200400" cy="548640"/>
          </a:xfrm>
          <a:prstGeom prst="rect">
            <a:avLst/>
          </a:prstGeom>
          <a:ln>
            <a:headEnd type="none" w="med" len="med"/>
            <a:tailEnd type="none" w="med" len="med"/>
          </a:ln>
          <a:effectLst>
            <a:glow rad="63500">
              <a:schemeClr val="accent2">
                <a:satMod val="175000"/>
                <a:alpha val="40000"/>
              </a:schemeClr>
            </a:glow>
          </a:effectLst>
        </p:spPr>
        <p:style>
          <a:lnRef idx="1">
            <a:schemeClr val="accent6"/>
          </a:lnRef>
          <a:fillRef idx="3">
            <a:schemeClr val="accent6"/>
          </a:fillRef>
          <a:effectRef idx="2">
            <a:schemeClr val="accent6"/>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a:defRPr/>
            </a:pPr>
            <a:r>
              <a:rPr lang="en-US" dirty="0">
                <a:solidFill>
                  <a:schemeClr val="tx1"/>
                </a:solidFill>
                <a:effectLst>
                  <a:outerShdw blurRad="38100" dist="38100" dir="2700000" algn="tl">
                    <a:srgbClr val="000000">
                      <a:alpha val="43137"/>
                    </a:srgbClr>
                  </a:outerShdw>
                </a:effectLst>
                <a:latin typeface="Segoe" pitchFamily="34" charset="0"/>
              </a:rPr>
              <a:t>Additional 16K stack</a:t>
            </a:r>
          </a:p>
        </p:txBody>
      </p:sp>
      <p:sp>
        <p:nvSpPr>
          <p:cNvPr id="21" name="Curved Left Arrow 20"/>
          <p:cNvSpPr/>
          <p:nvPr/>
        </p:nvSpPr>
        <p:spPr bwMode="auto">
          <a:xfrm flipV="1">
            <a:off x="9784080" y="3245626"/>
            <a:ext cx="457200" cy="1097280"/>
          </a:xfrm>
          <a:prstGeom prst="curvedLeftArrow">
            <a:avLst/>
          </a:prstGeom>
          <a:ln>
            <a:headEnd type="none" w="med" len="med"/>
            <a:tailEnd type="none" w="med" len="med"/>
          </a:ln>
          <a:effectLst>
            <a:glow rad="63500">
              <a:schemeClr val="accent2">
                <a:satMod val="175000"/>
                <a:alpha val="40000"/>
              </a:schemeClr>
            </a:glow>
          </a:effectLst>
        </p:spPr>
        <p:style>
          <a:lnRef idx="1">
            <a:schemeClr val="accent6"/>
          </a:lnRef>
          <a:fillRef idx="3">
            <a:schemeClr val="accent6"/>
          </a:fillRef>
          <a:effectRef idx="2">
            <a:schemeClr val="accent6"/>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a:defRPr/>
            </a:pPr>
            <a:endParaRPr lang="en-US" dirty="0">
              <a:solidFill>
                <a:schemeClr val="tx1"/>
              </a:solidFill>
              <a:effectLst>
                <a:outerShdw blurRad="38100" dist="38100" dir="2700000" algn="tl">
                  <a:srgbClr val="000000">
                    <a:alpha val="43137"/>
                  </a:srgbClr>
                </a:outerShdw>
              </a:effectLst>
              <a:latin typeface="Segoe" pitchFamily="34" charset="0"/>
            </a:endParaRPr>
          </a:p>
        </p:txBody>
      </p:sp>
      <p:sp>
        <p:nvSpPr>
          <p:cNvPr id="22" name="Curved Left Arrow 21"/>
          <p:cNvSpPr/>
          <p:nvPr/>
        </p:nvSpPr>
        <p:spPr bwMode="auto">
          <a:xfrm flipV="1">
            <a:off x="9784080" y="2056906"/>
            <a:ext cx="457200" cy="1097280"/>
          </a:xfrm>
          <a:prstGeom prst="curvedLeftArrow">
            <a:avLst/>
          </a:prstGeom>
          <a:ln>
            <a:headEnd type="none" w="med" len="med"/>
            <a:tailEnd type="none" w="med" len="med"/>
          </a:ln>
          <a:effectLst>
            <a:glow rad="63500">
              <a:schemeClr val="accent2">
                <a:satMod val="175000"/>
                <a:alpha val="40000"/>
              </a:schemeClr>
            </a:glow>
          </a:effectLst>
        </p:spPr>
        <p:style>
          <a:lnRef idx="1">
            <a:schemeClr val="accent6"/>
          </a:lnRef>
          <a:fillRef idx="3">
            <a:schemeClr val="accent6"/>
          </a:fillRef>
          <a:effectRef idx="2">
            <a:schemeClr val="accent6"/>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a:defRPr/>
            </a:pPr>
            <a:endParaRPr lang="en-US" dirty="0">
              <a:solidFill>
                <a:schemeClr val="tx1"/>
              </a:solidFill>
              <a:effectLst>
                <a:outerShdw blurRad="38100" dist="38100" dir="2700000" algn="tl">
                  <a:srgbClr val="000000">
                    <a:alpha val="43137"/>
                  </a:srgbClr>
                </a:outerShdw>
              </a:effectLst>
              <a:latin typeface="Segoe" pitchFamily="34" charset="0"/>
            </a:endParaRPr>
          </a:p>
        </p:txBody>
      </p:sp>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p:cNvSpPr/>
          <p:nvPr/>
        </p:nvSpPr>
        <p:spPr bwMode="auto">
          <a:xfrm>
            <a:off x="5852160" y="1371599"/>
            <a:ext cx="5120640" cy="6791682"/>
          </a:xfrm>
          <a:prstGeom prst="rect">
            <a:avLst/>
          </a:prstGeom>
          <a:gradFill flip="none" rotWithShape="1">
            <a:gsLst>
              <a:gs pos="9000">
                <a:srgbClr val="FFFFFF">
                  <a:alpha val="0"/>
                </a:srgbClr>
              </a:gs>
              <a:gs pos="31000">
                <a:schemeClr val="bg2">
                  <a:alpha val="63000"/>
                </a:schemeClr>
              </a:gs>
              <a:gs pos="67000">
                <a:schemeClr val="bg2">
                  <a:alpha val="44000"/>
                </a:schemeClr>
              </a:gs>
              <a:gs pos="86000">
                <a:schemeClr val="tx1">
                  <a:alpha val="0"/>
                </a:schemeClr>
              </a:gs>
            </a:gsLst>
            <a:lin ang="16200000" scaled="1"/>
            <a:tileRect/>
          </a:gradFill>
          <a:ln w="15875" cap="sq" cmpd="sng" algn="ctr">
            <a:gradFill>
              <a:gsLst>
                <a:gs pos="0">
                  <a:schemeClr val="accent1">
                    <a:tint val="66000"/>
                    <a:satMod val="160000"/>
                    <a:alpha val="0"/>
                  </a:schemeClr>
                </a:gs>
                <a:gs pos="50000">
                  <a:schemeClr val="accent1">
                    <a:tint val="44500"/>
                    <a:satMod val="160000"/>
                  </a:schemeClr>
                </a:gs>
                <a:gs pos="100000">
                  <a:schemeClr val="accent1">
                    <a:tint val="23500"/>
                    <a:satMod val="160000"/>
                    <a:alpha val="0"/>
                  </a:schemeClr>
                </a:gs>
              </a:gsLst>
              <a:lin ang="5400000" scaled="0"/>
            </a:gradFill>
            <a:prstDash val="solid"/>
            <a:headEnd type="none" w="med" len="med"/>
            <a:tailEnd type="none" w="med" len="med"/>
          </a:ln>
          <a:effectLst>
            <a:outerShdw blurRad="50800" dist="38100" dir="10800000" algn="r" rotWithShape="0">
              <a:prstClr val="black">
                <a:alpha val="40000"/>
              </a:prstClr>
            </a:outerShdw>
          </a:effectLst>
          <a:sp3d>
            <a:bevelT w="82550"/>
          </a:sp3d>
        </p:spPr>
        <p:txBody>
          <a:bodyPr vert="horz" wrap="square" lIns="131674" tIns="65837" rIns="131674" bIns="65837" numCol="1" rtlCol="0" anchor="ctr" anchorCtr="0" compatLnSpc="1">
            <a:prstTxWarp prst="textNoShape">
              <a:avLst/>
            </a:prstTxWarp>
          </a:bodyPr>
          <a:lstStyle/>
          <a:p>
            <a:pPr algn="ctr" defTabSz="1316356"/>
            <a:endParaRPr lang="en-US" sz="3800" kern="0" dirty="0" smtClean="0">
              <a:solidFill>
                <a:srgbClr val="FFFFFF"/>
              </a:solidFill>
              <a:latin typeface="Segoe" pitchFamily="34" charset="0"/>
            </a:endParaRPr>
          </a:p>
        </p:txBody>
      </p:sp>
      <p:sp>
        <p:nvSpPr>
          <p:cNvPr id="5" name="Rectangle 4"/>
          <p:cNvSpPr/>
          <p:nvPr/>
        </p:nvSpPr>
        <p:spPr bwMode="auto">
          <a:xfrm>
            <a:off x="6400800" y="5813971"/>
            <a:ext cx="2926080" cy="1188720"/>
          </a:xfrm>
          <a:prstGeom prst="rect">
            <a:avLst/>
          </a:prstGeom>
          <a:solidFill>
            <a:schemeClr val="accent3"/>
          </a:solidFill>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lIns="131674" tIns="65837" rIns="131674" bIns="65837" anchor="ctr"/>
          <a:lstStyle/>
          <a:p>
            <a:pPr algn="ctr" defTabSz="1316356">
              <a:defRPr/>
            </a:pPr>
            <a:r>
              <a:rPr lang="en-US" dirty="0">
                <a:solidFill>
                  <a:schemeClr val="tx1"/>
                </a:solidFill>
                <a:effectLst>
                  <a:outerShdw blurRad="38100" dist="38100" dir="2700000" algn="tl">
                    <a:srgbClr val="000000">
                      <a:alpha val="43137"/>
                    </a:srgbClr>
                  </a:outerShdw>
                </a:effectLst>
              </a:rPr>
              <a:t>XP and earlier:</a:t>
            </a:r>
          </a:p>
          <a:p>
            <a:pPr algn="ctr" defTabSz="1316356">
              <a:defRPr/>
            </a:pPr>
            <a:r>
              <a:rPr lang="en-US" dirty="0">
                <a:solidFill>
                  <a:schemeClr val="tx1"/>
                </a:solidFill>
                <a:effectLst>
                  <a:outerShdw blurRad="38100" dist="38100" dir="2700000" algn="tl">
                    <a:srgbClr val="000000">
                      <a:alpha val="43137"/>
                    </a:srgbClr>
                  </a:outerShdw>
                </a:effectLst>
              </a:rPr>
              <a:t>Unused memory </a:t>
            </a:r>
          </a:p>
        </p:txBody>
      </p:sp>
      <p:sp>
        <p:nvSpPr>
          <p:cNvPr id="9" name="Rectangle 8"/>
          <p:cNvSpPr/>
          <p:nvPr/>
        </p:nvSpPr>
        <p:spPr bwMode="auto">
          <a:xfrm>
            <a:off x="6400800" y="5813971"/>
            <a:ext cx="2926080" cy="1188720"/>
          </a:xfrm>
          <a:prstGeom prst="rect">
            <a:avLst/>
          </a:prstGeom>
          <a:ln>
            <a:headEnd type="none" w="med" len="med"/>
            <a:tailEnd type="none" w="med" len="med"/>
          </a:ln>
          <a:effectLst>
            <a:glow rad="63500">
              <a:schemeClr val="accent2">
                <a:satMod val="175000"/>
                <a:alpha val="40000"/>
              </a:schemeClr>
            </a:glow>
          </a:effectLst>
        </p:spPr>
        <p:style>
          <a:lnRef idx="1">
            <a:schemeClr val="accent5"/>
          </a:lnRef>
          <a:fillRef idx="3">
            <a:schemeClr val="accent5"/>
          </a:fillRef>
          <a:effectRef idx="2">
            <a:schemeClr val="accent5"/>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a:defRPr/>
            </a:pPr>
            <a:r>
              <a:rPr lang="en-US" dirty="0" smtClean="0">
                <a:solidFill>
                  <a:schemeClr val="tx1"/>
                </a:solidFill>
                <a:effectLst>
                  <a:outerShdw blurRad="38100" dist="38100" dir="2700000" algn="tl">
                    <a:srgbClr val="000000">
                      <a:alpha val="43137"/>
                    </a:srgbClr>
                  </a:outerShdw>
                </a:effectLst>
                <a:latin typeface="Segoe" pitchFamily="34" charset="0"/>
              </a:rPr>
              <a:t>Windows Vista and </a:t>
            </a:r>
            <a:r>
              <a:rPr lang="en-US" dirty="0">
                <a:solidFill>
                  <a:schemeClr val="tx1"/>
                </a:solidFill>
                <a:effectLst>
                  <a:outerShdw blurRad="38100" dist="38100" dir="2700000" algn="tl">
                    <a:srgbClr val="000000">
                      <a:alpha val="43137"/>
                    </a:srgbClr>
                  </a:outerShdw>
                </a:effectLst>
                <a:latin typeface="Segoe" pitchFamily="34" charset="0"/>
              </a:rPr>
              <a:t>later</a:t>
            </a:r>
            <a:r>
              <a:rPr lang="en-US" dirty="0" smtClean="0">
                <a:solidFill>
                  <a:schemeClr val="tx1"/>
                </a:solidFill>
                <a:effectLst>
                  <a:outerShdw blurRad="38100" dist="38100" dir="2700000" algn="tl">
                    <a:srgbClr val="000000">
                      <a:alpha val="43137"/>
                    </a:srgbClr>
                  </a:outerShdw>
                </a:effectLst>
                <a:latin typeface="Segoe" pitchFamily="34" charset="0"/>
              </a:rPr>
              <a:t>:  Allocated </a:t>
            </a:r>
            <a:r>
              <a:rPr lang="en-US" dirty="0">
                <a:solidFill>
                  <a:schemeClr val="tx1"/>
                </a:solidFill>
                <a:effectLst>
                  <a:outerShdw blurRad="38100" dist="38100" dir="2700000" algn="tl">
                    <a:srgbClr val="000000">
                      <a:alpha val="43137"/>
                    </a:srgbClr>
                  </a:outerShdw>
                </a:effectLst>
                <a:latin typeface="Segoe" pitchFamily="34" charset="0"/>
              </a:rPr>
              <a:t>to other requestors</a:t>
            </a:r>
          </a:p>
        </p:txBody>
      </p:sp>
      <p:sp>
        <p:nvSpPr>
          <p:cNvPr id="2" name="Title 1"/>
          <p:cNvSpPr>
            <a:spLocks noGrp="1"/>
          </p:cNvSpPr>
          <p:nvPr>
            <p:ph type="title"/>
          </p:nvPr>
        </p:nvSpPr>
        <p:spPr/>
        <p:txBody>
          <a:bodyPr/>
          <a:lstStyle/>
          <a:p>
            <a:r>
              <a:rPr lang="en-US" dirty="0" smtClean="0"/>
              <a:t>Use Excess Pool</a:t>
            </a:r>
            <a:endParaRPr lang="en-US" dirty="0"/>
          </a:p>
        </p:txBody>
      </p:sp>
      <p:sp>
        <p:nvSpPr>
          <p:cNvPr id="3" name="Text Placeholder 2"/>
          <p:cNvSpPr>
            <a:spLocks noGrp="1"/>
          </p:cNvSpPr>
          <p:nvPr>
            <p:ph type="body" idx="1"/>
          </p:nvPr>
        </p:nvSpPr>
        <p:spPr>
          <a:xfrm>
            <a:off x="459106" y="1697357"/>
            <a:ext cx="5575934" cy="6257098"/>
          </a:xfrm>
        </p:spPr>
        <p:txBody>
          <a:bodyPr/>
          <a:lstStyle/>
          <a:p>
            <a:r>
              <a:rPr lang="en-US" dirty="0" smtClean="0"/>
              <a:t>Uses excess pool in allocations where n&gt;PAGE_SIZE and </a:t>
            </a:r>
            <a:br>
              <a:rPr lang="en-US" dirty="0" smtClean="0"/>
            </a:br>
            <a:r>
              <a:rPr lang="en-US" dirty="0" smtClean="0"/>
              <a:t>(n % PAGE_SIZE) != 0</a:t>
            </a:r>
          </a:p>
          <a:p>
            <a:r>
              <a:rPr lang="en-US" dirty="0" smtClean="0"/>
              <a:t>Driver writers note</a:t>
            </a:r>
          </a:p>
          <a:p>
            <a:pPr lvl="1"/>
            <a:r>
              <a:rPr lang="en-US" dirty="0" smtClean="0"/>
              <a:t>Do not use memory beyond what you allocate</a:t>
            </a:r>
          </a:p>
          <a:p>
            <a:pPr lvl="1"/>
            <a:r>
              <a:rPr lang="en-US" dirty="0" smtClean="0"/>
              <a:t>Driver Verifier has always caught this error</a:t>
            </a:r>
          </a:p>
        </p:txBody>
      </p:sp>
      <p:sp>
        <p:nvSpPr>
          <p:cNvPr id="4" name="Rectangle 3"/>
          <p:cNvSpPr/>
          <p:nvPr/>
        </p:nvSpPr>
        <p:spPr bwMode="auto">
          <a:xfrm>
            <a:off x="6400800" y="1699171"/>
            <a:ext cx="2926080" cy="41148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lIns="131674" tIns="65837" rIns="131674" bIns="65837" anchor="ctr"/>
          <a:lstStyle/>
          <a:p>
            <a:pPr algn="ctr" defTabSz="1316356">
              <a:defRPr/>
            </a:pPr>
            <a:r>
              <a:rPr lang="en-US" sz="3500" dirty="0">
                <a:solidFill>
                  <a:schemeClr val="tx1"/>
                </a:solidFill>
                <a:effectLst>
                  <a:outerShdw blurRad="38100" dist="38100" dir="2700000" algn="tl">
                    <a:srgbClr val="000000">
                      <a:alpha val="43137"/>
                    </a:srgbClr>
                  </a:outerShdw>
                </a:effectLst>
              </a:rPr>
              <a:t>Driver allocates </a:t>
            </a:r>
            <a:r>
              <a:rPr lang="en-US" sz="3500" i="1" dirty="0">
                <a:solidFill>
                  <a:schemeClr val="tx1"/>
                </a:solidFill>
                <a:effectLst>
                  <a:outerShdw blurRad="38100" dist="38100" dir="2700000" algn="tl">
                    <a:srgbClr val="000000">
                      <a:alpha val="43137"/>
                    </a:srgbClr>
                  </a:outerShdw>
                </a:effectLst>
              </a:rPr>
              <a:t>n</a:t>
            </a:r>
            <a:r>
              <a:rPr lang="en-US" sz="3500" dirty="0">
                <a:solidFill>
                  <a:schemeClr val="tx1"/>
                </a:solidFill>
                <a:effectLst>
                  <a:outerShdw blurRad="38100" dist="38100" dir="2700000" algn="tl">
                    <a:srgbClr val="000000">
                      <a:alpha val="43137"/>
                    </a:srgbClr>
                  </a:outerShdw>
                </a:effectLst>
              </a:rPr>
              <a:t> bytes</a:t>
            </a:r>
          </a:p>
        </p:txBody>
      </p:sp>
      <p:sp>
        <p:nvSpPr>
          <p:cNvPr id="39948" name="TextBox 6"/>
          <p:cNvSpPr txBox="1">
            <a:spLocks noChangeArrowheads="1"/>
          </p:cNvSpPr>
          <p:nvPr/>
        </p:nvSpPr>
        <p:spPr bwMode="auto">
          <a:xfrm>
            <a:off x="9326880" y="5631092"/>
            <a:ext cx="556306" cy="369332"/>
          </a:xfrm>
          <a:prstGeom prst="rect">
            <a:avLst/>
          </a:prstGeom>
          <a:noFill/>
          <a:ln w="9525">
            <a:noFill/>
            <a:miter lim="800000"/>
            <a:headEnd/>
            <a:tailEnd/>
          </a:ln>
        </p:spPr>
        <p:txBody>
          <a:bodyPr wrap="none" lIns="109728" tIns="54864" rIns="109728" bIns="54864">
            <a:spAutoFit/>
          </a:bodyPr>
          <a:lstStyle/>
          <a:p>
            <a:r>
              <a:rPr lang="en-US" sz="1700" dirty="0">
                <a:solidFill>
                  <a:schemeClr val="accent1"/>
                </a:solidFill>
                <a:effectLst>
                  <a:outerShdw blurRad="38100" dist="38100" dir="2700000" algn="tl">
                    <a:srgbClr val="000000">
                      <a:alpha val="43137"/>
                    </a:srgbClr>
                  </a:outerShdw>
                </a:effectLst>
                <a:latin typeface="Segoe" pitchFamily="34" charset="0"/>
              </a:rPr>
              <a:t>0x</a:t>
            </a:r>
            <a:r>
              <a:rPr lang="en-US" sz="1700" i="1" dirty="0">
                <a:solidFill>
                  <a:schemeClr val="accent1"/>
                </a:solidFill>
                <a:effectLst>
                  <a:outerShdw blurRad="38100" dist="38100" dir="2700000" algn="tl">
                    <a:srgbClr val="000000">
                      <a:alpha val="43137"/>
                    </a:srgbClr>
                  </a:outerShdw>
                </a:effectLst>
                <a:latin typeface="Segoe" pitchFamily="34" charset="0"/>
              </a:rPr>
              <a:t>n</a:t>
            </a:r>
          </a:p>
        </p:txBody>
      </p:sp>
      <p:sp>
        <p:nvSpPr>
          <p:cNvPr id="39949" name="TextBox 7"/>
          <p:cNvSpPr txBox="1">
            <a:spLocks noChangeArrowheads="1"/>
          </p:cNvSpPr>
          <p:nvPr/>
        </p:nvSpPr>
        <p:spPr bwMode="auto">
          <a:xfrm>
            <a:off x="9326881" y="1333411"/>
            <a:ext cx="960584" cy="634020"/>
          </a:xfrm>
          <a:prstGeom prst="rect">
            <a:avLst/>
          </a:prstGeom>
          <a:noFill/>
          <a:ln w="9525">
            <a:noFill/>
            <a:miter lim="800000"/>
            <a:headEnd/>
            <a:tailEnd/>
          </a:ln>
        </p:spPr>
        <p:txBody>
          <a:bodyPr wrap="none" lIns="109728" tIns="54864" rIns="109728" bIns="54864">
            <a:spAutoFit/>
          </a:bodyPr>
          <a:lstStyle/>
          <a:p>
            <a:r>
              <a:rPr lang="en-US" sz="1700" dirty="0">
                <a:solidFill>
                  <a:schemeClr val="accent1"/>
                </a:solidFill>
                <a:effectLst>
                  <a:outerShdw blurRad="38100" dist="38100" dir="2700000" algn="tl">
                    <a:srgbClr val="000000">
                      <a:alpha val="43137"/>
                    </a:srgbClr>
                  </a:outerShdw>
                </a:effectLst>
                <a:latin typeface="Segoe" pitchFamily="34" charset="0"/>
              </a:rPr>
              <a:t>Page </a:t>
            </a:r>
          </a:p>
          <a:p>
            <a:r>
              <a:rPr lang="en-US" sz="1700" dirty="0">
                <a:solidFill>
                  <a:schemeClr val="accent1"/>
                </a:solidFill>
                <a:effectLst>
                  <a:outerShdw blurRad="38100" dist="38100" dir="2700000" algn="tl">
                    <a:srgbClr val="000000">
                      <a:alpha val="43137"/>
                    </a:srgbClr>
                  </a:outerShdw>
                </a:effectLst>
                <a:latin typeface="Segoe" pitchFamily="34" charset="0"/>
              </a:rPr>
              <a:t>Aligned</a:t>
            </a:r>
          </a:p>
        </p:txBody>
      </p:sp>
      <p:cxnSp>
        <p:nvCxnSpPr>
          <p:cNvPr id="13" name="Straight Connector 12"/>
          <p:cNvCxnSpPr/>
          <p:nvPr/>
        </p:nvCxnSpPr>
        <p:spPr bwMode="auto">
          <a:xfrm>
            <a:off x="6400800" y="4625251"/>
            <a:ext cx="2926080" cy="1906"/>
          </a:xfrm>
          <a:prstGeom prst="line">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25400" cap="flat" cmpd="sng" algn="ctr">
            <a:solidFill>
              <a:schemeClr val="tx1"/>
            </a:solidFill>
            <a:prstDash val="sysDot"/>
            <a:round/>
            <a:headEnd type="none" w="med" len="med"/>
            <a:tailEnd type="none" w="med" len="med"/>
          </a:ln>
          <a:effectLst/>
        </p:spPr>
      </p:cxnSp>
      <p:sp>
        <p:nvSpPr>
          <p:cNvPr id="39951" name="TextBox 14"/>
          <p:cNvSpPr txBox="1">
            <a:spLocks noChangeArrowheads="1"/>
          </p:cNvSpPr>
          <p:nvPr/>
        </p:nvSpPr>
        <p:spPr bwMode="auto">
          <a:xfrm>
            <a:off x="9326880" y="4259491"/>
            <a:ext cx="1148841" cy="634020"/>
          </a:xfrm>
          <a:prstGeom prst="rect">
            <a:avLst/>
          </a:prstGeom>
          <a:noFill/>
          <a:ln w="9525">
            <a:noFill/>
            <a:miter lim="800000"/>
            <a:headEnd/>
            <a:tailEnd/>
          </a:ln>
        </p:spPr>
        <p:txBody>
          <a:bodyPr wrap="none" lIns="109728" tIns="54864" rIns="109728" bIns="54864">
            <a:spAutoFit/>
          </a:bodyPr>
          <a:lstStyle/>
          <a:p>
            <a:r>
              <a:rPr lang="en-US" sz="1700" dirty="0">
                <a:solidFill>
                  <a:schemeClr val="accent1"/>
                </a:solidFill>
                <a:effectLst>
                  <a:outerShdw blurRad="38100" dist="38100" dir="2700000" algn="tl">
                    <a:srgbClr val="000000">
                      <a:alpha val="43137"/>
                    </a:srgbClr>
                  </a:outerShdw>
                </a:effectLst>
                <a:latin typeface="Segoe" pitchFamily="34" charset="0"/>
              </a:rPr>
              <a:t>Page </a:t>
            </a:r>
          </a:p>
          <a:p>
            <a:r>
              <a:rPr lang="en-US" sz="1700" dirty="0">
                <a:solidFill>
                  <a:schemeClr val="accent1"/>
                </a:solidFill>
                <a:effectLst>
                  <a:outerShdw blurRad="38100" dist="38100" dir="2700000" algn="tl">
                    <a:srgbClr val="000000">
                      <a:alpha val="43137"/>
                    </a:srgbClr>
                  </a:outerShdw>
                </a:effectLst>
                <a:latin typeface="Segoe" pitchFamily="34" charset="0"/>
              </a:rPr>
              <a:t>Boundary</a:t>
            </a:r>
          </a:p>
        </p:txBody>
      </p:sp>
      <p:sp>
        <p:nvSpPr>
          <p:cNvPr id="39952" name="TextBox 15"/>
          <p:cNvSpPr txBox="1">
            <a:spLocks noChangeArrowheads="1"/>
          </p:cNvSpPr>
          <p:nvPr/>
        </p:nvSpPr>
        <p:spPr bwMode="auto">
          <a:xfrm>
            <a:off x="9326880" y="6545491"/>
            <a:ext cx="1148841" cy="634020"/>
          </a:xfrm>
          <a:prstGeom prst="rect">
            <a:avLst/>
          </a:prstGeom>
          <a:noFill/>
          <a:ln w="9525">
            <a:noFill/>
            <a:miter lim="800000"/>
            <a:headEnd/>
            <a:tailEnd/>
          </a:ln>
        </p:spPr>
        <p:txBody>
          <a:bodyPr wrap="none" lIns="109728" tIns="54864" rIns="109728" bIns="54864">
            <a:spAutoFit/>
          </a:bodyPr>
          <a:lstStyle/>
          <a:p>
            <a:r>
              <a:rPr lang="en-US" sz="1700" dirty="0">
                <a:solidFill>
                  <a:schemeClr val="accent1"/>
                </a:solidFill>
                <a:effectLst>
                  <a:outerShdw blurRad="38100" dist="38100" dir="2700000" algn="tl">
                    <a:srgbClr val="000000">
                      <a:alpha val="43137"/>
                    </a:srgbClr>
                  </a:outerShdw>
                </a:effectLst>
                <a:latin typeface="Segoe" pitchFamily="34" charset="0"/>
              </a:rPr>
              <a:t>Page </a:t>
            </a:r>
          </a:p>
          <a:p>
            <a:r>
              <a:rPr lang="en-US" sz="1700" dirty="0">
                <a:solidFill>
                  <a:schemeClr val="accent1"/>
                </a:solidFill>
                <a:effectLst>
                  <a:outerShdw blurRad="38100" dist="38100" dir="2700000" algn="tl">
                    <a:srgbClr val="000000">
                      <a:alpha val="43137"/>
                    </a:srgbClr>
                  </a:outerShdw>
                </a:effectLst>
                <a:latin typeface="Segoe" pitchFamily="34" charset="0"/>
              </a:rPr>
              <a:t>Boundary</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bg/>
                                          </p:spTgt>
                                        </p:tgtEl>
                                        <p:attrNameLst>
                                          <p:attrName>style.visibility</p:attrName>
                                        </p:attrNameLst>
                                      </p:cBhvr>
                                      <p:to>
                                        <p:strVal val="visible"/>
                                      </p:to>
                                    </p:set>
                                    <p:animEffect transition="in" filter="fade">
                                      <p:cBhvr>
                                        <p:cTn id="7" dur="2000"/>
                                        <p:tgtEl>
                                          <p:spTgt spid="9">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9">
                                            <p:txEl>
                                              <p:pRg st="0" end="0"/>
                                            </p:txEl>
                                          </p:spTgt>
                                        </p:tgtEl>
                                        <p:attrNameLst>
                                          <p:attrName>style.visibility</p:attrName>
                                        </p:attrNameLst>
                                      </p:cBhvr>
                                      <p:to>
                                        <p:strVal val="visible"/>
                                      </p:to>
                                    </p:set>
                                    <p:animEffect transition="in" filter="fade">
                                      <p:cBhvr>
                                        <p:cTn id="10" dur="20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allAtOnce"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1"/>
            <a:ext cx="10056494" cy="1429314"/>
          </a:xfrm>
        </p:spPr>
        <p:txBody>
          <a:bodyPr/>
          <a:lstStyle/>
          <a:p>
            <a:r>
              <a:rPr lang="en-US" dirty="0" smtClean="0"/>
              <a:t>Security</a:t>
            </a:r>
            <a:br>
              <a:rPr lang="en-US" dirty="0" smtClean="0"/>
            </a:br>
            <a:r>
              <a:rPr sz="4300" smtClean="0">
                <a:solidFill>
                  <a:schemeClr val="accent1"/>
                </a:solidFill>
              </a:rPr>
              <a:t>Challenge</a:t>
            </a:r>
            <a:endParaRPr sz="4300">
              <a:solidFill>
                <a:schemeClr val="accent1"/>
              </a:solidFill>
            </a:endParaRPr>
          </a:p>
        </p:txBody>
      </p:sp>
      <p:sp>
        <p:nvSpPr>
          <p:cNvPr id="3" name="Text Placeholder 2"/>
          <p:cNvSpPr>
            <a:spLocks noGrp="1"/>
          </p:cNvSpPr>
          <p:nvPr>
            <p:ph type="body" idx="1"/>
          </p:nvPr>
        </p:nvSpPr>
        <p:spPr>
          <a:xfrm>
            <a:off x="457200" y="2286001"/>
            <a:ext cx="10056494" cy="4097737"/>
          </a:xfrm>
        </p:spPr>
        <p:txBody>
          <a:bodyPr/>
          <a:lstStyle/>
          <a:p>
            <a:r>
              <a:rPr lang="en-US" dirty="0" smtClean="0"/>
              <a:t>Mitigate consequences of buffer overrun exploits</a:t>
            </a:r>
          </a:p>
          <a:p>
            <a:pPr lvl="1"/>
            <a:r>
              <a:rPr lang="en-US" dirty="0" smtClean="0"/>
              <a:t>Fixed locations of loaded images are a security risk</a:t>
            </a:r>
          </a:p>
          <a:p>
            <a:pPr lvl="1"/>
            <a:r>
              <a:rPr lang="en-US" dirty="0" smtClean="0"/>
              <a:t>Hackers know that an address maps to a particular function</a:t>
            </a:r>
          </a:p>
          <a:p>
            <a:pPr lvl="1"/>
            <a:r>
              <a:rPr lang="en-US" dirty="0" smtClean="0"/>
              <a:t>Black Hat database</a:t>
            </a:r>
          </a:p>
        </p:txBody>
      </p: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1"/>
            <a:ext cx="10056494" cy="1429314"/>
          </a:xfrm>
        </p:spPr>
        <p:txBody>
          <a:bodyPr/>
          <a:lstStyle/>
          <a:p>
            <a:r>
              <a:rPr lang="en-US" dirty="0" smtClean="0"/>
              <a:t>Security</a:t>
            </a:r>
            <a:br>
              <a:rPr lang="en-US" dirty="0" smtClean="0"/>
            </a:br>
            <a:r>
              <a:rPr sz="4300" smtClean="0">
                <a:solidFill>
                  <a:schemeClr val="accent1"/>
                </a:solidFill>
              </a:rPr>
              <a:t>Address Space Load Randomization (ASLR)</a:t>
            </a:r>
            <a:endParaRPr sz="4300">
              <a:solidFill>
                <a:schemeClr val="accent1"/>
              </a:solidFill>
            </a:endParaRPr>
          </a:p>
        </p:txBody>
      </p:sp>
      <p:sp>
        <p:nvSpPr>
          <p:cNvPr id="3" name="Content Placeholder 2"/>
          <p:cNvSpPr>
            <a:spLocks noGrp="1"/>
          </p:cNvSpPr>
          <p:nvPr>
            <p:ph type="body" idx="1"/>
          </p:nvPr>
        </p:nvSpPr>
        <p:spPr>
          <a:xfrm>
            <a:off x="457200" y="2286001"/>
            <a:ext cx="10056494" cy="5747727"/>
          </a:xfrm>
        </p:spPr>
        <p:txBody>
          <a:bodyPr/>
          <a:lstStyle/>
          <a:p>
            <a:pPr>
              <a:spcBef>
                <a:spcPts val="0"/>
              </a:spcBef>
            </a:pPr>
            <a:r>
              <a:rPr lang="en-US" sz="4300" dirty="0" smtClean="0"/>
              <a:t>Relocate EXEs and DLLs dynamically during section creation</a:t>
            </a:r>
          </a:p>
          <a:p>
            <a:pPr>
              <a:spcBef>
                <a:spcPts val="0"/>
              </a:spcBef>
            </a:pPr>
            <a:r>
              <a:rPr lang="en-US" sz="4300" dirty="0" smtClean="0"/>
              <a:t>Compressed VA range for DLLs saves page table space</a:t>
            </a:r>
          </a:p>
          <a:p>
            <a:pPr>
              <a:spcBef>
                <a:spcPts val="0"/>
              </a:spcBef>
            </a:pPr>
            <a:r>
              <a:rPr lang="en-US" sz="4300" dirty="0" smtClean="0"/>
              <a:t>Larger contiguous VA ranges for applications</a:t>
            </a:r>
          </a:p>
          <a:p>
            <a:pPr>
              <a:spcBef>
                <a:spcPts val="0"/>
              </a:spcBef>
            </a:pPr>
            <a:r>
              <a:rPr lang="en-US" sz="4300" dirty="0" smtClean="0"/>
              <a:t>Drivers already move around</a:t>
            </a:r>
          </a:p>
          <a:p>
            <a:pPr lvl="1">
              <a:spcBef>
                <a:spcPts val="0"/>
              </a:spcBef>
            </a:pPr>
            <a:r>
              <a:rPr lang="en-US" sz="3800" dirty="0" smtClean="0"/>
              <a:t>Kernel and HAL also move in client and server in Windows Server code name “Longhorn” timeframe [“LHS”]</a:t>
            </a:r>
          </a:p>
        </p:txBody>
      </p:sp>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1"/>
            <a:ext cx="10513694" cy="797756"/>
          </a:xfrm>
        </p:spPr>
        <p:txBody>
          <a:bodyPr/>
          <a:lstStyle/>
          <a:p>
            <a:r>
              <a:rPr sz="5800" smtClean="0"/>
              <a:t>Effect Of ASLR On Load Addresses</a:t>
            </a:r>
            <a:endParaRPr sz="5800"/>
          </a:p>
        </p:txBody>
      </p:sp>
      <p:sp>
        <p:nvSpPr>
          <p:cNvPr id="5" name="Rectangle 4"/>
          <p:cNvSpPr/>
          <p:nvPr/>
        </p:nvSpPr>
        <p:spPr bwMode="auto">
          <a:xfrm>
            <a:off x="3648547" y="1698182"/>
            <a:ext cx="3657600" cy="338328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lIns="131674" tIns="65837" rIns="131674" bIns="65837" anchor="ctr"/>
          <a:lstStyle/>
          <a:p>
            <a:pPr algn="ctr" defTabSz="1316356">
              <a:defRPr/>
            </a:pPr>
            <a:endParaRPr lang="en-US" sz="3500" dirty="0">
              <a:solidFill>
                <a:schemeClr val="tx1"/>
              </a:solidFill>
              <a:effectLst>
                <a:outerShdw blurRad="38100" dist="38100" dir="2700000" algn="tl">
                  <a:srgbClr val="000000">
                    <a:alpha val="43137"/>
                  </a:srgbClr>
                </a:outerShdw>
              </a:effectLst>
              <a:latin typeface="+mj-lt"/>
            </a:endParaRPr>
          </a:p>
        </p:txBody>
      </p:sp>
      <p:sp>
        <p:nvSpPr>
          <p:cNvPr id="6" name="Rectangle 5"/>
          <p:cNvSpPr/>
          <p:nvPr/>
        </p:nvSpPr>
        <p:spPr bwMode="auto">
          <a:xfrm>
            <a:off x="3648547" y="2338262"/>
            <a:ext cx="3657600" cy="457200"/>
          </a:xfrm>
          <a:prstGeom prst="rect">
            <a:avLst/>
          </a:prstGeom>
          <a:ln>
            <a:headEnd type="none" w="med" len="med"/>
            <a:tailEnd type="none" w="med" len="med"/>
          </a:ln>
          <a:effectLst>
            <a:glow rad="63500">
              <a:schemeClr val="accent2">
                <a:satMod val="175000"/>
                <a:alpha val="40000"/>
              </a:schemeClr>
            </a:glow>
          </a:effectLst>
        </p:spPr>
        <p:style>
          <a:lnRef idx="1">
            <a:schemeClr val="accent6"/>
          </a:lnRef>
          <a:fillRef idx="3">
            <a:schemeClr val="accent6"/>
          </a:fillRef>
          <a:effectRef idx="2">
            <a:schemeClr val="accent6"/>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a:defRPr/>
            </a:pPr>
            <a:r>
              <a:rPr lang="en-US" sz="2900" dirty="0">
                <a:solidFill>
                  <a:schemeClr val="tx1"/>
                </a:solidFill>
                <a:effectLst>
                  <a:outerShdw blurRad="38100" dist="38100" dir="2700000" algn="tl">
                    <a:srgbClr val="000000">
                      <a:alpha val="43137"/>
                    </a:srgbClr>
                  </a:outerShdw>
                </a:effectLst>
                <a:latin typeface="Segoe" pitchFamily="34" charset="0"/>
              </a:rPr>
              <a:t>Executable</a:t>
            </a:r>
          </a:p>
        </p:txBody>
      </p:sp>
      <p:sp>
        <p:nvSpPr>
          <p:cNvPr id="7" name="Rectangle 6"/>
          <p:cNvSpPr/>
          <p:nvPr/>
        </p:nvSpPr>
        <p:spPr bwMode="auto">
          <a:xfrm>
            <a:off x="3648547" y="3892742"/>
            <a:ext cx="3657600" cy="457200"/>
          </a:xfrm>
          <a:prstGeom prst="rect">
            <a:avLst/>
          </a:prstGeom>
          <a:ln>
            <a:headEnd type="none" w="med" len="med"/>
            <a:tailEnd type="none" w="med" len="med"/>
          </a:ln>
          <a:effectLst>
            <a:glow rad="63500">
              <a:schemeClr val="accent2">
                <a:satMod val="175000"/>
                <a:alpha val="40000"/>
              </a:schemeClr>
            </a:glow>
          </a:effectLst>
        </p:spPr>
        <p:style>
          <a:lnRef idx="1">
            <a:schemeClr val="accent6"/>
          </a:lnRef>
          <a:fillRef idx="3">
            <a:schemeClr val="accent6"/>
          </a:fillRef>
          <a:effectRef idx="2">
            <a:schemeClr val="accent6"/>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a:defRPr/>
            </a:pPr>
            <a:r>
              <a:rPr lang="en-US" sz="2900" dirty="0">
                <a:solidFill>
                  <a:schemeClr val="tx1"/>
                </a:solidFill>
                <a:effectLst>
                  <a:outerShdw blurRad="38100" dist="38100" dir="2700000" algn="tl">
                    <a:srgbClr val="000000">
                      <a:alpha val="43137"/>
                    </a:srgbClr>
                  </a:outerShdw>
                </a:effectLst>
                <a:latin typeface="Segoe" pitchFamily="34" charset="0"/>
              </a:rPr>
              <a:t>DLLs</a:t>
            </a:r>
          </a:p>
        </p:txBody>
      </p:sp>
      <p:sp>
        <p:nvSpPr>
          <p:cNvPr id="8" name="Rectangle 7"/>
          <p:cNvSpPr/>
          <p:nvPr/>
        </p:nvSpPr>
        <p:spPr bwMode="auto">
          <a:xfrm>
            <a:off x="3648547" y="5081462"/>
            <a:ext cx="3657600" cy="2377440"/>
          </a:xfrm>
          <a:prstGeom prst="rect">
            <a:avLst/>
          </a:prstGeom>
          <a:gradFill>
            <a:gsLst>
              <a:gs pos="0">
                <a:schemeClr val="bg1">
                  <a:lumMod val="60000"/>
                  <a:lumOff val="40000"/>
                </a:schemeClr>
              </a:gs>
              <a:gs pos="25000">
                <a:schemeClr val="bg1"/>
              </a:gs>
              <a:gs pos="100000">
                <a:schemeClr val="bg1">
                  <a:lumMod val="75000"/>
                </a:schemeClr>
              </a:gs>
            </a:gsLst>
            <a:lin ang="5400000" scaled="0"/>
          </a:gradFill>
          <a:ln>
            <a:solidFill>
              <a:schemeClr val="bg1">
                <a:lumMod val="40000"/>
                <a:lumOff val="60000"/>
              </a:schemeClr>
            </a:solidFill>
            <a:headEnd type="none" w="med" len="med"/>
            <a:tailEnd type="none" w="med" len="med"/>
          </a:ln>
          <a:effectLst>
            <a:glow rad="63500">
              <a:schemeClr val="accent2">
                <a:satMod val="175000"/>
                <a:alpha val="40000"/>
              </a:schemeClr>
            </a:glow>
            <a:outerShdw blurRad="63500" sx="102000" sy="102000" algn="ctr" rotWithShape="0">
              <a:prstClr val="black">
                <a:alpha val="40000"/>
              </a:prstClr>
            </a:outerShdw>
          </a:effectLst>
        </p:spPr>
        <p:style>
          <a:lnRef idx="1">
            <a:schemeClr val="accent4"/>
          </a:lnRef>
          <a:fillRef idx="3">
            <a:schemeClr val="accent4"/>
          </a:fillRef>
          <a:effectRef idx="2">
            <a:schemeClr val="accent4"/>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a:defRPr/>
            </a:pPr>
            <a:r>
              <a:rPr lang="en-US" sz="3400" dirty="0">
                <a:solidFill>
                  <a:srgbClr val="FFFFFF"/>
                </a:solidFill>
                <a:effectLst>
                  <a:outerShdw blurRad="38100" dist="38100" dir="2700000" algn="tl">
                    <a:srgbClr val="000000">
                      <a:alpha val="43137"/>
                    </a:srgbClr>
                  </a:outerShdw>
                </a:effectLst>
                <a:latin typeface="Segoe" pitchFamily="34" charset="0"/>
              </a:rPr>
              <a:t>Kernel Mode</a:t>
            </a:r>
          </a:p>
        </p:txBody>
      </p:sp>
      <p:sp>
        <p:nvSpPr>
          <p:cNvPr id="43022" name="TextBox 8"/>
          <p:cNvSpPr txBox="1">
            <a:spLocks noChangeArrowheads="1"/>
          </p:cNvSpPr>
          <p:nvPr/>
        </p:nvSpPr>
        <p:spPr bwMode="auto">
          <a:xfrm>
            <a:off x="1636867" y="1881063"/>
            <a:ext cx="2560320" cy="1280351"/>
          </a:xfrm>
          <a:prstGeom prst="rect">
            <a:avLst/>
          </a:prstGeom>
          <a:noFill/>
          <a:ln w="9525">
            <a:noFill/>
            <a:miter lim="800000"/>
            <a:headEnd/>
            <a:tailEnd/>
          </a:ln>
        </p:spPr>
        <p:txBody>
          <a:bodyPr lIns="109728" tIns="54864" rIns="109728" bIns="54864">
            <a:spAutoFit/>
          </a:bodyPr>
          <a:lstStyle/>
          <a:p>
            <a:r>
              <a:rPr lang="en-US" sz="1900" dirty="0">
                <a:effectLst>
                  <a:outerShdw blurRad="38100" dist="38100" dir="2700000" algn="tl">
                    <a:srgbClr val="000000">
                      <a:alpha val="43137"/>
                    </a:srgbClr>
                  </a:outerShdw>
                </a:effectLst>
                <a:latin typeface="+mj-lt"/>
              </a:rPr>
              <a:t>Image header</a:t>
            </a:r>
          </a:p>
          <a:p>
            <a:r>
              <a:rPr lang="en-US" sz="1900" dirty="0">
                <a:effectLst>
                  <a:outerShdw blurRad="38100" dist="38100" dir="2700000" algn="tl">
                    <a:srgbClr val="000000">
                      <a:alpha val="43137"/>
                    </a:srgbClr>
                  </a:outerShdw>
                </a:effectLst>
                <a:latin typeface="+mj-lt"/>
              </a:rPr>
              <a:t>Executable</a:t>
            </a:r>
            <a:br>
              <a:rPr lang="en-US" sz="1900" dirty="0">
                <a:effectLst>
                  <a:outerShdw blurRad="38100" dist="38100" dir="2700000" algn="tl">
                    <a:srgbClr val="000000">
                      <a:alpha val="43137"/>
                    </a:srgbClr>
                  </a:outerShdw>
                </a:effectLst>
                <a:latin typeface="+mj-lt"/>
              </a:rPr>
            </a:br>
            <a:r>
              <a:rPr lang="en-US" sz="1900" dirty="0">
                <a:effectLst>
                  <a:outerShdw blurRad="38100" dist="38100" dir="2700000" algn="tl">
                    <a:srgbClr val="000000">
                      <a:alpha val="43137"/>
                    </a:srgbClr>
                  </a:outerShdw>
                </a:effectLst>
                <a:latin typeface="+mj-lt"/>
              </a:rPr>
              <a:t>Load Address</a:t>
            </a:r>
            <a:br>
              <a:rPr lang="en-US" sz="1900" dirty="0">
                <a:effectLst>
                  <a:outerShdw blurRad="38100" dist="38100" dir="2700000" algn="tl">
                    <a:srgbClr val="000000">
                      <a:alpha val="43137"/>
                    </a:srgbClr>
                  </a:outerShdw>
                </a:effectLst>
                <a:latin typeface="+mj-lt"/>
              </a:rPr>
            </a:br>
            <a:r>
              <a:rPr lang="en-US" sz="1900" dirty="0">
                <a:effectLst>
                  <a:outerShdw blurRad="38100" dist="38100" dir="2700000" algn="tl">
                    <a:srgbClr val="000000">
                      <a:alpha val="43137"/>
                    </a:srgbClr>
                  </a:outerShdw>
                </a:effectLst>
                <a:latin typeface="+mj-lt"/>
              </a:rPr>
              <a:t>+/- 16MB</a:t>
            </a:r>
          </a:p>
        </p:txBody>
      </p:sp>
      <p:sp>
        <p:nvSpPr>
          <p:cNvPr id="43023" name="Left Brace 13"/>
          <p:cNvSpPr>
            <a:spLocks/>
          </p:cNvSpPr>
          <p:nvPr/>
        </p:nvSpPr>
        <p:spPr bwMode="auto">
          <a:xfrm>
            <a:off x="3099908" y="1972502"/>
            <a:ext cx="369570" cy="1097280"/>
          </a:xfrm>
          <a:prstGeom prst="leftBrace">
            <a:avLst>
              <a:gd name="adj1" fmla="val 8330"/>
              <a:gd name="adj2" fmla="val 50000"/>
            </a:avLst>
          </a:prstGeom>
          <a:noFill/>
          <a:ln w="12700" algn="ctr">
            <a:solidFill>
              <a:schemeClr val="tx1"/>
            </a:solidFill>
            <a:round/>
            <a:headEnd/>
            <a:tailEnd/>
          </a:ln>
        </p:spPr>
        <p:txBody>
          <a:bodyPr lIns="131674" tIns="65837" rIns="131674" bIns="65837" anchor="ctr"/>
          <a:lstStyle/>
          <a:p>
            <a:pPr defTabSz="1316356"/>
            <a:endParaRPr lang="en-US" sz="3500" dirty="0">
              <a:solidFill>
                <a:schemeClr val="bg2"/>
              </a:solidFill>
              <a:effectLst>
                <a:outerShdw blurRad="38100" dist="38100" dir="2700000" algn="tl">
                  <a:srgbClr val="000000">
                    <a:alpha val="43137"/>
                  </a:srgbClr>
                </a:outerShdw>
              </a:effectLst>
              <a:latin typeface="+mj-lt"/>
            </a:endParaRPr>
          </a:p>
        </p:txBody>
      </p:sp>
      <p:sp>
        <p:nvSpPr>
          <p:cNvPr id="43024" name="Left Brace 14"/>
          <p:cNvSpPr>
            <a:spLocks/>
          </p:cNvSpPr>
          <p:nvPr/>
        </p:nvSpPr>
        <p:spPr bwMode="auto">
          <a:xfrm>
            <a:off x="3099908" y="3801302"/>
            <a:ext cx="461010" cy="822960"/>
          </a:xfrm>
          <a:prstGeom prst="leftBrace">
            <a:avLst>
              <a:gd name="adj1" fmla="val 8331"/>
              <a:gd name="adj2" fmla="val 50000"/>
            </a:avLst>
          </a:prstGeom>
          <a:noFill/>
          <a:ln w="12700" algn="ctr">
            <a:solidFill>
              <a:schemeClr val="tx1"/>
            </a:solidFill>
            <a:round/>
            <a:headEnd/>
            <a:tailEnd/>
          </a:ln>
        </p:spPr>
        <p:txBody>
          <a:bodyPr lIns="131674" tIns="65837" rIns="131674" bIns="65837" anchor="ctr"/>
          <a:lstStyle/>
          <a:p>
            <a:pPr defTabSz="1316356"/>
            <a:endParaRPr lang="en-US" sz="3500" dirty="0">
              <a:solidFill>
                <a:schemeClr val="bg2"/>
              </a:solidFill>
              <a:effectLst>
                <a:outerShdw blurRad="38100" dist="38100" dir="2700000" algn="tl">
                  <a:srgbClr val="000000">
                    <a:alpha val="43137"/>
                  </a:srgbClr>
                </a:outerShdw>
              </a:effectLst>
              <a:latin typeface="+mj-lt"/>
            </a:endParaRPr>
          </a:p>
        </p:txBody>
      </p:sp>
      <p:sp>
        <p:nvSpPr>
          <p:cNvPr id="43025" name="TextBox 16"/>
          <p:cNvSpPr txBox="1">
            <a:spLocks noChangeArrowheads="1"/>
          </p:cNvSpPr>
          <p:nvPr/>
        </p:nvSpPr>
        <p:spPr bwMode="auto">
          <a:xfrm>
            <a:off x="2276947" y="3984182"/>
            <a:ext cx="2103120" cy="405766"/>
          </a:xfrm>
          <a:prstGeom prst="rect">
            <a:avLst/>
          </a:prstGeom>
          <a:noFill/>
          <a:ln w="9525">
            <a:noFill/>
            <a:miter lim="800000"/>
            <a:headEnd/>
            <a:tailEnd/>
          </a:ln>
        </p:spPr>
        <p:txBody>
          <a:bodyPr lIns="109728" tIns="54864" rIns="109728" bIns="54864">
            <a:spAutoFit/>
          </a:bodyPr>
          <a:lstStyle/>
          <a:p>
            <a:r>
              <a:rPr lang="en-US" sz="1900" dirty="0">
                <a:effectLst>
                  <a:outerShdw blurRad="38100" dist="38100" dir="2700000" algn="tl">
                    <a:srgbClr val="000000">
                      <a:alpha val="43137"/>
                    </a:srgbClr>
                  </a:outerShdw>
                </a:effectLst>
                <a:latin typeface="+mj-lt"/>
              </a:rPr>
              <a:t>16MB</a:t>
            </a:r>
          </a:p>
        </p:txBody>
      </p:sp>
      <p:sp>
        <p:nvSpPr>
          <p:cNvPr id="43026" name="TextBox 17"/>
          <p:cNvSpPr txBox="1">
            <a:spLocks noChangeArrowheads="1"/>
          </p:cNvSpPr>
          <p:nvPr/>
        </p:nvSpPr>
        <p:spPr bwMode="auto">
          <a:xfrm>
            <a:off x="7671907" y="1972503"/>
            <a:ext cx="2377440" cy="987963"/>
          </a:xfrm>
          <a:prstGeom prst="rect">
            <a:avLst/>
          </a:prstGeom>
          <a:noFill/>
          <a:ln w="9525">
            <a:noFill/>
            <a:miter lim="800000"/>
            <a:headEnd/>
            <a:tailEnd/>
          </a:ln>
        </p:spPr>
        <p:txBody>
          <a:bodyPr lIns="109728" tIns="54864" rIns="109728" bIns="54864">
            <a:spAutoFit/>
          </a:bodyPr>
          <a:lstStyle/>
          <a:p>
            <a:r>
              <a:rPr lang="en-US" sz="1900" dirty="0">
                <a:effectLst>
                  <a:outerShdw blurRad="38100" dist="38100" dir="2700000" algn="tl">
                    <a:srgbClr val="000000">
                      <a:alpha val="43137"/>
                    </a:srgbClr>
                  </a:outerShdw>
                </a:effectLst>
                <a:latin typeface="+mj-lt"/>
              </a:rPr>
              <a:t>Randomly Chosen</a:t>
            </a:r>
          </a:p>
          <a:p>
            <a:r>
              <a:rPr lang="en-US" sz="1900" dirty="0">
                <a:effectLst>
                  <a:outerShdw blurRad="38100" dist="38100" dir="2700000" algn="tl">
                    <a:srgbClr val="000000">
                      <a:alpha val="43137"/>
                    </a:srgbClr>
                  </a:outerShdw>
                </a:effectLst>
                <a:latin typeface="+mj-lt"/>
              </a:rPr>
              <a:t>Executable</a:t>
            </a:r>
            <a:br>
              <a:rPr lang="en-US" sz="1900" dirty="0">
                <a:effectLst>
                  <a:outerShdw blurRad="38100" dist="38100" dir="2700000" algn="tl">
                    <a:srgbClr val="000000">
                      <a:alpha val="43137"/>
                    </a:srgbClr>
                  </a:outerShdw>
                </a:effectLst>
                <a:latin typeface="+mj-lt"/>
              </a:rPr>
            </a:br>
            <a:r>
              <a:rPr lang="en-US" sz="1900" dirty="0">
                <a:effectLst>
                  <a:outerShdw blurRad="38100" dist="38100" dir="2700000" algn="tl">
                    <a:srgbClr val="000000">
                      <a:alpha val="43137"/>
                    </a:srgbClr>
                  </a:outerShdw>
                </a:effectLst>
                <a:latin typeface="+mj-lt"/>
              </a:rPr>
              <a:t>Load Address</a:t>
            </a:r>
          </a:p>
        </p:txBody>
      </p:sp>
      <p:sp>
        <p:nvSpPr>
          <p:cNvPr id="43027" name="TextBox 18"/>
          <p:cNvSpPr txBox="1">
            <a:spLocks noChangeArrowheads="1"/>
          </p:cNvSpPr>
          <p:nvPr/>
        </p:nvSpPr>
        <p:spPr bwMode="auto">
          <a:xfrm>
            <a:off x="7671907" y="3984182"/>
            <a:ext cx="2560320" cy="701040"/>
          </a:xfrm>
          <a:prstGeom prst="rect">
            <a:avLst/>
          </a:prstGeom>
          <a:noFill/>
          <a:ln w="9525">
            <a:noFill/>
            <a:miter lim="800000"/>
            <a:headEnd/>
            <a:tailEnd/>
          </a:ln>
        </p:spPr>
        <p:txBody>
          <a:bodyPr lIns="109728" tIns="54864" rIns="109728" bIns="54864">
            <a:spAutoFit/>
          </a:bodyPr>
          <a:lstStyle/>
          <a:p>
            <a:r>
              <a:rPr lang="en-US" sz="1900" dirty="0">
                <a:effectLst>
                  <a:outerShdw blurRad="38100" dist="38100" dir="2700000" algn="tl">
                    <a:srgbClr val="000000">
                      <a:alpha val="43137"/>
                    </a:srgbClr>
                  </a:outerShdw>
                </a:effectLst>
                <a:latin typeface="+mj-lt"/>
              </a:rPr>
              <a:t>Randomly Chosen</a:t>
            </a:r>
            <a:br>
              <a:rPr lang="en-US" sz="1900" dirty="0">
                <a:effectLst>
                  <a:outerShdw blurRad="38100" dist="38100" dir="2700000" algn="tl">
                    <a:srgbClr val="000000">
                      <a:alpha val="43137"/>
                    </a:srgbClr>
                  </a:outerShdw>
                </a:effectLst>
                <a:latin typeface="+mj-lt"/>
              </a:rPr>
            </a:br>
            <a:r>
              <a:rPr lang="en-US" sz="1900" dirty="0">
                <a:effectLst>
                  <a:outerShdw blurRad="38100" dist="38100" dir="2700000" algn="tl">
                    <a:srgbClr val="000000">
                      <a:alpha val="43137"/>
                    </a:srgbClr>
                  </a:outerShdw>
                </a:effectLst>
                <a:latin typeface="+mj-lt"/>
              </a:rPr>
              <a:t>Image-Load  Bias</a:t>
            </a:r>
          </a:p>
        </p:txBody>
      </p:sp>
      <p:cxnSp>
        <p:nvCxnSpPr>
          <p:cNvPr id="21" name="Straight Arrow Connector 20"/>
          <p:cNvCxnSpPr>
            <a:stCxn id="43027" idx="1"/>
          </p:cNvCxnSpPr>
          <p:nvPr/>
        </p:nvCxnSpPr>
        <p:spPr bwMode="auto">
          <a:xfrm rot="10800000" flipV="1">
            <a:off x="7306147" y="4334702"/>
            <a:ext cx="365760" cy="15240"/>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38100" cap="flat" cmpd="sng" algn="ctr">
            <a:solidFill>
              <a:schemeClr val="tx1"/>
            </a:solidFill>
            <a:prstDash val="solid"/>
            <a:round/>
            <a:headEnd type="none" w="med" len="med"/>
            <a:tailEnd type="arrow"/>
          </a:ln>
          <a:effectLst/>
        </p:spPr>
      </p:cxnSp>
      <p:sp>
        <p:nvSpPr>
          <p:cNvPr id="43029" name="TextBox 31"/>
          <p:cNvSpPr txBox="1">
            <a:spLocks noChangeArrowheads="1"/>
          </p:cNvSpPr>
          <p:nvPr/>
        </p:nvSpPr>
        <p:spPr bwMode="auto">
          <a:xfrm>
            <a:off x="7671907" y="3344102"/>
            <a:ext cx="2377440" cy="405766"/>
          </a:xfrm>
          <a:prstGeom prst="rect">
            <a:avLst/>
          </a:prstGeom>
          <a:noFill/>
          <a:ln w="9525">
            <a:noFill/>
            <a:miter lim="800000"/>
            <a:headEnd/>
            <a:tailEnd/>
          </a:ln>
        </p:spPr>
        <p:txBody>
          <a:bodyPr lIns="109728" tIns="54864" rIns="109728" bIns="54864">
            <a:spAutoFit/>
          </a:bodyPr>
          <a:lstStyle/>
          <a:p>
            <a:r>
              <a:rPr lang="en-US" sz="1900" dirty="0">
                <a:effectLst>
                  <a:outerShdw blurRad="38100" dist="38100" dir="2700000" algn="tl">
                    <a:srgbClr val="000000">
                      <a:alpha val="43137"/>
                    </a:srgbClr>
                  </a:outerShdw>
                </a:effectLst>
                <a:latin typeface="+mj-lt"/>
              </a:rPr>
              <a:t>DLL Loading</a:t>
            </a:r>
          </a:p>
        </p:txBody>
      </p:sp>
    </p:spTree>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1"/>
            <a:ext cx="10056494" cy="1429314"/>
          </a:xfrm>
        </p:spPr>
        <p:txBody>
          <a:bodyPr/>
          <a:lstStyle/>
          <a:p>
            <a:pPr>
              <a:defRPr/>
            </a:pPr>
            <a:r>
              <a:rPr smtClean="0"/>
              <a:t>Security</a:t>
            </a:r>
            <a:br>
              <a:rPr smtClean="0"/>
            </a:br>
            <a:r>
              <a:rPr sz="4300" smtClean="0">
                <a:solidFill>
                  <a:schemeClr val="accent1"/>
                </a:solidFill>
              </a:rPr>
              <a:t>ASLR</a:t>
            </a:r>
            <a:endParaRPr sz="4300">
              <a:solidFill>
                <a:schemeClr val="accent1"/>
              </a:solidFill>
            </a:endParaRPr>
          </a:p>
        </p:txBody>
      </p:sp>
      <p:sp>
        <p:nvSpPr>
          <p:cNvPr id="3" name="Text Placeholder 2"/>
          <p:cNvSpPr>
            <a:spLocks noGrp="1"/>
          </p:cNvSpPr>
          <p:nvPr>
            <p:ph type="body" idx="1"/>
          </p:nvPr>
        </p:nvSpPr>
        <p:spPr>
          <a:xfrm>
            <a:off x="457200" y="2286000"/>
            <a:ext cx="10056494" cy="4029410"/>
          </a:xfrm>
        </p:spPr>
        <p:txBody>
          <a:bodyPr/>
          <a:lstStyle/>
          <a:p>
            <a:pPr>
              <a:defRPr/>
            </a:pPr>
            <a:r>
              <a:rPr lang="en-US" dirty="0" smtClean="0"/>
              <a:t>ASLR = Weak</a:t>
            </a:r>
          </a:p>
          <a:p>
            <a:pPr>
              <a:defRPr/>
            </a:pPr>
            <a:r>
              <a:rPr lang="en-US" dirty="0" smtClean="0"/>
              <a:t>No execute = Weak</a:t>
            </a:r>
          </a:p>
          <a:p>
            <a:pPr>
              <a:defRPr/>
            </a:pPr>
            <a:r>
              <a:rPr lang="en-US" dirty="0" smtClean="0"/>
              <a:t>ASLR + No execute = Very strong</a:t>
            </a:r>
          </a:p>
          <a:p>
            <a:pPr>
              <a:defRPr/>
            </a:pPr>
            <a:endParaRPr lang="en-US" dirty="0" smtClean="0"/>
          </a:p>
          <a:p>
            <a:pPr>
              <a:buNone/>
              <a:defRPr/>
            </a:pPr>
            <a:r>
              <a:rPr lang="en-US" dirty="0" smtClean="0">
                <a:solidFill>
                  <a:schemeClr val="accent1"/>
                </a:solidFill>
              </a:rPr>
              <a:t>ISVs must </a:t>
            </a:r>
            <a:r>
              <a:rPr lang="en-US" dirty="0" err="1" smtClean="0">
                <a:solidFill>
                  <a:schemeClr val="accent1"/>
                </a:solidFill>
              </a:rPr>
              <a:t>relink</a:t>
            </a:r>
            <a:r>
              <a:rPr lang="en-US" dirty="0" smtClean="0">
                <a:solidFill>
                  <a:schemeClr val="accent1"/>
                </a:solidFill>
              </a:rPr>
              <a:t> with the /DYNAMICBASE and /NXCOMPAT flags !</a:t>
            </a:r>
            <a:endParaRPr lang="en-US" dirty="0">
              <a:solidFill>
                <a:schemeClr val="accent1"/>
              </a:solidFill>
            </a:endParaRPr>
          </a:p>
        </p:txBody>
      </p:sp>
    </p:spTree>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1"/>
            <a:ext cx="10056494" cy="1429314"/>
          </a:xfrm>
        </p:spPr>
        <p:txBody>
          <a:bodyPr/>
          <a:lstStyle/>
          <a:p>
            <a:r>
              <a:rPr lang="en-US" dirty="0" smtClean="0"/>
              <a:t>Performance Achilles' Heel</a:t>
            </a:r>
            <a:br>
              <a:rPr lang="en-US" dirty="0" smtClean="0"/>
            </a:br>
            <a:r>
              <a:rPr sz="4300" smtClean="0">
                <a:solidFill>
                  <a:schemeClr val="accent1"/>
                </a:solidFill>
              </a:rPr>
              <a:t>Challenge</a:t>
            </a:r>
            <a:endParaRPr lang="en-US" dirty="0">
              <a:solidFill>
                <a:schemeClr val="accent1"/>
              </a:solidFill>
            </a:endParaRPr>
          </a:p>
        </p:txBody>
      </p:sp>
      <p:sp>
        <p:nvSpPr>
          <p:cNvPr id="3" name="Text Placeholder 2"/>
          <p:cNvSpPr>
            <a:spLocks noGrp="1"/>
          </p:cNvSpPr>
          <p:nvPr>
            <p:ph type="body" idx="1"/>
          </p:nvPr>
        </p:nvSpPr>
        <p:spPr>
          <a:xfrm>
            <a:off x="458153" y="2286000"/>
            <a:ext cx="10056494" cy="2382806"/>
          </a:xfrm>
        </p:spPr>
        <p:txBody>
          <a:bodyPr/>
          <a:lstStyle/>
          <a:p>
            <a:r>
              <a:rPr lang="en-US" dirty="0" smtClean="0"/>
              <a:t>Fully utilize I/O bandwidth</a:t>
            </a:r>
          </a:p>
          <a:p>
            <a:pPr lvl="1"/>
            <a:r>
              <a:rPr lang="en-US" dirty="0" smtClean="0"/>
              <a:t>Speed and size of CPU and RAM have increased by orders of magnitude </a:t>
            </a:r>
          </a:p>
          <a:p>
            <a:pPr lvl="1"/>
            <a:r>
              <a:rPr lang="en-US" dirty="0" smtClean="0"/>
              <a:t>I/O and disk speed improvements only 2x</a:t>
            </a:r>
          </a:p>
        </p:txBody>
      </p:sp>
    </p:spTree>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I/O Bandwidth Improvements</a:t>
            </a:r>
            <a:endParaRPr lang="en-US"/>
          </a:p>
        </p:txBody>
      </p:sp>
      <p:sp>
        <p:nvSpPr>
          <p:cNvPr id="3" name="Text Placeholder 2"/>
          <p:cNvSpPr>
            <a:spLocks noGrp="1"/>
          </p:cNvSpPr>
          <p:nvPr>
            <p:ph type="body" idx="1"/>
          </p:nvPr>
        </p:nvSpPr>
        <p:spPr>
          <a:xfrm>
            <a:off x="459106" y="1697357"/>
            <a:ext cx="10513694" cy="5709768"/>
          </a:xfrm>
        </p:spPr>
        <p:txBody>
          <a:bodyPr/>
          <a:lstStyle/>
          <a:p>
            <a:r>
              <a:rPr lang="en-US" dirty="0" smtClean="0"/>
              <a:t>Page-file writes</a:t>
            </a:r>
          </a:p>
          <a:p>
            <a:pPr lvl="1"/>
            <a:r>
              <a:rPr lang="en-US" dirty="0" smtClean="0"/>
              <a:t>Larger clusters—no more 64K limit</a:t>
            </a:r>
          </a:p>
          <a:p>
            <a:pPr lvl="1"/>
            <a:r>
              <a:rPr lang="en-US" dirty="0" smtClean="0"/>
              <a:t>Include adjacent valid VAs</a:t>
            </a:r>
          </a:p>
          <a:p>
            <a:pPr lvl="1"/>
            <a:r>
              <a:rPr lang="en-US" dirty="0" smtClean="0"/>
              <a:t>Align with neighbors</a:t>
            </a:r>
          </a:p>
          <a:p>
            <a:pPr lvl="1"/>
            <a:r>
              <a:rPr lang="en-US" dirty="0" smtClean="0"/>
              <a:t>Eliminate zero-page writes</a:t>
            </a:r>
          </a:p>
          <a:p>
            <a:pPr lvl="1"/>
            <a:r>
              <a:rPr lang="en-US" dirty="0" smtClean="0"/>
              <a:t>Average page file write size increases </a:t>
            </a:r>
            <a:br>
              <a:rPr lang="en-US" dirty="0" smtClean="0"/>
            </a:br>
            <a:r>
              <a:rPr lang="en-US" dirty="0" smtClean="0"/>
              <a:t>from 16K to &gt;1MB</a:t>
            </a:r>
          </a:p>
          <a:p>
            <a:pPr lvl="1"/>
            <a:r>
              <a:rPr lang="en-US" dirty="0" smtClean="0"/>
              <a:t>Delayed until higher threshold reached [“LHS”]</a:t>
            </a:r>
          </a:p>
          <a:p>
            <a:pPr lvl="1"/>
            <a:endParaRPr lang="en-US" dirty="0" smtClean="0"/>
          </a:p>
        </p:txBody>
      </p:sp>
    </p:spTree>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9106" y="274320"/>
            <a:ext cx="10056494" cy="2492990"/>
          </a:xfrm>
        </p:spPr>
        <p:txBody>
          <a:bodyPr/>
          <a:lstStyle/>
          <a:p>
            <a:r>
              <a:rPr lang="en-US" smtClean="0"/>
              <a:t>I/O Bandwidth Improvements</a:t>
            </a:r>
            <a:br>
              <a:rPr lang="en-US" smtClean="0"/>
            </a:br>
            <a:r>
              <a:rPr lang="en-US" smtClean="0"/>
              <a:t/>
            </a:r>
            <a:br>
              <a:rPr lang="en-US" smtClean="0"/>
            </a:br>
            <a:endParaRPr lang="en-US"/>
          </a:p>
        </p:txBody>
      </p:sp>
      <p:sp>
        <p:nvSpPr>
          <p:cNvPr id="3" name="Text Placeholder 2"/>
          <p:cNvSpPr>
            <a:spLocks noGrp="1"/>
          </p:cNvSpPr>
          <p:nvPr>
            <p:ph type="body" idx="1"/>
          </p:nvPr>
        </p:nvSpPr>
        <p:spPr>
          <a:xfrm>
            <a:off x="459106" y="1697357"/>
            <a:ext cx="10056494" cy="4278095"/>
          </a:xfrm>
        </p:spPr>
        <p:txBody>
          <a:bodyPr/>
          <a:lstStyle/>
          <a:p>
            <a:r>
              <a:rPr lang="en-US" dirty="0" smtClean="0"/>
              <a:t>Coordinate mapped page writer thread with cache manager’s lazy-writer threads</a:t>
            </a:r>
          </a:p>
          <a:p>
            <a:pPr lvl="1"/>
            <a:r>
              <a:rPr lang="en-US" dirty="0" smtClean="0"/>
              <a:t>Issue writes to file system in ordered fashion to reduce cost of valid data length extension</a:t>
            </a:r>
          </a:p>
          <a:p>
            <a:r>
              <a:rPr lang="en-US" dirty="0" smtClean="0"/>
              <a:t>Modified writer and mapped writer threads now independent</a:t>
            </a:r>
          </a:p>
          <a:p>
            <a:r>
              <a:rPr lang="en-US" dirty="0" smtClean="0"/>
              <a:t>Multiple asynchronous flushes</a:t>
            </a:r>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bwMode="auto">
          <a:xfrm>
            <a:off x="228600" y="3395337"/>
            <a:ext cx="10515600" cy="1906"/>
          </a:xfrm>
          <a:prstGeom prst="line">
            <a:avLst/>
          </a:prstGeom>
          <a:ln>
            <a:headEnd type="none" w="med" len="med"/>
            <a:tailEnd type="none" w="med" len="med"/>
          </a:ln>
        </p:spPr>
        <p:style>
          <a:lnRef idx="2">
            <a:schemeClr val="accent5"/>
          </a:lnRef>
          <a:fillRef idx="0">
            <a:schemeClr val="accent5"/>
          </a:fillRef>
          <a:effectRef idx="1">
            <a:schemeClr val="accent5"/>
          </a:effectRef>
          <a:fontRef idx="minor">
            <a:schemeClr val="tx1"/>
          </a:fontRef>
        </p:style>
      </p:cxnSp>
      <p:sp>
        <p:nvSpPr>
          <p:cNvPr id="6" name="Title 5"/>
          <p:cNvSpPr>
            <a:spLocks noGrp="1"/>
          </p:cNvSpPr>
          <p:nvPr>
            <p:ph type="title"/>
          </p:nvPr>
        </p:nvSpPr>
        <p:spPr/>
        <p:txBody>
          <a:bodyPr/>
          <a:lstStyle/>
          <a:p>
            <a:r>
              <a:rPr lang="en-US" dirty="0" smtClean="0"/>
              <a:t>Key Takeaways</a:t>
            </a:r>
            <a:endParaRPr lang="en-US" dirty="0"/>
          </a:p>
        </p:txBody>
      </p:sp>
      <p:sp>
        <p:nvSpPr>
          <p:cNvPr id="7" name="Text Placeholder 6"/>
          <p:cNvSpPr>
            <a:spLocks noGrp="1"/>
          </p:cNvSpPr>
          <p:nvPr>
            <p:ph type="body" idx="1"/>
          </p:nvPr>
        </p:nvSpPr>
        <p:spPr>
          <a:xfrm>
            <a:off x="459106" y="1697357"/>
            <a:ext cx="10056494" cy="3929692"/>
          </a:xfrm>
        </p:spPr>
        <p:txBody>
          <a:bodyPr/>
          <a:lstStyle/>
          <a:p>
            <a:r>
              <a:rPr lang="en-US" sz="2400" dirty="0" smtClean="0"/>
              <a:t>Be a leader in advancing 64-bit computing</a:t>
            </a:r>
          </a:p>
          <a:p>
            <a:r>
              <a:rPr lang="en-US" sz="2400" dirty="0" smtClean="0"/>
              <a:t>Adopt best practices and new tools</a:t>
            </a:r>
          </a:p>
          <a:p>
            <a:r>
              <a:rPr lang="en-US" sz="2400" dirty="0" smtClean="0"/>
              <a:t>Let’s partner on new hardware directions</a:t>
            </a:r>
            <a:r>
              <a:rPr lang="en-US" dirty="0" smtClean="0"/>
              <a:t/>
            </a:r>
            <a:br>
              <a:rPr lang="en-US" dirty="0" smtClean="0"/>
            </a:br>
            <a:endParaRPr lang="en-US" dirty="0" smtClean="0"/>
          </a:p>
          <a:p>
            <a:r>
              <a:rPr lang="en-US" dirty="0" smtClean="0"/>
              <a:t>Apply best practices for applications, drivers, and hardware</a:t>
            </a:r>
          </a:p>
          <a:p>
            <a:r>
              <a:rPr lang="en-US" dirty="0" smtClean="0"/>
              <a:t>Join discussion in 409A during lunch hour</a:t>
            </a:r>
            <a:endParaRPr lang="en-US" dirty="0"/>
          </a:p>
        </p:txBody>
      </p:sp>
    </p:spTree>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I/O Bandwidth Improvements</a:t>
            </a:r>
            <a:endParaRPr lang="en-US"/>
          </a:p>
        </p:txBody>
      </p:sp>
      <p:sp>
        <p:nvSpPr>
          <p:cNvPr id="3" name="Text Placeholder 2"/>
          <p:cNvSpPr>
            <a:spLocks noGrp="1"/>
          </p:cNvSpPr>
          <p:nvPr>
            <p:ph type="body" idx="1"/>
          </p:nvPr>
        </p:nvSpPr>
        <p:spPr>
          <a:xfrm>
            <a:off x="459106" y="1697358"/>
            <a:ext cx="10056494" cy="3475412"/>
          </a:xfrm>
        </p:spPr>
        <p:txBody>
          <a:bodyPr/>
          <a:lstStyle/>
          <a:p>
            <a:r>
              <a:rPr lang="en-US" dirty="0" err="1" smtClean="0"/>
              <a:t>Prefetch</a:t>
            </a:r>
            <a:r>
              <a:rPr lang="en-US" dirty="0" smtClean="0"/>
              <a:t>-style clustering everywhere, including page faults, system cache </a:t>
            </a:r>
            <a:br>
              <a:rPr lang="en-US" dirty="0" smtClean="0"/>
            </a:br>
            <a:r>
              <a:rPr lang="en-US" dirty="0" smtClean="0"/>
              <a:t>read-ahead, etc</a:t>
            </a:r>
          </a:p>
          <a:p>
            <a:r>
              <a:rPr lang="en-US" dirty="0" smtClean="0"/>
              <a:t>I/O is performed directly into the page cache instead of consuming virtual address space</a:t>
            </a:r>
          </a:p>
        </p:txBody>
      </p:sp>
    </p:spTree>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1"/>
            <a:ext cx="10056494" cy="1429314"/>
          </a:xfrm>
        </p:spPr>
        <p:txBody>
          <a:bodyPr/>
          <a:lstStyle/>
          <a:p>
            <a:r>
              <a:rPr lang="en-US" dirty="0" err="1" smtClean="0"/>
              <a:t>Prefetch</a:t>
            </a:r>
            <a:r>
              <a:rPr lang="en-US" dirty="0" smtClean="0"/>
              <a:t>-Style Clustering</a:t>
            </a:r>
            <a:br>
              <a:rPr lang="en-US" dirty="0" smtClean="0"/>
            </a:br>
            <a:r>
              <a:rPr sz="4300" smtClean="0">
                <a:solidFill>
                  <a:schemeClr val="accent1"/>
                </a:solidFill>
              </a:rPr>
              <a:t>Benefits</a:t>
            </a:r>
            <a:endParaRPr lang="en-US" dirty="0">
              <a:solidFill>
                <a:schemeClr val="accent1"/>
              </a:solidFill>
            </a:endParaRPr>
          </a:p>
        </p:txBody>
      </p:sp>
      <p:sp>
        <p:nvSpPr>
          <p:cNvPr id="3" name="Content Placeholder 2"/>
          <p:cNvSpPr>
            <a:spLocks noGrp="1"/>
          </p:cNvSpPr>
          <p:nvPr>
            <p:ph type="body" idx="1"/>
          </p:nvPr>
        </p:nvSpPr>
        <p:spPr>
          <a:xfrm>
            <a:off x="457200" y="2286001"/>
            <a:ext cx="10056494" cy="5310992"/>
          </a:xfrm>
        </p:spPr>
        <p:txBody>
          <a:bodyPr/>
          <a:lstStyle/>
          <a:p>
            <a:r>
              <a:rPr lang="en-US" dirty="0" smtClean="0"/>
              <a:t>I/O pages put in transition (not valid)</a:t>
            </a:r>
          </a:p>
          <a:p>
            <a:r>
              <a:rPr lang="en-US" dirty="0" smtClean="0"/>
              <a:t>Cluster size no longer limited by VA availability</a:t>
            </a:r>
          </a:p>
          <a:p>
            <a:r>
              <a:rPr lang="en-US" dirty="0" smtClean="0"/>
              <a:t>No need to reclaim (lose) VA space</a:t>
            </a:r>
          </a:p>
          <a:p>
            <a:r>
              <a:rPr lang="en-US" dirty="0" smtClean="0"/>
              <a:t>If </a:t>
            </a:r>
            <a:r>
              <a:rPr lang="en-US" dirty="0" err="1" smtClean="0"/>
              <a:t>preread</a:t>
            </a:r>
            <a:r>
              <a:rPr lang="en-US" dirty="0" smtClean="0"/>
              <a:t> data is never used, there is no trim, IPI or translation buffer flush cost</a:t>
            </a:r>
          </a:p>
          <a:p>
            <a:endParaRPr lang="en-US" dirty="0" smtClean="0"/>
          </a:p>
          <a:p>
            <a:endParaRPr lang="en-US" dirty="0"/>
          </a:p>
        </p:txBody>
      </p:sp>
    </p:spTree>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Prefetch</a:t>
            </a:r>
            <a:r>
              <a:rPr lang="en-US" dirty="0" smtClean="0"/>
              <a:t>-Style Clustering</a:t>
            </a:r>
            <a:endParaRPr lang="en-US" dirty="0"/>
          </a:p>
        </p:txBody>
      </p:sp>
      <p:sp>
        <p:nvSpPr>
          <p:cNvPr id="3" name="Text Placeholder 2"/>
          <p:cNvSpPr>
            <a:spLocks noGrp="1"/>
          </p:cNvSpPr>
          <p:nvPr>
            <p:ph type="body" idx="1"/>
          </p:nvPr>
        </p:nvSpPr>
        <p:spPr>
          <a:xfrm>
            <a:off x="459106" y="1697357"/>
            <a:ext cx="10056494" cy="3914303"/>
          </a:xfrm>
        </p:spPr>
        <p:txBody>
          <a:bodyPr/>
          <a:lstStyle/>
          <a:p>
            <a:r>
              <a:rPr lang="en-US" dirty="0" smtClean="0"/>
              <a:t>Dummy pages on </a:t>
            </a:r>
            <a:r>
              <a:rPr lang="en-US" dirty="0" err="1" smtClean="0"/>
              <a:t>prefetch</a:t>
            </a:r>
            <a:endParaRPr lang="en-US" dirty="0" smtClean="0"/>
          </a:p>
          <a:p>
            <a:r>
              <a:rPr lang="en-US" dirty="0" smtClean="0"/>
              <a:t>One dummy page for the entire system</a:t>
            </a:r>
          </a:p>
          <a:p>
            <a:r>
              <a:rPr lang="en-US" dirty="0" smtClean="0"/>
              <a:t>Drivers writers note</a:t>
            </a:r>
          </a:p>
          <a:p>
            <a:pPr lvl="1"/>
            <a:r>
              <a:rPr lang="en-US" dirty="0" smtClean="0"/>
              <a:t>Drivers that directly access MDLs must handle this!</a:t>
            </a:r>
          </a:p>
          <a:p>
            <a:endParaRPr lang="en-US" dirty="0"/>
          </a:p>
        </p:txBody>
      </p:sp>
    </p:spTree>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Rectangle 32"/>
          <p:cNvSpPr/>
          <p:nvPr/>
        </p:nvSpPr>
        <p:spPr bwMode="auto">
          <a:xfrm rot="16200000">
            <a:off x="4336369" y="-245684"/>
            <a:ext cx="2208625" cy="8869682"/>
          </a:xfrm>
          <a:prstGeom prst="rect">
            <a:avLst/>
          </a:prstGeom>
          <a:gradFill flip="none" rotWithShape="1">
            <a:gsLst>
              <a:gs pos="9000">
                <a:srgbClr val="FFFFFF">
                  <a:alpha val="0"/>
                </a:srgbClr>
              </a:gs>
              <a:gs pos="31000">
                <a:schemeClr val="bg2">
                  <a:alpha val="63000"/>
                </a:schemeClr>
              </a:gs>
              <a:gs pos="67000">
                <a:schemeClr val="bg2">
                  <a:alpha val="44000"/>
                </a:schemeClr>
              </a:gs>
              <a:gs pos="86000">
                <a:schemeClr val="tx1">
                  <a:alpha val="0"/>
                </a:schemeClr>
              </a:gs>
            </a:gsLst>
            <a:lin ang="16200000" scaled="1"/>
            <a:tileRect/>
          </a:gradFill>
          <a:ln w="15875" cap="sq" cmpd="sng" algn="ctr">
            <a:gradFill>
              <a:gsLst>
                <a:gs pos="0">
                  <a:schemeClr val="accent1">
                    <a:tint val="66000"/>
                    <a:satMod val="160000"/>
                    <a:alpha val="0"/>
                  </a:schemeClr>
                </a:gs>
                <a:gs pos="50000">
                  <a:schemeClr val="accent1">
                    <a:tint val="44500"/>
                    <a:satMod val="160000"/>
                  </a:schemeClr>
                </a:gs>
                <a:gs pos="100000">
                  <a:schemeClr val="accent1">
                    <a:tint val="23500"/>
                    <a:satMod val="160000"/>
                    <a:alpha val="0"/>
                  </a:schemeClr>
                </a:gs>
              </a:gsLst>
              <a:lin ang="5400000" scaled="0"/>
            </a:gradFill>
            <a:prstDash val="solid"/>
            <a:headEnd type="none" w="med" len="med"/>
            <a:tailEnd type="none" w="med" len="med"/>
          </a:ln>
          <a:effectLst>
            <a:outerShdw blurRad="50800" dist="38100" dir="10800000" algn="r" rotWithShape="0">
              <a:prstClr val="black">
                <a:alpha val="40000"/>
              </a:prstClr>
            </a:outerShdw>
          </a:effectLst>
          <a:sp3d>
            <a:bevelT w="82550"/>
          </a:sp3d>
        </p:spPr>
        <p:txBody>
          <a:bodyPr vert="horz" wrap="square" lIns="131674" tIns="65837" rIns="131674" bIns="65837" numCol="1" rtlCol="0" anchor="ctr" anchorCtr="0" compatLnSpc="1">
            <a:prstTxWarp prst="textNoShape">
              <a:avLst/>
            </a:prstTxWarp>
          </a:bodyPr>
          <a:lstStyle/>
          <a:p>
            <a:pPr algn="ctr" defTabSz="1316356"/>
            <a:endParaRPr lang="en-US" sz="3800" kern="0" dirty="0" smtClean="0">
              <a:solidFill>
                <a:srgbClr val="FFFFFF"/>
              </a:solidFill>
              <a:latin typeface="Segoe" pitchFamily="34" charset="0"/>
            </a:endParaRPr>
          </a:p>
        </p:txBody>
      </p:sp>
      <p:sp>
        <p:nvSpPr>
          <p:cNvPr id="32" name="Rectangle 31"/>
          <p:cNvSpPr/>
          <p:nvPr/>
        </p:nvSpPr>
        <p:spPr bwMode="auto">
          <a:xfrm rot="16200000">
            <a:off x="3689540" y="2434493"/>
            <a:ext cx="1764925" cy="9692642"/>
          </a:xfrm>
          <a:prstGeom prst="rect">
            <a:avLst/>
          </a:prstGeom>
          <a:gradFill flip="none" rotWithShape="1">
            <a:gsLst>
              <a:gs pos="9000">
                <a:srgbClr val="FFFFFF">
                  <a:alpha val="0"/>
                </a:srgbClr>
              </a:gs>
              <a:gs pos="31000">
                <a:schemeClr val="bg2">
                  <a:alpha val="63000"/>
                </a:schemeClr>
              </a:gs>
              <a:gs pos="67000">
                <a:schemeClr val="bg2">
                  <a:alpha val="44000"/>
                </a:schemeClr>
              </a:gs>
              <a:gs pos="86000">
                <a:schemeClr val="tx1">
                  <a:alpha val="0"/>
                </a:schemeClr>
              </a:gs>
            </a:gsLst>
            <a:lin ang="16200000" scaled="1"/>
            <a:tileRect/>
          </a:gradFill>
          <a:ln w="15875" cap="sq" cmpd="sng" algn="ctr">
            <a:gradFill>
              <a:gsLst>
                <a:gs pos="0">
                  <a:schemeClr val="accent1">
                    <a:tint val="66000"/>
                    <a:satMod val="160000"/>
                    <a:alpha val="0"/>
                  </a:schemeClr>
                </a:gs>
                <a:gs pos="50000">
                  <a:schemeClr val="accent1">
                    <a:tint val="44500"/>
                    <a:satMod val="160000"/>
                  </a:schemeClr>
                </a:gs>
                <a:gs pos="100000">
                  <a:schemeClr val="accent1">
                    <a:tint val="23500"/>
                    <a:satMod val="160000"/>
                    <a:alpha val="0"/>
                  </a:schemeClr>
                </a:gs>
              </a:gsLst>
              <a:lin ang="5400000" scaled="0"/>
            </a:gradFill>
            <a:prstDash val="solid"/>
            <a:headEnd type="none" w="med" len="med"/>
            <a:tailEnd type="none" w="med" len="med"/>
          </a:ln>
          <a:effectLst>
            <a:outerShdw blurRad="50800" dist="38100" dir="10800000" algn="r" rotWithShape="0">
              <a:prstClr val="black">
                <a:alpha val="40000"/>
              </a:prstClr>
            </a:outerShdw>
          </a:effectLst>
          <a:sp3d>
            <a:bevelT w="82550"/>
          </a:sp3d>
        </p:spPr>
        <p:txBody>
          <a:bodyPr vert="horz" wrap="square" lIns="131674" tIns="65837" rIns="131674" bIns="65837" numCol="1" rtlCol="0" anchor="ctr" anchorCtr="0" compatLnSpc="1">
            <a:prstTxWarp prst="textNoShape">
              <a:avLst/>
            </a:prstTxWarp>
          </a:bodyPr>
          <a:lstStyle/>
          <a:p>
            <a:pPr algn="ctr" defTabSz="1316356"/>
            <a:endParaRPr lang="en-US" sz="3800" kern="0" dirty="0" smtClean="0">
              <a:solidFill>
                <a:srgbClr val="FFFFFF"/>
              </a:solidFill>
              <a:latin typeface="Segoe" pitchFamily="34" charset="0"/>
            </a:endParaRPr>
          </a:p>
        </p:txBody>
      </p:sp>
      <p:sp>
        <p:nvSpPr>
          <p:cNvPr id="2" name="Title 1"/>
          <p:cNvSpPr>
            <a:spLocks noGrp="1"/>
          </p:cNvSpPr>
          <p:nvPr>
            <p:ph type="title"/>
          </p:nvPr>
        </p:nvSpPr>
        <p:spPr>
          <a:xfrm>
            <a:off x="459106" y="274320"/>
            <a:ext cx="10056494" cy="2492990"/>
          </a:xfrm>
        </p:spPr>
        <p:txBody>
          <a:bodyPr/>
          <a:lstStyle/>
          <a:p>
            <a:r>
              <a:rPr lang="en-US" dirty="0" err="1" smtClean="0"/>
              <a:t>Prefetch</a:t>
            </a:r>
            <a:r>
              <a:rPr lang="en-US" dirty="0" smtClean="0"/>
              <a:t>-Style Clustering</a:t>
            </a:r>
            <a:br>
              <a:rPr lang="en-US" dirty="0" smtClean="0"/>
            </a:br>
            <a:r>
              <a:rPr lang="en-US" dirty="0" smtClean="0"/>
              <a:t/>
            </a:r>
            <a:br>
              <a:rPr lang="en-US" dirty="0" smtClean="0"/>
            </a:br>
            <a:endParaRPr lang="en-US" dirty="0"/>
          </a:p>
        </p:txBody>
      </p:sp>
      <p:sp>
        <p:nvSpPr>
          <p:cNvPr id="15" name="Rectangle 14"/>
          <p:cNvSpPr/>
          <p:nvPr/>
        </p:nvSpPr>
        <p:spPr bwMode="auto">
          <a:xfrm>
            <a:off x="3840480" y="2517110"/>
            <a:ext cx="1645920" cy="3566160"/>
          </a:xfrm>
          <a:prstGeom prst="rect">
            <a:avLst/>
          </a:prstGeom>
          <a:ln w="28575">
            <a:solidFill>
              <a:schemeClr val="bg2">
                <a:lumMod val="65000"/>
                <a:lumOff val="35000"/>
              </a:schemeClr>
            </a:solidFill>
            <a:prstDash val="sysDash"/>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a:defRPr/>
            </a:pPr>
            <a:endParaRPr lang="en-US" dirty="0">
              <a:solidFill>
                <a:srgbClr val="000000"/>
              </a:solidFill>
              <a:latin typeface="Segoe" pitchFamily="34" charset="0"/>
            </a:endParaRPr>
          </a:p>
        </p:txBody>
      </p:sp>
      <p:sp>
        <p:nvSpPr>
          <p:cNvPr id="8" name="Rectangle 7"/>
          <p:cNvSpPr/>
          <p:nvPr/>
        </p:nvSpPr>
        <p:spPr bwMode="auto">
          <a:xfrm>
            <a:off x="3840480" y="3340070"/>
            <a:ext cx="1645920" cy="731520"/>
          </a:xfrm>
          <a:prstGeom prst="rect">
            <a:avLst/>
          </a:prstGeom>
          <a:ln w="19050">
            <a:solidFill>
              <a:schemeClr val="bg2">
                <a:lumMod val="65000"/>
                <a:lumOff val="35000"/>
              </a:schemeClr>
            </a:solidFill>
            <a:prstDash val="dash"/>
            <a:headEnd type="none" w="med" len="med"/>
            <a:tailEnd type="none" w="med" len="med"/>
          </a:ln>
          <a:effectLst>
            <a:glow rad="63500">
              <a:schemeClr val="accent2">
                <a:satMod val="175000"/>
                <a:alpha val="40000"/>
              </a:schemeClr>
            </a:glow>
          </a:effectLst>
        </p:spPr>
        <p:style>
          <a:lnRef idx="1">
            <a:schemeClr val="accent6"/>
          </a:lnRef>
          <a:fillRef idx="3">
            <a:schemeClr val="accent6"/>
          </a:fillRef>
          <a:effectRef idx="2">
            <a:schemeClr val="accent6"/>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a:defRPr/>
            </a:pPr>
            <a:r>
              <a:rPr lang="en-US" sz="2400" dirty="0">
                <a:solidFill>
                  <a:schemeClr val="tx1"/>
                </a:solidFill>
                <a:effectLst>
                  <a:outerShdw blurRad="38100" dist="38100" dir="2700000" algn="tl">
                    <a:srgbClr val="000000">
                      <a:alpha val="43137"/>
                    </a:srgbClr>
                  </a:outerShdw>
                </a:effectLst>
                <a:latin typeface="Segoe" pitchFamily="34" charset="0"/>
              </a:rPr>
              <a:t>Y</a:t>
            </a:r>
          </a:p>
        </p:txBody>
      </p:sp>
      <p:sp>
        <p:nvSpPr>
          <p:cNvPr id="9" name="Rectangle 8"/>
          <p:cNvSpPr/>
          <p:nvPr/>
        </p:nvSpPr>
        <p:spPr bwMode="auto">
          <a:xfrm>
            <a:off x="3840480" y="4345910"/>
            <a:ext cx="1645920" cy="731520"/>
          </a:xfrm>
          <a:prstGeom prst="rect">
            <a:avLst/>
          </a:prstGeom>
          <a:ln w="19050">
            <a:solidFill>
              <a:schemeClr val="bg2">
                <a:lumMod val="65000"/>
                <a:lumOff val="35000"/>
              </a:schemeClr>
            </a:solidFill>
            <a:prstDash val="dash"/>
            <a:headEnd type="none" w="med" len="med"/>
            <a:tailEnd type="none" w="med" len="med"/>
          </a:ln>
          <a:effectLst>
            <a:glow rad="63500">
              <a:schemeClr val="accent2">
                <a:satMod val="175000"/>
                <a:alpha val="40000"/>
              </a:schemeClr>
            </a:glow>
          </a:effectLst>
        </p:spPr>
        <p:style>
          <a:lnRef idx="1">
            <a:schemeClr val="accent6"/>
          </a:lnRef>
          <a:fillRef idx="3">
            <a:schemeClr val="accent6"/>
          </a:fillRef>
          <a:effectRef idx="2">
            <a:schemeClr val="accent6"/>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a:defRPr/>
            </a:pPr>
            <a:r>
              <a:rPr lang="en-US" sz="2400" dirty="0">
                <a:solidFill>
                  <a:schemeClr val="tx1"/>
                </a:solidFill>
                <a:effectLst>
                  <a:outerShdw blurRad="38100" dist="38100" dir="2700000" algn="tl">
                    <a:srgbClr val="000000">
                      <a:alpha val="43137"/>
                    </a:srgbClr>
                  </a:outerShdw>
                </a:effectLst>
                <a:latin typeface="Segoe" pitchFamily="34" charset="0"/>
              </a:rPr>
              <a:t>Z</a:t>
            </a:r>
          </a:p>
        </p:txBody>
      </p:sp>
      <p:grpSp>
        <p:nvGrpSpPr>
          <p:cNvPr id="51211" name="Group 43"/>
          <p:cNvGrpSpPr>
            <a:grpSpLocks/>
          </p:cNvGrpSpPr>
          <p:nvPr/>
        </p:nvGrpSpPr>
        <p:grpSpPr bwMode="auto">
          <a:xfrm>
            <a:off x="8138160" y="2242790"/>
            <a:ext cx="1645920" cy="3383280"/>
            <a:chOff x="6781800" y="1905000"/>
            <a:chExt cx="1371600" cy="2819400"/>
          </a:xfrm>
        </p:grpSpPr>
        <p:sp>
          <p:nvSpPr>
            <p:cNvPr id="10" name="Rectangle 9"/>
            <p:cNvSpPr/>
            <p:nvPr/>
          </p:nvSpPr>
          <p:spPr bwMode="auto">
            <a:xfrm>
              <a:off x="6781800" y="2286000"/>
              <a:ext cx="1371600" cy="609600"/>
            </a:xfrm>
            <a:prstGeom prst="rect">
              <a:avLst/>
            </a:prstGeom>
            <a:solidFill>
              <a:schemeClr val="accent2"/>
            </a:solidFill>
            <a:ln>
              <a:solidFill>
                <a:schemeClr val="accent6"/>
              </a:solidFill>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lIns="109728" tIns="54864" rIns="109728" bIns="54864" anchor="ctr"/>
            <a:lstStyle/>
            <a:p>
              <a:pPr algn="ctr" defTabSz="1316356">
                <a:defRPr/>
              </a:pPr>
              <a:r>
                <a:rPr lang="en-US" sz="2400" dirty="0">
                  <a:solidFill>
                    <a:schemeClr val="tx1"/>
                  </a:solidFill>
                  <a:effectLst>
                    <a:outerShdw blurRad="38100" dist="38100" dir="2700000" algn="tl">
                      <a:srgbClr val="000000">
                        <a:alpha val="43137"/>
                      </a:srgbClr>
                    </a:outerShdw>
                  </a:effectLst>
                  <a:latin typeface="+mj-lt"/>
                </a:rPr>
                <a:t>A</a:t>
              </a:r>
            </a:p>
          </p:txBody>
        </p:sp>
        <p:sp>
          <p:nvSpPr>
            <p:cNvPr id="11" name="Rectangle 10"/>
            <p:cNvSpPr/>
            <p:nvPr/>
          </p:nvSpPr>
          <p:spPr bwMode="auto">
            <a:xfrm>
              <a:off x="6781800" y="2895600"/>
              <a:ext cx="1371600" cy="609600"/>
            </a:xfrm>
            <a:prstGeom prst="rect">
              <a:avLst/>
            </a:prstGeom>
            <a:ln>
              <a:headEnd type="none" w="med" len="med"/>
              <a:tailEnd type="none" w="med" len="med"/>
            </a:ln>
            <a:effectLst>
              <a:glow rad="63500">
                <a:schemeClr val="accent2">
                  <a:satMod val="175000"/>
                  <a:alpha val="40000"/>
                </a:schemeClr>
              </a:glow>
            </a:effectLst>
          </p:spPr>
          <p:style>
            <a:lnRef idx="1">
              <a:schemeClr val="accent6"/>
            </a:lnRef>
            <a:fillRef idx="3">
              <a:schemeClr val="accent6"/>
            </a:fillRef>
            <a:effectRef idx="2">
              <a:schemeClr val="accent6"/>
            </a:effectRef>
            <a:fontRef idx="minor">
              <a:schemeClr val="lt1"/>
            </a:fontRef>
          </p:style>
          <p:txBody>
            <a:bodyPr vert="horz" wrap="square" lIns="91432" tIns="45717" rIns="91432" bIns="45717" numCol="1" rtlCol="0" anchor="ctr" anchorCtr="0" compatLnSpc="1">
              <a:prstTxWarp prst="textNoShape">
                <a:avLst/>
              </a:prstTxWarp>
            </a:bodyPr>
            <a:lstStyle/>
            <a:p>
              <a:pPr algn="ctr" defTabSz="1096876">
                <a:defRPr/>
              </a:pPr>
              <a:r>
                <a:rPr lang="en-US" sz="2900" dirty="0">
                  <a:solidFill>
                    <a:schemeClr val="tx1"/>
                  </a:solidFill>
                  <a:effectLst>
                    <a:outerShdw blurRad="38100" dist="38100" dir="2700000" algn="tl">
                      <a:srgbClr val="000000">
                        <a:alpha val="43137"/>
                      </a:srgbClr>
                    </a:outerShdw>
                  </a:effectLst>
                  <a:latin typeface="Segoe" pitchFamily="34" charset="0"/>
                </a:rPr>
                <a:t>Y</a:t>
              </a:r>
            </a:p>
          </p:txBody>
        </p:sp>
        <p:sp>
          <p:nvSpPr>
            <p:cNvPr id="12" name="Rectangle 11"/>
            <p:cNvSpPr/>
            <p:nvPr/>
          </p:nvSpPr>
          <p:spPr bwMode="auto">
            <a:xfrm>
              <a:off x="6781800" y="3505200"/>
              <a:ext cx="1371600" cy="609600"/>
            </a:xfrm>
            <a:prstGeom prst="rect">
              <a:avLst/>
            </a:prstGeom>
            <a:ln>
              <a:headEnd type="none" w="med" len="med"/>
              <a:tailEnd type="none" w="med" len="med"/>
            </a:ln>
            <a:effectLst>
              <a:glow rad="63500">
                <a:schemeClr val="accent2">
                  <a:satMod val="175000"/>
                  <a:alpha val="40000"/>
                </a:schemeClr>
              </a:glow>
            </a:effectLst>
          </p:spPr>
          <p:style>
            <a:lnRef idx="1">
              <a:schemeClr val="accent6"/>
            </a:lnRef>
            <a:fillRef idx="3">
              <a:schemeClr val="accent6"/>
            </a:fillRef>
            <a:effectRef idx="2">
              <a:schemeClr val="accent6"/>
            </a:effectRef>
            <a:fontRef idx="minor">
              <a:schemeClr val="lt1"/>
            </a:fontRef>
          </p:style>
          <p:txBody>
            <a:bodyPr vert="horz" wrap="square" lIns="91432" tIns="45717" rIns="91432" bIns="45717" numCol="1" rtlCol="0" anchor="ctr" anchorCtr="0" compatLnSpc="1">
              <a:prstTxWarp prst="textNoShape">
                <a:avLst/>
              </a:prstTxWarp>
            </a:bodyPr>
            <a:lstStyle/>
            <a:p>
              <a:pPr algn="ctr" defTabSz="1096876">
                <a:defRPr/>
              </a:pPr>
              <a:r>
                <a:rPr lang="en-US" sz="2900" dirty="0">
                  <a:solidFill>
                    <a:schemeClr val="tx1"/>
                  </a:solidFill>
                  <a:effectLst>
                    <a:outerShdw blurRad="38100" dist="38100" dir="2700000" algn="tl">
                      <a:srgbClr val="000000">
                        <a:alpha val="43137"/>
                      </a:srgbClr>
                    </a:outerShdw>
                  </a:effectLst>
                  <a:latin typeface="Segoe" pitchFamily="34" charset="0"/>
                </a:rPr>
                <a:t>Z</a:t>
              </a:r>
            </a:p>
          </p:txBody>
        </p:sp>
        <p:sp>
          <p:nvSpPr>
            <p:cNvPr id="13" name="Rectangle 12"/>
            <p:cNvSpPr/>
            <p:nvPr/>
          </p:nvSpPr>
          <p:spPr bwMode="auto">
            <a:xfrm>
              <a:off x="6781800" y="4114800"/>
              <a:ext cx="1371600" cy="609600"/>
            </a:xfrm>
            <a:prstGeom prst="rect">
              <a:avLst/>
            </a:prstGeom>
            <a:solidFill>
              <a:schemeClr val="accent2"/>
            </a:solidFill>
            <a:ln>
              <a:solidFill>
                <a:schemeClr val="accent6"/>
              </a:solidFill>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lIns="109728" tIns="54864" rIns="109728" bIns="54864" anchor="ctr"/>
            <a:lstStyle/>
            <a:p>
              <a:pPr algn="ctr" defTabSz="1316356">
                <a:defRPr/>
              </a:pPr>
              <a:r>
                <a:rPr lang="en-US" sz="2400" dirty="0">
                  <a:solidFill>
                    <a:schemeClr val="tx1"/>
                  </a:solidFill>
                  <a:effectLst>
                    <a:outerShdw blurRad="38100" dist="38100" dir="2700000" algn="tl">
                      <a:srgbClr val="000000">
                        <a:alpha val="43137"/>
                      </a:srgbClr>
                    </a:outerShdw>
                  </a:effectLst>
                  <a:latin typeface="+mj-lt"/>
                </a:rPr>
                <a:t>B</a:t>
              </a:r>
            </a:p>
          </p:txBody>
        </p:sp>
        <p:sp>
          <p:nvSpPr>
            <p:cNvPr id="14" name="Rectangle 13"/>
            <p:cNvSpPr/>
            <p:nvPr/>
          </p:nvSpPr>
          <p:spPr bwMode="auto">
            <a:xfrm>
              <a:off x="6781800" y="1905000"/>
              <a:ext cx="1371600" cy="3810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lIns="109728" tIns="54864" rIns="109728" bIns="54864" anchor="ctr"/>
            <a:lstStyle/>
            <a:p>
              <a:pPr algn="ctr" defTabSz="1316356">
                <a:defRPr/>
              </a:pPr>
              <a:r>
                <a:rPr lang="en-US" dirty="0">
                  <a:solidFill>
                    <a:schemeClr val="tx1"/>
                  </a:solidFill>
                  <a:effectLst>
                    <a:outerShdw blurRad="38100" dist="38100" dir="2700000" algn="tl">
                      <a:srgbClr val="000000">
                        <a:alpha val="43137"/>
                      </a:srgbClr>
                    </a:outerShdw>
                  </a:effectLst>
                  <a:latin typeface="+mj-lt"/>
                </a:rPr>
                <a:t>Header</a:t>
              </a:r>
            </a:p>
          </p:txBody>
        </p:sp>
      </p:grpSp>
      <p:cxnSp>
        <p:nvCxnSpPr>
          <p:cNvPr id="17" name="Straight Arrow Connector 16"/>
          <p:cNvCxnSpPr/>
          <p:nvPr/>
        </p:nvCxnSpPr>
        <p:spPr bwMode="auto">
          <a:xfrm rot="10800000" flipV="1">
            <a:off x="2834640" y="3065750"/>
            <a:ext cx="5303520" cy="45720"/>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38100" cap="flat" cmpd="sng" algn="ctr">
            <a:solidFill>
              <a:schemeClr val="tx1"/>
            </a:solidFill>
            <a:prstDash val="solid"/>
            <a:round/>
            <a:headEnd type="none" w="med" len="med"/>
            <a:tailEnd type="triangle"/>
          </a:ln>
          <a:effectLst/>
        </p:spPr>
      </p:cxnSp>
      <p:cxnSp>
        <p:nvCxnSpPr>
          <p:cNvPr id="19" name="Straight Arrow Connector 18"/>
          <p:cNvCxnSpPr/>
          <p:nvPr/>
        </p:nvCxnSpPr>
        <p:spPr bwMode="auto">
          <a:xfrm rot="10800000" flipV="1">
            <a:off x="2834640" y="5260310"/>
            <a:ext cx="5303520" cy="45720"/>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38100" cap="flat" cmpd="sng" algn="ctr">
            <a:solidFill>
              <a:schemeClr val="tx1"/>
            </a:solidFill>
            <a:prstDash val="solid"/>
            <a:round/>
            <a:headEnd type="none" w="med" len="med"/>
            <a:tailEnd type="triangle"/>
          </a:ln>
          <a:effectLst/>
        </p:spPr>
      </p:cxnSp>
      <p:cxnSp>
        <p:nvCxnSpPr>
          <p:cNvPr id="23" name="Straight Connector 22"/>
          <p:cNvCxnSpPr/>
          <p:nvPr/>
        </p:nvCxnSpPr>
        <p:spPr bwMode="auto">
          <a:xfrm flipV="1">
            <a:off x="2834640" y="3980150"/>
            <a:ext cx="1005840" cy="182880"/>
          </a:xfrm>
          <a:prstGeom prst="line">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none" w="med" len="med"/>
          </a:ln>
          <a:effectLst/>
        </p:spPr>
      </p:cxnSp>
      <p:cxnSp>
        <p:nvCxnSpPr>
          <p:cNvPr id="25" name="Straight Connector 24"/>
          <p:cNvCxnSpPr/>
          <p:nvPr/>
        </p:nvCxnSpPr>
        <p:spPr bwMode="auto">
          <a:xfrm flipV="1">
            <a:off x="2834640" y="3248630"/>
            <a:ext cx="1005840" cy="182880"/>
          </a:xfrm>
          <a:prstGeom prst="line">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none" w="med" len="med"/>
          </a:ln>
          <a:effectLst/>
        </p:spPr>
      </p:cxnSp>
      <p:cxnSp>
        <p:nvCxnSpPr>
          <p:cNvPr id="27" name="Straight Connector 26"/>
          <p:cNvCxnSpPr/>
          <p:nvPr/>
        </p:nvCxnSpPr>
        <p:spPr bwMode="auto">
          <a:xfrm>
            <a:off x="2834640" y="4163030"/>
            <a:ext cx="1005840" cy="91440"/>
          </a:xfrm>
          <a:prstGeom prst="line">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none" w="med" len="med"/>
          </a:ln>
          <a:effectLst/>
        </p:spPr>
      </p:cxnSp>
      <p:cxnSp>
        <p:nvCxnSpPr>
          <p:cNvPr id="29" name="Straight Connector 28"/>
          <p:cNvCxnSpPr/>
          <p:nvPr/>
        </p:nvCxnSpPr>
        <p:spPr bwMode="auto">
          <a:xfrm>
            <a:off x="2834640" y="4894550"/>
            <a:ext cx="1005840" cy="91440"/>
          </a:xfrm>
          <a:prstGeom prst="line">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none" w="med" len="med"/>
          </a:ln>
          <a:effectLst/>
        </p:spPr>
      </p:cxnSp>
      <p:sp>
        <p:nvSpPr>
          <p:cNvPr id="51218" name="TextBox 30"/>
          <p:cNvSpPr txBox="1">
            <a:spLocks noChangeArrowheads="1"/>
          </p:cNvSpPr>
          <p:nvPr/>
        </p:nvSpPr>
        <p:spPr bwMode="auto">
          <a:xfrm>
            <a:off x="8046721" y="1694150"/>
            <a:ext cx="1764030" cy="480060"/>
          </a:xfrm>
          <a:prstGeom prst="rect">
            <a:avLst/>
          </a:prstGeom>
          <a:noFill/>
          <a:ln w="9525">
            <a:noFill/>
            <a:miter lim="800000"/>
            <a:headEnd/>
            <a:tailEnd/>
          </a:ln>
        </p:spPr>
        <p:txBody>
          <a:bodyPr wrap="none" lIns="109728" tIns="54864" rIns="109728" bIns="54864">
            <a:spAutoFit/>
          </a:bodyPr>
          <a:lstStyle/>
          <a:p>
            <a:r>
              <a:rPr lang="en-US" sz="2400" dirty="0">
                <a:effectLst>
                  <a:outerShdw blurRad="38100" dist="38100" dir="2700000" algn="tl">
                    <a:srgbClr val="000000">
                      <a:alpha val="43137"/>
                    </a:srgbClr>
                  </a:outerShdw>
                </a:effectLst>
                <a:latin typeface="+mj-lt"/>
              </a:rPr>
              <a:t>MDL 1 … n</a:t>
            </a:r>
          </a:p>
        </p:txBody>
      </p:sp>
      <p:sp>
        <p:nvSpPr>
          <p:cNvPr id="51219" name="TextBox 32"/>
          <p:cNvSpPr txBox="1">
            <a:spLocks noChangeArrowheads="1"/>
          </p:cNvSpPr>
          <p:nvPr/>
        </p:nvSpPr>
        <p:spPr bwMode="auto">
          <a:xfrm>
            <a:off x="1371600" y="6631911"/>
            <a:ext cx="6126480" cy="996316"/>
          </a:xfrm>
          <a:prstGeom prst="rect">
            <a:avLst/>
          </a:prstGeom>
          <a:noFill/>
          <a:ln w="9525">
            <a:noFill/>
            <a:miter lim="800000"/>
            <a:headEnd/>
            <a:tailEnd/>
          </a:ln>
        </p:spPr>
        <p:txBody>
          <a:bodyPr lIns="109728" tIns="54864" rIns="109728" bIns="54864">
            <a:spAutoFit/>
          </a:bodyPr>
          <a:lstStyle/>
          <a:p>
            <a:r>
              <a:rPr lang="en-US" sz="2900" dirty="0">
                <a:effectLst>
                  <a:outerShdw blurRad="38100" dist="38100" dir="2700000" algn="tl">
                    <a:srgbClr val="000000">
                      <a:alpha val="43137"/>
                    </a:srgbClr>
                  </a:outerShdw>
                </a:effectLst>
                <a:latin typeface="+mj-lt"/>
              </a:rPr>
              <a:t>Y and Z are already in memory, so MDL points to dummy </a:t>
            </a:r>
            <a:r>
              <a:rPr lang="en-US" sz="2900" dirty="0" smtClean="0">
                <a:effectLst>
                  <a:outerShdw blurRad="38100" dist="38100" dir="2700000" algn="tl">
                    <a:srgbClr val="000000">
                      <a:alpha val="43137"/>
                    </a:srgbClr>
                  </a:outerShdw>
                </a:effectLst>
                <a:latin typeface="+mj-lt"/>
              </a:rPr>
              <a:t>page</a:t>
            </a:r>
            <a:endParaRPr lang="en-US" sz="2900" dirty="0">
              <a:effectLst>
                <a:outerShdw blurRad="38100" dist="38100" dir="2700000" algn="tl">
                  <a:srgbClr val="000000">
                    <a:alpha val="43137"/>
                  </a:srgbClr>
                </a:outerShdw>
              </a:effectLst>
              <a:latin typeface="+mj-lt"/>
            </a:endParaRPr>
          </a:p>
        </p:txBody>
      </p:sp>
      <p:sp>
        <p:nvSpPr>
          <p:cNvPr id="51220" name="Left Brace 33"/>
          <p:cNvSpPr>
            <a:spLocks/>
          </p:cNvSpPr>
          <p:nvPr/>
        </p:nvSpPr>
        <p:spPr bwMode="auto">
          <a:xfrm rot="-5400000">
            <a:off x="4389120" y="2882870"/>
            <a:ext cx="457200" cy="7040880"/>
          </a:xfrm>
          <a:prstGeom prst="leftBrace">
            <a:avLst>
              <a:gd name="adj1" fmla="val 8342"/>
              <a:gd name="adj2" fmla="val 50000"/>
            </a:avLst>
          </a:prstGeom>
          <a:noFill/>
          <a:ln w="25400" algn="ctr">
            <a:solidFill>
              <a:schemeClr val="tx1"/>
            </a:solidFill>
            <a:round/>
            <a:headEnd/>
            <a:tailEnd/>
          </a:ln>
        </p:spPr>
        <p:txBody>
          <a:bodyPr lIns="131674" tIns="65837" rIns="131674" bIns="65837" anchor="ctr"/>
          <a:lstStyle/>
          <a:p>
            <a:pPr defTabSz="1316356"/>
            <a:endParaRPr lang="en-US" sz="3500" dirty="0">
              <a:solidFill>
                <a:schemeClr val="bg2"/>
              </a:solidFill>
              <a:effectLst>
                <a:outerShdw blurRad="38100" dist="38100" dir="2700000" algn="tl">
                  <a:srgbClr val="000000">
                    <a:alpha val="43137"/>
                  </a:srgbClr>
                </a:outerShdw>
              </a:effectLst>
              <a:latin typeface="+mj-lt"/>
            </a:endParaRPr>
          </a:p>
        </p:txBody>
      </p:sp>
      <p:sp>
        <p:nvSpPr>
          <p:cNvPr id="51221" name="TextBox 34"/>
          <p:cNvSpPr txBox="1">
            <a:spLocks noChangeArrowheads="1"/>
          </p:cNvSpPr>
          <p:nvPr/>
        </p:nvSpPr>
        <p:spPr bwMode="auto">
          <a:xfrm>
            <a:off x="3840480" y="1694151"/>
            <a:ext cx="1645920" cy="849630"/>
          </a:xfrm>
          <a:prstGeom prst="rect">
            <a:avLst/>
          </a:prstGeom>
          <a:noFill/>
          <a:ln w="9525">
            <a:noFill/>
            <a:miter lim="800000"/>
            <a:headEnd/>
            <a:tailEnd/>
          </a:ln>
        </p:spPr>
        <p:txBody>
          <a:bodyPr lIns="109728" tIns="54864" rIns="109728" bIns="54864">
            <a:spAutoFit/>
          </a:bodyPr>
          <a:lstStyle/>
          <a:p>
            <a:r>
              <a:rPr lang="en-US" sz="2400" dirty="0">
                <a:effectLst>
                  <a:outerShdw blurRad="38100" dist="38100" dir="2700000" algn="tl">
                    <a:srgbClr val="000000">
                      <a:alpha val="43137"/>
                    </a:srgbClr>
                  </a:outerShdw>
                </a:effectLst>
                <a:latin typeface="+mj-lt"/>
              </a:rPr>
              <a:t>Physical Memory</a:t>
            </a:r>
          </a:p>
        </p:txBody>
      </p:sp>
      <p:grpSp>
        <p:nvGrpSpPr>
          <p:cNvPr id="51222" name="Group 42"/>
          <p:cNvGrpSpPr>
            <a:grpSpLocks/>
          </p:cNvGrpSpPr>
          <p:nvPr/>
        </p:nvGrpSpPr>
        <p:grpSpPr bwMode="auto">
          <a:xfrm>
            <a:off x="1097280" y="2197070"/>
            <a:ext cx="1737360" cy="3474720"/>
            <a:chOff x="914400" y="1752600"/>
            <a:chExt cx="1447800" cy="2895600"/>
          </a:xfrm>
        </p:grpSpPr>
        <p:sp>
          <p:nvSpPr>
            <p:cNvPr id="4" name="Rectangle 3"/>
            <p:cNvSpPr/>
            <p:nvPr/>
          </p:nvSpPr>
          <p:spPr bwMode="auto">
            <a:xfrm>
              <a:off x="914400" y="2209800"/>
              <a:ext cx="1447800" cy="6096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lIns="109728" tIns="54864" rIns="109728" bIns="54864" anchor="ctr"/>
            <a:lstStyle/>
            <a:p>
              <a:pPr algn="ctr" defTabSz="1316356">
                <a:defRPr/>
              </a:pPr>
              <a:r>
                <a:rPr lang="en-US" sz="2400" dirty="0">
                  <a:solidFill>
                    <a:schemeClr val="tx1"/>
                  </a:solidFill>
                  <a:effectLst>
                    <a:outerShdw blurRad="38100" dist="38100" dir="2700000" algn="tl">
                      <a:srgbClr val="000000">
                        <a:alpha val="43137"/>
                      </a:srgbClr>
                    </a:outerShdw>
                  </a:effectLst>
                  <a:latin typeface="+mj-lt"/>
                </a:rPr>
                <a:t>A</a:t>
              </a:r>
            </a:p>
          </p:txBody>
        </p:sp>
        <p:sp>
          <p:nvSpPr>
            <p:cNvPr id="5" name="Rectangle 4"/>
            <p:cNvSpPr/>
            <p:nvPr/>
          </p:nvSpPr>
          <p:spPr bwMode="auto">
            <a:xfrm>
              <a:off x="914400" y="2819400"/>
              <a:ext cx="1447800" cy="609600"/>
            </a:xfrm>
            <a:prstGeom prst="rect">
              <a:avLst/>
            </a:prstGeom>
            <a:ln>
              <a:headEnd type="none" w="med" len="med"/>
              <a:tailEnd type="none" w="med" len="med"/>
            </a:ln>
            <a:effectLst>
              <a:glow rad="63500">
                <a:schemeClr val="accent2">
                  <a:satMod val="175000"/>
                  <a:alpha val="40000"/>
                </a:schemeClr>
              </a:glow>
            </a:effectLst>
          </p:spPr>
          <p:style>
            <a:lnRef idx="1">
              <a:schemeClr val="accent6"/>
            </a:lnRef>
            <a:fillRef idx="3">
              <a:schemeClr val="accent6"/>
            </a:fillRef>
            <a:effectRef idx="2">
              <a:schemeClr val="accent6"/>
            </a:effectRef>
            <a:fontRef idx="minor">
              <a:schemeClr val="lt1"/>
            </a:fontRef>
          </p:style>
          <p:txBody>
            <a:bodyPr vert="horz" wrap="square" lIns="91432" tIns="45717" rIns="91432" bIns="45717" numCol="1" rtlCol="0" anchor="ctr" anchorCtr="0" compatLnSpc="1">
              <a:prstTxWarp prst="textNoShape">
                <a:avLst/>
              </a:prstTxWarp>
            </a:bodyPr>
            <a:lstStyle/>
            <a:p>
              <a:pPr algn="ctr" defTabSz="1096876">
                <a:defRPr/>
              </a:pPr>
              <a:r>
                <a:rPr lang="en-US" sz="2400" dirty="0">
                  <a:solidFill>
                    <a:schemeClr val="tx1"/>
                  </a:solidFill>
                  <a:effectLst>
                    <a:outerShdw blurRad="38100" dist="38100" dir="2700000" algn="tl">
                      <a:srgbClr val="000000">
                        <a:alpha val="43137"/>
                      </a:srgbClr>
                    </a:outerShdw>
                  </a:effectLst>
                  <a:latin typeface="Segoe" pitchFamily="34" charset="0"/>
                </a:rPr>
                <a:t>Y</a:t>
              </a:r>
            </a:p>
          </p:txBody>
        </p:sp>
        <p:sp>
          <p:nvSpPr>
            <p:cNvPr id="6" name="Rectangle 5"/>
            <p:cNvSpPr/>
            <p:nvPr/>
          </p:nvSpPr>
          <p:spPr bwMode="auto">
            <a:xfrm>
              <a:off x="914400" y="3429000"/>
              <a:ext cx="1447800" cy="609600"/>
            </a:xfrm>
            <a:prstGeom prst="rect">
              <a:avLst/>
            </a:prstGeom>
            <a:ln>
              <a:headEnd type="none" w="med" len="med"/>
              <a:tailEnd type="none" w="med" len="med"/>
            </a:ln>
            <a:effectLst>
              <a:glow rad="63500">
                <a:schemeClr val="accent2">
                  <a:satMod val="175000"/>
                  <a:alpha val="40000"/>
                </a:schemeClr>
              </a:glow>
            </a:effectLst>
          </p:spPr>
          <p:style>
            <a:lnRef idx="1">
              <a:schemeClr val="accent6"/>
            </a:lnRef>
            <a:fillRef idx="3">
              <a:schemeClr val="accent6"/>
            </a:fillRef>
            <a:effectRef idx="2">
              <a:schemeClr val="accent6"/>
            </a:effectRef>
            <a:fontRef idx="minor">
              <a:schemeClr val="lt1"/>
            </a:fontRef>
          </p:style>
          <p:txBody>
            <a:bodyPr vert="horz" wrap="square" lIns="91432" tIns="45717" rIns="91432" bIns="45717" numCol="1" rtlCol="0" anchor="ctr" anchorCtr="0" compatLnSpc="1">
              <a:prstTxWarp prst="textNoShape">
                <a:avLst/>
              </a:prstTxWarp>
            </a:bodyPr>
            <a:lstStyle/>
            <a:p>
              <a:pPr algn="ctr" defTabSz="1096876">
                <a:defRPr/>
              </a:pPr>
              <a:r>
                <a:rPr lang="en-US" sz="2400" dirty="0">
                  <a:solidFill>
                    <a:schemeClr val="tx1"/>
                  </a:solidFill>
                  <a:effectLst>
                    <a:outerShdw blurRad="38100" dist="38100" dir="2700000" algn="tl">
                      <a:srgbClr val="000000">
                        <a:alpha val="43137"/>
                      </a:srgbClr>
                    </a:outerShdw>
                  </a:effectLst>
                  <a:latin typeface="Segoe" pitchFamily="34" charset="0"/>
                </a:rPr>
                <a:t>Z</a:t>
              </a:r>
            </a:p>
          </p:txBody>
        </p:sp>
        <p:sp>
          <p:nvSpPr>
            <p:cNvPr id="7" name="Rectangle 6"/>
            <p:cNvSpPr/>
            <p:nvPr/>
          </p:nvSpPr>
          <p:spPr bwMode="auto">
            <a:xfrm>
              <a:off x="914400" y="4038600"/>
              <a:ext cx="1447800" cy="6096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lIns="109728" tIns="54864" rIns="109728" bIns="54864" anchor="ctr"/>
            <a:lstStyle/>
            <a:p>
              <a:pPr algn="ctr" defTabSz="1316356">
                <a:defRPr/>
              </a:pPr>
              <a:r>
                <a:rPr lang="en-US" sz="1900" dirty="0">
                  <a:solidFill>
                    <a:schemeClr val="tx1"/>
                  </a:solidFill>
                  <a:effectLst>
                    <a:outerShdw blurRad="38100" dist="38100" dir="2700000" algn="tl">
                      <a:srgbClr val="000000">
                        <a:alpha val="43137"/>
                      </a:srgbClr>
                    </a:outerShdw>
                  </a:effectLst>
                  <a:latin typeface="+mj-lt"/>
                </a:rPr>
                <a:t>B</a:t>
              </a:r>
            </a:p>
          </p:txBody>
        </p:sp>
        <p:sp>
          <p:nvSpPr>
            <p:cNvPr id="51240" name="TextBox 31"/>
            <p:cNvSpPr txBox="1">
              <a:spLocks noChangeArrowheads="1"/>
            </p:cNvSpPr>
            <p:nvPr/>
          </p:nvSpPr>
          <p:spPr bwMode="auto">
            <a:xfrm>
              <a:off x="914400" y="1752600"/>
              <a:ext cx="1371600" cy="384721"/>
            </a:xfrm>
            <a:prstGeom prst="rect">
              <a:avLst/>
            </a:prstGeom>
            <a:noFill/>
            <a:ln w="9525">
              <a:noFill/>
              <a:miter lim="800000"/>
              <a:headEnd/>
              <a:tailEnd/>
            </a:ln>
          </p:spPr>
          <p:txBody>
            <a:bodyPr>
              <a:spAutoFit/>
            </a:bodyPr>
            <a:lstStyle/>
            <a:p>
              <a:r>
                <a:rPr lang="en-US" sz="2400" dirty="0">
                  <a:effectLst>
                    <a:outerShdw blurRad="38100" dist="38100" dir="2700000" algn="tl">
                      <a:srgbClr val="000000">
                        <a:alpha val="43137"/>
                      </a:srgbClr>
                    </a:outerShdw>
                  </a:effectLst>
                  <a:latin typeface="+mj-lt"/>
                </a:rPr>
                <a:t>VA Space</a:t>
              </a:r>
            </a:p>
          </p:txBody>
        </p:sp>
      </p:grpSp>
      <p:sp>
        <p:nvSpPr>
          <p:cNvPr id="36" name="Rectangle 35"/>
          <p:cNvSpPr/>
          <p:nvPr/>
        </p:nvSpPr>
        <p:spPr bwMode="auto">
          <a:xfrm>
            <a:off x="5852160" y="3705830"/>
            <a:ext cx="1645920" cy="1188720"/>
          </a:xfrm>
          <a:prstGeom prst="rect">
            <a:avLst/>
          </a:prstGeom>
          <a:gradFill>
            <a:gsLst>
              <a:gs pos="0">
                <a:schemeClr val="bg1">
                  <a:lumMod val="60000"/>
                  <a:lumOff val="40000"/>
                </a:schemeClr>
              </a:gs>
              <a:gs pos="25000">
                <a:schemeClr val="bg1"/>
              </a:gs>
              <a:gs pos="100000">
                <a:schemeClr val="bg1">
                  <a:lumMod val="75000"/>
                </a:schemeClr>
              </a:gs>
            </a:gsLst>
            <a:lin ang="5400000" scaled="0"/>
          </a:gradFill>
          <a:ln w="19050">
            <a:solidFill>
              <a:schemeClr val="tx1"/>
            </a:solidFill>
            <a:prstDash val="dash"/>
            <a:headEnd type="none" w="med" len="med"/>
            <a:tailEnd type="none" w="med" len="med"/>
          </a:ln>
          <a:effectLst>
            <a:glow rad="63500">
              <a:schemeClr val="accent2">
                <a:satMod val="175000"/>
                <a:alpha val="40000"/>
              </a:schemeClr>
            </a:glow>
          </a:effectLst>
        </p:spPr>
        <p:style>
          <a:lnRef idx="1">
            <a:schemeClr val="accent4"/>
          </a:lnRef>
          <a:fillRef idx="3">
            <a:schemeClr val="accent4"/>
          </a:fillRef>
          <a:effectRef idx="2">
            <a:schemeClr val="accent4"/>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a:defRPr/>
            </a:pPr>
            <a:r>
              <a:rPr lang="en-US" sz="1900" dirty="0" smtClean="0">
                <a:solidFill>
                  <a:srgbClr val="FFFFFF"/>
                </a:solidFill>
                <a:effectLst>
                  <a:outerShdw blurRad="38100" dist="38100" dir="2700000" algn="tl">
                    <a:srgbClr val="000000">
                      <a:alpha val="43137"/>
                    </a:srgbClr>
                  </a:outerShdw>
                </a:effectLst>
                <a:latin typeface="Segoe" pitchFamily="34" charset="0"/>
              </a:rPr>
              <a:t>System-Wide </a:t>
            </a:r>
            <a:r>
              <a:rPr lang="en-US" sz="1900" dirty="0">
                <a:solidFill>
                  <a:srgbClr val="FFFFFF"/>
                </a:solidFill>
                <a:effectLst>
                  <a:outerShdw blurRad="38100" dist="38100" dir="2700000" algn="tl">
                    <a:srgbClr val="000000">
                      <a:alpha val="43137"/>
                    </a:srgbClr>
                  </a:outerShdw>
                </a:effectLst>
                <a:latin typeface="Segoe" pitchFamily="34" charset="0"/>
              </a:rPr>
              <a:t>Dummy Page</a:t>
            </a:r>
          </a:p>
        </p:txBody>
      </p:sp>
      <p:cxnSp>
        <p:nvCxnSpPr>
          <p:cNvPr id="45" name="Straight Arrow Connector 44"/>
          <p:cNvCxnSpPr/>
          <p:nvPr/>
        </p:nvCxnSpPr>
        <p:spPr bwMode="auto">
          <a:xfrm rot="10800000" flipV="1">
            <a:off x="7498080" y="3797270"/>
            <a:ext cx="640080" cy="91440"/>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38100" cap="flat" cmpd="sng" algn="ctr">
            <a:solidFill>
              <a:schemeClr val="tx1"/>
            </a:solidFill>
            <a:prstDash val="solid"/>
            <a:round/>
            <a:headEnd type="none" w="med" len="med"/>
            <a:tailEnd type="triangle"/>
          </a:ln>
          <a:effectLst/>
        </p:spPr>
      </p:cxnSp>
      <p:cxnSp>
        <p:nvCxnSpPr>
          <p:cNvPr id="48" name="Straight Arrow Connector 47"/>
          <p:cNvCxnSpPr/>
          <p:nvPr/>
        </p:nvCxnSpPr>
        <p:spPr bwMode="auto">
          <a:xfrm rot="10800000">
            <a:off x="7498080" y="4300190"/>
            <a:ext cx="640080" cy="228600"/>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38100" cap="flat" cmpd="sng" algn="ctr">
            <a:solidFill>
              <a:schemeClr val="tx1"/>
            </a:solidFill>
            <a:prstDash val="solid"/>
            <a:round/>
            <a:headEnd type="none" w="med" len="med"/>
            <a:tailEnd type="triangle"/>
          </a:ln>
          <a:effectLst/>
        </p:spPr>
      </p:cxnSp>
    </p:spTree>
  </p:cSld>
  <p:clrMapOvr>
    <a:masterClrMapping/>
  </p:clrMapOvr>
  <p:transition>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9106" y="274320"/>
            <a:ext cx="10056494" cy="2492990"/>
          </a:xfrm>
        </p:spPr>
        <p:txBody>
          <a:bodyPr/>
          <a:lstStyle/>
          <a:p>
            <a:r>
              <a:rPr lang="en-US" smtClean="0"/>
              <a:t>I/O Bandwidth Improvements</a:t>
            </a:r>
            <a:br>
              <a:rPr lang="en-US" smtClean="0"/>
            </a:br>
            <a:r>
              <a:rPr lang="en-US" smtClean="0"/>
              <a:t/>
            </a:r>
            <a:br>
              <a:rPr lang="en-US" smtClean="0"/>
            </a:br>
            <a:endParaRPr lang="en-US"/>
          </a:p>
        </p:txBody>
      </p:sp>
      <p:sp>
        <p:nvSpPr>
          <p:cNvPr id="3" name="Text Placeholder 2"/>
          <p:cNvSpPr>
            <a:spLocks noGrp="1"/>
          </p:cNvSpPr>
          <p:nvPr>
            <p:ph type="body" idx="1"/>
          </p:nvPr>
        </p:nvSpPr>
        <p:spPr>
          <a:xfrm>
            <a:off x="459106" y="1697357"/>
            <a:ext cx="10056494" cy="2937214"/>
          </a:xfrm>
        </p:spPr>
        <p:txBody>
          <a:bodyPr/>
          <a:lstStyle/>
          <a:p>
            <a:r>
              <a:rPr lang="en-US" dirty="0" smtClean="0"/>
              <a:t>Use AVL tree instead of linked list to describe file ranges</a:t>
            </a:r>
          </a:p>
          <a:p>
            <a:pPr lvl="1"/>
            <a:r>
              <a:rPr lang="en-US" dirty="0" smtClean="0"/>
              <a:t>Improves speed of APIs that use file offsets (map, flush, and purge) for large files</a:t>
            </a:r>
          </a:p>
          <a:p>
            <a:pPr lvl="1"/>
            <a:r>
              <a:rPr lang="en-US" dirty="0" smtClean="0"/>
              <a:t>Backups now typically 2x faster</a:t>
            </a:r>
          </a:p>
        </p:txBody>
      </p:sp>
    </p:spTree>
  </p:cSld>
  <p:clrMapOvr>
    <a:masterClrMapping/>
  </p:clrMapOvr>
  <p:transition>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9106" y="274321"/>
            <a:ext cx="10056494" cy="3988784"/>
          </a:xfrm>
        </p:spPr>
        <p:txBody>
          <a:bodyPr/>
          <a:lstStyle/>
          <a:p>
            <a:r>
              <a:rPr lang="en-US" dirty="0" smtClean="0"/>
              <a:t>Hibernate And Standby</a:t>
            </a:r>
            <a:br>
              <a:rPr lang="en-US" dirty="0" smtClean="0"/>
            </a:br>
            <a:r>
              <a:rPr sz="4300" smtClean="0">
                <a:solidFill>
                  <a:schemeClr val="accent1"/>
                </a:solidFill>
              </a:rPr>
              <a:t>Challenge</a:t>
            </a:r>
            <a:r>
              <a:rPr lang="en-US" dirty="0" smtClean="0"/>
              <a:t/>
            </a:r>
            <a:br>
              <a:rPr lang="en-US" dirty="0" smtClean="0"/>
            </a:br>
            <a:r>
              <a:rPr lang="en-US" dirty="0" smtClean="0"/>
              <a:t/>
            </a:r>
            <a:br>
              <a:rPr lang="en-US" dirty="0" smtClean="0"/>
            </a:br>
            <a:r>
              <a:rPr lang="en-US" dirty="0" smtClean="0"/>
              <a:t/>
            </a:r>
            <a:br>
              <a:rPr lang="en-US" dirty="0" smtClean="0"/>
            </a:br>
            <a:endParaRPr lang="en-US" dirty="0"/>
          </a:p>
        </p:txBody>
      </p:sp>
      <p:sp>
        <p:nvSpPr>
          <p:cNvPr id="3" name="Text Placeholder 2"/>
          <p:cNvSpPr>
            <a:spLocks noGrp="1"/>
          </p:cNvSpPr>
          <p:nvPr>
            <p:ph type="body" idx="1"/>
          </p:nvPr>
        </p:nvSpPr>
        <p:spPr>
          <a:xfrm>
            <a:off x="459106" y="2286000"/>
            <a:ext cx="10056494" cy="2712127"/>
          </a:xfrm>
        </p:spPr>
        <p:txBody>
          <a:bodyPr/>
          <a:lstStyle/>
          <a:p>
            <a:r>
              <a:rPr lang="en-US" dirty="0" smtClean="0"/>
              <a:t>Increase hibernate and standby speed </a:t>
            </a:r>
          </a:p>
          <a:p>
            <a:pPr lvl="1"/>
            <a:r>
              <a:rPr lang="en-US" dirty="0" smtClean="0"/>
              <a:t>Take advantage of efficient memory management mirroring technology used in fault-tolerant systems for banks, telephone companies, etc</a:t>
            </a:r>
          </a:p>
        </p:txBody>
      </p:sp>
    </p:spTree>
  </p:cSld>
  <p:clrMapOvr>
    <a:masterClrMapping/>
  </p:clrMapOvr>
  <p:transition>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1"/>
            <a:ext cx="10056494" cy="1661994"/>
          </a:xfrm>
        </p:spPr>
        <p:txBody>
          <a:bodyPr/>
          <a:lstStyle/>
          <a:p>
            <a:pPr>
              <a:defRPr/>
            </a:pPr>
            <a:r>
              <a:rPr smtClean="0"/>
              <a:t>Hibernate And Standby</a:t>
            </a:r>
            <a:br>
              <a:rPr smtClean="0"/>
            </a:br>
            <a:endParaRPr smtClean="0"/>
          </a:p>
        </p:txBody>
      </p:sp>
      <p:sp>
        <p:nvSpPr>
          <p:cNvPr id="3" name="Text Placeholder 2"/>
          <p:cNvSpPr>
            <a:spLocks noGrp="1"/>
          </p:cNvSpPr>
          <p:nvPr>
            <p:ph type="body" idx="1"/>
          </p:nvPr>
        </p:nvSpPr>
        <p:spPr>
          <a:xfrm>
            <a:off x="459106" y="1697357"/>
            <a:ext cx="10056494" cy="5419330"/>
          </a:xfrm>
        </p:spPr>
        <p:txBody>
          <a:bodyPr/>
          <a:lstStyle/>
          <a:p>
            <a:pPr>
              <a:defRPr/>
            </a:pPr>
            <a:r>
              <a:rPr lang="en-US" dirty="0" smtClean="0"/>
              <a:t>Hibernate and standby now 2 steps</a:t>
            </a:r>
          </a:p>
          <a:p>
            <a:pPr>
              <a:defRPr/>
            </a:pPr>
            <a:r>
              <a:rPr lang="en-US" dirty="0" smtClean="0">
                <a:solidFill>
                  <a:schemeClr val="accent1"/>
                </a:solidFill>
              </a:rPr>
              <a:t>Step 1</a:t>
            </a:r>
          </a:p>
          <a:p>
            <a:pPr lvl="1">
              <a:defRPr/>
            </a:pPr>
            <a:r>
              <a:rPr lang="en-US" dirty="0" smtClean="0"/>
              <a:t>Copy contents of VM to disk</a:t>
            </a:r>
          </a:p>
          <a:p>
            <a:pPr lvl="1">
              <a:defRPr/>
            </a:pPr>
            <a:r>
              <a:rPr lang="en-US" dirty="0" smtClean="0"/>
              <a:t>All device stacks are active</a:t>
            </a:r>
          </a:p>
          <a:p>
            <a:pPr>
              <a:defRPr/>
            </a:pPr>
            <a:r>
              <a:rPr lang="en-US" dirty="0" smtClean="0">
                <a:solidFill>
                  <a:schemeClr val="accent1"/>
                </a:solidFill>
              </a:rPr>
              <a:t>Step 2</a:t>
            </a:r>
          </a:p>
          <a:p>
            <a:pPr lvl="1">
              <a:defRPr/>
            </a:pPr>
            <a:r>
              <a:rPr lang="en-US" dirty="0" smtClean="0"/>
              <a:t>Shut down all but hibernate path</a:t>
            </a:r>
          </a:p>
          <a:p>
            <a:pPr lvl="1">
              <a:defRPr/>
            </a:pPr>
            <a:r>
              <a:rPr lang="en-US" dirty="0" smtClean="0"/>
              <a:t>Copy only changed data to hibernate file</a:t>
            </a:r>
          </a:p>
          <a:p>
            <a:pPr>
              <a:buNone/>
              <a:defRPr/>
            </a:pPr>
            <a:endParaRPr lang="en-US" dirty="0"/>
          </a:p>
        </p:txBody>
      </p:sp>
    </p:spTree>
  </p:cSld>
  <p:clrMapOvr>
    <a:masterClrMapping/>
  </p:clrMapOvr>
  <p:transition>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1"/>
            <a:ext cx="10056494" cy="1429314"/>
          </a:xfrm>
        </p:spPr>
        <p:txBody>
          <a:bodyPr/>
          <a:lstStyle/>
          <a:p>
            <a:r>
              <a:rPr lang="en-US" dirty="0" smtClean="0"/>
              <a:t>Hibernate And Standby</a:t>
            </a:r>
            <a:br>
              <a:rPr lang="en-US" dirty="0" smtClean="0"/>
            </a:br>
            <a:r>
              <a:rPr sz="4300" smtClean="0">
                <a:solidFill>
                  <a:schemeClr val="accent1"/>
                </a:solidFill>
              </a:rPr>
              <a:t>Benefits</a:t>
            </a:r>
            <a:endParaRPr lang="en-US" dirty="0">
              <a:solidFill>
                <a:schemeClr val="accent1"/>
              </a:solidFill>
            </a:endParaRPr>
          </a:p>
        </p:txBody>
      </p:sp>
      <p:sp>
        <p:nvSpPr>
          <p:cNvPr id="3" name="Text Placeholder 2"/>
          <p:cNvSpPr>
            <a:spLocks noGrp="1"/>
          </p:cNvSpPr>
          <p:nvPr>
            <p:ph type="body" idx="1"/>
          </p:nvPr>
        </p:nvSpPr>
        <p:spPr>
          <a:xfrm>
            <a:off x="457200" y="2286001"/>
            <a:ext cx="10056494" cy="4639219"/>
          </a:xfrm>
        </p:spPr>
        <p:txBody>
          <a:bodyPr/>
          <a:lstStyle/>
          <a:p>
            <a:r>
              <a:rPr lang="en-US" dirty="0" smtClean="0"/>
              <a:t>Write only half as much data</a:t>
            </a:r>
          </a:p>
          <a:p>
            <a:r>
              <a:rPr lang="en-US" dirty="0" smtClean="0"/>
              <a:t>Perform half as many write operations</a:t>
            </a:r>
          </a:p>
          <a:p>
            <a:pPr lvl="1"/>
            <a:r>
              <a:rPr lang="en-US" dirty="0" smtClean="0"/>
              <a:t>Average write is 2x larger</a:t>
            </a:r>
          </a:p>
          <a:p>
            <a:r>
              <a:rPr lang="en-US" dirty="0" smtClean="0"/>
              <a:t>Greater than 2x speed improvement in shutdown; recovery is even faster</a:t>
            </a:r>
          </a:p>
          <a:p>
            <a:r>
              <a:rPr lang="en-US" dirty="0" smtClean="0"/>
              <a:t>Unify hibernate and standby</a:t>
            </a:r>
          </a:p>
          <a:p>
            <a:pPr lvl="1"/>
            <a:r>
              <a:rPr lang="en-US" dirty="0" smtClean="0"/>
              <a:t>No need for users to distinguish them </a:t>
            </a:r>
          </a:p>
        </p:txBody>
      </p:sp>
    </p:spTree>
  </p:cSld>
  <p:clrMapOvr>
    <a:masterClrMapping/>
  </p:clrMapOvr>
  <p:transition>
    <p:fad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1"/>
            <a:ext cx="10056494" cy="1429314"/>
          </a:xfrm>
        </p:spPr>
        <p:txBody>
          <a:bodyPr/>
          <a:lstStyle/>
          <a:p>
            <a:r>
              <a:rPr lang="en-US" dirty="0" err="1" smtClean="0"/>
              <a:t>SuperFetch</a:t>
            </a:r>
            <a:r>
              <a:rPr lang="en-US" dirty="0" smtClean="0"/>
              <a:t/>
            </a:r>
            <a:br>
              <a:rPr lang="en-US" dirty="0" smtClean="0"/>
            </a:br>
            <a:r>
              <a:rPr sz="4300" smtClean="0">
                <a:solidFill>
                  <a:schemeClr val="accent1"/>
                </a:solidFill>
              </a:rPr>
              <a:t>Adaptive page </a:t>
            </a:r>
            <a:r>
              <a:rPr sz="4300" err="1" smtClean="0">
                <a:solidFill>
                  <a:schemeClr val="accent1"/>
                </a:solidFill>
              </a:rPr>
              <a:t>prefetch</a:t>
            </a:r>
            <a:endParaRPr sz="4300">
              <a:solidFill>
                <a:schemeClr val="accent1"/>
              </a:solidFill>
            </a:endParaRPr>
          </a:p>
        </p:txBody>
      </p:sp>
      <p:sp>
        <p:nvSpPr>
          <p:cNvPr id="3" name="Text Placeholder 2"/>
          <p:cNvSpPr>
            <a:spLocks noGrp="1"/>
          </p:cNvSpPr>
          <p:nvPr>
            <p:ph type="body" idx="1"/>
          </p:nvPr>
        </p:nvSpPr>
        <p:spPr>
          <a:xfrm>
            <a:off x="459106" y="2286000"/>
            <a:ext cx="10056494" cy="7567610"/>
          </a:xfrm>
        </p:spPr>
        <p:txBody>
          <a:bodyPr/>
          <a:lstStyle/>
          <a:p>
            <a:r>
              <a:rPr lang="en-US" dirty="0" smtClean="0"/>
              <a:t>Memory manager logs activities</a:t>
            </a:r>
          </a:p>
          <a:p>
            <a:r>
              <a:rPr lang="en-US" dirty="0" smtClean="0"/>
              <a:t>User-mode service analyzes log</a:t>
            </a:r>
          </a:p>
          <a:p>
            <a:pPr lvl="1"/>
            <a:r>
              <a:rPr lang="en-US" dirty="0" smtClean="0"/>
              <a:t>Prioritizes commonly used pages on </a:t>
            </a:r>
            <a:br>
              <a:rPr lang="en-US" dirty="0" smtClean="0"/>
            </a:br>
            <a:r>
              <a:rPr lang="en-US" dirty="0" smtClean="0"/>
              <a:t>system-wide basis</a:t>
            </a:r>
          </a:p>
          <a:p>
            <a:pPr lvl="1"/>
            <a:r>
              <a:rPr lang="en-US" dirty="0" smtClean="0"/>
              <a:t>Calls memory manager to preload pages based on actual usage</a:t>
            </a:r>
          </a:p>
          <a:p>
            <a:pPr lvl="1"/>
            <a:r>
              <a:rPr lang="en-US" dirty="0" smtClean="0"/>
              <a:t>Example:  “Payroll at noon on Friday”</a:t>
            </a:r>
          </a:p>
          <a:p>
            <a:r>
              <a:rPr lang="en-US" dirty="0" smtClean="0"/>
              <a:t>More efficient use of VM means fewer free/zero pages appear on clients</a:t>
            </a:r>
          </a:p>
          <a:p>
            <a:pPr lvl="1"/>
            <a:endParaRPr lang="en-US" dirty="0" smtClean="0"/>
          </a:p>
          <a:p>
            <a:pPr lvl="1"/>
            <a:endParaRPr lang="en-US" dirty="0" smtClean="0"/>
          </a:p>
          <a:p>
            <a:pPr lvl="1"/>
            <a:endParaRPr lang="en-US" dirty="0" smtClean="0"/>
          </a:p>
        </p:txBody>
      </p:sp>
    </p:spTree>
  </p:cSld>
  <p:clrMapOvr>
    <a:masterClrMapping/>
  </p:clrMapOvr>
  <p:transition>
    <p:fad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9106" y="274321"/>
            <a:ext cx="10056494" cy="1429314"/>
          </a:xfrm>
        </p:spPr>
        <p:txBody>
          <a:bodyPr/>
          <a:lstStyle/>
          <a:p>
            <a:r>
              <a:rPr lang="en-US" dirty="0" smtClean="0"/>
              <a:t>Advanced Video Model</a:t>
            </a:r>
            <a:br>
              <a:rPr lang="en-US" dirty="0" smtClean="0"/>
            </a:br>
            <a:r>
              <a:rPr sz="4300" smtClean="0">
                <a:solidFill>
                  <a:schemeClr val="accent1"/>
                </a:solidFill>
              </a:rPr>
              <a:t>Challenge</a:t>
            </a:r>
            <a:endParaRPr lang="en-US" dirty="0">
              <a:solidFill>
                <a:schemeClr val="accent1"/>
              </a:solidFill>
            </a:endParaRPr>
          </a:p>
        </p:txBody>
      </p:sp>
      <p:sp>
        <p:nvSpPr>
          <p:cNvPr id="3" name="Text Placeholder 2"/>
          <p:cNvSpPr>
            <a:spLocks noGrp="1"/>
          </p:cNvSpPr>
          <p:nvPr>
            <p:ph type="body" idx="1"/>
          </p:nvPr>
        </p:nvSpPr>
        <p:spPr>
          <a:xfrm>
            <a:off x="459106" y="2286001"/>
            <a:ext cx="10056494" cy="2378497"/>
          </a:xfrm>
        </p:spPr>
        <p:txBody>
          <a:bodyPr/>
          <a:lstStyle/>
          <a:p>
            <a:r>
              <a:rPr lang="en-US" dirty="0" smtClean="0"/>
              <a:t>Fully support modern GPUs and virtual memory capabilities</a:t>
            </a:r>
          </a:p>
          <a:p>
            <a:r>
              <a:rPr lang="en-US" dirty="0" smtClean="0"/>
              <a:t>Provide more realistic shading, texturing, fading, etc for gaming and simulations</a:t>
            </a:r>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Challenges For Windows Vista</a:t>
            </a:r>
            <a:endParaRPr lang="en-US" dirty="0"/>
          </a:p>
        </p:txBody>
      </p:sp>
      <p:sp>
        <p:nvSpPr>
          <p:cNvPr id="3" name="Text Placeholder 2"/>
          <p:cNvSpPr>
            <a:spLocks noGrp="1"/>
          </p:cNvSpPr>
          <p:nvPr>
            <p:ph type="body" idx="1"/>
          </p:nvPr>
        </p:nvSpPr>
        <p:spPr>
          <a:xfrm>
            <a:off x="459106" y="1697357"/>
            <a:ext cx="10056494" cy="6592574"/>
          </a:xfrm>
        </p:spPr>
        <p:txBody>
          <a:bodyPr/>
          <a:lstStyle/>
          <a:p>
            <a:r>
              <a:rPr lang="en-US" dirty="0" smtClean="0"/>
              <a:t>Use VA space more efficiently</a:t>
            </a:r>
          </a:p>
          <a:p>
            <a:r>
              <a:rPr lang="en-US" dirty="0" smtClean="0"/>
              <a:t>Mitigate effects of buffer overruns to improve security</a:t>
            </a:r>
          </a:p>
          <a:p>
            <a:r>
              <a:rPr lang="en-US" dirty="0" smtClean="0"/>
              <a:t>Fully utilize I/O bandwidth</a:t>
            </a:r>
          </a:p>
          <a:p>
            <a:r>
              <a:rPr lang="en-US" dirty="0" smtClean="0"/>
              <a:t>Simplify and speed up hibernate/standby and resume</a:t>
            </a:r>
          </a:p>
          <a:p>
            <a:r>
              <a:rPr lang="en-US" dirty="0" smtClean="0"/>
              <a:t>Fully support modern GPUs and VM for video</a:t>
            </a:r>
          </a:p>
          <a:p>
            <a:endParaRPr lang="en-US" dirty="0" smtClean="0"/>
          </a:p>
          <a:p>
            <a:endParaRPr lang="en-US" dirty="0"/>
          </a:p>
        </p:txBody>
      </p:sp>
    </p:spTree>
  </p:cSld>
  <p:clrMapOvr>
    <a:masterClrMapping/>
  </p:clrMapOvr>
  <p:transition>
    <p:fad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Advanced Video Model</a:t>
            </a:r>
            <a:endParaRPr lang="en-US"/>
          </a:p>
        </p:txBody>
      </p:sp>
      <p:sp>
        <p:nvSpPr>
          <p:cNvPr id="3" name="Text Placeholder 2"/>
          <p:cNvSpPr>
            <a:spLocks noGrp="1"/>
          </p:cNvSpPr>
          <p:nvPr>
            <p:ph type="body" idx="1"/>
          </p:nvPr>
        </p:nvSpPr>
        <p:spPr>
          <a:xfrm>
            <a:off x="459106" y="1697357"/>
            <a:ext cx="10056494" cy="6346968"/>
          </a:xfrm>
        </p:spPr>
        <p:txBody>
          <a:bodyPr/>
          <a:lstStyle/>
          <a:p>
            <a:r>
              <a:rPr lang="en-US" dirty="0" smtClean="0"/>
              <a:t>Rotate virtual address descriptors (VADs)</a:t>
            </a:r>
          </a:p>
          <a:p>
            <a:r>
              <a:rPr lang="en-US" dirty="0" smtClean="0"/>
              <a:t>Video drivers can quickly switch user views from application memory to or from video RAM or AGP on a per-page basis</a:t>
            </a:r>
          </a:p>
          <a:p>
            <a:pPr lvl="1"/>
            <a:r>
              <a:rPr lang="en-US" dirty="0" smtClean="0"/>
              <a:t>Full support for all cache attributes</a:t>
            </a:r>
          </a:p>
          <a:p>
            <a:r>
              <a:rPr lang="en-US" dirty="0" smtClean="0"/>
              <a:t>Use GPU for direct transfers</a:t>
            </a:r>
          </a:p>
          <a:p>
            <a:pPr lvl="1"/>
            <a:r>
              <a:rPr lang="en-US" dirty="0" smtClean="0"/>
              <a:t>100x performance increase</a:t>
            </a:r>
          </a:p>
          <a:p>
            <a:pPr lvl="1"/>
            <a:r>
              <a:rPr lang="en-US" dirty="0" smtClean="0"/>
              <a:t>Rotate unneeded pages in and out on demand</a:t>
            </a:r>
          </a:p>
          <a:p>
            <a:endParaRPr lang="en-US" dirty="0"/>
          </a:p>
        </p:txBody>
      </p:sp>
    </p:spTree>
  </p:cSld>
  <p:clrMapOvr>
    <a:masterClrMapping/>
  </p:clrMapOvr>
  <p:transition>
    <p:fad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Advanced Video Model</a:t>
            </a:r>
            <a:endParaRPr lang="en-US"/>
          </a:p>
        </p:txBody>
      </p:sp>
      <p:sp>
        <p:nvSpPr>
          <p:cNvPr id="5" name="Rectangle 4"/>
          <p:cNvSpPr/>
          <p:nvPr/>
        </p:nvSpPr>
        <p:spPr bwMode="auto">
          <a:xfrm>
            <a:off x="698352" y="2705012"/>
            <a:ext cx="1918334" cy="904775"/>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lIns="131674" tIns="65837" rIns="131674" bIns="65837" anchor="ctr"/>
          <a:lstStyle/>
          <a:p>
            <a:pPr algn="ctr" defTabSz="1316356">
              <a:defRPr/>
            </a:pPr>
            <a:endParaRPr lang="en-US" sz="1900" dirty="0">
              <a:solidFill>
                <a:schemeClr val="tx1"/>
              </a:solidFill>
              <a:effectLst>
                <a:outerShdw blurRad="38100" dist="38100" dir="2700000" algn="tl">
                  <a:srgbClr val="000000">
                    <a:alpha val="43137"/>
                  </a:srgbClr>
                </a:outerShdw>
              </a:effectLst>
            </a:endParaRPr>
          </a:p>
        </p:txBody>
      </p:sp>
      <p:sp>
        <p:nvSpPr>
          <p:cNvPr id="6" name="Rectangle 5"/>
          <p:cNvSpPr/>
          <p:nvPr/>
        </p:nvSpPr>
        <p:spPr bwMode="auto">
          <a:xfrm>
            <a:off x="698352" y="3619412"/>
            <a:ext cx="1918334" cy="914399"/>
          </a:xfrm>
          <a:prstGeom prst="rect">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a:defRPr/>
            </a:pPr>
            <a:r>
              <a:rPr lang="en-US" dirty="0">
                <a:solidFill>
                  <a:schemeClr val="tx1"/>
                </a:solidFill>
                <a:effectLst>
                  <a:outerShdw blurRad="38100" dist="38100" dir="2700000" algn="tl">
                    <a:srgbClr val="000000">
                      <a:alpha val="43137"/>
                    </a:srgbClr>
                  </a:outerShdw>
                </a:effectLst>
                <a:latin typeface="Segoe" pitchFamily="34" charset="0"/>
              </a:rPr>
              <a:t>User’s VA</a:t>
            </a:r>
          </a:p>
        </p:txBody>
      </p:sp>
      <p:sp>
        <p:nvSpPr>
          <p:cNvPr id="8" name="Rectangle 7"/>
          <p:cNvSpPr/>
          <p:nvPr/>
        </p:nvSpPr>
        <p:spPr bwMode="auto">
          <a:xfrm>
            <a:off x="698352" y="4442371"/>
            <a:ext cx="1918334" cy="146304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lIns="131674" tIns="65837" rIns="131674" bIns="65837" anchor="ctr"/>
          <a:lstStyle/>
          <a:p>
            <a:pPr algn="ctr" defTabSz="1316356">
              <a:defRPr/>
            </a:pPr>
            <a:endParaRPr lang="en-US" sz="1900" dirty="0">
              <a:solidFill>
                <a:schemeClr val="tx1"/>
              </a:solidFill>
              <a:effectLst>
                <a:outerShdw blurRad="38100" dist="38100" dir="2700000" algn="tl">
                  <a:srgbClr val="000000">
                    <a:alpha val="43137"/>
                  </a:srgbClr>
                </a:outerShdw>
              </a:effectLst>
            </a:endParaRPr>
          </a:p>
        </p:txBody>
      </p:sp>
      <p:sp>
        <p:nvSpPr>
          <p:cNvPr id="59403" name="TextBox 8"/>
          <p:cNvSpPr txBox="1">
            <a:spLocks noChangeArrowheads="1"/>
          </p:cNvSpPr>
          <p:nvPr/>
        </p:nvSpPr>
        <p:spPr bwMode="auto">
          <a:xfrm>
            <a:off x="698353" y="2156371"/>
            <a:ext cx="1817370" cy="387798"/>
          </a:xfrm>
          <a:prstGeom prst="rect">
            <a:avLst/>
          </a:prstGeom>
          <a:noFill/>
          <a:ln w="9525">
            <a:noFill/>
            <a:miter lim="800000"/>
            <a:headEnd/>
            <a:tailEnd/>
          </a:ln>
        </p:spPr>
        <p:txBody>
          <a:bodyPr lIns="109728" tIns="54864" rIns="109728" bIns="54864">
            <a:spAutoFit/>
          </a:bodyPr>
          <a:lstStyle/>
          <a:p>
            <a:pPr algn="ctr"/>
            <a:r>
              <a:rPr lang="en-US" dirty="0">
                <a:effectLst>
                  <a:outerShdw blurRad="38100" dist="38100" dir="2700000" algn="tl">
                    <a:srgbClr val="000000">
                      <a:alpha val="43137"/>
                    </a:srgbClr>
                  </a:outerShdw>
                </a:effectLst>
                <a:latin typeface="+mn-lt"/>
              </a:rPr>
              <a:t>VA Space</a:t>
            </a:r>
          </a:p>
        </p:txBody>
      </p:sp>
      <p:grpSp>
        <p:nvGrpSpPr>
          <p:cNvPr id="59404" name="Group 48"/>
          <p:cNvGrpSpPr>
            <a:grpSpLocks/>
          </p:cNvGrpSpPr>
          <p:nvPr/>
        </p:nvGrpSpPr>
        <p:grpSpPr bwMode="auto">
          <a:xfrm>
            <a:off x="4447392" y="2522131"/>
            <a:ext cx="1828800" cy="2651760"/>
            <a:chOff x="3505200" y="1828800"/>
            <a:chExt cx="1524000" cy="2209800"/>
          </a:xfrm>
        </p:grpSpPr>
        <p:sp>
          <p:nvSpPr>
            <p:cNvPr id="17" name="Rectangle 16"/>
            <p:cNvSpPr/>
            <p:nvPr/>
          </p:nvSpPr>
          <p:spPr bwMode="auto">
            <a:xfrm>
              <a:off x="3505200" y="2209800"/>
              <a:ext cx="1447800" cy="6096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lIns="109728" tIns="54864" rIns="109728" bIns="54864" anchor="ctr"/>
            <a:lstStyle/>
            <a:p>
              <a:pPr algn="ctr" defTabSz="1316356">
                <a:defRPr/>
              </a:pPr>
              <a:endParaRPr lang="en-US" sz="1900" dirty="0">
                <a:solidFill>
                  <a:schemeClr val="tx1"/>
                </a:solidFill>
                <a:effectLst>
                  <a:outerShdw blurRad="38100" dist="38100" dir="2700000" algn="tl">
                    <a:srgbClr val="000000">
                      <a:alpha val="43137"/>
                    </a:srgbClr>
                  </a:outerShdw>
                </a:effectLst>
              </a:endParaRPr>
            </a:p>
          </p:txBody>
        </p:sp>
        <p:sp>
          <p:nvSpPr>
            <p:cNvPr id="18" name="Rectangle 17"/>
            <p:cNvSpPr/>
            <p:nvPr/>
          </p:nvSpPr>
          <p:spPr bwMode="auto">
            <a:xfrm>
              <a:off x="3505200" y="2819400"/>
              <a:ext cx="1447800" cy="609600"/>
            </a:xfrm>
            <a:prstGeom prst="rect">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91432" tIns="45717" rIns="91432" bIns="45717" numCol="1" rtlCol="0" anchor="ctr" anchorCtr="0" compatLnSpc="1">
              <a:prstTxWarp prst="textNoShape">
                <a:avLst/>
              </a:prstTxWarp>
            </a:bodyPr>
            <a:lstStyle/>
            <a:p>
              <a:pPr algn="ctr" defTabSz="1096876">
                <a:defRPr/>
              </a:pPr>
              <a:endParaRPr lang="en-US" dirty="0">
                <a:solidFill>
                  <a:schemeClr val="tx1"/>
                </a:solidFill>
                <a:effectLst>
                  <a:outerShdw blurRad="38100" dist="38100" dir="2700000" algn="tl">
                    <a:srgbClr val="000000">
                      <a:alpha val="43137"/>
                    </a:srgbClr>
                  </a:outerShdw>
                </a:effectLst>
                <a:latin typeface="Segoe" pitchFamily="34" charset="0"/>
              </a:endParaRPr>
            </a:p>
          </p:txBody>
        </p:sp>
        <p:sp>
          <p:nvSpPr>
            <p:cNvPr id="20" name="Rectangle 19"/>
            <p:cNvSpPr/>
            <p:nvPr/>
          </p:nvSpPr>
          <p:spPr bwMode="auto">
            <a:xfrm>
              <a:off x="3505200" y="3429000"/>
              <a:ext cx="1447800" cy="6096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lIns="109728" tIns="54864" rIns="109728" bIns="54864" anchor="ctr"/>
            <a:lstStyle/>
            <a:p>
              <a:pPr algn="ctr" defTabSz="1316356">
                <a:defRPr/>
              </a:pPr>
              <a:endParaRPr lang="en-US" sz="1900" dirty="0">
                <a:solidFill>
                  <a:schemeClr val="tx1"/>
                </a:solidFill>
                <a:effectLst>
                  <a:outerShdw blurRad="38100" dist="38100" dir="2700000" algn="tl">
                    <a:srgbClr val="000000">
                      <a:alpha val="43137"/>
                    </a:srgbClr>
                  </a:outerShdw>
                </a:effectLst>
              </a:endParaRPr>
            </a:p>
          </p:txBody>
        </p:sp>
        <p:sp>
          <p:nvSpPr>
            <p:cNvPr id="59436" name="TextBox 20"/>
            <p:cNvSpPr txBox="1">
              <a:spLocks noChangeArrowheads="1"/>
            </p:cNvSpPr>
            <p:nvPr/>
          </p:nvSpPr>
          <p:spPr bwMode="auto">
            <a:xfrm>
              <a:off x="3505200" y="1828800"/>
              <a:ext cx="1524000" cy="307777"/>
            </a:xfrm>
            <a:prstGeom prst="rect">
              <a:avLst/>
            </a:prstGeom>
            <a:noFill/>
            <a:ln w="9525">
              <a:noFill/>
              <a:miter lim="800000"/>
              <a:headEnd/>
              <a:tailEnd/>
            </a:ln>
          </p:spPr>
          <p:txBody>
            <a:bodyPr>
              <a:spAutoFit/>
            </a:bodyPr>
            <a:lstStyle/>
            <a:p>
              <a:pPr algn="ctr"/>
              <a:r>
                <a:rPr lang="en-US" dirty="0">
                  <a:effectLst>
                    <a:outerShdw blurRad="38100" dist="38100" dir="2700000" algn="tl">
                      <a:srgbClr val="000000">
                        <a:alpha val="43137"/>
                      </a:srgbClr>
                    </a:outerShdw>
                  </a:effectLst>
                  <a:latin typeface="+mn-lt"/>
                </a:rPr>
                <a:t>Page Table</a:t>
              </a:r>
            </a:p>
          </p:txBody>
        </p:sp>
      </p:grpSp>
      <p:cxnSp>
        <p:nvCxnSpPr>
          <p:cNvPr id="23" name="Straight Arrow Connector 22"/>
          <p:cNvCxnSpPr/>
          <p:nvPr/>
        </p:nvCxnSpPr>
        <p:spPr bwMode="auto">
          <a:xfrm>
            <a:off x="2616688" y="4076611"/>
            <a:ext cx="1830704" cy="1906"/>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25400" cap="flat" cmpd="sng" algn="ctr">
            <a:solidFill>
              <a:schemeClr val="tx1"/>
            </a:solidFill>
            <a:prstDash val="solid"/>
            <a:round/>
            <a:headEnd type="none" w="med" len="med"/>
            <a:tailEnd type="arrow"/>
          </a:ln>
          <a:effectLst/>
        </p:spPr>
      </p:cxnSp>
      <p:cxnSp>
        <p:nvCxnSpPr>
          <p:cNvPr id="25" name="Straight Arrow Connector 24"/>
          <p:cNvCxnSpPr/>
          <p:nvPr/>
        </p:nvCxnSpPr>
        <p:spPr bwMode="auto">
          <a:xfrm flipV="1">
            <a:off x="6184752" y="2887891"/>
            <a:ext cx="1463040" cy="1188720"/>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25400" cap="flat" cmpd="sng" algn="ctr">
            <a:solidFill>
              <a:schemeClr val="tx1"/>
            </a:solidFill>
            <a:prstDash val="solid"/>
            <a:round/>
            <a:headEnd type="none" w="med" len="med"/>
            <a:tailEnd type="arrow"/>
          </a:ln>
          <a:effectLst/>
        </p:spPr>
      </p:cxnSp>
      <p:sp>
        <p:nvSpPr>
          <p:cNvPr id="28" name="Rectangle 27"/>
          <p:cNvSpPr/>
          <p:nvPr/>
        </p:nvSpPr>
        <p:spPr bwMode="auto">
          <a:xfrm>
            <a:off x="7647792" y="4625251"/>
            <a:ext cx="2289386" cy="1280160"/>
          </a:xfrm>
          <a:prstGeom prst="rect">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a:defRPr/>
            </a:pPr>
            <a:r>
              <a:rPr lang="en-US" dirty="0">
                <a:solidFill>
                  <a:schemeClr val="tx1"/>
                </a:solidFill>
                <a:effectLst>
                  <a:outerShdw blurRad="38100" dist="38100" dir="2700000" algn="tl">
                    <a:srgbClr val="000000">
                      <a:alpha val="43137"/>
                    </a:srgbClr>
                  </a:outerShdw>
                </a:effectLst>
                <a:latin typeface="Segoe" pitchFamily="34" charset="0"/>
              </a:rPr>
              <a:t>User’s data</a:t>
            </a:r>
          </a:p>
        </p:txBody>
      </p:sp>
      <p:sp>
        <p:nvSpPr>
          <p:cNvPr id="59410" name="TextBox 29"/>
          <p:cNvSpPr txBox="1">
            <a:spLocks noChangeArrowheads="1"/>
          </p:cNvSpPr>
          <p:nvPr/>
        </p:nvSpPr>
        <p:spPr bwMode="auto">
          <a:xfrm>
            <a:off x="7327258" y="4168051"/>
            <a:ext cx="3017520" cy="387798"/>
          </a:xfrm>
          <a:prstGeom prst="rect">
            <a:avLst/>
          </a:prstGeom>
          <a:noFill/>
          <a:ln w="9525">
            <a:noFill/>
            <a:miter lim="800000"/>
            <a:headEnd/>
            <a:tailEnd/>
          </a:ln>
        </p:spPr>
        <p:txBody>
          <a:bodyPr lIns="109728" tIns="54864" rIns="109728" bIns="54864">
            <a:spAutoFit/>
          </a:bodyPr>
          <a:lstStyle/>
          <a:p>
            <a:pPr algn="ctr"/>
            <a:r>
              <a:rPr lang="en-US" dirty="0">
                <a:effectLst>
                  <a:outerShdw blurRad="38100" dist="38100" dir="2700000" algn="tl">
                    <a:srgbClr val="000000">
                      <a:alpha val="43137"/>
                    </a:srgbClr>
                  </a:outerShdw>
                </a:effectLst>
                <a:latin typeface="+mn-lt"/>
              </a:rPr>
              <a:t>Page File-backed Page</a:t>
            </a:r>
          </a:p>
        </p:txBody>
      </p:sp>
      <p:cxnSp>
        <p:nvCxnSpPr>
          <p:cNvPr id="31" name="Straight Arrow Connector 30"/>
          <p:cNvCxnSpPr/>
          <p:nvPr/>
        </p:nvCxnSpPr>
        <p:spPr bwMode="auto">
          <a:xfrm>
            <a:off x="6184752" y="4076611"/>
            <a:ext cx="1463040" cy="1188720"/>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25400" cap="flat" cmpd="sng" algn="ctr">
            <a:solidFill>
              <a:schemeClr val="tx1"/>
            </a:solidFill>
            <a:prstDash val="solid"/>
            <a:round/>
            <a:headEnd type="none" w="med" len="med"/>
            <a:tailEnd type="arrow"/>
          </a:ln>
          <a:effectLst/>
        </p:spPr>
      </p:cxnSp>
      <p:sp>
        <p:nvSpPr>
          <p:cNvPr id="41" name="Flowchart: Magnetic Disk 40"/>
          <p:cNvSpPr/>
          <p:nvPr/>
        </p:nvSpPr>
        <p:spPr bwMode="auto">
          <a:xfrm>
            <a:off x="8518165" y="6454051"/>
            <a:ext cx="548640" cy="735178"/>
          </a:xfrm>
          <a:prstGeom prst="flowChartMagneticDisk">
            <a:avLst/>
          </a:prstGeom>
          <a:ln>
            <a:headEnd type="none" w="med" len="med"/>
            <a:tailEnd type="none" w="med" len="med"/>
          </a:ln>
          <a:effectLst>
            <a:glow rad="70000">
              <a:schemeClr val="accent6">
                <a:tint val="30000"/>
                <a:shade val="95000"/>
                <a:satMod val="300000"/>
                <a:alpha val="50000"/>
              </a:schemeClr>
            </a:glow>
            <a:reflection blurRad="6350" stA="52000" endA="300" endPos="35000" dir="5400000" sy="-100000" algn="bl" rotWithShape="0"/>
          </a:effectLst>
        </p:spPr>
        <p:style>
          <a:lnRef idx="1">
            <a:schemeClr val="accent6"/>
          </a:lnRef>
          <a:fillRef idx="3">
            <a:schemeClr val="accent6"/>
          </a:fillRef>
          <a:effectRef idx="2">
            <a:schemeClr val="accent6"/>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a:defRPr/>
            </a:pPr>
            <a:endParaRPr lang="en-US" dirty="0">
              <a:solidFill>
                <a:schemeClr val="tx1"/>
              </a:solidFill>
              <a:effectLst>
                <a:outerShdw blurRad="38100" dist="38100" dir="2700000" algn="tl">
                  <a:srgbClr val="000000">
                    <a:alpha val="43137"/>
                  </a:srgbClr>
                </a:outerShdw>
              </a:effectLst>
              <a:latin typeface="Segoe" pitchFamily="34" charset="0"/>
            </a:endParaRPr>
          </a:p>
        </p:txBody>
      </p:sp>
      <p:cxnSp>
        <p:nvCxnSpPr>
          <p:cNvPr id="42" name="Straight Arrow Connector 41"/>
          <p:cNvCxnSpPr/>
          <p:nvPr/>
        </p:nvCxnSpPr>
        <p:spPr bwMode="auto">
          <a:xfrm rot="5400000">
            <a:off x="8517425" y="6180684"/>
            <a:ext cx="548640" cy="1906"/>
          </a:xfrm>
          <a:prstGeom prst="straightConnector1">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25400" cap="flat" cmpd="sng" algn="ctr">
            <a:solidFill>
              <a:schemeClr val="tx1"/>
            </a:solidFill>
            <a:prstDash val="solid"/>
            <a:round/>
            <a:headEnd type="none" w="med" len="med"/>
            <a:tailEnd type="arrow"/>
          </a:ln>
          <a:effectLst/>
        </p:spPr>
      </p:cxnSp>
      <p:sp>
        <p:nvSpPr>
          <p:cNvPr id="12" name="Rectangle 11"/>
          <p:cNvSpPr/>
          <p:nvPr/>
        </p:nvSpPr>
        <p:spPr bwMode="auto">
          <a:xfrm>
            <a:off x="7647792" y="2522131"/>
            <a:ext cx="2286000" cy="731520"/>
          </a:xfrm>
          <a:prstGeom prst="rect">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a:defRPr/>
            </a:pPr>
            <a:r>
              <a:rPr lang="en-US" dirty="0" smtClean="0">
                <a:solidFill>
                  <a:schemeClr val="tx1"/>
                </a:solidFill>
                <a:effectLst>
                  <a:outerShdw blurRad="38100" dist="38100" dir="2700000" algn="tl">
                    <a:srgbClr val="000000">
                      <a:alpha val="43137"/>
                    </a:srgbClr>
                  </a:outerShdw>
                </a:effectLst>
                <a:latin typeface="Segoe" pitchFamily="34" charset="0"/>
              </a:rPr>
              <a:t>User’s</a:t>
            </a:r>
            <a:r>
              <a:rPr lang="en-US" dirty="0">
                <a:solidFill>
                  <a:schemeClr val="tx1"/>
                </a:solidFill>
                <a:effectLst>
                  <a:outerShdw blurRad="38100" dist="38100" dir="2700000" algn="tl">
                    <a:srgbClr val="000000">
                      <a:alpha val="43137"/>
                    </a:srgbClr>
                  </a:outerShdw>
                </a:effectLst>
                <a:latin typeface="Segoe" pitchFamily="34" charset="0"/>
              </a:rPr>
              <a:t> data</a:t>
            </a:r>
          </a:p>
        </p:txBody>
      </p:sp>
      <p:grpSp>
        <p:nvGrpSpPr>
          <p:cNvPr id="59419" name="Group 31"/>
          <p:cNvGrpSpPr>
            <a:grpSpLocks/>
          </p:cNvGrpSpPr>
          <p:nvPr/>
        </p:nvGrpSpPr>
        <p:grpSpPr bwMode="auto">
          <a:xfrm>
            <a:off x="7339315" y="1607731"/>
            <a:ext cx="2926080" cy="2011680"/>
            <a:chOff x="6448536" y="1219200"/>
            <a:chExt cx="2438400" cy="1676400"/>
          </a:xfrm>
        </p:grpSpPr>
        <p:sp>
          <p:nvSpPr>
            <p:cNvPr id="59420" name="TextBox 14"/>
            <p:cNvSpPr txBox="1">
              <a:spLocks noChangeArrowheads="1"/>
            </p:cNvSpPr>
            <p:nvPr/>
          </p:nvSpPr>
          <p:spPr bwMode="auto">
            <a:xfrm>
              <a:off x="6448536" y="1219200"/>
              <a:ext cx="2438400" cy="307777"/>
            </a:xfrm>
            <a:prstGeom prst="rect">
              <a:avLst/>
            </a:prstGeom>
            <a:noFill/>
            <a:ln w="9525">
              <a:noFill/>
              <a:miter lim="800000"/>
              <a:headEnd/>
              <a:tailEnd/>
            </a:ln>
          </p:spPr>
          <p:txBody>
            <a:bodyPr>
              <a:spAutoFit/>
            </a:bodyPr>
            <a:lstStyle/>
            <a:p>
              <a:pPr algn="ctr"/>
              <a:r>
                <a:rPr lang="en-US" dirty="0">
                  <a:effectLst>
                    <a:outerShdw blurRad="38100" dist="38100" dir="2700000" algn="tl">
                      <a:srgbClr val="000000">
                        <a:alpha val="43137"/>
                      </a:srgbClr>
                    </a:outerShdw>
                  </a:effectLst>
                  <a:latin typeface="+mn-lt"/>
                </a:rPr>
                <a:t>Video RAM or AGP</a:t>
              </a:r>
            </a:p>
          </p:txBody>
        </p:sp>
        <p:sp>
          <p:nvSpPr>
            <p:cNvPr id="26" name="Rectangle 25"/>
            <p:cNvSpPr/>
            <p:nvPr/>
          </p:nvSpPr>
          <p:spPr bwMode="auto">
            <a:xfrm>
              <a:off x="6705600" y="1600200"/>
              <a:ext cx="1905000" cy="3810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lIns="109728" tIns="54864" rIns="109728" bIns="54864" anchor="ctr"/>
            <a:lstStyle/>
            <a:p>
              <a:pPr algn="ctr" defTabSz="1316356">
                <a:defRPr/>
              </a:pPr>
              <a:endParaRPr lang="en-US" sz="1900" dirty="0">
                <a:solidFill>
                  <a:schemeClr val="tx1"/>
                </a:solidFill>
                <a:effectLst>
                  <a:outerShdw blurRad="38100" dist="38100" dir="2700000" algn="tl">
                    <a:srgbClr val="000000">
                      <a:alpha val="43137"/>
                    </a:srgbClr>
                  </a:outerShdw>
                </a:effectLst>
              </a:endParaRPr>
            </a:p>
          </p:txBody>
        </p:sp>
        <p:sp>
          <p:nvSpPr>
            <p:cNvPr id="29" name="Rectangle 28"/>
            <p:cNvSpPr/>
            <p:nvPr/>
          </p:nvSpPr>
          <p:spPr bwMode="auto">
            <a:xfrm>
              <a:off x="6705600" y="2590800"/>
              <a:ext cx="1905000" cy="3048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lIns="109728" tIns="54864" rIns="109728" bIns="54864" anchor="ctr"/>
            <a:lstStyle/>
            <a:p>
              <a:pPr algn="ctr" defTabSz="1316356">
                <a:defRPr/>
              </a:pPr>
              <a:endParaRPr lang="en-US" sz="1900" dirty="0">
                <a:solidFill>
                  <a:schemeClr val="tx1"/>
                </a:solidFill>
                <a:effectLst>
                  <a:outerShdw blurRad="38100" dist="38100" dir="2700000" algn="tl">
                    <a:srgbClr val="000000">
                      <a:alpha val="43137"/>
                    </a:srgbClr>
                  </a:outerShdw>
                </a:effectLst>
              </a:endParaRPr>
            </a:p>
          </p:txBody>
        </p:sp>
      </p:grpSp>
    </p:spTree>
  </p:cSld>
  <p:clrMapOvr>
    <a:masterClrMapping/>
  </p:clrMapOvr>
  <p:transition>
    <p:fad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1"/>
            <a:ext cx="10056494" cy="1429314"/>
          </a:xfrm>
        </p:spPr>
        <p:txBody>
          <a:bodyPr/>
          <a:lstStyle/>
          <a:p>
            <a:r>
              <a:rPr lang="en-US" dirty="0" smtClean="0"/>
              <a:t>NUMA Support</a:t>
            </a:r>
            <a:br>
              <a:rPr lang="en-US" dirty="0" smtClean="0"/>
            </a:br>
            <a:r>
              <a:rPr sz="4300" smtClean="0">
                <a:solidFill>
                  <a:schemeClr val="accent1"/>
                </a:solidFill>
              </a:rPr>
              <a:t>Challenge</a:t>
            </a:r>
            <a:endParaRPr lang="en-US" dirty="0">
              <a:solidFill>
                <a:schemeClr val="accent1"/>
              </a:solidFill>
            </a:endParaRPr>
          </a:p>
        </p:txBody>
      </p:sp>
      <p:sp>
        <p:nvSpPr>
          <p:cNvPr id="3" name="Text Placeholder 2"/>
          <p:cNvSpPr>
            <a:spLocks noGrp="1"/>
          </p:cNvSpPr>
          <p:nvPr>
            <p:ph type="body" idx="1"/>
          </p:nvPr>
        </p:nvSpPr>
        <p:spPr>
          <a:xfrm>
            <a:off x="457200" y="2286000"/>
            <a:ext cx="10058400" cy="3495110"/>
          </a:xfrm>
        </p:spPr>
        <p:txBody>
          <a:bodyPr/>
          <a:lstStyle/>
          <a:p>
            <a:r>
              <a:rPr lang="en-US" dirty="0" smtClean="0"/>
              <a:t>Fully utilize capabilities of NUMA architectures</a:t>
            </a:r>
          </a:p>
          <a:p>
            <a:pPr lvl="1"/>
            <a:r>
              <a:rPr lang="en-US" dirty="0" smtClean="0"/>
              <a:t>Basic philosophy: </a:t>
            </a:r>
            <a:br>
              <a:rPr lang="en-US" dirty="0" smtClean="0"/>
            </a:br>
            <a:r>
              <a:rPr lang="en-US" dirty="0" smtClean="0"/>
              <a:t>abstract physical page/node knowledge – memory management does the heavy lifting</a:t>
            </a:r>
          </a:p>
          <a:p>
            <a:endParaRPr lang="en-US" dirty="0"/>
          </a:p>
        </p:txBody>
      </p:sp>
    </p:spTree>
  </p:cSld>
  <p:clrMapOvr>
    <a:masterClrMapping/>
  </p:clrMapOvr>
  <p:transition>
    <p:fad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NUMA Support</a:t>
            </a:r>
            <a:endParaRPr lang="en-US"/>
          </a:p>
        </p:txBody>
      </p:sp>
      <p:sp>
        <p:nvSpPr>
          <p:cNvPr id="3" name="Text Placeholder 2"/>
          <p:cNvSpPr>
            <a:spLocks noGrp="1"/>
          </p:cNvSpPr>
          <p:nvPr>
            <p:ph type="body" idx="1"/>
          </p:nvPr>
        </p:nvSpPr>
        <p:spPr>
          <a:xfrm>
            <a:off x="459106" y="1697358"/>
            <a:ext cx="10056494" cy="4632037"/>
          </a:xfrm>
        </p:spPr>
        <p:txBody>
          <a:bodyPr/>
          <a:lstStyle/>
          <a:p>
            <a:r>
              <a:rPr lang="en-US" dirty="0" smtClean="0"/>
              <a:t>Node graph cost determined automatically</a:t>
            </a:r>
          </a:p>
          <a:p>
            <a:r>
              <a:rPr lang="en-US" dirty="0" smtClean="0"/>
              <a:t>Initial </a:t>
            </a:r>
            <a:r>
              <a:rPr lang="en-US" dirty="0" err="1" smtClean="0"/>
              <a:t>nonpaged</a:t>
            </a:r>
            <a:r>
              <a:rPr lang="en-US" dirty="0" smtClean="0"/>
              <a:t> pool is NUMA-aware</a:t>
            </a:r>
          </a:p>
          <a:p>
            <a:pPr lvl="1"/>
            <a:r>
              <a:rPr lang="en-US" dirty="0" smtClean="0"/>
              <a:t>Separate VA ranges per node </a:t>
            </a:r>
          </a:p>
          <a:p>
            <a:pPr lvl="1"/>
            <a:r>
              <a:rPr lang="en-US" dirty="0" smtClean="0"/>
              <a:t>Per-node </a:t>
            </a:r>
            <a:r>
              <a:rPr lang="en-US" dirty="0" err="1" smtClean="0"/>
              <a:t>lookaside</a:t>
            </a:r>
            <a:r>
              <a:rPr lang="en-US" dirty="0" smtClean="0"/>
              <a:t> lists for full pages</a:t>
            </a:r>
          </a:p>
          <a:p>
            <a:r>
              <a:rPr lang="en-US" dirty="0" smtClean="0"/>
              <a:t>System page tables allocated evenly across nodes</a:t>
            </a:r>
          </a:p>
          <a:p>
            <a:endParaRPr lang="en-US" dirty="0"/>
          </a:p>
        </p:txBody>
      </p:sp>
    </p:spTree>
  </p:cSld>
  <p:clrMapOvr>
    <a:masterClrMapping/>
  </p:clrMapOvr>
  <p:transition>
    <p:fade/>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lstStyle/>
          <a:p>
            <a:r>
              <a:rPr lang="en-US" smtClean="0"/>
              <a:t>NUMA Support</a:t>
            </a:r>
            <a:endParaRPr lang="en-US"/>
          </a:p>
        </p:txBody>
      </p:sp>
      <p:sp>
        <p:nvSpPr>
          <p:cNvPr id="3" name="Text Placeholder 2"/>
          <p:cNvSpPr>
            <a:spLocks noGrp="1"/>
          </p:cNvSpPr>
          <p:nvPr>
            <p:ph type="body" idx="1"/>
          </p:nvPr>
        </p:nvSpPr>
        <p:spPr>
          <a:xfrm>
            <a:off x="459106" y="1697357"/>
            <a:ext cx="10056494" cy="5000138"/>
          </a:xfrm>
        </p:spPr>
        <p:txBody>
          <a:bodyPr/>
          <a:lstStyle/>
          <a:p>
            <a:r>
              <a:rPr lang="en-US" dirty="0" smtClean="0"/>
              <a:t>Default node is now ideal processor</a:t>
            </a:r>
          </a:p>
          <a:p>
            <a:pPr lvl="1"/>
            <a:r>
              <a:rPr lang="en-US" dirty="0" smtClean="0"/>
              <a:t>On Windows XP and earlier systems, </a:t>
            </a:r>
            <a:br>
              <a:rPr lang="en-US" dirty="0" smtClean="0"/>
            </a:br>
            <a:r>
              <a:rPr lang="en-US" dirty="0" smtClean="0"/>
              <a:t>default was current processor</a:t>
            </a:r>
          </a:p>
          <a:p>
            <a:r>
              <a:rPr lang="en-US" dirty="0" smtClean="0"/>
              <a:t>Applications can specify NUMA affinity based on</a:t>
            </a:r>
          </a:p>
          <a:p>
            <a:pPr lvl="1"/>
            <a:r>
              <a:rPr lang="en-US" dirty="0" smtClean="0"/>
              <a:t>Virtual address descriptor (VAD)</a:t>
            </a:r>
          </a:p>
          <a:p>
            <a:pPr lvl="1"/>
            <a:r>
              <a:rPr lang="en-US" dirty="0" smtClean="0"/>
              <a:t>Section</a:t>
            </a:r>
          </a:p>
          <a:p>
            <a:pPr lvl="1"/>
            <a:r>
              <a:rPr lang="en-US" dirty="0" smtClean="0"/>
              <a:t>Thread/process</a:t>
            </a:r>
          </a:p>
        </p:txBody>
      </p:sp>
    </p:spTree>
  </p:cSld>
  <p:clrMapOvr>
    <a:masterClrMapping/>
  </p:clrMapOvr>
  <p:transition>
    <p:fade/>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lstStyle/>
          <a:p>
            <a:r>
              <a:rPr lang="en-US" smtClean="0"/>
              <a:t>NUMA Support</a:t>
            </a:r>
            <a:endParaRPr lang="en-US"/>
          </a:p>
        </p:txBody>
      </p:sp>
      <p:sp>
        <p:nvSpPr>
          <p:cNvPr id="3" name="Text Placeholder 2"/>
          <p:cNvSpPr>
            <a:spLocks noGrp="1"/>
          </p:cNvSpPr>
          <p:nvPr>
            <p:ph type="body" idx="1"/>
          </p:nvPr>
        </p:nvSpPr>
        <p:spPr>
          <a:xfrm>
            <a:off x="459106" y="1697357"/>
            <a:ext cx="10056494" cy="3953082"/>
          </a:xfrm>
        </p:spPr>
        <p:txBody>
          <a:bodyPr/>
          <a:lstStyle/>
          <a:p>
            <a:r>
              <a:rPr lang="en-US" dirty="0" smtClean="0"/>
              <a:t>New Windows APIs for applications:</a:t>
            </a:r>
          </a:p>
          <a:p>
            <a:pPr lvl="1"/>
            <a:r>
              <a:rPr lang="en-US" dirty="0" err="1" smtClean="0"/>
              <a:t>VirtualAllocExNuma</a:t>
            </a:r>
            <a:endParaRPr lang="en-US" dirty="0" smtClean="0"/>
          </a:p>
          <a:p>
            <a:pPr lvl="1"/>
            <a:r>
              <a:rPr lang="en-US" dirty="0" err="1" smtClean="0"/>
              <a:t>CreateFileMappingExNuma</a:t>
            </a:r>
            <a:endParaRPr lang="en-US" dirty="0" smtClean="0"/>
          </a:p>
          <a:p>
            <a:pPr lvl="1"/>
            <a:r>
              <a:rPr lang="en-US" dirty="0" err="1" smtClean="0"/>
              <a:t>MapViewOfFileExNuma</a:t>
            </a:r>
            <a:endParaRPr lang="en-US" dirty="0" smtClean="0"/>
          </a:p>
          <a:p>
            <a:r>
              <a:rPr lang="en-US" dirty="0" smtClean="0"/>
              <a:t>New scalable Windows API</a:t>
            </a:r>
          </a:p>
          <a:p>
            <a:pPr lvl="1"/>
            <a:r>
              <a:rPr lang="en-US" dirty="0" err="1" smtClean="0"/>
              <a:t>QueryWorkingSetEx</a:t>
            </a:r>
            <a:endParaRPr lang="en-US" dirty="0" smtClean="0"/>
          </a:p>
        </p:txBody>
      </p:sp>
    </p:spTree>
  </p:cSld>
  <p:clrMapOvr>
    <a:masterClrMapping/>
  </p:clrMapOvr>
  <p:transition>
    <p:fade/>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lstStyle/>
          <a:p>
            <a:r>
              <a:rPr lang="en-US" smtClean="0"/>
              <a:t>NUMA Support</a:t>
            </a:r>
            <a:endParaRPr lang="en-US"/>
          </a:p>
        </p:txBody>
      </p:sp>
      <p:sp>
        <p:nvSpPr>
          <p:cNvPr id="3" name="Text Placeholder 2"/>
          <p:cNvSpPr>
            <a:spLocks noGrp="1"/>
          </p:cNvSpPr>
          <p:nvPr>
            <p:ph type="body" idx="1"/>
          </p:nvPr>
        </p:nvSpPr>
        <p:spPr>
          <a:xfrm>
            <a:off x="459106" y="1697357"/>
            <a:ext cx="10513694" cy="3033651"/>
          </a:xfrm>
        </p:spPr>
        <p:txBody>
          <a:bodyPr/>
          <a:lstStyle/>
          <a:p>
            <a:r>
              <a:rPr lang="en-US" sz="3800" dirty="0" smtClean="0"/>
              <a:t>New DDIs for drivers</a:t>
            </a:r>
          </a:p>
          <a:p>
            <a:pPr lvl="1"/>
            <a:r>
              <a:rPr lang="en-US" sz="3400" dirty="0" err="1" smtClean="0"/>
              <a:t>MmAllocateContiguousMemorySpecifyCacheNode</a:t>
            </a:r>
            <a:endParaRPr lang="en-US" sz="3400" dirty="0" smtClean="0"/>
          </a:p>
          <a:p>
            <a:pPr lvl="1"/>
            <a:r>
              <a:rPr lang="en-US" sz="3400" dirty="0" err="1" smtClean="0"/>
              <a:t>MmAllocatePagesForMdlEx</a:t>
            </a:r>
            <a:endParaRPr lang="en-US" sz="3400" dirty="0" smtClean="0"/>
          </a:p>
          <a:p>
            <a:r>
              <a:rPr lang="en-US" sz="3800" dirty="0" smtClean="0"/>
              <a:t>New DDIs include node-aware zeroing of pages</a:t>
            </a:r>
            <a:endParaRPr lang="en-US" sz="3400" dirty="0"/>
          </a:p>
        </p:txBody>
      </p:sp>
    </p:spTree>
  </p:cSld>
  <p:clrMapOvr>
    <a:masterClrMapping/>
  </p:clrMapOvr>
  <p:transition>
    <p:fade/>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9106" y="274320"/>
            <a:ext cx="10056494" cy="1495794"/>
          </a:xfrm>
        </p:spPr>
        <p:txBody>
          <a:bodyPr/>
          <a:lstStyle/>
          <a:p>
            <a:r>
              <a:rPr lang="en-US" dirty="0" smtClean="0"/>
              <a:t>NUMA Support </a:t>
            </a:r>
            <a:r>
              <a:rPr sz="5300" smtClean="0"/>
              <a:t/>
            </a:r>
            <a:br>
              <a:rPr sz="5300" smtClean="0"/>
            </a:br>
            <a:r>
              <a:rPr sz="4800" smtClean="0">
                <a:solidFill>
                  <a:schemeClr val="accent1"/>
                </a:solidFill>
              </a:rPr>
              <a:t>Additional features [“LHS”]</a:t>
            </a:r>
            <a:endParaRPr lang="en-US" dirty="0">
              <a:solidFill>
                <a:schemeClr val="accent1"/>
              </a:solidFill>
            </a:endParaRPr>
          </a:p>
        </p:txBody>
      </p:sp>
      <p:sp>
        <p:nvSpPr>
          <p:cNvPr id="3" name="Text Placeholder 2"/>
          <p:cNvSpPr>
            <a:spLocks noGrp="1"/>
          </p:cNvSpPr>
          <p:nvPr>
            <p:ph type="body" idx="1"/>
          </p:nvPr>
        </p:nvSpPr>
        <p:spPr>
          <a:xfrm>
            <a:off x="459106" y="2834641"/>
            <a:ext cx="10056494" cy="2949525"/>
          </a:xfrm>
        </p:spPr>
        <p:txBody>
          <a:bodyPr/>
          <a:lstStyle/>
          <a:p>
            <a:r>
              <a:rPr lang="en-US" dirty="0" err="1" smtClean="0"/>
              <a:t>Prefetch</a:t>
            </a:r>
            <a:r>
              <a:rPr lang="en-US" dirty="0" smtClean="0"/>
              <a:t> pages to ideal node for application, instead of ideal node for </a:t>
            </a:r>
            <a:r>
              <a:rPr lang="en-US" dirty="0" err="1" smtClean="0"/>
              <a:t>prefetch</a:t>
            </a:r>
            <a:r>
              <a:rPr lang="en-US" dirty="0" smtClean="0"/>
              <a:t> thread</a:t>
            </a:r>
          </a:p>
          <a:p>
            <a:r>
              <a:rPr lang="en-US" dirty="0" smtClean="0"/>
              <a:t>Migrate pages to ideal node on soft page fault</a:t>
            </a:r>
            <a:endParaRPr lang="en-US" dirty="0"/>
          </a:p>
        </p:txBody>
      </p:sp>
    </p:spTree>
  </p:cSld>
  <p:clrMapOvr>
    <a:masterClrMapping/>
  </p:clrMapOvr>
  <p:transition>
    <p:fade/>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1"/>
            <a:ext cx="10056494" cy="1429314"/>
          </a:xfrm>
        </p:spPr>
        <p:txBody>
          <a:bodyPr/>
          <a:lstStyle/>
          <a:p>
            <a:r>
              <a:rPr lang="en-US" dirty="0" smtClean="0"/>
              <a:t>Scalability</a:t>
            </a:r>
            <a:br>
              <a:rPr lang="en-US" dirty="0" smtClean="0"/>
            </a:br>
            <a:r>
              <a:rPr sz="4300" smtClean="0">
                <a:solidFill>
                  <a:schemeClr val="accent1"/>
                </a:solidFill>
              </a:rPr>
              <a:t>Ongoing challenge</a:t>
            </a:r>
            <a:endParaRPr lang="en-US" dirty="0">
              <a:solidFill>
                <a:schemeClr val="accent1"/>
              </a:solidFill>
            </a:endParaRPr>
          </a:p>
        </p:txBody>
      </p:sp>
      <p:sp>
        <p:nvSpPr>
          <p:cNvPr id="3" name="Text Placeholder 2"/>
          <p:cNvSpPr>
            <a:spLocks noGrp="1"/>
          </p:cNvSpPr>
          <p:nvPr>
            <p:ph type="body" idx="1"/>
          </p:nvPr>
        </p:nvSpPr>
        <p:spPr>
          <a:xfrm>
            <a:off x="459106" y="2286001"/>
            <a:ext cx="10056494" cy="1661993"/>
          </a:xfrm>
        </p:spPr>
        <p:txBody>
          <a:bodyPr/>
          <a:lstStyle/>
          <a:p>
            <a:r>
              <a:rPr lang="en-US" dirty="0" smtClean="0"/>
              <a:t>Continue to invest in scale-up capabilities to support more and faster processors/RAM</a:t>
            </a:r>
          </a:p>
        </p:txBody>
      </p:sp>
    </p:spTree>
  </p:cSld>
  <p:clrMapOvr>
    <a:masterClrMapping/>
  </p:clrMapOvr>
  <p:transition>
    <p:fade/>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9106" y="274320"/>
            <a:ext cx="10056494" cy="1661993"/>
          </a:xfrm>
        </p:spPr>
        <p:txBody>
          <a:bodyPr/>
          <a:lstStyle/>
          <a:p>
            <a:r>
              <a:rPr lang="en-US" smtClean="0"/>
              <a:t>Scalability </a:t>
            </a:r>
            <a:br>
              <a:rPr lang="en-US" smtClean="0"/>
            </a:br>
            <a:endParaRPr lang="en-US"/>
          </a:p>
        </p:txBody>
      </p:sp>
      <p:sp>
        <p:nvSpPr>
          <p:cNvPr id="3" name="Text Placeholder 2"/>
          <p:cNvSpPr>
            <a:spLocks noGrp="1"/>
          </p:cNvSpPr>
          <p:nvPr>
            <p:ph type="body" idx="1"/>
          </p:nvPr>
        </p:nvSpPr>
        <p:spPr>
          <a:xfrm>
            <a:off x="459106" y="1697357"/>
            <a:ext cx="10056494" cy="5169415"/>
          </a:xfrm>
        </p:spPr>
        <p:txBody>
          <a:bodyPr/>
          <a:lstStyle/>
          <a:p>
            <a:r>
              <a:rPr lang="en-US" dirty="0" smtClean="0"/>
              <a:t>Use bitmaps instead of linked lists to describe free lists for</a:t>
            </a:r>
          </a:p>
          <a:p>
            <a:pPr lvl="1"/>
            <a:r>
              <a:rPr lang="en-US" dirty="0" err="1" smtClean="0"/>
              <a:t>Nonpaged</a:t>
            </a:r>
            <a:r>
              <a:rPr lang="en-US" dirty="0" smtClean="0"/>
              <a:t> pool (Windows Vista) </a:t>
            </a:r>
          </a:p>
          <a:p>
            <a:pPr lvl="1"/>
            <a:r>
              <a:rPr lang="en-US" dirty="0" smtClean="0"/>
              <a:t>System PTEs [“LHS”]</a:t>
            </a:r>
          </a:p>
          <a:p>
            <a:r>
              <a:rPr lang="en-US" dirty="0" smtClean="0"/>
              <a:t>Greater efficiency</a:t>
            </a:r>
          </a:p>
          <a:p>
            <a:pPr lvl="1"/>
            <a:r>
              <a:rPr lang="en-US" dirty="0" smtClean="0"/>
              <a:t>Lock-free searches</a:t>
            </a:r>
          </a:p>
          <a:p>
            <a:pPr lvl="1"/>
            <a:r>
              <a:rPr lang="en-US" dirty="0" smtClean="0"/>
              <a:t>Automatic coalesce</a:t>
            </a:r>
          </a:p>
          <a:p>
            <a:pPr lvl="1"/>
            <a:r>
              <a:rPr lang="en-US" dirty="0" smtClean="0"/>
              <a:t>Higher parallelism</a:t>
            </a:r>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1"/>
            <a:ext cx="10056494" cy="1661994"/>
          </a:xfrm>
        </p:spPr>
        <p:txBody>
          <a:bodyPr/>
          <a:lstStyle/>
          <a:p>
            <a:r>
              <a:rPr lang="en-US" dirty="0" smtClean="0"/>
              <a:t>Challenges For Windows Vista</a:t>
            </a:r>
            <a:br>
              <a:rPr lang="en-US" dirty="0" smtClean="0"/>
            </a:br>
            <a:endParaRPr lang="en-US" dirty="0"/>
          </a:p>
        </p:txBody>
      </p:sp>
      <p:sp>
        <p:nvSpPr>
          <p:cNvPr id="3" name="Text Placeholder 2"/>
          <p:cNvSpPr>
            <a:spLocks noGrp="1"/>
          </p:cNvSpPr>
          <p:nvPr>
            <p:ph type="body" idx="1"/>
          </p:nvPr>
        </p:nvSpPr>
        <p:spPr>
          <a:xfrm>
            <a:off x="459106" y="1697358"/>
            <a:ext cx="10056494" cy="2014705"/>
          </a:xfrm>
        </p:spPr>
        <p:txBody>
          <a:bodyPr/>
          <a:lstStyle/>
          <a:p>
            <a:r>
              <a:rPr lang="en-US" dirty="0" smtClean="0"/>
              <a:t>Take advantage of NUMA architecture</a:t>
            </a:r>
          </a:p>
          <a:p>
            <a:r>
              <a:rPr lang="en-US" dirty="0" smtClean="0"/>
              <a:t>Continue to improve scalability</a:t>
            </a:r>
          </a:p>
          <a:p>
            <a:r>
              <a:rPr lang="en-US" dirty="0" smtClean="0"/>
              <a:t>Ensure greater system integrity</a:t>
            </a:r>
            <a:endParaRPr lang="en-US" dirty="0"/>
          </a:p>
        </p:txBody>
      </p:sp>
    </p:spTree>
  </p:cSld>
  <p:clrMapOvr>
    <a:masterClrMapping/>
  </p:clrMapOvr>
  <p:transition>
    <p:fade/>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9106" y="274320"/>
            <a:ext cx="10056494" cy="1661993"/>
          </a:xfrm>
        </p:spPr>
        <p:txBody>
          <a:bodyPr/>
          <a:lstStyle/>
          <a:p>
            <a:r>
              <a:rPr lang="en-US" smtClean="0"/>
              <a:t>Scalability </a:t>
            </a:r>
            <a:br>
              <a:rPr lang="en-US" smtClean="0"/>
            </a:br>
            <a:endParaRPr lang="en-US"/>
          </a:p>
        </p:txBody>
      </p:sp>
      <p:sp>
        <p:nvSpPr>
          <p:cNvPr id="3" name="Text Placeholder 2"/>
          <p:cNvSpPr>
            <a:spLocks noGrp="1"/>
          </p:cNvSpPr>
          <p:nvPr>
            <p:ph type="body" idx="1"/>
          </p:nvPr>
        </p:nvSpPr>
        <p:spPr>
          <a:xfrm>
            <a:off x="459106" y="1697357"/>
            <a:ext cx="10056494" cy="4237057"/>
          </a:xfrm>
        </p:spPr>
        <p:txBody>
          <a:bodyPr/>
          <a:lstStyle/>
          <a:p>
            <a:r>
              <a:rPr lang="en-US" dirty="0" smtClean="0"/>
              <a:t>Direct-mapped working sets instead of hashed</a:t>
            </a:r>
          </a:p>
          <a:p>
            <a:r>
              <a:rPr lang="en-US" dirty="0" smtClean="0"/>
              <a:t>PFNs &gt; 32 bits support NUMA layouts and huge amounts of memory</a:t>
            </a:r>
          </a:p>
          <a:p>
            <a:r>
              <a:rPr lang="en-US" dirty="0" err="1" smtClean="0"/>
              <a:t>Nonpaged</a:t>
            </a:r>
            <a:r>
              <a:rPr lang="en-US" dirty="0" smtClean="0"/>
              <a:t> pool on 64-bit systems increased to 75% of RAM from </a:t>
            </a:r>
            <a:br>
              <a:rPr lang="en-US" dirty="0" smtClean="0"/>
            </a:br>
            <a:r>
              <a:rPr lang="en-US" dirty="0" smtClean="0"/>
              <a:t>40% [“LHS”]</a:t>
            </a:r>
            <a:endParaRPr lang="en-US" dirty="0"/>
          </a:p>
        </p:txBody>
      </p:sp>
    </p:spTree>
  </p:cSld>
  <p:clrMapOvr>
    <a:masterClrMapping/>
  </p:clrMapOvr>
  <p:transition>
    <p:fade/>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lstStyle/>
          <a:p>
            <a:r>
              <a:rPr lang="en-US" smtClean="0"/>
              <a:t>Scalability</a:t>
            </a:r>
            <a:endParaRPr lang="en-US"/>
          </a:p>
        </p:txBody>
      </p:sp>
      <p:sp>
        <p:nvSpPr>
          <p:cNvPr id="3" name="Text Placeholder 2"/>
          <p:cNvSpPr>
            <a:spLocks noGrp="1"/>
          </p:cNvSpPr>
          <p:nvPr>
            <p:ph type="body" idx="1"/>
          </p:nvPr>
        </p:nvSpPr>
        <p:spPr>
          <a:xfrm>
            <a:off x="459106" y="1697357"/>
            <a:ext cx="10056494" cy="4555709"/>
          </a:xfrm>
        </p:spPr>
        <p:txBody>
          <a:bodyPr/>
          <a:lstStyle/>
          <a:p>
            <a:r>
              <a:rPr lang="en-US" dirty="0" smtClean="0"/>
              <a:t>Use large pages for</a:t>
            </a:r>
          </a:p>
          <a:p>
            <a:pPr lvl="1"/>
            <a:r>
              <a:rPr lang="en-US" dirty="0" err="1" smtClean="0"/>
              <a:t>VirtualAlloc</a:t>
            </a:r>
            <a:r>
              <a:rPr lang="en-US" dirty="0" smtClean="0"/>
              <a:t> (MEM_LARGE_PAGES)</a:t>
            </a:r>
          </a:p>
          <a:p>
            <a:pPr lvl="1"/>
            <a:r>
              <a:rPr lang="en-US" dirty="0" smtClean="0"/>
              <a:t>Initial </a:t>
            </a:r>
            <a:r>
              <a:rPr lang="en-US" dirty="0" err="1" smtClean="0"/>
              <a:t>nonpaged</a:t>
            </a:r>
            <a:r>
              <a:rPr lang="en-US" dirty="0" smtClean="0"/>
              <a:t> pool</a:t>
            </a:r>
          </a:p>
          <a:p>
            <a:pPr lvl="1"/>
            <a:r>
              <a:rPr lang="en-US" dirty="0" smtClean="0"/>
              <a:t>PFN data-base</a:t>
            </a:r>
          </a:p>
          <a:p>
            <a:pPr lvl="1"/>
            <a:r>
              <a:rPr lang="en-US" dirty="0" smtClean="0"/>
              <a:t>User application and driver images</a:t>
            </a:r>
          </a:p>
          <a:p>
            <a:pPr lvl="1"/>
            <a:r>
              <a:rPr lang="en-US" dirty="0" smtClean="0"/>
              <a:t>Page file-backed shared memory</a:t>
            </a:r>
          </a:p>
          <a:p>
            <a:pPr lvl="1"/>
            <a:r>
              <a:rPr lang="en-US" dirty="0" smtClean="0"/>
              <a:t>Driver I/O space mappings</a:t>
            </a:r>
          </a:p>
        </p:txBody>
      </p:sp>
    </p:spTree>
  </p:cSld>
  <p:clrMapOvr>
    <a:masterClrMapping/>
  </p:clrMapOvr>
  <p:transition>
    <p:fade/>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9106" y="274320"/>
            <a:ext cx="10056494" cy="1661993"/>
          </a:xfrm>
        </p:spPr>
        <p:txBody>
          <a:bodyPr/>
          <a:lstStyle/>
          <a:p>
            <a:r>
              <a:rPr lang="en-US" dirty="0" smtClean="0"/>
              <a:t>Scalability</a:t>
            </a:r>
            <a:br>
              <a:rPr lang="en-US" dirty="0" smtClean="0"/>
            </a:br>
            <a:endParaRPr lang="en-US" dirty="0"/>
          </a:p>
        </p:txBody>
      </p:sp>
      <p:sp>
        <p:nvSpPr>
          <p:cNvPr id="7" name="Text Placeholder 6"/>
          <p:cNvSpPr>
            <a:spLocks noGrp="1"/>
          </p:cNvSpPr>
          <p:nvPr>
            <p:ph type="body" idx="1"/>
          </p:nvPr>
        </p:nvSpPr>
        <p:spPr>
          <a:xfrm>
            <a:off x="459106" y="1697357"/>
            <a:ext cx="10056494" cy="2549929"/>
          </a:xfrm>
        </p:spPr>
        <p:txBody>
          <a:bodyPr/>
          <a:lstStyle/>
          <a:p>
            <a:r>
              <a:rPr lang="en-US" dirty="0" smtClean="0"/>
              <a:t>Faster allocation of large pages</a:t>
            </a:r>
          </a:p>
          <a:p>
            <a:pPr lvl="1"/>
            <a:r>
              <a:rPr lang="en-US" dirty="0" smtClean="0"/>
              <a:t>Contiguity of entire range no longer required</a:t>
            </a:r>
          </a:p>
          <a:p>
            <a:pPr lvl="1"/>
            <a:r>
              <a:rPr lang="en-US" dirty="0" smtClean="0"/>
              <a:t>Parallel zeroing</a:t>
            </a:r>
          </a:p>
          <a:p>
            <a:pPr lvl="1"/>
            <a:r>
              <a:rPr lang="en-US" dirty="0" smtClean="0"/>
              <a:t>NUMA-aware zeroing</a:t>
            </a:r>
            <a:endParaRPr lang="en-US" dirty="0"/>
          </a:p>
        </p:txBody>
      </p:sp>
    </p:spTree>
  </p:cSld>
  <p:clrMapOvr>
    <a:masterClrMapping/>
  </p:clrMapOvr>
  <p:transition>
    <p:fade/>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Scalability</a:t>
            </a:r>
            <a:endParaRPr lang="en-US" dirty="0"/>
          </a:p>
        </p:txBody>
      </p:sp>
      <p:sp>
        <p:nvSpPr>
          <p:cNvPr id="3" name="Text Placeholder 2"/>
          <p:cNvSpPr>
            <a:spLocks noGrp="1"/>
          </p:cNvSpPr>
          <p:nvPr>
            <p:ph type="body" idx="1"/>
          </p:nvPr>
        </p:nvSpPr>
        <p:spPr>
          <a:xfrm>
            <a:off x="459106" y="1697357"/>
            <a:ext cx="10056494" cy="4416594"/>
          </a:xfrm>
        </p:spPr>
        <p:txBody>
          <a:bodyPr/>
          <a:lstStyle/>
          <a:p>
            <a:r>
              <a:rPr lang="en-US" dirty="0" smtClean="0"/>
              <a:t>Greatly improved support [“LHS”]</a:t>
            </a:r>
          </a:p>
          <a:p>
            <a:r>
              <a:rPr lang="en-US" dirty="0" smtClean="0"/>
              <a:t>Still relatively expensive, but </a:t>
            </a:r>
            <a:br>
              <a:rPr lang="en-US" dirty="0" smtClean="0"/>
            </a:br>
            <a:r>
              <a:rPr lang="en-US" dirty="0" smtClean="0"/>
              <a:t>I/Os and system wide slowdowns have </a:t>
            </a:r>
            <a:br>
              <a:rPr lang="en-US" dirty="0" smtClean="0"/>
            </a:br>
            <a:r>
              <a:rPr lang="en-US" dirty="0" smtClean="0"/>
              <a:t>been removed</a:t>
            </a:r>
          </a:p>
          <a:p>
            <a:r>
              <a:rPr lang="en-US" dirty="0" smtClean="0"/>
              <a:t>Much higher success rate (due to dynamic page replacement)</a:t>
            </a:r>
          </a:p>
          <a:p>
            <a:r>
              <a:rPr lang="en-US" dirty="0" smtClean="0"/>
              <a:t>Greatly reduced cost</a:t>
            </a:r>
            <a:endParaRPr lang="en-US" dirty="0"/>
          </a:p>
        </p:txBody>
      </p:sp>
    </p:spTree>
  </p:cSld>
  <p:clrMapOvr>
    <a:masterClrMapping/>
  </p:clrMapOvr>
  <p:transition>
    <p:fade/>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9106" y="274321"/>
            <a:ext cx="10056494" cy="1429314"/>
          </a:xfrm>
        </p:spPr>
        <p:txBody>
          <a:bodyPr/>
          <a:lstStyle/>
          <a:p>
            <a:r>
              <a:rPr lang="en-US" dirty="0" smtClean="0"/>
              <a:t>Scalability</a:t>
            </a:r>
            <a:br>
              <a:rPr lang="en-US" dirty="0" smtClean="0"/>
            </a:br>
            <a:r>
              <a:rPr sz="4300" smtClean="0">
                <a:solidFill>
                  <a:schemeClr val="accent1"/>
                </a:solidFill>
              </a:rPr>
              <a:t>Challenge</a:t>
            </a:r>
            <a:endParaRPr sz="4300">
              <a:solidFill>
                <a:schemeClr val="accent1"/>
              </a:solidFill>
            </a:endParaRPr>
          </a:p>
        </p:txBody>
      </p:sp>
      <p:sp>
        <p:nvSpPr>
          <p:cNvPr id="3" name="Text Placeholder 2"/>
          <p:cNvSpPr>
            <a:spLocks noGrp="1"/>
          </p:cNvSpPr>
          <p:nvPr>
            <p:ph type="body" idx="1"/>
          </p:nvPr>
        </p:nvSpPr>
        <p:spPr>
          <a:xfrm>
            <a:off x="457200" y="2286001"/>
            <a:ext cx="10056494" cy="1107996"/>
          </a:xfrm>
        </p:spPr>
        <p:txBody>
          <a:bodyPr/>
          <a:lstStyle/>
          <a:p>
            <a:r>
              <a:rPr lang="en-US" dirty="0" smtClean="0"/>
              <a:t>Be a better guest operating system in hypervisor scenarios</a:t>
            </a:r>
          </a:p>
        </p:txBody>
      </p:sp>
    </p:spTree>
  </p:cSld>
  <p:clrMapOvr>
    <a:masterClrMapping/>
  </p:clrMapOvr>
  <p:transition>
    <p:fade/>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Scalability</a:t>
            </a:r>
            <a:endParaRPr lang="en-US"/>
          </a:p>
        </p:txBody>
      </p:sp>
      <p:sp>
        <p:nvSpPr>
          <p:cNvPr id="3" name="Text Placeholder 2"/>
          <p:cNvSpPr>
            <a:spLocks noGrp="1"/>
          </p:cNvSpPr>
          <p:nvPr>
            <p:ph type="body" idx="1"/>
          </p:nvPr>
        </p:nvSpPr>
        <p:spPr>
          <a:xfrm>
            <a:off x="459106" y="1697357"/>
            <a:ext cx="10056494" cy="2686376"/>
          </a:xfrm>
        </p:spPr>
        <p:txBody>
          <a:bodyPr/>
          <a:lstStyle/>
          <a:p>
            <a:r>
              <a:rPr lang="en-US" dirty="0" smtClean="0"/>
              <a:t>Translation buffer flush reduction </a:t>
            </a:r>
          </a:p>
          <a:p>
            <a:pPr lvl="1"/>
            <a:r>
              <a:rPr lang="en-US" dirty="0" smtClean="0"/>
              <a:t>Flush entire TB rate near 0</a:t>
            </a:r>
          </a:p>
          <a:p>
            <a:r>
              <a:rPr lang="en-US" dirty="0" smtClean="0"/>
              <a:t>Reduced memory footprint</a:t>
            </a:r>
          </a:p>
          <a:p>
            <a:r>
              <a:rPr lang="en-US" dirty="0" smtClean="0"/>
              <a:t>Reclaim initial </a:t>
            </a:r>
            <a:r>
              <a:rPr lang="en-US" dirty="0" err="1" smtClean="0"/>
              <a:t>nonpaged</a:t>
            </a:r>
            <a:r>
              <a:rPr lang="en-US" dirty="0" smtClean="0"/>
              <a:t> pool [“LHS”]</a:t>
            </a:r>
          </a:p>
        </p:txBody>
      </p:sp>
    </p:spTree>
  </p:cSld>
  <p:clrMapOvr>
    <a:masterClrMapping/>
  </p:clrMapOvr>
  <p:transition>
    <p:fade/>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Scalability</a:t>
            </a:r>
            <a:endParaRPr lang="en-US"/>
          </a:p>
        </p:txBody>
      </p:sp>
      <p:sp>
        <p:nvSpPr>
          <p:cNvPr id="3" name="Text Placeholder 2"/>
          <p:cNvSpPr>
            <a:spLocks noGrp="1"/>
          </p:cNvSpPr>
          <p:nvPr>
            <p:ph type="body" idx="1"/>
          </p:nvPr>
        </p:nvSpPr>
        <p:spPr>
          <a:xfrm>
            <a:off x="459106" y="1697357"/>
            <a:ext cx="10056494" cy="3794372"/>
          </a:xfrm>
        </p:spPr>
        <p:txBody>
          <a:bodyPr/>
          <a:lstStyle/>
          <a:p>
            <a:r>
              <a:rPr lang="en-US" dirty="0" err="1" smtClean="0"/>
              <a:t>VirtualAlloc</a:t>
            </a:r>
            <a:r>
              <a:rPr lang="en-US" dirty="0" smtClean="0"/>
              <a:t> and AWE allocations </a:t>
            </a:r>
          </a:p>
          <a:p>
            <a:r>
              <a:rPr lang="en-US" dirty="0" smtClean="0"/>
              <a:t>Batch </a:t>
            </a:r>
            <a:r>
              <a:rPr lang="en-US" dirty="0" err="1" smtClean="0"/>
              <a:t>VirtualProtect</a:t>
            </a:r>
            <a:r>
              <a:rPr lang="en-US" dirty="0" smtClean="0"/>
              <a:t> translation buffer flushes [“LHS”]</a:t>
            </a:r>
          </a:p>
          <a:p>
            <a:pPr lvl="1"/>
            <a:r>
              <a:rPr lang="en-US" dirty="0" smtClean="0"/>
              <a:t>60x performance</a:t>
            </a:r>
          </a:p>
          <a:p>
            <a:r>
              <a:rPr lang="en-US" dirty="0" smtClean="0"/>
              <a:t>Demand-zero (not pool) for WOW </a:t>
            </a:r>
            <a:br>
              <a:rPr lang="en-US" dirty="0" smtClean="0"/>
            </a:br>
            <a:r>
              <a:rPr lang="en-US" dirty="0" smtClean="0"/>
              <a:t>page-table bitmaps on </a:t>
            </a:r>
            <a:r>
              <a:rPr lang="en-US" smtClean="0"/>
              <a:t>64-bit systems</a:t>
            </a:r>
            <a:endParaRPr lang="en-US" dirty="0" smtClean="0"/>
          </a:p>
        </p:txBody>
      </p:sp>
    </p:spTree>
  </p:cSld>
  <p:clrMapOvr>
    <a:masterClrMapping/>
  </p:clrMapOvr>
  <p:transition>
    <p:fade/>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lstStyle/>
          <a:p>
            <a:r>
              <a:rPr lang="en-US" smtClean="0"/>
              <a:t>Scalability</a:t>
            </a:r>
            <a:endParaRPr lang="en-US"/>
          </a:p>
        </p:txBody>
      </p:sp>
      <p:sp>
        <p:nvSpPr>
          <p:cNvPr id="3" name="Text Placeholder 2"/>
          <p:cNvSpPr>
            <a:spLocks noGrp="1"/>
          </p:cNvSpPr>
          <p:nvPr>
            <p:ph type="body" idx="1"/>
          </p:nvPr>
        </p:nvSpPr>
        <p:spPr>
          <a:xfrm>
            <a:off x="459106" y="1697357"/>
            <a:ext cx="10513694" cy="3283463"/>
          </a:xfrm>
        </p:spPr>
        <p:txBody>
          <a:bodyPr/>
          <a:lstStyle/>
          <a:p>
            <a:r>
              <a:rPr lang="en-US" smtClean="0"/>
              <a:t>More information for load balancing</a:t>
            </a:r>
          </a:p>
          <a:p>
            <a:r>
              <a:rPr lang="en-US" smtClean="0"/>
              <a:t>New events for user or system consumption</a:t>
            </a:r>
          </a:p>
          <a:p>
            <a:pPr lvl="1"/>
            <a:r>
              <a:rPr lang="en-US" smtClean="0"/>
              <a:t>Commit</a:t>
            </a:r>
          </a:p>
          <a:p>
            <a:pPr lvl="1"/>
            <a:r>
              <a:rPr lang="en-US" smtClean="0"/>
              <a:t>Pool</a:t>
            </a:r>
          </a:p>
          <a:p>
            <a:pPr lvl="1"/>
            <a:r>
              <a:rPr lang="en-US" smtClean="0"/>
              <a:t>Pages</a:t>
            </a:r>
            <a:endParaRPr lang="en-US" dirty="0" smtClean="0"/>
          </a:p>
        </p:txBody>
      </p:sp>
    </p:spTree>
  </p:cSld>
  <p:clrMapOvr>
    <a:masterClrMapping/>
  </p:clrMapOvr>
  <p:transition>
    <p:fade/>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1"/>
            <a:ext cx="10056494" cy="1429314"/>
          </a:xfrm>
        </p:spPr>
        <p:txBody>
          <a:bodyPr/>
          <a:lstStyle/>
          <a:p>
            <a:r>
              <a:rPr lang="en-US" dirty="0" smtClean="0"/>
              <a:t>System Integrity</a:t>
            </a:r>
            <a:br>
              <a:rPr lang="en-US" dirty="0" smtClean="0"/>
            </a:br>
            <a:r>
              <a:rPr sz="4300" smtClean="0">
                <a:solidFill>
                  <a:schemeClr val="accent1"/>
                </a:solidFill>
              </a:rPr>
              <a:t>Challenge</a:t>
            </a:r>
            <a:endParaRPr lang="en-US" dirty="0">
              <a:solidFill>
                <a:schemeClr val="accent1"/>
              </a:solidFill>
            </a:endParaRPr>
          </a:p>
        </p:txBody>
      </p:sp>
      <p:sp>
        <p:nvSpPr>
          <p:cNvPr id="3" name="Text Placeholder 2"/>
          <p:cNvSpPr>
            <a:spLocks noGrp="1"/>
          </p:cNvSpPr>
          <p:nvPr>
            <p:ph type="body" idx="1"/>
          </p:nvPr>
        </p:nvSpPr>
        <p:spPr>
          <a:xfrm>
            <a:off x="459106" y="2286001"/>
            <a:ext cx="10056494" cy="553998"/>
          </a:xfrm>
        </p:spPr>
        <p:txBody>
          <a:bodyPr/>
          <a:lstStyle/>
          <a:p>
            <a:r>
              <a:rPr lang="en-US" dirty="0" smtClean="0"/>
              <a:t>Detect and handle system corruption</a:t>
            </a:r>
          </a:p>
        </p:txBody>
      </p:sp>
    </p:spTree>
  </p:cSld>
  <p:clrMapOvr>
    <a:masterClrMapping/>
  </p:clrMapOvr>
  <p:transition>
    <p:fade/>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lstStyle/>
          <a:p>
            <a:r>
              <a:rPr lang="en-US" smtClean="0"/>
              <a:t>System Integrity</a:t>
            </a:r>
            <a:endParaRPr lang="en-US"/>
          </a:p>
        </p:txBody>
      </p:sp>
      <p:sp>
        <p:nvSpPr>
          <p:cNvPr id="3" name="Text Placeholder 2"/>
          <p:cNvSpPr>
            <a:spLocks noGrp="1"/>
          </p:cNvSpPr>
          <p:nvPr>
            <p:ph type="body" idx="1"/>
          </p:nvPr>
        </p:nvSpPr>
        <p:spPr>
          <a:xfrm>
            <a:off x="459106" y="1697357"/>
            <a:ext cx="10056494" cy="5848370"/>
          </a:xfrm>
        </p:spPr>
        <p:txBody>
          <a:bodyPr/>
          <a:lstStyle/>
          <a:p>
            <a:r>
              <a:rPr lang="en-US" dirty="0" smtClean="0"/>
              <a:t>Ensure that pages on zero-page list actually are zeroed</a:t>
            </a:r>
          </a:p>
          <a:p>
            <a:r>
              <a:rPr lang="en-US" dirty="0" smtClean="0"/>
              <a:t>Log zero-page errors </a:t>
            </a:r>
          </a:p>
          <a:p>
            <a:r>
              <a:rPr lang="en-US" dirty="0" smtClean="0"/>
              <a:t>New registry keys to control </a:t>
            </a:r>
            <a:br>
              <a:rPr lang="en-US" dirty="0" smtClean="0"/>
            </a:br>
            <a:r>
              <a:rPr lang="en-US" dirty="0" smtClean="0"/>
              <a:t>zero-page checking</a:t>
            </a:r>
          </a:p>
          <a:p>
            <a:pPr lvl="1"/>
            <a:r>
              <a:rPr lang="en-US" dirty="0" smtClean="0"/>
              <a:t>Frequency</a:t>
            </a:r>
          </a:p>
          <a:p>
            <a:pPr lvl="1"/>
            <a:r>
              <a:rPr lang="en-US" dirty="0" smtClean="0"/>
              <a:t>Action upon error (event log or </a:t>
            </a:r>
            <a:r>
              <a:rPr lang="en-US" dirty="0" err="1" smtClean="0"/>
              <a:t>bugcheck</a:t>
            </a:r>
            <a:r>
              <a:rPr lang="en-US" dirty="0" smtClean="0"/>
              <a:t>)</a:t>
            </a:r>
          </a:p>
          <a:p>
            <a:endParaRPr lang="en-US" dirty="0" smtClean="0"/>
          </a:p>
          <a:p>
            <a:pPr lvl="1"/>
            <a:endParaRPr lang="en-US" dirty="0"/>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1"/>
            <a:ext cx="10056494" cy="1429314"/>
          </a:xfrm>
        </p:spPr>
        <p:txBody>
          <a:bodyPr/>
          <a:lstStyle/>
          <a:p>
            <a:r>
              <a:rPr lang="en-US" dirty="0" smtClean="0"/>
              <a:t>System Virtual Address Space</a:t>
            </a:r>
            <a:br>
              <a:rPr lang="en-US" dirty="0" smtClean="0"/>
            </a:br>
            <a:r>
              <a:rPr sz="4300" smtClean="0">
                <a:solidFill>
                  <a:schemeClr val="accent1"/>
                </a:solidFill>
              </a:rPr>
              <a:t>Challenge</a:t>
            </a:r>
            <a:endParaRPr lang="en-US" dirty="0">
              <a:solidFill>
                <a:schemeClr val="accent1"/>
              </a:solidFill>
            </a:endParaRPr>
          </a:p>
        </p:txBody>
      </p:sp>
      <p:sp>
        <p:nvSpPr>
          <p:cNvPr id="3" name="Text Placeholder 2"/>
          <p:cNvSpPr>
            <a:spLocks noGrp="1"/>
          </p:cNvSpPr>
          <p:nvPr>
            <p:ph type="body" idx="1"/>
          </p:nvPr>
        </p:nvSpPr>
        <p:spPr>
          <a:xfrm>
            <a:off x="457200" y="2286001"/>
            <a:ext cx="10056494" cy="4379148"/>
          </a:xfrm>
        </p:spPr>
        <p:txBody>
          <a:bodyPr/>
          <a:lstStyle/>
          <a:p>
            <a:r>
              <a:rPr lang="en-US" dirty="0" smtClean="0"/>
              <a:t>Use VA space more efficiently</a:t>
            </a:r>
          </a:p>
          <a:p>
            <a:pPr lvl="1"/>
            <a:r>
              <a:rPr lang="en-US" dirty="0" smtClean="0"/>
              <a:t>Eliminate pre-partitioning at boot time</a:t>
            </a:r>
          </a:p>
          <a:p>
            <a:pPr lvl="1"/>
            <a:r>
              <a:rPr lang="en-US" dirty="0" smtClean="0"/>
              <a:t>No differences based on registry size, configuration, SKU</a:t>
            </a:r>
          </a:p>
          <a:p>
            <a:pPr lvl="1"/>
            <a:r>
              <a:rPr lang="en-US" dirty="0" smtClean="0"/>
              <a:t>Improve balance of resources</a:t>
            </a:r>
          </a:p>
          <a:p>
            <a:pPr lvl="1"/>
            <a:r>
              <a:rPr lang="en-US" dirty="0" smtClean="0"/>
              <a:t>Simplify administration</a:t>
            </a:r>
          </a:p>
          <a:p>
            <a:pPr lvl="1"/>
            <a:r>
              <a:rPr lang="en-US" dirty="0" smtClean="0"/>
              <a:t>Improve scalability</a:t>
            </a:r>
            <a:endParaRPr lang="en-US" dirty="0"/>
          </a:p>
        </p:txBody>
      </p:sp>
    </p:spTree>
  </p:cSld>
  <p:clrMapOvr>
    <a:masterClrMapping/>
  </p:clrMapOvr>
  <p:transition>
    <p:fade/>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System Integrity</a:t>
            </a:r>
            <a:endParaRPr lang="en-US"/>
          </a:p>
        </p:txBody>
      </p:sp>
      <p:sp>
        <p:nvSpPr>
          <p:cNvPr id="3" name="Text Placeholder 2"/>
          <p:cNvSpPr>
            <a:spLocks noGrp="1"/>
          </p:cNvSpPr>
          <p:nvPr>
            <p:ph type="body" idx="1"/>
          </p:nvPr>
        </p:nvSpPr>
        <p:spPr>
          <a:xfrm>
            <a:off x="459106" y="1697357"/>
            <a:ext cx="10056494" cy="2506840"/>
          </a:xfrm>
        </p:spPr>
        <p:txBody>
          <a:bodyPr/>
          <a:lstStyle/>
          <a:p>
            <a:r>
              <a:rPr lang="en-US" smtClean="0"/>
              <a:t>Simple, high-speed validation path for Code Integrity</a:t>
            </a:r>
          </a:p>
          <a:p>
            <a:r>
              <a:rPr lang="en-US" smtClean="0"/>
              <a:t>Hot patch for global and session drivers</a:t>
            </a:r>
          </a:p>
          <a:p>
            <a:pPr lvl="1"/>
            <a:r>
              <a:rPr lang="en-US" smtClean="0"/>
              <a:t>No reboot required</a:t>
            </a:r>
            <a:endParaRPr lang="en-US" dirty="0" smtClean="0"/>
          </a:p>
        </p:txBody>
      </p:sp>
    </p:spTree>
  </p:cSld>
  <p:clrMapOvr>
    <a:masterClrMapping/>
  </p:clrMapOvr>
  <p:transition>
    <p:fade/>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System Integrity</a:t>
            </a:r>
            <a:endParaRPr lang="en-US"/>
          </a:p>
        </p:txBody>
      </p:sp>
      <p:sp>
        <p:nvSpPr>
          <p:cNvPr id="3" name="Text Placeholder 2"/>
          <p:cNvSpPr>
            <a:spLocks noGrp="1"/>
          </p:cNvSpPr>
          <p:nvPr>
            <p:ph type="body" idx="1"/>
          </p:nvPr>
        </p:nvSpPr>
        <p:spPr>
          <a:xfrm>
            <a:off x="459106" y="1697357"/>
            <a:ext cx="10513694" cy="3060838"/>
          </a:xfrm>
        </p:spPr>
        <p:txBody>
          <a:bodyPr/>
          <a:lstStyle/>
          <a:p>
            <a:r>
              <a:rPr lang="en-US" dirty="0" smtClean="0"/>
              <a:t>Preserve more system data on </a:t>
            </a:r>
            <a:br>
              <a:rPr lang="en-US" dirty="0" smtClean="0"/>
            </a:br>
            <a:r>
              <a:rPr lang="en-US" dirty="0" smtClean="0"/>
              <a:t>non-destructive </a:t>
            </a:r>
            <a:r>
              <a:rPr lang="en-US" dirty="0" err="1" smtClean="0"/>
              <a:t>bugchecks</a:t>
            </a:r>
            <a:endParaRPr lang="en-US" dirty="0" smtClean="0"/>
          </a:p>
          <a:p>
            <a:pPr lvl="1"/>
            <a:r>
              <a:rPr lang="en-US" dirty="0" smtClean="0"/>
              <a:t>If </a:t>
            </a:r>
            <a:r>
              <a:rPr lang="en-US" dirty="0" err="1" smtClean="0"/>
              <a:t>bugcheck</a:t>
            </a:r>
            <a:r>
              <a:rPr lang="en-US" dirty="0" smtClean="0"/>
              <a:t> occurs during page-in, flush data</a:t>
            </a:r>
          </a:p>
          <a:p>
            <a:r>
              <a:rPr lang="en-US" dirty="0" smtClean="0"/>
              <a:t>Registry’s views of system cache are marked read-only except during modification</a:t>
            </a:r>
          </a:p>
        </p:txBody>
      </p:sp>
    </p:spTree>
  </p:cSld>
  <p:clrMapOvr>
    <a:masterClrMapping/>
  </p:clrMapOvr>
  <p:transition>
    <p:fade/>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Key Advances</a:t>
            </a:r>
            <a:endParaRPr lang="en-US"/>
          </a:p>
        </p:txBody>
      </p:sp>
      <p:sp>
        <p:nvSpPr>
          <p:cNvPr id="3" name="Text Placeholder 2"/>
          <p:cNvSpPr>
            <a:spLocks noGrp="1"/>
          </p:cNvSpPr>
          <p:nvPr>
            <p:ph type="body" idx="1"/>
          </p:nvPr>
        </p:nvSpPr>
        <p:spPr>
          <a:xfrm>
            <a:off x="459106" y="1697357"/>
            <a:ext cx="10056494" cy="6951134"/>
          </a:xfrm>
        </p:spPr>
        <p:txBody>
          <a:bodyPr/>
          <a:lstStyle/>
          <a:p>
            <a:r>
              <a:rPr lang="en-US" smtClean="0"/>
              <a:t>Dynamic system virtual address space</a:t>
            </a:r>
          </a:p>
          <a:p>
            <a:r>
              <a:rPr lang="en-US" smtClean="0"/>
              <a:t>Address space load randomization (ASLR)</a:t>
            </a:r>
          </a:p>
          <a:p>
            <a:r>
              <a:rPr lang="en-US" smtClean="0"/>
              <a:t>Improved I/O bandwidth</a:t>
            </a:r>
          </a:p>
          <a:p>
            <a:pPr lvl="1"/>
            <a:r>
              <a:rPr lang="en-US" smtClean="0"/>
              <a:t>Prefetch clustering</a:t>
            </a:r>
          </a:p>
          <a:p>
            <a:pPr lvl="1"/>
            <a:r>
              <a:rPr lang="en-US" smtClean="0"/>
              <a:t>Faster hibernate/standby</a:t>
            </a:r>
          </a:p>
          <a:p>
            <a:pPr lvl="1"/>
            <a:r>
              <a:rPr lang="en-US" smtClean="0"/>
              <a:t>SuperFetch</a:t>
            </a:r>
          </a:p>
          <a:p>
            <a:r>
              <a:rPr lang="en-US" smtClean="0"/>
              <a:t>Advanced video model for modern GPUs</a:t>
            </a:r>
          </a:p>
          <a:p>
            <a:r>
              <a:rPr lang="en-US" smtClean="0"/>
              <a:t>NUMA and scalability enhancements</a:t>
            </a:r>
          </a:p>
          <a:p>
            <a:r>
              <a:rPr lang="en-US" smtClean="0"/>
              <a:t>Hardware and data integrity checks</a:t>
            </a:r>
          </a:p>
          <a:p>
            <a:endParaRPr lang="en-US" dirty="0" smtClean="0"/>
          </a:p>
        </p:txBody>
      </p:sp>
    </p:spTree>
  </p:cSld>
  <p:clrMapOvr>
    <a:masterClrMapping/>
  </p:clrMapOvr>
  <p:transition>
    <p:fade/>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4" name="Rectangle 2"/>
          <p:cNvSpPr>
            <a:spLocks noGrp="1" noChangeArrowheads="1"/>
          </p:cNvSpPr>
          <p:nvPr>
            <p:ph type="title"/>
          </p:nvPr>
        </p:nvSpPr>
        <p:spPr/>
        <p:txBody>
          <a:bodyPr/>
          <a:lstStyle/>
          <a:p>
            <a:r>
              <a:rPr lang="en-US" smtClean="0"/>
              <a:t>Call To Action</a:t>
            </a:r>
            <a:endParaRPr lang="en-US"/>
          </a:p>
        </p:txBody>
      </p:sp>
      <p:sp>
        <p:nvSpPr>
          <p:cNvPr id="243715" name="Rectangle 3"/>
          <p:cNvSpPr>
            <a:spLocks noGrp="1" noChangeArrowheads="1"/>
          </p:cNvSpPr>
          <p:nvPr>
            <p:ph type="body" idx="1"/>
          </p:nvPr>
        </p:nvSpPr>
        <p:spPr>
          <a:xfrm>
            <a:off x="459106" y="1697357"/>
            <a:ext cx="10056494" cy="5852680"/>
          </a:xfrm>
        </p:spPr>
        <p:txBody>
          <a:bodyPr/>
          <a:lstStyle/>
          <a:p>
            <a:r>
              <a:rPr lang="en-US" dirty="0" smtClean="0"/>
              <a:t>For application developers</a:t>
            </a:r>
          </a:p>
          <a:p>
            <a:pPr lvl="1"/>
            <a:r>
              <a:rPr lang="en-US" dirty="0" err="1" smtClean="0"/>
              <a:t>Relink</a:t>
            </a:r>
            <a:r>
              <a:rPr lang="en-US" dirty="0" smtClean="0"/>
              <a:t> for Windows Vista to enable ASLR</a:t>
            </a:r>
          </a:p>
          <a:p>
            <a:pPr lvl="1"/>
            <a:r>
              <a:rPr lang="en-US" dirty="0" smtClean="0"/>
              <a:t>NUMA:  Ideal (not current node) now used</a:t>
            </a:r>
          </a:p>
          <a:p>
            <a:r>
              <a:rPr lang="en-US" dirty="0" smtClean="0"/>
              <a:t>For driver developers</a:t>
            </a:r>
          </a:p>
          <a:p>
            <a:pPr lvl="1"/>
            <a:r>
              <a:rPr lang="en-US" dirty="0" smtClean="0"/>
              <a:t>Do not use memory beyond allocations</a:t>
            </a:r>
          </a:p>
          <a:p>
            <a:pPr lvl="1"/>
            <a:r>
              <a:rPr lang="en-US" dirty="0" smtClean="0"/>
              <a:t>Handle dummy page correctly in drivers that directly access MDLs</a:t>
            </a:r>
          </a:p>
          <a:p>
            <a:r>
              <a:rPr lang="en-US" dirty="0" smtClean="0"/>
              <a:t>For hardware manufacturers</a:t>
            </a:r>
          </a:p>
          <a:p>
            <a:pPr lvl="1"/>
            <a:r>
              <a:rPr lang="en-US" dirty="0" smtClean="0"/>
              <a:t>Use ECC</a:t>
            </a:r>
          </a:p>
        </p:txBody>
      </p:sp>
    </p:spTree>
  </p:cSld>
  <p:clrMapOvr>
    <a:masterClrMapping/>
  </p:clrMapOvr>
  <p:transition>
    <p:fade/>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0" name="Rectangle 2"/>
          <p:cNvSpPr>
            <a:spLocks noGrp="1" noChangeArrowheads="1"/>
          </p:cNvSpPr>
          <p:nvPr>
            <p:ph type="title"/>
          </p:nvPr>
        </p:nvSpPr>
        <p:spPr/>
        <p:txBody>
          <a:bodyPr/>
          <a:lstStyle/>
          <a:p>
            <a:r>
              <a:rPr lang="en-US" smtClean="0"/>
              <a:t>Additional Resources</a:t>
            </a:r>
            <a:endParaRPr lang="en-US"/>
          </a:p>
        </p:txBody>
      </p:sp>
      <p:sp>
        <p:nvSpPr>
          <p:cNvPr id="242691" name="Rectangle 3"/>
          <p:cNvSpPr>
            <a:spLocks noGrp="1" noChangeArrowheads="1"/>
          </p:cNvSpPr>
          <p:nvPr>
            <p:ph type="body" idx="1"/>
          </p:nvPr>
        </p:nvSpPr>
        <p:spPr>
          <a:xfrm>
            <a:off x="459106" y="1697357"/>
            <a:ext cx="10056494" cy="5416868"/>
          </a:xfrm>
        </p:spPr>
        <p:txBody>
          <a:bodyPr/>
          <a:lstStyle/>
          <a:p>
            <a:r>
              <a:rPr lang="en-US" sz="3400" dirty="0" smtClean="0">
                <a:solidFill>
                  <a:schemeClr val="accent1"/>
                </a:solidFill>
              </a:rPr>
              <a:t>Q&amp;A:  Room 409A following this session</a:t>
            </a:r>
          </a:p>
          <a:p>
            <a:r>
              <a:rPr lang="en-US" sz="3400" dirty="0" smtClean="0"/>
              <a:t>Web Resources</a:t>
            </a:r>
          </a:p>
          <a:p>
            <a:pPr lvl="1"/>
            <a:r>
              <a:rPr lang="en-US" sz="2900" dirty="0" smtClean="0"/>
              <a:t>WHDC:  </a:t>
            </a:r>
            <a:r>
              <a:rPr lang="en-US" sz="2900" dirty="0" smtClean="0">
                <a:hlinkClick r:id="rId3"/>
              </a:rPr>
              <a:t>www.microsoft.com/whdc/system/kernel/wmm.mspx</a:t>
            </a:r>
            <a:r>
              <a:rPr lang="en-US" sz="2900" dirty="0" smtClean="0"/>
              <a:t>  </a:t>
            </a:r>
          </a:p>
          <a:p>
            <a:pPr lvl="1"/>
            <a:r>
              <a:rPr lang="en-US" sz="2900" dirty="0" smtClean="0"/>
              <a:t>Windows </a:t>
            </a:r>
            <a:r>
              <a:rPr lang="en-US" sz="2900" dirty="0" err="1" smtClean="0"/>
              <a:t>Sysinternals</a:t>
            </a:r>
            <a:r>
              <a:rPr lang="en-US" sz="2900" dirty="0" smtClean="0"/>
              <a:t>: </a:t>
            </a:r>
            <a:r>
              <a:rPr lang="en-US" sz="2900" dirty="0" smtClean="0">
                <a:hlinkClick r:id="rId4"/>
              </a:rPr>
              <a:t>www.microsoft.com/technet/sysinternals/</a:t>
            </a:r>
            <a:r>
              <a:rPr lang="en-US" sz="2900" dirty="0" smtClean="0"/>
              <a:t> </a:t>
            </a:r>
          </a:p>
          <a:p>
            <a:r>
              <a:rPr lang="en-US" sz="3400" dirty="0" smtClean="0"/>
              <a:t>Related Sessions</a:t>
            </a:r>
          </a:p>
          <a:p>
            <a:pPr lvl="1"/>
            <a:r>
              <a:rPr lang="en-US" sz="2900" dirty="0" smtClean="0">
                <a:solidFill>
                  <a:schemeClr val="accent6"/>
                </a:solidFill>
              </a:rPr>
              <a:t>SVR-T332 NUMA I/O Operations</a:t>
            </a:r>
          </a:p>
          <a:p>
            <a:pPr lvl="1"/>
            <a:r>
              <a:rPr lang="en-US" sz="2900" dirty="0" smtClean="0">
                <a:solidFill>
                  <a:schemeClr val="accent6"/>
                </a:solidFill>
              </a:rPr>
              <a:t>SVR-C509 NUMA I/O and </a:t>
            </a:r>
            <a:r>
              <a:rPr lang="en-US" sz="2900" dirty="0" err="1" smtClean="0">
                <a:solidFill>
                  <a:schemeClr val="accent6"/>
                </a:solidFill>
              </a:rPr>
              <a:t>Storport</a:t>
            </a:r>
            <a:r>
              <a:rPr lang="en-US" sz="2900" dirty="0" smtClean="0">
                <a:solidFill>
                  <a:schemeClr val="accent6"/>
                </a:solidFill>
              </a:rPr>
              <a:t> Discussion</a:t>
            </a:r>
          </a:p>
          <a:p>
            <a:pPr lvl="1"/>
            <a:r>
              <a:rPr lang="en-US" sz="2900" dirty="0" smtClean="0">
                <a:solidFill>
                  <a:schemeClr val="accent6"/>
                </a:solidFill>
              </a:rPr>
              <a:t>SVR-P465 Panel:  Memory Technologies and Trends</a:t>
            </a:r>
          </a:p>
        </p:txBody>
      </p:sp>
    </p:spTree>
  </p:cSld>
  <p:clrMapOvr>
    <a:masterClrMapping/>
  </p:clrMapOvr>
  <p:transition>
    <p:fade/>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Microsoft logo and tagline"/>
          <p:cNvPicPr>
            <a:picLocks noChangeAspect="1" noChangeArrowheads="1"/>
          </p:cNvPicPr>
          <p:nvPr/>
        </p:nvPicPr>
        <p:blipFill>
          <a:blip r:embed="rId3"/>
          <a:srcRect/>
          <a:stretch>
            <a:fillRect/>
          </a:stretch>
        </p:blipFill>
        <p:spPr bwMode="black">
          <a:xfrm>
            <a:off x="1922466" y="3344866"/>
            <a:ext cx="7127875" cy="1539875"/>
          </a:xfrm>
          <a:prstGeom prst="rect">
            <a:avLst/>
          </a:prstGeom>
          <a:noFill/>
        </p:spPr>
      </p:pic>
      <p:sp>
        <p:nvSpPr>
          <p:cNvPr id="5" name="Text Box 3"/>
          <p:cNvSpPr txBox="1">
            <a:spLocks noChangeArrowheads="1"/>
          </p:cNvSpPr>
          <p:nvPr/>
        </p:nvSpPr>
        <p:spPr bwMode="blackWhite">
          <a:xfrm>
            <a:off x="457200" y="7112029"/>
            <a:ext cx="10058400" cy="603218"/>
          </a:xfrm>
          <a:prstGeom prst="rect">
            <a:avLst/>
          </a:prstGeom>
          <a:noFill/>
          <a:ln w="12700">
            <a:noFill/>
            <a:miter lim="800000"/>
            <a:headEnd type="none" w="sm" len="sm"/>
            <a:tailEnd type="none" w="sm" len="sm"/>
          </a:ln>
          <a:effectLst/>
        </p:spPr>
        <p:txBody>
          <a:bodyPr vert="horz" wrap="square" lIns="109700" tIns="54852" rIns="109700" bIns="54852" numCol="1" anchor="t" anchorCtr="0" compatLnSpc="1">
            <a:prstTxWarp prst="textNoShape">
              <a:avLst/>
            </a:prstTxWarp>
            <a:spAutoFit/>
          </a:bodyPr>
          <a:lstStyle/>
          <a:p>
            <a:pPr algn="ctr" defTabSz="1096832" eaLnBrk="0" hangingPunct="0"/>
            <a:r>
              <a:rPr lang="en-US" sz="800" dirty="0">
                <a:solidFill>
                  <a:schemeClr val="tx2"/>
                </a:solidFill>
                <a:latin typeface="Segoe" pitchFamily="34" charset="0"/>
                <a:cs typeface="Arial" charset="0"/>
              </a:rPr>
              <a:t>© 2007 Microsoft Corporation. All rights reserved. Microsoft, Windows, Windows Vista and other product names are or may be registered trademarks and/or trademarks in the U.S. and/or other countries.</a:t>
            </a:r>
          </a:p>
          <a:p>
            <a:pPr algn="ctr" defTabSz="1096832" eaLnBrk="0" hangingPunct="0"/>
            <a:r>
              <a:rPr lang="en-US" sz="800" dirty="0">
                <a:solidFill>
                  <a:schemeClr val="tx2"/>
                </a:solidFill>
                <a:latin typeface="Segoe" pitchFamily="34" charset="0"/>
                <a:cs typeface="Arial"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800" dirty="0">
                <a:solidFill>
                  <a:schemeClr val="tx2"/>
                </a:solidFill>
                <a:latin typeface="Segoe" pitchFamily="34" charset="0"/>
                <a:cs typeface="Arial" charset="0"/>
              </a:rPr>
            </a:br>
            <a:r>
              <a:rPr lang="en-US" sz="800" dirty="0">
                <a:solidFill>
                  <a:schemeClr val="tx2"/>
                </a:solidFill>
                <a:latin typeface="Segoe" pitchFamily="34" charset="0"/>
                <a:cs typeface="Arial" charset="0"/>
              </a:rPr>
              <a:t>MICROSOFT MAKES NO WARRANTIES, EXPRESS, IMPLIED OR STATUTORY, AS TO THE INFORMATION IN THIS PRESENTATION.</a:t>
            </a:r>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Dynamic System VA Space</a:t>
            </a:r>
            <a:endParaRPr lang="en-US"/>
          </a:p>
        </p:txBody>
      </p:sp>
      <p:sp>
        <p:nvSpPr>
          <p:cNvPr id="3" name="Content Placeholder 2"/>
          <p:cNvSpPr>
            <a:spLocks noGrp="1"/>
          </p:cNvSpPr>
          <p:nvPr>
            <p:ph type="body" idx="1"/>
          </p:nvPr>
        </p:nvSpPr>
        <p:spPr>
          <a:xfrm>
            <a:off x="459106" y="1697357"/>
            <a:ext cx="10056494" cy="6047194"/>
          </a:xfrm>
        </p:spPr>
        <p:txBody>
          <a:bodyPr/>
          <a:lstStyle/>
          <a:p>
            <a:r>
              <a:rPr lang="en-US" dirty="0" smtClean="0"/>
              <a:t>Dynamic and efficient allocation of system VA space as needed</a:t>
            </a:r>
          </a:p>
          <a:p>
            <a:pPr lvl="1"/>
            <a:r>
              <a:rPr lang="en-US" dirty="0" smtClean="0"/>
              <a:t>Similar to user-space allocation</a:t>
            </a:r>
          </a:p>
          <a:p>
            <a:pPr lvl="1"/>
            <a:r>
              <a:rPr lang="en-US" dirty="0" smtClean="0"/>
              <a:t>Applies to paged and </a:t>
            </a:r>
            <a:r>
              <a:rPr lang="en-US" dirty="0" err="1" smtClean="0"/>
              <a:t>nonpaged</a:t>
            </a:r>
            <a:r>
              <a:rPr lang="en-US" dirty="0" smtClean="0"/>
              <a:t> pools, </a:t>
            </a:r>
            <a:br>
              <a:rPr lang="en-US" dirty="0" smtClean="0"/>
            </a:br>
            <a:r>
              <a:rPr lang="en-US" dirty="0" smtClean="0"/>
              <a:t>page-table entry (PTE) mapping, </a:t>
            </a:r>
            <a:br>
              <a:rPr lang="en-US" dirty="0" smtClean="0"/>
            </a:br>
            <a:r>
              <a:rPr lang="en-US" dirty="0" smtClean="0"/>
              <a:t>system cache, session, registry, etc </a:t>
            </a:r>
          </a:p>
          <a:p>
            <a:r>
              <a:rPr lang="en-US" dirty="0" smtClean="0"/>
              <a:t>Region sizes and layout bounded only by VA limitations</a:t>
            </a:r>
          </a:p>
          <a:p>
            <a:pPr lvl="1"/>
            <a:r>
              <a:rPr lang="en-US" dirty="0" smtClean="0"/>
              <a:t>Not fixed at boot time</a:t>
            </a:r>
          </a:p>
          <a:p>
            <a:pPr lvl="1"/>
            <a:r>
              <a:rPr lang="en-US" dirty="0" smtClean="0"/>
              <a:t>Not driven by registry, configuration, or SKU</a:t>
            </a:r>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Dynamic System VA Space</a:t>
            </a:r>
            <a:endParaRPr lang="en-US"/>
          </a:p>
        </p:txBody>
      </p:sp>
      <p:sp>
        <p:nvSpPr>
          <p:cNvPr id="6" name="Rectangle 5"/>
          <p:cNvSpPr/>
          <p:nvPr/>
        </p:nvSpPr>
        <p:spPr bwMode="auto">
          <a:xfrm>
            <a:off x="517488" y="5456237"/>
            <a:ext cx="2834640" cy="548640"/>
          </a:xfrm>
          <a:prstGeom prst="rect">
            <a:avLst/>
          </a:prstGeom>
          <a:gradFill>
            <a:gsLst>
              <a:gs pos="0">
                <a:schemeClr val="bg1">
                  <a:lumMod val="60000"/>
                  <a:lumOff val="40000"/>
                </a:schemeClr>
              </a:gs>
              <a:gs pos="25000">
                <a:schemeClr val="bg1"/>
              </a:gs>
              <a:gs pos="100000">
                <a:schemeClr val="bg1">
                  <a:lumMod val="75000"/>
                </a:schemeClr>
              </a:gs>
            </a:gsLst>
            <a:lin ang="5400000" scaled="0"/>
          </a:gradFill>
          <a:ln>
            <a:solidFill>
              <a:schemeClr val="bg1">
                <a:lumMod val="40000"/>
                <a:lumOff val="60000"/>
              </a:schemeClr>
            </a:solidFill>
            <a:headEnd type="none" w="med" len="med"/>
            <a:tailEnd type="none" w="med" len="med"/>
          </a:ln>
          <a:effectLst>
            <a:glow rad="63500">
              <a:schemeClr val="accent2">
                <a:satMod val="175000"/>
                <a:alpha val="40000"/>
              </a:schemeClr>
            </a:glow>
          </a:effectLst>
        </p:spPr>
        <p:style>
          <a:lnRef idx="1">
            <a:schemeClr val="accent4"/>
          </a:lnRef>
          <a:fillRef idx="3">
            <a:schemeClr val="accent4"/>
          </a:fillRef>
          <a:effectRef idx="2">
            <a:schemeClr val="accent4"/>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a:defRPr/>
            </a:pPr>
            <a:r>
              <a:rPr lang="en-US" sz="1700" dirty="0">
                <a:solidFill>
                  <a:srgbClr val="FFFFFF"/>
                </a:solidFill>
                <a:effectLst>
                  <a:outerShdw blurRad="38100" dist="38100" dir="2700000" algn="tl">
                    <a:srgbClr val="000000">
                      <a:alpha val="43137"/>
                    </a:srgbClr>
                  </a:outerShdw>
                </a:effectLst>
                <a:latin typeface="Segoe" pitchFamily="34" charset="0"/>
              </a:rPr>
              <a:t>Process page tables</a:t>
            </a:r>
          </a:p>
        </p:txBody>
      </p:sp>
      <p:sp>
        <p:nvSpPr>
          <p:cNvPr id="8" name="Rectangle 7"/>
          <p:cNvSpPr/>
          <p:nvPr/>
        </p:nvSpPr>
        <p:spPr bwMode="auto">
          <a:xfrm>
            <a:off x="517488" y="2072957"/>
            <a:ext cx="2834640" cy="2377440"/>
          </a:xfrm>
          <a:prstGeom prst="rect">
            <a:avLst/>
          </a:prstGeom>
          <a:gradFill>
            <a:gsLst>
              <a:gs pos="0">
                <a:schemeClr val="accent2">
                  <a:tint val="73000"/>
                  <a:satMod val="150000"/>
                </a:schemeClr>
              </a:gs>
              <a:gs pos="25000">
                <a:schemeClr val="accent2">
                  <a:tint val="96000"/>
                  <a:shade val="80000"/>
                  <a:satMod val="105000"/>
                </a:schemeClr>
              </a:gs>
              <a:gs pos="38000">
                <a:schemeClr val="accent2">
                  <a:tint val="96000"/>
                  <a:shade val="59000"/>
                  <a:satMod val="120000"/>
                </a:schemeClr>
              </a:gs>
              <a:gs pos="55000">
                <a:schemeClr val="accent2">
                  <a:shade val="57000"/>
                  <a:satMod val="120000"/>
                </a:schemeClr>
              </a:gs>
              <a:gs pos="80000">
                <a:schemeClr val="accent2">
                  <a:shade val="56000"/>
                  <a:satMod val="145000"/>
                </a:schemeClr>
              </a:gs>
              <a:gs pos="88000">
                <a:schemeClr val="accent2">
                  <a:shade val="63000"/>
                  <a:satMod val="160000"/>
                </a:schemeClr>
              </a:gs>
              <a:gs pos="100000">
                <a:schemeClr val="accent2">
                  <a:tint val="99555"/>
                  <a:satMod val="155000"/>
                </a:schemeClr>
              </a:gs>
            </a:gsLst>
            <a:lin ang="5400000" scaled="1"/>
          </a:gradFill>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lIns="131674" tIns="65837" rIns="131674" bIns="65837" anchor="ctr"/>
          <a:lstStyle/>
          <a:p>
            <a:pPr algn="ctr" defTabSz="1316356">
              <a:defRPr/>
            </a:pPr>
            <a:r>
              <a:rPr lang="en-US" sz="3400" dirty="0">
                <a:solidFill>
                  <a:schemeClr val="tx1"/>
                </a:solidFill>
                <a:effectLst>
                  <a:outerShdw blurRad="38100" dist="38100" dir="2700000" algn="tl">
                    <a:srgbClr val="000000">
                      <a:alpha val="43137"/>
                    </a:srgbClr>
                  </a:outerShdw>
                </a:effectLst>
              </a:rPr>
              <a:t>User address space</a:t>
            </a:r>
          </a:p>
        </p:txBody>
      </p:sp>
      <p:sp>
        <p:nvSpPr>
          <p:cNvPr id="33800" name="TextBox 8"/>
          <p:cNvSpPr txBox="1">
            <a:spLocks noChangeArrowheads="1"/>
          </p:cNvSpPr>
          <p:nvPr/>
        </p:nvSpPr>
        <p:spPr bwMode="auto">
          <a:xfrm>
            <a:off x="334608" y="7010717"/>
            <a:ext cx="3657600" cy="1218795"/>
          </a:xfrm>
          <a:prstGeom prst="rect">
            <a:avLst/>
          </a:prstGeom>
          <a:noFill/>
          <a:ln w="9525">
            <a:noFill/>
            <a:miter lim="800000"/>
            <a:headEnd/>
            <a:tailEnd/>
          </a:ln>
        </p:spPr>
        <p:txBody>
          <a:bodyPr lIns="109728" tIns="54864" rIns="109728" bIns="54864">
            <a:spAutoFit/>
          </a:bodyPr>
          <a:lstStyle/>
          <a:p>
            <a:pPr indent="-274320">
              <a:buBlip>
                <a:blip r:embed="rId3"/>
              </a:buBlip>
            </a:pPr>
            <a:r>
              <a:rPr lang="en-US" sz="2400" dirty="0">
                <a:effectLst>
                  <a:outerShdw blurRad="38100" dist="38100" dir="2700000" algn="tl">
                    <a:srgbClr val="000000">
                      <a:alpha val="43137"/>
                    </a:srgbClr>
                  </a:outerShdw>
                </a:effectLst>
                <a:latin typeface="+mn-lt"/>
              </a:rPr>
              <a:t>Computed at boot</a:t>
            </a:r>
          </a:p>
          <a:p>
            <a:pPr indent="-274320">
              <a:buBlip>
                <a:blip r:embed="rId3"/>
              </a:buBlip>
            </a:pPr>
            <a:r>
              <a:rPr lang="en-US" sz="2400" dirty="0">
                <a:effectLst>
                  <a:outerShdw blurRad="38100" dist="38100" dir="2700000" algn="tl">
                    <a:srgbClr val="000000">
                      <a:alpha val="43137"/>
                    </a:srgbClr>
                  </a:outerShdw>
                </a:effectLst>
                <a:latin typeface="+mn-lt"/>
              </a:rPr>
              <a:t>Fixed, artificial limits	</a:t>
            </a:r>
          </a:p>
        </p:txBody>
      </p:sp>
      <p:sp>
        <p:nvSpPr>
          <p:cNvPr id="17" name="Rectangle 16"/>
          <p:cNvSpPr/>
          <p:nvPr/>
        </p:nvSpPr>
        <p:spPr bwMode="auto">
          <a:xfrm>
            <a:off x="7649808" y="4267517"/>
            <a:ext cx="2743200" cy="2651760"/>
          </a:xfrm>
          <a:prstGeom prst="rect">
            <a:avLst/>
          </a:prstGeom>
          <a:gradFill>
            <a:gsLst>
              <a:gs pos="0">
                <a:schemeClr val="bg1">
                  <a:lumMod val="60000"/>
                  <a:lumOff val="40000"/>
                </a:schemeClr>
              </a:gs>
              <a:gs pos="25000">
                <a:schemeClr val="bg1"/>
              </a:gs>
              <a:gs pos="100000">
                <a:schemeClr val="bg1">
                  <a:lumMod val="75000"/>
                </a:schemeClr>
              </a:gs>
            </a:gsLst>
            <a:lin ang="5400000" scaled="0"/>
          </a:gradFill>
          <a:ln>
            <a:solidFill>
              <a:schemeClr val="bg1">
                <a:lumMod val="40000"/>
                <a:lumOff val="60000"/>
              </a:schemeClr>
            </a:solidFill>
            <a:headEnd type="none" w="med" len="med"/>
            <a:tailEnd type="none" w="med" len="med"/>
          </a:ln>
          <a:effectLst>
            <a:glow rad="63500">
              <a:schemeClr val="accent2">
                <a:satMod val="175000"/>
                <a:alpha val="40000"/>
              </a:schemeClr>
            </a:glow>
          </a:effectLst>
        </p:spPr>
        <p:style>
          <a:lnRef idx="1">
            <a:schemeClr val="accent4"/>
          </a:lnRef>
          <a:fillRef idx="3">
            <a:schemeClr val="accent4"/>
          </a:fillRef>
          <a:effectRef idx="2">
            <a:schemeClr val="accent4"/>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a:defRPr/>
            </a:pPr>
            <a:r>
              <a:rPr lang="en-US" sz="3400" dirty="0">
                <a:solidFill>
                  <a:srgbClr val="FFFFFF"/>
                </a:solidFill>
                <a:effectLst>
                  <a:outerShdw blurRad="38100" dist="38100" dir="2700000" algn="tl">
                    <a:srgbClr val="000000">
                      <a:alpha val="43137"/>
                    </a:srgbClr>
                  </a:outerShdw>
                </a:effectLst>
                <a:latin typeface="Segoe" pitchFamily="34" charset="0"/>
              </a:rPr>
              <a:t>Kernel  address space</a:t>
            </a:r>
          </a:p>
        </p:txBody>
      </p:sp>
      <p:sp>
        <p:nvSpPr>
          <p:cNvPr id="18" name="Rectangle 17"/>
          <p:cNvSpPr/>
          <p:nvPr/>
        </p:nvSpPr>
        <p:spPr bwMode="auto">
          <a:xfrm>
            <a:off x="7649808" y="2072957"/>
            <a:ext cx="2743200" cy="237744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lIns="131674" tIns="65837" rIns="131674" bIns="65837" anchor="ctr"/>
          <a:lstStyle/>
          <a:p>
            <a:pPr algn="ctr" defTabSz="1316356">
              <a:defRPr/>
            </a:pPr>
            <a:r>
              <a:rPr lang="en-US" sz="3400" dirty="0">
                <a:solidFill>
                  <a:schemeClr val="tx1"/>
                </a:solidFill>
                <a:effectLst>
                  <a:outerShdw blurRad="38100" dist="38100" dir="2700000" algn="tl">
                    <a:srgbClr val="000000">
                      <a:alpha val="43137"/>
                    </a:srgbClr>
                  </a:outerShdw>
                </a:effectLst>
              </a:rPr>
              <a:t>User address space</a:t>
            </a:r>
          </a:p>
        </p:txBody>
      </p:sp>
      <p:sp>
        <p:nvSpPr>
          <p:cNvPr id="20" name="TextBox 19"/>
          <p:cNvSpPr txBox="1">
            <a:spLocks noChangeArrowheads="1"/>
          </p:cNvSpPr>
          <p:nvPr/>
        </p:nvSpPr>
        <p:spPr bwMode="auto">
          <a:xfrm>
            <a:off x="7101168" y="1615757"/>
            <a:ext cx="3657600" cy="480060"/>
          </a:xfrm>
          <a:prstGeom prst="rect">
            <a:avLst/>
          </a:prstGeom>
          <a:noFill/>
          <a:ln w="9525">
            <a:noFill/>
            <a:miter lim="800000"/>
            <a:headEnd/>
            <a:tailEnd/>
          </a:ln>
        </p:spPr>
        <p:txBody>
          <a:bodyPr lIns="109728" tIns="54864" rIns="109728" bIns="54864">
            <a:spAutoFit/>
          </a:bodyPr>
          <a:lstStyle/>
          <a:p>
            <a:r>
              <a:rPr lang="en-US" sz="2400" dirty="0">
                <a:effectLst>
                  <a:outerShdw blurRad="38100" dist="38100" dir="2700000" algn="tl">
                    <a:srgbClr val="000000">
                      <a:alpha val="43137"/>
                    </a:srgbClr>
                  </a:outerShdw>
                </a:effectLst>
                <a:latin typeface="+mn-lt"/>
              </a:rPr>
              <a:t>Windows Vista and later</a:t>
            </a:r>
          </a:p>
        </p:txBody>
      </p:sp>
      <p:sp>
        <p:nvSpPr>
          <p:cNvPr id="15" name="Rectangle 14"/>
          <p:cNvSpPr/>
          <p:nvPr/>
        </p:nvSpPr>
        <p:spPr bwMode="auto">
          <a:xfrm>
            <a:off x="4083648" y="4358957"/>
            <a:ext cx="2834640" cy="457199"/>
          </a:xfrm>
          <a:prstGeom prst="rect">
            <a:avLst/>
          </a:prstGeom>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a:defRPr/>
            </a:pPr>
            <a:r>
              <a:rPr lang="en-US" sz="1700" dirty="0">
                <a:solidFill>
                  <a:schemeClr val="tx1"/>
                </a:solidFill>
                <a:effectLst>
                  <a:outerShdw blurRad="38100" dist="38100" dir="2700000" algn="tl">
                    <a:srgbClr val="000000">
                      <a:alpha val="43137"/>
                    </a:srgbClr>
                  </a:outerShdw>
                </a:effectLst>
                <a:latin typeface="Segoe" pitchFamily="34" charset="0"/>
              </a:rPr>
              <a:t>Paged pool</a:t>
            </a:r>
          </a:p>
        </p:txBody>
      </p:sp>
      <p:sp>
        <p:nvSpPr>
          <p:cNvPr id="16" name="Rectangle 15"/>
          <p:cNvSpPr/>
          <p:nvPr/>
        </p:nvSpPr>
        <p:spPr bwMode="auto">
          <a:xfrm>
            <a:off x="4083648" y="4816158"/>
            <a:ext cx="2834640" cy="404948"/>
          </a:xfrm>
          <a:prstGeom prst="rect">
            <a:avLst/>
          </a:prstGeom>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a:defRPr/>
            </a:pPr>
            <a:r>
              <a:rPr lang="en-US" sz="1700" dirty="0">
                <a:solidFill>
                  <a:schemeClr val="tx1"/>
                </a:solidFill>
                <a:effectLst>
                  <a:outerShdw blurRad="38100" dist="38100" dir="2700000" algn="tl">
                    <a:srgbClr val="000000">
                      <a:alpha val="43137"/>
                    </a:srgbClr>
                  </a:outerShdw>
                </a:effectLst>
                <a:latin typeface="Segoe" pitchFamily="34" charset="0"/>
              </a:rPr>
              <a:t>Process page tables</a:t>
            </a:r>
          </a:p>
        </p:txBody>
      </p:sp>
      <p:sp>
        <p:nvSpPr>
          <p:cNvPr id="19" name="Rectangle 18"/>
          <p:cNvSpPr/>
          <p:nvPr/>
        </p:nvSpPr>
        <p:spPr bwMode="auto">
          <a:xfrm>
            <a:off x="4083648" y="5181917"/>
            <a:ext cx="2834640" cy="509452"/>
          </a:xfrm>
          <a:prstGeom prst="rect">
            <a:avLst/>
          </a:prstGeom>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a:defRPr/>
            </a:pPr>
            <a:r>
              <a:rPr lang="en-US" sz="1700" dirty="0">
                <a:solidFill>
                  <a:schemeClr val="tx1"/>
                </a:solidFill>
                <a:effectLst>
                  <a:outerShdw blurRad="38100" dist="38100" dir="2700000" algn="tl">
                    <a:srgbClr val="000000">
                      <a:alpha val="43137"/>
                    </a:srgbClr>
                  </a:outerShdw>
                </a:effectLst>
                <a:latin typeface="Segoe" pitchFamily="34" charset="0"/>
              </a:rPr>
              <a:t>Kernel and executive</a:t>
            </a:r>
          </a:p>
          <a:p>
            <a:pPr algn="ctr" defTabSz="1096876">
              <a:defRPr/>
            </a:pPr>
            <a:r>
              <a:rPr lang="en-US" sz="1700" dirty="0">
                <a:solidFill>
                  <a:schemeClr val="tx1"/>
                </a:solidFill>
                <a:effectLst>
                  <a:outerShdw blurRad="38100" dist="38100" dir="2700000" algn="tl">
                    <a:srgbClr val="000000">
                      <a:alpha val="43137"/>
                    </a:srgbClr>
                  </a:outerShdw>
                </a:effectLst>
                <a:latin typeface="Segoe" pitchFamily="34" charset="0"/>
              </a:rPr>
              <a:t>HAL</a:t>
            </a:r>
          </a:p>
        </p:txBody>
      </p:sp>
      <p:cxnSp>
        <p:nvCxnSpPr>
          <p:cNvPr id="28" name="Straight Connector 27"/>
          <p:cNvCxnSpPr/>
          <p:nvPr/>
        </p:nvCxnSpPr>
        <p:spPr bwMode="auto">
          <a:xfrm rot="5400000">
            <a:off x="3306408" y="3673157"/>
            <a:ext cx="822960" cy="731520"/>
          </a:xfrm>
          <a:prstGeom prst="line">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none" w="med" len="med"/>
          </a:ln>
          <a:effectLst/>
        </p:spPr>
      </p:cxnSp>
      <p:cxnSp>
        <p:nvCxnSpPr>
          <p:cNvPr id="32" name="Straight Connector 31"/>
          <p:cNvCxnSpPr/>
          <p:nvPr/>
        </p:nvCxnSpPr>
        <p:spPr bwMode="auto">
          <a:xfrm rot="5400000">
            <a:off x="3306408" y="5227637"/>
            <a:ext cx="822960" cy="731520"/>
          </a:xfrm>
          <a:prstGeom prst="line">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none" w="med" len="med"/>
          </a:ln>
          <a:effectLst/>
        </p:spPr>
      </p:cxnSp>
      <p:cxnSp>
        <p:nvCxnSpPr>
          <p:cNvPr id="35" name="Straight Connector 34"/>
          <p:cNvCxnSpPr/>
          <p:nvPr/>
        </p:nvCxnSpPr>
        <p:spPr bwMode="auto">
          <a:xfrm rot="5400000">
            <a:off x="3306408" y="6233477"/>
            <a:ext cx="822960" cy="731520"/>
          </a:xfrm>
          <a:prstGeom prst="line">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none" w="med" len="med"/>
          </a:ln>
          <a:effectLst/>
        </p:spPr>
      </p:cxnSp>
      <p:cxnSp>
        <p:nvCxnSpPr>
          <p:cNvPr id="40" name="Straight Connector 39"/>
          <p:cNvCxnSpPr/>
          <p:nvPr/>
        </p:nvCxnSpPr>
        <p:spPr bwMode="auto">
          <a:xfrm rot="16200000" flipH="1">
            <a:off x="6872568" y="3673157"/>
            <a:ext cx="822960" cy="731520"/>
          </a:xfrm>
          <a:prstGeom prst="line">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none" w="med" len="med"/>
          </a:ln>
          <a:effectLst/>
        </p:spPr>
      </p:cxnSp>
      <p:cxnSp>
        <p:nvCxnSpPr>
          <p:cNvPr id="43" name="Straight Connector 42"/>
          <p:cNvCxnSpPr/>
          <p:nvPr/>
        </p:nvCxnSpPr>
        <p:spPr bwMode="auto">
          <a:xfrm rot="16200000" flipH="1">
            <a:off x="6918288" y="6187757"/>
            <a:ext cx="731520" cy="731520"/>
          </a:xfrm>
          <a:prstGeom prst="line">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none" w="med" len="med"/>
          </a:ln>
          <a:effectLst/>
        </p:spPr>
      </p:cxnSp>
      <p:sp>
        <p:nvSpPr>
          <p:cNvPr id="33822" name="TextBox 48"/>
          <p:cNvSpPr txBox="1">
            <a:spLocks noChangeArrowheads="1"/>
          </p:cNvSpPr>
          <p:nvPr/>
        </p:nvSpPr>
        <p:spPr bwMode="auto">
          <a:xfrm>
            <a:off x="334608" y="1615757"/>
            <a:ext cx="3657600" cy="480060"/>
          </a:xfrm>
          <a:prstGeom prst="rect">
            <a:avLst/>
          </a:prstGeom>
          <a:noFill/>
          <a:ln w="9525">
            <a:noFill/>
            <a:miter lim="800000"/>
            <a:headEnd/>
            <a:tailEnd/>
          </a:ln>
        </p:spPr>
        <p:txBody>
          <a:bodyPr lIns="109728" tIns="54864" rIns="109728" bIns="54864">
            <a:spAutoFit/>
          </a:bodyPr>
          <a:lstStyle/>
          <a:p>
            <a:r>
              <a:rPr lang="en-US" sz="2400" dirty="0">
                <a:effectLst>
                  <a:outerShdw blurRad="38100" dist="38100" dir="2700000" algn="tl">
                    <a:srgbClr val="000000">
                      <a:alpha val="43137"/>
                    </a:srgbClr>
                  </a:outerShdw>
                </a:effectLst>
                <a:latin typeface="+mn-lt"/>
              </a:rPr>
              <a:t>Windows XP and earlier</a:t>
            </a:r>
          </a:p>
        </p:txBody>
      </p:sp>
      <p:sp>
        <p:nvSpPr>
          <p:cNvPr id="51" name="TextBox 50"/>
          <p:cNvSpPr txBox="1">
            <a:spLocks noChangeArrowheads="1"/>
          </p:cNvSpPr>
          <p:nvPr/>
        </p:nvSpPr>
        <p:spPr bwMode="auto">
          <a:xfrm>
            <a:off x="7649808" y="6919277"/>
            <a:ext cx="3383280" cy="849463"/>
          </a:xfrm>
          <a:prstGeom prst="rect">
            <a:avLst/>
          </a:prstGeom>
          <a:noFill/>
          <a:ln w="9525">
            <a:noFill/>
            <a:miter lim="800000"/>
            <a:headEnd/>
            <a:tailEnd/>
          </a:ln>
        </p:spPr>
        <p:txBody>
          <a:bodyPr lIns="109728" tIns="54864" rIns="109728" bIns="54864">
            <a:spAutoFit/>
          </a:bodyPr>
          <a:lstStyle/>
          <a:p>
            <a:pPr marL="0" lvl="1" indent="-274320">
              <a:buBlip>
                <a:blip r:embed="rId3"/>
              </a:buBlip>
            </a:pPr>
            <a:r>
              <a:rPr lang="en-US" sz="2400" dirty="0">
                <a:effectLst>
                  <a:outerShdw blurRad="38100" dist="38100" dir="2700000" algn="tl">
                    <a:srgbClr val="000000">
                      <a:alpha val="43137"/>
                    </a:srgbClr>
                  </a:outerShdw>
                </a:effectLst>
                <a:latin typeface="+mn-lt"/>
              </a:rPr>
              <a:t>Fully dynamic</a:t>
            </a:r>
          </a:p>
          <a:p>
            <a:pPr marL="0" lvl="1" indent="-274320">
              <a:buBlip>
                <a:blip r:embed="rId3"/>
              </a:buBlip>
            </a:pPr>
            <a:r>
              <a:rPr lang="en-US" sz="2400" dirty="0">
                <a:effectLst>
                  <a:outerShdw blurRad="38100" dist="38100" dir="2700000" algn="tl">
                    <a:srgbClr val="000000">
                      <a:alpha val="43137"/>
                    </a:srgbClr>
                  </a:outerShdw>
                </a:effectLst>
                <a:latin typeface="+mn-lt"/>
              </a:rPr>
              <a:t>No </a:t>
            </a:r>
            <a:r>
              <a:rPr lang="en-US" sz="2400" dirty="0" err="1">
                <a:effectLst>
                  <a:outerShdw blurRad="38100" dist="38100" dir="2700000" algn="tl">
                    <a:srgbClr val="000000">
                      <a:alpha val="43137"/>
                    </a:srgbClr>
                  </a:outerShdw>
                </a:effectLst>
                <a:latin typeface="+mn-lt"/>
              </a:rPr>
              <a:t>regkeys</a:t>
            </a:r>
            <a:r>
              <a:rPr lang="en-US" sz="2400" dirty="0">
                <a:effectLst>
                  <a:outerShdw blurRad="38100" dist="38100" dir="2700000" algn="tl">
                    <a:srgbClr val="000000">
                      <a:alpha val="43137"/>
                    </a:srgbClr>
                  </a:outerShdw>
                </a:effectLst>
                <a:latin typeface="+mn-lt"/>
              </a:rPr>
              <a:t> needed</a:t>
            </a:r>
          </a:p>
        </p:txBody>
      </p:sp>
      <p:grpSp>
        <p:nvGrpSpPr>
          <p:cNvPr id="33824" name="Group 76"/>
          <p:cNvGrpSpPr>
            <a:grpSpLocks/>
          </p:cNvGrpSpPr>
          <p:nvPr/>
        </p:nvGrpSpPr>
        <p:grpSpPr bwMode="auto">
          <a:xfrm>
            <a:off x="517488" y="4450397"/>
            <a:ext cx="2834640" cy="2560320"/>
            <a:chOff x="381000" y="2971800"/>
            <a:chExt cx="2362200" cy="2133600"/>
          </a:xfrm>
        </p:grpSpPr>
        <p:sp>
          <p:nvSpPr>
            <p:cNvPr id="5" name="Rectangle 4"/>
            <p:cNvSpPr/>
            <p:nvPr/>
          </p:nvSpPr>
          <p:spPr bwMode="auto">
            <a:xfrm>
              <a:off x="381000" y="2971800"/>
              <a:ext cx="2362200" cy="304800"/>
            </a:xfrm>
            <a:prstGeom prst="rect">
              <a:avLst/>
            </a:prstGeom>
            <a:gradFill>
              <a:gsLst>
                <a:gs pos="0">
                  <a:schemeClr val="bg1">
                    <a:lumMod val="60000"/>
                    <a:lumOff val="40000"/>
                  </a:schemeClr>
                </a:gs>
                <a:gs pos="25000">
                  <a:schemeClr val="bg1"/>
                </a:gs>
                <a:gs pos="100000">
                  <a:schemeClr val="bg1">
                    <a:lumMod val="75000"/>
                  </a:schemeClr>
                </a:gs>
              </a:gsLst>
              <a:lin ang="5400000" scaled="0"/>
            </a:gradFill>
            <a:ln>
              <a:solidFill>
                <a:schemeClr val="bg1">
                  <a:lumMod val="40000"/>
                  <a:lumOff val="60000"/>
                </a:schemeClr>
              </a:solidFill>
              <a:headEnd type="none" w="med" len="med"/>
              <a:tailEnd type="none" w="med" len="med"/>
            </a:ln>
            <a:effectLst>
              <a:glow rad="63500">
                <a:schemeClr val="accent2">
                  <a:satMod val="175000"/>
                  <a:alpha val="40000"/>
                </a:schemeClr>
              </a:glow>
            </a:effectLst>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1096876">
                <a:defRPr/>
              </a:pPr>
              <a:r>
                <a:rPr lang="en-US" sz="1700" dirty="0">
                  <a:solidFill>
                    <a:srgbClr val="FFFFFF"/>
                  </a:solidFill>
                  <a:effectLst>
                    <a:outerShdw blurRad="38100" dist="38100" dir="2700000" algn="tl">
                      <a:srgbClr val="000000">
                        <a:alpha val="43137"/>
                      </a:srgbClr>
                    </a:outerShdw>
                  </a:effectLst>
                  <a:latin typeface="Segoe" pitchFamily="34" charset="0"/>
                </a:rPr>
                <a:t>System cache</a:t>
              </a:r>
            </a:p>
          </p:txBody>
        </p:sp>
        <p:sp>
          <p:nvSpPr>
            <p:cNvPr id="7" name="Rectangle 6"/>
            <p:cNvSpPr/>
            <p:nvPr/>
          </p:nvSpPr>
          <p:spPr bwMode="auto">
            <a:xfrm>
              <a:off x="381000" y="4724400"/>
              <a:ext cx="2362200" cy="381000"/>
            </a:xfrm>
            <a:prstGeom prst="rect">
              <a:avLst/>
            </a:prstGeom>
            <a:gradFill>
              <a:gsLst>
                <a:gs pos="0">
                  <a:schemeClr val="bg1">
                    <a:lumMod val="60000"/>
                    <a:lumOff val="40000"/>
                  </a:schemeClr>
                </a:gs>
                <a:gs pos="25000">
                  <a:schemeClr val="bg1"/>
                </a:gs>
                <a:gs pos="100000">
                  <a:schemeClr val="bg1">
                    <a:lumMod val="75000"/>
                  </a:schemeClr>
                </a:gs>
              </a:gsLst>
              <a:lin ang="5400000" scaled="0"/>
            </a:gradFill>
            <a:ln>
              <a:solidFill>
                <a:schemeClr val="bg1">
                  <a:lumMod val="40000"/>
                  <a:lumOff val="60000"/>
                </a:schemeClr>
              </a:solidFill>
              <a:headEnd type="none" w="med" len="med"/>
              <a:tailEnd type="none" w="med" len="med"/>
            </a:ln>
            <a:effectLst>
              <a:glow rad="63500">
                <a:schemeClr val="accent2">
                  <a:satMod val="175000"/>
                  <a:alpha val="40000"/>
                </a:schemeClr>
              </a:glow>
            </a:effectLst>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1096876">
                <a:defRPr/>
              </a:pPr>
              <a:r>
                <a:rPr lang="en-US" sz="1700" dirty="0">
                  <a:solidFill>
                    <a:srgbClr val="FFFFFF"/>
                  </a:solidFill>
                  <a:effectLst>
                    <a:outerShdw blurRad="38100" dist="38100" dir="2700000" algn="tl">
                      <a:srgbClr val="000000">
                        <a:alpha val="43137"/>
                      </a:srgbClr>
                    </a:outerShdw>
                  </a:effectLst>
                  <a:latin typeface="Segoe" pitchFamily="34" charset="0"/>
                </a:rPr>
                <a:t>System </a:t>
              </a:r>
              <a:r>
                <a:rPr lang="en-US" sz="1700" dirty="0" err="1">
                  <a:solidFill>
                    <a:srgbClr val="FFFFFF"/>
                  </a:solidFill>
                  <a:effectLst>
                    <a:outerShdw blurRad="38100" dist="38100" dir="2700000" algn="tl">
                      <a:srgbClr val="000000">
                        <a:alpha val="43137"/>
                      </a:srgbClr>
                    </a:outerShdw>
                  </a:effectLst>
                  <a:latin typeface="Segoe" pitchFamily="34" charset="0"/>
                </a:rPr>
                <a:t>PTEs</a:t>
              </a:r>
              <a:endParaRPr lang="en-US" sz="1700" dirty="0">
                <a:solidFill>
                  <a:srgbClr val="FFFFFF"/>
                </a:solidFill>
                <a:effectLst>
                  <a:outerShdw blurRad="38100" dist="38100" dir="2700000" algn="tl">
                    <a:srgbClr val="000000">
                      <a:alpha val="43137"/>
                    </a:srgbClr>
                  </a:outerShdw>
                </a:effectLst>
                <a:latin typeface="Segoe" pitchFamily="34" charset="0"/>
              </a:endParaRPr>
            </a:p>
          </p:txBody>
        </p:sp>
        <p:sp>
          <p:nvSpPr>
            <p:cNvPr id="24" name="Rectangle 23"/>
            <p:cNvSpPr/>
            <p:nvPr/>
          </p:nvSpPr>
          <p:spPr bwMode="auto">
            <a:xfrm>
              <a:off x="381000" y="3581400"/>
              <a:ext cx="2362200" cy="304800"/>
            </a:xfrm>
            <a:prstGeom prst="rect">
              <a:avLst/>
            </a:prstGeom>
            <a:gradFill>
              <a:gsLst>
                <a:gs pos="0">
                  <a:schemeClr val="bg1">
                    <a:lumMod val="60000"/>
                    <a:lumOff val="40000"/>
                  </a:schemeClr>
                </a:gs>
                <a:gs pos="25000">
                  <a:schemeClr val="bg1"/>
                </a:gs>
                <a:gs pos="100000">
                  <a:schemeClr val="bg1">
                    <a:lumMod val="75000"/>
                  </a:schemeClr>
                </a:gs>
              </a:gsLst>
              <a:lin ang="5400000" scaled="0"/>
            </a:gradFill>
            <a:ln>
              <a:solidFill>
                <a:schemeClr val="bg1">
                  <a:lumMod val="40000"/>
                  <a:lumOff val="60000"/>
                </a:schemeClr>
              </a:solidFill>
              <a:headEnd type="none" w="med" len="med"/>
              <a:tailEnd type="none" w="med" len="med"/>
            </a:ln>
            <a:effectLst>
              <a:glow rad="63500">
                <a:schemeClr val="accent2">
                  <a:satMod val="175000"/>
                  <a:alpha val="40000"/>
                </a:schemeClr>
              </a:glow>
            </a:effectLst>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1096876">
                <a:defRPr/>
              </a:pPr>
              <a:r>
                <a:rPr lang="en-US" sz="1700" dirty="0">
                  <a:solidFill>
                    <a:srgbClr val="FFFFFF"/>
                  </a:solidFill>
                  <a:effectLst>
                    <a:outerShdw blurRad="38100" dist="38100" dir="2700000" algn="tl">
                      <a:srgbClr val="000000">
                        <a:alpha val="43137"/>
                      </a:srgbClr>
                    </a:outerShdw>
                  </a:effectLst>
                  <a:latin typeface="Segoe" pitchFamily="34" charset="0"/>
                </a:rPr>
                <a:t>Paged pool</a:t>
              </a:r>
            </a:p>
          </p:txBody>
        </p:sp>
        <p:sp>
          <p:nvSpPr>
            <p:cNvPr id="27" name="Rectangle 26"/>
            <p:cNvSpPr/>
            <p:nvPr/>
          </p:nvSpPr>
          <p:spPr bwMode="auto">
            <a:xfrm>
              <a:off x="381000" y="3276600"/>
              <a:ext cx="2362200" cy="304800"/>
            </a:xfrm>
            <a:prstGeom prst="rect">
              <a:avLst/>
            </a:prstGeom>
            <a:gradFill>
              <a:gsLst>
                <a:gs pos="0">
                  <a:schemeClr val="bg1">
                    <a:lumMod val="60000"/>
                    <a:lumOff val="40000"/>
                  </a:schemeClr>
                </a:gs>
                <a:gs pos="25000">
                  <a:schemeClr val="bg1"/>
                </a:gs>
                <a:gs pos="100000">
                  <a:schemeClr val="bg1">
                    <a:lumMod val="75000"/>
                  </a:schemeClr>
                </a:gs>
              </a:gsLst>
              <a:lin ang="5400000" scaled="0"/>
            </a:gradFill>
            <a:ln>
              <a:solidFill>
                <a:schemeClr val="bg1">
                  <a:lumMod val="40000"/>
                  <a:lumOff val="60000"/>
                </a:schemeClr>
              </a:solidFill>
              <a:headEnd type="none" w="med" len="med"/>
              <a:tailEnd type="none" w="med" len="med"/>
            </a:ln>
            <a:effectLst>
              <a:glow rad="63500">
                <a:schemeClr val="accent2">
                  <a:satMod val="175000"/>
                  <a:alpha val="40000"/>
                </a:schemeClr>
              </a:glow>
            </a:effectLst>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1096876">
                <a:defRPr/>
              </a:pPr>
              <a:r>
                <a:rPr lang="en-US" sz="1700" dirty="0" err="1">
                  <a:solidFill>
                    <a:srgbClr val="FFFFFF"/>
                  </a:solidFill>
                  <a:effectLst>
                    <a:outerShdw blurRad="38100" dist="38100" dir="2700000" algn="tl">
                      <a:srgbClr val="000000">
                        <a:alpha val="43137"/>
                      </a:srgbClr>
                    </a:outerShdw>
                  </a:effectLst>
                  <a:latin typeface="Segoe" pitchFamily="34" charset="0"/>
                </a:rPr>
                <a:t>Nonpaged</a:t>
              </a:r>
              <a:r>
                <a:rPr lang="en-US" sz="1700" dirty="0">
                  <a:solidFill>
                    <a:srgbClr val="FFFFFF"/>
                  </a:solidFill>
                  <a:effectLst>
                    <a:outerShdw blurRad="38100" dist="38100" dir="2700000" algn="tl">
                      <a:srgbClr val="000000">
                        <a:alpha val="43137"/>
                      </a:srgbClr>
                    </a:outerShdw>
                  </a:effectLst>
                  <a:latin typeface="Segoe" pitchFamily="34" charset="0"/>
                </a:rPr>
                <a:t> pool</a:t>
              </a:r>
            </a:p>
          </p:txBody>
        </p:sp>
        <p:sp>
          <p:nvSpPr>
            <p:cNvPr id="29" name="Rectangle 28"/>
            <p:cNvSpPr/>
            <p:nvPr/>
          </p:nvSpPr>
          <p:spPr bwMode="auto">
            <a:xfrm>
              <a:off x="381000" y="4267200"/>
              <a:ext cx="2362200" cy="457200"/>
            </a:xfrm>
            <a:prstGeom prst="rect">
              <a:avLst/>
            </a:prstGeom>
            <a:gradFill>
              <a:gsLst>
                <a:gs pos="0">
                  <a:schemeClr val="bg1">
                    <a:lumMod val="60000"/>
                    <a:lumOff val="40000"/>
                  </a:schemeClr>
                </a:gs>
                <a:gs pos="25000">
                  <a:schemeClr val="bg1"/>
                </a:gs>
                <a:gs pos="100000">
                  <a:schemeClr val="bg1">
                    <a:lumMod val="75000"/>
                  </a:schemeClr>
                </a:gs>
              </a:gsLst>
              <a:lin ang="5400000" scaled="0"/>
            </a:gradFill>
            <a:ln>
              <a:solidFill>
                <a:schemeClr val="bg1">
                  <a:lumMod val="40000"/>
                  <a:lumOff val="60000"/>
                </a:schemeClr>
              </a:solidFill>
              <a:headEnd type="none" w="med" len="med"/>
              <a:tailEnd type="none" w="med" len="med"/>
            </a:ln>
            <a:effectLst>
              <a:glow rad="63500">
                <a:schemeClr val="accent2">
                  <a:satMod val="175000"/>
                  <a:alpha val="40000"/>
                </a:schemeClr>
              </a:glow>
            </a:effectLst>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algn="ctr" defTabSz="1096876">
                <a:defRPr/>
              </a:pPr>
              <a:r>
                <a:rPr lang="en-US" sz="1700" dirty="0">
                  <a:solidFill>
                    <a:srgbClr val="FFFFFF"/>
                  </a:solidFill>
                  <a:effectLst>
                    <a:outerShdw blurRad="38100" dist="38100" dir="2700000" algn="tl">
                      <a:srgbClr val="000000">
                        <a:alpha val="43137"/>
                      </a:srgbClr>
                    </a:outerShdw>
                  </a:effectLst>
                  <a:latin typeface="Segoe" pitchFamily="34" charset="0"/>
                </a:rPr>
                <a:t>Kernel and executive</a:t>
              </a:r>
            </a:p>
            <a:p>
              <a:pPr algn="ctr" defTabSz="1096876">
                <a:defRPr/>
              </a:pPr>
              <a:r>
                <a:rPr lang="en-US" sz="1700" dirty="0">
                  <a:solidFill>
                    <a:srgbClr val="FFFFFF"/>
                  </a:solidFill>
                  <a:effectLst>
                    <a:outerShdw blurRad="38100" dist="38100" dir="2700000" algn="tl">
                      <a:srgbClr val="000000">
                        <a:alpha val="43137"/>
                      </a:srgbClr>
                    </a:outerShdw>
                  </a:effectLst>
                  <a:latin typeface="Segoe" pitchFamily="34" charset="0"/>
                </a:rPr>
                <a:t>HAL</a:t>
              </a:r>
            </a:p>
          </p:txBody>
        </p:sp>
      </p:grpSp>
      <p:sp>
        <p:nvSpPr>
          <p:cNvPr id="30" name="Rectangle 29"/>
          <p:cNvSpPr/>
          <p:nvPr/>
        </p:nvSpPr>
        <p:spPr bwMode="auto">
          <a:xfrm>
            <a:off x="4083648" y="3627437"/>
            <a:ext cx="2834640" cy="365760"/>
          </a:xfrm>
          <a:prstGeom prst="rect">
            <a:avLst/>
          </a:prstGeom>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a:defRPr/>
            </a:pPr>
            <a:r>
              <a:rPr lang="en-US" sz="1700" dirty="0">
                <a:solidFill>
                  <a:schemeClr val="tx1"/>
                </a:solidFill>
                <a:effectLst>
                  <a:outerShdw blurRad="38100" dist="38100" dir="2700000" algn="tl">
                    <a:srgbClr val="000000">
                      <a:alpha val="43137"/>
                    </a:srgbClr>
                  </a:outerShdw>
                </a:effectLst>
                <a:latin typeface="Segoe" pitchFamily="34" charset="0"/>
              </a:rPr>
              <a:t>System cache</a:t>
            </a:r>
          </a:p>
        </p:txBody>
      </p:sp>
      <p:sp>
        <p:nvSpPr>
          <p:cNvPr id="31" name="Rectangle 30"/>
          <p:cNvSpPr/>
          <p:nvPr/>
        </p:nvSpPr>
        <p:spPr bwMode="auto">
          <a:xfrm>
            <a:off x="4083648" y="3993197"/>
            <a:ext cx="2834640" cy="365760"/>
          </a:xfrm>
          <a:prstGeom prst="rect">
            <a:avLst/>
          </a:prstGeom>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a:defRPr/>
            </a:pPr>
            <a:r>
              <a:rPr lang="en-US" sz="1700" dirty="0" err="1">
                <a:solidFill>
                  <a:schemeClr val="tx1"/>
                </a:solidFill>
                <a:effectLst>
                  <a:outerShdw blurRad="38100" dist="38100" dir="2700000" algn="tl">
                    <a:srgbClr val="000000">
                      <a:alpha val="43137"/>
                    </a:srgbClr>
                  </a:outerShdw>
                </a:effectLst>
                <a:latin typeface="Segoe" pitchFamily="34" charset="0"/>
              </a:rPr>
              <a:t>Nonpaged</a:t>
            </a:r>
            <a:r>
              <a:rPr lang="en-US" sz="1700" dirty="0">
                <a:solidFill>
                  <a:schemeClr val="tx1"/>
                </a:solidFill>
                <a:effectLst>
                  <a:outerShdw blurRad="38100" dist="38100" dir="2700000" algn="tl">
                    <a:srgbClr val="000000">
                      <a:alpha val="43137"/>
                    </a:srgbClr>
                  </a:outerShdw>
                </a:effectLst>
                <a:latin typeface="Segoe" pitchFamily="34" charset="0"/>
              </a:rPr>
              <a:t> pool</a:t>
            </a:r>
          </a:p>
        </p:txBody>
      </p:sp>
      <p:sp>
        <p:nvSpPr>
          <p:cNvPr id="39" name="Rectangle 38"/>
          <p:cNvSpPr/>
          <p:nvPr/>
        </p:nvSpPr>
        <p:spPr bwMode="auto">
          <a:xfrm>
            <a:off x="4083648" y="5730557"/>
            <a:ext cx="2834640" cy="457200"/>
          </a:xfrm>
          <a:prstGeom prst="rect">
            <a:avLst/>
          </a:prstGeom>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109718" tIns="54860" rIns="109718" bIns="54860" numCol="1" rtlCol="0" anchor="ctr" anchorCtr="0" compatLnSpc="1">
            <a:prstTxWarp prst="textNoShape">
              <a:avLst/>
            </a:prstTxWarp>
          </a:bodyPr>
          <a:lstStyle/>
          <a:p>
            <a:pPr algn="ctr" defTabSz="1096876">
              <a:defRPr/>
            </a:pPr>
            <a:r>
              <a:rPr lang="en-US" sz="1700" dirty="0">
                <a:solidFill>
                  <a:schemeClr val="tx1"/>
                </a:solidFill>
                <a:effectLst>
                  <a:outerShdw blurRad="38100" dist="38100" dir="2700000" algn="tl">
                    <a:srgbClr val="000000">
                      <a:alpha val="43137"/>
                    </a:srgbClr>
                  </a:outerShdw>
                </a:effectLst>
                <a:latin typeface="Segoe" pitchFamily="34" charset="0"/>
              </a:rPr>
              <a:t>System </a:t>
            </a:r>
            <a:r>
              <a:rPr lang="en-US" sz="1700" dirty="0" err="1">
                <a:solidFill>
                  <a:schemeClr val="tx1"/>
                </a:solidFill>
                <a:effectLst>
                  <a:outerShdw blurRad="38100" dist="38100" dir="2700000" algn="tl">
                    <a:srgbClr val="000000">
                      <a:alpha val="43137"/>
                    </a:srgbClr>
                  </a:outerShdw>
                </a:effectLst>
                <a:latin typeface="Segoe" pitchFamily="34" charset="0"/>
              </a:rPr>
              <a:t>PTEs</a:t>
            </a:r>
            <a:endParaRPr lang="en-US" sz="1700" dirty="0">
              <a:solidFill>
                <a:schemeClr val="tx1"/>
              </a:solidFill>
              <a:effectLst>
                <a:outerShdw blurRad="38100" dist="38100" dir="2700000" algn="tl">
                  <a:srgbClr val="000000">
                    <a:alpha val="43137"/>
                  </a:srgbClr>
                </a:outerShdw>
              </a:effectLst>
              <a:latin typeface="Segoe" pitchFamily="34" charset="0"/>
            </a:endParaRPr>
          </a:p>
        </p:txBody>
      </p:sp>
      <p:cxnSp>
        <p:nvCxnSpPr>
          <p:cNvPr id="53" name="Straight Connector 52"/>
          <p:cNvCxnSpPr/>
          <p:nvPr/>
        </p:nvCxnSpPr>
        <p:spPr bwMode="auto">
          <a:xfrm rot="5400000">
            <a:off x="3306408" y="4038917"/>
            <a:ext cx="822960" cy="731520"/>
          </a:xfrm>
          <a:prstGeom prst="line">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none" w="med" len="med"/>
          </a:ln>
          <a:effectLst/>
        </p:spPr>
      </p:cxnSp>
      <p:cxnSp>
        <p:nvCxnSpPr>
          <p:cNvPr id="56" name="Straight Connector 55"/>
          <p:cNvCxnSpPr/>
          <p:nvPr/>
        </p:nvCxnSpPr>
        <p:spPr bwMode="auto">
          <a:xfrm rot="5400000">
            <a:off x="3306408" y="4404677"/>
            <a:ext cx="822960" cy="731520"/>
          </a:xfrm>
          <a:prstGeom prst="line">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none" w="med" len="med"/>
          </a:ln>
          <a:effectLst/>
        </p:spPr>
      </p:cxnSp>
      <p:cxnSp>
        <p:nvCxnSpPr>
          <p:cNvPr id="61" name="Straight Connector 60"/>
          <p:cNvCxnSpPr/>
          <p:nvPr/>
        </p:nvCxnSpPr>
        <p:spPr bwMode="auto">
          <a:xfrm rot="5400000">
            <a:off x="3306408" y="5776277"/>
            <a:ext cx="822960" cy="731520"/>
          </a:xfrm>
          <a:prstGeom prst="line">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none" w="med" len="med"/>
          </a:ln>
          <a:effectLst/>
        </p:spPr>
      </p:cxnSp>
      <p:cxnSp>
        <p:nvCxnSpPr>
          <p:cNvPr id="92" name="Straight Connector 91"/>
          <p:cNvCxnSpPr/>
          <p:nvPr/>
        </p:nvCxnSpPr>
        <p:spPr bwMode="auto">
          <a:xfrm rot="5400000" flipH="1" flipV="1">
            <a:off x="3352128" y="4816157"/>
            <a:ext cx="731520" cy="731520"/>
          </a:xfrm>
          <a:prstGeom prst="line">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none" w="med" len="med"/>
          </a:ln>
          <a:effectLst/>
        </p:spPr>
      </p:cxn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 calcmode="lin" valueType="num">
                                      <p:cBhvr additive="base">
                                        <p:cTn id="7" dur="1000" fill="hold"/>
                                        <p:tgtEl>
                                          <p:spTgt spid="20"/>
                                        </p:tgtEl>
                                        <p:attrNameLst>
                                          <p:attrName>ppt_x</p:attrName>
                                        </p:attrNameLst>
                                      </p:cBhvr>
                                      <p:tavLst>
                                        <p:tav tm="0">
                                          <p:val>
                                            <p:strVal val="#ppt_x"/>
                                          </p:val>
                                        </p:tav>
                                        <p:tav tm="100000">
                                          <p:val>
                                            <p:strVal val="#ppt_x"/>
                                          </p:val>
                                        </p:tav>
                                      </p:tavLst>
                                    </p:anim>
                                    <p:anim calcmode="lin" valueType="num">
                                      <p:cBhvr additive="base">
                                        <p:cTn id="8" dur="1000" fill="hold"/>
                                        <p:tgtEl>
                                          <p:spTgt spid="20"/>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8"/>
                                        </p:tgtEl>
                                        <p:attrNameLst>
                                          <p:attrName>style.visibility</p:attrName>
                                        </p:attrNameLst>
                                      </p:cBhvr>
                                      <p:to>
                                        <p:strVal val="visible"/>
                                      </p:to>
                                    </p:set>
                                    <p:anim calcmode="lin" valueType="num">
                                      <p:cBhvr additive="base">
                                        <p:cTn id="11" dur="1000" fill="hold"/>
                                        <p:tgtEl>
                                          <p:spTgt spid="18"/>
                                        </p:tgtEl>
                                        <p:attrNameLst>
                                          <p:attrName>ppt_x</p:attrName>
                                        </p:attrNameLst>
                                      </p:cBhvr>
                                      <p:tavLst>
                                        <p:tav tm="0">
                                          <p:val>
                                            <p:strVal val="#ppt_x"/>
                                          </p:val>
                                        </p:tav>
                                        <p:tav tm="100000">
                                          <p:val>
                                            <p:strVal val="#ppt_x"/>
                                          </p:val>
                                        </p:tav>
                                      </p:tavLst>
                                    </p:anim>
                                    <p:anim calcmode="lin" valueType="num">
                                      <p:cBhvr additive="base">
                                        <p:cTn id="12" dur="1000" fill="hold"/>
                                        <p:tgtEl>
                                          <p:spTgt spid="18"/>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17"/>
                                        </p:tgtEl>
                                        <p:attrNameLst>
                                          <p:attrName>style.visibility</p:attrName>
                                        </p:attrNameLst>
                                      </p:cBhvr>
                                      <p:to>
                                        <p:strVal val="visible"/>
                                      </p:to>
                                    </p:set>
                                    <p:anim calcmode="lin" valueType="num">
                                      <p:cBhvr additive="base">
                                        <p:cTn id="15" dur="1000" fill="hold"/>
                                        <p:tgtEl>
                                          <p:spTgt spid="17"/>
                                        </p:tgtEl>
                                        <p:attrNameLst>
                                          <p:attrName>ppt_x</p:attrName>
                                        </p:attrNameLst>
                                      </p:cBhvr>
                                      <p:tavLst>
                                        <p:tav tm="0">
                                          <p:val>
                                            <p:strVal val="#ppt_x"/>
                                          </p:val>
                                        </p:tav>
                                        <p:tav tm="100000">
                                          <p:val>
                                            <p:strVal val="#ppt_x"/>
                                          </p:val>
                                        </p:tav>
                                      </p:tavLst>
                                    </p:anim>
                                    <p:anim calcmode="lin" valueType="num">
                                      <p:cBhvr additive="base">
                                        <p:cTn id="16" dur="1000" fill="hold"/>
                                        <p:tgtEl>
                                          <p:spTgt spid="17"/>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40"/>
                                        </p:tgtEl>
                                        <p:attrNameLst>
                                          <p:attrName>style.visibility</p:attrName>
                                        </p:attrNameLst>
                                      </p:cBhvr>
                                      <p:to>
                                        <p:strVal val="visible"/>
                                      </p:to>
                                    </p:set>
                                    <p:anim calcmode="lin" valueType="num">
                                      <p:cBhvr additive="base">
                                        <p:cTn id="19" dur="1000" fill="hold"/>
                                        <p:tgtEl>
                                          <p:spTgt spid="40"/>
                                        </p:tgtEl>
                                        <p:attrNameLst>
                                          <p:attrName>ppt_x</p:attrName>
                                        </p:attrNameLst>
                                      </p:cBhvr>
                                      <p:tavLst>
                                        <p:tav tm="0">
                                          <p:val>
                                            <p:strVal val="#ppt_x"/>
                                          </p:val>
                                        </p:tav>
                                        <p:tav tm="100000">
                                          <p:val>
                                            <p:strVal val="#ppt_x"/>
                                          </p:val>
                                        </p:tav>
                                      </p:tavLst>
                                    </p:anim>
                                    <p:anim calcmode="lin" valueType="num">
                                      <p:cBhvr additive="base">
                                        <p:cTn id="20" dur="1000" fill="hold"/>
                                        <p:tgtEl>
                                          <p:spTgt spid="40"/>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43"/>
                                        </p:tgtEl>
                                        <p:attrNameLst>
                                          <p:attrName>style.visibility</p:attrName>
                                        </p:attrNameLst>
                                      </p:cBhvr>
                                      <p:to>
                                        <p:strVal val="visible"/>
                                      </p:to>
                                    </p:set>
                                    <p:anim calcmode="lin" valueType="num">
                                      <p:cBhvr additive="base">
                                        <p:cTn id="23" dur="1000" fill="hold"/>
                                        <p:tgtEl>
                                          <p:spTgt spid="43"/>
                                        </p:tgtEl>
                                        <p:attrNameLst>
                                          <p:attrName>ppt_x</p:attrName>
                                        </p:attrNameLst>
                                      </p:cBhvr>
                                      <p:tavLst>
                                        <p:tav tm="0">
                                          <p:val>
                                            <p:strVal val="#ppt_x"/>
                                          </p:val>
                                        </p:tav>
                                        <p:tav tm="100000">
                                          <p:val>
                                            <p:strVal val="#ppt_x"/>
                                          </p:val>
                                        </p:tav>
                                      </p:tavLst>
                                    </p:anim>
                                    <p:anim calcmode="lin" valueType="num">
                                      <p:cBhvr additive="base">
                                        <p:cTn id="24" dur="1000" fill="hold"/>
                                        <p:tgtEl>
                                          <p:spTgt spid="43"/>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51"/>
                                        </p:tgtEl>
                                        <p:attrNameLst>
                                          <p:attrName>style.visibility</p:attrName>
                                        </p:attrNameLst>
                                      </p:cBhvr>
                                      <p:to>
                                        <p:strVal val="visible"/>
                                      </p:to>
                                    </p:set>
                                    <p:anim calcmode="lin" valueType="num">
                                      <p:cBhvr additive="base">
                                        <p:cTn id="27" dur="1000" fill="hold"/>
                                        <p:tgtEl>
                                          <p:spTgt spid="51"/>
                                        </p:tgtEl>
                                        <p:attrNameLst>
                                          <p:attrName>ppt_x</p:attrName>
                                        </p:attrNameLst>
                                      </p:cBhvr>
                                      <p:tavLst>
                                        <p:tav tm="0">
                                          <p:val>
                                            <p:strVal val="#ppt_x"/>
                                          </p:val>
                                        </p:tav>
                                        <p:tav tm="100000">
                                          <p:val>
                                            <p:strVal val="#ppt_x"/>
                                          </p:val>
                                        </p:tav>
                                      </p:tavLst>
                                    </p:anim>
                                    <p:anim calcmode="lin" valueType="num">
                                      <p:cBhvr additive="base">
                                        <p:cTn id="28" dur="1000" fill="hold"/>
                                        <p:tgtEl>
                                          <p:spTgt spid="5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5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1"/>
            <a:ext cx="10056494" cy="1495794"/>
          </a:xfrm>
        </p:spPr>
        <p:txBody>
          <a:bodyPr/>
          <a:lstStyle/>
          <a:p>
            <a:r>
              <a:rPr lang="en-US" dirty="0" smtClean="0"/>
              <a:t>Dynamic System VA Space</a:t>
            </a:r>
            <a:br>
              <a:rPr lang="en-US" dirty="0" smtClean="0"/>
            </a:br>
            <a:r>
              <a:rPr sz="4800" smtClean="0">
                <a:solidFill>
                  <a:schemeClr val="accent1"/>
                </a:solidFill>
              </a:rPr>
              <a:t>Benefits</a:t>
            </a:r>
            <a:endParaRPr lang="en-US" dirty="0">
              <a:solidFill>
                <a:schemeClr val="accent1"/>
              </a:solidFill>
            </a:endParaRPr>
          </a:p>
        </p:txBody>
      </p:sp>
      <p:sp>
        <p:nvSpPr>
          <p:cNvPr id="3" name="Text Placeholder 2"/>
          <p:cNvSpPr>
            <a:spLocks noGrp="1"/>
          </p:cNvSpPr>
          <p:nvPr>
            <p:ph type="body" idx="1"/>
          </p:nvPr>
        </p:nvSpPr>
        <p:spPr>
          <a:xfrm>
            <a:off x="459106" y="2286000"/>
            <a:ext cx="10056494" cy="4397512"/>
          </a:xfrm>
        </p:spPr>
        <p:txBody>
          <a:bodyPr/>
          <a:lstStyle/>
          <a:p>
            <a:r>
              <a:rPr lang="en-US" dirty="0" smtClean="0"/>
              <a:t>All resources are pooled and available to any requestor</a:t>
            </a:r>
          </a:p>
          <a:p>
            <a:r>
              <a:rPr lang="en-US" dirty="0" smtClean="0"/>
              <a:t>Increased VA space</a:t>
            </a:r>
          </a:p>
          <a:p>
            <a:pPr lvl="1"/>
            <a:r>
              <a:rPr lang="en-US" dirty="0" smtClean="0"/>
              <a:t>2 GB shared on 32-bit platforms</a:t>
            </a:r>
          </a:p>
          <a:p>
            <a:pPr lvl="1"/>
            <a:r>
              <a:rPr lang="en-US" dirty="0" smtClean="0"/>
              <a:t>128 GB per resource (1 TB system cache) on 64-bit platforms</a:t>
            </a:r>
          </a:p>
          <a:p>
            <a:r>
              <a:rPr lang="en-US" dirty="0" smtClean="0"/>
              <a:t>Maximum resources always available</a:t>
            </a:r>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1"/>
            <a:ext cx="10056494" cy="1429314"/>
          </a:xfrm>
        </p:spPr>
        <p:txBody>
          <a:bodyPr/>
          <a:lstStyle/>
          <a:p>
            <a:r>
              <a:rPr lang="en-US" dirty="0" smtClean="0"/>
              <a:t>Dynamic System VA Space</a:t>
            </a:r>
            <a:br>
              <a:rPr lang="en-US" dirty="0" smtClean="0"/>
            </a:br>
            <a:r>
              <a:rPr sz="4300" smtClean="0">
                <a:solidFill>
                  <a:schemeClr val="accent1"/>
                </a:solidFill>
              </a:rPr>
              <a:t>Benefits</a:t>
            </a:r>
            <a:endParaRPr lang="en-US" dirty="0">
              <a:solidFill>
                <a:schemeClr val="accent1"/>
              </a:solidFill>
            </a:endParaRPr>
          </a:p>
        </p:txBody>
      </p:sp>
      <p:sp>
        <p:nvSpPr>
          <p:cNvPr id="3" name="Text Placeholder 2"/>
          <p:cNvSpPr>
            <a:spLocks noGrp="1"/>
          </p:cNvSpPr>
          <p:nvPr>
            <p:ph type="body" idx="1"/>
          </p:nvPr>
        </p:nvSpPr>
        <p:spPr>
          <a:xfrm>
            <a:off x="457200" y="2286001"/>
            <a:ext cx="10056494" cy="6531635"/>
          </a:xfrm>
        </p:spPr>
        <p:txBody>
          <a:bodyPr/>
          <a:lstStyle/>
          <a:p>
            <a:r>
              <a:rPr lang="en-US" dirty="0" smtClean="0"/>
              <a:t>More scalable on all platforms</a:t>
            </a:r>
          </a:p>
          <a:p>
            <a:r>
              <a:rPr lang="en-US" dirty="0" smtClean="0"/>
              <a:t>Automatic tuning – no registry settings or reboots</a:t>
            </a:r>
          </a:p>
          <a:p>
            <a:r>
              <a:rPr lang="en-US" dirty="0" smtClean="0"/>
              <a:t>Greater flexibility on 3GB 32-bit systems</a:t>
            </a:r>
          </a:p>
          <a:p>
            <a:pPr lvl="1"/>
            <a:r>
              <a:rPr lang="en-US" dirty="0" smtClean="0"/>
              <a:t>Maximum RAM when booted </a:t>
            </a:r>
            <a:r>
              <a:rPr lang="en-US" b="1" dirty="0" smtClean="0"/>
              <a:t>/3GB </a:t>
            </a:r>
            <a:r>
              <a:rPr lang="en-US" dirty="0" smtClean="0"/>
              <a:t>increases from 16GB to 64GB</a:t>
            </a:r>
          </a:p>
          <a:p>
            <a:r>
              <a:rPr lang="en-US" dirty="0" smtClean="0"/>
              <a:t>Dynamic allocation of page tables</a:t>
            </a:r>
          </a:p>
          <a:p>
            <a:pPr lvl="1"/>
            <a:r>
              <a:rPr lang="en-US" dirty="0" smtClean="0"/>
              <a:t>Saves 1.5MB to 2.5GB of </a:t>
            </a:r>
            <a:r>
              <a:rPr lang="en-US" dirty="0" err="1" smtClean="0"/>
              <a:t>preallocated</a:t>
            </a:r>
            <a:r>
              <a:rPr lang="en-US" dirty="0" smtClean="0"/>
              <a:t> space</a:t>
            </a:r>
          </a:p>
          <a:p>
            <a:pPr lvl="1"/>
            <a:r>
              <a:rPr lang="en-US" dirty="0" smtClean="0"/>
              <a:t>Features “free” if not used</a:t>
            </a:r>
          </a:p>
          <a:p>
            <a:endParaRPr lang="en-US" dirty="0"/>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WinHec 2007 WEB Template">
  <a:themeElements>
    <a:clrScheme name="Custom 7">
      <a:dk1>
        <a:srgbClr val="000000"/>
      </a:dk1>
      <a:lt1>
        <a:srgbClr val="FFFFFF"/>
      </a:lt1>
      <a:dk2>
        <a:srgbClr val="26357E"/>
      </a:dk2>
      <a:lt2>
        <a:srgbClr val="FFFFFF"/>
      </a:lt2>
      <a:accent1>
        <a:srgbClr val="FDE399"/>
      </a:accent1>
      <a:accent2>
        <a:srgbClr val="92D050"/>
      </a:accent2>
      <a:accent3>
        <a:srgbClr val="E76429"/>
      </a:accent3>
      <a:accent4>
        <a:srgbClr val="5DD3FF"/>
      </a:accent4>
      <a:accent5>
        <a:srgbClr val="FF9929"/>
      </a:accent5>
      <a:accent6>
        <a:srgbClr val="FFC000"/>
      </a:accent6>
      <a:hlink>
        <a:srgbClr val="FAD366"/>
      </a:hlink>
      <a:folHlink>
        <a:srgbClr val="7030A0"/>
      </a:folHlink>
    </a:clrScheme>
    <a:fontScheme name="Business Value launch template">
      <a:majorFont>
        <a:latin typeface="Segoe Semibold"/>
        <a:ea typeface=""/>
        <a:cs typeface=""/>
      </a:majorFont>
      <a:minorFont>
        <a:latin typeface="Segoe"/>
        <a:ea typeface=""/>
        <a:cs typeface=""/>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1">
          <a:schemeClr val="accent2"/>
        </a:lnRef>
        <a:fillRef idx="3">
          <a:schemeClr val="accent2"/>
        </a:fillRef>
        <a:effectRef idx="2">
          <a:schemeClr val="accent2"/>
        </a:effectRef>
        <a:fontRef idx="minor">
          <a:schemeClr val="lt1"/>
        </a:fontRef>
      </a:style>
    </a:spDef>
    <a:lnDef>
      <a:spPr bwMode="auto">
        <a:xfrm>
          <a:off x="0" y="0"/>
          <a:ext cx="1" cy="1"/>
        </a:xfrm>
        <a:custGeom>
          <a:avLst/>
          <a:gdLst/>
          <a:ahLst/>
          <a:cxnLst/>
          <a:rect l="0" t="0" r="0" b="0"/>
          <a:pathLst/>
        </a:cu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none" w="med" len="med"/>
        </a:ln>
        <a:effectLst/>
      </a:spPr>
      <a:bodyPr vert="horz" wrap="square" lIns="109728" tIns="54864" rIns="109728" bIns="54864" numCol="1" anchor="ctr" anchorCtr="0" compatLnSpc="1">
        <a:prstTxWarp prst="textNoShape">
          <a:avLst/>
        </a:prstTxWarp>
      </a:bodyPr>
      <a:lstStyle>
        <a:defPPr marL="0" marR="0" indent="0" algn="l" defTabSz="1096963"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solidFill>
              <a:schemeClr val="bg2"/>
            </a:solidFill>
            <a:effectLst/>
            <a:latin typeface="Segoe Semibold" pitchFamily="34" charset="0"/>
          </a:defRPr>
        </a:defPPr>
      </a:lstStyle>
    </a:lnDef>
    <a:txDef>
      <a:spPr>
        <a:noFill/>
      </a:spPr>
      <a:bodyPr wrap="square" rtlCol="0">
        <a:spAutoFit/>
      </a:bodyPr>
      <a:lstStyle>
        <a:defPPr>
          <a:defRPr sz="2800" dirty="0" err="1" smtClean="0">
            <a:solidFill>
              <a:schemeClr val="tx1"/>
            </a:solidFill>
            <a:latin typeface="Segoe" pitchFamily="34" charset="0"/>
          </a:defRPr>
        </a:defPPr>
      </a:lstStyle>
    </a:txDef>
  </a:objectDefaults>
  <a:extraClrSchemeLst>
    <a:extraClrScheme>
      <a:clrScheme name="Business Value launch template 1">
        <a:dk1>
          <a:srgbClr val="000000"/>
        </a:dk1>
        <a:lt1>
          <a:srgbClr val="FFFFFF"/>
        </a:lt1>
        <a:dk2>
          <a:srgbClr val="EF7E39"/>
        </a:dk2>
        <a:lt2>
          <a:srgbClr val="FFFFFF"/>
        </a:lt2>
        <a:accent1>
          <a:srgbClr val="000000"/>
        </a:accent1>
        <a:accent2>
          <a:srgbClr val="54C71B"/>
        </a:accent2>
        <a:accent3>
          <a:srgbClr val="F6C0AE"/>
        </a:accent3>
        <a:accent4>
          <a:srgbClr val="DADADA"/>
        </a:accent4>
        <a:accent5>
          <a:srgbClr val="AAAAAA"/>
        </a:accent5>
        <a:accent6>
          <a:srgbClr val="4BB417"/>
        </a:accent6>
        <a:hlink>
          <a:srgbClr val="FBE019"/>
        </a:hlink>
        <a:folHlink>
          <a:srgbClr val="3D78E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egoe—Use This One!">
      <a:majorFont>
        <a:latin typeface="Segoe"/>
        <a:ea typeface=""/>
        <a:cs typeface=""/>
      </a:majorFont>
      <a:minorFont>
        <a:latin typeface="Sego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egoe—Use This One!">
      <a:majorFont>
        <a:latin typeface="Segoe"/>
        <a:ea typeface=""/>
        <a:cs typeface=""/>
      </a:majorFont>
      <a:minorFont>
        <a:latin typeface="Sego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WinHEC 2007 WEB Template</Template>
  <TotalTime>2725</TotalTime>
  <Words>1556</Words>
  <Application>Microsoft Office PowerPoint</Application>
  <PresentationFormat>Custom</PresentationFormat>
  <Paragraphs>411</Paragraphs>
  <Slides>55</Slides>
  <Notes>55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55</vt:i4>
      </vt:variant>
    </vt:vector>
  </HeadingPairs>
  <TitlesOfParts>
    <vt:vector size="60" baseType="lpstr">
      <vt:lpstr>Arial</vt:lpstr>
      <vt:lpstr>Segoe</vt:lpstr>
      <vt:lpstr>Wingdings</vt:lpstr>
      <vt:lpstr>Segoe Semibold</vt:lpstr>
      <vt:lpstr>WinHec 2007 WEB Template</vt:lpstr>
      <vt:lpstr>Windows Memory Management Advances</vt:lpstr>
      <vt:lpstr>Key Takeaways</vt:lpstr>
      <vt:lpstr>Challenges For Windows Vista</vt:lpstr>
      <vt:lpstr>Challenges For Windows Vista </vt:lpstr>
      <vt:lpstr>System Virtual Address Space Challenge</vt:lpstr>
      <vt:lpstr>Dynamic System VA Space</vt:lpstr>
      <vt:lpstr>Dynamic System VA Space</vt:lpstr>
      <vt:lpstr>Dynamic System VA Space Benefits</vt:lpstr>
      <vt:lpstr>Dynamic System VA Space Benefits</vt:lpstr>
      <vt:lpstr>Stack Jumping</vt:lpstr>
      <vt:lpstr>Stack Jumping</vt:lpstr>
      <vt:lpstr>Use Excess Pool</vt:lpstr>
      <vt:lpstr>Security Challenge</vt:lpstr>
      <vt:lpstr>Security Address Space Load Randomization (ASLR)</vt:lpstr>
      <vt:lpstr>Effect Of ASLR On Load Addresses</vt:lpstr>
      <vt:lpstr>Security ASLR</vt:lpstr>
      <vt:lpstr>Performance Achilles' Heel Challenge</vt:lpstr>
      <vt:lpstr>I/O Bandwidth Improvements</vt:lpstr>
      <vt:lpstr>I/O Bandwidth Improvements  </vt:lpstr>
      <vt:lpstr>I/O Bandwidth Improvements</vt:lpstr>
      <vt:lpstr>Prefetch-Style Clustering Benefits</vt:lpstr>
      <vt:lpstr>Prefetch-Style Clustering</vt:lpstr>
      <vt:lpstr>Prefetch-Style Clustering  </vt:lpstr>
      <vt:lpstr>I/O Bandwidth Improvements  </vt:lpstr>
      <vt:lpstr>Hibernate And Standby Challenge   </vt:lpstr>
      <vt:lpstr>Hibernate And Standby </vt:lpstr>
      <vt:lpstr>Hibernate And Standby Benefits</vt:lpstr>
      <vt:lpstr>SuperFetch Adaptive page prefetch</vt:lpstr>
      <vt:lpstr>Advanced Video Model Challenge</vt:lpstr>
      <vt:lpstr>Advanced Video Model</vt:lpstr>
      <vt:lpstr>Advanced Video Model</vt:lpstr>
      <vt:lpstr>NUMA Support Challenge</vt:lpstr>
      <vt:lpstr>NUMA Support</vt:lpstr>
      <vt:lpstr>NUMA Support</vt:lpstr>
      <vt:lpstr>NUMA Support</vt:lpstr>
      <vt:lpstr>NUMA Support</vt:lpstr>
      <vt:lpstr>NUMA Support  Additional features [“LHS”]</vt:lpstr>
      <vt:lpstr>Scalability Ongoing challenge</vt:lpstr>
      <vt:lpstr>Scalability  </vt:lpstr>
      <vt:lpstr>Scalability  </vt:lpstr>
      <vt:lpstr>Scalability</vt:lpstr>
      <vt:lpstr>Scalability </vt:lpstr>
      <vt:lpstr>Scalability</vt:lpstr>
      <vt:lpstr>Scalability Challenge</vt:lpstr>
      <vt:lpstr>Scalability</vt:lpstr>
      <vt:lpstr>Scalability</vt:lpstr>
      <vt:lpstr>Scalability</vt:lpstr>
      <vt:lpstr>System Integrity Challenge</vt:lpstr>
      <vt:lpstr>System Integrity</vt:lpstr>
      <vt:lpstr>System Integrity</vt:lpstr>
      <vt:lpstr>System Integrity</vt:lpstr>
      <vt:lpstr>Key Advances</vt:lpstr>
      <vt:lpstr>Call To Action</vt:lpstr>
      <vt:lpstr>Additional Resources</vt:lpstr>
      <vt:lpstr>Slide 55</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SVR-T331 Windows Memory Management Advances</dc:title>
  <dc:subject>WinHEC 2007</dc:subject>
  <dc:creator>Landy Wang</dc:creator>
  <dc:description>Template: Bryan Lenning, Silver Fox Productions
Formatting: Steve Hein, Silver Fox Productions
Event Date: May 14-17, 2007 
Event Location: Los Angeles, CA</dc:description>
  <cp:lastModifiedBy>Microsoft Employee</cp:lastModifiedBy>
  <cp:revision>174</cp:revision>
  <dcterms:created xsi:type="dcterms:W3CDTF">2007-03-26T22:46:07Z</dcterms:created>
  <dcterms:modified xsi:type="dcterms:W3CDTF">2007-05-29T21:41:18Z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0x010100C08F00F2425C2844BA62C773C4850D8A</vt:lpwstr>
  </property>
</Properties>
</file>