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customXml/itemProps1.xml" ContentType="application/vnd.openxmlformats-officedocument.customXmlProperties+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Default Extension="fntdata" ContentType="application/x-fontdata"/>
  <Override PartName="/ppt/notesSlides/notesSlide16.xml" ContentType="application/vnd.openxmlformats-officedocument.presentationml.notesSlide+xml"/>
  <Override PartName="/ppt/notesSlides/notesSlide25.xml" ContentType="application/vnd.openxmlformats-officedocument.presentationml.notesSlide+xml"/>
  <Override PartName="/ppt/theme/themeOverride1.xml" ContentType="application/vnd.openxmlformats-officedocument.themeOverr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docProps/custom.xml" ContentType="application/vnd.openxmlformats-officedocument.custom-properties+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customXml/itemProps2.xml" ContentType="application/vnd.openxmlformats-officedocument.customXml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customXml/itemProps3.xml" ContentType="application/vnd.openxmlformats-officedocument.customXml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95" r:id="rId4"/>
  </p:sldMasterIdLst>
  <p:notesMasterIdLst>
    <p:notesMasterId r:id="rId40"/>
  </p:notesMasterIdLst>
  <p:handoutMasterIdLst>
    <p:handoutMasterId r:id="rId41"/>
  </p:handoutMasterIdLst>
  <p:sldIdLst>
    <p:sldId id="258" r:id="rId5"/>
    <p:sldId id="331" r:id="rId6"/>
    <p:sldId id="273" r:id="rId7"/>
    <p:sldId id="274" r:id="rId8"/>
    <p:sldId id="336" r:id="rId9"/>
    <p:sldId id="275" r:id="rId10"/>
    <p:sldId id="327" r:id="rId11"/>
    <p:sldId id="328" r:id="rId12"/>
    <p:sldId id="329" r:id="rId13"/>
    <p:sldId id="279" r:id="rId14"/>
    <p:sldId id="280" r:id="rId15"/>
    <p:sldId id="332" r:id="rId16"/>
    <p:sldId id="281" r:id="rId17"/>
    <p:sldId id="333" r:id="rId18"/>
    <p:sldId id="283" r:id="rId19"/>
    <p:sldId id="284" r:id="rId20"/>
    <p:sldId id="285" r:id="rId21"/>
    <p:sldId id="286" r:id="rId22"/>
    <p:sldId id="304" r:id="rId23"/>
    <p:sldId id="288" r:id="rId24"/>
    <p:sldId id="289" r:id="rId25"/>
    <p:sldId id="290" r:id="rId26"/>
    <p:sldId id="291" r:id="rId27"/>
    <p:sldId id="292" r:id="rId28"/>
    <p:sldId id="337" r:id="rId29"/>
    <p:sldId id="294" r:id="rId30"/>
    <p:sldId id="295" r:id="rId31"/>
    <p:sldId id="296" r:id="rId32"/>
    <p:sldId id="298" r:id="rId33"/>
    <p:sldId id="335" r:id="rId34"/>
    <p:sldId id="309" r:id="rId35"/>
    <p:sldId id="310" r:id="rId36"/>
    <p:sldId id="307" r:id="rId37"/>
    <p:sldId id="311" r:id="rId38"/>
    <p:sldId id="338" r:id="rId39"/>
  </p:sldIdLst>
  <p:sldSz cx="9144000" cy="6858000" type="screen4x3"/>
  <p:notesSz cx="6934200" cy="9220200"/>
  <p:embeddedFontLst>
    <p:embeddedFont>
      <p:font typeface="Lucida Console" pitchFamily="49" charset="0"/>
      <p:regular r:id="rId42"/>
    </p:embeddedFont>
    <p:embeddedFont>
      <p:font typeface="Calibri" pitchFamily="34" charset="0"/>
      <p:regular r:id="rId43"/>
      <p:bold r:id="rId44"/>
      <p:italic r:id="rId45"/>
      <p:boldItalic r:id="rId46"/>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Bruce Worthington" initials="BW" lastIdx="10" clrIdx="0"/>
  <p:cmAuthor id="1" name="Steve Hein" initials="SSH" lastIdx="0" clrIdx="1"/>
</p:cmAuthorLst>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4931" autoAdjust="0"/>
    <p:restoredTop sz="94607" autoAdjust="0"/>
  </p:normalViewPr>
  <p:slideViewPr>
    <p:cSldViewPr showGuides="1">
      <p:cViewPr varScale="1">
        <p:scale>
          <a:sx n="55" d="100"/>
          <a:sy n="55" d="100"/>
        </p:scale>
        <p:origin x="-446" y="-77"/>
      </p:cViewPr>
      <p:guideLst>
        <p:guide orient="horz" pos="2160"/>
        <p:guide orient="horz" pos="151"/>
        <p:guide orient="horz" pos="912"/>
        <p:guide orient="horz" pos="4176"/>
        <p:guide orient="horz" pos="1203"/>
        <p:guide orient="horz" pos="1488"/>
        <p:guide orient="horz" pos="480"/>
        <p:guide orient="horz" pos="2640"/>
        <p:guide pos="240"/>
        <p:guide pos="2872"/>
        <p:guide pos="5518"/>
        <p:guide pos="461"/>
        <p:guide pos="288"/>
        <p:guide pos="2976"/>
      </p:guideLst>
    </p:cSldViewPr>
  </p:slideViewPr>
  <p:notesTextViewPr>
    <p:cViewPr>
      <p:scale>
        <a:sx n="100" d="100"/>
        <a:sy n="100" d="100"/>
      </p:scale>
      <p:origin x="0" y="0"/>
    </p:cViewPr>
  </p:notesTextViewPr>
  <p:sorterViewPr>
    <p:cViewPr>
      <p:scale>
        <a:sx n="66" d="100"/>
        <a:sy n="66" d="100"/>
      </p:scale>
      <p:origin x="0" y="4392"/>
    </p:cViewPr>
  </p:sorterViewPr>
  <p:notesViewPr>
    <p:cSldViewPr>
      <p:cViewPr varScale="1">
        <p:scale>
          <a:sx n="74" d="100"/>
          <a:sy n="74" d="100"/>
        </p:scale>
        <p:origin x="-1818" y="-108"/>
      </p:cViewPr>
      <p:guideLst>
        <p:guide orient="horz" pos="2904"/>
        <p:guide pos="2184"/>
      </p:guideLst>
    </p:cSldViewPr>
  </p:notes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font" Target="fonts/font1.fntdata"/><Relationship Id="rId47" Type="http://schemas.openxmlformats.org/officeDocument/2006/relationships/commentAuthors" Target="commentAuthors.xml"/><Relationship Id="rId50"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font" Target="fonts/font5.fntdata"/><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notesMaster" Target="notesMasters/notesMaster1.xml"/><Relationship Id="rId45" Type="http://schemas.openxmlformats.org/officeDocument/2006/relationships/font" Target="fonts/font4.fntdata"/><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font" Target="fonts/font3.fntdata"/><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font" Target="fonts/font2.fntdata"/><Relationship Id="rId48" Type="http://schemas.openxmlformats.org/officeDocument/2006/relationships/presProps" Target="presProps.xml"/><Relationship Id="rId8" Type="http://schemas.openxmlformats.org/officeDocument/2006/relationships/slide" Target="slides/slide4.xml"/><Relationship Id="rId51"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5138" cy="46037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27475" y="0"/>
            <a:ext cx="3005138" cy="460375"/>
          </a:xfrm>
          <a:prstGeom prst="rect">
            <a:avLst/>
          </a:prstGeom>
        </p:spPr>
        <p:txBody>
          <a:bodyPr vert="horz" lIns="91440" tIns="45720" rIns="91440" bIns="45720" rtlCol="0"/>
          <a:lstStyle>
            <a:lvl1pPr algn="r">
              <a:defRPr sz="1200"/>
            </a:lvl1pPr>
          </a:lstStyle>
          <a:p>
            <a:fld id="{0DEF9828-318F-4311-AA69-85E958539053}" type="datetimeFigureOut">
              <a:rPr lang="en-US" smtClean="0"/>
              <a:pPr/>
              <a:t>5/29/2007</a:t>
            </a:fld>
            <a:endParaRPr lang="en-US"/>
          </a:p>
        </p:txBody>
      </p:sp>
      <p:sp>
        <p:nvSpPr>
          <p:cNvPr id="4" name="Footer Placeholder 3"/>
          <p:cNvSpPr>
            <a:spLocks noGrp="1"/>
          </p:cNvSpPr>
          <p:nvPr>
            <p:ph type="ftr" sz="quarter" idx="2"/>
          </p:nvPr>
        </p:nvSpPr>
        <p:spPr>
          <a:xfrm>
            <a:off x="0" y="8758238"/>
            <a:ext cx="3005138" cy="46037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27475" y="8758238"/>
            <a:ext cx="3005138" cy="460375"/>
          </a:xfrm>
          <a:prstGeom prst="rect">
            <a:avLst/>
          </a:prstGeom>
        </p:spPr>
        <p:txBody>
          <a:bodyPr vert="horz" lIns="91440" tIns="45720" rIns="91440" bIns="45720" rtlCol="0" anchor="b"/>
          <a:lstStyle>
            <a:lvl1pPr algn="r">
              <a:defRPr sz="1200"/>
            </a:lvl1pPr>
          </a:lstStyle>
          <a:p>
            <a:fld id="{2D2DE847-9A16-4734-B360-F0DB406ECEEB}"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4820" cy="461010"/>
          </a:xfrm>
          <a:prstGeom prst="rect">
            <a:avLst/>
          </a:prstGeom>
        </p:spPr>
        <p:txBody>
          <a:bodyPr vert="horz" lIns="92309" tIns="46154" rIns="92309" bIns="46154" rtlCol="0"/>
          <a:lstStyle>
            <a:lvl1pPr algn="l">
              <a:defRPr sz="1200"/>
            </a:lvl1pPr>
          </a:lstStyle>
          <a:p>
            <a:endParaRPr lang="en-US"/>
          </a:p>
        </p:txBody>
      </p:sp>
      <p:sp>
        <p:nvSpPr>
          <p:cNvPr id="3" name="Date Placeholder 2"/>
          <p:cNvSpPr>
            <a:spLocks noGrp="1"/>
          </p:cNvSpPr>
          <p:nvPr>
            <p:ph type="dt" idx="1"/>
          </p:nvPr>
        </p:nvSpPr>
        <p:spPr>
          <a:xfrm>
            <a:off x="3927775" y="0"/>
            <a:ext cx="3004820" cy="461010"/>
          </a:xfrm>
          <a:prstGeom prst="rect">
            <a:avLst/>
          </a:prstGeom>
        </p:spPr>
        <p:txBody>
          <a:bodyPr vert="horz" lIns="92309" tIns="46154" rIns="92309" bIns="46154" rtlCol="0"/>
          <a:lstStyle>
            <a:lvl1pPr algn="r">
              <a:defRPr sz="1200"/>
            </a:lvl1pPr>
          </a:lstStyle>
          <a:p>
            <a:fld id="{950C5189-D84B-43B0-9B5F-E4CA03B1F31C}" type="datetimeFigureOut">
              <a:rPr lang="en-US" smtClean="0"/>
              <a:pPr/>
              <a:t>5/29/2007</a:t>
            </a:fld>
            <a:endParaRPr lang="en-US"/>
          </a:p>
        </p:txBody>
      </p:sp>
      <p:sp>
        <p:nvSpPr>
          <p:cNvPr id="4" name="Slide Image Placeholder 3"/>
          <p:cNvSpPr>
            <a:spLocks noGrp="1" noRot="1" noChangeAspect="1"/>
          </p:cNvSpPr>
          <p:nvPr>
            <p:ph type="sldImg" idx="2"/>
          </p:nvPr>
        </p:nvSpPr>
        <p:spPr>
          <a:xfrm>
            <a:off x="1162050" y="692150"/>
            <a:ext cx="4610100" cy="3457575"/>
          </a:xfrm>
          <a:prstGeom prst="rect">
            <a:avLst/>
          </a:prstGeom>
          <a:noFill/>
          <a:ln w="12700">
            <a:solidFill>
              <a:prstClr val="black"/>
            </a:solidFill>
          </a:ln>
        </p:spPr>
        <p:txBody>
          <a:bodyPr vert="horz" lIns="92309" tIns="46154" rIns="92309" bIns="46154" rtlCol="0" anchor="ctr"/>
          <a:lstStyle/>
          <a:p>
            <a:endParaRPr lang="en-US"/>
          </a:p>
        </p:txBody>
      </p:sp>
      <p:sp>
        <p:nvSpPr>
          <p:cNvPr id="5" name="Notes Placeholder 4"/>
          <p:cNvSpPr>
            <a:spLocks noGrp="1"/>
          </p:cNvSpPr>
          <p:nvPr>
            <p:ph type="body" sz="quarter" idx="3"/>
          </p:nvPr>
        </p:nvSpPr>
        <p:spPr>
          <a:xfrm>
            <a:off x="693420" y="4379595"/>
            <a:ext cx="5547360" cy="4149090"/>
          </a:xfrm>
          <a:prstGeom prst="rect">
            <a:avLst/>
          </a:prstGeom>
        </p:spPr>
        <p:txBody>
          <a:bodyPr vert="horz" lIns="92309" tIns="46154" rIns="92309" bIns="46154"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57590"/>
            <a:ext cx="3004820" cy="461010"/>
          </a:xfrm>
          <a:prstGeom prst="rect">
            <a:avLst/>
          </a:prstGeom>
        </p:spPr>
        <p:txBody>
          <a:bodyPr vert="horz" lIns="92309" tIns="46154" rIns="92309" bIns="46154" rtlCol="0" anchor="b"/>
          <a:lstStyle>
            <a:lvl1pPr algn="l">
              <a:defRPr sz="1200"/>
            </a:lvl1pPr>
          </a:lstStyle>
          <a:p>
            <a:endParaRPr lang="en-US"/>
          </a:p>
        </p:txBody>
      </p:sp>
      <p:sp>
        <p:nvSpPr>
          <p:cNvPr id="7" name="Slide Number Placeholder 6"/>
          <p:cNvSpPr>
            <a:spLocks noGrp="1"/>
          </p:cNvSpPr>
          <p:nvPr>
            <p:ph type="sldNum" sz="quarter" idx="5"/>
          </p:nvPr>
        </p:nvSpPr>
        <p:spPr>
          <a:xfrm>
            <a:off x="3927775" y="8757590"/>
            <a:ext cx="3004820" cy="461010"/>
          </a:xfrm>
          <a:prstGeom prst="rect">
            <a:avLst/>
          </a:prstGeom>
        </p:spPr>
        <p:txBody>
          <a:bodyPr vert="horz" lIns="92309" tIns="46154" rIns="92309" bIns="46154" rtlCol="0" anchor="b"/>
          <a:lstStyle>
            <a:lvl1pPr algn="r">
              <a:defRPr sz="1200"/>
            </a:lvl1pPr>
          </a:lstStyle>
          <a:p>
            <a:fld id="{358640C4-3360-49AE-98EE-C1CFB5AC3557}"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5/29/2007 2:42 PM</a:t>
            </a:fld>
            <a:endParaRPr lang="en-US"/>
          </a:p>
        </p:txBody>
      </p:sp>
      <p:sp>
        <p:nvSpPr>
          <p:cNvPr id="6" name="Footer Placeholder 5"/>
          <p:cNvSpPr>
            <a:spLocks noGrp="1"/>
          </p:cNvSpPr>
          <p:nvPr>
            <p:ph type="ftr" sz="quarter" idx="12"/>
          </p:nvPr>
        </p:nvSpPr>
        <p:spPr/>
        <p:txBody>
          <a:bodyPr/>
          <a:lstStyle/>
          <a:p>
            <a:r>
              <a:rPr lang="en-US" dirty="0" smtClean="0"/>
              <a:t>© 2006 Microsoft Corporation. All rights reserved. Microsoft, Windows, Windows Vista and other product names are or may be registered trademarks and/or trademarks in the U.S. and/or other countries.</a:t>
            </a:r>
          </a:p>
          <a:p>
            <a:r>
              <a:rPr lang="en-US" dirty="0"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smtClean="0"/>
            </a:br>
            <a:r>
              <a:rPr lang="en-US" dirty="0" smtClean="0"/>
              <a:t>MICROSOFT MAKES NO WARRANTIES, EXPRESS, IMPLIED OR STATUTORY, AS TO THE INFORMATION IN THIS PRESENTATION.</a:t>
            </a:r>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p:spPr>
      </p:sp>
      <p:sp>
        <p:nvSpPr>
          <p:cNvPr id="3789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0244" name="Slide Number Placeholder 3"/>
          <p:cNvSpPr txBox="1">
            <a:spLocks noGrp="1"/>
          </p:cNvSpPr>
          <p:nvPr/>
        </p:nvSpPr>
        <p:spPr bwMode="auto">
          <a:xfrm>
            <a:off x="3927475" y="8758238"/>
            <a:ext cx="3005138" cy="460375"/>
          </a:xfrm>
          <a:prstGeom prst="rect">
            <a:avLst/>
          </a:prstGeom>
          <a:noFill/>
          <a:ln>
            <a:miter lim="800000"/>
            <a:headEnd/>
            <a:tailEnd/>
          </a:ln>
        </p:spPr>
        <p:txBody>
          <a:bodyPr lIns="92301" tIns="46150" rIns="92301" bIns="46150" anchor="b"/>
          <a:lstStyle/>
          <a:p>
            <a:pPr algn="r">
              <a:defRPr/>
            </a:pPr>
            <a:fld id="{33376653-12D1-4E44-A25B-C4B666A79559}" type="slidenum">
              <a:rPr lang="en-US" sz="1200">
                <a:cs typeface="+mn-cs"/>
              </a:rPr>
              <a:pPr algn="r">
                <a:defRPr/>
              </a:pPr>
              <a:t>10</a:t>
            </a:fld>
            <a:endParaRPr lang="en-US" sz="1200" dirty="0">
              <a:cs typeface="+mn-cs"/>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p:spPr>
      </p:sp>
      <p:sp>
        <p:nvSpPr>
          <p:cNvPr id="3891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024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760EC8FE-A845-403E-84D6-F93A7B176B2E}" type="slidenum">
              <a:rPr lang="en-US"/>
              <a:pPr>
                <a:defRPr/>
              </a:pPr>
              <a:t>13</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noFill/>
          <a:ln>
            <a:solidFill>
              <a:srgbClr val="000000"/>
            </a:solidFill>
            <a:miter lim="800000"/>
            <a:headEnd/>
            <a:tailEnd/>
          </a:ln>
        </p:spPr>
      </p:sp>
      <p:sp>
        <p:nvSpPr>
          <p:cNvPr id="3993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
        <p:nvSpPr>
          <p:cNvPr id="4" name="Slide Number Placeholder 3"/>
          <p:cNvSpPr>
            <a:spLocks noGrp="1"/>
          </p:cNvSpPr>
          <p:nvPr>
            <p:ph type="sldNum" sz="quarter" idx="5"/>
          </p:nvPr>
        </p:nvSpPr>
        <p:spPr/>
        <p:txBody>
          <a:bodyPr/>
          <a:lstStyle/>
          <a:p>
            <a:pPr>
              <a:defRPr/>
            </a:pPr>
            <a:fld id="{E67F1D57-B38C-44B7-BE9E-8CAB2BF8AB40}" type="slidenum">
              <a:rPr lang="en-US" smtClean="0"/>
              <a:pPr>
                <a:defRPr/>
              </a:pPr>
              <a:t>14</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p:spPr>
      </p:sp>
      <p:sp>
        <p:nvSpPr>
          <p:cNvPr id="4096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0244" name="Slide Number Placeholder 3"/>
          <p:cNvSpPr txBox="1">
            <a:spLocks noGrp="1"/>
          </p:cNvSpPr>
          <p:nvPr/>
        </p:nvSpPr>
        <p:spPr bwMode="auto">
          <a:xfrm>
            <a:off x="3927475" y="8758238"/>
            <a:ext cx="3005138" cy="460375"/>
          </a:xfrm>
          <a:prstGeom prst="rect">
            <a:avLst/>
          </a:prstGeom>
          <a:noFill/>
          <a:ln>
            <a:miter lim="800000"/>
            <a:headEnd/>
            <a:tailEnd/>
          </a:ln>
        </p:spPr>
        <p:txBody>
          <a:bodyPr lIns="92301" tIns="46150" rIns="92301" bIns="46150" anchor="b"/>
          <a:lstStyle/>
          <a:p>
            <a:pPr algn="r">
              <a:defRPr/>
            </a:pPr>
            <a:fld id="{41376D8E-7AE1-4EFA-8887-28AFB67FBFC0}" type="slidenum">
              <a:rPr lang="en-US" sz="1200">
                <a:cs typeface="+mn-cs"/>
              </a:rPr>
              <a:pPr algn="r">
                <a:defRPr/>
              </a:pPr>
              <a:t>17</a:t>
            </a:fld>
            <a:endParaRPr lang="en-US" sz="1200" dirty="0">
              <a:cs typeface="+mn-cs"/>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5/29/2007 2:42 PM</a:t>
            </a:fld>
            <a:endParaRPr lang="en-US"/>
          </a:p>
        </p:txBody>
      </p:sp>
      <p:sp>
        <p:nvSpPr>
          <p:cNvPr id="6" name="Footer Placeholder 5"/>
          <p:cNvSpPr>
            <a:spLocks noGrp="1"/>
          </p:cNvSpPr>
          <p:nvPr>
            <p:ph type="ftr" sz="quarter" idx="12"/>
          </p:nvPr>
        </p:nvSpPr>
        <p:spPr/>
        <p:txBody>
          <a:bodyPr/>
          <a:lstStyle/>
          <a:p>
            <a:r>
              <a:rPr lang="en-US" dirty="0" smtClean="0"/>
              <a:t>© 2006 Microsoft Corporation. All rights reserved. Microsoft, Windows, Windows Vista and other product names are or may be registered trademarks and/or trademarks in the U.S. and/or other countries.</a:t>
            </a:r>
          </a:p>
          <a:p>
            <a:r>
              <a:rPr lang="en-US" dirty="0"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smtClean="0"/>
            </a:br>
            <a:r>
              <a:rPr lang="en-US" dirty="0" smtClean="0"/>
              <a:t>MICROSOFT MAKES NO WARRANTIES, EXPRESS, IMPLIED OR STATUTORY, AS TO THE INFORMATION IN THIS PRESENTATION.</a:t>
            </a:r>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30</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31</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32</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33</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34</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35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p:spPr>
      </p:sp>
      <p:sp>
        <p:nvSpPr>
          <p:cNvPr id="3686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0244" name="Slide Number Placeholder 3"/>
          <p:cNvSpPr txBox="1">
            <a:spLocks noGrp="1"/>
          </p:cNvSpPr>
          <p:nvPr/>
        </p:nvSpPr>
        <p:spPr bwMode="auto">
          <a:xfrm>
            <a:off x="3927475" y="8758238"/>
            <a:ext cx="3005138" cy="460375"/>
          </a:xfrm>
          <a:prstGeom prst="rect">
            <a:avLst/>
          </a:prstGeom>
          <a:noFill/>
          <a:ln>
            <a:miter lim="800000"/>
            <a:headEnd/>
            <a:tailEnd/>
          </a:ln>
        </p:spPr>
        <p:txBody>
          <a:bodyPr lIns="92301" tIns="46150" rIns="92301" bIns="46150" anchor="b"/>
          <a:lstStyle/>
          <a:p>
            <a:pPr algn="r">
              <a:defRPr/>
            </a:pPr>
            <a:fld id="{594FAE2D-EC14-4C90-8B40-7C84DC26BEC7}" type="slidenum">
              <a:rPr lang="en-US" sz="1200">
                <a:cs typeface="+mn-cs"/>
              </a:rPr>
              <a:pPr algn="r">
                <a:defRPr/>
              </a:pPr>
              <a:t>4</a:t>
            </a:fld>
            <a:endParaRPr lang="en-US" sz="1200" dirty="0">
              <a:cs typeface="+mn-cs"/>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p:spPr>
      </p:sp>
      <p:sp>
        <p:nvSpPr>
          <p:cNvPr id="3686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0244" name="Slide Number Placeholder 3"/>
          <p:cNvSpPr txBox="1">
            <a:spLocks noGrp="1"/>
          </p:cNvSpPr>
          <p:nvPr/>
        </p:nvSpPr>
        <p:spPr bwMode="auto">
          <a:xfrm>
            <a:off x="3927475" y="8758238"/>
            <a:ext cx="3005138" cy="460375"/>
          </a:xfrm>
          <a:prstGeom prst="rect">
            <a:avLst/>
          </a:prstGeom>
          <a:noFill/>
          <a:ln>
            <a:miter lim="800000"/>
            <a:headEnd/>
            <a:tailEnd/>
          </a:ln>
        </p:spPr>
        <p:txBody>
          <a:bodyPr lIns="92301" tIns="46150" rIns="92301" bIns="46150" anchor="b"/>
          <a:lstStyle/>
          <a:p>
            <a:pPr algn="r">
              <a:defRPr/>
            </a:pPr>
            <a:fld id="{594FAE2D-EC14-4C90-8B40-7C84DC26BEC7}" type="slidenum">
              <a:rPr lang="en-US" sz="1200">
                <a:cs typeface="+mn-cs"/>
              </a:rPr>
              <a:pPr algn="r">
                <a:defRPr/>
              </a:pPr>
              <a:t>5</a:t>
            </a:fld>
            <a:endParaRPr lang="en-US" sz="1200" dirty="0">
              <a:cs typeface="+mn-cs"/>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58640C4-3360-49AE-98EE-C1CFB5AC3557}"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8434" name="Rectangle 2"/>
          <p:cNvSpPr>
            <a:spLocks noGrp="1" noChangeArrowheads="1"/>
          </p:cNvSpPr>
          <p:nvPr>
            <p:ph type="ctrTitle" hasCustomPrompt="1"/>
          </p:nvPr>
        </p:nvSpPr>
        <p:spPr>
          <a:xfrm>
            <a:off x="727605" y="1903678"/>
            <a:ext cx="7692761" cy="1523494"/>
          </a:xfrm>
          <a:prstGeom prst="rect">
            <a:avLst/>
          </a:prstGeom>
          <a:ln algn="ctr"/>
        </p:spPr>
        <p:txBody>
          <a:bodyPr lIns="0" tIns="0" rIns="0" bIns="0" anchor="t"/>
          <a:lstStyle>
            <a:lvl1pPr algn="l" rtl="0" fontAlgn="base">
              <a:lnSpc>
                <a:spcPct val="90000"/>
              </a:lnSpc>
              <a:spcBef>
                <a:spcPct val="0"/>
              </a:spcBef>
              <a:spcAft>
                <a:spcPct val="0"/>
              </a:spcAft>
              <a:defRPr lang="en-US" sz="5500"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dirty="0" smtClean="0"/>
              <a:t>Click </a:t>
            </a:r>
            <a:r>
              <a:rPr lang="en-US" dirty="0"/>
              <a:t>to edit Master title </a:t>
            </a:r>
            <a:r>
              <a:rPr lang="en-US" dirty="0" smtClean="0"/>
              <a:t>style </a:t>
            </a:r>
            <a:endParaRPr lang="en-US" dirty="0"/>
          </a:p>
        </p:txBody>
      </p:sp>
      <p:sp>
        <p:nvSpPr>
          <p:cNvPr id="18435" name="Rectangle 3"/>
          <p:cNvSpPr>
            <a:spLocks noGrp="1" noChangeArrowheads="1"/>
          </p:cNvSpPr>
          <p:nvPr>
            <p:ph type="subTitle" idx="1"/>
          </p:nvPr>
        </p:nvSpPr>
        <p:spPr>
          <a:xfrm>
            <a:off x="727605" y="4334074"/>
            <a:ext cx="7692761" cy="473207"/>
          </a:xfrm>
          <a:prstGeom prst="rect">
            <a:avLst/>
          </a:prstGeom>
        </p:spPr>
        <p:txBody>
          <a:bodyPr lIns="0" tIns="0" rIns="0" bIns="0" anchor="t"/>
          <a:lstStyle>
            <a:lvl1pPr marL="0" indent="0">
              <a:spcBef>
                <a:spcPct val="0"/>
              </a:spcBef>
              <a:buFont typeface="Wingdings" pitchFamily="2" charset="2"/>
              <a:buNone/>
              <a:defRPr sz="3300">
                <a:solidFill>
                  <a:schemeClr val="tx2"/>
                </a:solidFill>
                <a:effectLst>
                  <a:outerShdw blurRad="38100" dist="38100" dir="2700000" algn="tl">
                    <a:srgbClr val="000000">
                      <a:alpha val="43137"/>
                    </a:srgbClr>
                  </a:outerShdw>
                </a:effectLst>
              </a:defRPr>
            </a:lvl1pPr>
          </a:lstStyle>
          <a:p>
            <a:r>
              <a:rPr lang="en-US" smtClean="0"/>
              <a:t>Click to edit Master subtitle style</a:t>
            </a:r>
            <a:endParaRPr lang="en-US" dirty="0"/>
          </a:p>
        </p:txBody>
      </p:sp>
    </p:spTree>
  </p:cSld>
  <p:clrMapOvr>
    <a:overrideClrMapping bg1="dk2" tx1="lt1" bg2="dk1" tx2="lt2" accent1="accent1" accent2="accent2" accent3="accent3" accent4="accent4" accent5="accent5" accent6="accent6" hlink="hlink" folHlink="folHlink"/>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lack Slide - no bottom bar">
    <p:spTree>
      <p:nvGrpSpPr>
        <p:cNvPr id="1" name=""/>
        <p:cNvGrpSpPr/>
        <p:nvPr/>
      </p:nvGrpSpPr>
      <p:grpSpPr>
        <a:xfrm>
          <a:off x="0" y="0"/>
          <a:ext cx="0" cy="0"/>
          <a:chOff x="0" y="0"/>
          <a:chExt cx="0" cy="0"/>
        </a:xfrm>
      </p:grpSpPr>
      <p:sp>
        <p:nvSpPr>
          <p:cNvPr id="2" name="Title 1"/>
          <p:cNvSpPr>
            <a:spLocks noGrp="1"/>
          </p:cNvSpPr>
          <p:nvPr>
            <p:ph type="title"/>
          </p:nvPr>
        </p:nvSpPr>
        <p:spPr bwMode="white">
          <a:xfrm>
            <a:off x="382588" y="228600"/>
            <a:ext cx="8380412" cy="692498"/>
          </a:xfrm>
          <a:prstGeom prst="rect">
            <a:avLst/>
          </a:prstGeom>
        </p:spPr>
        <p:txBody>
          <a:bodyPr/>
          <a:lstStyle>
            <a:lvl1pPr algn="l" rtl="0" fontAlgn="base">
              <a:lnSpc>
                <a:spcPct val="90000"/>
              </a:lnSpc>
              <a:spcBef>
                <a:spcPct val="0"/>
              </a:spcBef>
              <a:spcAft>
                <a:spcPct val="0"/>
              </a:spcAft>
              <a:defRPr lang="en-US" sz="5000" spc="-125" dirty="0">
                <a:ln w="3175">
                  <a:noFill/>
                </a:ln>
                <a:solidFill>
                  <a:srgbClr val="FFFFFF"/>
                </a:soli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bwMode="white">
          <a:xfrm>
            <a:off x="382588" y="1414464"/>
            <a:ext cx="8380412" cy="2369879"/>
          </a:xfrm>
          <a:prstGeom prst="rect">
            <a:avLst/>
          </a:prstGeom>
        </p:spPr>
        <p:txBody>
          <a:bodyPr/>
          <a:lstStyle>
            <a:lvl1pPr>
              <a:spcBef>
                <a:spcPts val="1167"/>
              </a:spcBef>
              <a:buFontTx/>
              <a:buBlip>
                <a:blip r:embed="rId2"/>
              </a:buBlip>
              <a:defRPr sz="3300"/>
            </a:lvl1pPr>
            <a:lvl2pPr>
              <a:spcBef>
                <a:spcPts val="1083"/>
              </a:spcBef>
              <a:buFontTx/>
              <a:buBlip>
                <a:blip r:embed="rId3"/>
              </a:buBlip>
              <a:defRPr sz="3000"/>
            </a:lvl2pPr>
            <a:lvl3pPr>
              <a:spcBef>
                <a:spcPts val="1000"/>
              </a:spcBef>
              <a:buFontTx/>
              <a:buBlip>
                <a:blip r:embed="rId3"/>
              </a:buBlip>
              <a:defRPr sz="2700"/>
            </a:lvl3pPr>
            <a:lvl4pPr>
              <a:spcBef>
                <a:spcPts val="917"/>
              </a:spcBef>
              <a:buFontTx/>
              <a:buBlip>
                <a:blip r:embed="rId3"/>
              </a:buBlip>
              <a:defRPr sz="2300"/>
            </a:lvl4pPr>
            <a:lvl5pPr>
              <a:spcBef>
                <a:spcPts val="833"/>
              </a:spcBef>
              <a:buFontTx/>
              <a:buBlip>
                <a:blip r:embed="rId3"/>
              </a:buBlip>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Demo Video etc slides">
    <p:spTree>
      <p:nvGrpSpPr>
        <p:cNvPr id="1" name=""/>
        <p:cNvGrpSpPr/>
        <p:nvPr/>
      </p:nvGrpSpPr>
      <p:grpSpPr>
        <a:xfrm>
          <a:off x="0" y="0"/>
          <a:ext cx="0" cy="0"/>
          <a:chOff x="0" y="0"/>
          <a:chExt cx="0" cy="0"/>
        </a:xfrm>
      </p:grpSpPr>
      <p:sp>
        <p:nvSpPr>
          <p:cNvPr id="18434" name="Rectangle 2"/>
          <p:cNvSpPr>
            <a:spLocks noGrp="1" noChangeArrowheads="1"/>
          </p:cNvSpPr>
          <p:nvPr>
            <p:ph type="ctrTitle"/>
          </p:nvPr>
        </p:nvSpPr>
        <p:spPr>
          <a:xfrm>
            <a:off x="727605" y="2354792"/>
            <a:ext cx="7692761" cy="1523494"/>
          </a:xfrm>
          <a:prstGeom prst="rect">
            <a:avLst/>
          </a:prstGeom>
          <a:ln algn="ctr"/>
        </p:spPr>
        <p:txBody>
          <a:bodyPr lIns="0" tIns="0" rIns="0" bIns="0" anchor="t"/>
          <a:lstStyle>
            <a:lvl1pPr algn="l" rtl="0" fontAlgn="base">
              <a:lnSpc>
                <a:spcPct val="90000"/>
              </a:lnSpc>
              <a:spcBef>
                <a:spcPct val="0"/>
              </a:spcBef>
              <a:spcAft>
                <a:spcPct val="0"/>
              </a:spcAft>
              <a:defRPr lang="en-US" sz="5500" b="0" cap="none"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18435" name="Rectangle 3"/>
          <p:cNvSpPr>
            <a:spLocks noGrp="1" noChangeArrowheads="1"/>
          </p:cNvSpPr>
          <p:nvPr>
            <p:ph type="subTitle" idx="1"/>
          </p:nvPr>
        </p:nvSpPr>
        <p:spPr>
          <a:xfrm>
            <a:off x="727605" y="4340490"/>
            <a:ext cx="7692761" cy="473207"/>
          </a:xfrm>
          <a:prstGeom prst="rect">
            <a:avLst/>
          </a:prstGeom>
        </p:spPr>
        <p:txBody>
          <a:bodyPr lIns="0" tIns="0" rIns="0" bIns="0" anchor="t"/>
          <a:lstStyle>
            <a:lvl1pPr marL="0" indent="0">
              <a:spcBef>
                <a:spcPct val="0"/>
              </a:spcBef>
              <a:buFont typeface="Wingdings" pitchFamily="2" charset="2"/>
              <a:buNone/>
              <a:defRPr sz="3400">
                <a:solidFill>
                  <a:schemeClr val="tx2"/>
                </a:solidFill>
              </a:defRPr>
            </a:lvl1pPr>
          </a:lstStyle>
          <a:p>
            <a:r>
              <a:rPr lang="en-US" smtClean="0"/>
              <a:t>Click to edit Master subtitle style</a:t>
            </a:r>
            <a:endParaRPr lang="en-US" dirty="0"/>
          </a:p>
        </p:txBody>
      </p:sp>
    </p:spTree>
  </p:cSld>
  <p:clrMapOvr>
    <a:overrideClrMapping bg1="dk2" tx1="lt1" bg2="dk1" tx2="lt2" accent1="accent1" accent2="accent2" accent3="accent3" accent4="accent4" accent5="accent5" accent6="accent6" hlink="hlink" folHlink="folHlink"/>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2588" y="228600"/>
            <a:ext cx="8380412" cy="692498"/>
          </a:xfrm>
          <a:prstGeom prst="rect">
            <a:avLst/>
          </a:prstGeom>
        </p:spPr>
        <p:txBody>
          <a:bodyPr/>
          <a:lstStyle>
            <a:lvl1pPr algn="l" rtl="0" fontAlgn="base">
              <a:lnSpc>
                <a:spcPct val="90000"/>
              </a:lnSpc>
              <a:spcBef>
                <a:spcPct val="0"/>
              </a:spcBef>
              <a:spcAft>
                <a:spcPct val="0"/>
              </a:spcAft>
              <a:defRPr lang="en-US" sz="5000"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382588" y="1414464"/>
            <a:ext cx="8380412" cy="2369879"/>
          </a:xfrm>
          <a:prstGeom prst="rect">
            <a:avLst/>
          </a:prstGeom>
        </p:spPr>
        <p:txBody>
          <a:bodyPr/>
          <a:lstStyle>
            <a:lvl1pPr>
              <a:defRPr sz="3300"/>
            </a:lvl1pPr>
            <a:lvl2pPr>
              <a:defRPr sz="3000"/>
            </a:lvl2pPr>
            <a:lvl3pPr>
              <a:defRPr sz="2700"/>
            </a:lvl3pPr>
            <a:lvl4pPr>
              <a:defRPr sz="2300"/>
            </a:lvl4pPr>
            <a:lvl5pPr>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82588" y="228600"/>
            <a:ext cx="8380412" cy="692498"/>
          </a:xfrm>
          <a:prstGeom prst="rect">
            <a:avLst/>
          </a:prstGeom>
        </p:spPr>
        <p:txBody>
          <a:bodyPr/>
          <a:lstStyle>
            <a:lvl1pPr algn="l" rtl="0" fontAlgn="base">
              <a:lnSpc>
                <a:spcPct val="90000"/>
              </a:lnSpc>
              <a:spcBef>
                <a:spcPct val="0"/>
              </a:spcBef>
              <a:spcAft>
                <a:spcPct val="0"/>
              </a:spcAft>
              <a:defRPr lang="en-US" sz="5000"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Content Placeholder 2"/>
          <p:cNvSpPr>
            <a:spLocks noGrp="1"/>
          </p:cNvSpPr>
          <p:nvPr>
            <p:ph sz="half" idx="1"/>
          </p:nvPr>
        </p:nvSpPr>
        <p:spPr>
          <a:xfrm>
            <a:off x="382323" y="1414199"/>
            <a:ext cx="4126177" cy="1733808"/>
          </a:xfrm>
          <a:prstGeom prst="rect">
            <a:avLst/>
          </a:prstGeom>
        </p:spPr>
        <p:txBody>
          <a:bodyPr/>
          <a:lstStyle>
            <a:lvl1pPr marL="296321" indent="-296321">
              <a:defRPr sz="2300"/>
            </a:lvl1pPr>
            <a:lvl2pPr>
              <a:defRPr sz="2000"/>
            </a:lvl2pPr>
            <a:lvl3pPr>
              <a:defRPr sz="17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35500" y="1414199"/>
            <a:ext cx="4127500" cy="1733808"/>
          </a:xfrm>
          <a:prstGeom prst="rect">
            <a:avLst/>
          </a:prstGeom>
        </p:spPr>
        <p:txBody>
          <a:bodyPr/>
          <a:lstStyle>
            <a:lvl1pPr marL="294999" indent="-294999">
              <a:defRPr sz="2300"/>
            </a:lvl1pPr>
            <a:lvl2pPr marL="600580" indent="-285739">
              <a:defRPr sz="2000"/>
            </a:lvl2pPr>
            <a:lvl3pPr marL="866476" indent="-256636">
              <a:defRPr sz="1700"/>
            </a:lvl3pPr>
            <a:lvl4pPr marL="1095331" indent="-247376">
              <a:defRPr sz="1500"/>
            </a:lvl4pPr>
            <a:lvl5pPr marL="1342707" indent="-238115">
              <a:buNone/>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82588" y="228600"/>
            <a:ext cx="8380412" cy="692498"/>
          </a:xfrm>
          <a:prstGeom prst="rect">
            <a:avLst/>
          </a:prstGeom>
        </p:spPr>
        <p:txBody>
          <a:bodyPr/>
          <a:lstStyle>
            <a:lvl1pPr algn="l" rtl="0" fontAlgn="base">
              <a:lnSpc>
                <a:spcPct val="90000"/>
              </a:lnSpc>
              <a:spcBef>
                <a:spcPct val="0"/>
              </a:spcBef>
              <a:spcAft>
                <a:spcPct val="0"/>
              </a:spcAft>
              <a:defRPr lang="en-US" sz="5000"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Tree>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a:xfrm>
            <a:off x="382588" y="228600"/>
            <a:ext cx="8380412" cy="692498"/>
          </a:xfrm>
          <a:prstGeom prst="rect">
            <a:avLst/>
          </a:prstGeom>
        </p:spPr>
        <p:txBody>
          <a:bodyPr/>
          <a:lstStyle>
            <a:lvl1pPr algn="l" rtl="0" fontAlgn="base">
              <a:lnSpc>
                <a:spcPct val="90000"/>
              </a:lnSpc>
              <a:spcBef>
                <a:spcPct val="0"/>
              </a:spcBef>
              <a:spcAft>
                <a:spcPct val="0"/>
              </a:spcAft>
              <a:defRPr lang="en-US" sz="5000"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a:xfrm>
            <a:off x="382588" y="1414464"/>
            <a:ext cx="8380412" cy="2369879"/>
          </a:xfrm>
          <a:prstGeom prst="rect">
            <a:avLst/>
          </a:prstGeom>
        </p:spPr>
        <p:txBody>
          <a:bodyPr/>
          <a:lstStyle>
            <a:lvl1pPr>
              <a:spcBef>
                <a:spcPts val="1167"/>
              </a:spcBef>
              <a:buFontTx/>
              <a:buBlip>
                <a:blip r:embed="rId2"/>
              </a:buBlip>
              <a:defRPr sz="3300"/>
            </a:lvl1pPr>
            <a:lvl2pPr>
              <a:spcBef>
                <a:spcPts val="1083"/>
              </a:spcBef>
              <a:buFontTx/>
              <a:buBlip>
                <a:blip r:embed="rId3"/>
              </a:buBlip>
              <a:defRPr sz="3000"/>
            </a:lvl2pPr>
            <a:lvl3pPr>
              <a:spcBef>
                <a:spcPts val="1000"/>
              </a:spcBef>
              <a:buFontTx/>
              <a:buBlip>
                <a:blip r:embed="rId3"/>
              </a:buBlip>
              <a:defRPr sz="2700"/>
            </a:lvl3pPr>
            <a:lvl4pPr>
              <a:spcBef>
                <a:spcPts val="917"/>
              </a:spcBef>
              <a:buFontTx/>
              <a:buBlip>
                <a:blip r:embed="rId3"/>
              </a:buBlip>
              <a:defRPr sz="2300"/>
            </a:lvl4pPr>
            <a:lvl5pPr>
              <a:spcBef>
                <a:spcPts val="833"/>
              </a:spcBef>
              <a:buFontTx/>
              <a:buBlip>
                <a:blip r:embed="rId3"/>
              </a:buBlip>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Notes Slide (you must hide it)">
    <p:spTree>
      <p:nvGrpSpPr>
        <p:cNvPr id="1" name=""/>
        <p:cNvGrpSpPr/>
        <p:nvPr/>
      </p:nvGrpSpPr>
      <p:grpSpPr>
        <a:xfrm>
          <a:off x="0" y="0"/>
          <a:ext cx="0" cy="0"/>
          <a:chOff x="0" y="0"/>
          <a:chExt cx="0" cy="0"/>
        </a:xfrm>
      </p:grpSpPr>
      <p:sp>
        <p:nvSpPr>
          <p:cNvPr id="2" name="Title 1"/>
          <p:cNvSpPr>
            <a:spLocks noGrp="1"/>
          </p:cNvSpPr>
          <p:nvPr>
            <p:ph type="title"/>
          </p:nvPr>
        </p:nvSpPr>
        <p:spPr bwMode="white">
          <a:xfrm>
            <a:off x="382588" y="228600"/>
            <a:ext cx="8380412" cy="692498"/>
          </a:xfrm>
          <a:prstGeom prst="rect">
            <a:avLst/>
          </a:prstGeom>
        </p:spPr>
        <p:txBody>
          <a:bodyPr/>
          <a:lstStyle>
            <a:lvl1pPr algn="l" rtl="0" fontAlgn="base">
              <a:lnSpc>
                <a:spcPct val="90000"/>
              </a:lnSpc>
              <a:spcBef>
                <a:spcPct val="0"/>
              </a:spcBef>
              <a:spcAft>
                <a:spcPct val="0"/>
              </a:spcAft>
              <a:defRPr lang="en-US" sz="5000" spc="-125" dirty="0">
                <a:ln w="3175">
                  <a:noFill/>
                </a:ln>
                <a:solidFill>
                  <a:srgbClr val="FFFFFF"/>
                </a:soli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bwMode="white">
          <a:xfrm>
            <a:off x="382588" y="1414464"/>
            <a:ext cx="8380412" cy="2369879"/>
          </a:xfrm>
          <a:prstGeom prst="rect">
            <a:avLst/>
          </a:prstGeom>
        </p:spPr>
        <p:txBody>
          <a:bodyPr/>
          <a:lstStyle>
            <a:lvl1pPr>
              <a:spcBef>
                <a:spcPts val="1167"/>
              </a:spcBef>
              <a:buFontTx/>
              <a:buBlip>
                <a:blip r:embed="rId2"/>
              </a:buBlip>
              <a:defRPr sz="3300"/>
            </a:lvl1pPr>
            <a:lvl2pPr>
              <a:spcBef>
                <a:spcPts val="1083"/>
              </a:spcBef>
              <a:buFontTx/>
              <a:buBlip>
                <a:blip r:embed="rId3"/>
              </a:buBlip>
              <a:defRPr sz="3000"/>
            </a:lvl2pPr>
            <a:lvl3pPr>
              <a:spcBef>
                <a:spcPts val="1000"/>
              </a:spcBef>
              <a:buFontTx/>
              <a:buBlip>
                <a:blip r:embed="rId3"/>
              </a:buBlip>
              <a:defRPr sz="2700"/>
            </a:lvl3pPr>
            <a:lvl4pPr>
              <a:spcBef>
                <a:spcPts val="917"/>
              </a:spcBef>
              <a:buFontTx/>
              <a:buBlip>
                <a:blip r:embed="rId3"/>
              </a:buBlip>
              <a:defRPr sz="2300"/>
            </a:lvl4pPr>
            <a:lvl5pPr>
              <a:spcBef>
                <a:spcPts val="833"/>
              </a:spcBef>
              <a:buFontTx/>
              <a:buBlip>
                <a:blip r:embed="rId3"/>
              </a:buBlip>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ext Placeholder 6"/>
          <p:cNvSpPr>
            <a:spLocks noGrp="1"/>
          </p:cNvSpPr>
          <p:nvPr>
            <p:ph type="body" sz="quarter" idx="10"/>
          </p:nvPr>
        </p:nvSpPr>
        <p:spPr>
          <a:xfrm>
            <a:off x="0" y="6238875"/>
            <a:ext cx="9144001" cy="619125"/>
          </a:xfrm>
          <a:prstGeom prst="rect">
            <a:avLst/>
          </a:prstGeo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Segoe Semibold" pitchFamily="34" charset="0"/>
              </a:defRPr>
            </a:lvl1pPr>
          </a:lstStyle>
          <a:p>
            <a:pPr lvl="0"/>
            <a:r>
              <a:rPr lang="en-US" smtClean="0"/>
              <a:t>Click to edit Master text styles</a:t>
            </a:r>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image" Target="../media/image4.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2">
            <a:lum/>
          </a:blip>
          <a:srcRect/>
          <a:stretch>
            <a:fillRect/>
          </a:stretch>
        </a:blipFill>
        <a:effectLst/>
      </p:bgPr>
    </p:bg>
    <p:spTree>
      <p:nvGrpSpPr>
        <p:cNvPr id="1" name=""/>
        <p:cNvGrpSpPr/>
        <p:nvPr/>
      </p:nvGrpSpPr>
      <p:grpSpPr>
        <a:xfrm>
          <a:off x="0" y="0"/>
          <a:ext cx="0" cy="0"/>
          <a:chOff x="0" y="0"/>
          <a:chExt cx="0" cy="0"/>
        </a:xfrm>
      </p:grpSpPr>
    </p:spTree>
  </p:cSld>
  <p:clrMap bg1="dk2" tx1="lt1" bg2="dk1" tx2="lt2" accent1="accent1" accent2="accent2" accent3="accent3" accent4="accent4" accent5="accent5" accent6="accent6" hlink="hlink" folHlink="folHlink"/>
  <p:sldLayoutIdLst>
    <p:sldLayoutId id="2147483696" r:id="rId1"/>
    <p:sldLayoutId id="2147483697" r:id="rId2"/>
    <p:sldLayoutId id="2147483698" r:id="rId3"/>
    <p:sldLayoutId id="2147483699" r:id="rId4"/>
    <p:sldLayoutId id="2147483700" r:id="rId5"/>
    <p:sldLayoutId id="2147483701" r:id="rId6"/>
    <p:sldLayoutId id="2147483702" r:id="rId7"/>
    <p:sldLayoutId id="2147483703" r:id="rId8"/>
    <p:sldLayoutId id="2147483704" r:id="rId9"/>
    <p:sldLayoutId id="2147483705" r:id="rId10"/>
  </p:sldLayoutIdLst>
  <p:transition>
    <p:fade/>
  </p:transition>
  <p:timing>
    <p:tnLst>
      <p:par>
        <p:cTn id="1" dur="indefinite" restart="never" nodeType="tmRoot"/>
      </p:par>
    </p:tnLst>
  </p:timing>
  <p:hf sldNum="0" hdr="0" ftr="0" dt="0"/>
  <p:txStyles>
    <p:titleStyle>
      <a:lvl1pPr algn="l" defTabSz="912777" rtl="0" eaLnBrk="1" fontAlgn="base" hangingPunct="1">
        <a:lnSpc>
          <a:spcPct val="90000"/>
        </a:lnSpc>
        <a:spcBef>
          <a:spcPct val="0"/>
        </a:spcBef>
        <a:spcAft>
          <a:spcPct val="0"/>
        </a:spcAft>
        <a:defRPr lang="en-US" sz="5000" b="0" cap="none" spc="-125" dirty="0" smtClean="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vl2pPr algn="l" defTabSz="912777" rtl="0" eaLnBrk="1" fontAlgn="base" hangingPunct="1">
        <a:lnSpc>
          <a:spcPct val="90000"/>
        </a:lnSpc>
        <a:spcBef>
          <a:spcPct val="0"/>
        </a:spcBef>
        <a:spcAft>
          <a:spcPct val="0"/>
        </a:spcAft>
        <a:defRPr sz="4500">
          <a:solidFill>
            <a:schemeClr val="tx2"/>
          </a:solidFill>
          <a:latin typeface="Segoe Semibold" pitchFamily="34" charset="0"/>
        </a:defRPr>
      </a:lvl2pPr>
      <a:lvl3pPr algn="l" defTabSz="912777" rtl="0" eaLnBrk="1" fontAlgn="base" hangingPunct="1">
        <a:lnSpc>
          <a:spcPct val="90000"/>
        </a:lnSpc>
        <a:spcBef>
          <a:spcPct val="0"/>
        </a:spcBef>
        <a:spcAft>
          <a:spcPct val="0"/>
        </a:spcAft>
        <a:defRPr sz="4500">
          <a:solidFill>
            <a:schemeClr val="tx2"/>
          </a:solidFill>
          <a:latin typeface="Segoe Semibold" pitchFamily="34" charset="0"/>
        </a:defRPr>
      </a:lvl3pPr>
      <a:lvl4pPr algn="l" defTabSz="912777" rtl="0" eaLnBrk="1" fontAlgn="base" hangingPunct="1">
        <a:lnSpc>
          <a:spcPct val="90000"/>
        </a:lnSpc>
        <a:spcBef>
          <a:spcPct val="0"/>
        </a:spcBef>
        <a:spcAft>
          <a:spcPct val="0"/>
        </a:spcAft>
        <a:defRPr sz="4500">
          <a:solidFill>
            <a:schemeClr val="tx2"/>
          </a:solidFill>
          <a:latin typeface="Segoe Semibold" pitchFamily="34" charset="0"/>
        </a:defRPr>
      </a:lvl4pPr>
      <a:lvl5pPr algn="l" defTabSz="912777" rtl="0" eaLnBrk="1" fontAlgn="base" hangingPunct="1">
        <a:lnSpc>
          <a:spcPct val="90000"/>
        </a:lnSpc>
        <a:spcBef>
          <a:spcPct val="0"/>
        </a:spcBef>
        <a:spcAft>
          <a:spcPct val="0"/>
        </a:spcAft>
        <a:defRPr sz="4500">
          <a:solidFill>
            <a:schemeClr val="tx2"/>
          </a:solidFill>
          <a:latin typeface="Segoe Semibold" pitchFamily="34" charset="0"/>
        </a:defRPr>
      </a:lvl5pPr>
      <a:lvl6pPr marL="380970" algn="l" defTabSz="914063" rtl="0" eaLnBrk="1" fontAlgn="base" hangingPunct="1">
        <a:lnSpc>
          <a:spcPct val="90000"/>
        </a:lnSpc>
        <a:spcBef>
          <a:spcPct val="0"/>
        </a:spcBef>
        <a:spcAft>
          <a:spcPct val="0"/>
        </a:spcAft>
        <a:defRPr sz="4500">
          <a:solidFill>
            <a:schemeClr val="tx2"/>
          </a:solidFill>
          <a:latin typeface="Segoe Semibold" pitchFamily="34" charset="0"/>
        </a:defRPr>
      </a:lvl6pPr>
      <a:lvl7pPr marL="761940" algn="l" defTabSz="914063" rtl="0" eaLnBrk="1" fontAlgn="base" hangingPunct="1">
        <a:lnSpc>
          <a:spcPct val="90000"/>
        </a:lnSpc>
        <a:spcBef>
          <a:spcPct val="0"/>
        </a:spcBef>
        <a:spcAft>
          <a:spcPct val="0"/>
        </a:spcAft>
        <a:defRPr sz="4500">
          <a:solidFill>
            <a:schemeClr val="tx2"/>
          </a:solidFill>
          <a:latin typeface="Segoe Semibold" pitchFamily="34" charset="0"/>
        </a:defRPr>
      </a:lvl7pPr>
      <a:lvl8pPr marL="1142908" algn="l" defTabSz="914063" rtl="0" eaLnBrk="1" fontAlgn="base" hangingPunct="1">
        <a:lnSpc>
          <a:spcPct val="90000"/>
        </a:lnSpc>
        <a:spcBef>
          <a:spcPct val="0"/>
        </a:spcBef>
        <a:spcAft>
          <a:spcPct val="0"/>
        </a:spcAft>
        <a:defRPr sz="4500">
          <a:solidFill>
            <a:schemeClr val="tx2"/>
          </a:solidFill>
          <a:latin typeface="Segoe Semibold" pitchFamily="34" charset="0"/>
        </a:defRPr>
      </a:lvl8pPr>
      <a:lvl9pPr marL="1523878" algn="l" defTabSz="914063" rtl="0" eaLnBrk="1" fontAlgn="base" hangingPunct="1">
        <a:lnSpc>
          <a:spcPct val="90000"/>
        </a:lnSpc>
        <a:spcBef>
          <a:spcPct val="0"/>
        </a:spcBef>
        <a:spcAft>
          <a:spcPct val="0"/>
        </a:spcAft>
        <a:defRPr sz="4500">
          <a:solidFill>
            <a:schemeClr val="tx2"/>
          </a:solidFill>
          <a:latin typeface="Segoe Semibold" pitchFamily="34" charset="0"/>
        </a:defRPr>
      </a:lvl9pPr>
    </p:titleStyle>
    <p:bodyStyle>
      <a:lvl1pPr marL="382573" indent="-382573" algn="l" defTabSz="912777" rtl="0" eaLnBrk="1" fontAlgn="base" hangingPunct="1">
        <a:lnSpc>
          <a:spcPct val="90000"/>
        </a:lnSpc>
        <a:spcBef>
          <a:spcPts val="1167"/>
        </a:spcBef>
        <a:spcAft>
          <a:spcPct val="0"/>
        </a:spcAft>
        <a:buClr>
          <a:schemeClr val="tx2"/>
        </a:buClr>
        <a:buSzPct val="95000"/>
        <a:buFontTx/>
        <a:buBlip>
          <a:blip r:embed="rId13"/>
        </a:buBlip>
        <a:defRPr sz="3300">
          <a:solidFill>
            <a:schemeClr val="tx1"/>
          </a:solidFill>
          <a:effectLst>
            <a:outerShdw blurRad="38100" dist="38100" dir="2700000" algn="tl">
              <a:srgbClr val="000000">
                <a:alpha val="43137"/>
              </a:srgbClr>
            </a:outerShdw>
          </a:effectLst>
          <a:latin typeface="+mn-lt"/>
          <a:ea typeface="+mn-ea"/>
          <a:cs typeface="+mn-cs"/>
        </a:defRPr>
      </a:lvl1pPr>
      <a:lvl2pPr marL="704822" indent="-317487" algn="l" defTabSz="912777" rtl="0" eaLnBrk="1" fontAlgn="base" hangingPunct="1">
        <a:lnSpc>
          <a:spcPct val="90000"/>
        </a:lnSpc>
        <a:spcBef>
          <a:spcPts val="1083"/>
        </a:spcBef>
        <a:spcAft>
          <a:spcPct val="0"/>
        </a:spcAft>
        <a:buClr>
          <a:schemeClr val="tx2"/>
        </a:buClr>
        <a:buSzPct val="80000"/>
        <a:buFontTx/>
        <a:buBlip>
          <a:blip r:embed="rId14"/>
        </a:buBlip>
        <a:defRPr sz="3000">
          <a:solidFill>
            <a:schemeClr val="tx1"/>
          </a:solidFill>
          <a:effectLst>
            <a:outerShdw blurRad="38100" dist="38100" dir="2700000" algn="tl">
              <a:srgbClr val="000000">
                <a:alpha val="43137"/>
              </a:srgbClr>
            </a:outerShdw>
          </a:effectLst>
          <a:latin typeface="+mn-lt"/>
        </a:defRPr>
      </a:lvl2pPr>
      <a:lvl3pPr marL="988974" indent="-282564" algn="l" defTabSz="912777" rtl="0" eaLnBrk="1" fontAlgn="base" hangingPunct="1">
        <a:lnSpc>
          <a:spcPct val="90000"/>
        </a:lnSpc>
        <a:spcBef>
          <a:spcPts val="1000"/>
        </a:spcBef>
        <a:spcAft>
          <a:spcPct val="0"/>
        </a:spcAft>
        <a:buClr>
          <a:schemeClr val="tx2"/>
        </a:buClr>
        <a:buSzPct val="80000"/>
        <a:buFontTx/>
        <a:buBlip>
          <a:blip r:embed="rId14"/>
        </a:buBlip>
        <a:defRPr sz="2700">
          <a:solidFill>
            <a:schemeClr val="tx1"/>
          </a:solidFill>
          <a:effectLst>
            <a:outerShdw blurRad="38100" dist="38100" dir="2700000" algn="tl">
              <a:srgbClr val="000000">
                <a:alpha val="43137"/>
              </a:srgbClr>
            </a:outerShdw>
          </a:effectLst>
          <a:latin typeface="+mn-lt"/>
        </a:defRPr>
      </a:lvl3pPr>
      <a:lvl4pPr marL="1266774" indent="-276214" algn="l" defTabSz="912777" rtl="0" eaLnBrk="1" fontAlgn="base" hangingPunct="1">
        <a:lnSpc>
          <a:spcPct val="90000"/>
        </a:lnSpc>
        <a:spcBef>
          <a:spcPts val="917"/>
        </a:spcBef>
        <a:spcAft>
          <a:spcPct val="0"/>
        </a:spcAft>
        <a:buClr>
          <a:schemeClr val="tx2"/>
        </a:buClr>
        <a:buSzPct val="80000"/>
        <a:buFontTx/>
        <a:buBlip>
          <a:blip r:embed="rId14"/>
        </a:buBlip>
        <a:defRPr sz="2300">
          <a:solidFill>
            <a:schemeClr val="tx1"/>
          </a:solidFill>
          <a:effectLst>
            <a:outerShdw blurRad="38100" dist="38100" dir="2700000" algn="tl">
              <a:srgbClr val="000000">
                <a:alpha val="43137"/>
              </a:srgbClr>
            </a:outerShdw>
          </a:effectLst>
          <a:latin typeface="+mn-lt"/>
        </a:defRPr>
      </a:lvl4pPr>
      <a:lvl5pPr marL="1530289" indent="-260340" algn="l" defTabSz="912777" rtl="0" eaLnBrk="1" fontAlgn="base" hangingPunct="1">
        <a:lnSpc>
          <a:spcPct val="90000"/>
        </a:lnSpc>
        <a:spcBef>
          <a:spcPts val="833"/>
        </a:spcBef>
        <a:spcAft>
          <a:spcPct val="0"/>
        </a:spcAft>
        <a:buClr>
          <a:schemeClr val="tx2"/>
        </a:buClr>
        <a:buSzPct val="80000"/>
        <a:buFontTx/>
        <a:buBlip>
          <a:blip r:embed="rId14"/>
        </a:buBlip>
        <a:defRPr sz="2300">
          <a:solidFill>
            <a:schemeClr val="tx1"/>
          </a:solidFill>
          <a:effectLst>
            <a:outerShdw blurRad="38100" dist="38100" dir="2700000" algn="tl">
              <a:srgbClr val="000000">
                <a:alpha val="43137"/>
              </a:srgbClr>
            </a:outerShdw>
          </a:effectLst>
          <a:latin typeface="+mn-lt"/>
        </a:defRPr>
      </a:lvl5pPr>
      <a:lvl6pPr marL="1911463" indent="-261916" algn="l" defTabSz="914063" rtl="0" eaLnBrk="1" fontAlgn="base" hangingPunct="1">
        <a:lnSpc>
          <a:spcPct val="90000"/>
        </a:lnSpc>
        <a:spcBef>
          <a:spcPct val="30000"/>
        </a:spcBef>
        <a:spcAft>
          <a:spcPct val="0"/>
        </a:spcAft>
        <a:buClr>
          <a:schemeClr val="tx2"/>
        </a:buClr>
        <a:buSzPct val="80000"/>
        <a:buFont typeface="Wingdings" pitchFamily="2" charset="2"/>
        <a:buBlip>
          <a:blip r:embed="rId15"/>
        </a:buBlip>
        <a:defRPr sz="2000">
          <a:solidFill>
            <a:schemeClr val="tx1"/>
          </a:solidFill>
          <a:latin typeface="+mn-lt"/>
        </a:defRPr>
      </a:lvl6pPr>
      <a:lvl7pPr marL="2292432" indent="-261916" algn="l" defTabSz="914063" rtl="0" eaLnBrk="1" fontAlgn="base" hangingPunct="1">
        <a:lnSpc>
          <a:spcPct val="90000"/>
        </a:lnSpc>
        <a:spcBef>
          <a:spcPct val="30000"/>
        </a:spcBef>
        <a:spcAft>
          <a:spcPct val="0"/>
        </a:spcAft>
        <a:buClr>
          <a:schemeClr val="tx2"/>
        </a:buClr>
        <a:buSzPct val="80000"/>
        <a:buFont typeface="Wingdings" pitchFamily="2" charset="2"/>
        <a:buBlip>
          <a:blip r:embed="rId15"/>
        </a:buBlip>
        <a:defRPr sz="2000">
          <a:solidFill>
            <a:schemeClr val="tx1"/>
          </a:solidFill>
          <a:latin typeface="+mn-lt"/>
        </a:defRPr>
      </a:lvl7pPr>
      <a:lvl8pPr marL="2673401" indent="-261916" algn="l" defTabSz="914063" rtl="0" eaLnBrk="1" fontAlgn="base" hangingPunct="1">
        <a:lnSpc>
          <a:spcPct val="90000"/>
        </a:lnSpc>
        <a:spcBef>
          <a:spcPct val="30000"/>
        </a:spcBef>
        <a:spcAft>
          <a:spcPct val="0"/>
        </a:spcAft>
        <a:buClr>
          <a:schemeClr val="tx2"/>
        </a:buClr>
        <a:buSzPct val="80000"/>
        <a:buFont typeface="Wingdings" pitchFamily="2" charset="2"/>
        <a:buBlip>
          <a:blip r:embed="rId15"/>
        </a:buBlip>
        <a:defRPr sz="2000">
          <a:solidFill>
            <a:schemeClr val="tx1"/>
          </a:solidFill>
          <a:latin typeface="+mn-lt"/>
        </a:defRPr>
      </a:lvl8pPr>
      <a:lvl9pPr marL="3054371" indent="-261916" algn="l" defTabSz="914063" rtl="0" eaLnBrk="1" fontAlgn="base" hangingPunct="1">
        <a:lnSpc>
          <a:spcPct val="90000"/>
        </a:lnSpc>
        <a:spcBef>
          <a:spcPct val="30000"/>
        </a:spcBef>
        <a:spcAft>
          <a:spcPct val="0"/>
        </a:spcAft>
        <a:buClr>
          <a:schemeClr val="tx2"/>
        </a:buClr>
        <a:buSzPct val="80000"/>
        <a:buFont typeface="Wingdings" pitchFamily="2" charset="2"/>
        <a:buBlip>
          <a:blip r:embed="rId15"/>
        </a:buBlip>
        <a:defRPr sz="2000">
          <a:solidFill>
            <a:schemeClr val="tx1"/>
          </a:solidFill>
          <a:latin typeface="+mn-lt"/>
        </a:defRPr>
      </a:lvl9pPr>
    </p:bodyStyle>
    <p:otherStyle>
      <a:defPPr>
        <a:defRPr lang="en-US"/>
      </a:defPPr>
      <a:lvl1pPr marL="0" algn="l" defTabSz="761940" rtl="0" eaLnBrk="1" latinLnBrk="0" hangingPunct="1">
        <a:defRPr sz="1500" kern="1200">
          <a:solidFill>
            <a:schemeClr val="tx1"/>
          </a:solidFill>
          <a:latin typeface="+mn-lt"/>
          <a:ea typeface="+mn-ea"/>
          <a:cs typeface="+mn-cs"/>
        </a:defRPr>
      </a:lvl1pPr>
      <a:lvl2pPr marL="380970" algn="l" defTabSz="761940" rtl="0" eaLnBrk="1" latinLnBrk="0" hangingPunct="1">
        <a:defRPr sz="1500" kern="1200">
          <a:solidFill>
            <a:schemeClr val="tx1"/>
          </a:solidFill>
          <a:latin typeface="+mn-lt"/>
          <a:ea typeface="+mn-ea"/>
          <a:cs typeface="+mn-cs"/>
        </a:defRPr>
      </a:lvl2pPr>
      <a:lvl3pPr marL="761940" algn="l" defTabSz="761940" rtl="0" eaLnBrk="1" latinLnBrk="0" hangingPunct="1">
        <a:defRPr sz="1500" kern="1200">
          <a:solidFill>
            <a:schemeClr val="tx1"/>
          </a:solidFill>
          <a:latin typeface="+mn-lt"/>
          <a:ea typeface="+mn-ea"/>
          <a:cs typeface="+mn-cs"/>
        </a:defRPr>
      </a:lvl3pPr>
      <a:lvl4pPr marL="1142908" algn="l" defTabSz="761940" rtl="0" eaLnBrk="1" latinLnBrk="0" hangingPunct="1">
        <a:defRPr sz="1500" kern="1200">
          <a:solidFill>
            <a:schemeClr val="tx1"/>
          </a:solidFill>
          <a:latin typeface="+mn-lt"/>
          <a:ea typeface="+mn-ea"/>
          <a:cs typeface="+mn-cs"/>
        </a:defRPr>
      </a:lvl4pPr>
      <a:lvl5pPr marL="1523878" algn="l" defTabSz="761940" rtl="0" eaLnBrk="1" latinLnBrk="0" hangingPunct="1">
        <a:defRPr sz="1500" kern="1200">
          <a:solidFill>
            <a:schemeClr val="tx1"/>
          </a:solidFill>
          <a:latin typeface="+mn-lt"/>
          <a:ea typeface="+mn-ea"/>
          <a:cs typeface="+mn-cs"/>
        </a:defRPr>
      </a:lvl5pPr>
      <a:lvl6pPr marL="1904848" algn="l" defTabSz="761940" rtl="0" eaLnBrk="1" latinLnBrk="0" hangingPunct="1">
        <a:defRPr sz="1500" kern="1200">
          <a:solidFill>
            <a:schemeClr val="tx1"/>
          </a:solidFill>
          <a:latin typeface="+mn-lt"/>
          <a:ea typeface="+mn-ea"/>
          <a:cs typeface="+mn-cs"/>
        </a:defRPr>
      </a:lvl6pPr>
      <a:lvl7pPr marL="2285818" algn="l" defTabSz="761940" rtl="0" eaLnBrk="1" latinLnBrk="0" hangingPunct="1">
        <a:defRPr sz="1500" kern="1200">
          <a:solidFill>
            <a:schemeClr val="tx1"/>
          </a:solidFill>
          <a:latin typeface="+mn-lt"/>
          <a:ea typeface="+mn-ea"/>
          <a:cs typeface="+mn-cs"/>
        </a:defRPr>
      </a:lvl7pPr>
      <a:lvl8pPr marL="2666787" algn="l" defTabSz="761940" rtl="0" eaLnBrk="1" latinLnBrk="0" hangingPunct="1">
        <a:defRPr sz="1500" kern="1200">
          <a:solidFill>
            <a:schemeClr val="tx1"/>
          </a:solidFill>
          <a:latin typeface="+mn-lt"/>
          <a:ea typeface="+mn-ea"/>
          <a:cs typeface="+mn-cs"/>
        </a:defRPr>
      </a:lvl8pPr>
      <a:lvl9pPr marL="3047756" algn="l" defTabSz="761940" rtl="0" eaLnBrk="1" latinLnBrk="0" hangingPunct="1">
        <a:defRPr sz="1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3" Type="http://schemas.openxmlformats.org/officeDocument/2006/relationships/notesSlide" Target="../notesSlides/notesSlide30.xml"/><Relationship Id="rId2" Type="http://schemas.openxmlformats.org/officeDocument/2006/relationships/slideLayout" Target="../slideLayouts/slideLayout3.xml"/><Relationship Id="rId1" Type="http://schemas.openxmlformats.org/officeDocument/2006/relationships/themeOverride" Target="../theme/themeOverride1.xml"/><Relationship Id="rId4" Type="http://schemas.openxmlformats.org/officeDocument/2006/relationships/image" Target="../media/image1.png"/></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3" Type="http://schemas.openxmlformats.org/officeDocument/2006/relationships/hyperlink" Target="http://www.msdn.microsoft.com/" TargetMode="External"/><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4.xml"/><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5.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NUMA I/O Optimizations</a:t>
            </a:r>
            <a:endParaRPr lang="en-US" dirty="0"/>
          </a:p>
        </p:txBody>
      </p:sp>
      <p:sp>
        <p:nvSpPr>
          <p:cNvPr id="3" name="Subtitle 2"/>
          <p:cNvSpPr>
            <a:spLocks noGrp="1"/>
          </p:cNvSpPr>
          <p:nvPr>
            <p:ph type="subTitle" idx="1"/>
          </p:nvPr>
        </p:nvSpPr>
        <p:spPr/>
        <p:txBody>
          <a:bodyPr/>
          <a:lstStyle/>
          <a:p>
            <a:r>
              <a:rPr lang="en-US" dirty="0" smtClean="0"/>
              <a:t>Bruce Worthington</a:t>
            </a:r>
          </a:p>
          <a:p>
            <a:r>
              <a:rPr lang="en-US" dirty="0" smtClean="0"/>
              <a:t>Software Development Manager</a:t>
            </a:r>
          </a:p>
          <a:p>
            <a:r>
              <a:rPr lang="en-US" dirty="0" smtClean="0"/>
              <a:t>Microsoft Corporation</a:t>
            </a:r>
          </a:p>
          <a:p>
            <a:endParaRPr lang="en-US" dirty="0"/>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smtClean="0"/>
              <a:t>Optimization Details</a:t>
            </a:r>
            <a:endParaRPr lang="en-US" dirty="0" smtClean="0"/>
          </a:p>
        </p:txBody>
      </p:sp>
      <p:sp>
        <p:nvSpPr>
          <p:cNvPr id="10243" name="Rectangle 3"/>
          <p:cNvSpPr>
            <a:spLocks noGrp="1" noChangeArrowheads="1"/>
          </p:cNvSpPr>
          <p:nvPr>
            <p:ph idx="1"/>
          </p:nvPr>
        </p:nvSpPr>
        <p:spPr>
          <a:xfrm>
            <a:off x="382588" y="1414464"/>
            <a:ext cx="8380412" cy="2289858"/>
          </a:xfrm>
        </p:spPr>
        <p:txBody>
          <a:bodyPr/>
          <a:lstStyle/>
          <a:p>
            <a:r>
              <a:rPr lang="en-US" dirty="0" smtClean="0"/>
              <a:t>Concurrent I/O Initiation</a:t>
            </a:r>
          </a:p>
          <a:p>
            <a:r>
              <a:rPr lang="en-US" dirty="0" smtClean="0"/>
              <a:t>Dynamic Interrupt Redirection</a:t>
            </a:r>
          </a:p>
          <a:p>
            <a:r>
              <a:rPr lang="en-US" dirty="0" smtClean="0"/>
              <a:t>Dynamic DPC Redirection</a:t>
            </a:r>
          </a:p>
          <a:p>
            <a:r>
              <a:rPr lang="en-US" dirty="0" smtClean="0"/>
              <a:t>Benchmark Performance Summary</a:t>
            </a:r>
          </a:p>
        </p:txBody>
      </p: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US" smtClean="0"/>
              <a:t>Concurrent I/O Initiation (1)</a:t>
            </a:r>
            <a:endParaRPr lang="en-US" dirty="0" smtClean="0"/>
          </a:p>
        </p:txBody>
      </p:sp>
      <p:sp>
        <p:nvSpPr>
          <p:cNvPr id="11267" name="Text Placeholder 2"/>
          <p:cNvSpPr>
            <a:spLocks noGrp="1"/>
          </p:cNvSpPr>
          <p:nvPr>
            <p:ph idx="1"/>
          </p:nvPr>
        </p:nvSpPr>
        <p:spPr>
          <a:xfrm>
            <a:off x="382588" y="1414464"/>
            <a:ext cx="8380412" cy="3884653"/>
          </a:xfrm>
        </p:spPr>
        <p:txBody>
          <a:bodyPr/>
          <a:lstStyle/>
          <a:p>
            <a:r>
              <a:rPr lang="en-US" dirty="0" smtClean="0"/>
              <a:t>Existing </a:t>
            </a:r>
            <a:r>
              <a:rPr lang="en-US" dirty="0" err="1" smtClean="0"/>
              <a:t>Storport</a:t>
            </a:r>
            <a:r>
              <a:rPr lang="en-US" dirty="0" smtClean="0"/>
              <a:t> </a:t>
            </a:r>
            <a:r>
              <a:rPr lang="en-US" dirty="0" err="1" smtClean="0"/>
              <a:t>StartIo</a:t>
            </a:r>
            <a:r>
              <a:rPr lang="en-US" dirty="0" smtClean="0"/>
              <a:t> locking models</a:t>
            </a:r>
          </a:p>
          <a:p>
            <a:pPr lvl="1"/>
            <a:r>
              <a:rPr lang="en-US" dirty="0" smtClean="0"/>
              <a:t>Half-duplex:  use Interrupt Lock for initiation as well as completion processing on each HBA port</a:t>
            </a:r>
          </a:p>
          <a:p>
            <a:pPr lvl="1"/>
            <a:r>
              <a:rPr lang="en-US" dirty="0" smtClean="0"/>
              <a:t>Full-duplex:  use a dedicated initiation spinlock for each HBA port</a:t>
            </a:r>
          </a:p>
          <a:p>
            <a:r>
              <a:rPr lang="en-US" dirty="0" smtClean="0"/>
              <a:t>Some devices can issue multiple requests simultaneously through unique “channels”</a:t>
            </a:r>
          </a:p>
        </p:txBody>
      </p:sp>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US" smtClean="0"/>
              <a:t>Concurrent I/O Initiation (2)</a:t>
            </a:r>
            <a:endParaRPr lang="en-US" dirty="0" smtClean="0"/>
          </a:p>
        </p:txBody>
      </p:sp>
      <p:sp>
        <p:nvSpPr>
          <p:cNvPr id="11267" name="Text Placeholder 2"/>
          <p:cNvSpPr>
            <a:spLocks noGrp="1"/>
          </p:cNvSpPr>
          <p:nvPr>
            <p:ph idx="1"/>
          </p:nvPr>
        </p:nvSpPr>
        <p:spPr>
          <a:xfrm>
            <a:off x="382588" y="1414464"/>
            <a:ext cx="7999412" cy="4540730"/>
          </a:xfrm>
        </p:spPr>
        <p:txBody>
          <a:bodyPr/>
          <a:lstStyle/>
          <a:p>
            <a:r>
              <a:rPr lang="en-US" sz="2400" dirty="0" smtClean="0"/>
              <a:t>New support for concurrent </a:t>
            </a:r>
            <a:r>
              <a:rPr lang="en-US" sz="2400" dirty="0" err="1" smtClean="0"/>
              <a:t>StartIo</a:t>
            </a:r>
            <a:r>
              <a:rPr lang="en-US" sz="2400" dirty="0" smtClean="0"/>
              <a:t> execution</a:t>
            </a:r>
          </a:p>
          <a:p>
            <a:pPr lvl="1"/>
            <a:r>
              <a:rPr lang="en-US" sz="2000" dirty="0" smtClean="0"/>
              <a:t>Call </a:t>
            </a:r>
            <a:r>
              <a:rPr lang="en-US" sz="2000" dirty="0" err="1" smtClean="0">
                <a:solidFill>
                  <a:schemeClr val="accent2">
                    <a:lumMod val="60000"/>
                    <a:lumOff val="40000"/>
                  </a:schemeClr>
                </a:solidFill>
              </a:rPr>
              <a:t>StorPortInitializePerfOpts</a:t>
            </a:r>
            <a:r>
              <a:rPr lang="en-US" sz="2000" dirty="0" smtClean="0"/>
              <a:t> with </a:t>
            </a:r>
            <a:r>
              <a:rPr lang="en-US" sz="2000" dirty="0" smtClean="0">
                <a:solidFill>
                  <a:schemeClr val="accent2">
                    <a:lumMod val="60000"/>
                    <a:lumOff val="40000"/>
                  </a:schemeClr>
                </a:solidFill>
              </a:rPr>
              <a:t>CONCURRENT_CHANNELS</a:t>
            </a:r>
            <a:r>
              <a:rPr lang="en-US" sz="2000" dirty="0" smtClean="0"/>
              <a:t> flag and </a:t>
            </a:r>
            <a:r>
              <a:rPr lang="en-US" sz="2000" dirty="0" err="1" smtClean="0">
                <a:solidFill>
                  <a:schemeClr val="accent2">
                    <a:lumMod val="60000"/>
                    <a:lumOff val="40000"/>
                  </a:schemeClr>
                </a:solidFill>
              </a:rPr>
              <a:t>ConcurrentChannels</a:t>
            </a:r>
            <a:r>
              <a:rPr lang="en-US" sz="2000" dirty="0" smtClean="0"/>
              <a:t> field during miniport’s </a:t>
            </a:r>
            <a:r>
              <a:rPr lang="en-US" sz="2000" dirty="0" err="1" smtClean="0"/>
              <a:t>HwStorInitialize</a:t>
            </a:r>
            <a:r>
              <a:rPr lang="en-US" sz="2000" dirty="0" smtClean="0"/>
              <a:t> routine</a:t>
            </a:r>
          </a:p>
          <a:p>
            <a:pPr lvl="1"/>
            <a:r>
              <a:rPr lang="en-US" sz="2000" dirty="0" smtClean="0"/>
              <a:t>Each channel is assigned a unique zero-based numeric token by </a:t>
            </a:r>
            <a:r>
              <a:rPr lang="en-US" sz="2000" dirty="0" err="1" smtClean="0"/>
              <a:t>Storport</a:t>
            </a:r>
            <a:endParaRPr lang="en-US" sz="2000" dirty="0" smtClean="0"/>
          </a:p>
          <a:p>
            <a:pPr lvl="1"/>
            <a:r>
              <a:rPr lang="en-US" sz="2000" dirty="0" smtClean="0"/>
              <a:t>Call </a:t>
            </a:r>
            <a:r>
              <a:rPr lang="en-US" sz="2000" dirty="0" err="1" smtClean="0">
                <a:solidFill>
                  <a:schemeClr val="accent2">
                    <a:lumMod val="60000"/>
                    <a:lumOff val="40000"/>
                  </a:schemeClr>
                </a:solidFill>
              </a:rPr>
              <a:t>StorPortGetStartIoPerfParams</a:t>
            </a:r>
            <a:r>
              <a:rPr lang="en-US" sz="2000" dirty="0" smtClean="0"/>
              <a:t> to obtain </a:t>
            </a:r>
            <a:r>
              <a:rPr lang="en-US" sz="2000" dirty="0" err="1" smtClean="0">
                <a:solidFill>
                  <a:schemeClr val="accent2">
                    <a:lumMod val="60000"/>
                    <a:lumOff val="40000"/>
                  </a:schemeClr>
                </a:solidFill>
              </a:rPr>
              <a:t>ChannelNumber</a:t>
            </a:r>
            <a:r>
              <a:rPr lang="en-US" sz="2000" dirty="0" smtClean="0"/>
              <a:t> for each I/O</a:t>
            </a:r>
          </a:p>
          <a:p>
            <a:r>
              <a:rPr lang="en-US" sz="2400" dirty="0" smtClean="0"/>
              <a:t>When using concurrent channels, </a:t>
            </a:r>
            <a:r>
              <a:rPr lang="en-US" sz="2400" dirty="0" err="1" smtClean="0"/>
              <a:t>Storport</a:t>
            </a:r>
            <a:r>
              <a:rPr lang="en-US" sz="2400" dirty="0" smtClean="0"/>
              <a:t> does not synchronize across channels. The miniport must implement any necessary synchronization</a:t>
            </a:r>
          </a:p>
          <a:p>
            <a:pPr lvl="1"/>
            <a:r>
              <a:rPr lang="en-US" sz="2000" dirty="0" smtClean="0"/>
              <a:t>Calls to </a:t>
            </a:r>
            <a:r>
              <a:rPr lang="en-US" sz="2000" dirty="0" err="1" smtClean="0"/>
              <a:t>Storport</a:t>
            </a:r>
            <a:r>
              <a:rPr lang="en-US" sz="2000" dirty="0" smtClean="0"/>
              <a:t> synchronization routines will have undefined behavior</a:t>
            </a:r>
          </a:p>
        </p:txBody>
      </p:sp>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n-US" smtClean="0"/>
              <a:t>I/O Completion Redirection</a:t>
            </a:r>
            <a:endParaRPr lang="en-US" dirty="0" smtClean="0"/>
          </a:p>
        </p:txBody>
      </p:sp>
      <p:sp>
        <p:nvSpPr>
          <p:cNvPr id="12291" name="Rectangle 3"/>
          <p:cNvSpPr>
            <a:spLocks noGrp="1" noChangeArrowheads="1"/>
          </p:cNvSpPr>
          <p:nvPr>
            <p:ph idx="1"/>
          </p:nvPr>
        </p:nvSpPr>
        <p:spPr>
          <a:xfrm>
            <a:off x="382588" y="1414464"/>
            <a:ext cx="8380412" cy="4770537"/>
          </a:xfrm>
        </p:spPr>
        <p:txBody>
          <a:bodyPr/>
          <a:lstStyle/>
          <a:p>
            <a:pPr>
              <a:spcBef>
                <a:spcPts val="600"/>
              </a:spcBef>
            </a:pPr>
            <a:r>
              <a:rPr lang="en-US" sz="2400" dirty="0" smtClean="0"/>
              <a:t>Initially targeting high-performance storage (FC, SCSI, SAS)</a:t>
            </a:r>
          </a:p>
          <a:p>
            <a:pPr>
              <a:spcBef>
                <a:spcPts val="600"/>
              </a:spcBef>
            </a:pPr>
            <a:r>
              <a:rPr lang="en-US" sz="2400" dirty="0" smtClean="0"/>
              <a:t>Strictly opt-in functionality; non-participating cards/drivers are unaffected</a:t>
            </a:r>
          </a:p>
          <a:p>
            <a:pPr lvl="1">
              <a:spcBef>
                <a:spcPts val="600"/>
              </a:spcBef>
            </a:pPr>
            <a:r>
              <a:rPr lang="en-US" sz="2000" dirty="0" smtClean="0"/>
              <a:t>Optimized Windows Server Longhorn drivers can be used on Windows 2003 Server SP2 (or Windows 2003 Server SP1 with </a:t>
            </a:r>
            <a:br>
              <a:rPr lang="en-US" sz="2000" dirty="0" smtClean="0"/>
            </a:br>
            <a:r>
              <a:rPr lang="en-US" sz="2000" dirty="0" smtClean="0"/>
              <a:t>out-of-band Storport.sys), albeit without NUMA I/O optimizations</a:t>
            </a:r>
          </a:p>
          <a:p>
            <a:pPr>
              <a:spcBef>
                <a:spcPts val="600"/>
              </a:spcBef>
            </a:pPr>
            <a:r>
              <a:rPr lang="en-US" sz="2400" dirty="0" smtClean="0"/>
              <a:t>Dynamic Interrupt Redirection</a:t>
            </a:r>
          </a:p>
          <a:p>
            <a:pPr lvl="1">
              <a:spcBef>
                <a:spcPts val="600"/>
              </a:spcBef>
            </a:pPr>
            <a:r>
              <a:rPr lang="en-US" sz="2000" dirty="0" smtClean="0"/>
              <a:t>Interrupt the </a:t>
            </a:r>
            <a:r>
              <a:rPr lang="en-US" sz="2000" dirty="0" err="1" smtClean="0"/>
              <a:t>hyperthread</a:t>
            </a:r>
            <a:r>
              <a:rPr lang="en-US" sz="2000" dirty="0" smtClean="0"/>
              <a:t>/core/socket/node issuing the I/O  (i.e., as close as possible to the I/O initiator given the number of available MSI-X messages)</a:t>
            </a:r>
          </a:p>
          <a:p>
            <a:pPr lvl="1">
              <a:spcBef>
                <a:spcPts val="600"/>
              </a:spcBef>
            </a:pPr>
            <a:r>
              <a:rPr lang="en-US" sz="2000" dirty="0" smtClean="0"/>
              <a:t>MSI-X and </a:t>
            </a:r>
            <a:r>
              <a:rPr lang="en-US" sz="2000" dirty="0" err="1" smtClean="0"/>
              <a:t>Storport</a:t>
            </a:r>
            <a:r>
              <a:rPr lang="en-US" sz="2000" dirty="0" smtClean="0"/>
              <a:t> miniport required</a:t>
            </a:r>
          </a:p>
          <a:p>
            <a:pPr>
              <a:spcBef>
                <a:spcPts val="600"/>
              </a:spcBef>
            </a:pPr>
            <a:r>
              <a:rPr lang="en-US" sz="2400" dirty="0" smtClean="0"/>
              <a:t>Dynamic DPC Redirection</a:t>
            </a:r>
          </a:p>
          <a:p>
            <a:pPr lvl="1">
              <a:spcBef>
                <a:spcPts val="600"/>
              </a:spcBef>
            </a:pPr>
            <a:r>
              <a:rPr lang="en-US" sz="2000" dirty="0" smtClean="0"/>
              <a:t>Execute on the </a:t>
            </a:r>
            <a:r>
              <a:rPr lang="en-US" sz="2000" dirty="0" err="1" smtClean="0"/>
              <a:t>hyperthread</a:t>
            </a:r>
            <a:r>
              <a:rPr lang="en-US" sz="2000" dirty="0" smtClean="0"/>
              <a:t>/core issuing the I/O</a:t>
            </a:r>
          </a:p>
          <a:p>
            <a:pPr lvl="1">
              <a:spcBef>
                <a:spcPts val="600"/>
              </a:spcBef>
            </a:pPr>
            <a:r>
              <a:rPr lang="en-US" sz="2000" dirty="0" err="1" smtClean="0"/>
              <a:t>Storport</a:t>
            </a:r>
            <a:r>
              <a:rPr lang="en-US" sz="2000" dirty="0" smtClean="0"/>
              <a:t> miniport required</a:t>
            </a:r>
          </a:p>
        </p:txBody>
      </p: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n-US" smtClean="0"/>
              <a:t>Dynamic Interrupt Redirection</a:t>
            </a:r>
            <a:endParaRPr lang="en-US" dirty="0" smtClean="0"/>
          </a:p>
        </p:txBody>
      </p:sp>
      <p:sp>
        <p:nvSpPr>
          <p:cNvPr id="13315" name="Rectangle 3"/>
          <p:cNvSpPr>
            <a:spLocks noGrp="1" noChangeArrowheads="1"/>
          </p:cNvSpPr>
          <p:nvPr>
            <p:ph idx="1"/>
          </p:nvPr>
        </p:nvSpPr>
        <p:spPr>
          <a:xfrm>
            <a:off x="382588" y="1414464"/>
            <a:ext cx="8380412" cy="4679230"/>
          </a:xfrm>
        </p:spPr>
        <p:txBody>
          <a:bodyPr/>
          <a:lstStyle/>
          <a:p>
            <a:r>
              <a:rPr lang="en-US" sz="2000" dirty="0" smtClean="0"/>
              <a:t>Take advantage of temporal cache locality for control structures</a:t>
            </a:r>
          </a:p>
          <a:p>
            <a:r>
              <a:rPr lang="en-US" sz="2000" dirty="0" smtClean="0"/>
              <a:t>Reduce or eliminate interruption of unrelated threads</a:t>
            </a:r>
          </a:p>
          <a:p>
            <a:r>
              <a:rPr lang="en-US" sz="2000" dirty="0" smtClean="0"/>
              <a:t>Requires MSI-X for flexibility in dynamically directing interrupts</a:t>
            </a:r>
          </a:p>
          <a:p>
            <a:pPr lvl="1"/>
            <a:r>
              <a:rPr lang="en-US" sz="1800" dirty="0" smtClean="0"/>
              <a:t>IOAPIC architecture insufficient on systems with &gt;8 logical CPU’s</a:t>
            </a:r>
          </a:p>
          <a:p>
            <a:pPr lvl="2"/>
            <a:r>
              <a:rPr lang="en-US" sz="1600" dirty="0" smtClean="0"/>
              <a:t>Datacenter-class systems may have static interrupt affinitization</a:t>
            </a:r>
          </a:p>
          <a:p>
            <a:pPr lvl="1"/>
            <a:r>
              <a:rPr lang="en-US" sz="1800" dirty="0" smtClean="0"/>
              <a:t>MSI has a limited number of messages per device</a:t>
            </a:r>
          </a:p>
          <a:p>
            <a:pPr lvl="1"/>
            <a:r>
              <a:rPr lang="en-US" sz="1800" dirty="0" smtClean="0"/>
              <a:t>Device must specify </a:t>
            </a:r>
            <a:r>
              <a:rPr lang="en-US" sz="1800" dirty="0" err="1" smtClean="0">
                <a:solidFill>
                  <a:schemeClr val="accent2">
                    <a:lumMod val="60000"/>
                    <a:lumOff val="40000"/>
                  </a:schemeClr>
                </a:solidFill>
              </a:rPr>
              <a:t>IrqPolicySpreadMessagesAcrossAllProcessors</a:t>
            </a:r>
            <a:endParaRPr lang="en-US" sz="1800" dirty="0" smtClean="0">
              <a:solidFill>
                <a:schemeClr val="accent2">
                  <a:lumMod val="60000"/>
                  <a:lumOff val="40000"/>
                </a:schemeClr>
              </a:solidFill>
            </a:endParaRPr>
          </a:p>
          <a:p>
            <a:r>
              <a:rPr lang="en-US" sz="2000" dirty="0" smtClean="0"/>
              <a:t>Requires additional Storport and miniport communication to enable redirection and pass per-I/O redirection hint</a:t>
            </a:r>
          </a:p>
          <a:p>
            <a:pPr lvl="1"/>
            <a:r>
              <a:rPr lang="en-US" sz="1800" dirty="0" smtClean="0"/>
              <a:t>New </a:t>
            </a:r>
            <a:r>
              <a:rPr lang="en-US" sz="1800" dirty="0" err="1" smtClean="0"/>
              <a:t>StorPortExtendedFunction</a:t>
            </a:r>
            <a:r>
              <a:rPr lang="en-US" sz="1800" dirty="0" smtClean="0"/>
              <a:t> APIs:</a:t>
            </a:r>
          </a:p>
          <a:p>
            <a:pPr lvl="2"/>
            <a:r>
              <a:rPr lang="en-US" sz="1600" dirty="0" err="1" smtClean="0">
                <a:solidFill>
                  <a:schemeClr val="accent2">
                    <a:lumMod val="60000"/>
                    <a:lumOff val="40000"/>
                  </a:schemeClr>
                </a:solidFill>
              </a:rPr>
              <a:t>StorPortInitializePerfOpts</a:t>
            </a:r>
            <a:r>
              <a:rPr lang="en-US" sz="1600" dirty="0" smtClean="0"/>
              <a:t>:  pass </a:t>
            </a:r>
            <a:r>
              <a:rPr lang="en-US" sz="1600" dirty="0" smtClean="0">
                <a:solidFill>
                  <a:schemeClr val="accent2">
                    <a:lumMod val="60000"/>
                    <a:lumOff val="40000"/>
                  </a:schemeClr>
                </a:solidFill>
              </a:rPr>
              <a:t>DPC_REDIRECTION</a:t>
            </a:r>
            <a:r>
              <a:rPr lang="en-US" sz="1600" dirty="0" smtClean="0"/>
              <a:t> flag to </a:t>
            </a:r>
            <a:r>
              <a:rPr lang="en-US" sz="1600" dirty="0" err="1" smtClean="0"/>
              <a:t>Storport</a:t>
            </a:r>
            <a:r>
              <a:rPr lang="en-US" sz="1600" dirty="0" smtClean="0"/>
              <a:t> during miniport’s </a:t>
            </a:r>
            <a:r>
              <a:rPr lang="en-US" sz="1600" dirty="0" err="1" smtClean="0"/>
              <a:t>HwStorInitialize</a:t>
            </a:r>
            <a:r>
              <a:rPr lang="en-US" sz="1600" dirty="0" smtClean="0"/>
              <a:t> routine (DPC Redirection is a prerequisite)</a:t>
            </a:r>
          </a:p>
          <a:p>
            <a:pPr lvl="2"/>
            <a:r>
              <a:rPr lang="en-US" sz="1600" dirty="0" err="1" smtClean="0">
                <a:solidFill>
                  <a:schemeClr val="accent2">
                    <a:lumMod val="60000"/>
                    <a:lumOff val="40000"/>
                  </a:schemeClr>
                </a:solidFill>
              </a:rPr>
              <a:t>StorPortGetStartIoPerfParams</a:t>
            </a:r>
            <a:r>
              <a:rPr lang="en-US" sz="1600" dirty="0" smtClean="0"/>
              <a:t>:  get per-I/O </a:t>
            </a:r>
            <a:r>
              <a:rPr lang="en-US" sz="1600" dirty="0" err="1" smtClean="0">
                <a:solidFill>
                  <a:schemeClr val="accent2">
                    <a:lumMod val="60000"/>
                    <a:lumOff val="40000"/>
                  </a:schemeClr>
                </a:solidFill>
              </a:rPr>
              <a:t>MessageNumber</a:t>
            </a:r>
            <a:r>
              <a:rPr lang="en-US" sz="1600" dirty="0" smtClean="0"/>
              <a:t> from </a:t>
            </a:r>
            <a:r>
              <a:rPr lang="en-US" sz="1600" dirty="0" err="1" smtClean="0"/>
              <a:t>Storport</a:t>
            </a:r>
            <a:endParaRPr lang="en-US" sz="1600" dirty="0" smtClean="0"/>
          </a:p>
        </p:txBody>
      </p:sp>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US" smtClean="0"/>
              <a:t>Dynamic DPC Redirection</a:t>
            </a:r>
            <a:endParaRPr lang="en-US" dirty="0" smtClean="0"/>
          </a:p>
        </p:txBody>
      </p:sp>
      <p:sp>
        <p:nvSpPr>
          <p:cNvPr id="14339" name="Rectangle 3"/>
          <p:cNvSpPr>
            <a:spLocks noGrp="1" noChangeArrowheads="1"/>
          </p:cNvSpPr>
          <p:nvPr>
            <p:ph idx="1"/>
          </p:nvPr>
        </p:nvSpPr>
        <p:spPr>
          <a:xfrm>
            <a:off x="382588" y="1414464"/>
            <a:ext cx="8380412" cy="4566891"/>
          </a:xfrm>
        </p:spPr>
        <p:txBody>
          <a:bodyPr/>
          <a:lstStyle/>
          <a:p>
            <a:r>
              <a:rPr lang="en-US" sz="2400" dirty="0" smtClean="0"/>
              <a:t>Take advantage of core/socket/node temporal cache locality for control structures, data buffers, and driver stack copy buffers (e.g., decryption or decompression)</a:t>
            </a:r>
          </a:p>
          <a:p>
            <a:r>
              <a:rPr lang="en-US" sz="2400" dirty="0" smtClean="0"/>
              <a:t>Reduce interruption of unrelated threads</a:t>
            </a:r>
          </a:p>
          <a:p>
            <a:r>
              <a:rPr lang="en-US" sz="2400" dirty="0" smtClean="0"/>
              <a:t>Enhance partitioning capabilities</a:t>
            </a:r>
          </a:p>
          <a:p>
            <a:r>
              <a:rPr lang="en-US" sz="2400" dirty="0" smtClean="0"/>
              <a:t>Reduce interconnect traffic (e.g., Inter-Processor Interrupts)</a:t>
            </a:r>
          </a:p>
          <a:p>
            <a:r>
              <a:rPr lang="en-US" sz="2400" dirty="0" smtClean="0"/>
              <a:t>Balance per-core or per-node structure pools </a:t>
            </a:r>
            <a:br>
              <a:rPr lang="en-US" sz="2400" dirty="0" smtClean="0"/>
            </a:br>
            <a:r>
              <a:rPr lang="en-US" sz="2400" dirty="0" smtClean="0"/>
              <a:t>(e.g., I/O Request Packets)</a:t>
            </a:r>
          </a:p>
          <a:p>
            <a:r>
              <a:rPr lang="en-US" sz="2400" dirty="0" smtClean="0"/>
              <a:t>Miniport must explicitly enable redirection</a:t>
            </a:r>
          </a:p>
          <a:p>
            <a:pPr lvl="1"/>
            <a:r>
              <a:rPr lang="en-US" sz="2000" dirty="0" err="1" smtClean="0">
                <a:solidFill>
                  <a:schemeClr val="accent2">
                    <a:lumMod val="60000"/>
                    <a:lumOff val="40000"/>
                  </a:schemeClr>
                </a:solidFill>
              </a:rPr>
              <a:t>StorPortInitializePerfOpts</a:t>
            </a:r>
            <a:r>
              <a:rPr lang="en-US" sz="2000" dirty="0" smtClean="0"/>
              <a:t>:  pass </a:t>
            </a:r>
            <a:r>
              <a:rPr lang="en-US" sz="2000" dirty="0" smtClean="0">
                <a:solidFill>
                  <a:schemeClr val="accent2">
                    <a:lumMod val="60000"/>
                    <a:lumOff val="40000"/>
                  </a:schemeClr>
                </a:solidFill>
              </a:rPr>
              <a:t>DPC_REDIRECTION</a:t>
            </a:r>
            <a:r>
              <a:rPr lang="en-US" sz="2000" dirty="0" smtClean="0"/>
              <a:t> flag to </a:t>
            </a:r>
            <a:r>
              <a:rPr lang="en-US" sz="2000" dirty="0" err="1" smtClean="0"/>
              <a:t>Storport</a:t>
            </a:r>
            <a:r>
              <a:rPr lang="en-US" sz="2000" dirty="0" smtClean="0"/>
              <a:t> during miniport’s </a:t>
            </a:r>
            <a:r>
              <a:rPr lang="en-US" sz="2000" dirty="0" err="1" smtClean="0"/>
              <a:t>HwStorInitialize</a:t>
            </a:r>
            <a:r>
              <a:rPr lang="en-US" sz="2000" dirty="0" smtClean="0"/>
              <a:t> routine</a:t>
            </a:r>
          </a:p>
        </p:txBody>
      </p:sp>
    </p:spTree>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US" smtClean="0"/>
              <a:t>Benchmark Performance</a:t>
            </a:r>
            <a:endParaRPr lang="en-US" dirty="0" smtClean="0"/>
          </a:p>
        </p:txBody>
      </p:sp>
      <p:sp>
        <p:nvSpPr>
          <p:cNvPr id="15363" name="Rectangle 3"/>
          <p:cNvSpPr>
            <a:spLocks noGrp="1" noChangeArrowheads="1"/>
          </p:cNvSpPr>
          <p:nvPr>
            <p:ph idx="1"/>
          </p:nvPr>
        </p:nvSpPr>
        <p:spPr>
          <a:xfrm>
            <a:off x="382588" y="1414464"/>
            <a:ext cx="8380412" cy="3897990"/>
          </a:xfrm>
        </p:spPr>
        <p:txBody>
          <a:bodyPr/>
          <a:lstStyle/>
          <a:p>
            <a:r>
              <a:rPr lang="en-US" sz="2800" dirty="0" smtClean="0"/>
              <a:t>Pure disk I/O workload</a:t>
            </a:r>
          </a:p>
          <a:p>
            <a:pPr lvl="1"/>
            <a:r>
              <a:rPr lang="en-US" sz="2400" dirty="0" smtClean="0"/>
              <a:t>~30% code path reduction for 4-socket dual-core </a:t>
            </a:r>
            <a:r>
              <a:rPr lang="en-US" sz="2400" dirty="0" err="1" smtClean="0"/>
              <a:t>Opteron</a:t>
            </a:r>
            <a:r>
              <a:rPr lang="en-US" sz="2400" dirty="0" smtClean="0"/>
              <a:t> with Interrupt and DPC Redirection</a:t>
            </a:r>
          </a:p>
          <a:p>
            <a:r>
              <a:rPr lang="en-US" sz="2800" dirty="0" smtClean="0"/>
              <a:t>TPC-C</a:t>
            </a:r>
          </a:p>
          <a:p>
            <a:pPr lvl="1"/>
            <a:r>
              <a:rPr lang="en-US" sz="2400" dirty="0" smtClean="0"/>
              <a:t>Target of &gt;5% </a:t>
            </a:r>
            <a:r>
              <a:rPr lang="en-US" sz="2400" dirty="0" err="1" smtClean="0"/>
              <a:t>tpmC</a:t>
            </a:r>
            <a:r>
              <a:rPr lang="en-US" sz="2400" dirty="0" smtClean="0"/>
              <a:t> on enterprise servers</a:t>
            </a:r>
          </a:p>
          <a:p>
            <a:pPr lvl="1"/>
            <a:r>
              <a:rPr lang="en-US" sz="2400" dirty="0" smtClean="0"/>
              <a:t>DPC Redirection alone provides:</a:t>
            </a:r>
          </a:p>
          <a:p>
            <a:pPr lvl="2"/>
            <a:r>
              <a:rPr lang="en-US" sz="2000" dirty="0" smtClean="0"/>
              <a:t>~3% on previous-generation 32-socket Itanium2 (Madison)</a:t>
            </a:r>
          </a:p>
          <a:p>
            <a:pPr lvl="2"/>
            <a:r>
              <a:rPr lang="en-US" sz="2000" dirty="0" smtClean="0"/>
              <a:t>~2% on previous-generation 4-socket dual-core </a:t>
            </a:r>
            <a:r>
              <a:rPr lang="en-US" sz="2000" dirty="0" err="1" smtClean="0"/>
              <a:t>Opteron</a:t>
            </a:r>
            <a:endParaRPr lang="en-US" sz="2000" dirty="0" smtClean="0"/>
          </a:p>
          <a:p>
            <a:pPr lvl="2"/>
            <a:r>
              <a:rPr lang="en-US" sz="2000" dirty="0" smtClean="0"/>
              <a:t>1-2% on current-generation 32-socket dual-core Xeon (Tulsa)</a:t>
            </a:r>
          </a:p>
        </p:txBody>
      </p:sp>
    </p:spTree>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US" smtClean="0"/>
              <a:t>API Details</a:t>
            </a:r>
            <a:endParaRPr lang="en-US" dirty="0" smtClean="0"/>
          </a:p>
        </p:txBody>
      </p:sp>
      <p:sp>
        <p:nvSpPr>
          <p:cNvPr id="16387" name="Rectangle 3"/>
          <p:cNvSpPr>
            <a:spLocks noGrp="1" noChangeArrowheads="1"/>
          </p:cNvSpPr>
          <p:nvPr>
            <p:ph idx="1"/>
          </p:nvPr>
        </p:nvSpPr>
        <p:spPr/>
        <p:txBody>
          <a:bodyPr/>
          <a:lstStyle/>
          <a:p>
            <a:r>
              <a:rPr lang="en-US" dirty="0" smtClean="0"/>
              <a:t>Configuring Interrupts</a:t>
            </a:r>
          </a:p>
          <a:p>
            <a:r>
              <a:rPr lang="en-US" dirty="0" err="1" smtClean="0"/>
              <a:t>StorPortInitializePerfOpts</a:t>
            </a:r>
            <a:endParaRPr lang="en-US" dirty="0" smtClean="0"/>
          </a:p>
          <a:p>
            <a:r>
              <a:rPr lang="en-US" dirty="0" smtClean="0"/>
              <a:t>PERF_CONFIGURATION_DATA</a:t>
            </a:r>
          </a:p>
          <a:p>
            <a:r>
              <a:rPr lang="en-US" dirty="0" err="1" smtClean="0"/>
              <a:t>StorPortGetStartIoPerfParams</a:t>
            </a:r>
            <a:endParaRPr lang="en-US" dirty="0" smtClean="0"/>
          </a:p>
          <a:p>
            <a:r>
              <a:rPr lang="en-US" dirty="0" smtClean="0"/>
              <a:t>STARTIO_PERFORMANCE_PARAMETERS</a:t>
            </a:r>
          </a:p>
        </p:txBody>
      </p:sp>
    </p:spTree>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smtClean="0"/>
              <a:t>Configuring Interrupts (1)</a:t>
            </a:r>
            <a:br>
              <a:rPr lang="en-US" smtClean="0"/>
            </a:br>
            <a:endParaRPr lang="en-US" dirty="0"/>
          </a:p>
        </p:txBody>
      </p:sp>
      <p:sp>
        <p:nvSpPr>
          <p:cNvPr id="10" name="Content Placeholder 9"/>
          <p:cNvSpPr>
            <a:spLocks noGrp="1"/>
          </p:cNvSpPr>
          <p:nvPr>
            <p:ph idx="1"/>
          </p:nvPr>
        </p:nvSpPr>
        <p:spPr>
          <a:xfrm>
            <a:off x="382588" y="1414464"/>
            <a:ext cx="8380412" cy="4763868"/>
          </a:xfrm>
        </p:spPr>
        <p:txBody>
          <a:bodyPr/>
          <a:lstStyle/>
          <a:p>
            <a:r>
              <a:rPr lang="en-US" sz="2400" dirty="0" smtClean="0"/>
              <a:t>Enabling MSI-X</a:t>
            </a:r>
          </a:p>
          <a:p>
            <a:pPr lvl="1"/>
            <a:r>
              <a:rPr lang="en-US" sz="2000" dirty="0" smtClean="0"/>
              <a:t>Windows driver support for MSI and MSI-X is identical</a:t>
            </a:r>
          </a:p>
          <a:p>
            <a:pPr lvl="1"/>
            <a:r>
              <a:rPr lang="en-US" sz="2000" dirty="0" smtClean="0"/>
              <a:t>“Interrupt Management\</a:t>
            </a:r>
            <a:r>
              <a:rPr lang="en-US" sz="2000" dirty="0" err="1" smtClean="0"/>
              <a:t>MessageSignaledInterruptProperties</a:t>
            </a:r>
            <a:r>
              <a:rPr lang="en-US" sz="2000" dirty="0" smtClean="0"/>
              <a:t>” included as registry key as part of the driver’s INF file</a:t>
            </a:r>
          </a:p>
          <a:p>
            <a:pPr lvl="2"/>
            <a:r>
              <a:rPr lang="en-US" sz="1800" dirty="0" smtClean="0"/>
              <a:t>REG_DWORD:  </a:t>
            </a:r>
            <a:r>
              <a:rPr lang="en-US" sz="1800" dirty="0" err="1" smtClean="0"/>
              <a:t>MSISupported</a:t>
            </a:r>
            <a:r>
              <a:rPr lang="en-US" sz="1800" dirty="0" smtClean="0"/>
              <a:t>, 0x1</a:t>
            </a:r>
          </a:p>
          <a:p>
            <a:pPr lvl="2"/>
            <a:r>
              <a:rPr lang="en-US" sz="1800" dirty="0" smtClean="0"/>
              <a:t>REG_DWORD:  </a:t>
            </a:r>
            <a:r>
              <a:rPr lang="en-US" sz="1800" dirty="0" err="1" smtClean="0"/>
              <a:t>MessageNumberLimit</a:t>
            </a:r>
            <a:r>
              <a:rPr lang="en-US" sz="1800" dirty="0" smtClean="0"/>
              <a:t>, &lt;maximum messages&gt;</a:t>
            </a:r>
          </a:p>
          <a:p>
            <a:pPr lvl="3"/>
            <a:r>
              <a:rPr lang="en-US" sz="1600" dirty="0" smtClean="0"/>
              <a:t>Windows will allocate one message if it cannot provide the specified number</a:t>
            </a:r>
          </a:p>
          <a:p>
            <a:r>
              <a:rPr lang="en-US" sz="2400" dirty="0" smtClean="0"/>
              <a:t>Simple Interrupt Policy</a:t>
            </a:r>
          </a:p>
          <a:p>
            <a:pPr lvl="1"/>
            <a:r>
              <a:rPr lang="en-US" sz="2000" dirty="0" smtClean="0"/>
              <a:t>Spread all interrupts across all processors.</a:t>
            </a:r>
          </a:p>
          <a:p>
            <a:pPr lvl="1"/>
            <a:r>
              <a:rPr lang="en-US" sz="2000" dirty="0" smtClean="0"/>
              <a:t>“Interrupt Management\Affinity Policy” included as registry key as part of the driver’s INF file</a:t>
            </a:r>
          </a:p>
          <a:p>
            <a:pPr lvl="2"/>
            <a:r>
              <a:rPr lang="en-US" sz="1800" dirty="0" smtClean="0"/>
              <a:t>REG_DWORD:  </a:t>
            </a:r>
            <a:r>
              <a:rPr lang="en-US" sz="1800" dirty="0" err="1" smtClean="0"/>
              <a:t>DevicePolicy</a:t>
            </a:r>
            <a:r>
              <a:rPr lang="en-US" sz="1800" dirty="0" smtClean="0"/>
              <a:t>, 0x5 (</a:t>
            </a:r>
            <a:r>
              <a:rPr lang="en-US" sz="1800" dirty="0" err="1" smtClean="0">
                <a:solidFill>
                  <a:schemeClr val="accent2">
                    <a:lumMod val="60000"/>
                    <a:lumOff val="40000"/>
                  </a:schemeClr>
                </a:solidFill>
              </a:rPr>
              <a:t>IrqPolicySpreadMessagesAcrossAllProcessors</a:t>
            </a:r>
            <a:r>
              <a:rPr lang="en-US" sz="1800" dirty="0" smtClean="0"/>
              <a:t>)</a:t>
            </a:r>
          </a:p>
        </p:txBody>
      </p:sp>
    </p:spTree>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smtClean="0"/>
              <a:t>Configuring Interrupts (2)</a:t>
            </a:r>
            <a:endParaRPr lang="en-US" dirty="0" smtClean="0"/>
          </a:p>
        </p:txBody>
      </p:sp>
      <p:sp>
        <p:nvSpPr>
          <p:cNvPr id="10" name="Content Placeholder 9"/>
          <p:cNvSpPr>
            <a:spLocks noGrp="1"/>
          </p:cNvSpPr>
          <p:nvPr>
            <p:ph idx="1"/>
          </p:nvPr>
        </p:nvSpPr>
        <p:spPr>
          <a:xfrm>
            <a:off x="382588" y="1414464"/>
            <a:ext cx="8380412" cy="4959819"/>
          </a:xfrm>
        </p:spPr>
        <p:txBody>
          <a:bodyPr/>
          <a:lstStyle/>
          <a:p>
            <a:r>
              <a:rPr lang="en-US" sz="2800" dirty="0" smtClean="0"/>
              <a:t>MSI-X Interrupts with </a:t>
            </a:r>
            <a:r>
              <a:rPr lang="en-US" sz="2800" dirty="0" err="1" smtClean="0"/>
              <a:t>Storport</a:t>
            </a:r>
            <a:endParaRPr lang="en-US" sz="2800" dirty="0" smtClean="0"/>
          </a:p>
          <a:p>
            <a:pPr lvl="1"/>
            <a:r>
              <a:rPr lang="en-US" sz="2400" dirty="0" err="1" smtClean="0"/>
              <a:t>StorPortGetMSIInfo</a:t>
            </a:r>
            <a:r>
              <a:rPr lang="en-US" sz="2400" dirty="0" smtClean="0"/>
              <a:t> returns the details about a specific MSI-X vector</a:t>
            </a:r>
          </a:p>
          <a:p>
            <a:pPr lvl="1"/>
            <a:r>
              <a:rPr lang="en-US" sz="2400" dirty="0" smtClean="0"/>
              <a:t>Two additional fields were added to </a:t>
            </a:r>
            <a:r>
              <a:rPr lang="en-US" sz="2400" dirty="0" err="1" smtClean="0"/>
              <a:t>struct</a:t>
            </a:r>
            <a:r>
              <a:rPr lang="en-US" sz="2400" dirty="0" smtClean="0"/>
              <a:t> PORT_CONFIGURATION_INFORMATION for MSI / MSI-X</a:t>
            </a:r>
          </a:p>
          <a:p>
            <a:pPr lvl="2"/>
            <a:r>
              <a:rPr lang="en-US" sz="2000" dirty="0" err="1" smtClean="0"/>
              <a:t>HwMSInterruptRoutine</a:t>
            </a:r>
            <a:endParaRPr lang="en-US" sz="2000" dirty="0" smtClean="0"/>
          </a:p>
          <a:p>
            <a:pPr lvl="3"/>
            <a:r>
              <a:rPr lang="en-US" sz="1800" dirty="0" smtClean="0"/>
              <a:t>Single routine that handles message-signaled interrupts</a:t>
            </a:r>
          </a:p>
          <a:p>
            <a:pPr lvl="2"/>
            <a:r>
              <a:rPr lang="en-US" sz="2000" dirty="0" err="1" smtClean="0"/>
              <a:t>InterruptSynchronizationMode</a:t>
            </a:r>
            <a:endParaRPr lang="en-US" sz="2000" dirty="0" smtClean="0"/>
          </a:p>
          <a:p>
            <a:pPr lvl="3"/>
            <a:r>
              <a:rPr lang="en-US" sz="1800" dirty="0" smtClean="0"/>
              <a:t>Value:  </a:t>
            </a:r>
            <a:r>
              <a:rPr lang="en-US" sz="1800" dirty="0" err="1" smtClean="0"/>
              <a:t>InterruptSynchronizeAll</a:t>
            </a:r>
            <a:endParaRPr lang="en-US" sz="1800" dirty="0" smtClean="0"/>
          </a:p>
          <a:p>
            <a:pPr lvl="4"/>
            <a:r>
              <a:rPr lang="en-US" sz="1800" dirty="0" smtClean="0"/>
              <a:t>Miniport will only receive one interrupt at a time</a:t>
            </a:r>
          </a:p>
          <a:p>
            <a:pPr lvl="3"/>
            <a:r>
              <a:rPr lang="en-US" sz="1800" dirty="0" smtClean="0"/>
              <a:t>Value:  </a:t>
            </a:r>
            <a:r>
              <a:rPr lang="en-US" sz="1800" dirty="0" err="1" smtClean="0"/>
              <a:t>InterruptSynchronizePerMessage</a:t>
            </a:r>
            <a:endParaRPr lang="en-US" sz="1800" dirty="0" smtClean="0"/>
          </a:p>
          <a:p>
            <a:pPr lvl="4"/>
            <a:r>
              <a:rPr lang="en-US" sz="1800" dirty="0" smtClean="0"/>
              <a:t>Miniport can process every message simultaneously</a:t>
            </a:r>
          </a:p>
          <a:p>
            <a:pPr lvl="4"/>
            <a:r>
              <a:rPr lang="en-US" sz="1800" dirty="0" smtClean="0"/>
              <a:t>Most </a:t>
            </a:r>
            <a:r>
              <a:rPr lang="en-US" sz="1800" dirty="0" err="1" smtClean="0"/>
              <a:t>Storport</a:t>
            </a:r>
            <a:r>
              <a:rPr lang="en-US" sz="1800" dirty="0" smtClean="0"/>
              <a:t> synchronization routines will not work</a:t>
            </a:r>
            <a:endParaRPr lang="en-US" sz="2000" dirty="0" smtClean="0"/>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Key Takeaways</a:t>
            </a:r>
            <a:endParaRPr lang="en-US" dirty="0"/>
          </a:p>
        </p:txBody>
      </p:sp>
      <p:sp>
        <p:nvSpPr>
          <p:cNvPr id="3" name="Text Placeholder 2"/>
          <p:cNvSpPr>
            <a:spLocks noGrp="1"/>
          </p:cNvSpPr>
          <p:nvPr>
            <p:ph type="body" idx="1"/>
          </p:nvPr>
        </p:nvSpPr>
        <p:spPr>
          <a:xfrm>
            <a:off x="382588" y="1414464"/>
            <a:ext cx="8380412" cy="984885"/>
          </a:xfrm>
        </p:spPr>
        <p:txBody>
          <a:bodyPr/>
          <a:lstStyle/>
          <a:p>
            <a:pPr>
              <a:spcBef>
                <a:spcPts val="600"/>
              </a:spcBef>
            </a:pPr>
            <a:r>
              <a:rPr lang="en-US" sz="2000" dirty="0" smtClean="0"/>
              <a:t>Be a leader in advancing 64-bit computing</a:t>
            </a:r>
          </a:p>
          <a:p>
            <a:pPr>
              <a:spcBef>
                <a:spcPts val="600"/>
              </a:spcBef>
            </a:pPr>
            <a:r>
              <a:rPr lang="en-US" sz="2000" dirty="0" smtClean="0"/>
              <a:t>Adopt best practices and new tools</a:t>
            </a:r>
          </a:p>
          <a:p>
            <a:pPr>
              <a:spcBef>
                <a:spcPts val="600"/>
              </a:spcBef>
            </a:pPr>
            <a:r>
              <a:rPr lang="en-US" sz="2000" dirty="0" smtClean="0"/>
              <a:t>Let’s partner on new hardware directions</a:t>
            </a:r>
          </a:p>
        </p:txBody>
      </p:sp>
      <p:sp>
        <p:nvSpPr>
          <p:cNvPr id="6" name="Line 4"/>
          <p:cNvSpPr>
            <a:spLocks noChangeShapeType="1"/>
          </p:cNvSpPr>
          <p:nvPr/>
        </p:nvSpPr>
        <p:spPr bwMode="auto">
          <a:xfrm flipV="1">
            <a:off x="228600" y="2590800"/>
            <a:ext cx="8305800" cy="0"/>
          </a:xfrm>
          <a:prstGeom prst="line">
            <a:avLst/>
          </a:prstGeom>
          <a:noFill/>
          <a:ln w="28575">
            <a:solidFill>
              <a:schemeClr val="hlink"/>
            </a:solidFill>
            <a:round/>
            <a:headEnd/>
            <a:tailEnd/>
          </a:ln>
        </p:spPr>
        <p:txBody>
          <a:bodyPr/>
          <a:lstStyle/>
          <a:p>
            <a:endParaRPr lang="en-US"/>
          </a:p>
        </p:txBody>
      </p:sp>
      <p:sp>
        <p:nvSpPr>
          <p:cNvPr id="7" name="Rectangle 3"/>
          <p:cNvSpPr txBox="1">
            <a:spLocks noChangeArrowheads="1"/>
          </p:cNvSpPr>
          <p:nvPr/>
        </p:nvSpPr>
        <p:spPr bwMode="auto">
          <a:xfrm>
            <a:off x="349250" y="2971800"/>
            <a:ext cx="8410575" cy="2945422"/>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marL="382573" marR="0" lvl="2" indent="-382573" defTabSz="912777" fontAlgn="base" latinLnBrk="0">
              <a:lnSpc>
                <a:spcPct val="90000"/>
              </a:lnSpc>
              <a:spcBef>
                <a:spcPts val="600"/>
              </a:spcBef>
              <a:spcAft>
                <a:spcPct val="0"/>
              </a:spcAft>
              <a:buClr>
                <a:schemeClr val="tx2"/>
              </a:buClr>
              <a:buSzPct val="95000"/>
              <a:buBlip>
                <a:blip r:embed="rId3"/>
              </a:buBlip>
              <a:tabLst/>
              <a:defRPr/>
            </a:pPr>
            <a:r>
              <a:rPr lang="en-US" sz="2800" dirty="0" smtClean="0">
                <a:effectLst>
                  <a:outerShdw blurRad="38100" dist="38100" dir="2700000" algn="tl">
                    <a:srgbClr val="000000">
                      <a:alpha val="43137"/>
                    </a:srgbClr>
                  </a:outerShdw>
                </a:effectLst>
              </a:rPr>
              <a:t>Move to the MSI-X interrupt architecture</a:t>
            </a:r>
          </a:p>
          <a:p>
            <a:pPr marL="382573" marR="0" lvl="2" indent="-382573" defTabSz="912777" fontAlgn="base" latinLnBrk="0">
              <a:lnSpc>
                <a:spcPct val="90000"/>
              </a:lnSpc>
              <a:spcBef>
                <a:spcPts val="600"/>
              </a:spcBef>
              <a:spcAft>
                <a:spcPct val="0"/>
              </a:spcAft>
              <a:buClr>
                <a:schemeClr val="tx2"/>
              </a:buClr>
              <a:buSzPct val="95000"/>
              <a:buBlip>
                <a:blip r:embed="rId3"/>
              </a:buBlip>
              <a:tabLst/>
              <a:defRPr/>
            </a:pPr>
            <a:r>
              <a:rPr lang="en-US" sz="2800" dirty="0" smtClean="0">
                <a:effectLst>
                  <a:outerShdw blurRad="38100" dist="38100" dir="2700000" algn="tl">
                    <a:srgbClr val="000000">
                      <a:alpha val="43137"/>
                    </a:srgbClr>
                  </a:outerShdw>
                </a:effectLst>
              </a:rPr>
              <a:t>Take advantage of NUMA I/O optimizations built into Windows Server Longhorn</a:t>
            </a:r>
          </a:p>
          <a:p>
            <a:pPr marL="382573" marR="0" lvl="2" indent="-382573" defTabSz="912777" fontAlgn="base" latinLnBrk="0">
              <a:lnSpc>
                <a:spcPct val="90000"/>
              </a:lnSpc>
              <a:spcBef>
                <a:spcPts val="600"/>
              </a:spcBef>
              <a:spcAft>
                <a:spcPct val="0"/>
              </a:spcAft>
              <a:buClr>
                <a:schemeClr val="tx2"/>
              </a:buClr>
              <a:buSzPct val="95000"/>
              <a:buBlip>
                <a:blip r:embed="rId3"/>
              </a:buBlip>
              <a:tabLst/>
              <a:defRPr/>
            </a:pPr>
            <a:r>
              <a:rPr lang="en-US" sz="2800" dirty="0" smtClean="0">
                <a:effectLst>
                  <a:outerShdw blurRad="38100" dist="38100" dir="2700000" algn="tl">
                    <a:srgbClr val="000000">
                      <a:alpha val="43137"/>
                    </a:srgbClr>
                  </a:outerShdw>
                </a:effectLst>
              </a:rPr>
              <a:t>Work with Microsoft on testing and improving these optimizations in post-Longhorn releases</a:t>
            </a:r>
          </a:p>
          <a:p>
            <a:pPr marL="382573" marR="0" lvl="2" indent="-382573" defTabSz="912777" fontAlgn="base" latinLnBrk="0">
              <a:lnSpc>
                <a:spcPct val="90000"/>
              </a:lnSpc>
              <a:spcBef>
                <a:spcPts val="600"/>
              </a:spcBef>
              <a:spcAft>
                <a:spcPct val="0"/>
              </a:spcAft>
              <a:buClr>
                <a:schemeClr val="tx2"/>
              </a:buClr>
              <a:buSzPct val="95000"/>
              <a:buBlip>
                <a:blip r:embed="rId3"/>
              </a:buBlip>
              <a:tabLst/>
              <a:defRPr/>
            </a:pPr>
            <a:r>
              <a:rPr lang="en-US" sz="2800" dirty="0" smtClean="0">
                <a:effectLst>
                  <a:outerShdw blurRad="38100" dist="38100" dir="2700000" algn="tl">
                    <a:srgbClr val="000000">
                      <a:alpha val="43137"/>
                    </a:srgbClr>
                  </a:outerShdw>
                </a:effectLst>
              </a:rPr>
              <a:t>Supply Windows with Proximity Domain configuration information (ACPI 3.0)</a:t>
            </a:r>
          </a:p>
        </p:txBody>
      </p:sp>
    </p:spTree>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smtClean="0"/>
              <a:t>StorPortInitializePerfOpts</a:t>
            </a:r>
          </a:p>
        </p:txBody>
      </p:sp>
      <p:sp>
        <p:nvSpPr>
          <p:cNvPr id="8" name="Content Placeholder 7"/>
          <p:cNvSpPr>
            <a:spLocks noGrp="1"/>
          </p:cNvSpPr>
          <p:nvPr>
            <p:ph idx="1"/>
          </p:nvPr>
        </p:nvSpPr>
        <p:spPr>
          <a:xfrm>
            <a:off x="382588" y="1414464"/>
            <a:ext cx="8380412" cy="4950586"/>
          </a:xfrm>
        </p:spPr>
        <p:txBody>
          <a:bodyPr/>
          <a:lstStyle/>
          <a:p>
            <a:pPr>
              <a:buNone/>
            </a:pPr>
            <a:r>
              <a:rPr lang="en-US" sz="2400" dirty="0" smtClean="0">
                <a:solidFill>
                  <a:schemeClr val="accent1"/>
                </a:solidFill>
              </a:rPr>
              <a:t>Set up NUMA I/O optimizations on a per-miniport basis</a:t>
            </a:r>
          </a:p>
          <a:p>
            <a:endParaRPr lang="en-US" sz="2000" dirty="0" smtClean="0"/>
          </a:p>
          <a:p>
            <a:endParaRPr lang="en-US" sz="2000" dirty="0" smtClean="0"/>
          </a:p>
          <a:p>
            <a:endParaRPr lang="en-US" sz="2000" dirty="0" smtClean="0"/>
          </a:p>
          <a:p>
            <a:endParaRPr lang="en-US" sz="2000" dirty="0" smtClean="0"/>
          </a:p>
          <a:p>
            <a:r>
              <a:rPr lang="en-US" sz="2000" dirty="0" err="1" smtClean="0"/>
              <a:t>StorPortExtendedFunction</a:t>
            </a:r>
            <a:r>
              <a:rPr lang="en-US" sz="2000" dirty="0" smtClean="0"/>
              <a:t> API (after Windows Server 2003 SP1)</a:t>
            </a:r>
          </a:p>
          <a:p>
            <a:pPr lvl="1"/>
            <a:r>
              <a:rPr lang="en-US" sz="1800" dirty="0" smtClean="0"/>
              <a:t>Returns STOR_STATUS_NOT_IMPLEMENTED for SP2</a:t>
            </a:r>
          </a:p>
          <a:p>
            <a:r>
              <a:rPr lang="en-US" sz="2000" dirty="0" smtClean="0"/>
              <a:t>Can only be called by a </a:t>
            </a:r>
            <a:r>
              <a:rPr lang="en-US" sz="2000" dirty="0" err="1" smtClean="0"/>
              <a:t>Storport</a:t>
            </a:r>
            <a:r>
              <a:rPr lang="en-US" sz="2000" dirty="0" smtClean="0"/>
              <a:t> miniport during </a:t>
            </a:r>
            <a:r>
              <a:rPr lang="en-US" sz="2000" dirty="0" err="1" smtClean="0"/>
              <a:t>HwStorInitialize</a:t>
            </a:r>
            <a:endParaRPr lang="en-US" sz="2000" dirty="0" smtClean="0"/>
          </a:p>
          <a:p>
            <a:r>
              <a:rPr lang="en-US" sz="2000" dirty="0" smtClean="0"/>
              <a:t>Called with Query==TRUE to determine the </a:t>
            </a:r>
            <a:r>
              <a:rPr lang="en-US" sz="2000" dirty="0" err="1" smtClean="0"/>
              <a:t>Storport</a:t>
            </a:r>
            <a:r>
              <a:rPr lang="en-US" sz="2000" dirty="0" smtClean="0"/>
              <a:t>-supported flags</a:t>
            </a:r>
          </a:p>
          <a:p>
            <a:pPr lvl="1"/>
            <a:r>
              <a:rPr lang="en-US" sz="1800" dirty="0" err="1" smtClean="0"/>
              <a:t>Storport</a:t>
            </a:r>
            <a:r>
              <a:rPr lang="en-US" sz="1800" dirty="0" smtClean="0"/>
              <a:t> will set flags for all of the optimizations that it supports</a:t>
            </a:r>
          </a:p>
          <a:p>
            <a:r>
              <a:rPr lang="en-US" sz="2000" dirty="0" smtClean="0"/>
              <a:t>Called with Query==FALSE to select specific optimizations</a:t>
            </a:r>
          </a:p>
          <a:p>
            <a:pPr lvl="1"/>
            <a:r>
              <a:rPr lang="en-US" sz="1800" dirty="0" smtClean="0"/>
              <a:t>If called with unsupported flags, </a:t>
            </a:r>
            <a:r>
              <a:rPr lang="en-US" sz="1800" dirty="0" err="1" smtClean="0"/>
              <a:t>Storport</a:t>
            </a:r>
            <a:r>
              <a:rPr lang="en-US" sz="1800" dirty="0" smtClean="0"/>
              <a:t> will fail the request</a:t>
            </a:r>
            <a:endParaRPr lang="en-US" sz="2000" dirty="0"/>
          </a:p>
        </p:txBody>
      </p:sp>
      <p:sp>
        <p:nvSpPr>
          <p:cNvPr id="9" name="Rectangle 4"/>
          <p:cNvSpPr>
            <a:spLocks noChangeArrowheads="1"/>
          </p:cNvSpPr>
          <p:nvPr/>
        </p:nvSpPr>
        <p:spPr bwMode="auto">
          <a:xfrm>
            <a:off x="731838" y="1905000"/>
            <a:ext cx="5516562" cy="1290637"/>
          </a:xfrm>
          <a:prstGeom prst="rect">
            <a:avLst/>
          </a:prstGeom>
          <a:gradFill rotWithShape="0">
            <a:gsLst>
              <a:gs pos="0">
                <a:srgbClr val="002060"/>
              </a:gs>
              <a:gs pos="50000">
                <a:srgbClr val="0070C0"/>
              </a:gs>
              <a:gs pos="100000">
                <a:srgbClr val="002060"/>
              </a:gs>
            </a:gsLst>
            <a:lin ang="2700000" scaled="1"/>
          </a:gradFill>
          <a:ln w="12700">
            <a:solidFill>
              <a:schemeClr val="folHlink"/>
            </a:solidFill>
            <a:miter lim="800000"/>
            <a:headEnd type="none" w="sm" len="sm"/>
            <a:tailEnd type="none" w="sm" len="sm"/>
          </a:ln>
          <a:effectLst/>
        </p:spPr>
        <p:txBody>
          <a:bodyPr lIns="91432" tIns="45717" rIns="91432" bIns="45717" anchor="ctr"/>
          <a:lstStyle/>
          <a:p>
            <a:pPr>
              <a:lnSpc>
                <a:spcPct val="85000"/>
              </a:lnSpc>
              <a:spcBef>
                <a:spcPct val="20000"/>
              </a:spcBef>
            </a:pPr>
            <a:r>
              <a:rPr lang="en-US" sz="1400" dirty="0" smtClean="0">
                <a:solidFill>
                  <a:schemeClr val="tx2"/>
                </a:solidFill>
                <a:effectLst>
                  <a:outerShdw blurRad="38100" dist="38100" dir="2700000" algn="tl">
                    <a:srgbClr val="000000">
                      <a:alpha val="43137"/>
                    </a:srgbClr>
                  </a:outerShdw>
                </a:effectLst>
                <a:latin typeface="Lucida Console" pitchFamily="49" charset="0"/>
              </a:rPr>
              <a:t>ULONG StorPortInitializePerfOpts (</a:t>
            </a:r>
          </a:p>
          <a:p>
            <a:pPr>
              <a:lnSpc>
                <a:spcPct val="85000"/>
              </a:lnSpc>
              <a:spcBef>
                <a:spcPct val="20000"/>
              </a:spcBef>
            </a:pPr>
            <a:r>
              <a:rPr lang="en-US" sz="1400" dirty="0" smtClean="0">
                <a:solidFill>
                  <a:schemeClr val="tx2"/>
                </a:solidFill>
                <a:effectLst>
                  <a:outerShdw blurRad="38100" dist="38100" dir="2700000" algn="tl">
                    <a:srgbClr val="000000">
                      <a:alpha val="43137"/>
                    </a:srgbClr>
                  </a:outerShdw>
                </a:effectLst>
                <a:latin typeface="Lucida Console" pitchFamily="49" charset="0"/>
              </a:rPr>
              <a:t>	PVOID HwDeviceExtension, </a:t>
            </a:r>
            <a:br>
              <a:rPr lang="en-US" sz="1400" dirty="0" smtClean="0">
                <a:solidFill>
                  <a:schemeClr val="tx2"/>
                </a:solidFill>
                <a:effectLst>
                  <a:outerShdw blurRad="38100" dist="38100" dir="2700000" algn="tl">
                    <a:srgbClr val="000000">
                      <a:alpha val="43137"/>
                    </a:srgbClr>
                  </a:outerShdw>
                </a:effectLst>
                <a:latin typeface="Lucida Console" pitchFamily="49" charset="0"/>
              </a:rPr>
            </a:br>
            <a:r>
              <a:rPr lang="en-US" sz="1400" dirty="0" smtClean="0">
                <a:solidFill>
                  <a:schemeClr val="tx2"/>
                </a:solidFill>
                <a:effectLst>
                  <a:outerShdw blurRad="38100" dist="38100" dir="2700000" algn="tl">
                    <a:srgbClr val="000000">
                      <a:alpha val="43137"/>
                    </a:srgbClr>
                  </a:outerShdw>
                </a:effectLst>
                <a:latin typeface="Lucida Console" pitchFamily="49" charset="0"/>
              </a:rPr>
              <a:t>	BOOLEAN Query, </a:t>
            </a:r>
            <a:br>
              <a:rPr lang="en-US" sz="1400" dirty="0" smtClean="0">
                <a:solidFill>
                  <a:schemeClr val="tx2"/>
                </a:solidFill>
                <a:effectLst>
                  <a:outerShdw blurRad="38100" dist="38100" dir="2700000" algn="tl">
                    <a:srgbClr val="000000">
                      <a:alpha val="43137"/>
                    </a:srgbClr>
                  </a:outerShdw>
                </a:effectLst>
                <a:latin typeface="Lucida Console" pitchFamily="49" charset="0"/>
              </a:rPr>
            </a:br>
            <a:r>
              <a:rPr lang="en-US" sz="1400" dirty="0" smtClean="0">
                <a:solidFill>
                  <a:schemeClr val="tx2"/>
                </a:solidFill>
                <a:effectLst>
                  <a:outerShdw blurRad="38100" dist="38100" dir="2700000" algn="tl">
                    <a:srgbClr val="000000">
                      <a:alpha val="43137"/>
                    </a:srgbClr>
                  </a:outerShdw>
                </a:effectLst>
                <a:latin typeface="Lucida Console" pitchFamily="49" charset="0"/>
              </a:rPr>
              <a:t>	PPERF_CONFIGURATION_DATA PerfConfigData )</a:t>
            </a:r>
          </a:p>
        </p:txBody>
      </p:sp>
    </p:spTree>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a:xfrm>
            <a:off x="382588" y="228600"/>
            <a:ext cx="8380412" cy="609398"/>
          </a:xfrm>
        </p:spPr>
        <p:txBody>
          <a:bodyPr/>
          <a:lstStyle/>
          <a:p>
            <a:pPr>
              <a:defRPr/>
            </a:pPr>
            <a:r>
              <a:rPr sz="4400" smtClean="0"/>
              <a:t>PERF_CONFIGURATION_DATA</a:t>
            </a:r>
          </a:p>
        </p:txBody>
      </p:sp>
      <p:sp>
        <p:nvSpPr>
          <p:cNvPr id="12" name="Text Placeholder 11"/>
          <p:cNvSpPr>
            <a:spLocks noGrp="1"/>
          </p:cNvSpPr>
          <p:nvPr>
            <p:ph idx="1"/>
          </p:nvPr>
        </p:nvSpPr>
        <p:spPr>
          <a:xfrm>
            <a:off x="382588" y="1414464"/>
            <a:ext cx="8380412" cy="4713085"/>
          </a:xfrm>
        </p:spPr>
        <p:txBody>
          <a:bodyPr/>
          <a:lstStyle/>
          <a:p>
            <a:pPr>
              <a:buNone/>
            </a:pPr>
            <a:r>
              <a:rPr lang="en-US" sz="2400" dirty="0" smtClean="0">
                <a:solidFill>
                  <a:schemeClr val="accent1"/>
                </a:solidFill>
              </a:rPr>
              <a:t>NUMA I/O initialization structure</a:t>
            </a:r>
          </a:p>
          <a:p>
            <a:r>
              <a:rPr lang="en-US" sz="2000" dirty="0" smtClean="0">
                <a:solidFill>
                  <a:schemeClr val="accent2">
                    <a:lumMod val="60000"/>
                    <a:lumOff val="40000"/>
                  </a:schemeClr>
                </a:solidFill>
              </a:rPr>
              <a:t>Version</a:t>
            </a:r>
            <a:r>
              <a:rPr lang="en-US" sz="2000" dirty="0" smtClean="0"/>
              <a:t>:  2</a:t>
            </a:r>
          </a:p>
          <a:p>
            <a:r>
              <a:rPr lang="en-US" sz="2000" dirty="0" smtClean="0">
                <a:solidFill>
                  <a:schemeClr val="accent2">
                    <a:lumMod val="60000"/>
                    <a:lumOff val="40000"/>
                  </a:schemeClr>
                </a:solidFill>
              </a:rPr>
              <a:t>Size</a:t>
            </a:r>
            <a:r>
              <a:rPr lang="en-US" sz="2000" dirty="0" smtClean="0"/>
              <a:t>:  24 (size of struct)</a:t>
            </a:r>
          </a:p>
          <a:p>
            <a:r>
              <a:rPr lang="en-US" sz="2000" dirty="0" smtClean="0">
                <a:solidFill>
                  <a:schemeClr val="accent2">
                    <a:lumMod val="60000"/>
                    <a:lumOff val="40000"/>
                  </a:schemeClr>
                </a:solidFill>
              </a:rPr>
              <a:t>Flags</a:t>
            </a:r>
            <a:r>
              <a:rPr lang="en-US" sz="2000" dirty="0" smtClean="0"/>
              <a:t>:  Bitmask of NUMA I/O optimizations enabled</a:t>
            </a:r>
          </a:p>
          <a:p>
            <a:pPr lvl="1"/>
            <a:r>
              <a:rPr lang="en-US" sz="2000" dirty="0" smtClean="0"/>
              <a:t>STOR_PERF_DPC_REDIRECTION</a:t>
            </a:r>
          </a:p>
          <a:p>
            <a:pPr lvl="1"/>
            <a:r>
              <a:rPr lang="en-US" sz="2000" dirty="0" smtClean="0"/>
              <a:t>STOR_PERF_CONCURRENT_CHANNELS</a:t>
            </a:r>
          </a:p>
          <a:p>
            <a:pPr lvl="1"/>
            <a:r>
              <a:rPr lang="en-US" sz="2000" dirty="0" smtClean="0"/>
              <a:t>STOR_PERF_INTERRUPT_MESSAGE_RANGES (</a:t>
            </a:r>
            <a:r>
              <a:rPr lang="en-US" sz="2000" dirty="0" smtClean="0">
                <a:solidFill>
                  <a:schemeClr val="accent6"/>
                </a:solidFill>
              </a:rPr>
              <a:t>planned</a:t>
            </a:r>
            <a:r>
              <a:rPr lang="en-US" sz="2000" dirty="0" smtClean="0"/>
              <a:t>)</a:t>
            </a:r>
          </a:p>
          <a:p>
            <a:r>
              <a:rPr lang="en-US" sz="2000" dirty="0" smtClean="0">
                <a:solidFill>
                  <a:schemeClr val="accent2">
                    <a:lumMod val="60000"/>
                    <a:lumOff val="40000"/>
                  </a:schemeClr>
                </a:solidFill>
              </a:rPr>
              <a:t>ConcurrentChannels</a:t>
            </a:r>
            <a:r>
              <a:rPr lang="en-US" sz="2000" dirty="0" smtClean="0"/>
              <a:t>:  Number of concurrent I/Os that the miniport can handle (assuming corresponding flag is set)</a:t>
            </a:r>
          </a:p>
          <a:p>
            <a:pPr lvl="1"/>
            <a:r>
              <a:rPr lang="en-US" sz="2000" dirty="0" smtClean="0"/>
              <a:t>Channels are assigned unique numbers (zero-based)</a:t>
            </a:r>
          </a:p>
          <a:p>
            <a:r>
              <a:rPr lang="en-US" sz="2000" dirty="0" smtClean="0">
                <a:solidFill>
                  <a:schemeClr val="accent2">
                    <a:lumMod val="60000"/>
                    <a:lumOff val="40000"/>
                  </a:schemeClr>
                </a:solidFill>
              </a:rPr>
              <a:t>FirstRedirectionMessageNumber</a:t>
            </a:r>
            <a:r>
              <a:rPr lang="en-US" sz="2000" dirty="0" smtClean="0"/>
              <a:t>, </a:t>
            </a:r>
            <a:r>
              <a:rPr lang="en-US" sz="2000" dirty="0" smtClean="0">
                <a:solidFill>
                  <a:schemeClr val="accent2">
                    <a:lumMod val="60000"/>
                    <a:lumOff val="40000"/>
                  </a:schemeClr>
                </a:solidFill>
              </a:rPr>
              <a:t>LastRedirectionMessageNumber</a:t>
            </a:r>
            <a:r>
              <a:rPr lang="en-US" sz="2000" dirty="0" smtClean="0"/>
              <a:t>:   Inclusive range of MSI-X messages for Interrupt Redirection (</a:t>
            </a:r>
            <a:r>
              <a:rPr lang="en-US" sz="2000" dirty="0" smtClean="0">
                <a:solidFill>
                  <a:schemeClr val="accent6"/>
                </a:solidFill>
              </a:rPr>
              <a:t>planned</a:t>
            </a:r>
            <a:r>
              <a:rPr lang="en-US" sz="2000" dirty="0" smtClean="0"/>
              <a:t>)</a:t>
            </a:r>
            <a:endParaRPr lang="en-US" sz="2000" dirty="0"/>
          </a:p>
        </p:txBody>
      </p:sp>
    </p:spTree>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382588" y="228600"/>
            <a:ext cx="8380412" cy="609398"/>
          </a:xfrm>
        </p:spPr>
        <p:txBody>
          <a:bodyPr/>
          <a:lstStyle/>
          <a:p>
            <a:r>
              <a:rPr lang="en-US" sz="4400" dirty="0" err="1" smtClean="0"/>
              <a:t>PERF_CONFIGURATION_DATA.Flags</a:t>
            </a:r>
            <a:endParaRPr lang="en-US" dirty="0" smtClean="0"/>
          </a:p>
        </p:txBody>
      </p:sp>
      <p:sp>
        <p:nvSpPr>
          <p:cNvPr id="9" name="Content Placeholder 8"/>
          <p:cNvSpPr>
            <a:spLocks noGrp="1"/>
          </p:cNvSpPr>
          <p:nvPr>
            <p:ph idx="1"/>
          </p:nvPr>
        </p:nvSpPr>
        <p:spPr>
          <a:xfrm>
            <a:off x="381000" y="1430338"/>
            <a:ext cx="8380412" cy="4885953"/>
          </a:xfrm>
        </p:spPr>
        <p:txBody>
          <a:bodyPr/>
          <a:lstStyle/>
          <a:p>
            <a:r>
              <a:rPr lang="en-US" sz="2400" dirty="0" smtClean="0"/>
              <a:t>STOR_PERF_DPC_REDIRECTION</a:t>
            </a:r>
          </a:p>
          <a:p>
            <a:pPr lvl="1"/>
            <a:r>
              <a:rPr lang="en-US" sz="2000" dirty="0" smtClean="0"/>
              <a:t>Enables concurrent (</a:t>
            </a:r>
            <a:r>
              <a:rPr lang="en-US" sz="2000" dirty="0" err="1" smtClean="0"/>
              <a:t>redirectable</a:t>
            </a:r>
            <a:r>
              <a:rPr lang="en-US" sz="2000" dirty="0" smtClean="0"/>
              <a:t>) DPCs</a:t>
            </a:r>
          </a:p>
          <a:p>
            <a:pPr lvl="2"/>
            <a:r>
              <a:rPr lang="en-US" sz="1800" dirty="0" smtClean="0"/>
              <a:t>One </a:t>
            </a:r>
            <a:r>
              <a:rPr lang="en-US" sz="1800" dirty="0" err="1" smtClean="0"/>
              <a:t>Storport</a:t>
            </a:r>
            <a:r>
              <a:rPr lang="en-US" sz="1800" dirty="0" smtClean="0"/>
              <a:t> DPC per CPU (instead of one per device)</a:t>
            </a:r>
          </a:p>
          <a:p>
            <a:pPr lvl="1"/>
            <a:r>
              <a:rPr lang="en-US" sz="2000" dirty="0" smtClean="0"/>
              <a:t>With multiple MSI-X messages, also enables Interrupt Redirection</a:t>
            </a:r>
          </a:p>
          <a:p>
            <a:r>
              <a:rPr lang="en-US" sz="2400" dirty="0" smtClean="0"/>
              <a:t>STOR_PERF_CONCURRENT_CHANNELS</a:t>
            </a:r>
          </a:p>
          <a:p>
            <a:pPr lvl="1"/>
            <a:r>
              <a:rPr lang="en-US" sz="2000" dirty="0" smtClean="0"/>
              <a:t>Miniport handles synchronization between concurrent </a:t>
            </a:r>
            <a:r>
              <a:rPr lang="en-US" sz="2000" dirty="0" err="1" smtClean="0"/>
              <a:t>StartIO</a:t>
            </a:r>
            <a:r>
              <a:rPr lang="en-US" sz="2000" dirty="0" smtClean="0"/>
              <a:t> calls</a:t>
            </a:r>
          </a:p>
          <a:p>
            <a:r>
              <a:rPr lang="en-US" sz="2400" dirty="0" smtClean="0"/>
              <a:t>STOR_PERF_INTERRUPT_MESSAGE_RANGES (</a:t>
            </a:r>
            <a:r>
              <a:rPr lang="en-US" sz="2400" dirty="0" smtClean="0">
                <a:solidFill>
                  <a:schemeClr val="accent5">
                    <a:lumMod val="60000"/>
                    <a:lumOff val="40000"/>
                  </a:schemeClr>
                </a:solidFill>
              </a:rPr>
              <a:t>planned</a:t>
            </a:r>
            <a:r>
              <a:rPr lang="en-US" sz="2400" dirty="0" smtClean="0"/>
              <a:t>)</a:t>
            </a:r>
          </a:p>
          <a:p>
            <a:pPr lvl="1"/>
            <a:r>
              <a:rPr lang="en-US" sz="2000" dirty="0" smtClean="0"/>
              <a:t>Windows Server Longhorn Beta3 assumes all available MSI-X messages can be used for Interrupt Redirection</a:t>
            </a:r>
          </a:p>
          <a:p>
            <a:pPr lvl="1"/>
            <a:r>
              <a:rPr lang="en-US" sz="2000" dirty="0" smtClean="0"/>
              <a:t>Specify subset of allocated messages for Interrupt Redirection</a:t>
            </a:r>
          </a:p>
          <a:p>
            <a:pPr lvl="1"/>
            <a:r>
              <a:rPr lang="en-US" sz="2000" dirty="0" smtClean="0"/>
              <a:t>All other messages are left for the miniport’s general use</a:t>
            </a:r>
          </a:p>
          <a:p>
            <a:pPr lvl="1"/>
            <a:r>
              <a:rPr lang="en-US" sz="2000" dirty="0" smtClean="0"/>
              <a:t>Requires STOR_PERF_DPC_REDIRECTION flag</a:t>
            </a:r>
            <a:endParaRPr lang="en-US" sz="2400" dirty="0"/>
          </a:p>
        </p:txBody>
      </p:sp>
    </p:spTree>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pt-BR" dirty="0" smtClean="0"/>
              <a:t>StorPortGetStartIoPerfParams</a:t>
            </a:r>
            <a:endParaRPr smtClean="0"/>
          </a:p>
        </p:txBody>
      </p:sp>
      <p:sp>
        <p:nvSpPr>
          <p:cNvPr id="8" name="Content Placeholder 7"/>
          <p:cNvSpPr>
            <a:spLocks noGrp="1"/>
          </p:cNvSpPr>
          <p:nvPr>
            <p:ph idx="1"/>
          </p:nvPr>
        </p:nvSpPr>
        <p:spPr>
          <a:xfrm>
            <a:off x="382588" y="1414464"/>
            <a:ext cx="8380412" cy="4751557"/>
          </a:xfrm>
        </p:spPr>
        <p:txBody>
          <a:bodyPr/>
          <a:lstStyle/>
          <a:p>
            <a:pPr>
              <a:buNone/>
            </a:pPr>
            <a:r>
              <a:rPr lang="en-US" sz="2400" dirty="0" smtClean="0">
                <a:solidFill>
                  <a:schemeClr val="accent1"/>
                </a:solidFill>
              </a:rPr>
              <a:t>Obtain Channel and/or MSI-X Message Number for a new I/O</a:t>
            </a:r>
          </a:p>
          <a:p>
            <a:endParaRPr lang="en-US" sz="2000" dirty="0" smtClean="0"/>
          </a:p>
          <a:p>
            <a:endParaRPr lang="en-US" sz="2000" dirty="0" smtClean="0"/>
          </a:p>
          <a:p>
            <a:endParaRPr lang="en-US" sz="2000" dirty="0" smtClean="0"/>
          </a:p>
          <a:p>
            <a:endParaRPr lang="en-US" sz="2000" dirty="0" smtClean="0"/>
          </a:p>
          <a:p>
            <a:r>
              <a:rPr lang="en-US" sz="2000" dirty="0" err="1" smtClean="0"/>
              <a:t>StorPortExtendedFunction</a:t>
            </a:r>
            <a:r>
              <a:rPr lang="en-US" sz="2000" dirty="0" smtClean="0"/>
              <a:t> API (after Windows Server 2003 SP1)</a:t>
            </a:r>
          </a:p>
          <a:p>
            <a:pPr lvl="1"/>
            <a:r>
              <a:rPr lang="en-US" sz="2000" dirty="0" smtClean="0"/>
              <a:t>Returns STOR_STATUS_NOT_IMPLEMENTED for SP2</a:t>
            </a:r>
          </a:p>
          <a:p>
            <a:r>
              <a:rPr lang="en-US" sz="2000" dirty="0" smtClean="0"/>
              <a:t>Can only be called by a Storport miniport during its StartIo routine if Concurrent Channels is enabled.  Can be called during BuildIo or </a:t>
            </a:r>
            <a:r>
              <a:rPr lang="en-US" sz="2000" dirty="0" err="1" smtClean="0"/>
              <a:t>StartIo</a:t>
            </a:r>
            <a:r>
              <a:rPr lang="en-US" sz="2000" dirty="0" smtClean="0"/>
              <a:t> otherwise</a:t>
            </a:r>
          </a:p>
          <a:p>
            <a:r>
              <a:rPr lang="en-US" sz="2000" dirty="0" smtClean="0"/>
              <a:t>Concurrent Channels enabled:  returns </a:t>
            </a:r>
            <a:r>
              <a:rPr lang="en-US" sz="2000" dirty="0" smtClean="0">
                <a:solidFill>
                  <a:schemeClr val="accent2">
                    <a:lumMod val="60000"/>
                    <a:lumOff val="40000"/>
                  </a:schemeClr>
                </a:solidFill>
              </a:rPr>
              <a:t>ChannelNumber</a:t>
            </a:r>
          </a:p>
          <a:p>
            <a:r>
              <a:rPr lang="en-US" sz="2000" dirty="0" smtClean="0"/>
              <a:t>Interrupt Redirection enabled:  returns </a:t>
            </a:r>
            <a:r>
              <a:rPr lang="en-US" sz="2000" dirty="0" err="1" smtClean="0">
                <a:solidFill>
                  <a:schemeClr val="accent2">
                    <a:lumMod val="60000"/>
                    <a:lumOff val="40000"/>
                  </a:schemeClr>
                </a:solidFill>
              </a:rPr>
              <a:t>MessageNumber</a:t>
            </a:r>
            <a:endParaRPr lang="en-US" sz="2000" dirty="0">
              <a:solidFill>
                <a:schemeClr val="accent2">
                  <a:lumMod val="60000"/>
                  <a:lumOff val="40000"/>
                </a:schemeClr>
              </a:solidFill>
            </a:endParaRPr>
          </a:p>
        </p:txBody>
      </p:sp>
      <p:sp>
        <p:nvSpPr>
          <p:cNvPr id="9" name="Rectangle 4"/>
          <p:cNvSpPr>
            <a:spLocks noChangeArrowheads="1"/>
          </p:cNvSpPr>
          <p:nvPr/>
        </p:nvSpPr>
        <p:spPr bwMode="auto">
          <a:xfrm>
            <a:off x="731838" y="2008188"/>
            <a:ext cx="6888163" cy="1420812"/>
          </a:xfrm>
          <a:prstGeom prst="rect">
            <a:avLst/>
          </a:prstGeom>
          <a:gradFill rotWithShape="0">
            <a:gsLst>
              <a:gs pos="0">
                <a:srgbClr val="002060"/>
              </a:gs>
              <a:gs pos="50000">
                <a:srgbClr val="0070C0"/>
              </a:gs>
              <a:gs pos="100000">
                <a:srgbClr val="002060"/>
              </a:gs>
            </a:gsLst>
            <a:lin ang="2700000" scaled="1"/>
          </a:gradFill>
          <a:ln w="12700">
            <a:solidFill>
              <a:schemeClr val="folHlink"/>
            </a:solidFill>
            <a:miter lim="800000"/>
            <a:headEnd type="none" w="sm" len="sm"/>
            <a:tailEnd type="none" w="sm" len="sm"/>
          </a:ln>
          <a:effectLst/>
        </p:spPr>
        <p:txBody>
          <a:bodyPr lIns="91432" tIns="45717" rIns="91432" bIns="45717" anchor="ctr"/>
          <a:lstStyle/>
          <a:p>
            <a:pPr>
              <a:lnSpc>
                <a:spcPct val="85000"/>
              </a:lnSpc>
              <a:spcBef>
                <a:spcPct val="20000"/>
              </a:spcBef>
            </a:pPr>
            <a:r>
              <a:rPr lang="en-US" sz="1400" dirty="0" smtClean="0">
                <a:solidFill>
                  <a:schemeClr val="tx2"/>
                </a:solidFill>
                <a:effectLst>
                  <a:outerShdw blurRad="38100" dist="38100" dir="2700000" algn="tl">
                    <a:srgbClr val="000000">
                      <a:alpha val="43137"/>
                    </a:srgbClr>
                  </a:outerShdw>
                </a:effectLst>
                <a:latin typeface="Lucida Console" pitchFamily="49" charset="0"/>
              </a:rPr>
              <a:t>ULONG StorPortGetStartIoPerfParams (</a:t>
            </a:r>
          </a:p>
          <a:p>
            <a:pPr>
              <a:lnSpc>
                <a:spcPct val="85000"/>
              </a:lnSpc>
              <a:spcBef>
                <a:spcPct val="20000"/>
              </a:spcBef>
            </a:pPr>
            <a:r>
              <a:rPr lang="en-US" sz="1400" dirty="0" smtClean="0">
                <a:solidFill>
                  <a:schemeClr val="tx2"/>
                </a:solidFill>
                <a:effectLst>
                  <a:outerShdw blurRad="38100" dist="38100" dir="2700000" algn="tl">
                    <a:srgbClr val="000000">
                      <a:alpha val="43137"/>
                    </a:srgbClr>
                  </a:outerShdw>
                </a:effectLst>
                <a:latin typeface="Lucida Console" pitchFamily="49" charset="0"/>
              </a:rPr>
              <a:t>	PVOID HwDeviceExtension, </a:t>
            </a:r>
            <a:br>
              <a:rPr lang="en-US" sz="1400" dirty="0" smtClean="0">
                <a:solidFill>
                  <a:schemeClr val="tx2"/>
                </a:solidFill>
                <a:effectLst>
                  <a:outerShdw blurRad="38100" dist="38100" dir="2700000" algn="tl">
                    <a:srgbClr val="000000">
                      <a:alpha val="43137"/>
                    </a:srgbClr>
                  </a:outerShdw>
                </a:effectLst>
                <a:latin typeface="Lucida Console" pitchFamily="49" charset="0"/>
              </a:rPr>
            </a:br>
            <a:r>
              <a:rPr lang="en-US" sz="1400" dirty="0" smtClean="0">
                <a:solidFill>
                  <a:schemeClr val="tx2"/>
                </a:solidFill>
                <a:effectLst>
                  <a:outerShdw blurRad="38100" dist="38100" dir="2700000" algn="tl">
                    <a:srgbClr val="000000">
                      <a:alpha val="43137"/>
                    </a:srgbClr>
                  </a:outerShdw>
                </a:effectLst>
                <a:latin typeface="Lucida Console" pitchFamily="49" charset="0"/>
              </a:rPr>
              <a:t>	PSCSI_REQUEST_BLOCK  Srb,</a:t>
            </a:r>
            <a:br>
              <a:rPr lang="en-US" sz="1400" dirty="0" smtClean="0">
                <a:solidFill>
                  <a:schemeClr val="tx2"/>
                </a:solidFill>
                <a:effectLst>
                  <a:outerShdw blurRad="38100" dist="38100" dir="2700000" algn="tl">
                    <a:srgbClr val="000000">
                      <a:alpha val="43137"/>
                    </a:srgbClr>
                  </a:outerShdw>
                </a:effectLst>
                <a:latin typeface="Lucida Console" pitchFamily="49" charset="0"/>
              </a:rPr>
            </a:br>
            <a:r>
              <a:rPr lang="en-US" sz="1400" dirty="0" smtClean="0">
                <a:solidFill>
                  <a:schemeClr val="tx2"/>
                </a:solidFill>
                <a:effectLst>
                  <a:outerShdw blurRad="38100" dist="38100" dir="2700000" algn="tl">
                    <a:srgbClr val="000000">
                      <a:alpha val="43137"/>
                    </a:srgbClr>
                  </a:outerShdw>
                </a:effectLst>
                <a:latin typeface="Lucida Console" pitchFamily="49" charset="0"/>
              </a:rPr>
              <a:t>	PSTARTIO_PERFORMANCE_PARAMETERS  StartIoPerfParams )</a:t>
            </a:r>
          </a:p>
        </p:txBody>
      </p:sp>
    </p:spTree>
  </p:cSld>
  <p:clrMapOvr>
    <a:masterClrMapping/>
  </p:clrMapOvr>
  <p:transition>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382588" y="228600"/>
            <a:ext cx="8380412" cy="553998"/>
          </a:xfrm>
        </p:spPr>
        <p:txBody>
          <a:bodyPr/>
          <a:lstStyle/>
          <a:p>
            <a:r>
              <a:rPr lang="pt-BR" sz="4000" dirty="0" smtClean="0"/>
              <a:t>STARTIO_PERFORMANCE_PARAMETERS</a:t>
            </a:r>
          </a:p>
        </p:txBody>
      </p:sp>
      <p:sp>
        <p:nvSpPr>
          <p:cNvPr id="8" name="Content Placeholder 7"/>
          <p:cNvSpPr>
            <a:spLocks noGrp="1"/>
          </p:cNvSpPr>
          <p:nvPr>
            <p:ph idx="1"/>
          </p:nvPr>
        </p:nvSpPr>
        <p:spPr>
          <a:xfrm>
            <a:off x="382588" y="1414464"/>
            <a:ext cx="8380412" cy="3717941"/>
          </a:xfrm>
        </p:spPr>
        <p:txBody>
          <a:bodyPr/>
          <a:lstStyle/>
          <a:p>
            <a:pPr>
              <a:buNone/>
            </a:pPr>
            <a:r>
              <a:rPr lang="en-US" sz="2800" dirty="0" smtClean="0">
                <a:solidFill>
                  <a:schemeClr val="accent1"/>
                </a:solidFill>
              </a:rPr>
              <a:t>Per-I/O performance parameters structure</a:t>
            </a:r>
            <a:r>
              <a:rPr lang="en-US" sz="2800" dirty="0" smtClean="0"/>
              <a:t> </a:t>
            </a:r>
          </a:p>
          <a:p>
            <a:r>
              <a:rPr lang="en-US" sz="2800" dirty="0" smtClean="0">
                <a:solidFill>
                  <a:schemeClr val="accent2">
                    <a:lumMod val="60000"/>
                    <a:lumOff val="40000"/>
                  </a:schemeClr>
                </a:solidFill>
              </a:rPr>
              <a:t>Version</a:t>
            </a:r>
            <a:r>
              <a:rPr lang="en-US" sz="2800" dirty="0" smtClean="0"/>
              <a:t>:</a:t>
            </a:r>
            <a:r>
              <a:rPr lang="en-US" sz="2800" dirty="0" smtClean="0">
                <a:solidFill>
                  <a:schemeClr val="accent2"/>
                </a:solidFill>
              </a:rPr>
              <a:t>  </a:t>
            </a:r>
            <a:r>
              <a:rPr lang="en-US" sz="2800" dirty="0" smtClean="0"/>
              <a:t>2</a:t>
            </a:r>
          </a:p>
          <a:p>
            <a:r>
              <a:rPr lang="en-US" sz="2800" dirty="0" smtClean="0">
                <a:solidFill>
                  <a:schemeClr val="accent2">
                    <a:lumMod val="60000"/>
                    <a:lumOff val="40000"/>
                  </a:schemeClr>
                </a:solidFill>
              </a:rPr>
              <a:t>Size</a:t>
            </a:r>
            <a:r>
              <a:rPr lang="en-US" sz="2800" dirty="0" smtClean="0"/>
              <a:t>:</a:t>
            </a:r>
            <a:r>
              <a:rPr lang="en-US" sz="2800" dirty="0" smtClean="0">
                <a:solidFill>
                  <a:schemeClr val="accent2"/>
                </a:solidFill>
              </a:rPr>
              <a:t>  </a:t>
            </a:r>
            <a:r>
              <a:rPr lang="en-US" sz="2800" dirty="0" smtClean="0"/>
              <a:t>16 (size of </a:t>
            </a:r>
            <a:r>
              <a:rPr lang="en-US" sz="2800" dirty="0" err="1" smtClean="0"/>
              <a:t>struct</a:t>
            </a:r>
            <a:r>
              <a:rPr lang="en-US" sz="2800" dirty="0" smtClean="0"/>
              <a:t>)</a:t>
            </a:r>
          </a:p>
          <a:p>
            <a:r>
              <a:rPr lang="en-US" sz="2800" dirty="0" err="1" smtClean="0">
                <a:solidFill>
                  <a:schemeClr val="accent2">
                    <a:lumMod val="60000"/>
                    <a:lumOff val="40000"/>
                  </a:schemeClr>
                </a:solidFill>
              </a:rPr>
              <a:t>MessageNumber</a:t>
            </a:r>
            <a:r>
              <a:rPr lang="en-US" sz="2800" dirty="0" smtClean="0"/>
              <a:t>:</a:t>
            </a:r>
            <a:r>
              <a:rPr lang="en-US" sz="2800" dirty="0" smtClean="0">
                <a:solidFill>
                  <a:schemeClr val="accent2"/>
                </a:solidFill>
              </a:rPr>
              <a:t>  </a:t>
            </a:r>
            <a:r>
              <a:rPr lang="en-US" sz="2800" dirty="0" smtClean="0"/>
              <a:t>recommended MSI-X message number to signal completion for this I/O</a:t>
            </a:r>
          </a:p>
          <a:p>
            <a:r>
              <a:rPr lang="en-US" sz="2800" dirty="0" err="1" smtClean="0">
                <a:solidFill>
                  <a:schemeClr val="accent2">
                    <a:lumMod val="60000"/>
                    <a:lumOff val="40000"/>
                  </a:schemeClr>
                </a:solidFill>
              </a:rPr>
              <a:t>ChannelNumber</a:t>
            </a:r>
            <a:r>
              <a:rPr lang="en-US" sz="2800" dirty="0" smtClean="0"/>
              <a:t>:</a:t>
            </a:r>
            <a:r>
              <a:rPr lang="en-US" sz="2800" dirty="0" smtClean="0">
                <a:solidFill>
                  <a:schemeClr val="accent2"/>
                </a:solidFill>
              </a:rPr>
              <a:t>  </a:t>
            </a:r>
            <a:r>
              <a:rPr lang="en-US" sz="2800" dirty="0" smtClean="0"/>
              <a:t>unique zero-based channel identifier guaranteed not to be reused until the current I/O completes</a:t>
            </a:r>
            <a:endParaRPr lang="en-US" sz="2800" dirty="0"/>
          </a:p>
        </p:txBody>
      </p:sp>
    </p:spTree>
  </p:cSld>
  <p:clrMapOvr>
    <a:masterClrMapping/>
  </p:clrMapOvr>
  <p:transition>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pt-BR" smtClean="0"/>
              <a:t>Current Efforts</a:t>
            </a:r>
          </a:p>
        </p:txBody>
      </p:sp>
      <p:sp>
        <p:nvSpPr>
          <p:cNvPr id="8" name="Content Placeholder 7"/>
          <p:cNvSpPr>
            <a:spLocks noGrp="1"/>
          </p:cNvSpPr>
          <p:nvPr>
            <p:ph idx="1"/>
          </p:nvPr>
        </p:nvSpPr>
        <p:spPr>
          <a:xfrm>
            <a:off x="382588" y="1414464"/>
            <a:ext cx="8380412" cy="1067985"/>
          </a:xfrm>
        </p:spPr>
        <p:txBody>
          <a:bodyPr/>
          <a:lstStyle/>
          <a:p>
            <a:r>
              <a:rPr lang="en-US" dirty="0" smtClean="0"/>
              <a:t>MSI-X Message Ranges (</a:t>
            </a:r>
            <a:r>
              <a:rPr lang="en-US" dirty="0" smtClean="0">
                <a:solidFill>
                  <a:schemeClr val="accent5">
                    <a:lumMod val="60000"/>
                    <a:lumOff val="40000"/>
                  </a:schemeClr>
                </a:solidFill>
              </a:rPr>
              <a:t>planned</a:t>
            </a:r>
            <a:r>
              <a:rPr lang="en-US" dirty="0" smtClean="0"/>
              <a:t>)</a:t>
            </a:r>
          </a:p>
          <a:p>
            <a:r>
              <a:rPr lang="en-US" dirty="0" smtClean="0"/>
              <a:t>Partnering</a:t>
            </a:r>
          </a:p>
        </p:txBody>
      </p:sp>
    </p:spTree>
  </p:cSld>
  <p:clrMapOvr>
    <a:masterClrMapping/>
  </p:clrMapOvr>
  <p:transition>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382588" y="228600"/>
            <a:ext cx="8380412" cy="1107996"/>
          </a:xfrm>
        </p:spPr>
        <p:txBody>
          <a:bodyPr/>
          <a:lstStyle/>
          <a:p>
            <a:r>
              <a:rPr sz="4000" smtClean="0"/>
              <a:t>Configuring MSI-X Message Ranges – Planned (1)</a:t>
            </a:r>
            <a:endParaRPr lang="en-US" sz="4000" dirty="0"/>
          </a:p>
        </p:txBody>
      </p:sp>
      <p:sp>
        <p:nvSpPr>
          <p:cNvPr id="8" name="Content Placeholder 7"/>
          <p:cNvSpPr>
            <a:spLocks noGrp="1"/>
          </p:cNvSpPr>
          <p:nvPr>
            <p:ph idx="1"/>
          </p:nvPr>
        </p:nvSpPr>
        <p:spPr>
          <a:xfrm>
            <a:off x="381000" y="1909763"/>
            <a:ext cx="8534400" cy="4462760"/>
          </a:xfrm>
        </p:spPr>
        <p:txBody>
          <a:bodyPr/>
          <a:lstStyle/>
          <a:p>
            <a:pPr marL="0" indent="3175">
              <a:buNone/>
            </a:pPr>
            <a:r>
              <a:rPr lang="en-US" sz="2200" dirty="0" smtClean="0"/>
              <a:t>A Storport miniport / device may wish to explicitly reserve some of its  MSI-X messages for purposes other than signaling I/O completions</a:t>
            </a:r>
          </a:p>
          <a:p>
            <a:r>
              <a:rPr lang="en-US" sz="2000" dirty="0" smtClean="0"/>
              <a:t>Complex Interrupt Policy</a:t>
            </a:r>
          </a:p>
          <a:p>
            <a:r>
              <a:rPr lang="en-US" sz="2000" dirty="0" smtClean="0"/>
              <a:t>Only designate subset of messages for interrupt redirection</a:t>
            </a:r>
          </a:p>
          <a:p>
            <a:pPr lvl="1"/>
            <a:r>
              <a:rPr lang="en-US" sz="2000" dirty="0" smtClean="0"/>
              <a:t>Existing functionality, but limited documentation currently available</a:t>
            </a:r>
          </a:p>
          <a:p>
            <a:r>
              <a:rPr lang="en-US" sz="2200" dirty="0" smtClean="0"/>
              <a:t>“Interrupt Management\MessageSignaledInterruptProperties” registry key included as part of the driver’s INF file</a:t>
            </a:r>
          </a:p>
          <a:p>
            <a:pPr lvl="1"/>
            <a:r>
              <a:rPr lang="en-US" sz="2000" dirty="0" smtClean="0"/>
              <a:t>Subkey:  Range</a:t>
            </a:r>
          </a:p>
          <a:p>
            <a:pPr lvl="2"/>
            <a:r>
              <a:rPr lang="en-US" sz="2000" dirty="0" smtClean="0"/>
              <a:t>DevicePolicy – policy to apply to subset of messages</a:t>
            </a:r>
          </a:p>
          <a:p>
            <a:pPr lvl="2"/>
            <a:r>
              <a:rPr lang="en-US" sz="2000" dirty="0" smtClean="0"/>
              <a:t>StartingMessage, EndingMessage – inclusive range of messages for specified policy</a:t>
            </a:r>
          </a:p>
        </p:txBody>
      </p:sp>
    </p:spTree>
  </p:cSld>
  <p:clrMapOvr>
    <a:masterClrMapping/>
  </p:clrMapOvr>
  <p:transition>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382588" y="228600"/>
            <a:ext cx="8380412" cy="1107996"/>
          </a:xfrm>
        </p:spPr>
        <p:txBody>
          <a:bodyPr/>
          <a:lstStyle/>
          <a:p>
            <a:r>
              <a:rPr sz="4000" smtClean="0"/>
              <a:t>Configuring MSI-X Message Ranges – Planned (2)</a:t>
            </a:r>
            <a:endParaRPr lang="en-US" sz="4000" dirty="0"/>
          </a:p>
        </p:txBody>
      </p:sp>
      <p:sp>
        <p:nvSpPr>
          <p:cNvPr id="8" name="Content Placeholder 7"/>
          <p:cNvSpPr>
            <a:spLocks noGrp="1"/>
          </p:cNvSpPr>
          <p:nvPr>
            <p:ph idx="1"/>
          </p:nvPr>
        </p:nvSpPr>
        <p:spPr>
          <a:xfrm>
            <a:off x="369094" y="1909763"/>
            <a:ext cx="8380412" cy="4280659"/>
          </a:xfrm>
        </p:spPr>
        <p:txBody>
          <a:bodyPr/>
          <a:lstStyle/>
          <a:p>
            <a:r>
              <a:rPr lang="en-US" sz="2800" dirty="0" smtClean="0"/>
              <a:t>Under the Range subkey:</a:t>
            </a:r>
          </a:p>
          <a:p>
            <a:pPr lvl="1"/>
            <a:r>
              <a:rPr lang="en-US" sz="2400" dirty="0" smtClean="0"/>
              <a:t>Each subset policy is numbered</a:t>
            </a:r>
          </a:p>
          <a:p>
            <a:pPr lvl="2"/>
            <a:r>
              <a:rPr lang="en-US" sz="2000" dirty="0" smtClean="0"/>
              <a:t>Subkey “0”, Subkey “1”, etc.</a:t>
            </a:r>
            <a:endParaRPr lang="en-US" sz="2000" b="1" dirty="0" smtClean="0"/>
          </a:p>
          <a:p>
            <a:pPr lvl="1"/>
            <a:r>
              <a:rPr lang="en-US" sz="2800" dirty="0" smtClean="0"/>
              <a:t>Policy</a:t>
            </a:r>
            <a:r>
              <a:rPr lang="en-US" sz="2800" b="1" dirty="0" smtClean="0"/>
              <a:t> </a:t>
            </a:r>
            <a:r>
              <a:rPr lang="en-US" sz="2800" dirty="0" smtClean="0"/>
              <a:t>and message ranges are placed under each numbered Subkey</a:t>
            </a:r>
          </a:p>
          <a:p>
            <a:pPr lvl="1"/>
            <a:r>
              <a:rPr lang="en-US" sz="2800" dirty="0" smtClean="0"/>
              <a:t>Caution:  Windows fills MSI-X policy requests from low message number to high, so ranges should be carefully chosen</a:t>
            </a:r>
          </a:p>
          <a:p>
            <a:pPr lvl="2"/>
            <a:r>
              <a:rPr lang="en-US" sz="2400" dirty="0" smtClean="0"/>
              <a:t>Windows will allocate one message if it cannot provide the specified number</a:t>
            </a:r>
          </a:p>
        </p:txBody>
      </p:sp>
    </p:spTree>
  </p:cSld>
  <p:clrMapOvr>
    <a:masterClrMapping/>
  </p:clrMapOvr>
  <p:transition>
    <p:fad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p:cNvSpPr txBox="1">
            <a:spLocks noChangeArrowheads="1"/>
          </p:cNvSpPr>
          <p:nvPr/>
        </p:nvSpPr>
        <p:spPr bwMode="auto">
          <a:xfrm>
            <a:off x="457200" y="1719263"/>
            <a:ext cx="8229600" cy="4411662"/>
          </a:xfrm>
          <a:prstGeom prst="rect">
            <a:avLst/>
          </a:prstGeom>
          <a:noFill/>
          <a:ln w="9525">
            <a:noFill/>
            <a:miter lim="800000"/>
            <a:headEnd/>
            <a:tailEnd/>
          </a:ln>
        </p:spPr>
        <p:txBody>
          <a:bodyPr/>
          <a:lstStyle/>
          <a:p>
            <a:pPr marL="530225" lvl="1" indent="-293688">
              <a:lnSpc>
                <a:spcPct val="80000"/>
              </a:lnSpc>
              <a:spcBef>
                <a:spcPts val="600"/>
              </a:spcBef>
              <a:buClr>
                <a:schemeClr val="accent1"/>
              </a:buClr>
              <a:buSzPct val="70000"/>
              <a:buFont typeface="Wingdings" pitchFamily="2" charset="2"/>
              <a:buChar char="l"/>
              <a:defRPr/>
            </a:pPr>
            <a:endParaRPr lang="en-US" sz="1600" kern="0" dirty="0">
              <a:latin typeface="+mn-lt"/>
            </a:endParaRPr>
          </a:p>
        </p:txBody>
      </p:sp>
      <p:sp>
        <p:nvSpPr>
          <p:cNvPr id="7" name="Rectangle 6"/>
          <p:cNvSpPr/>
          <p:nvPr/>
        </p:nvSpPr>
        <p:spPr>
          <a:xfrm>
            <a:off x="609600" y="1752600"/>
            <a:ext cx="1600200" cy="609600"/>
          </a:xfrm>
          <a:prstGeom prst="rect">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defRPr/>
            </a:pPr>
            <a:r>
              <a:rPr lang="en-US" dirty="0">
                <a:solidFill>
                  <a:schemeClr val="tx1"/>
                </a:solidFill>
                <a:effectLst>
                  <a:outerShdw blurRad="38100" dist="38100" dir="2700000" algn="tl">
                    <a:srgbClr val="000000">
                      <a:alpha val="43137"/>
                    </a:srgbClr>
                  </a:outerShdw>
                </a:effectLst>
                <a:latin typeface="Segoe" pitchFamily="34" charset="0"/>
              </a:rPr>
              <a:t>Interrupt Management</a:t>
            </a:r>
          </a:p>
        </p:txBody>
      </p:sp>
      <p:cxnSp>
        <p:nvCxnSpPr>
          <p:cNvPr id="13" name="Straight Arrow Connector 12"/>
          <p:cNvCxnSpPr>
            <a:stCxn id="7" idx="2"/>
            <a:endCxn id="14" idx="0"/>
          </p:cNvCxnSpPr>
          <p:nvPr/>
        </p:nvCxnSpPr>
        <p:spPr>
          <a:xfrm rot="16200000" flipH="1">
            <a:off x="1695450" y="2076450"/>
            <a:ext cx="381000" cy="952500"/>
          </a:xfrm>
          <a:prstGeom prst="bentConnector3">
            <a:avLst>
              <a:gd name="adj1" fmla="val 50000"/>
            </a:avLst>
          </a:prstGeom>
          <a:ln w="19050">
            <a:tailEnd type="arrow"/>
          </a:ln>
        </p:spPr>
        <p:style>
          <a:lnRef idx="1">
            <a:schemeClr val="accent1"/>
          </a:lnRef>
          <a:fillRef idx="0">
            <a:schemeClr val="accent1"/>
          </a:fillRef>
          <a:effectRef idx="0">
            <a:schemeClr val="accent1"/>
          </a:effectRef>
          <a:fontRef idx="minor">
            <a:schemeClr val="tx1"/>
          </a:fontRef>
        </p:style>
      </p:cxnSp>
      <p:sp>
        <p:nvSpPr>
          <p:cNvPr id="14" name="Rectangle 13"/>
          <p:cNvSpPr/>
          <p:nvPr/>
        </p:nvSpPr>
        <p:spPr>
          <a:xfrm>
            <a:off x="914400" y="2743200"/>
            <a:ext cx="2895600" cy="685800"/>
          </a:xfrm>
          <a:prstGeom prst="rect">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defRPr/>
            </a:pPr>
            <a:r>
              <a:rPr lang="en-US" dirty="0">
                <a:solidFill>
                  <a:schemeClr val="tx1"/>
                </a:solidFill>
                <a:effectLst>
                  <a:outerShdw blurRad="38100" dist="38100" dir="2700000" algn="tl">
                    <a:srgbClr val="000000">
                      <a:alpha val="43137"/>
                    </a:srgbClr>
                  </a:outerShdw>
                </a:effectLst>
                <a:latin typeface="Segoe" pitchFamily="34" charset="0"/>
              </a:rPr>
              <a:t>MessageSignaledInterruptProperties</a:t>
            </a:r>
          </a:p>
        </p:txBody>
      </p:sp>
      <p:sp>
        <p:nvSpPr>
          <p:cNvPr id="19" name="Rectangle 18"/>
          <p:cNvSpPr/>
          <p:nvPr/>
        </p:nvSpPr>
        <p:spPr>
          <a:xfrm>
            <a:off x="1905000" y="3810000"/>
            <a:ext cx="1524000" cy="609600"/>
          </a:xfrm>
          <a:prstGeom prst="rect">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defRPr/>
            </a:pPr>
            <a:r>
              <a:rPr lang="en-US" dirty="0">
                <a:solidFill>
                  <a:schemeClr val="tx1"/>
                </a:solidFill>
                <a:effectLst>
                  <a:outerShdw blurRad="38100" dist="38100" dir="2700000" algn="tl">
                    <a:srgbClr val="000000">
                      <a:alpha val="43137"/>
                    </a:srgbClr>
                  </a:outerShdw>
                </a:effectLst>
                <a:latin typeface="Segoe" pitchFamily="34" charset="0"/>
              </a:rPr>
              <a:t>Range</a:t>
            </a:r>
          </a:p>
        </p:txBody>
      </p:sp>
      <p:cxnSp>
        <p:nvCxnSpPr>
          <p:cNvPr id="21" name="Straight Arrow Connector 20"/>
          <p:cNvCxnSpPr>
            <a:stCxn id="14" idx="2"/>
            <a:endCxn id="19" idx="0"/>
          </p:cNvCxnSpPr>
          <p:nvPr/>
        </p:nvCxnSpPr>
        <p:spPr>
          <a:xfrm rot="16200000" flipH="1">
            <a:off x="2324100" y="3467100"/>
            <a:ext cx="381000" cy="304800"/>
          </a:xfrm>
          <a:prstGeom prst="bentConnector3">
            <a:avLst>
              <a:gd name="adj1" fmla="val 50000"/>
            </a:avLst>
          </a:prstGeom>
          <a:ln w="19050">
            <a:tailEnd type="arrow"/>
          </a:ln>
        </p:spPr>
        <p:style>
          <a:lnRef idx="1">
            <a:schemeClr val="accent1"/>
          </a:lnRef>
          <a:fillRef idx="0">
            <a:schemeClr val="accent1"/>
          </a:fillRef>
          <a:effectRef idx="0">
            <a:schemeClr val="accent1"/>
          </a:effectRef>
          <a:fontRef idx="minor">
            <a:schemeClr val="tx1"/>
          </a:fontRef>
        </p:style>
      </p:cxnSp>
      <p:sp>
        <p:nvSpPr>
          <p:cNvPr id="23" name="Rectangle 22"/>
          <p:cNvSpPr/>
          <p:nvPr/>
        </p:nvSpPr>
        <p:spPr>
          <a:xfrm>
            <a:off x="2819400" y="4648200"/>
            <a:ext cx="1447800" cy="381000"/>
          </a:xfrm>
          <a:prstGeom prst="rect">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defRPr/>
            </a:pPr>
            <a:r>
              <a:rPr lang="en-US" dirty="0">
                <a:solidFill>
                  <a:schemeClr val="tx1"/>
                </a:solidFill>
                <a:effectLst>
                  <a:outerShdw blurRad="38100" dist="38100" dir="2700000" algn="tl">
                    <a:srgbClr val="000000">
                      <a:alpha val="43137"/>
                    </a:srgbClr>
                  </a:outerShdw>
                </a:effectLst>
                <a:latin typeface="Segoe" pitchFamily="34" charset="0"/>
              </a:rPr>
              <a:t>0</a:t>
            </a:r>
          </a:p>
        </p:txBody>
      </p:sp>
      <p:sp>
        <p:nvSpPr>
          <p:cNvPr id="24" name="Rectangle 23"/>
          <p:cNvSpPr/>
          <p:nvPr/>
        </p:nvSpPr>
        <p:spPr>
          <a:xfrm>
            <a:off x="4648200" y="4648200"/>
            <a:ext cx="2057400" cy="3810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defRPr/>
            </a:pPr>
            <a:r>
              <a:rPr lang="en-US" dirty="0">
                <a:solidFill>
                  <a:schemeClr val="tx1"/>
                </a:solidFill>
                <a:effectLst>
                  <a:outerShdw blurRad="38100" dist="38100" dir="2700000" algn="tl">
                    <a:srgbClr val="000000">
                      <a:alpha val="43137"/>
                    </a:srgbClr>
                  </a:outerShdw>
                </a:effectLst>
                <a:latin typeface="Segoe" pitchFamily="34" charset="0"/>
              </a:rPr>
              <a:t>DevicePolicy</a:t>
            </a:r>
          </a:p>
        </p:txBody>
      </p:sp>
      <p:sp>
        <p:nvSpPr>
          <p:cNvPr id="25" name="Rectangle 24"/>
          <p:cNvSpPr/>
          <p:nvPr/>
        </p:nvSpPr>
        <p:spPr>
          <a:xfrm>
            <a:off x="4648200" y="5029200"/>
            <a:ext cx="2057400" cy="3810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defRPr/>
            </a:pPr>
            <a:r>
              <a:rPr lang="en-US" dirty="0">
                <a:solidFill>
                  <a:schemeClr val="tx1"/>
                </a:solidFill>
                <a:effectLst>
                  <a:outerShdw blurRad="38100" dist="38100" dir="2700000" algn="tl">
                    <a:srgbClr val="000000">
                      <a:alpha val="43137"/>
                    </a:srgbClr>
                  </a:outerShdw>
                </a:effectLst>
                <a:latin typeface="Segoe" pitchFamily="34" charset="0"/>
              </a:rPr>
              <a:t>StartingMessage</a:t>
            </a:r>
          </a:p>
        </p:txBody>
      </p:sp>
      <p:sp>
        <p:nvSpPr>
          <p:cNvPr id="26" name="Rectangle 25"/>
          <p:cNvSpPr/>
          <p:nvPr/>
        </p:nvSpPr>
        <p:spPr>
          <a:xfrm>
            <a:off x="4648200" y="5410200"/>
            <a:ext cx="2057400" cy="3810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defRPr/>
            </a:pPr>
            <a:r>
              <a:rPr lang="en-US" dirty="0">
                <a:solidFill>
                  <a:schemeClr val="tx1"/>
                </a:solidFill>
                <a:effectLst>
                  <a:outerShdw blurRad="38100" dist="38100" dir="2700000" algn="tl">
                    <a:srgbClr val="000000">
                      <a:alpha val="43137"/>
                    </a:srgbClr>
                  </a:outerShdw>
                </a:effectLst>
                <a:latin typeface="Segoe" pitchFamily="34" charset="0"/>
              </a:rPr>
              <a:t>EndingMessage</a:t>
            </a:r>
          </a:p>
        </p:txBody>
      </p:sp>
      <p:cxnSp>
        <p:nvCxnSpPr>
          <p:cNvPr id="28" name="Straight Arrow Connector 27"/>
          <p:cNvCxnSpPr>
            <a:stCxn id="19" idx="2"/>
            <a:endCxn id="23" idx="1"/>
          </p:cNvCxnSpPr>
          <p:nvPr/>
        </p:nvCxnSpPr>
        <p:spPr>
          <a:xfrm rot="16200000" flipH="1">
            <a:off x="2533650" y="4552950"/>
            <a:ext cx="419100" cy="152400"/>
          </a:xfrm>
          <a:prstGeom prst="bentConnector2">
            <a:avLst/>
          </a:prstGeom>
          <a:ln w="19050">
            <a:tailEnd type="arrow"/>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a:stCxn id="23" idx="3"/>
            <a:endCxn id="24" idx="1"/>
          </p:cNvCxnSpPr>
          <p:nvPr/>
        </p:nvCxnSpPr>
        <p:spPr>
          <a:xfrm>
            <a:off x="4267200" y="4838700"/>
            <a:ext cx="381000" cy="1588"/>
          </a:xfrm>
          <a:prstGeom prst="straightConnector1">
            <a:avLst/>
          </a:prstGeom>
          <a:ln w="19050">
            <a:tailEnd type="none"/>
          </a:ln>
        </p:spPr>
        <p:style>
          <a:lnRef idx="1">
            <a:schemeClr val="accent1"/>
          </a:lnRef>
          <a:fillRef idx="0">
            <a:schemeClr val="accent1"/>
          </a:fillRef>
          <a:effectRef idx="0">
            <a:schemeClr val="accent1"/>
          </a:effectRef>
          <a:fontRef idx="minor">
            <a:schemeClr val="tx1"/>
          </a:fontRef>
        </p:style>
      </p:cxnSp>
      <p:sp>
        <p:nvSpPr>
          <p:cNvPr id="36" name="Rectangle 35"/>
          <p:cNvSpPr/>
          <p:nvPr/>
        </p:nvSpPr>
        <p:spPr>
          <a:xfrm>
            <a:off x="2819400" y="5943600"/>
            <a:ext cx="1447800" cy="381000"/>
          </a:xfrm>
          <a:prstGeom prst="rect">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defRPr/>
            </a:pPr>
            <a:r>
              <a:rPr lang="en-US" dirty="0">
                <a:solidFill>
                  <a:schemeClr val="tx1"/>
                </a:solidFill>
                <a:effectLst>
                  <a:outerShdw blurRad="38100" dist="38100" dir="2700000" algn="tl">
                    <a:srgbClr val="000000">
                      <a:alpha val="43137"/>
                    </a:srgbClr>
                  </a:outerShdw>
                </a:effectLst>
                <a:latin typeface="Segoe" pitchFamily="34" charset="0"/>
              </a:rPr>
              <a:t>1</a:t>
            </a:r>
          </a:p>
        </p:txBody>
      </p:sp>
      <p:sp>
        <p:nvSpPr>
          <p:cNvPr id="37" name="Rectangle 36"/>
          <p:cNvSpPr/>
          <p:nvPr/>
        </p:nvSpPr>
        <p:spPr>
          <a:xfrm>
            <a:off x="4648200" y="5943600"/>
            <a:ext cx="2057400" cy="381000"/>
          </a:xfrm>
          <a:prstGeom prst="rect">
            <a:avLst/>
          </a:prstGeom>
          <a:ln>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91432" tIns="45717" rIns="91432" bIns="45717" numCol="1" rtlCol="0" anchor="ctr" anchorCtr="0" compatLnSpc="1">
            <a:prstTxWarp prst="textNoShape">
              <a:avLst/>
            </a:prstTxWarp>
          </a:bodyPr>
          <a:lstStyle/>
          <a:p>
            <a:pPr algn="ctr" defTabSz="914063">
              <a:defRPr/>
            </a:pPr>
            <a:r>
              <a:rPr lang="en-US" dirty="0">
                <a:solidFill>
                  <a:schemeClr val="tx1"/>
                </a:solidFill>
                <a:effectLst>
                  <a:outerShdw blurRad="38100" dist="38100" dir="2700000" algn="tl">
                    <a:srgbClr val="000000">
                      <a:alpha val="43137"/>
                    </a:srgbClr>
                  </a:outerShdw>
                </a:effectLst>
                <a:latin typeface="Segoe" pitchFamily="34" charset="0"/>
              </a:rPr>
              <a:t>DevicePolicy</a:t>
            </a:r>
          </a:p>
        </p:txBody>
      </p:sp>
      <p:cxnSp>
        <p:nvCxnSpPr>
          <p:cNvPr id="40" name="Straight Arrow Connector 39"/>
          <p:cNvCxnSpPr>
            <a:stCxn id="36" idx="3"/>
            <a:endCxn id="37" idx="1"/>
          </p:cNvCxnSpPr>
          <p:nvPr/>
        </p:nvCxnSpPr>
        <p:spPr>
          <a:xfrm>
            <a:off x="4267200" y="6134100"/>
            <a:ext cx="381000" cy="1588"/>
          </a:xfrm>
          <a:prstGeom prst="straightConnector1">
            <a:avLst/>
          </a:prstGeom>
          <a:ln w="19050">
            <a:tailEnd type="none"/>
          </a:ln>
        </p:spPr>
        <p:style>
          <a:lnRef idx="1">
            <a:schemeClr val="accent1"/>
          </a:lnRef>
          <a:fillRef idx="0">
            <a:schemeClr val="accent1"/>
          </a:fillRef>
          <a:effectRef idx="0">
            <a:schemeClr val="accent1"/>
          </a:effectRef>
          <a:fontRef idx="minor">
            <a:schemeClr val="tx1"/>
          </a:fontRef>
        </p:style>
      </p:cxnSp>
      <p:cxnSp>
        <p:nvCxnSpPr>
          <p:cNvPr id="43" name="Straight Arrow Connector 42"/>
          <p:cNvCxnSpPr>
            <a:stCxn id="19" idx="2"/>
            <a:endCxn id="36" idx="1"/>
          </p:cNvCxnSpPr>
          <p:nvPr/>
        </p:nvCxnSpPr>
        <p:spPr>
          <a:xfrm rot="16200000" flipH="1">
            <a:off x="1885950" y="5200650"/>
            <a:ext cx="1714500" cy="152400"/>
          </a:xfrm>
          <a:prstGeom prst="bentConnector2">
            <a:avLst/>
          </a:prstGeom>
          <a:ln w="19050">
            <a:tailEnd type="arrow"/>
          </a:ln>
        </p:spPr>
        <p:style>
          <a:lnRef idx="1">
            <a:schemeClr val="accent1"/>
          </a:lnRef>
          <a:fillRef idx="0">
            <a:schemeClr val="accent1"/>
          </a:fillRef>
          <a:effectRef idx="0">
            <a:schemeClr val="accent1"/>
          </a:effectRef>
          <a:fontRef idx="minor">
            <a:schemeClr val="tx1"/>
          </a:fontRef>
        </p:style>
      </p:cxnSp>
      <p:sp>
        <p:nvSpPr>
          <p:cNvPr id="27667" name="TextBox 45"/>
          <p:cNvSpPr txBox="1">
            <a:spLocks noChangeArrowheads="1"/>
          </p:cNvSpPr>
          <p:nvPr/>
        </p:nvSpPr>
        <p:spPr bwMode="auto">
          <a:xfrm>
            <a:off x="4873625" y="2743200"/>
            <a:ext cx="1831975" cy="923330"/>
          </a:xfrm>
          <a:prstGeom prst="rect">
            <a:avLst/>
          </a:prstGeom>
          <a:solidFill>
            <a:schemeClr val="bg2">
              <a:alpha val="39000"/>
            </a:schemeClr>
          </a:solidFill>
          <a:ln w="9525">
            <a:noFill/>
            <a:miter lim="800000"/>
            <a:headEnd/>
            <a:tailEnd/>
          </a:ln>
          <a:effectLst>
            <a:outerShdw blurRad="266700" sx="102000" sy="102000" algn="ctr" rotWithShape="0">
              <a:prstClr val="black"/>
            </a:outerShdw>
          </a:effectLst>
        </p:spPr>
        <p:txBody>
          <a:bodyPr wrap="square">
            <a:spAutoFit/>
          </a:bodyPr>
          <a:lstStyle/>
          <a:p>
            <a:pPr algn="ctr"/>
            <a:r>
              <a:rPr lang="en-US" b="1" dirty="0" smtClean="0">
                <a:solidFill>
                  <a:schemeClr val="accent3"/>
                </a:solidFill>
              </a:rPr>
              <a:t>KEY / SUBKEY</a:t>
            </a:r>
          </a:p>
          <a:p>
            <a:pPr algn="ctr"/>
            <a:endParaRPr lang="en-US" b="1" dirty="0">
              <a:solidFill>
                <a:schemeClr val="accent3"/>
              </a:solidFill>
            </a:endParaRPr>
          </a:p>
          <a:p>
            <a:pPr algn="ctr"/>
            <a:r>
              <a:rPr lang="en-US" b="1" dirty="0" smtClean="0">
                <a:solidFill>
                  <a:schemeClr val="accent2"/>
                </a:solidFill>
              </a:rPr>
              <a:t>REG_DWORD</a:t>
            </a:r>
            <a:endParaRPr lang="en-US" b="1" dirty="0">
              <a:solidFill>
                <a:schemeClr val="accent2"/>
              </a:solidFill>
            </a:endParaRPr>
          </a:p>
        </p:txBody>
      </p:sp>
      <p:sp>
        <p:nvSpPr>
          <p:cNvPr id="48" name="Oval 47"/>
          <p:cNvSpPr/>
          <p:nvPr/>
        </p:nvSpPr>
        <p:spPr>
          <a:xfrm>
            <a:off x="5562600" y="6400800"/>
            <a:ext cx="76200" cy="76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49" name="Oval 48"/>
          <p:cNvSpPr/>
          <p:nvPr/>
        </p:nvSpPr>
        <p:spPr>
          <a:xfrm>
            <a:off x="5562600" y="6553200"/>
            <a:ext cx="76200" cy="76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50" name="Oval 49"/>
          <p:cNvSpPr/>
          <p:nvPr/>
        </p:nvSpPr>
        <p:spPr>
          <a:xfrm>
            <a:off x="5562600" y="6705600"/>
            <a:ext cx="76200" cy="76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56" name="Title 55"/>
          <p:cNvSpPr>
            <a:spLocks noGrp="1"/>
          </p:cNvSpPr>
          <p:nvPr>
            <p:ph type="title"/>
          </p:nvPr>
        </p:nvSpPr>
        <p:spPr>
          <a:xfrm>
            <a:off x="382588" y="228600"/>
            <a:ext cx="8380412" cy="1994392"/>
          </a:xfrm>
        </p:spPr>
        <p:txBody>
          <a:bodyPr/>
          <a:lstStyle/>
          <a:p>
            <a:r>
              <a:rPr lang="en-US" sz="4800" dirty="0" smtClean="0"/>
              <a:t>Registry Layout For MSI-X Message Ranges</a:t>
            </a:r>
            <a:br>
              <a:rPr lang="en-US" sz="4800" dirty="0" smtClean="0"/>
            </a:br>
            <a:endParaRPr lang="en-US" sz="4800" dirty="0"/>
          </a:p>
        </p:txBody>
      </p:sp>
    </p:spTree>
  </p:cSld>
  <p:clrMapOvr>
    <a:masterClrMapping/>
  </p:clrMapOvr>
  <p:transition>
    <p:fad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en-US" smtClean="0"/>
              <a:t>Partnering</a:t>
            </a:r>
            <a:endParaRPr lang="en-US" dirty="0" smtClean="0"/>
          </a:p>
        </p:txBody>
      </p:sp>
      <p:sp>
        <p:nvSpPr>
          <p:cNvPr id="29699" name="Rectangle 3"/>
          <p:cNvSpPr>
            <a:spLocks noGrp="1" noChangeArrowheads="1"/>
          </p:cNvSpPr>
          <p:nvPr>
            <p:ph idx="1"/>
          </p:nvPr>
        </p:nvSpPr>
        <p:spPr>
          <a:xfrm>
            <a:off x="382588" y="1414464"/>
            <a:ext cx="8380412" cy="5319918"/>
          </a:xfrm>
        </p:spPr>
        <p:txBody>
          <a:bodyPr/>
          <a:lstStyle/>
          <a:p>
            <a:r>
              <a:rPr lang="en-US" sz="3200" dirty="0" smtClean="0"/>
              <a:t>Work with HBA IHVs</a:t>
            </a:r>
          </a:p>
          <a:p>
            <a:pPr lvl="1"/>
            <a:r>
              <a:rPr lang="en-US" sz="2800" dirty="0" smtClean="0"/>
              <a:t>Full MSI-X support</a:t>
            </a:r>
          </a:p>
          <a:p>
            <a:pPr lvl="1"/>
            <a:r>
              <a:rPr lang="en-US" sz="2800" dirty="0" err="1" smtClean="0"/>
              <a:t>Storport</a:t>
            </a:r>
            <a:r>
              <a:rPr lang="en-US" sz="2800" dirty="0" smtClean="0"/>
              <a:t> miniport driver and firmware changes to enable  channel-based locking for Concurrent I/O Initiation</a:t>
            </a:r>
          </a:p>
          <a:p>
            <a:pPr lvl="1"/>
            <a:r>
              <a:rPr lang="en-US" sz="2800" dirty="0" err="1" smtClean="0"/>
              <a:t>Storport</a:t>
            </a:r>
            <a:r>
              <a:rPr lang="en-US" sz="2800" dirty="0" smtClean="0"/>
              <a:t> miniport driver and firmware changes to enable I/O Completion optimizations</a:t>
            </a:r>
          </a:p>
          <a:p>
            <a:pPr lvl="2"/>
            <a:r>
              <a:rPr lang="en-US" sz="2400" dirty="0" smtClean="0"/>
              <a:t>Fully functional Hardware prototypes have been tested</a:t>
            </a:r>
          </a:p>
          <a:p>
            <a:r>
              <a:rPr lang="en-US" sz="3200" dirty="0" smtClean="0"/>
              <a:t>Work with OEMs to make sure MSI-X is supported in chipsets</a:t>
            </a:r>
          </a:p>
          <a:p>
            <a:pPr lvl="1"/>
            <a:r>
              <a:rPr lang="en-US" sz="2800" dirty="0" smtClean="0"/>
              <a:t>Minimal (if any) changes expected</a:t>
            </a:r>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chor="ctr"/>
          <a:lstStyle/>
          <a:p>
            <a:pPr eaLnBrk="1" hangingPunct="1"/>
            <a:r>
              <a:rPr lang="en-US" dirty="0" smtClean="0"/>
              <a:t>Why NUMA I/O?</a:t>
            </a:r>
          </a:p>
        </p:txBody>
      </p:sp>
      <p:sp>
        <p:nvSpPr>
          <p:cNvPr id="4099" name="Rectangle 3"/>
          <p:cNvSpPr>
            <a:spLocks noGrp="1" noChangeArrowheads="1"/>
          </p:cNvSpPr>
          <p:nvPr>
            <p:ph idx="1"/>
          </p:nvPr>
        </p:nvSpPr>
        <p:spPr>
          <a:xfrm>
            <a:off x="382588" y="1414464"/>
            <a:ext cx="8380412" cy="3744615"/>
          </a:xfrm>
        </p:spPr>
        <p:txBody>
          <a:bodyPr/>
          <a:lstStyle/>
          <a:p>
            <a:pPr marL="338626" indent="-338626">
              <a:lnSpc>
                <a:spcPct val="100000"/>
              </a:lnSpc>
              <a:spcBef>
                <a:spcPts val="833"/>
              </a:spcBef>
            </a:pPr>
            <a:r>
              <a:rPr lang="en-US" sz="2800" dirty="0" smtClean="0"/>
              <a:t>Thread scheduler and memory manager NUMA optimizations in previous Windows releases</a:t>
            </a:r>
          </a:p>
          <a:p>
            <a:pPr marL="338626" indent="-338626">
              <a:lnSpc>
                <a:spcPct val="100000"/>
              </a:lnSpc>
              <a:spcBef>
                <a:spcPts val="833"/>
              </a:spcBef>
            </a:pPr>
            <a:r>
              <a:rPr lang="en-US" sz="2800" dirty="0" smtClean="0"/>
              <a:t>Windows Server codenamed “Longhorn” provides the ability to optimize I/O processing, especially storage I/O completion processing, via “NUMA I/O”</a:t>
            </a:r>
          </a:p>
          <a:p>
            <a:pPr marL="660875" lvl="1" indent="-338626">
              <a:lnSpc>
                <a:spcPct val="100000"/>
              </a:lnSpc>
              <a:spcBef>
                <a:spcPts val="833"/>
              </a:spcBef>
            </a:pPr>
            <a:r>
              <a:rPr lang="en-US" sz="2400" dirty="0" smtClean="0"/>
              <a:t>Much of the benefit comes from improved HW caching and higher concurrency, so these optimizations are applicable to most multiprocessor systems</a:t>
            </a:r>
          </a:p>
          <a:p>
            <a:pPr marL="228600" indent="0">
              <a:spcBef>
                <a:spcPct val="0"/>
              </a:spcBef>
              <a:spcAft>
                <a:spcPts val="1200"/>
              </a:spcAft>
              <a:buFont typeface="Wingdings" pitchFamily="2" charset="2"/>
              <a:buNone/>
            </a:pPr>
            <a:endParaRPr lang="en-US" sz="2000" dirty="0" smtClean="0"/>
          </a:p>
        </p:txBody>
      </p:sp>
    </p:spTree>
  </p:cSld>
  <p:clrMapOvr>
    <a:masterClrMapping/>
  </p:clrMapOvr>
  <p:transition>
    <p:fad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0">
          <a:blip r:embed="rId4">
            <a:lum/>
          </a:blip>
          <a:srcRect/>
          <a:stretch>
            <a:fillRect/>
          </a:stretch>
        </a:blipFill>
        <a:effectLst/>
      </p:bgPr>
    </p:bg>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n-US" smtClean="0"/>
              <a:t>NUMA I/O Futures</a:t>
            </a:r>
            <a:endParaRPr lang="en-US" dirty="0"/>
          </a:p>
        </p:txBody>
      </p:sp>
      <p:sp>
        <p:nvSpPr>
          <p:cNvPr id="31747" name="Rectangle 3"/>
          <p:cNvSpPr>
            <a:spLocks noGrp="1" noChangeArrowheads="1"/>
          </p:cNvSpPr>
          <p:nvPr>
            <p:ph idx="1"/>
          </p:nvPr>
        </p:nvSpPr>
        <p:spPr/>
        <p:txBody>
          <a:bodyPr/>
          <a:lstStyle/>
          <a:p>
            <a:r>
              <a:rPr lang="en-US" sz="2400" dirty="0" smtClean="0"/>
              <a:t>More sophisticated DPC and Interrupt Redirection heuristics</a:t>
            </a:r>
          </a:p>
          <a:p>
            <a:r>
              <a:rPr lang="en-US" sz="2400" dirty="0" smtClean="0"/>
              <a:t>IA-64 Interrupt Redirection</a:t>
            </a:r>
          </a:p>
          <a:p>
            <a:r>
              <a:rPr lang="en-US" sz="2400" dirty="0" smtClean="0"/>
              <a:t>DMA buffer allocation and hardware placement</a:t>
            </a:r>
          </a:p>
          <a:p>
            <a:pPr lvl="1"/>
            <a:r>
              <a:rPr lang="en-US" sz="2000" dirty="0" smtClean="0"/>
              <a:t>Take advantage of socket/node temporal cache locality</a:t>
            </a:r>
          </a:p>
          <a:p>
            <a:pPr lvl="1"/>
            <a:r>
              <a:rPr lang="en-US" sz="2000" dirty="0" smtClean="0"/>
              <a:t>Reduce interconnect traffic</a:t>
            </a:r>
          </a:p>
          <a:p>
            <a:pPr lvl="1"/>
            <a:r>
              <a:rPr lang="en-US" sz="2000" dirty="0" smtClean="0"/>
              <a:t>Requires foreknowledge of workload behavior and I/O controller locations</a:t>
            </a:r>
          </a:p>
          <a:p>
            <a:r>
              <a:rPr lang="en-US" sz="2400" dirty="0" smtClean="0"/>
              <a:t>I/O controller locations provided via ACPI 3.0 </a:t>
            </a:r>
            <a:r>
              <a:rPr lang="en-US" sz="2400" dirty="0" smtClean="0">
                <a:solidFill>
                  <a:schemeClr val="accent1"/>
                </a:solidFill>
              </a:rPr>
              <a:t>Proximity Domains</a:t>
            </a:r>
          </a:p>
          <a:p>
            <a:pPr lvl="1"/>
            <a:r>
              <a:rPr lang="en-US" sz="2000" dirty="0" smtClean="0"/>
              <a:t>Kernel-mode optimizations (e.g., I/O, memory, scheduling)</a:t>
            </a:r>
          </a:p>
          <a:p>
            <a:pPr lvl="1"/>
            <a:r>
              <a:rPr lang="en-US" sz="2000" dirty="0" smtClean="0"/>
              <a:t>Expose to applications (e.g., database)</a:t>
            </a:r>
          </a:p>
          <a:p>
            <a:r>
              <a:rPr lang="en-US" sz="2400" dirty="0" smtClean="0"/>
              <a:t>Extend work to non-storage I/O (e.g., network)</a:t>
            </a:r>
          </a:p>
        </p:txBody>
      </p:sp>
    </p:spTree>
  </p:cSld>
  <p:clrMapOvr>
    <a:overrideClrMapping bg1="dk2" tx1="lt1" bg2="dk1" tx2="lt2" accent1="accent1" accent2="accent2" accent3="accent3" accent4="accent4" accent5="accent5" accent6="accent6" hlink="hlink" folHlink="folHlink"/>
  </p:clrMapOvr>
  <p:transition>
    <p:fad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4" name="Rectangle 2"/>
          <p:cNvSpPr>
            <a:spLocks noGrp="1" noChangeArrowheads="1"/>
          </p:cNvSpPr>
          <p:nvPr>
            <p:ph type="title"/>
          </p:nvPr>
        </p:nvSpPr>
        <p:spPr/>
        <p:txBody>
          <a:bodyPr/>
          <a:lstStyle/>
          <a:p>
            <a:r>
              <a:rPr lang="en-US" smtClean="0"/>
              <a:t>Call To Action</a:t>
            </a:r>
            <a:endParaRPr lang="en-US"/>
          </a:p>
        </p:txBody>
      </p:sp>
      <p:sp>
        <p:nvSpPr>
          <p:cNvPr id="243715" name="Rectangle 3"/>
          <p:cNvSpPr>
            <a:spLocks noGrp="1" noChangeArrowheads="1"/>
          </p:cNvSpPr>
          <p:nvPr>
            <p:ph idx="1"/>
          </p:nvPr>
        </p:nvSpPr>
        <p:spPr>
          <a:xfrm>
            <a:off x="382588" y="1414464"/>
            <a:ext cx="8380412" cy="4118050"/>
          </a:xfrm>
        </p:spPr>
        <p:txBody>
          <a:bodyPr/>
          <a:lstStyle/>
          <a:p>
            <a:r>
              <a:rPr lang="en-US" dirty="0" smtClean="0"/>
              <a:t>Implement multi-message MSI-X and take advantage of NUMA I/O optimizations</a:t>
            </a:r>
          </a:p>
          <a:p>
            <a:r>
              <a:rPr lang="en-US" dirty="0" smtClean="0"/>
              <a:t>Work with Microsoft on testing and optimizing prototype hardware/firmware</a:t>
            </a:r>
          </a:p>
          <a:p>
            <a:r>
              <a:rPr lang="en-US" dirty="0" smtClean="0"/>
              <a:t>Consider how these optimizations can be applied to non-storage I/O</a:t>
            </a:r>
          </a:p>
          <a:p>
            <a:r>
              <a:rPr lang="en-US" dirty="0" smtClean="0"/>
              <a:t>Supply Windows with Proximity Domain configuration information (ACPI 3.0)</a:t>
            </a:r>
          </a:p>
        </p:txBody>
      </p:sp>
    </p:spTree>
  </p:cSld>
  <p:clrMapOvr>
    <a:masterClrMapping/>
  </p:clrMapOvr>
  <p:transition>
    <p:fad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0" name="Rectangle 2"/>
          <p:cNvSpPr>
            <a:spLocks noGrp="1" noChangeArrowheads="1"/>
          </p:cNvSpPr>
          <p:nvPr>
            <p:ph type="title"/>
          </p:nvPr>
        </p:nvSpPr>
        <p:spPr/>
        <p:txBody>
          <a:bodyPr/>
          <a:lstStyle/>
          <a:p>
            <a:r>
              <a:rPr lang="en-US" smtClean="0"/>
              <a:t>Additional Resources</a:t>
            </a:r>
            <a:endParaRPr lang="en-US"/>
          </a:p>
        </p:txBody>
      </p:sp>
      <p:sp>
        <p:nvSpPr>
          <p:cNvPr id="242691" name="Rectangle 3"/>
          <p:cNvSpPr>
            <a:spLocks noGrp="1" noChangeArrowheads="1"/>
          </p:cNvSpPr>
          <p:nvPr>
            <p:ph idx="1"/>
          </p:nvPr>
        </p:nvSpPr>
        <p:spPr>
          <a:xfrm>
            <a:off x="382588" y="1414464"/>
            <a:ext cx="8380412" cy="5241435"/>
          </a:xfrm>
        </p:spPr>
        <p:txBody>
          <a:bodyPr/>
          <a:lstStyle/>
          <a:p>
            <a:r>
              <a:rPr lang="en-US" sz="2800" dirty="0" smtClean="0"/>
              <a:t>Web Resources:</a:t>
            </a:r>
          </a:p>
          <a:p>
            <a:pPr marL="382588" lvl="1" indent="4763">
              <a:buNone/>
            </a:pPr>
            <a:r>
              <a:rPr lang="en-US" sz="2400" dirty="0" smtClean="0">
                <a:hlinkClick r:id="rId3"/>
              </a:rPr>
              <a:t>http://www.msdn.microsoft.com</a:t>
            </a:r>
            <a:r>
              <a:rPr lang="en-US" sz="2400" dirty="0" smtClean="0"/>
              <a:t> (search by specific API or structure name)</a:t>
            </a:r>
          </a:p>
          <a:p>
            <a:r>
              <a:rPr lang="en-US" sz="2800" dirty="0" smtClean="0"/>
              <a:t>Related Sessions</a:t>
            </a:r>
          </a:p>
          <a:p>
            <a:pPr lvl="1"/>
            <a:r>
              <a:rPr lang="en-US" sz="2400" dirty="0" smtClean="0"/>
              <a:t>Storage Port Drivers:  Directions</a:t>
            </a:r>
          </a:p>
          <a:p>
            <a:pPr lvl="1"/>
            <a:r>
              <a:rPr lang="en-US" sz="2400" dirty="0" smtClean="0"/>
              <a:t>Enterprise Storage Advances in Windows</a:t>
            </a:r>
          </a:p>
          <a:p>
            <a:r>
              <a:rPr lang="en-US" sz="2800" dirty="0" smtClean="0"/>
              <a:t>Related Chalk Talks</a:t>
            </a:r>
          </a:p>
          <a:p>
            <a:pPr lvl="1"/>
            <a:r>
              <a:rPr lang="en-US" sz="2400" dirty="0" smtClean="0"/>
              <a:t>NUMA I/O and </a:t>
            </a:r>
            <a:r>
              <a:rPr lang="en-US" sz="2400" dirty="0" err="1" smtClean="0"/>
              <a:t>Storport</a:t>
            </a:r>
            <a:r>
              <a:rPr lang="en-US" sz="2400" dirty="0" smtClean="0"/>
              <a:t>:  Discussion</a:t>
            </a:r>
          </a:p>
          <a:p>
            <a:pPr lvl="1"/>
            <a:r>
              <a:rPr lang="en-US" sz="2400" dirty="0" smtClean="0"/>
              <a:t>Storage Port Drivers:  Best Practices</a:t>
            </a:r>
          </a:p>
          <a:p>
            <a:pPr lvl="1"/>
            <a:r>
              <a:rPr lang="en-US" sz="2400" dirty="0" smtClean="0"/>
              <a:t>I/O Manager and Driver Models</a:t>
            </a:r>
          </a:p>
          <a:p>
            <a:r>
              <a:rPr lang="en-US" sz="2800" dirty="0" smtClean="0"/>
              <a:t>Questions and Feedback </a:t>
            </a:r>
            <a:endParaRPr lang="en-US" sz="2800" dirty="0"/>
          </a:p>
        </p:txBody>
      </p:sp>
      <p:sp>
        <p:nvSpPr>
          <p:cNvPr id="242693" name="Text Box 5"/>
          <p:cNvSpPr txBox="1">
            <a:spLocks noChangeArrowheads="1"/>
          </p:cNvSpPr>
          <p:nvPr/>
        </p:nvSpPr>
        <p:spPr bwMode="auto">
          <a:xfrm>
            <a:off x="4703134" y="6144237"/>
            <a:ext cx="3048000" cy="400099"/>
          </a:xfrm>
          <a:prstGeom prst="rect">
            <a:avLst/>
          </a:prstGeom>
          <a:ln>
            <a:headEnd/>
            <a:tailEnd/>
          </a:ln>
        </p:spPr>
        <p:style>
          <a:lnRef idx="3">
            <a:schemeClr val="lt1"/>
          </a:lnRef>
          <a:fillRef idx="1">
            <a:schemeClr val="dk1"/>
          </a:fillRef>
          <a:effectRef idx="1">
            <a:schemeClr val="dk1"/>
          </a:effectRef>
          <a:fontRef idx="minor">
            <a:schemeClr val="lt1"/>
          </a:fontRef>
        </p:style>
        <p:txBody>
          <a:bodyPr wrap="square" lIns="91428" tIns="45715" rIns="91428" bIns="45715">
            <a:spAutoFit/>
          </a:bodyPr>
          <a:lstStyle/>
          <a:p>
            <a:r>
              <a:rPr lang="en-US" sz="2000" dirty="0" err="1" smtClean="0">
                <a:solidFill>
                  <a:schemeClr val="tx2"/>
                </a:solidFill>
                <a:effectLst>
                  <a:outerShdw blurRad="38100" dist="38100" dir="2700000" algn="tl">
                    <a:srgbClr val="000000">
                      <a:alpha val="43137"/>
                    </a:srgbClr>
                  </a:outerShdw>
                </a:effectLst>
              </a:rPr>
              <a:t>Numaio</a:t>
            </a:r>
            <a:r>
              <a:rPr lang="en-US" sz="2000" dirty="0" smtClean="0">
                <a:solidFill>
                  <a:schemeClr val="tx2"/>
                </a:solidFill>
                <a:effectLst>
                  <a:outerShdw blurRad="38100" dist="38100" dir="2700000" algn="tl">
                    <a:srgbClr val="000000">
                      <a:alpha val="43137"/>
                    </a:srgbClr>
                  </a:outerShdw>
                </a:effectLst>
              </a:rPr>
              <a:t> @ microsoft.com</a:t>
            </a:r>
            <a:endParaRPr lang="en-US" sz="2000" dirty="0">
              <a:solidFill>
                <a:schemeClr val="tx2"/>
              </a:solidFill>
              <a:effectLst>
                <a:outerShdw blurRad="38100" dist="38100" dir="2700000" algn="tl">
                  <a:srgbClr val="000000">
                    <a:alpha val="43137"/>
                  </a:srgbClr>
                </a:outerShdw>
              </a:effectLst>
            </a:endParaRPr>
          </a:p>
        </p:txBody>
      </p:sp>
    </p:spTree>
  </p:cSld>
  <p:clrMapOvr>
    <a:masterClrMapping/>
  </p:clrMapOvr>
  <p:transition>
    <p:fad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382588" y="228600"/>
            <a:ext cx="8380412" cy="1191095"/>
          </a:xfrm>
        </p:spPr>
        <p:txBody>
          <a:bodyPr anchor="ctr"/>
          <a:lstStyle/>
          <a:p>
            <a:pPr eaLnBrk="1" hangingPunct="1"/>
            <a:r>
              <a:rPr lang="en-US" dirty="0" smtClean="0"/>
              <a:t>Appendix</a:t>
            </a:r>
            <a:br>
              <a:rPr lang="en-US" dirty="0" smtClean="0"/>
            </a:br>
            <a:r>
              <a:rPr lang="en-US" sz="3600" dirty="0" smtClean="0">
                <a:solidFill>
                  <a:schemeClr val="accent1"/>
                </a:solidFill>
              </a:rPr>
              <a:t>Registry entries</a:t>
            </a:r>
          </a:p>
        </p:txBody>
      </p:sp>
      <p:sp>
        <p:nvSpPr>
          <p:cNvPr id="31747" name="Rectangle 3"/>
          <p:cNvSpPr>
            <a:spLocks noGrp="1" noChangeArrowheads="1"/>
          </p:cNvSpPr>
          <p:nvPr>
            <p:ph idx="1"/>
          </p:nvPr>
        </p:nvSpPr>
        <p:spPr>
          <a:xfrm>
            <a:off x="369094" y="1869339"/>
            <a:ext cx="8380412" cy="4643322"/>
          </a:xfrm>
        </p:spPr>
        <p:txBody>
          <a:bodyPr/>
          <a:lstStyle/>
          <a:p>
            <a:r>
              <a:rPr lang="en-US" sz="2000" dirty="0" smtClean="0"/>
              <a:t>Key / </a:t>
            </a:r>
            <a:r>
              <a:rPr lang="en-US" sz="2000" dirty="0" err="1" smtClean="0"/>
              <a:t>Subkey</a:t>
            </a:r>
            <a:endParaRPr lang="en-US" sz="2000" dirty="0" smtClean="0"/>
          </a:p>
          <a:p>
            <a:pPr lvl="1"/>
            <a:r>
              <a:rPr lang="en-US" sz="1800" dirty="0" smtClean="0">
                <a:solidFill>
                  <a:schemeClr val="accent3"/>
                </a:solidFill>
              </a:rPr>
              <a:t>REG_DWORD</a:t>
            </a:r>
          </a:p>
          <a:p>
            <a:r>
              <a:rPr lang="en-US" sz="2000" dirty="0" smtClean="0"/>
              <a:t>Interrupt Management</a:t>
            </a:r>
          </a:p>
          <a:p>
            <a:pPr lvl="1"/>
            <a:r>
              <a:rPr lang="en-US" sz="1800" dirty="0" err="1" smtClean="0"/>
              <a:t>MessageSignaledInterruptProperties</a:t>
            </a:r>
            <a:endParaRPr lang="en-US" sz="1800" dirty="0" smtClean="0"/>
          </a:p>
          <a:p>
            <a:pPr lvl="2"/>
            <a:r>
              <a:rPr lang="en-US" sz="1700" dirty="0" err="1" smtClean="0">
                <a:solidFill>
                  <a:schemeClr val="accent3"/>
                </a:solidFill>
              </a:rPr>
              <a:t>MSISupported</a:t>
            </a:r>
            <a:r>
              <a:rPr lang="en-US" sz="1700" dirty="0" smtClean="0"/>
              <a:t>, 0x1</a:t>
            </a:r>
          </a:p>
          <a:p>
            <a:pPr lvl="2"/>
            <a:r>
              <a:rPr lang="en-US" sz="1700" dirty="0" err="1" smtClean="0">
                <a:solidFill>
                  <a:schemeClr val="accent3"/>
                </a:solidFill>
              </a:rPr>
              <a:t>MessageNumberLimit</a:t>
            </a:r>
            <a:endParaRPr lang="en-US" sz="1700" dirty="0" smtClean="0">
              <a:solidFill>
                <a:schemeClr val="accent3"/>
              </a:solidFill>
            </a:endParaRPr>
          </a:p>
          <a:p>
            <a:pPr lvl="2"/>
            <a:r>
              <a:rPr lang="en-US" sz="1700" dirty="0" smtClean="0"/>
              <a:t>Range</a:t>
            </a:r>
          </a:p>
          <a:p>
            <a:pPr lvl="3"/>
            <a:r>
              <a:rPr lang="en-US" sz="1600" dirty="0" smtClean="0"/>
              <a:t>0 … N</a:t>
            </a:r>
          </a:p>
          <a:p>
            <a:pPr lvl="4"/>
            <a:r>
              <a:rPr lang="en-US" sz="1600" dirty="0" err="1" smtClean="0">
                <a:solidFill>
                  <a:schemeClr val="accent3"/>
                </a:solidFill>
              </a:rPr>
              <a:t>DevicePolicy</a:t>
            </a:r>
            <a:endParaRPr lang="en-US" sz="1600" dirty="0" smtClean="0">
              <a:solidFill>
                <a:schemeClr val="accent3"/>
              </a:solidFill>
            </a:endParaRPr>
          </a:p>
          <a:p>
            <a:pPr lvl="4"/>
            <a:r>
              <a:rPr lang="en-US" sz="1600" dirty="0" err="1" smtClean="0">
                <a:solidFill>
                  <a:schemeClr val="accent3"/>
                </a:solidFill>
              </a:rPr>
              <a:t>StartingMessage</a:t>
            </a:r>
            <a:endParaRPr lang="en-US" sz="1600" dirty="0" smtClean="0">
              <a:solidFill>
                <a:schemeClr val="accent3"/>
              </a:solidFill>
            </a:endParaRPr>
          </a:p>
          <a:p>
            <a:pPr lvl="4"/>
            <a:r>
              <a:rPr lang="en-US" sz="1600" dirty="0" err="1" smtClean="0">
                <a:solidFill>
                  <a:schemeClr val="accent3"/>
                </a:solidFill>
              </a:rPr>
              <a:t>EndingMessage</a:t>
            </a:r>
            <a:endParaRPr lang="en-US" sz="1600" dirty="0" smtClean="0">
              <a:solidFill>
                <a:schemeClr val="accent3"/>
              </a:solidFill>
            </a:endParaRPr>
          </a:p>
          <a:p>
            <a:pPr lvl="1"/>
            <a:r>
              <a:rPr lang="en-US" sz="1800" dirty="0" smtClean="0"/>
              <a:t>Affinity Policy</a:t>
            </a:r>
          </a:p>
          <a:p>
            <a:pPr lvl="2"/>
            <a:r>
              <a:rPr lang="en-US" sz="1700" dirty="0" err="1" smtClean="0">
                <a:solidFill>
                  <a:schemeClr val="accent3"/>
                </a:solidFill>
              </a:rPr>
              <a:t>DevicePolicy</a:t>
            </a:r>
            <a:r>
              <a:rPr lang="en-US" sz="1700" dirty="0" smtClean="0"/>
              <a:t>, 0x5 (</a:t>
            </a:r>
            <a:r>
              <a:rPr lang="en-US" sz="1700" dirty="0" err="1" smtClean="0">
                <a:solidFill>
                  <a:schemeClr val="accent2"/>
                </a:solidFill>
              </a:rPr>
              <a:t>IrqPolicySpreadMessagesAcrossAllProcessors</a:t>
            </a:r>
            <a:r>
              <a:rPr lang="en-US" sz="1700" dirty="0" smtClean="0"/>
              <a:t>)</a:t>
            </a:r>
          </a:p>
        </p:txBody>
      </p:sp>
    </p:spTree>
  </p:cSld>
  <p:clrMapOvr>
    <a:masterClrMapping/>
  </p:clrMapOvr>
  <p:transition>
    <p:fade/>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Picture 2" descr="Microsoft logo and tagline"/>
          <p:cNvPicPr>
            <a:picLocks noChangeAspect="1" noChangeArrowheads="1"/>
          </p:cNvPicPr>
          <p:nvPr/>
        </p:nvPicPr>
        <p:blipFill>
          <a:blip r:embed="rId3"/>
          <a:srcRect/>
          <a:stretch>
            <a:fillRect/>
          </a:stretch>
        </p:blipFill>
        <p:spPr bwMode="black">
          <a:xfrm>
            <a:off x="1602055" y="2787388"/>
            <a:ext cx="5939896" cy="1283229"/>
          </a:xfrm>
          <a:prstGeom prst="rect">
            <a:avLst/>
          </a:prstGeom>
          <a:noFill/>
        </p:spPr>
      </p:pic>
      <p:sp>
        <p:nvSpPr>
          <p:cNvPr id="5" name="Text Box 3"/>
          <p:cNvSpPr txBox="1">
            <a:spLocks noChangeArrowheads="1"/>
          </p:cNvSpPr>
          <p:nvPr/>
        </p:nvSpPr>
        <p:spPr bwMode="blackWhite">
          <a:xfrm>
            <a:off x="381000" y="5926691"/>
            <a:ext cx="8382000" cy="523200"/>
          </a:xfrm>
          <a:prstGeom prst="rect">
            <a:avLst/>
          </a:prstGeom>
          <a:noFill/>
          <a:ln w="12700">
            <a:noFill/>
            <a:miter lim="800000"/>
            <a:headEnd type="none" w="sm" len="sm"/>
            <a:tailEnd type="none" w="sm" len="sm"/>
          </a:ln>
          <a:effectLst/>
        </p:spPr>
        <p:txBody>
          <a:bodyPr vert="horz" wrap="square" lIns="91417" tIns="45710" rIns="91417" bIns="45710" numCol="1" anchor="t" anchorCtr="0" compatLnSpc="1">
            <a:prstTxWarp prst="textNoShape">
              <a:avLst/>
            </a:prstTxWarp>
            <a:spAutoFit/>
          </a:bodyPr>
          <a:lstStyle/>
          <a:p>
            <a:pPr algn="ctr" defTabSz="914027" eaLnBrk="0" hangingPunct="0"/>
            <a:r>
              <a:rPr lang="en-US" sz="700" dirty="0">
                <a:solidFill>
                  <a:schemeClr val="tx2"/>
                </a:solidFill>
                <a:latin typeface="Segoe" pitchFamily="34" charset="0"/>
                <a:cs typeface="Arial" charset="0"/>
              </a:rPr>
              <a:t>© 2007 Microsoft Corporation. All rights reserved. Microsoft, Windows, Windows Vista and other product names are or may be registered trademarks and/or trademarks in the U.S. and/or other countries.</a:t>
            </a:r>
          </a:p>
          <a:p>
            <a:pPr algn="ctr" defTabSz="914027" eaLnBrk="0" hangingPunct="0"/>
            <a:r>
              <a:rPr lang="en-US" sz="700" dirty="0">
                <a:solidFill>
                  <a:schemeClr val="tx2"/>
                </a:solidFill>
                <a:latin typeface="Segoe" pitchFamily="34" charset="0"/>
                <a:cs typeface="Arial"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700" dirty="0">
                <a:solidFill>
                  <a:schemeClr val="tx2"/>
                </a:solidFill>
                <a:latin typeface="Segoe" pitchFamily="34" charset="0"/>
                <a:cs typeface="Arial" charset="0"/>
              </a:rPr>
            </a:br>
            <a:r>
              <a:rPr lang="en-US" sz="700" dirty="0">
                <a:solidFill>
                  <a:schemeClr val="tx2"/>
                </a:solidFill>
                <a:latin typeface="Segoe" pitchFamily="34" charset="0"/>
                <a:cs typeface="Arial" charset="0"/>
              </a:rPr>
              <a:t>MICROSOFT MAKES NO WARRANTIES, EXPRESS, IMPLIED OR STATUTORY, AS TO THE INFORMATION IN THIS PRESENTATION.</a:t>
            </a:r>
          </a:p>
        </p:txBody>
      </p:sp>
    </p:spTree>
  </p:cSld>
  <p:clrMapOvr>
    <a:masterClrMapping/>
  </p:clrMapOvr>
  <p:transition>
    <p:fade/>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txBox="1">
            <a:spLocks/>
          </p:cNvSpPr>
          <p:nvPr/>
        </p:nvSpPr>
        <p:spPr bwMode="auto">
          <a:xfrm>
            <a:off x="459106" y="274320"/>
            <a:ext cx="8456294" cy="1329595"/>
          </a:xfrm>
          <a:prstGeom prst="rect">
            <a:avLst/>
          </a:prstGeom>
          <a:noFill/>
          <a:ln w="9525" algn="ctr">
            <a:noFill/>
            <a:miter lim="800000"/>
            <a:headEnd/>
            <a:tailEnd/>
          </a:ln>
        </p:spPr>
        <p:txBody>
          <a:bodyPr vert="horz" wrap="square" lIns="0" tIns="0" rIns="0" bIns="0" numCol="1" anchor="t" anchorCtr="0" compatLnSpc="1">
            <a:prstTxWarp prst="textNoShape">
              <a:avLst/>
            </a:prstTxWarp>
            <a:spAutoFit/>
          </a:bodyPr>
          <a:lstStyle/>
          <a:p>
            <a:pPr marL="0" marR="0" lvl="0" indent="0" algn="l" defTabSz="912777" rtl="0" eaLnBrk="1" fontAlgn="base" latinLnBrk="0" hangingPunct="1">
              <a:lnSpc>
                <a:spcPct val="90000"/>
              </a:lnSpc>
              <a:spcBef>
                <a:spcPct val="0"/>
              </a:spcBef>
              <a:spcAft>
                <a:spcPct val="0"/>
              </a:spcAft>
              <a:buClrTx/>
              <a:buSzTx/>
              <a:buFontTx/>
              <a:buNone/>
              <a:tabLst/>
              <a:defRPr/>
            </a:pPr>
            <a:r>
              <a:rPr kumimoji="0" lang="en-US" sz="4800" b="0" i="0" u="none" strike="noStrike" kern="0" cap="none" spc="-125" normalizeH="0" baseline="0" noProof="0" dirty="0" smtClean="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uLnTx/>
                <a:uFillTx/>
                <a:latin typeface="Segoe" pitchFamily="34" charset="0"/>
                <a:ea typeface="+mn-ea"/>
                <a:cs typeface="Arial" charset="0"/>
              </a:rPr>
              <a:t>Dynamic Hardware Partitioning </a:t>
            </a:r>
            <a:br>
              <a:rPr kumimoji="0" lang="en-US" sz="4800" b="0" i="0" u="none" strike="noStrike" kern="0" cap="none" spc="-125" normalizeH="0" baseline="0" noProof="0" dirty="0" smtClean="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uLnTx/>
                <a:uFillTx/>
                <a:latin typeface="Segoe" pitchFamily="34" charset="0"/>
                <a:ea typeface="+mn-ea"/>
                <a:cs typeface="Arial" charset="0"/>
              </a:rPr>
            </a:br>
            <a:r>
              <a:rPr kumimoji="0" lang="en-US" sz="4800" b="0" i="0" u="none" strike="noStrike" kern="0" cap="none" spc="-125" normalizeH="0" baseline="0" noProof="0" dirty="0" smtClean="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uLnTx/>
                <a:uFillTx/>
                <a:latin typeface="Segoe" pitchFamily="34" charset="0"/>
                <a:ea typeface="+mn-ea"/>
                <a:cs typeface="Arial" charset="0"/>
              </a:rPr>
              <a:t>And Server Device Drivers</a:t>
            </a:r>
            <a:endParaRPr kumimoji="0" lang="en-US" sz="4800" b="0" i="0" u="none" strike="noStrike" kern="0" cap="none" spc="-125" normalizeH="0" baseline="0" noProof="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uLnTx/>
              <a:uFillTx/>
              <a:latin typeface="Segoe" pitchFamily="34" charset="0"/>
              <a:ea typeface="+mn-ea"/>
              <a:cs typeface="Arial" charset="0"/>
            </a:endParaRPr>
          </a:p>
        </p:txBody>
      </p:sp>
      <p:sp>
        <p:nvSpPr>
          <p:cNvPr id="5" name="Content Placeholder 4"/>
          <p:cNvSpPr txBox="1">
            <a:spLocks/>
          </p:cNvSpPr>
          <p:nvPr/>
        </p:nvSpPr>
        <p:spPr bwMode="auto">
          <a:xfrm>
            <a:off x="457200" y="1914494"/>
            <a:ext cx="4114800" cy="3965188"/>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marR="0" lvl="0" algn="l" defTabSz="912777" rtl="0" eaLnBrk="1" fontAlgn="base" latinLnBrk="0" hangingPunct="1">
              <a:lnSpc>
                <a:spcPct val="90000"/>
              </a:lnSpc>
              <a:spcBef>
                <a:spcPts val="840"/>
              </a:spcBef>
              <a:spcAft>
                <a:spcPct val="0"/>
              </a:spcAft>
              <a:buClr>
                <a:schemeClr val="tx2"/>
              </a:buClr>
              <a:buSzPct val="95000"/>
              <a:buFont typeface="Wingdings" pitchFamily="2" charset="2"/>
              <a:buNone/>
              <a:tabLst/>
              <a:defRPr/>
            </a:pPr>
            <a:r>
              <a:rPr kumimoji="0" lang="en-US" sz="2000" b="0" i="0" u="none" strike="noStrike" kern="0" cap="none" spc="0" normalizeH="0" baseline="0" noProof="0" dirty="0" smtClean="0">
                <a:ln>
                  <a:noFill/>
                </a:ln>
                <a:solidFill>
                  <a:schemeClr val="tx2"/>
                </a:solidFill>
                <a:effectLst>
                  <a:outerShdw blurRad="38100" dist="38100" dir="2700000" algn="tl">
                    <a:srgbClr val="000000">
                      <a:alpha val="43137"/>
                    </a:srgbClr>
                  </a:outerShdw>
                </a:effectLst>
                <a:uLnTx/>
                <a:uFillTx/>
                <a:latin typeface="+mn-lt"/>
                <a:ea typeface="+mn-ea"/>
                <a:cs typeface="+mn-cs"/>
              </a:rPr>
              <a:t>Server-qualified Drivers must meet  Logo Requirements related to</a:t>
            </a:r>
          </a:p>
          <a:p>
            <a:pPr marL="288925" marR="0" lvl="1" indent="-288925" algn="l" defTabSz="912777" rtl="0" eaLnBrk="1" fontAlgn="base" latinLnBrk="0" hangingPunct="1">
              <a:lnSpc>
                <a:spcPct val="90000"/>
              </a:lnSpc>
              <a:spcBef>
                <a:spcPts val="700"/>
              </a:spcBef>
              <a:spcAft>
                <a:spcPct val="0"/>
              </a:spcAft>
              <a:buClr>
                <a:schemeClr val="tx2"/>
              </a:buClr>
              <a:buSzPct val="80000"/>
              <a:buFontTx/>
              <a:buBlip>
                <a:blip r:embed="rId3"/>
              </a:buBlip>
              <a:tabLst/>
              <a:defRPr/>
            </a:pPr>
            <a:r>
              <a:rPr kumimoji="0" lang="en-US" b="0" i="0" u="none" strike="noStrike" kern="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n-lt"/>
              </a:rPr>
              <a:t>Hot Add CPU</a:t>
            </a:r>
          </a:p>
          <a:p>
            <a:pPr marL="288925" marR="0" lvl="1" indent="-288925" algn="l" defTabSz="912777" rtl="0" eaLnBrk="1" fontAlgn="base" latinLnBrk="0" hangingPunct="1">
              <a:lnSpc>
                <a:spcPct val="90000"/>
              </a:lnSpc>
              <a:spcBef>
                <a:spcPts val="700"/>
              </a:spcBef>
              <a:spcAft>
                <a:spcPct val="0"/>
              </a:spcAft>
              <a:buClr>
                <a:schemeClr val="tx2"/>
              </a:buClr>
              <a:buSzPct val="80000"/>
              <a:buFontTx/>
              <a:buBlip>
                <a:blip r:embed="rId3"/>
              </a:buBlip>
              <a:tabLst/>
              <a:defRPr/>
            </a:pPr>
            <a:r>
              <a:rPr kumimoji="0" lang="en-US" b="0" i="0" u="none" strike="noStrike" kern="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n-lt"/>
              </a:rPr>
              <a:t>Resource Rebalance</a:t>
            </a:r>
          </a:p>
          <a:p>
            <a:pPr marL="288925" marR="0" lvl="1" indent="-288925" algn="l" defTabSz="912777" rtl="0" eaLnBrk="1" fontAlgn="base" latinLnBrk="0" hangingPunct="1">
              <a:lnSpc>
                <a:spcPct val="90000"/>
              </a:lnSpc>
              <a:spcBef>
                <a:spcPts val="700"/>
              </a:spcBef>
              <a:spcAft>
                <a:spcPct val="0"/>
              </a:spcAft>
              <a:buClr>
                <a:schemeClr val="tx2"/>
              </a:buClr>
              <a:buSzPct val="80000"/>
              <a:buFontTx/>
              <a:buBlip>
                <a:blip r:embed="rId3"/>
              </a:buBlip>
              <a:tabLst/>
              <a:defRPr/>
            </a:pPr>
            <a:r>
              <a:rPr kumimoji="0" lang="en-US" b="0" i="0" u="none" strike="noStrike" kern="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n-lt"/>
              </a:rPr>
              <a:t>Hot Replace “Quiescence/Pseudo S4“</a:t>
            </a:r>
          </a:p>
          <a:p>
            <a:pPr marL="285750" marR="0" lvl="0" indent="-285750" algn="l" defTabSz="912777" rtl="0" eaLnBrk="1" fontAlgn="base" latinLnBrk="0" hangingPunct="1">
              <a:lnSpc>
                <a:spcPct val="90000"/>
              </a:lnSpc>
              <a:spcBef>
                <a:spcPts val="840"/>
              </a:spcBef>
              <a:spcAft>
                <a:spcPct val="0"/>
              </a:spcAft>
              <a:buClr>
                <a:schemeClr val="tx2"/>
              </a:buClr>
              <a:buSzPct val="95000"/>
              <a:buFont typeface="Wingdings" pitchFamily="2" charset="2"/>
              <a:buNone/>
              <a:tabLst/>
              <a:defRPr/>
            </a:pPr>
            <a:r>
              <a:rPr kumimoji="0" lang="en-US" sz="2000" b="0" i="0" u="none" strike="noStrike" kern="0" cap="none" spc="0" normalizeH="0" baseline="0" noProof="0" dirty="0" smtClean="0">
                <a:ln>
                  <a:noFill/>
                </a:ln>
                <a:solidFill>
                  <a:schemeClr val="tx2"/>
                </a:solidFill>
                <a:effectLst>
                  <a:outerShdw blurRad="38100" dist="38100" dir="2700000" algn="tl">
                    <a:srgbClr val="000000">
                      <a:alpha val="43137"/>
                    </a:srgbClr>
                  </a:outerShdw>
                </a:effectLst>
                <a:uLnTx/>
                <a:uFillTx/>
                <a:latin typeface="+mn-lt"/>
                <a:ea typeface="+mn-ea"/>
                <a:cs typeface="+mn-cs"/>
              </a:rPr>
              <a:t>Reasons</a:t>
            </a:r>
          </a:p>
          <a:p>
            <a:pPr marL="288925" marR="0" lvl="1" indent="-288925" algn="l" defTabSz="912777" rtl="0" eaLnBrk="1" fontAlgn="base" latinLnBrk="0" hangingPunct="1">
              <a:lnSpc>
                <a:spcPct val="90000"/>
              </a:lnSpc>
              <a:spcBef>
                <a:spcPts val="700"/>
              </a:spcBef>
              <a:spcAft>
                <a:spcPct val="0"/>
              </a:spcAft>
              <a:buClr>
                <a:schemeClr val="tx2"/>
              </a:buClr>
              <a:buSzPct val="80000"/>
              <a:buFontTx/>
              <a:buBlip>
                <a:blip r:embed="rId3"/>
              </a:buBlip>
              <a:tabLst/>
              <a:defRPr/>
            </a:pPr>
            <a:r>
              <a:rPr kumimoji="0" lang="en-US" b="0" i="0" u="none" strike="noStrike" kern="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n-lt"/>
              </a:rPr>
              <a:t>Dynamic Hardware Partition-capable  (DHP) systems will become more common</a:t>
            </a:r>
          </a:p>
          <a:p>
            <a:pPr marL="288925" marR="0" lvl="1" indent="-288925" algn="l" defTabSz="912777" rtl="0" eaLnBrk="1" fontAlgn="base" latinLnBrk="0" hangingPunct="1">
              <a:lnSpc>
                <a:spcPct val="90000"/>
              </a:lnSpc>
              <a:spcBef>
                <a:spcPts val="700"/>
              </a:spcBef>
              <a:spcAft>
                <a:spcPct val="0"/>
              </a:spcAft>
              <a:buClr>
                <a:schemeClr val="tx2"/>
              </a:buClr>
              <a:buSzPct val="80000"/>
              <a:buFontTx/>
              <a:buBlip>
                <a:blip r:embed="rId3"/>
              </a:buBlip>
              <a:tabLst/>
              <a:defRPr/>
            </a:pPr>
            <a:r>
              <a:rPr kumimoji="0" lang="en-US" b="0" i="0" u="none" strike="noStrike" kern="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n-lt"/>
              </a:rPr>
              <a:t>Customer may add arbitrary devices to those systems</a:t>
            </a:r>
          </a:p>
          <a:p>
            <a:pPr marL="288925" marR="0" lvl="1" indent="-288925" algn="l" defTabSz="912777" rtl="0" eaLnBrk="1" fontAlgn="base" latinLnBrk="0" hangingPunct="1">
              <a:lnSpc>
                <a:spcPct val="90000"/>
              </a:lnSpc>
              <a:spcBef>
                <a:spcPts val="700"/>
              </a:spcBef>
              <a:spcAft>
                <a:spcPct val="0"/>
              </a:spcAft>
              <a:buClr>
                <a:schemeClr val="tx2"/>
              </a:buClr>
              <a:buSzPct val="80000"/>
              <a:buFontTx/>
              <a:buBlip>
                <a:blip r:embed="rId3"/>
              </a:buBlip>
              <a:tabLst/>
              <a:defRPr/>
            </a:pPr>
            <a:r>
              <a:rPr kumimoji="0" lang="en-US" b="0" i="0" u="none" strike="noStrike" kern="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n-lt"/>
              </a:rPr>
              <a:t>This is functionality all drivers should have in any case</a:t>
            </a:r>
          </a:p>
        </p:txBody>
      </p:sp>
      <p:sp>
        <p:nvSpPr>
          <p:cNvPr id="6" name="Content Placeholder 5"/>
          <p:cNvSpPr txBox="1">
            <a:spLocks/>
          </p:cNvSpPr>
          <p:nvPr/>
        </p:nvSpPr>
        <p:spPr>
          <a:xfrm>
            <a:off x="4724400" y="1914494"/>
            <a:ext cx="3658773" cy="4638706"/>
          </a:xfrm>
          <a:prstGeom prst="rect">
            <a:avLst/>
          </a:prstGeom>
        </p:spPr>
        <p:txBody>
          <a:bodyPr/>
          <a:lstStyle/>
          <a:p>
            <a:pPr marL="285750" marR="0" lvl="0" indent="-285750" algn="l" defTabSz="912777" rtl="0" eaLnBrk="1" fontAlgn="base" latinLnBrk="0" hangingPunct="1">
              <a:lnSpc>
                <a:spcPct val="90000"/>
              </a:lnSpc>
              <a:spcBef>
                <a:spcPts val="840"/>
              </a:spcBef>
              <a:spcAft>
                <a:spcPct val="0"/>
              </a:spcAft>
              <a:buClr>
                <a:schemeClr val="tx2"/>
              </a:buClr>
              <a:buSzPct val="95000"/>
              <a:buFontTx/>
              <a:buBlip>
                <a:blip r:embed="rId4"/>
              </a:buBlip>
              <a:tabLst/>
              <a:defRPr/>
            </a:pPr>
            <a:r>
              <a:rPr kumimoji="0" lang="en-US" sz="2000" b="0" i="0" u="none" strike="noStrike" kern="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n-lt"/>
                <a:ea typeface="+mn-ea"/>
                <a:cs typeface="+mn-cs"/>
              </a:rPr>
              <a:t>Server-qualified Drivers must pass these Logo Tests</a:t>
            </a:r>
          </a:p>
          <a:p>
            <a:pPr marL="511175" marR="0" lvl="1" indent="-225425" algn="l" defTabSz="912777" rtl="0" eaLnBrk="1" fontAlgn="base" latinLnBrk="0" hangingPunct="1">
              <a:lnSpc>
                <a:spcPct val="90000"/>
              </a:lnSpc>
              <a:spcBef>
                <a:spcPts val="700"/>
              </a:spcBef>
              <a:spcAft>
                <a:spcPct val="0"/>
              </a:spcAft>
              <a:buClr>
                <a:schemeClr val="tx2"/>
              </a:buClr>
              <a:buSzPct val="80000"/>
              <a:buFontTx/>
              <a:buBlip>
                <a:blip r:embed="rId3"/>
              </a:buBlip>
              <a:tabLst/>
              <a:defRPr/>
            </a:pPr>
            <a:r>
              <a:rPr kumimoji="0" lang="en-US" b="0" i="0" u="none" strike="noStrike" kern="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n-lt"/>
              </a:rPr>
              <a:t>DHP Tests </a:t>
            </a:r>
          </a:p>
          <a:p>
            <a:pPr marL="747713" marR="0" lvl="2" indent="-236538" algn="l" defTabSz="912777" rtl="0" eaLnBrk="1" fontAlgn="base" latinLnBrk="0" hangingPunct="1">
              <a:lnSpc>
                <a:spcPct val="90000"/>
              </a:lnSpc>
              <a:spcBef>
                <a:spcPts val="630"/>
              </a:spcBef>
              <a:spcAft>
                <a:spcPct val="0"/>
              </a:spcAft>
              <a:buClr>
                <a:schemeClr val="tx2"/>
              </a:buClr>
              <a:buSzPct val="80000"/>
              <a:buFontTx/>
              <a:buBlip>
                <a:blip r:embed="rId3"/>
              </a:buBlip>
              <a:tabLst/>
              <a:defRPr/>
            </a:pPr>
            <a:r>
              <a:rPr kumimoji="0" lang="en-US" sz="1600" b="0" i="0" u="none" strike="noStrike" kern="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n-lt"/>
              </a:rPr>
              <a:t>Hot Add CPU</a:t>
            </a:r>
          </a:p>
          <a:p>
            <a:pPr marL="747713" marR="0" lvl="2" indent="-236538" algn="l" defTabSz="912777" rtl="0" eaLnBrk="1" fontAlgn="base" latinLnBrk="0" hangingPunct="1">
              <a:lnSpc>
                <a:spcPct val="90000"/>
              </a:lnSpc>
              <a:spcBef>
                <a:spcPts val="630"/>
              </a:spcBef>
              <a:spcAft>
                <a:spcPct val="0"/>
              </a:spcAft>
              <a:buClr>
                <a:schemeClr val="tx2"/>
              </a:buClr>
              <a:buSzPct val="80000"/>
              <a:buFontTx/>
              <a:buBlip>
                <a:blip r:embed="rId3"/>
              </a:buBlip>
              <a:tabLst/>
              <a:defRPr/>
            </a:pPr>
            <a:r>
              <a:rPr kumimoji="0" lang="en-US" sz="1600" b="0" i="0" u="none" strike="noStrike" kern="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n-lt"/>
              </a:rPr>
              <a:t>Hot Add RAM</a:t>
            </a:r>
          </a:p>
          <a:p>
            <a:pPr marL="747713" marR="0" lvl="2" indent="-236538" algn="l" defTabSz="912777" rtl="0" eaLnBrk="1" fontAlgn="base" latinLnBrk="0" hangingPunct="1">
              <a:lnSpc>
                <a:spcPct val="90000"/>
              </a:lnSpc>
              <a:spcBef>
                <a:spcPts val="630"/>
              </a:spcBef>
              <a:spcAft>
                <a:spcPct val="0"/>
              </a:spcAft>
              <a:buClr>
                <a:schemeClr val="tx2"/>
              </a:buClr>
              <a:buSzPct val="80000"/>
              <a:buFontTx/>
              <a:buBlip>
                <a:blip r:embed="rId3"/>
              </a:buBlip>
              <a:tabLst/>
              <a:defRPr/>
            </a:pPr>
            <a:r>
              <a:rPr kumimoji="0" lang="en-US" sz="1600" b="0" i="0" u="none" strike="noStrike" kern="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n-lt"/>
              </a:rPr>
              <a:t>Hot Replace CPU</a:t>
            </a:r>
          </a:p>
          <a:p>
            <a:pPr marL="747713" marR="0" lvl="2" indent="-236538" algn="l" defTabSz="912777" rtl="0" eaLnBrk="1" fontAlgn="base" latinLnBrk="0" hangingPunct="1">
              <a:lnSpc>
                <a:spcPct val="90000"/>
              </a:lnSpc>
              <a:spcBef>
                <a:spcPts val="630"/>
              </a:spcBef>
              <a:spcAft>
                <a:spcPct val="0"/>
              </a:spcAft>
              <a:buClr>
                <a:schemeClr val="tx2"/>
              </a:buClr>
              <a:buSzPct val="80000"/>
              <a:buFontTx/>
              <a:buBlip>
                <a:blip r:embed="rId3"/>
              </a:buBlip>
              <a:tabLst/>
              <a:defRPr/>
            </a:pPr>
            <a:r>
              <a:rPr kumimoji="0" lang="en-US" sz="1600" b="0" i="0" u="none" strike="noStrike" kern="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n-lt"/>
              </a:rPr>
              <a:t>Hot Replace RAM</a:t>
            </a:r>
          </a:p>
          <a:p>
            <a:pPr marL="285750" marR="0" lvl="1" indent="-285750" algn="l" defTabSz="912777" rtl="0" eaLnBrk="1" fontAlgn="base" latinLnBrk="0" hangingPunct="1">
              <a:lnSpc>
                <a:spcPct val="90000"/>
              </a:lnSpc>
              <a:spcBef>
                <a:spcPts val="840"/>
              </a:spcBef>
              <a:spcAft>
                <a:spcPct val="0"/>
              </a:spcAft>
              <a:buClr>
                <a:schemeClr val="tx2"/>
              </a:buClr>
              <a:buSzPct val="95000"/>
              <a:buFontTx/>
              <a:buBlip>
                <a:blip r:embed="rId4"/>
              </a:buBlip>
              <a:tabLst/>
              <a:defRPr/>
            </a:pPr>
            <a:r>
              <a:rPr kumimoji="0" lang="en-US" b="0" i="0" u="none" strike="noStrike" kern="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n-lt"/>
                <a:ea typeface="+mn-ea"/>
                <a:cs typeface="+mn-cs"/>
              </a:rPr>
              <a:t>Must test with Windows Server Longhorn “Datacenter”, not Windows Vista</a:t>
            </a:r>
          </a:p>
          <a:p>
            <a:pPr marL="285750" marR="0" lvl="1" indent="-285750" algn="l" defTabSz="912777" rtl="0" eaLnBrk="1" fontAlgn="base" latinLnBrk="0" hangingPunct="1">
              <a:lnSpc>
                <a:spcPct val="90000"/>
              </a:lnSpc>
              <a:spcBef>
                <a:spcPts val="840"/>
              </a:spcBef>
              <a:spcAft>
                <a:spcPct val="0"/>
              </a:spcAft>
              <a:buClr>
                <a:schemeClr val="tx2"/>
              </a:buClr>
              <a:buSzPct val="95000"/>
              <a:buFontTx/>
              <a:buBlip>
                <a:blip r:embed="rId4"/>
              </a:buBlip>
              <a:tabLst/>
              <a:defRPr/>
            </a:pPr>
            <a:r>
              <a:rPr kumimoji="0" lang="en-US" b="0" i="0" u="none" strike="noStrike" kern="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n-lt"/>
                <a:ea typeface="+mn-ea"/>
                <a:cs typeface="+mn-cs"/>
              </a:rPr>
              <a:t>4 Core, 1GB system required</a:t>
            </a:r>
          </a:p>
          <a:p>
            <a:pPr marL="285750" marR="0" lvl="1" indent="-285750" algn="l" defTabSz="912777" rtl="0" eaLnBrk="1" fontAlgn="base" latinLnBrk="0" hangingPunct="1">
              <a:lnSpc>
                <a:spcPct val="90000"/>
              </a:lnSpc>
              <a:spcBef>
                <a:spcPts val="840"/>
              </a:spcBef>
              <a:spcAft>
                <a:spcPct val="0"/>
              </a:spcAft>
              <a:buClr>
                <a:schemeClr val="tx2"/>
              </a:buClr>
              <a:buSzPct val="95000"/>
              <a:buFontTx/>
              <a:buBlip>
                <a:blip r:embed="rId4"/>
              </a:buBlip>
              <a:tabLst/>
              <a:defRPr/>
            </a:pPr>
            <a:r>
              <a:rPr kumimoji="0" lang="en-US" b="0" i="0" u="none" strike="noStrike" kern="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n-lt"/>
                <a:ea typeface="+mn-ea"/>
                <a:cs typeface="+mn-cs"/>
              </a:rPr>
              <a:t>Simulator provided, an actual </a:t>
            </a:r>
            <a:r>
              <a:rPr kumimoji="0" lang="en-US" b="0" i="0" u="none" strike="noStrike" kern="0" cap="none" spc="0" normalizeH="0" baseline="0" noProof="0" dirty="0" err="1" smtClean="0">
                <a:ln>
                  <a:noFill/>
                </a:ln>
                <a:solidFill>
                  <a:schemeClr val="tx1"/>
                </a:solidFill>
                <a:effectLst>
                  <a:outerShdw blurRad="38100" dist="38100" dir="2700000" algn="tl">
                    <a:srgbClr val="000000">
                      <a:alpha val="43137"/>
                    </a:srgbClr>
                  </a:outerShdw>
                </a:effectLst>
                <a:uLnTx/>
                <a:uFillTx/>
                <a:latin typeface="+mn-lt"/>
                <a:ea typeface="+mn-ea"/>
                <a:cs typeface="+mn-cs"/>
              </a:rPr>
              <a:t>partitionable</a:t>
            </a:r>
            <a:r>
              <a:rPr kumimoji="0" lang="en-US" b="0" i="0" u="none" strike="noStrike" kern="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n-lt"/>
                <a:ea typeface="+mn-ea"/>
                <a:cs typeface="+mn-cs"/>
              </a:rPr>
              <a:t> system </a:t>
            </a:r>
            <a:r>
              <a:rPr kumimoji="0" lang="en-US" b="0" i="0" u="none" strike="noStrike" kern="0" cap="none" spc="0" normalizeH="0" baseline="0" noProof="0" dirty="0" smtClean="0">
                <a:ln>
                  <a:noFill/>
                </a:ln>
                <a:solidFill>
                  <a:schemeClr val="accent6"/>
                </a:solidFill>
                <a:effectLst>
                  <a:outerShdw blurRad="38100" dist="38100" dir="2700000" algn="tl">
                    <a:srgbClr val="000000">
                      <a:alpha val="43137"/>
                    </a:srgbClr>
                  </a:outerShdw>
                </a:effectLst>
                <a:uLnTx/>
                <a:uFillTx/>
                <a:latin typeface="+mn-lt"/>
                <a:ea typeface="+mn-ea"/>
                <a:cs typeface="+mn-cs"/>
              </a:rPr>
              <a:t>not</a:t>
            </a:r>
            <a:r>
              <a:rPr kumimoji="0" lang="en-US" b="0" i="0" u="none" strike="noStrike" kern="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n-lt"/>
                <a:ea typeface="+mn-ea"/>
                <a:cs typeface="+mn-cs"/>
              </a:rPr>
              <a:t> required</a:t>
            </a:r>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US" smtClean="0"/>
              <a:t>Agenda</a:t>
            </a:r>
            <a:endParaRPr lang="en-US" dirty="0" smtClean="0"/>
          </a:p>
        </p:txBody>
      </p:sp>
      <p:sp>
        <p:nvSpPr>
          <p:cNvPr id="5123" name="Rectangle 3"/>
          <p:cNvSpPr>
            <a:spLocks noGrp="1" noChangeArrowheads="1"/>
          </p:cNvSpPr>
          <p:nvPr>
            <p:ph type="body" idx="1"/>
          </p:nvPr>
        </p:nvSpPr>
        <p:spPr/>
        <p:txBody>
          <a:bodyPr/>
          <a:lstStyle/>
          <a:p>
            <a:r>
              <a:rPr lang="en-US" smtClean="0"/>
              <a:t>High-level Visual Overview</a:t>
            </a:r>
          </a:p>
          <a:p>
            <a:r>
              <a:rPr lang="en-US" smtClean="0"/>
              <a:t>Optimization Details</a:t>
            </a:r>
          </a:p>
          <a:p>
            <a:r>
              <a:rPr lang="en-US" smtClean="0"/>
              <a:t>API Details</a:t>
            </a:r>
          </a:p>
          <a:p>
            <a:r>
              <a:rPr lang="en-US" smtClean="0"/>
              <a:t>Current Efforts</a:t>
            </a:r>
          </a:p>
          <a:p>
            <a:r>
              <a:rPr lang="en-US" smtClean="0"/>
              <a:t>NUMA I/O Futures</a:t>
            </a:r>
            <a:endParaRPr lang="en-US" dirty="0" smtClean="0"/>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US" smtClean="0"/>
              <a:t>High-Level Visual Overview</a:t>
            </a:r>
            <a:endParaRPr lang="en-US" dirty="0" smtClean="0"/>
          </a:p>
        </p:txBody>
      </p:sp>
      <p:sp>
        <p:nvSpPr>
          <p:cNvPr id="5123" name="Rectangle 3"/>
          <p:cNvSpPr>
            <a:spLocks noGrp="1" noChangeArrowheads="1"/>
          </p:cNvSpPr>
          <p:nvPr>
            <p:ph type="body" idx="1"/>
          </p:nvPr>
        </p:nvSpPr>
        <p:spPr/>
        <p:txBody>
          <a:bodyPr/>
          <a:lstStyle/>
          <a:p>
            <a:r>
              <a:rPr lang="en-US" dirty="0" smtClean="0"/>
              <a:t>Current Disk Write</a:t>
            </a:r>
          </a:p>
          <a:p>
            <a:r>
              <a:rPr lang="en-US" dirty="0" smtClean="0"/>
              <a:t>Current Disk Read</a:t>
            </a:r>
          </a:p>
          <a:p>
            <a:r>
              <a:rPr lang="en-US" dirty="0" smtClean="0"/>
              <a:t>Windows Server Longhorn NUMA I/O Optimizations</a:t>
            </a:r>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US" smtClean="0"/>
              <a:t>3000 Words About Windows Disk I/O…</a:t>
            </a:r>
            <a:endParaRPr lang="en-US" dirty="0" smtClean="0"/>
          </a:p>
        </p:txBody>
      </p:sp>
      <p:sp>
        <p:nvSpPr>
          <p:cNvPr id="6147" name="Rectangle 3"/>
          <p:cNvSpPr>
            <a:spLocks noGrp="1" noChangeArrowheads="1"/>
          </p:cNvSpPr>
          <p:nvPr>
            <p:ph idx="1"/>
          </p:nvPr>
        </p:nvSpPr>
        <p:spPr>
          <a:xfrm>
            <a:off x="369094" y="1909763"/>
            <a:ext cx="8380412" cy="4421210"/>
          </a:xfrm>
        </p:spPr>
        <p:txBody>
          <a:bodyPr/>
          <a:lstStyle/>
          <a:p>
            <a:r>
              <a:rPr lang="en-US" dirty="0" smtClean="0"/>
              <a:t>The intricate dance of steps in a Windows storage I/O is best illustrated rather than written</a:t>
            </a:r>
          </a:p>
          <a:p>
            <a:r>
              <a:rPr lang="en-US" dirty="0" smtClean="0"/>
              <a:t>The next two slides walk through a Windows disk write and disk read  </a:t>
            </a:r>
          </a:p>
          <a:p>
            <a:r>
              <a:rPr lang="en-US" dirty="0" smtClean="0"/>
              <a:t>A third slide shows how the NUMA I/O optimizations take advantage of system configuration information to improve performance</a:t>
            </a:r>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92" name="Group 26"/>
          <p:cNvGrpSpPr/>
          <p:nvPr/>
        </p:nvGrpSpPr>
        <p:grpSpPr>
          <a:xfrm>
            <a:off x="0" y="-127212"/>
            <a:ext cx="9144001" cy="4623012"/>
            <a:chOff x="0" y="287902"/>
            <a:chExt cx="9144001" cy="4707185"/>
          </a:xfrm>
        </p:grpSpPr>
        <p:sp>
          <p:nvSpPr>
            <p:cNvPr id="93" name="Freeform 89"/>
            <p:cNvSpPr>
              <a:spLocks/>
            </p:cNvSpPr>
            <p:nvPr/>
          </p:nvSpPr>
          <p:spPr bwMode="invGray">
            <a:xfrm>
              <a:off x="0" y="287902"/>
              <a:ext cx="9144001" cy="4464424"/>
            </a:xfrm>
            <a:custGeom>
              <a:avLst/>
              <a:gdLst/>
              <a:ahLst/>
              <a:cxnLst>
                <a:cxn ang="0">
                  <a:pos x="6" y="0"/>
                </a:cxn>
                <a:cxn ang="0">
                  <a:pos x="120" y="54"/>
                </a:cxn>
                <a:cxn ang="0">
                  <a:pos x="310" y="138"/>
                </a:cxn>
                <a:cxn ang="0">
                  <a:pos x="578" y="242"/>
                </a:cxn>
                <a:cxn ang="0">
                  <a:pos x="824" y="326"/>
                </a:cxn>
                <a:cxn ang="0">
                  <a:pos x="1006" y="380"/>
                </a:cxn>
                <a:cxn ang="0">
                  <a:pos x="1202" y="432"/>
                </a:cxn>
                <a:cxn ang="0">
                  <a:pos x="1408" y="480"/>
                </a:cxn>
                <a:cxn ang="0">
                  <a:pos x="1626" y="522"/>
                </a:cxn>
                <a:cxn ang="0">
                  <a:pos x="1852" y="556"/>
                </a:cxn>
                <a:cxn ang="0">
                  <a:pos x="2084" y="580"/>
                </a:cxn>
                <a:cxn ang="0">
                  <a:pos x="2324" y="594"/>
                </a:cxn>
                <a:cxn ang="0">
                  <a:pos x="2444" y="596"/>
                </a:cxn>
                <a:cxn ang="0">
                  <a:pos x="2686" y="588"/>
                </a:cxn>
                <a:cxn ang="0">
                  <a:pos x="2922" y="570"/>
                </a:cxn>
                <a:cxn ang="0">
                  <a:pos x="3152" y="540"/>
                </a:cxn>
                <a:cxn ang="0">
                  <a:pos x="3374" y="502"/>
                </a:cxn>
                <a:cxn ang="0">
                  <a:pos x="3586" y="458"/>
                </a:cxn>
                <a:cxn ang="0">
                  <a:pos x="3788" y="408"/>
                </a:cxn>
                <a:cxn ang="0">
                  <a:pos x="3978" y="354"/>
                </a:cxn>
                <a:cxn ang="0">
                  <a:pos x="4154" y="298"/>
                </a:cxn>
                <a:cxn ang="0">
                  <a:pos x="4460" y="188"/>
                </a:cxn>
                <a:cxn ang="0">
                  <a:pos x="4692" y="94"/>
                </a:cxn>
                <a:cxn ang="0">
                  <a:pos x="4840" y="26"/>
                </a:cxn>
                <a:cxn ang="0">
                  <a:pos x="4912" y="2884"/>
                </a:cxn>
                <a:cxn ang="0">
                  <a:pos x="4858" y="2858"/>
                </a:cxn>
                <a:cxn ang="0">
                  <a:pos x="4708" y="2794"/>
                </a:cxn>
                <a:cxn ang="0">
                  <a:pos x="4472" y="2702"/>
                </a:cxn>
                <a:cxn ang="0">
                  <a:pos x="4164" y="2596"/>
                </a:cxn>
                <a:cxn ang="0">
                  <a:pos x="3986" y="2542"/>
                </a:cxn>
                <a:cxn ang="0">
                  <a:pos x="3794" y="2490"/>
                </a:cxn>
                <a:cxn ang="0">
                  <a:pos x="3590" y="2440"/>
                </a:cxn>
                <a:cxn ang="0">
                  <a:pos x="3376" y="2398"/>
                </a:cxn>
                <a:cxn ang="0">
                  <a:pos x="3154" y="2360"/>
                </a:cxn>
                <a:cxn ang="0">
                  <a:pos x="2922" y="2332"/>
                </a:cxn>
                <a:cxn ang="0">
                  <a:pos x="2686" y="2314"/>
                </a:cxn>
                <a:cxn ang="0">
                  <a:pos x="2444" y="2308"/>
                </a:cxn>
                <a:cxn ang="0">
                  <a:pos x="2322" y="2308"/>
                </a:cxn>
                <a:cxn ang="0">
                  <a:pos x="2084" y="2322"/>
                </a:cxn>
                <a:cxn ang="0">
                  <a:pos x="1852" y="2344"/>
                </a:cxn>
                <a:cxn ang="0">
                  <a:pos x="1626" y="2378"/>
                </a:cxn>
                <a:cxn ang="0">
                  <a:pos x="1408" y="2418"/>
                </a:cxn>
                <a:cxn ang="0">
                  <a:pos x="1200" y="2464"/>
                </a:cxn>
                <a:cxn ang="0">
                  <a:pos x="1004" y="2516"/>
                </a:cxn>
                <a:cxn ang="0">
                  <a:pos x="822" y="2568"/>
                </a:cxn>
                <a:cxn ang="0">
                  <a:pos x="576" y="2650"/>
                </a:cxn>
                <a:cxn ang="0">
                  <a:pos x="306" y="2750"/>
                </a:cxn>
                <a:cxn ang="0">
                  <a:pos x="114" y="2830"/>
                </a:cxn>
                <a:cxn ang="0">
                  <a:pos x="0" y="2884"/>
                </a:cxn>
              </a:cxnLst>
              <a:rect l="0" t="0" r="r" b="b"/>
              <a:pathLst>
                <a:path w="4912" h="2884">
                  <a:moveTo>
                    <a:pt x="6" y="0"/>
                  </a:moveTo>
                  <a:lnTo>
                    <a:pt x="6" y="0"/>
                  </a:lnTo>
                  <a:lnTo>
                    <a:pt x="58" y="26"/>
                  </a:lnTo>
                  <a:lnTo>
                    <a:pt x="120" y="54"/>
                  </a:lnTo>
                  <a:lnTo>
                    <a:pt x="204" y="94"/>
                  </a:lnTo>
                  <a:lnTo>
                    <a:pt x="310" y="138"/>
                  </a:lnTo>
                  <a:lnTo>
                    <a:pt x="436" y="188"/>
                  </a:lnTo>
                  <a:lnTo>
                    <a:pt x="578" y="242"/>
                  </a:lnTo>
                  <a:lnTo>
                    <a:pt x="738" y="298"/>
                  </a:lnTo>
                  <a:lnTo>
                    <a:pt x="824" y="326"/>
                  </a:lnTo>
                  <a:lnTo>
                    <a:pt x="914" y="354"/>
                  </a:lnTo>
                  <a:lnTo>
                    <a:pt x="1006" y="380"/>
                  </a:lnTo>
                  <a:lnTo>
                    <a:pt x="1102" y="408"/>
                  </a:lnTo>
                  <a:lnTo>
                    <a:pt x="1202" y="432"/>
                  </a:lnTo>
                  <a:lnTo>
                    <a:pt x="1304" y="458"/>
                  </a:lnTo>
                  <a:lnTo>
                    <a:pt x="1408" y="480"/>
                  </a:lnTo>
                  <a:lnTo>
                    <a:pt x="1516" y="502"/>
                  </a:lnTo>
                  <a:lnTo>
                    <a:pt x="1626" y="522"/>
                  </a:lnTo>
                  <a:lnTo>
                    <a:pt x="1738" y="540"/>
                  </a:lnTo>
                  <a:lnTo>
                    <a:pt x="1852" y="556"/>
                  </a:lnTo>
                  <a:lnTo>
                    <a:pt x="1968" y="570"/>
                  </a:lnTo>
                  <a:lnTo>
                    <a:pt x="2084" y="580"/>
                  </a:lnTo>
                  <a:lnTo>
                    <a:pt x="2204" y="588"/>
                  </a:lnTo>
                  <a:lnTo>
                    <a:pt x="2324" y="594"/>
                  </a:lnTo>
                  <a:lnTo>
                    <a:pt x="2444" y="596"/>
                  </a:lnTo>
                  <a:lnTo>
                    <a:pt x="2444" y="596"/>
                  </a:lnTo>
                  <a:lnTo>
                    <a:pt x="2566" y="594"/>
                  </a:lnTo>
                  <a:lnTo>
                    <a:pt x="2686" y="588"/>
                  </a:lnTo>
                  <a:lnTo>
                    <a:pt x="2804" y="580"/>
                  </a:lnTo>
                  <a:lnTo>
                    <a:pt x="2922" y="570"/>
                  </a:lnTo>
                  <a:lnTo>
                    <a:pt x="3038" y="556"/>
                  </a:lnTo>
                  <a:lnTo>
                    <a:pt x="3152" y="540"/>
                  </a:lnTo>
                  <a:lnTo>
                    <a:pt x="3264" y="522"/>
                  </a:lnTo>
                  <a:lnTo>
                    <a:pt x="3374" y="502"/>
                  </a:lnTo>
                  <a:lnTo>
                    <a:pt x="3482" y="480"/>
                  </a:lnTo>
                  <a:lnTo>
                    <a:pt x="3586" y="458"/>
                  </a:lnTo>
                  <a:lnTo>
                    <a:pt x="3688" y="432"/>
                  </a:lnTo>
                  <a:lnTo>
                    <a:pt x="3788" y="408"/>
                  </a:lnTo>
                  <a:lnTo>
                    <a:pt x="3884" y="380"/>
                  </a:lnTo>
                  <a:lnTo>
                    <a:pt x="3978" y="354"/>
                  </a:lnTo>
                  <a:lnTo>
                    <a:pt x="4068" y="326"/>
                  </a:lnTo>
                  <a:lnTo>
                    <a:pt x="4154" y="298"/>
                  </a:lnTo>
                  <a:lnTo>
                    <a:pt x="4316" y="242"/>
                  </a:lnTo>
                  <a:lnTo>
                    <a:pt x="4460" y="188"/>
                  </a:lnTo>
                  <a:lnTo>
                    <a:pt x="4586" y="138"/>
                  </a:lnTo>
                  <a:lnTo>
                    <a:pt x="4692" y="94"/>
                  </a:lnTo>
                  <a:lnTo>
                    <a:pt x="4778" y="54"/>
                  </a:lnTo>
                  <a:lnTo>
                    <a:pt x="4840" y="26"/>
                  </a:lnTo>
                  <a:lnTo>
                    <a:pt x="4892" y="0"/>
                  </a:lnTo>
                  <a:lnTo>
                    <a:pt x="4912" y="2884"/>
                  </a:lnTo>
                  <a:lnTo>
                    <a:pt x="4912" y="2884"/>
                  </a:lnTo>
                  <a:lnTo>
                    <a:pt x="4858" y="2858"/>
                  </a:lnTo>
                  <a:lnTo>
                    <a:pt x="4794" y="2830"/>
                  </a:lnTo>
                  <a:lnTo>
                    <a:pt x="4708" y="2794"/>
                  </a:lnTo>
                  <a:lnTo>
                    <a:pt x="4600" y="2750"/>
                  </a:lnTo>
                  <a:lnTo>
                    <a:pt x="4472" y="2702"/>
                  </a:lnTo>
                  <a:lnTo>
                    <a:pt x="4326" y="2650"/>
                  </a:lnTo>
                  <a:lnTo>
                    <a:pt x="4164" y="2596"/>
                  </a:lnTo>
                  <a:lnTo>
                    <a:pt x="4076" y="2568"/>
                  </a:lnTo>
                  <a:lnTo>
                    <a:pt x="3986" y="2542"/>
                  </a:lnTo>
                  <a:lnTo>
                    <a:pt x="3892" y="2516"/>
                  </a:lnTo>
                  <a:lnTo>
                    <a:pt x="3794" y="2490"/>
                  </a:lnTo>
                  <a:lnTo>
                    <a:pt x="3694" y="2464"/>
                  </a:lnTo>
                  <a:lnTo>
                    <a:pt x="3590" y="2440"/>
                  </a:lnTo>
                  <a:lnTo>
                    <a:pt x="3484" y="2418"/>
                  </a:lnTo>
                  <a:lnTo>
                    <a:pt x="3376" y="2398"/>
                  </a:lnTo>
                  <a:lnTo>
                    <a:pt x="3266" y="2378"/>
                  </a:lnTo>
                  <a:lnTo>
                    <a:pt x="3154" y="2360"/>
                  </a:lnTo>
                  <a:lnTo>
                    <a:pt x="3038" y="2344"/>
                  </a:lnTo>
                  <a:lnTo>
                    <a:pt x="2922" y="2332"/>
                  </a:lnTo>
                  <a:lnTo>
                    <a:pt x="2804" y="2322"/>
                  </a:lnTo>
                  <a:lnTo>
                    <a:pt x="2686" y="2314"/>
                  </a:lnTo>
                  <a:lnTo>
                    <a:pt x="2566" y="2308"/>
                  </a:lnTo>
                  <a:lnTo>
                    <a:pt x="2444" y="2308"/>
                  </a:lnTo>
                  <a:lnTo>
                    <a:pt x="2444" y="2308"/>
                  </a:lnTo>
                  <a:lnTo>
                    <a:pt x="2322" y="2308"/>
                  </a:lnTo>
                  <a:lnTo>
                    <a:pt x="2204" y="2314"/>
                  </a:lnTo>
                  <a:lnTo>
                    <a:pt x="2084" y="2322"/>
                  </a:lnTo>
                  <a:lnTo>
                    <a:pt x="1966" y="2332"/>
                  </a:lnTo>
                  <a:lnTo>
                    <a:pt x="1852" y="2344"/>
                  </a:lnTo>
                  <a:lnTo>
                    <a:pt x="1738" y="2360"/>
                  </a:lnTo>
                  <a:lnTo>
                    <a:pt x="1626" y="2378"/>
                  </a:lnTo>
                  <a:lnTo>
                    <a:pt x="1516" y="2398"/>
                  </a:lnTo>
                  <a:lnTo>
                    <a:pt x="1408" y="2418"/>
                  </a:lnTo>
                  <a:lnTo>
                    <a:pt x="1302" y="2440"/>
                  </a:lnTo>
                  <a:lnTo>
                    <a:pt x="1200" y="2464"/>
                  </a:lnTo>
                  <a:lnTo>
                    <a:pt x="1102" y="2490"/>
                  </a:lnTo>
                  <a:lnTo>
                    <a:pt x="1004" y="2516"/>
                  </a:lnTo>
                  <a:lnTo>
                    <a:pt x="912" y="2542"/>
                  </a:lnTo>
                  <a:lnTo>
                    <a:pt x="822" y="2568"/>
                  </a:lnTo>
                  <a:lnTo>
                    <a:pt x="736" y="2596"/>
                  </a:lnTo>
                  <a:lnTo>
                    <a:pt x="576" y="2650"/>
                  </a:lnTo>
                  <a:lnTo>
                    <a:pt x="432" y="2702"/>
                  </a:lnTo>
                  <a:lnTo>
                    <a:pt x="306" y="2750"/>
                  </a:lnTo>
                  <a:lnTo>
                    <a:pt x="200" y="2794"/>
                  </a:lnTo>
                  <a:lnTo>
                    <a:pt x="114" y="2830"/>
                  </a:lnTo>
                  <a:lnTo>
                    <a:pt x="52" y="2858"/>
                  </a:lnTo>
                  <a:lnTo>
                    <a:pt x="0" y="2884"/>
                  </a:lnTo>
                  <a:lnTo>
                    <a:pt x="6" y="0"/>
                  </a:lnTo>
                  <a:close/>
                </a:path>
              </a:pathLst>
            </a:custGeom>
            <a:gradFill flip="none" rotWithShape="1">
              <a:gsLst>
                <a:gs pos="0">
                  <a:srgbClr val="002060">
                    <a:alpha val="0"/>
                  </a:srgbClr>
                </a:gs>
                <a:gs pos="50000">
                  <a:srgbClr val="000000">
                    <a:alpha val="60000"/>
                  </a:srgbClr>
                </a:gs>
                <a:gs pos="100000">
                  <a:srgbClr val="010113">
                    <a:alpha val="0"/>
                  </a:srgbClr>
                </a:gs>
              </a:gsLst>
              <a:path path="circle">
                <a:fillToRect l="50000" t="50000" r="50000" b="50000"/>
              </a:path>
              <a:tileRect/>
            </a:gra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algn="ctr" defTabSz="914063"/>
              <a:endParaRPr lang="en-US" sz="4000" dirty="0">
                <a:solidFill>
                  <a:srgbClr val="000000"/>
                </a:solidFill>
                <a:latin typeface="Segoe" pitchFamily="34" charset="0"/>
              </a:endParaRPr>
            </a:p>
          </p:txBody>
        </p:sp>
        <p:sp>
          <p:nvSpPr>
            <p:cNvPr id="94" name="Freeform 89"/>
            <p:cNvSpPr>
              <a:spLocks/>
            </p:cNvSpPr>
            <p:nvPr/>
          </p:nvSpPr>
          <p:spPr bwMode="invGray">
            <a:xfrm>
              <a:off x="0" y="530663"/>
              <a:ext cx="9144001" cy="4464424"/>
            </a:xfrm>
            <a:custGeom>
              <a:avLst/>
              <a:gdLst/>
              <a:ahLst/>
              <a:cxnLst>
                <a:cxn ang="0">
                  <a:pos x="6" y="0"/>
                </a:cxn>
                <a:cxn ang="0">
                  <a:pos x="120" y="54"/>
                </a:cxn>
                <a:cxn ang="0">
                  <a:pos x="310" y="138"/>
                </a:cxn>
                <a:cxn ang="0">
                  <a:pos x="578" y="242"/>
                </a:cxn>
                <a:cxn ang="0">
                  <a:pos x="824" y="326"/>
                </a:cxn>
                <a:cxn ang="0">
                  <a:pos x="1006" y="380"/>
                </a:cxn>
                <a:cxn ang="0">
                  <a:pos x="1202" y="432"/>
                </a:cxn>
                <a:cxn ang="0">
                  <a:pos x="1408" y="480"/>
                </a:cxn>
                <a:cxn ang="0">
                  <a:pos x="1626" y="522"/>
                </a:cxn>
                <a:cxn ang="0">
                  <a:pos x="1852" y="556"/>
                </a:cxn>
                <a:cxn ang="0">
                  <a:pos x="2084" y="580"/>
                </a:cxn>
                <a:cxn ang="0">
                  <a:pos x="2324" y="594"/>
                </a:cxn>
                <a:cxn ang="0">
                  <a:pos x="2444" y="596"/>
                </a:cxn>
                <a:cxn ang="0">
                  <a:pos x="2686" y="588"/>
                </a:cxn>
                <a:cxn ang="0">
                  <a:pos x="2922" y="570"/>
                </a:cxn>
                <a:cxn ang="0">
                  <a:pos x="3152" y="540"/>
                </a:cxn>
                <a:cxn ang="0">
                  <a:pos x="3374" y="502"/>
                </a:cxn>
                <a:cxn ang="0">
                  <a:pos x="3586" y="458"/>
                </a:cxn>
                <a:cxn ang="0">
                  <a:pos x="3788" y="408"/>
                </a:cxn>
                <a:cxn ang="0">
                  <a:pos x="3978" y="354"/>
                </a:cxn>
                <a:cxn ang="0">
                  <a:pos x="4154" y="298"/>
                </a:cxn>
                <a:cxn ang="0">
                  <a:pos x="4460" y="188"/>
                </a:cxn>
                <a:cxn ang="0">
                  <a:pos x="4692" y="94"/>
                </a:cxn>
                <a:cxn ang="0">
                  <a:pos x="4840" y="26"/>
                </a:cxn>
                <a:cxn ang="0">
                  <a:pos x="4912" y="2884"/>
                </a:cxn>
                <a:cxn ang="0">
                  <a:pos x="4858" y="2858"/>
                </a:cxn>
                <a:cxn ang="0">
                  <a:pos x="4708" y="2794"/>
                </a:cxn>
                <a:cxn ang="0">
                  <a:pos x="4472" y="2702"/>
                </a:cxn>
                <a:cxn ang="0">
                  <a:pos x="4164" y="2596"/>
                </a:cxn>
                <a:cxn ang="0">
                  <a:pos x="3986" y="2542"/>
                </a:cxn>
                <a:cxn ang="0">
                  <a:pos x="3794" y="2490"/>
                </a:cxn>
                <a:cxn ang="0">
                  <a:pos x="3590" y="2440"/>
                </a:cxn>
                <a:cxn ang="0">
                  <a:pos x="3376" y="2398"/>
                </a:cxn>
                <a:cxn ang="0">
                  <a:pos x="3154" y="2360"/>
                </a:cxn>
                <a:cxn ang="0">
                  <a:pos x="2922" y="2332"/>
                </a:cxn>
                <a:cxn ang="0">
                  <a:pos x="2686" y="2314"/>
                </a:cxn>
                <a:cxn ang="0">
                  <a:pos x="2444" y="2308"/>
                </a:cxn>
                <a:cxn ang="0">
                  <a:pos x="2322" y="2308"/>
                </a:cxn>
                <a:cxn ang="0">
                  <a:pos x="2084" y="2322"/>
                </a:cxn>
                <a:cxn ang="0">
                  <a:pos x="1852" y="2344"/>
                </a:cxn>
                <a:cxn ang="0">
                  <a:pos x="1626" y="2378"/>
                </a:cxn>
                <a:cxn ang="0">
                  <a:pos x="1408" y="2418"/>
                </a:cxn>
                <a:cxn ang="0">
                  <a:pos x="1200" y="2464"/>
                </a:cxn>
                <a:cxn ang="0">
                  <a:pos x="1004" y="2516"/>
                </a:cxn>
                <a:cxn ang="0">
                  <a:pos x="822" y="2568"/>
                </a:cxn>
                <a:cxn ang="0">
                  <a:pos x="576" y="2650"/>
                </a:cxn>
                <a:cxn ang="0">
                  <a:pos x="306" y="2750"/>
                </a:cxn>
                <a:cxn ang="0">
                  <a:pos x="114" y="2830"/>
                </a:cxn>
                <a:cxn ang="0">
                  <a:pos x="0" y="2884"/>
                </a:cxn>
              </a:cxnLst>
              <a:rect l="0" t="0" r="r" b="b"/>
              <a:pathLst>
                <a:path w="4912" h="2884">
                  <a:moveTo>
                    <a:pt x="6" y="0"/>
                  </a:moveTo>
                  <a:lnTo>
                    <a:pt x="6" y="0"/>
                  </a:lnTo>
                  <a:lnTo>
                    <a:pt x="58" y="26"/>
                  </a:lnTo>
                  <a:lnTo>
                    <a:pt x="120" y="54"/>
                  </a:lnTo>
                  <a:lnTo>
                    <a:pt x="204" y="94"/>
                  </a:lnTo>
                  <a:lnTo>
                    <a:pt x="310" y="138"/>
                  </a:lnTo>
                  <a:lnTo>
                    <a:pt x="436" y="188"/>
                  </a:lnTo>
                  <a:lnTo>
                    <a:pt x="578" y="242"/>
                  </a:lnTo>
                  <a:lnTo>
                    <a:pt x="738" y="298"/>
                  </a:lnTo>
                  <a:lnTo>
                    <a:pt x="824" y="326"/>
                  </a:lnTo>
                  <a:lnTo>
                    <a:pt x="914" y="354"/>
                  </a:lnTo>
                  <a:lnTo>
                    <a:pt x="1006" y="380"/>
                  </a:lnTo>
                  <a:lnTo>
                    <a:pt x="1102" y="408"/>
                  </a:lnTo>
                  <a:lnTo>
                    <a:pt x="1202" y="432"/>
                  </a:lnTo>
                  <a:lnTo>
                    <a:pt x="1304" y="458"/>
                  </a:lnTo>
                  <a:lnTo>
                    <a:pt x="1408" y="480"/>
                  </a:lnTo>
                  <a:lnTo>
                    <a:pt x="1516" y="502"/>
                  </a:lnTo>
                  <a:lnTo>
                    <a:pt x="1626" y="522"/>
                  </a:lnTo>
                  <a:lnTo>
                    <a:pt x="1738" y="540"/>
                  </a:lnTo>
                  <a:lnTo>
                    <a:pt x="1852" y="556"/>
                  </a:lnTo>
                  <a:lnTo>
                    <a:pt x="1968" y="570"/>
                  </a:lnTo>
                  <a:lnTo>
                    <a:pt x="2084" y="580"/>
                  </a:lnTo>
                  <a:lnTo>
                    <a:pt x="2204" y="588"/>
                  </a:lnTo>
                  <a:lnTo>
                    <a:pt x="2324" y="594"/>
                  </a:lnTo>
                  <a:lnTo>
                    <a:pt x="2444" y="596"/>
                  </a:lnTo>
                  <a:lnTo>
                    <a:pt x="2444" y="596"/>
                  </a:lnTo>
                  <a:lnTo>
                    <a:pt x="2566" y="594"/>
                  </a:lnTo>
                  <a:lnTo>
                    <a:pt x="2686" y="588"/>
                  </a:lnTo>
                  <a:lnTo>
                    <a:pt x="2804" y="580"/>
                  </a:lnTo>
                  <a:lnTo>
                    <a:pt x="2922" y="570"/>
                  </a:lnTo>
                  <a:lnTo>
                    <a:pt x="3038" y="556"/>
                  </a:lnTo>
                  <a:lnTo>
                    <a:pt x="3152" y="540"/>
                  </a:lnTo>
                  <a:lnTo>
                    <a:pt x="3264" y="522"/>
                  </a:lnTo>
                  <a:lnTo>
                    <a:pt x="3374" y="502"/>
                  </a:lnTo>
                  <a:lnTo>
                    <a:pt x="3482" y="480"/>
                  </a:lnTo>
                  <a:lnTo>
                    <a:pt x="3586" y="458"/>
                  </a:lnTo>
                  <a:lnTo>
                    <a:pt x="3688" y="432"/>
                  </a:lnTo>
                  <a:lnTo>
                    <a:pt x="3788" y="408"/>
                  </a:lnTo>
                  <a:lnTo>
                    <a:pt x="3884" y="380"/>
                  </a:lnTo>
                  <a:lnTo>
                    <a:pt x="3978" y="354"/>
                  </a:lnTo>
                  <a:lnTo>
                    <a:pt x="4068" y="326"/>
                  </a:lnTo>
                  <a:lnTo>
                    <a:pt x="4154" y="298"/>
                  </a:lnTo>
                  <a:lnTo>
                    <a:pt x="4316" y="242"/>
                  </a:lnTo>
                  <a:lnTo>
                    <a:pt x="4460" y="188"/>
                  </a:lnTo>
                  <a:lnTo>
                    <a:pt x="4586" y="138"/>
                  </a:lnTo>
                  <a:lnTo>
                    <a:pt x="4692" y="94"/>
                  </a:lnTo>
                  <a:lnTo>
                    <a:pt x="4778" y="54"/>
                  </a:lnTo>
                  <a:lnTo>
                    <a:pt x="4840" y="26"/>
                  </a:lnTo>
                  <a:lnTo>
                    <a:pt x="4892" y="0"/>
                  </a:lnTo>
                  <a:lnTo>
                    <a:pt x="4912" y="2884"/>
                  </a:lnTo>
                  <a:lnTo>
                    <a:pt x="4912" y="2884"/>
                  </a:lnTo>
                  <a:lnTo>
                    <a:pt x="4858" y="2858"/>
                  </a:lnTo>
                  <a:lnTo>
                    <a:pt x="4794" y="2830"/>
                  </a:lnTo>
                  <a:lnTo>
                    <a:pt x="4708" y="2794"/>
                  </a:lnTo>
                  <a:lnTo>
                    <a:pt x="4600" y="2750"/>
                  </a:lnTo>
                  <a:lnTo>
                    <a:pt x="4472" y="2702"/>
                  </a:lnTo>
                  <a:lnTo>
                    <a:pt x="4326" y="2650"/>
                  </a:lnTo>
                  <a:lnTo>
                    <a:pt x="4164" y="2596"/>
                  </a:lnTo>
                  <a:lnTo>
                    <a:pt x="4076" y="2568"/>
                  </a:lnTo>
                  <a:lnTo>
                    <a:pt x="3986" y="2542"/>
                  </a:lnTo>
                  <a:lnTo>
                    <a:pt x="3892" y="2516"/>
                  </a:lnTo>
                  <a:lnTo>
                    <a:pt x="3794" y="2490"/>
                  </a:lnTo>
                  <a:lnTo>
                    <a:pt x="3694" y="2464"/>
                  </a:lnTo>
                  <a:lnTo>
                    <a:pt x="3590" y="2440"/>
                  </a:lnTo>
                  <a:lnTo>
                    <a:pt x="3484" y="2418"/>
                  </a:lnTo>
                  <a:lnTo>
                    <a:pt x="3376" y="2398"/>
                  </a:lnTo>
                  <a:lnTo>
                    <a:pt x="3266" y="2378"/>
                  </a:lnTo>
                  <a:lnTo>
                    <a:pt x="3154" y="2360"/>
                  </a:lnTo>
                  <a:lnTo>
                    <a:pt x="3038" y="2344"/>
                  </a:lnTo>
                  <a:lnTo>
                    <a:pt x="2922" y="2332"/>
                  </a:lnTo>
                  <a:lnTo>
                    <a:pt x="2804" y="2322"/>
                  </a:lnTo>
                  <a:lnTo>
                    <a:pt x="2686" y="2314"/>
                  </a:lnTo>
                  <a:lnTo>
                    <a:pt x="2566" y="2308"/>
                  </a:lnTo>
                  <a:lnTo>
                    <a:pt x="2444" y="2308"/>
                  </a:lnTo>
                  <a:lnTo>
                    <a:pt x="2444" y="2308"/>
                  </a:lnTo>
                  <a:lnTo>
                    <a:pt x="2322" y="2308"/>
                  </a:lnTo>
                  <a:lnTo>
                    <a:pt x="2204" y="2314"/>
                  </a:lnTo>
                  <a:lnTo>
                    <a:pt x="2084" y="2322"/>
                  </a:lnTo>
                  <a:lnTo>
                    <a:pt x="1966" y="2332"/>
                  </a:lnTo>
                  <a:lnTo>
                    <a:pt x="1852" y="2344"/>
                  </a:lnTo>
                  <a:lnTo>
                    <a:pt x="1738" y="2360"/>
                  </a:lnTo>
                  <a:lnTo>
                    <a:pt x="1626" y="2378"/>
                  </a:lnTo>
                  <a:lnTo>
                    <a:pt x="1516" y="2398"/>
                  </a:lnTo>
                  <a:lnTo>
                    <a:pt x="1408" y="2418"/>
                  </a:lnTo>
                  <a:lnTo>
                    <a:pt x="1302" y="2440"/>
                  </a:lnTo>
                  <a:lnTo>
                    <a:pt x="1200" y="2464"/>
                  </a:lnTo>
                  <a:lnTo>
                    <a:pt x="1102" y="2490"/>
                  </a:lnTo>
                  <a:lnTo>
                    <a:pt x="1004" y="2516"/>
                  </a:lnTo>
                  <a:lnTo>
                    <a:pt x="912" y="2542"/>
                  </a:lnTo>
                  <a:lnTo>
                    <a:pt x="822" y="2568"/>
                  </a:lnTo>
                  <a:lnTo>
                    <a:pt x="736" y="2596"/>
                  </a:lnTo>
                  <a:lnTo>
                    <a:pt x="576" y="2650"/>
                  </a:lnTo>
                  <a:lnTo>
                    <a:pt x="432" y="2702"/>
                  </a:lnTo>
                  <a:lnTo>
                    <a:pt x="306" y="2750"/>
                  </a:lnTo>
                  <a:lnTo>
                    <a:pt x="200" y="2794"/>
                  </a:lnTo>
                  <a:lnTo>
                    <a:pt x="114" y="2830"/>
                  </a:lnTo>
                  <a:lnTo>
                    <a:pt x="52" y="2858"/>
                  </a:lnTo>
                  <a:lnTo>
                    <a:pt x="0" y="2884"/>
                  </a:lnTo>
                  <a:lnTo>
                    <a:pt x="6" y="0"/>
                  </a:lnTo>
                  <a:close/>
                </a:path>
              </a:pathLst>
            </a:custGeom>
            <a:gradFill flip="none" rotWithShape="1">
              <a:gsLst>
                <a:gs pos="0">
                  <a:srgbClr val="002060">
                    <a:alpha val="0"/>
                  </a:srgbClr>
                </a:gs>
                <a:gs pos="50000">
                  <a:srgbClr val="000000">
                    <a:alpha val="60000"/>
                  </a:srgbClr>
                </a:gs>
                <a:gs pos="100000">
                  <a:srgbClr val="010113">
                    <a:alpha val="0"/>
                  </a:srgbClr>
                </a:gs>
              </a:gsLst>
              <a:path path="circle">
                <a:fillToRect l="50000" t="50000" r="50000" b="50000"/>
              </a:path>
              <a:tileRect/>
            </a:gra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algn="ctr" defTabSz="914063"/>
              <a:endParaRPr lang="en-US" sz="4000" dirty="0">
                <a:solidFill>
                  <a:srgbClr val="000000"/>
                </a:solidFill>
                <a:latin typeface="Segoe" pitchFamily="34" charset="0"/>
              </a:endParaRPr>
            </a:p>
          </p:txBody>
        </p:sp>
      </p:grpSp>
      <p:sp>
        <p:nvSpPr>
          <p:cNvPr id="95" name="Rectangle 94"/>
          <p:cNvSpPr/>
          <p:nvPr/>
        </p:nvSpPr>
        <p:spPr bwMode="auto">
          <a:xfrm>
            <a:off x="228600" y="3992529"/>
            <a:ext cx="4191000" cy="3124201"/>
          </a:xfrm>
          <a:prstGeom prst="rect">
            <a:avLst/>
          </a:prstGeom>
          <a:gradFill flip="none" rotWithShape="1">
            <a:gsLst>
              <a:gs pos="9000">
                <a:srgbClr val="FFFFFF">
                  <a:alpha val="0"/>
                </a:srgbClr>
              </a:gs>
              <a:gs pos="31000">
                <a:schemeClr val="bg2">
                  <a:alpha val="63000"/>
                </a:schemeClr>
              </a:gs>
              <a:gs pos="67000">
                <a:schemeClr val="bg2">
                  <a:alpha val="44000"/>
                </a:schemeClr>
              </a:gs>
              <a:gs pos="86000">
                <a:schemeClr val="bg2">
                  <a:alpha val="46000"/>
                </a:schemeClr>
              </a:gs>
            </a:gsLst>
            <a:lin ang="16200000" scaled="1"/>
            <a:tileRect/>
          </a:gradFill>
          <a:ln w="15875" cap="sq" cmpd="sng" algn="ctr">
            <a:gradFill flip="none" rotWithShape="1">
              <a:gsLst>
                <a:gs pos="0">
                  <a:schemeClr val="accent1">
                    <a:tint val="66000"/>
                    <a:satMod val="160000"/>
                    <a:alpha val="0"/>
                  </a:schemeClr>
                </a:gs>
                <a:gs pos="69000">
                  <a:schemeClr val="accent1">
                    <a:tint val="44500"/>
                    <a:satMod val="160000"/>
                  </a:schemeClr>
                </a:gs>
                <a:gs pos="100000">
                  <a:schemeClr val="accent1">
                    <a:tint val="23500"/>
                    <a:satMod val="160000"/>
                  </a:schemeClr>
                </a:gs>
              </a:gsLst>
              <a:lin ang="16200000" scaled="1"/>
              <a:tileRect/>
            </a:gradFill>
            <a:prstDash val="solid"/>
            <a:headEnd type="none" w="med" len="med"/>
            <a:tailEnd type="none" w="med" len="med"/>
          </a:ln>
          <a:effectLst>
            <a:outerShdw blurRad="241300" dist="38100" algn="r" rotWithShape="0">
              <a:prstClr val="black"/>
            </a:outerShdw>
          </a:effectLst>
          <a:sp3d>
            <a:bevelT w="82550"/>
          </a:sp3d>
        </p:spPr>
        <p:txBody>
          <a:bodyPr vert="horz" wrap="square" lIns="109728" tIns="54864" rIns="109728" bIns="54864" numCol="1" rtlCol="0" anchor="ctr" anchorCtr="0" compatLnSpc="1">
            <a:prstTxWarp prst="textNoShape">
              <a:avLst/>
            </a:prstTxWarp>
          </a:bodyPr>
          <a:lstStyle/>
          <a:p>
            <a:pPr algn="ctr" defTabSz="1096963"/>
            <a:endParaRPr lang="en-US" sz="3200" kern="0" dirty="0" smtClean="0">
              <a:solidFill>
                <a:srgbClr val="FFFFFF"/>
              </a:solidFill>
              <a:latin typeface="Segoe" pitchFamily="34" charset="0"/>
            </a:endParaRPr>
          </a:p>
        </p:txBody>
      </p:sp>
      <p:sp>
        <p:nvSpPr>
          <p:cNvPr id="96" name="Rectangle 95"/>
          <p:cNvSpPr/>
          <p:nvPr/>
        </p:nvSpPr>
        <p:spPr bwMode="auto">
          <a:xfrm>
            <a:off x="4616302" y="3992529"/>
            <a:ext cx="4191000" cy="3124201"/>
          </a:xfrm>
          <a:prstGeom prst="rect">
            <a:avLst/>
          </a:prstGeom>
          <a:gradFill flip="none" rotWithShape="1">
            <a:gsLst>
              <a:gs pos="9000">
                <a:srgbClr val="FFFFFF">
                  <a:alpha val="0"/>
                </a:srgbClr>
              </a:gs>
              <a:gs pos="31000">
                <a:schemeClr val="bg2">
                  <a:alpha val="63000"/>
                </a:schemeClr>
              </a:gs>
              <a:gs pos="67000">
                <a:schemeClr val="bg2">
                  <a:alpha val="44000"/>
                </a:schemeClr>
              </a:gs>
              <a:gs pos="86000">
                <a:schemeClr val="bg2">
                  <a:alpha val="46000"/>
                </a:schemeClr>
              </a:gs>
            </a:gsLst>
            <a:lin ang="16200000" scaled="1"/>
            <a:tileRect/>
          </a:gradFill>
          <a:ln w="15875" cap="sq" cmpd="sng" algn="ctr">
            <a:gradFill flip="none" rotWithShape="1">
              <a:gsLst>
                <a:gs pos="0">
                  <a:schemeClr val="accent1">
                    <a:tint val="66000"/>
                    <a:satMod val="160000"/>
                    <a:alpha val="0"/>
                  </a:schemeClr>
                </a:gs>
                <a:gs pos="69000">
                  <a:schemeClr val="accent1">
                    <a:tint val="44500"/>
                    <a:satMod val="160000"/>
                  </a:schemeClr>
                </a:gs>
                <a:gs pos="100000">
                  <a:schemeClr val="accent1">
                    <a:tint val="23500"/>
                    <a:satMod val="160000"/>
                  </a:schemeClr>
                </a:gs>
              </a:gsLst>
              <a:lin ang="16200000" scaled="1"/>
              <a:tileRect/>
            </a:gradFill>
            <a:prstDash val="solid"/>
            <a:headEnd type="none" w="med" len="med"/>
            <a:tailEnd type="none" w="med" len="med"/>
          </a:ln>
          <a:effectLst>
            <a:outerShdw blurRad="241300" dist="38100" algn="r" rotWithShape="0">
              <a:prstClr val="black"/>
            </a:outerShdw>
          </a:effectLst>
          <a:sp3d>
            <a:bevelT w="82550"/>
          </a:sp3d>
        </p:spPr>
        <p:txBody>
          <a:bodyPr vert="horz" wrap="square" lIns="109728" tIns="54864" rIns="109728" bIns="54864" numCol="1" rtlCol="0" anchor="ctr" anchorCtr="0" compatLnSpc="1">
            <a:prstTxWarp prst="textNoShape">
              <a:avLst/>
            </a:prstTxWarp>
          </a:bodyPr>
          <a:lstStyle/>
          <a:p>
            <a:pPr algn="ctr" defTabSz="1096963"/>
            <a:endParaRPr lang="en-US" sz="3200" kern="0" dirty="0" smtClean="0">
              <a:solidFill>
                <a:srgbClr val="FFFFFF"/>
              </a:solidFill>
              <a:latin typeface="Segoe" pitchFamily="34" charset="0"/>
            </a:endParaRPr>
          </a:p>
        </p:txBody>
      </p:sp>
      <p:sp>
        <p:nvSpPr>
          <p:cNvPr id="2114" name="Line 66"/>
          <p:cNvSpPr>
            <a:spLocks noChangeShapeType="1"/>
          </p:cNvSpPr>
          <p:nvPr/>
        </p:nvSpPr>
        <p:spPr bwMode="auto">
          <a:xfrm flipH="1">
            <a:off x="5279066" y="2362200"/>
            <a:ext cx="3352800" cy="0"/>
          </a:xfrm>
          <a:prstGeom prst="line">
            <a:avLst/>
          </a:prstGeom>
          <a:noFill/>
          <a:ln w="25400">
            <a:solidFill>
              <a:schemeClr val="tx1"/>
            </a:solidFill>
            <a:round/>
            <a:headEnd type="triangle" w="lg" len="lg"/>
            <a:tailEnd/>
          </a:ln>
        </p:spPr>
        <p:txBody>
          <a:bodyPr/>
          <a:lstStyle/>
          <a:p>
            <a:endParaRPr lang="en-US"/>
          </a:p>
        </p:txBody>
      </p:sp>
      <p:sp>
        <p:nvSpPr>
          <p:cNvPr id="7171" name="Rectangle 4"/>
          <p:cNvSpPr>
            <a:spLocks noChangeArrowheads="1"/>
          </p:cNvSpPr>
          <p:nvPr/>
        </p:nvSpPr>
        <p:spPr bwMode="auto">
          <a:xfrm>
            <a:off x="478466" y="762000"/>
            <a:ext cx="1066800" cy="1219200"/>
          </a:xfrm>
          <a:prstGeom prst="rect">
            <a:avLst/>
          </a:prstGeom>
          <a:gradFill rotWithShape="1">
            <a:gsLst>
              <a:gs pos="0">
                <a:schemeClr val="accent1">
                  <a:lumMod val="75000"/>
                </a:schemeClr>
              </a:gs>
              <a:gs pos="50000">
                <a:schemeClr val="accent1">
                  <a:lumMod val="60000"/>
                  <a:lumOff val="40000"/>
                </a:schemeClr>
              </a:gs>
              <a:gs pos="100000">
                <a:schemeClr val="accent1">
                  <a:lumMod val="75000"/>
                </a:schemeClr>
              </a:gs>
            </a:gsLst>
            <a:lin ang="2700000" scaled="1"/>
          </a:gradFill>
          <a:ln w="3175" algn="ctr">
            <a:solidFill>
              <a:srgbClr val="FFFFFF"/>
            </a:solidFill>
            <a:miter lim="800000"/>
            <a:headEnd/>
            <a:tailEnd/>
          </a:ln>
          <a:effectLst>
            <a:outerShdw blurRad="50800" dist="38100" dir="2700000" algn="tl" rotWithShape="0">
              <a:prstClr val="black">
                <a:alpha val="40000"/>
              </a:prstClr>
            </a:outerShdw>
          </a:effectLst>
          <a:scene3d>
            <a:camera prst="orthographicFront"/>
            <a:lightRig rig="threePt" dir="t"/>
          </a:scene3d>
          <a:sp3d>
            <a:bevelT w="38100" h="38100"/>
          </a:sp3d>
        </p:spPr>
        <p:txBody>
          <a:bodyPr wrap="none" lIns="91432" tIns="45717" rIns="91432" bIns="45717" anchor="ctr"/>
          <a:lstStyle/>
          <a:p>
            <a:endParaRPr lang="en-US">
              <a:solidFill>
                <a:srgbClr val="000000"/>
              </a:solidFill>
            </a:endParaRPr>
          </a:p>
        </p:txBody>
      </p:sp>
      <p:sp>
        <p:nvSpPr>
          <p:cNvPr id="7172" name="Oval 8"/>
          <p:cNvSpPr>
            <a:spLocks noChangeArrowheads="1"/>
          </p:cNvSpPr>
          <p:nvPr/>
        </p:nvSpPr>
        <p:spPr bwMode="auto">
          <a:xfrm>
            <a:off x="707066" y="838200"/>
            <a:ext cx="609600" cy="609600"/>
          </a:xfrm>
          <a:prstGeom prst="ellipse">
            <a:avLst/>
          </a:prstGeom>
          <a:gradFill rotWithShape="1">
            <a:gsLst>
              <a:gs pos="0">
                <a:schemeClr val="accent4">
                  <a:lumMod val="75000"/>
                </a:schemeClr>
              </a:gs>
              <a:gs pos="50000">
                <a:schemeClr val="accent4">
                  <a:lumMod val="60000"/>
                  <a:lumOff val="40000"/>
                </a:schemeClr>
              </a:gs>
              <a:gs pos="100000">
                <a:schemeClr val="accent4">
                  <a:lumMod val="75000"/>
                </a:schemeClr>
              </a:gs>
            </a:gsLst>
            <a:lin ang="2700000" scaled="1"/>
          </a:gradFill>
          <a:ln w="3175" algn="ctr">
            <a:solidFill>
              <a:srgbClr val="FFFFFF"/>
            </a:solidFill>
            <a:miter lim="800000"/>
            <a:headEnd/>
            <a:tailEnd/>
          </a:ln>
          <a:effectLst>
            <a:outerShdw blurRad="50800" dist="38100" dir="2700000" algn="tl" rotWithShape="0">
              <a:prstClr val="black">
                <a:alpha val="40000"/>
              </a:prstClr>
            </a:outerShdw>
          </a:effectLst>
          <a:scene3d>
            <a:camera prst="orthographicFront"/>
            <a:lightRig rig="threePt" dir="t"/>
          </a:scene3d>
          <a:sp3d>
            <a:bevelT w="38100" h="38100"/>
          </a:sp3d>
        </p:spPr>
        <p:txBody>
          <a:bodyPr wrap="none" lIns="91432" tIns="45717" rIns="91432" bIns="45717" anchor="ctr"/>
          <a:lstStyle/>
          <a:p>
            <a:endParaRPr lang="en-US">
              <a:solidFill>
                <a:srgbClr val="000000"/>
              </a:solidFill>
            </a:endParaRPr>
          </a:p>
        </p:txBody>
      </p:sp>
      <p:sp>
        <p:nvSpPr>
          <p:cNvPr id="7173" name="Rectangle 9"/>
          <p:cNvSpPr>
            <a:spLocks noChangeArrowheads="1"/>
          </p:cNvSpPr>
          <p:nvPr/>
        </p:nvSpPr>
        <p:spPr bwMode="auto">
          <a:xfrm>
            <a:off x="554666" y="1524000"/>
            <a:ext cx="914400" cy="381000"/>
          </a:xfrm>
          <a:prstGeom prst="rect">
            <a:avLst/>
          </a:prstGeom>
          <a:gradFill rotWithShape="1">
            <a:gsLst>
              <a:gs pos="0">
                <a:srgbClr val="66CC66"/>
              </a:gs>
              <a:gs pos="50000">
                <a:srgbClr val="66CC66">
                  <a:gamma/>
                  <a:tint val="53725"/>
                  <a:invGamma/>
                </a:srgbClr>
              </a:gs>
              <a:gs pos="100000">
                <a:srgbClr val="66CC66"/>
              </a:gs>
            </a:gsLst>
            <a:lin ang="2700000" scaled="1"/>
          </a:gradFill>
          <a:ln w="3175" algn="ctr">
            <a:solidFill>
              <a:srgbClr val="FFFFFF"/>
            </a:solidFill>
            <a:miter lim="800000"/>
            <a:headEnd/>
            <a:tailEnd/>
          </a:ln>
          <a:effectLst>
            <a:outerShdw blurRad="50800" dist="38100" dir="2700000" algn="tl" rotWithShape="0">
              <a:prstClr val="black">
                <a:alpha val="40000"/>
              </a:prstClr>
            </a:outerShdw>
          </a:effectLst>
          <a:scene3d>
            <a:camera prst="orthographicFront"/>
            <a:lightRig rig="threePt" dir="t"/>
          </a:scene3d>
          <a:sp3d>
            <a:bevelT w="38100" h="38100"/>
          </a:sp3d>
        </p:spPr>
        <p:txBody>
          <a:bodyPr wrap="none" lIns="91432" tIns="45717" rIns="91432" bIns="45717" anchor="ctr"/>
          <a:lstStyle/>
          <a:p>
            <a:pPr>
              <a:spcBef>
                <a:spcPct val="50000"/>
              </a:spcBef>
            </a:pPr>
            <a:endParaRPr lang="en-US">
              <a:solidFill>
                <a:srgbClr val="000000"/>
              </a:solidFill>
            </a:endParaRPr>
          </a:p>
        </p:txBody>
      </p:sp>
      <p:sp>
        <p:nvSpPr>
          <p:cNvPr id="7174" name="Line 13"/>
          <p:cNvSpPr>
            <a:spLocks noChangeShapeType="1"/>
          </p:cNvSpPr>
          <p:nvPr/>
        </p:nvSpPr>
        <p:spPr bwMode="auto">
          <a:xfrm>
            <a:off x="1011866" y="1981200"/>
            <a:ext cx="0" cy="381000"/>
          </a:xfrm>
          <a:prstGeom prst="line">
            <a:avLst/>
          </a:prstGeom>
          <a:noFill/>
          <a:ln w="25400">
            <a:solidFill>
              <a:schemeClr val="tx1"/>
            </a:solidFill>
            <a:round/>
            <a:headEnd/>
            <a:tailEnd/>
          </a:ln>
        </p:spPr>
        <p:txBody>
          <a:bodyPr/>
          <a:lstStyle/>
          <a:p>
            <a:endParaRPr lang="en-US"/>
          </a:p>
        </p:txBody>
      </p:sp>
      <p:sp>
        <p:nvSpPr>
          <p:cNvPr id="7175" name="Text Box 14"/>
          <p:cNvSpPr txBox="1">
            <a:spLocks noChangeArrowheads="1"/>
          </p:cNvSpPr>
          <p:nvPr/>
        </p:nvSpPr>
        <p:spPr bwMode="auto">
          <a:xfrm>
            <a:off x="783266" y="914400"/>
            <a:ext cx="457200" cy="369332"/>
          </a:xfrm>
          <a:prstGeom prst="rect">
            <a:avLst/>
          </a:prstGeom>
          <a:noFill/>
          <a:ln w="9525">
            <a:noFill/>
            <a:miter lim="800000"/>
            <a:headEnd/>
            <a:tailEnd/>
          </a:ln>
        </p:spPr>
        <p:txBody>
          <a:bodyPr>
            <a:spAutoFit/>
          </a:bodyPr>
          <a:lstStyle/>
          <a:p>
            <a:pPr algn="ctr">
              <a:spcBef>
                <a:spcPct val="50000"/>
              </a:spcBef>
            </a:pPr>
            <a:r>
              <a:rPr lang="en-US">
                <a:solidFill>
                  <a:schemeClr val="bg2"/>
                </a:solidFill>
              </a:rPr>
              <a:t>P</a:t>
            </a:r>
            <a:r>
              <a:rPr lang="en-US" baseline="-25000">
                <a:solidFill>
                  <a:schemeClr val="bg2"/>
                </a:solidFill>
              </a:rPr>
              <a:t>1</a:t>
            </a:r>
          </a:p>
        </p:txBody>
      </p:sp>
      <p:sp>
        <p:nvSpPr>
          <p:cNvPr id="7176" name="Text Box 15"/>
          <p:cNvSpPr txBox="1">
            <a:spLocks noChangeArrowheads="1"/>
          </p:cNvSpPr>
          <p:nvPr/>
        </p:nvSpPr>
        <p:spPr bwMode="auto">
          <a:xfrm>
            <a:off x="478466" y="1524000"/>
            <a:ext cx="1066800" cy="369332"/>
          </a:xfrm>
          <a:prstGeom prst="rect">
            <a:avLst/>
          </a:prstGeom>
          <a:noFill/>
          <a:ln w="9525">
            <a:noFill/>
            <a:miter lim="800000"/>
            <a:headEnd/>
            <a:tailEnd/>
          </a:ln>
        </p:spPr>
        <p:txBody>
          <a:bodyPr>
            <a:spAutoFit/>
          </a:bodyPr>
          <a:lstStyle/>
          <a:p>
            <a:pPr algn="ctr">
              <a:spcBef>
                <a:spcPct val="50000"/>
              </a:spcBef>
            </a:pPr>
            <a:r>
              <a:rPr lang="en-US" dirty="0">
                <a:solidFill>
                  <a:schemeClr val="bg2"/>
                </a:solidFill>
              </a:rPr>
              <a:t>Cache</a:t>
            </a:r>
            <a:r>
              <a:rPr lang="en-US" baseline="-25000" dirty="0">
                <a:solidFill>
                  <a:schemeClr val="bg2"/>
                </a:solidFill>
              </a:rPr>
              <a:t>1</a:t>
            </a:r>
          </a:p>
        </p:txBody>
      </p:sp>
      <p:sp>
        <p:nvSpPr>
          <p:cNvPr id="2064" name="Line 16"/>
          <p:cNvSpPr>
            <a:spLocks noChangeShapeType="1"/>
          </p:cNvSpPr>
          <p:nvPr/>
        </p:nvSpPr>
        <p:spPr bwMode="auto">
          <a:xfrm>
            <a:off x="478466" y="2362200"/>
            <a:ext cx="3352800" cy="0"/>
          </a:xfrm>
          <a:prstGeom prst="line">
            <a:avLst/>
          </a:prstGeom>
          <a:noFill/>
          <a:ln w="25400">
            <a:solidFill>
              <a:schemeClr val="tx1"/>
            </a:solidFill>
            <a:round/>
            <a:headEnd type="triangle" w="lg" len="lg"/>
            <a:tailEnd/>
          </a:ln>
        </p:spPr>
        <p:txBody>
          <a:bodyPr/>
          <a:lstStyle/>
          <a:p>
            <a:endParaRPr lang="en-US"/>
          </a:p>
        </p:txBody>
      </p:sp>
      <p:sp>
        <p:nvSpPr>
          <p:cNvPr id="7178" name="Line 26"/>
          <p:cNvSpPr>
            <a:spLocks noChangeShapeType="1"/>
          </p:cNvSpPr>
          <p:nvPr/>
        </p:nvSpPr>
        <p:spPr bwMode="auto">
          <a:xfrm flipV="1">
            <a:off x="1697666" y="2362200"/>
            <a:ext cx="0" cy="381000"/>
          </a:xfrm>
          <a:prstGeom prst="line">
            <a:avLst/>
          </a:prstGeom>
          <a:noFill/>
          <a:ln w="25400">
            <a:solidFill>
              <a:schemeClr val="tx1"/>
            </a:solidFill>
            <a:round/>
            <a:headEnd/>
            <a:tailEnd/>
          </a:ln>
        </p:spPr>
        <p:txBody>
          <a:bodyPr/>
          <a:lstStyle/>
          <a:p>
            <a:endParaRPr lang="en-US"/>
          </a:p>
        </p:txBody>
      </p:sp>
      <p:sp>
        <p:nvSpPr>
          <p:cNvPr id="2073" name="Rectangle 25"/>
          <p:cNvSpPr>
            <a:spLocks noChangeArrowheads="1"/>
          </p:cNvSpPr>
          <p:nvPr/>
        </p:nvSpPr>
        <p:spPr bwMode="auto">
          <a:xfrm>
            <a:off x="1240466" y="2743200"/>
            <a:ext cx="914400" cy="914400"/>
          </a:xfrm>
          <a:prstGeom prst="rect">
            <a:avLst/>
          </a:prstGeom>
          <a:gradFill rotWithShape="1">
            <a:gsLst>
              <a:gs pos="0">
                <a:schemeClr val="accent1">
                  <a:lumMod val="50000"/>
                </a:schemeClr>
              </a:gs>
              <a:gs pos="50000">
                <a:schemeClr val="accent1">
                  <a:lumMod val="75000"/>
                </a:schemeClr>
              </a:gs>
              <a:gs pos="100000">
                <a:schemeClr val="accent1">
                  <a:lumMod val="50000"/>
                </a:schemeClr>
              </a:gs>
            </a:gsLst>
            <a:lin ang="2700000" scaled="1"/>
          </a:gradFill>
          <a:ln w="3175" algn="ctr">
            <a:solidFill>
              <a:srgbClr val="FFFFFF"/>
            </a:solidFill>
            <a:miter lim="800000"/>
            <a:headEnd/>
            <a:tailEnd/>
          </a:ln>
          <a:effectLst>
            <a:outerShdw blurRad="50800" dist="38100" dir="2700000" algn="tl" rotWithShape="0">
              <a:prstClr val="black">
                <a:alpha val="40000"/>
              </a:prstClr>
            </a:outerShdw>
          </a:effectLst>
          <a:scene3d>
            <a:camera prst="orthographicFront"/>
            <a:lightRig rig="threePt" dir="t"/>
          </a:scene3d>
          <a:sp3d>
            <a:bevelT w="38100" h="38100"/>
          </a:sp3d>
        </p:spPr>
        <p:txBody>
          <a:bodyPr wrap="none" lIns="91432" tIns="45717" rIns="91432" bIns="45717" anchor="ctr"/>
          <a:lstStyle/>
          <a:p>
            <a:endParaRPr lang="en-US">
              <a:solidFill>
                <a:srgbClr val="000000"/>
              </a:solidFill>
            </a:endParaRPr>
          </a:p>
        </p:txBody>
      </p:sp>
      <p:sp>
        <p:nvSpPr>
          <p:cNvPr id="7180" name="Text Box 27"/>
          <p:cNvSpPr txBox="1">
            <a:spLocks noChangeArrowheads="1"/>
          </p:cNvSpPr>
          <p:nvPr/>
        </p:nvSpPr>
        <p:spPr bwMode="auto">
          <a:xfrm>
            <a:off x="1164266" y="2986088"/>
            <a:ext cx="1066800" cy="369332"/>
          </a:xfrm>
          <a:prstGeom prst="rect">
            <a:avLst/>
          </a:prstGeom>
          <a:noFill/>
          <a:ln w="9525">
            <a:noFill/>
            <a:miter lim="800000"/>
            <a:headEnd/>
            <a:tailEnd/>
          </a:ln>
        </p:spPr>
        <p:txBody>
          <a:bodyPr>
            <a:spAutoFit/>
          </a:bodyPr>
          <a:lstStyle/>
          <a:p>
            <a:pPr algn="ctr">
              <a:spcBef>
                <a:spcPct val="50000"/>
              </a:spcBef>
            </a:pPr>
            <a:r>
              <a:rPr lang="en-US">
                <a:solidFill>
                  <a:schemeClr val="bg2"/>
                </a:solidFill>
              </a:rPr>
              <a:t>Mem</a:t>
            </a:r>
            <a:r>
              <a:rPr lang="en-US" baseline="-25000">
                <a:solidFill>
                  <a:schemeClr val="bg2"/>
                </a:solidFill>
              </a:rPr>
              <a:t>A</a:t>
            </a:r>
          </a:p>
        </p:txBody>
      </p:sp>
      <p:grpSp>
        <p:nvGrpSpPr>
          <p:cNvPr id="2" name="Group 79"/>
          <p:cNvGrpSpPr>
            <a:grpSpLocks/>
          </p:cNvGrpSpPr>
          <p:nvPr/>
        </p:nvGrpSpPr>
        <p:grpSpPr bwMode="auto">
          <a:xfrm>
            <a:off x="3831266" y="1981200"/>
            <a:ext cx="1447800" cy="1371600"/>
            <a:chOff x="2400" y="1104"/>
            <a:chExt cx="912" cy="480"/>
          </a:xfrm>
        </p:grpSpPr>
        <p:sp>
          <p:nvSpPr>
            <p:cNvPr id="7261" name="Rectangle 28"/>
            <p:cNvSpPr>
              <a:spLocks noChangeArrowheads="1"/>
            </p:cNvSpPr>
            <p:nvPr/>
          </p:nvSpPr>
          <p:spPr bwMode="auto">
            <a:xfrm>
              <a:off x="2400" y="1104"/>
              <a:ext cx="912" cy="480"/>
            </a:xfrm>
            <a:prstGeom prst="rect">
              <a:avLst/>
            </a:prstGeom>
            <a:gradFill rotWithShape="1">
              <a:gsLst>
                <a:gs pos="0">
                  <a:schemeClr val="accent1">
                    <a:lumMod val="75000"/>
                  </a:schemeClr>
                </a:gs>
                <a:gs pos="50000">
                  <a:schemeClr val="accent1">
                    <a:lumMod val="60000"/>
                    <a:lumOff val="40000"/>
                  </a:schemeClr>
                </a:gs>
                <a:gs pos="100000">
                  <a:schemeClr val="accent1">
                    <a:lumMod val="75000"/>
                  </a:schemeClr>
                </a:gs>
              </a:gsLst>
              <a:lin ang="2700000" scaled="1"/>
            </a:gradFill>
            <a:ln w="3175" algn="ctr">
              <a:solidFill>
                <a:srgbClr val="FFFFFF"/>
              </a:solidFill>
              <a:miter lim="800000"/>
              <a:headEnd/>
              <a:tailEnd/>
            </a:ln>
            <a:effectLst>
              <a:outerShdw blurRad="50800" dist="38100" dir="2700000" algn="tl" rotWithShape="0">
                <a:prstClr val="black">
                  <a:alpha val="40000"/>
                </a:prstClr>
              </a:outerShdw>
            </a:effectLst>
            <a:scene3d>
              <a:camera prst="orthographicFront"/>
              <a:lightRig rig="threePt" dir="t"/>
            </a:scene3d>
            <a:sp3d>
              <a:bevelT w="38100" h="38100"/>
            </a:sp3d>
          </p:spPr>
          <p:txBody>
            <a:bodyPr wrap="none" lIns="91432" tIns="45717" rIns="91432" bIns="45717" anchor="ctr"/>
            <a:lstStyle/>
            <a:p>
              <a:endParaRPr lang="en-US">
                <a:solidFill>
                  <a:srgbClr val="000000"/>
                </a:solidFill>
              </a:endParaRPr>
            </a:p>
          </p:txBody>
        </p:sp>
        <p:sp>
          <p:nvSpPr>
            <p:cNvPr id="7262" name="Text Box 29"/>
            <p:cNvSpPr txBox="1">
              <a:spLocks noChangeArrowheads="1"/>
            </p:cNvSpPr>
            <p:nvPr/>
          </p:nvSpPr>
          <p:spPr bwMode="auto">
            <a:xfrm>
              <a:off x="2400" y="1132"/>
              <a:ext cx="912" cy="226"/>
            </a:xfrm>
            <a:prstGeom prst="rect">
              <a:avLst/>
            </a:prstGeom>
            <a:noFill/>
            <a:ln w="9525">
              <a:noFill/>
              <a:miter lim="800000"/>
              <a:headEnd/>
              <a:tailEnd/>
            </a:ln>
          </p:spPr>
          <p:txBody>
            <a:bodyPr>
              <a:spAutoFit/>
            </a:bodyPr>
            <a:lstStyle/>
            <a:p>
              <a:pPr algn="ctr">
                <a:spcBef>
                  <a:spcPct val="50000"/>
                </a:spcBef>
              </a:pPr>
              <a:r>
                <a:rPr lang="en-US" dirty="0">
                  <a:solidFill>
                    <a:schemeClr val="bg2"/>
                  </a:solidFill>
                </a:rPr>
                <a:t>Node Interconnect</a:t>
              </a:r>
            </a:p>
          </p:txBody>
        </p:sp>
      </p:grpSp>
      <p:grpSp>
        <p:nvGrpSpPr>
          <p:cNvPr id="3" name="Group 124"/>
          <p:cNvGrpSpPr>
            <a:grpSpLocks/>
          </p:cNvGrpSpPr>
          <p:nvPr/>
        </p:nvGrpSpPr>
        <p:grpSpPr bwMode="auto">
          <a:xfrm>
            <a:off x="6879266" y="2362200"/>
            <a:ext cx="1066800" cy="1295400"/>
            <a:chOff x="4320" y="1344"/>
            <a:chExt cx="672" cy="816"/>
          </a:xfrm>
        </p:grpSpPr>
        <p:sp>
          <p:nvSpPr>
            <p:cNvPr id="7257" name="Line 62"/>
            <p:cNvSpPr>
              <a:spLocks noChangeShapeType="1"/>
            </p:cNvSpPr>
            <p:nvPr/>
          </p:nvSpPr>
          <p:spPr bwMode="auto">
            <a:xfrm flipV="1">
              <a:off x="4656" y="1344"/>
              <a:ext cx="0" cy="240"/>
            </a:xfrm>
            <a:prstGeom prst="line">
              <a:avLst/>
            </a:prstGeom>
            <a:noFill/>
            <a:ln w="25400">
              <a:solidFill>
                <a:schemeClr val="tx1"/>
              </a:solidFill>
              <a:round/>
              <a:headEnd/>
              <a:tailEnd/>
            </a:ln>
          </p:spPr>
          <p:txBody>
            <a:bodyPr/>
            <a:lstStyle/>
            <a:p>
              <a:endParaRPr lang="en-US"/>
            </a:p>
          </p:txBody>
        </p:sp>
        <p:grpSp>
          <p:nvGrpSpPr>
            <p:cNvPr id="4" name="Group 63"/>
            <p:cNvGrpSpPr>
              <a:grpSpLocks/>
            </p:cNvGrpSpPr>
            <p:nvPr/>
          </p:nvGrpSpPr>
          <p:grpSpPr bwMode="auto">
            <a:xfrm>
              <a:off x="4320" y="1584"/>
              <a:ext cx="672" cy="576"/>
              <a:chOff x="720" y="1584"/>
              <a:chExt cx="672" cy="576"/>
            </a:xfrm>
          </p:grpSpPr>
          <p:sp>
            <p:nvSpPr>
              <p:cNvPr id="7259" name="Rectangle 64"/>
              <p:cNvSpPr>
                <a:spLocks noChangeArrowheads="1"/>
              </p:cNvSpPr>
              <p:nvPr/>
            </p:nvSpPr>
            <p:spPr bwMode="auto">
              <a:xfrm>
                <a:off x="768" y="1584"/>
                <a:ext cx="576" cy="576"/>
              </a:xfrm>
              <a:prstGeom prst="rect">
                <a:avLst/>
              </a:prstGeom>
              <a:gradFill rotWithShape="1">
                <a:gsLst>
                  <a:gs pos="0">
                    <a:schemeClr val="accent1">
                      <a:lumMod val="50000"/>
                    </a:schemeClr>
                  </a:gs>
                  <a:gs pos="50000">
                    <a:schemeClr val="accent1">
                      <a:lumMod val="75000"/>
                    </a:schemeClr>
                  </a:gs>
                  <a:gs pos="100000">
                    <a:schemeClr val="accent1">
                      <a:lumMod val="50000"/>
                    </a:schemeClr>
                  </a:gs>
                </a:gsLst>
                <a:lin ang="2700000" scaled="1"/>
              </a:gradFill>
              <a:ln w="3175" algn="ctr">
                <a:solidFill>
                  <a:srgbClr val="FFFFFF"/>
                </a:solidFill>
                <a:miter lim="800000"/>
                <a:headEnd/>
                <a:tailEnd/>
              </a:ln>
              <a:effectLst>
                <a:outerShdw blurRad="50800" dist="38100" dir="2700000" algn="tl" rotWithShape="0">
                  <a:prstClr val="black">
                    <a:alpha val="40000"/>
                  </a:prstClr>
                </a:outerShdw>
              </a:effectLst>
              <a:scene3d>
                <a:camera prst="orthographicFront"/>
                <a:lightRig rig="threePt" dir="t"/>
              </a:scene3d>
              <a:sp3d>
                <a:bevelT w="38100" h="38100"/>
              </a:sp3d>
            </p:spPr>
            <p:txBody>
              <a:bodyPr wrap="none" lIns="91432" tIns="45717" rIns="91432" bIns="45717" anchor="ctr"/>
              <a:lstStyle/>
              <a:p>
                <a:endParaRPr lang="en-US">
                  <a:solidFill>
                    <a:srgbClr val="000000"/>
                  </a:solidFill>
                </a:endParaRPr>
              </a:p>
            </p:txBody>
          </p:sp>
          <p:sp>
            <p:nvSpPr>
              <p:cNvPr id="7260" name="Text Box 65"/>
              <p:cNvSpPr txBox="1">
                <a:spLocks noChangeArrowheads="1"/>
              </p:cNvSpPr>
              <p:nvPr/>
            </p:nvSpPr>
            <p:spPr bwMode="auto">
              <a:xfrm>
                <a:off x="720" y="1737"/>
                <a:ext cx="672" cy="233"/>
              </a:xfrm>
              <a:prstGeom prst="rect">
                <a:avLst/>
              </a:prstGeom>
              <a:noFill/>
              <a:ln w="9525">
                <a:noFill/>
                <a:miter lim="800000"/>
                <a:headEnd/>
                <a:tailEnd/>
              </a:ln>
            </p:spPr>
            <p:txBody>
              <a:bodyPr>
                <a:spAutoFit/>
              </a:bodyPr>
              <a:lstStyle/>
              <a:p>
                <a:pPr algn="ctr">
                  <a:spcBef>
                    <a:spcPct val="50000"/>
                  </a:spcBef>
                </a:pPr>
                <a:r>
                  <a:rPr lang="en-US" dirty="0" err="1">
                    <a:solidFill>
                      <a:schemeClr val="bg2"/>
                    </a:solidFill>
                  </a:rPr>
                  <a:t>Mem</a:t>
                </a:r>
                <a:r>
                  <a:rPr lang="en-US" baseline="-25000" dirty="0" err="1">
                    <a:solidFill>
                      <a:schemeClr val="bg2"/>
                    </a:solidFill>
                  </a:rPr>
                  <a:t>B</a:t>
                </a:r>
                <a:endParaRPr lang="en-US" baseline="-25000" dirty="0">
                  <a:solidFill>
                    <a:schemeClr val="bg2"/>
                  </a:solidFill>
                </a:endParaRPr>
              </a:p>
            </p:txBody>
          </p:sp>
        </p:grpSp>
      </p:grpSp>
      <p:grpSp>
        <p:nvGrpSpPr>
          <p:cNvPr id="5" name="Group 115"/>
          <p:cNvGrpSpPr>
            <a:grpSpLocks/>
          </p:cNvGrpSpPr>
          <p:nvPr/>
        </p:nvGrpSpPr>
        <p:grpSpPr bwMode="auto">
          <a:xfrm>
            <a:off x="2688266" y="2362200"/>
            <a:ext cx="762000" cy="1295400"/>
            <a:chOff x="1680" y="1344"/>
            <a:chExt cx="480" cy="816"/>
          </a:xfrm>
        </p:grpSpPr>
        <p:grpSp>
          <p:nvGrpSpPr>
            <p:cNvPr id="6" name="Group 75"/>
            <p:cNvGrpSpPr>
              <a:grpSpLocks/>
            </p:cNvGrpSpPr>
            <p:nvPr/>
          </p:nvGrpSpPr>
          <p:grpSpPr bwMode="auto">
            <a:xfrm>
              <a:off x="1680" y="1584"/>
              <a:ext cx="480" cy="576"/>
              <a:chOff x="1632" y="1584"/>
              <a:chExt cx="528" cy="576"/>
            </a:xfrm>
          </p:grpSpPr>
          <p:sp>
            <p:nvSpPr>
              <p:cNvPr id="7251" name="Oval 68"/>
              <p:cNvSpPr>
                <a:spLocks noChangeArrowheads="1"/>
              </p:cNvSpPr>
              <p:nvPr/>
            </p:nvSpPr>
            <p:spPr bwMode="auto">
              <a:xfrm>
                <a:off x="1632" y="2064"/>
                <a:ext cx="528" cy="96"/>
              </a:xfrm>
              <a:prstGeom prst="ellipse">
                <a:avLst/>
              </a:prstGeom>
              <a:gradFill>
                <a:gsLst>
                  <a:gs pos="0">
                    <a:schemeClr val="tx2">
                      <a:lumMod val="85000"/>
                    </a:schemeClr>
                  </a:gs>
                  <a:gs pos="100000">
                    <a:schemeClr val="tx2">
                      <a:lumMod val="65000"/>
                    </a:schemeClr>
                  </a:gs>
                </a:gsLst>
                <a:lin ang="2700000" scaled="0"/>
              </a:gradFill>
              <a:ln w="3175">
                <a:solidFill>
                  <a:schemeClr val="tx1"/>
                </a:solidFill>
                <a:miter lim="800000"/>
                <a:headEnd/>
                <a:tailEnd/>
              </a:ln>
              <a:effectLst>
                <a:outerShdw blurRad="50800" dist="38100" dir="2700000" algn="ctr" rotWithShape="0">
                  <a:srgbClr val="000000">
                    <a:alpha val="40000"/>
                  </a:srgbClr>
                </a:outerShdw>
              </a:effectLst>
              <a:scene3d>
                <a:camera prst="orthographicFront"/>
                <a:lightRig rig="threePt" dir="t"/>
              </a:scene3d>
              <a:sp3d>
                <a:bevelT w="38100" h="38100"/>
              </a:sp3d>
            </p:spPr>
            <p:txBody>
              <a:bodyPr wrap="none" anchor="ctr"/>
              <a:lstStyle/>
              <a:p>
                <a:endParaRPr lang="en-US"/>
              </a:p>
            </p:txBody>
          </p:sp>
          <p:sp>
            <p:nvSpPr>
              <p:cNvPr id="7252" name="Rectangle 70"/>
              <p:cNvSpPr>
                <a:spLocks noChangeArrowheads="1"/>
              </p:cNvSpPr>
              <p:nvPr/>
            </p:nvSpPr>
            <p:spPr bwMode="auto">
              <a:xfrm>
                <a:off x="1632" y="1632"/>
                <a:ext cx="528" cy="480"/>
              </a:xfrm>
              <a:prstGeom prst="rect">
                <a:avLst/>
              </a:prstGeom>
              <a:gradFill>
                <a:gsLst>
                  <a:gs pos="0">
                    <a:schemeClr val="tx2">
                      <a:lumMod val="65000"/>
                    </a:schemeClr>
                  </a:gs>
                  <a:gs pos="50000">
                    <a:schemeClr val="tx2">
                      <a:lumMod val="85000"/>
                    </a:schemeClr>
                  </a:gs>
                  <a:gs pos="100000">
                    <a:schemeClr val="tx2">
                      <a:lumMod val="65000"/>
                    </a:schemeClr>
                  </a:gs>
                </a:gsLst>
                <a:lin ang="2700000" scaled="0"/>
              </a:gradFill>
              <a:ln w="9525">
                <a:noFill/>
                <a:miter lim="800000"/>
                <a:headEnd/>
                <a:tailEnd/>
              </a:ln>
              <a:scene3d>
                <a:camera prst="orthographicFront"/>
                <a:lightRig rig="threePt" dir="t"/>
              </a:scene3d>
              <a:sp3d>
                <a:bevelT w="0" h="0"/>
              </a:sp3d>
            </p:spPr>
            <p:txBody>
              <a:bodyPr wrap="none" anchor="ctr"/>
              <a:lstStyle/>
              <a:p>
                <a:endParaRPr lang="en-US">
                  <a:solidFill>
                    <a:schemeClr val="bg2"/>
                  </a:solidFill>
                </a:endParaRPr>
              </a:p>
            </p:txBody>
          </p:sp>
          <p:sp>
            <p:nvSpPr>
              <p:cNvPr id="7253" name="Oval 67"/>
              <p:cNvSpPr>
                <a:spLocks noChangeArrowheads="1"/>
              </p:cNvSpPr>
              <p:nvPr/>
            </p:nvSpPr>
            <p:spPr bwMode="auto">
              <a:xfrm>
                <a:off x="1632" y="1584"/>
                <a:ext cx="528" cy="96"/>
              </a:xfrm>
              <a:prstGeom prst="ellipse">
                <a:avLst/>
              </a:prstGeom>
              <a:gradFill>
                <a:gsLst>
                  <a:gs pos="0">
                    <a:schemeClr val="tx2">
                      <a:lumMod val="65000"/>
                    </a:schemeClr>
                  </a:gs>
                  <a:gs pos="100000">
                    <a:schemeClr val="tx2">
                      <a:lumMod val="85000"/>
                    </a:schemeClr>
                  </a:gs>
                </a:gsLst>
                <a:lin ang="5400000" scaled="0"/>
              </a:gradFill>
              <a:ln w="3175">
                <a:solidFill>
                  <a:schemeClr val="tx1"/>
                </a:solidFill>
                <a:miter lim="800000"/>
                <a:headEnd/>
                <a:tailEnd/>
              </a:ln>
              <a:effectLst>
                <a:outerShdw sx="1000" sy="1000" algn="ctr" rotWithShape="0">
                  <a:srgbClr val="000000"/>
                </a:outerShdw>
              </a:effectLst>
              <a:scene3d>
                <a:camera prst="orthographicFront"/>
                <a:lightRig rig="threePt" dir="t"/>
              </a:scene3d>
              <a:sp3d>
                <a:bevelT w="38100" h="38100"/>
              </a:sp3d>
            </p:spPr>
            <p:txBody>
              <a:bodyPr wrap="none" anchor="ctr"/>
              <a:lstStyle/>
              <a:p>
                <a:endParaRPr lang="en-US">
                  <a:solidFill>
                    <a:schemeClr val="bg2"/>
                  </a:solidFill>
                </a:endParaRPr>
              </a:p>
            </p:txBody>
          </p:sp>
          <p:sp>
            <p:nvSpPr>
              <p:cNvPr id="7254" name="Line 71"/>
              <p:cNvSpPr>
                <a:spLocks noChangeShapeType="1"/>
              </p:cNvSpPr>
              <p:nvPr/>
            </p:nvSpPr>
            <p:spPr bwMode="auto">
              <a:xfrm>
                <a:off x="1632" y="1632"/>
                <a:ext cx="0" cy="480"/>
              </a:xfrm>
              <a:prstGeom prst="line">
                <a:avLst/>
              </a:prstGeom>
              <a:noFill/>
              <a:ln w="3175">
                <a:solidFill>
                  <a:schemeClr val="tx1"/>
                </a:solidFill>
                <a:miter lim="800000"/>
                <a:headEnd/>
                <a:tailEnd/>
              </a:ln>
              <a:effectLst>
                <a:outerShdw blurRad="50800" dist="38100" dir="2700000" algn="ctr" rotWithShape="0">
                  <a:srgbClr val="000000">
                    <a:alpha val="40000"/>
                  </a:srgbClr>
                </a:outerShdw>
              </a:effectLst>
              <a:scene3d>
                <a:camera prst="orthographicFront"/>
                <a:lightRig rig="threePt" dir="t"/>
              </a:scene3d>
              <a:sp3d>
                <a:bevelT w="38100" h="38100"/>
              </a:sp3d>
            </p:spPr>
            <p:txBody>
              <a:bodyPr/>
              <a:lstStyle/>
              <a:p>
                <a:endParaRPr lang="en-US">
                  <a:solidFill>
                    <a:schemeClr val="bg2"/>
                  </a:solidFill>
                </a:endParaRPr>
              </a:p>
            </p:txBody>
          </p:sp>
          <p:sp>
            <p:nvSpPr>
              <p:cNvPr id="7255" name="Line 72"/>
              <p:cNvSpPr>
                <a:spLocks noChangeShapeType="1"/>
              </p:cNvSpPr>
              <p:nvPr/>
            </p:nvSpPr>
            <p:spPr bwMode="auto">
              <a:xfrm>
                <a:off x="2160" y="1632"/>
                <a:ext cx="0" cy="480"/>
              </a:xfrm>
              <a:prstGeom prst="line">
                <a:avLst/>
              </a:prstGeom>
              <a:noFill/>
              <a:ln w="3175">
                <a:solidFill>
                  <a:schemeClr val="tx1"/>
                </a:solidFill>
                <a:miter lim="800000"/>
                <a:headEnd/>
                <a:tailEnd/>
              </a:ln>
              <a:effectLst>
                <a:outerShdw blurRad="50800" dist="38100" dir="2700000" algn="ctr" rotWithShape="0">
                  <a:srgbClr val="000000">
                    <a:alpha val="40000"/>
                  </a:srgbClr>
                </a:outerShdw>
              </a:effectLst>
              <a:scene3d>
                <a:camera prst="orthographicFront"/>
                <a:lightRig rig="threePt" dir="t"/>
              </a:scene3d>
              <a:sp3d>
                <a:bevelT w="38100" h="38100"/>
              </a:sp3d>
            </p:spPr>
            <p:txBody>
              <a:bodyPr/>
              <a:lstStyle/>
              <a:p>
                <a:endParaRPr lang="en-US">
                  <a:solidFill>
                    <a:schemeClr val="bg2"/>
                  </a:solidFill>
                </a:endParaRPr>
              </a:p>
            </p:txBody>
          </p:sp>
          <p:sp>
            <p:nvSpPr>
              <p:cNvPr id="7256" name="Text Box 73"/>
              <p:cNvSpPr txBox="1">
                <a:spLocks noChangeArrowheads="1"/>
              </p:cNvSpPr>
              <p:nvPr/>
            </p:nvSpPr>
            <p:spPr bwMode="auto">
              <a:xfrm>
                <a:off x="1632" y="1728"/>
                <a:ext cx="528" cy="233"/>
              </a:xfrm>
              <a:prstGeom prst="rect">
                <a:avLst/>
              </a:prstGeom>
              <a:noFill/>
              <a:ln w="9525">
                <a:noFill/>
                <a:miter lim="800000"/>
                <a:headEnd/>
                <a:tailEnd/>
              </a:ln>
            </p:spPr>
            <p:txBody>
              <a:bodyPr>
                <a:spAutoFit/>
              </a:bodyPr>
              <a:lstStyle/>
              <a:p>
                <a:pPr algn="ctr">
                  <a:spcBef>
                    <a:spcPct val="50000"/>
                  </a:spcBef>
                </a:pPr>
                <a:r>
                  <a:rPr lang="en-US" dirty="0" err="1">
                    <a:solidFill>
                      <a:schemeClr val="bg2"/>
                    </a:solidFill>
                  </a:rPr>
                  <a:t>Disk</a:t>
                </a:r>
                <a:r>
                  <a:rPr lang="en-US" baseline="-25000" dirty="0" err="1">
                    <a:solidFill>
                      <a:schemeClr val="bg2"/>
                    </a:solidFill>
                  </a:rPr>
                  <a:t>A</a:t>
                </a:r>
              </a:p>
            </p:txBody>
          </p:sp>
        </p:grpSp>
        <p:sp>
          <p:nvSpPr>
            <p:cNvPr id="7250" name="Line 76"/>
            <p:cNvSpPr>
              <a:spLocks noChangeShapeType="1"/>
            </p:cNvSpPr>
            <p:nvPr/>
          </p:nvSpPr>
          <p:spPr bwMode="auto">
            <a:xfrm flipV="1">
              <a:off x="1920" y="1344"/>
              <a:ext cx="0" cy="240"/>
            </a:xfrm>
            <a:prstGeom prst="line">
              <a:avLst/>
            </a:prstGeom>
            <a:noFill/>
            <a:ln w="25400">
              <a:solidFill>
                <a:schemeClr val="tx1"/>
              </a:solidFill>
              <a:round/>
              <a:headEnd/>
              <a:tailEnd/>
            </a:ln>
          </p:spPr>
          <p:txBody>
            <a:bodyPr/>
            <a:lstStyle/>
            <a:p>
              <a:endParaRPr lang="en-US"/>
            </a:p>
          </p:txBody>
        </p:sp>
      </p:grpSp>
      <p:sp>
        <p:nvSpPr>
          <p:cNvPr id="7184" name="Rectangle 94"/>
          <p:cNvSpPr>
            <a:spLocks noChangeArrowheads="1"/>
          </p:cNvSpPr>
          <p:nvPr/>
        </p:nvSpPr>
        <p:spPr bwMode="auto">
          <a:xfrm>
            <a:off x="6193466" y="762000"/>
            <a:ext cx="1066800" cy="1219200"/>
          </a:xfrm>
          <a:prstGeom prst="rect">
            <a:avLst/>
          </a:prstGeom>
          <a:gradFill rotWithShape="1">
            <a:gsLst>
              <a:gs pos="0">
                <a:schemeClr val="accent1">
                  <a:lumMod val="75000"/>
                </a:schemeClr>
              </a:gs>
              <a:gs pos="50000">
                <a:schemeClr val="accent1">
                  <a:lumMod val="60000"/>
                  <a:lumOff val="40000"/>
                </a:schemeClr>
              </a:gs>
              <a:gs pos="100000">
                <a:schemeClr val="accent1">
                  <a:lumMod val="75000"/>
                </a:schemeClr>
              </a:gs>
            </a:gsLst>
            <a:lin ang="2700000" scaled="1"/>
          </a:gradFill>
          <a:ln w="3175" algn="ctr">
            <a:solidFill>
              <a:srgbClr val="FFFFFF"/>
            </a:solidFill>
            <a:miter lim="800000"/>
            <a:headEnd/>
            <a:tailEnd/>
          </a:ln>
          <a:effectLst>
            <a:outerShdw blurRad="50800" dist="38100" dir="2700000" algn="tl" rotWithShape="0">
              <a:prstClr val="black">
                <a:alpha val="40000"/>
              </a:prstClr>
            </a:outerShdw>
          </a:effectLst>
          <a:scene3d>
            <a:camera prst="orthographicFront"/>
            <a:lightRig rig="threePt" dir="t"/>
          </a:scene3d>
          <a:sp3d>
            <a:bevelT w="38100" h="38100"/>
          </a:sp3d>
        </p:spPr>
        <p:txBody>
          <a:bodyPr wrap="none" lIns="91432" tIns="45717" rIns="91432" bIns="45717" anchor="ctr"/>
          <a:lstStyle/>
          <a:p>
            <a:endParaRPr lang="en-US">
              <a:solidFill>
                <a:srgbClr val="000000"/>
              </a:solidFill>
            </a:endParaRPr>
          </a:p>
        </p:txBody>
      </p:sp>
      <p:sp>
        <p:nvSpPr>
          <p:cNvPr id="2143" name="Oval 95"/>
          <p:cNvSpPr>
            <a:spLocks noChangeArrowheads="1"/>
          </p:cNvSpPr>
          <p:nvPr/>
        </p:nvSpPr>
        <p:spPr bwMode="auto">
          <a:xfrm>
            <a:off x="6422066" y="838200"/>
            <a:ext cx="609600" cy="609600"/>
          </a:xfrm>
          <a:prstGeom prst="ellipse">
            <a:avLst/>
          </a:prstGeom>
          <a:gradFill rotWithShape="1">
            <a:gsLst>
              <a:gs pos="0">
                <a:schemeClr val="accent4">
                  <a:lumMod val="75000"/>
                </a:schemeClr>
              </a:gs>
              <a:gs pos="50000">
                <a:schemeClr val="accent4">
                  <a:lumMod val="60000"/>
                  <a:lumOff val="40000"/>
                </a:schemeClr>
              </a:gs>
              <a:gs pos="100000">
                <a:schemeClr val="accent4">
                  <a:lumMod val="75000"/>
                </a:schemeClr>
              </a:gs>
            </a:gsLst>
            <a:lin ang="2700000" scaled="1"/>
          </a:gradFill>
          <a:ln w="3175" algn="ctr">
            <a:solidFill>
              <a:srgbClr val="FFFFFF"/>
            </a:solidFill>
            <a:miter lim="800000"/>
            <a:headEnd/>
            <a:tailEnd/>
          </a:ln>
          <a:effectLst>
            <a:outerShdw blurRad="50800" dist="38100" dir="2700000" algn="tl" rotWithShape="0">
              <a:prstClr val="black">
                <a:alpha val="40000"/>
              </a:prstClr>
            </a:outerShdw>
          </a:effectLst>
          <a:scene3d>
            <a:camera prst="orthographicFront"/>
            <a:lightRig rig="threePt" dir="t"/>
          </a:scene3d>
          <a:sp3d>
            <a:bevelT w="38100" h="38100"/>
          </a:sp3d>
        </p:spPr>
        <p:txBody>
          <a:bodyPr wrap="none" lIns="91432" tIns="45717" rIns="91432" bIns="45717" anchor="ctr"/>
          <a:lstStyle/>
          <a:p>
            <a:endParaRPr lang="en-US">
              <a:solidFill>
                <a:srgbClr val="000000"/>
              </a:solidFill>
            </a:endParaRPr>
          </a:p>
        </p:txBody>
      </p:sp>
      <p:sp>
        <p:nvSpPr>
          <p:cNvPr id="2144" name="Rectangle 96"/>
          <p:cNvSpPr>
            <a:spLocks noChangeArrowheads="1"/>
          </p:cNvSpPr>
          <p:nvPr/>
        </p:nvSpPr>
        <p:spPr bwMode="auto">
          <a:xfrm>
            <a:off x="6269666" y="1524000"/>
            <a:ext cx="914400" cy="381000"/>
          </a:xfrm>
          <a:prstGeom prst="rect">
            <a:avLst/>
          </a:prstGeom>
          <a:gradFill rotWithShape="1">
            <a:gsLst>
              <a:gs pos="0">
                <a:srgbClr val="66CC66"/>
              </a:gs>
              <a:gs pos="50000">
                <a:srgbClr val="66CC66">
                  <a:gamma/>
                  <a:tint val="53725"/>
                  <a:invGamma/>
                </a:srgbClr>
              </a:gs>
              <a:gs pos="100000">
                <a:srgbClr val="66CC66"/>
              </a:gs>
            </a:gsLst>
            <a:lin ang="2700000" scaled="1"/>
          </a:gradFill>
          <a:ln w="3175" algn="ctr">
            <a:solidFill>
              <a:srgbClr val="FFFFFF"/>
            </a:solidFill>
            <a:miter lim="800000"/>
            <a:headEnd/>
            <a:tailEnd/>
          </a:ln>
          <a:effectLst>
            <a:outerShdw blurRad="50800" dist="38100" dir="2700000" algn="tl" rotWithShape="0">
              <a:prstClr val="black">
                <a:alpha val="40000"/>
              </a:prstClr>
            </a:outerShdw>
          </a:effectLst>
          <a:scene3d>
            <a:camera prst="orthographicFront"/>
            <a:lightRig rig="threePt" dir="t"/>
          </a:scene3d>
          <a:sp3d>
            <a:bevelT w="38100" h="38100"/>
          </a:sp3d>
        </p:spPr>
        <p:txBody>
          <a:bodyPr wrap="none" lIns="91432" tIns="45717" rIns="91432" bIns="45717" anchor="ctr"/>
          <a:lstStyle/>
          <a:p>
            <a:pPr>
              <a:spcBef>
                <a:spcPct val="50000"/>
              </a:spcBef>
            </a:pPr>
            <a:endParaRPr lang="en-US">
              <a:solidFill>
                <a:srgbClr val="000000"/>
              </a:solidFill>
            </a:endParaRPr>
          </a:p>
        </p:txBody>
      </p:sp>
      <p:sp>
        <p:nvSpPr>
          <p:cNvPr id="7187" name="Line 97"/>
          <p:cNvSpPr>
            <a:spLocks noChangeShapeType="1"/>
          </p:cNvSpPr>
          <p:nvPr/>
        </p:nvSpPr>
        <p:spPr bwMode="auto">
          <a:xfrm>
            <a:off x="6726866" y="1981200"/>
            <a:ext cx="0" cy="381000"/>
          </a:xfrm>
          <a:prstGeom prst="line">
            <a:avLst/>
          </a:prstGeom>
          <a:noFill/>
          <a:ln w="25400">
            <a:solidFill>
              <a:schemeClr val="tx1"/>
            </a:solidFill>
            <a:round/>
            <a:headEnd/>
            <a:tailEnd/>
          </a:ln>
        </p:spPr>
        <p:txBody>
          <a:bodyPr/>
          <a:lstStyle/>
          <a:p>
            <a:endParaRPr lang="en-US"/>
          </a:p>
        </p:txBody>
      </p:sp>
      <p:sp>
        <p:nvSpPr>
          <p:cNvPr id="7188" name="Text Box 98"/>
          <p:cNvSpPr txBox="1">
            <a:spLocks noChangeArrowheads="1"/>
          </p:cNvSpPr>
          <p:nvPr/>
        </p:nvSpPr>
        <p:spPr bwMode="auto">
          <a:xfrm>
            <a:off x="6498266" y="914400"/>
            <a:ext cx="457200" cy="369332"/>
          </a:xfrm>
          <a:prstGeom prst="rect">
            <a:avLst/>
          </a:prstGeom>
          <a:noFill/>
          <a:ln w="9525">
            <a:noFill/>
            <a:miter lim="800000"/>
            <a:headEnd/>
            <a:tailEnd/>
          </a:ln>
        </p:spPr>
        <p:txBody>
          <a:bodyPr>
            <a:spAutoFit/>
          </a:bodyPr>
          <a:lstStyle/>
          <a:p>
            <a:pPr algn="ctr">
              <a:spcBef>
                <a:spcPct val="50000"/>
              </a:spcBef>
            </a:pPr>
            <a:r>
              <a:rPr lang="en-US">
                <a:solidFill>
                  <a:schemeClr val="bg2"/>
                </a:solidFill>
              </a:rPr>
              <a:t>P</a:t>
            </a:r>
            <a:r>
              <a:rPr lang="en-US" baseline="-25000">
                <a:solidFill>
                  <a:schemeClr val="bg2"/>
                </a:solidFill>
              </a:rPr>
              <a:t>3</a:t>
            </a:r>
          </a:p>
        </p:txBody>
      </p:sp>
      <p:sp>
        <p:nvSpPr>
          <p:cNvPr id="7189" name="Text Box 99"/>
          <p:cNvSpPr txBox="1">
            <a:spLocks noChangeArrowheads="1"/>
          </p:cNvSpPr>
          <p:nvPr/>
        </p:nvSpPr>
        <p:spPr bwMode="auto">
          <a:xfrm>
            <a:off x="6193466" y="1524000"/>
            <a:ext cx="1066800" cy="369332"/>
          </a:xfrm>
          <a:prstGeom prst="rect">
            <a:avLst/>
          </a:prstGeom>
          <a:noFill/>
          <a:ln w="9525">
            <a:noFill/>
            <a:miter lim="800000"/>
            <a:headEnd/>
            <a:tailEnd/>
          </a:ln>
        </p:spPr>
        <p:txBody>
          <a:bodyPr>
            <a:spAutoFit/>
          </a:bodyPr>
          <a:lstStyle/>
          <a:p>
            <a:pPr algn="ctr">
              <a:spcBef>
                <a:spcPct val="50000"/>
              </a:spcBef>
            </a:pPr>
            <a:r>
              <a:rPr lang="en-US" dirty="0">
                <a:solidFill>
                  <a:schemeClr val="bg2"/>
                </a:solidFill>
              </a:rPr>
              <a:t>Cache</a:t>
            </a:r>
            <a:r>
              <a:rPr lang="en-US" baseline="-25000" dirty="0">
                <a:solidFill>
                  <a:schemeClr val="bg2"/>
                </a:solidFill>
              </a:rPr>
              <a:t>3</a:t>
            </a:r>
          </a:p>
        </p:txBody>
      </p:sp>
      <p:sp>
        <p:nvSpPr>
          <p:cNvPr id="7190" name="Rectangle 101"/>
          <p:cNvSpPr>
            <a:spLocks noChangeArrowheads="1"/>
          </p:cNvSpPr>
          <p:nvPr/>
        </p:nvSpPr>
        <p:spPr bwMode="auto">
          <a:xfrm>
            <a:off x="7565066" y="762000"/>
            <a:ext cx="1066800" cy="1219200"/>
          </a:xfrm>
          <a:prstGeom prst="rect">
            <a:avLst/>
          </a:prstGeom>
          <a:gradFill rotWithShape="1">
            <a:gsLst>
              <a:gs pos="0">
                <a:schemeClr val="accent1">
                  <a:lumMod val="75000"/>
                </a:schemeClr>
              </a:gs>
              <a:gs pos="50000">
                <a:schemeClr val="accent1">
                  <a:lumMod val="60000"/>
                  <a:lumOff val="40000"/>
                </a:schemeClr>
              </a:gs>
              <a:gs pos="100000">
                <a:schemeClr val="accent1">
                  <a:lumMod val="75000"/>
                </a:schemeClr>
              </a:gs>
            </a:gsLst>
            <a:lin ang="2700000" scaled="1"/>
          </a:gradFill>
          <a:ln w="3175" algn="ctr">
            <a:solidFill>
              <a:srgbClr val="FFFFFF"/>
            </a:solidFill>
            <a:miter lim="800000"/>
            <a:headEnd/>
            <a:tailEnd/>
          </a:ln>
          <a:effectLst>
            <a:outerShdw blurRad="50800" dist="38100" dir="2700000" algn="tl" rotWithShape="0">
              <a:prstClr val="black">
                <a:alpha val="40000"/>
              </a:prstClr>
            </a:outerShdw>
          </a:effectLst>
          <a:scene3d>
            <a:camera prst="orthographicFront"/>
            <a:lightRig rig="threePt" dir="t"/>
          </a:scene3d>
          <a:sp3d>
            <a:bevelT w="38100" h="38100"/>
          </a:sp3d>
        </p:spPr>
        <p:txBody>
          <a:bodyPr wrap="none" lIns="91432" tIns="45717" rIns="91432" bIns="45717" anchor="ctr"/>
          <a:lstStyle/>
          <a:p>
            <a:endParaRPr lang="en-US">
              <a:solidFill>
                <a:srgbClr val="000000"/>
              </a:solidFill>
            </a:endParaRPr>
          </a:p>
        </p:txBody>
      </p:sp>
      <p:sp>
        <p:nvSpPr>
          <p:cNvPr id="7191" name="Oval 102"/>
          <p:cNvSpPr>
            <a:spLocks noChangeArrowheads="1"/>
          </p:cNvSpPr>
          <p:nvPr/>
        </p:nvSpPr>
        <p:spPr bwMode="auto">
          <a:xfrm>
            <a:off x="7793666" y="838200"/>
            <a:ext cx="609600" cy="609600"/>
          </a:xfrm>
          <a:prstGeom prst="ellipse">
            <a:avLst/>
          </a:prstGeom>
          <a:gradFill rotWithShape="1">
            <a:gsLst>
              <a:gs pos="0">
                <a:schemeClr val="accent4">
                  <a:lumMod val="75000"/>
                </a:schemeClr>
              </a:gs>
              <a:gs pos="50000">
                <a:schemeClr val="accent4">
                  <a:lumMod val="60000"/>
                  <a:lumOff val="40000"/>
                </a:schemeClr>
              </a:gs>
              <a:gs pos="100000">
                <a:schemeClr val="accent4">
                  <a:lumMod val="75000"/>
                </a:schemeClr>
              </a:gs>
            </a:gsLst>
            <a:lin ang="2700000" scaled="1"/>
          </a:gradFill>
          <a:ln w="3175" algn="ctr">
            <a:solidFill>
              <a:srgbClr val="FFFFFF"/>
            </a:solidFill>
            <a:miter lim="800000"/>
            <a:headEnd/>
            <a:tailEnd/>
          </a:ln>
          <a:effectLst>
            <a:outerShdw blurRad="50800" dist="38100" dir="2700000" algn="tl" rotWithShape="0">
              <a:prstClr val="black">
                <a:alpha val="40000"/>
              </a:prstClr>
            </a:outerShdw>
          </a:effectLst>
          <a:scene3d>
            <a:camera prst="orthographicFront"/>
            <a:lightRig rig="threePt" dir="t"/>
          </a:scene3d>
          <a:sp3d>
            <a:bevelT w="38100" h="38100"/>
          </a:sp3d>
        </p:spPr>
        <p:txBody>
          <a:bodyPr wrap="none" lIns="91432" tIns="45717" rIns="91432" bIns="45717" anchor="ctr"/>
          <a:lstStyle/>
          <a:p>
            <a:endParaRPr lang="en-US">
              <a:solidFill>
                <a:srgbClr val="000000"/>
              </a:solidFill>
            </a:endParaRPr>
          </a:p>
        </p:txBody>
      </p:sp>
      <p:sp>
        <p:nvSpPr>
          <p:cNvPr id="7192" name="Rectangle 103"/>
          <p:cNvSpPr>
            <a:spLocks noChangeArrowheads="1"/>
          </p:cNvSpPr>
          <p:nvPr/>
        </p:nvSpPr>
        <p:spPr bwMode="auto">
          <a:xfrm>
            <a:off x="7641266" y="1524000"/>
            <a:ext cx="914400" cy="381000"/>
          </a:xfrm>
          <a:prstGeom prst="rect">
            <a:avLst/>
          </a:prstGeom>
          <a:gradFill rotWithShape="1">
            <a:gsLst>
              <a:gs pos="0">
                <a:srgbClr val="66CC66"/>
              </a:gs>
              <a:gs pos="50000">
                <a:srgbClr val="66CC66">
                  <a:gamma/>
                  <a:tint val="53725"/>
                  <a:invGamma/>
                </a:srgbClr>
              </a:gs>
              <a:gs pos="100000">
                <a:srgbClr val="66CC66"/>
              </a:gs>
            </a:gsLst>
            <a:lin ang="2700000" scaled="1"/>
          </a:gradFill>
          <a:ln w="3175" algn="ctr">
            <a:solidFill>
              <a:srgbClr val="FFFFFF"/>
            </a:solidFill>
            <a:miter lim="800000"/>
            <a:headEnd/>
            <a:tailEnd/>
          </a:ln>
          <a:effectLst>
            <a:outerShdw blurRad="50800" dist="38100" dir="2700000" algn="tl" rotWithShape="0">
              <a:prstClr val="black">
                <a:alpha val="40000"/>
              </a:prstClr>
            </a:outerShdw>
          </a:effectLst>
          <a:scene3d>
            <a:camera prst="orthographicFront"/>
            <a:lightRig rig="threePt" dir="t"/>
          </a:scene3d>
          <a:sp3d>
            <a:bevelT w="38100" h="38100"/>
          </a:sp3d>
        </p:spPr>
        <p:txBody>
          <a:bodyPr wrap="none" lIns="91432" tIns="45717" rIns="91432" bIns="45717" anchor="ctr"/>
          <a:lstStyle/>
          <a:p>
            <a:pPr>
              <a:spcBef>
                <a:spcPct val="50000"/>
              </a:spcBef>
            </a:pPr>
            <a:endParaRPr lang="en-US">
              <a:solidFill>
                <a:srgbClr val="000000"/>
              </a:solidFill>
            </a:endParaRPr>
          </a:p>
        </p:txBody>
      </p:sp>
      <p:sp>
        <p:nvSpPr>
          <p:cNvPr id="7193" name="Line 104"/>
          <p:cNvSpPr>
            <a:spLocks noChangeShapeType="1"/>
          </p:cNvSpPr>
          <p:nvPr/>
        </p:nvSpPr>
        <p:spPr bwMode="auto">
          <a:xfrm>
            <a:off x="8098466" y="1981200"/>
            <a:ext cx="0" cy="381000"/>
          </a:xfrm>
          <a:prstGeom prst="line">
            <a:avLst/>
          </a:prstGeom>
          <a:noFill/>
          <a:ln w="25400">
            <a:solidFill>
              <a:schemeClr val="tx1"/>
            </a:solidFill>
            <a:round/>
            <a:headEnd/>
            <a:tailEnd/>
          </a:ln>
        </p:spPr>
        <p:txBody>
          <a:bodyPr/>
          <a:lstStyle/>
          <a:p>
            <a:endParaRPr lang="en-US"/>
          </a:p>
        </p:txBody>
      </p:sp>
      <p:sp>
        <p:nvSpPr>
          <p:cNvPr id="7194" name="Text Box 105"/>
          <p:cNvSpPr txBox="1">
            <a:spLocks noChangeArrowheads="1"/>
          </p:cNvSpPr>
          <p:nvPr/>
        </p:nvSpPr>
        <p:spPr bwMode="auto">
          <a:xfrm>
            <a:off x="7869866" y="914400"/>
            <a:ext cx="457200" cy="369332"/>
          </a:xfrm>
          <a:prstGeom prst="rect">
            <a:avLst/>
          </a:prstGeom>
          <a:noFill/>
          <a:ln w="9525">
            <a:noFill/>
            <a:miter lim="800000"/>
            <a:headEnd/>
            <a:tailEnd/>
          </a:ln>
        </p:spPr>
        <p:txBody>
          <a:bodyPr>
            <a:spAutoFit/>
          </a:bodyPr>
          <a:lstStyle/>
          <a:p>
            <a:pPr algn="ctr">
              <a:spcBef>
                <a:spcPct val="50000"/>
              </a:spcBef>
            </a:pPr>
            <a:r>
              <a:rPr lang="en-US">
                <a:solidFill>
                  <a:schemeClr val="bg2"/>
                </a:solidFill>
              </a:rPr>
              <a:t>P</a:t>
            </a:r>
            <a:r>
              <a:rPr lang="en-US" baseline="-25000">
                <a:solidFill>
                  <a:schemeClr val="bg2"/>
                </a:solidFill>
              </a:rPr>
              <a:t>4</a:t>
            </a:r>
          </a:p>
        </p:txBody>
      </p:sp>
      <p:sp>
        <p:nvSpPr>
          <p:cNvPr id="7195" name="Text Box 106"/>
          <p:cNvSpPr txBox="1">
            <a:spLocks noChangeArrowheads="1"/>
          </p:cNvSpPr>
          <p:nvPr/>
        </p:nvSpPr>
        <p:spPr bwMode="auto">
          <a:xfrm>
            <a:off x="7565066" y="1524000"/>
            <a:ext cx="1066800" cy="369332"/>
          </a:xfrm>
          <a:prstGeom prst="rect">
            <a:avLst/>
          </a:prstGeom>
          <a:noFill/>
          <a:ln w="9525">
            <a:noFill/>
            <a:miter lim="800000"/>
            <a:headEnd/>
            <a:tailEnd/>
          </a:ln>
        </p:spPr>
        <p:txBody>
          <a:bodyPr>
            <a:spAutoFit/>
          </a:bodyPr>
          <a:lstStyle/>
          <a:p>
            <a:pPr algn="ctr">
              <a:spcBef>
                <a:spcPct val="50000"/>
              </a:spcBef>
            </a:pPr>
            <a:r>
              <a:rPr lang="en-US">
                <a:solidFill>
                  <a:schemeClr val="bg2"/>
                </a:solidFill>
              </a:rPr>
              <a:t>Cache</a:t>
            </a:r>
            <a:r>
              <a:rPr lang="en-US" baseline="-25000">
                <a:solidFill>
                  <a:schemeClr val="bg2"/>
                </a:solidFill>
              </a:rPr>
              <a:t>4</a:t>
            </a:r>
          </a:p>
        </p:txBody>
      </p:sp>
      <p:sp>
        <p:nvSpPr>
          <p:cNvPr id="2166" name="Rectangle 118"/>
          <p:cNvSpPr>
            <a:spLocks noGrp="1" noChangeArrowheads="1"/>
          </p:cNvSpPr>
          <p:nvPr>
            <p:ph sz="half" idx="1"/>
          </p:nvPr>
        </p:nvSpPr>
        <p:spPr>
          <a:xfrm>
            <a:off x="381000" y="4172574"/>
            <a:ext cx="4114800" cy="2374433"/>
          </a:xfrm>
        </p:spPr>
        <p:txBody>
          <a:bodyPr/>
          <a:lstStyle/>
          <a:p>
            <a:pPr marL="287338" indent="-287338" eaLnBrk="1" hangingPunct="1">
              <a:spcBef>
                <a:spcPts val="1200"/>
              </a:spcBef>
              <a:spcAft>
                <a:spcPts val="0"/>
              </a:spcAft>
              <a:buFontTx/>
              <a:buNone/>
            </a:pPr>
            <a:r>
              <a:rPr lang="en-US" sz="1800" i="1" dirty="0" smtClean="0">
                <a:sym typeface="Wingdings" pitchFamily="2" charset="2"/>
              </a:rPr>
              <a:t>0.	</a:t>
            </a:r>
            <a:r>
              <a:rPr lang="en-US" sz="1800" i="1" dirty="0" err="1" smtClean="0">
                <a:sym typeface="Wingdings" pitchFamily="2" charset="2"/>
              </a:rPr>
              <a:t>Disk</a:t>
            </a:r>
            <a:r>
              <a:rPr lang="en-US" sz="1800" i="1" baseline="-25000" dirty="0" err="1" smtClean="0">
                <a:sym typeface="Wingdings" pitchFamily="2" charset="2"/>
              </a:rPr>
              <a:t>B</a:t>
            </a:r>
            <a:r>
              <a:rPr lang="en-US" sz="1800" i="1" dirty="0" smtClean="0">
                <a:sym typeface="Wingdings" pitchFamily="2" charset="2"/>
              </a:rPr>
              <a:t> statically affinitized to P</a:t>
            </a:r>
            <a:r>
              <a:rPr lang="en-US" sz="1800" i="1" baseline="-25000" dirty="0" smtClean="0">
                <a:sym typeface="Wingdings" pitchFamily="2" charset="2"/>
              </a:rPr>
              <a:t>2 </a:t>
            </a:r>
            <a:r>
              <a:rPr lang="en-US" sz="1800" i="1" dirty="0" smtClean="0">
                <a:sym typeface="Wingdings" pitchFamily="2" charset="2"/>
              </a:rPr>
              <a:t>when initialized (random) </a:t>
            </a:r>
          </a:p>
          <a:p>
            <a:pPr marL="287338" indent="-287338" eaLnBrk="1" hangingPunct="1">
              <a:spcBef>
                <a:spcPts val="1200"/>
              </a:spcBef>
              <a:spcAft>
                <a:spcPts val="0"/>
              </a:spcAft>
              <a:buFontTx/>
              <a:buAutoNum type="arabicPeriod"/>
            </a:pPr>
            <a:r>
              <a:rPr lang="en-US" sz="1800" dirty="0" smtClean="0"/>
              <a:t>P</a:t>
            </a:r>
            <a:r>
              <a:rPr lang="en-US" sz="1800" baseline="-25000" dirty="0" smtClean="0"/>
              <a:t>3</a:t>
            </a:r>
            <a:r>
              <a:rPr lang="en-US" sz="1800" dirty="0" smtClean="0"/>
              <a:t> dirties buffer: </a:t>
            </a:r>
            <a:r>
              <a:rPr lang="en-US" sz="1800" dirty="0" err="1" smtClean="0"/>
              <a:t>Mem</a:t>
            </a:r>
            <a:r>
              <a:rPr lang="en-US" sz="1800" baseline="-25000" dirty="0" err="1" smtClean="0"/>
              <a:t>A</a:t>
            </a:r>
            <a:r>
              <a:rPr lang="en-US" sz="1800" dirty="0" smtClean="0"/>
              <a:t> </a:t>
            </a:r>
            <a:r>
              <a:rPr lang="en-US" sz="1800" dirty="0" smtClean="0">
                <a:sym typeface="Wingdings" pitchFamily="2" charset="2"/>
              </a:rPr>
              <a:t> </a:t>
            </a:r>
            <a:r>
              <a:rPr lang="en-US" sz="1800" dirty="0" smtClean="0"/>
              <a:t>Cache</a:t>
            </a:r>
            <a:r>
              <a:rPr lang="en-US" sz="1800" baseline="-25000" dirty="0" smtClean="0"/>
              <a:t>3</a:t>
            </a:r>
            <a:endParaRPr lang="en-US" sz="1800" dirty="0" smtClean="0"/>
          </a:p>
          <a:p>
            <a:pPr marL="287338" indent="-287338" eaLnBrk="1" hangingPunct="1">
              <a:spcBef>
                <a:spcPts val="1200"/>
              </a:spcBef>
              <a:spcAft>
                <a:spcPts val="0"/>
              </a:spcAft>
              <a:buFontTx/>
              <a:buAutoNum type="arabicPeriod"/>
            </a:pPr>
            <a:r>
              <a:rPr lang="en-US" sz="1800" dirty="0" smtClean="0"/>
              <a:t>P</a:t>
            </a:r>
            <a:r>
              <a:rPr lang="en-US" sz="1800" baseline="-25000" dirty="0" smtClean="0"/>
              <a:t>3</a:t>
            </a:r>
            <a:r>
              <a:rPr lang="en-US" sz="1800" dirty="0" smtClean="0"/>
              <a:t> starts I/O: send buffer to</a:t>
            </a:r>
            <a:r>
              <a:rPr lang="en-US" sz="1800" dirty="0" smtClean="0">
                <a:sym typeface="Wingdings" pitchFamily="2" charset="2"/>
              </a:rPr>
              <a:t> </a:t>
            </a:r>
            <a:r>
              <a:rPr lang="en-US" sz="1800" dirty="0" err="1" smtClean="0">
                <a:sym typeface="Wingdings" pitchFamily="2" charset="2"/>
              </a:rPr>
              <a:t>Disk</a:t>
            </a:r>
            <a:r>
              <a:rPr lang="en-US" sz="1800" baseline="-25000" dirty="0" err="1" smtClean="0">
                <a:sym typeface="Wingdings" pitchFamily="2" charset="2"/>
              </a:rPr>
              <a:t>B</a:t>
            </a:r>
            <a:endParaRPr lang="en-US" sz="1800" dirty="0" smtClean="0">
              <a:sym typeface="Wingdings" pitchFamily="2" charset="2"/>
            </a:endParaRPr>
          </a:p>
          <a:p>
            <a:pPr marL="287338" indent="-287338" eaLnBrk="1" hangingPunct="1">
              <a:spcBef>
                <a:spcPts val="1200"/>
              </a:spcBef>
              <a:spcAft>
                <a:spcPts val="0"/>
              </a:spcAft>
              <a:buFontTx/>
              <a:buAutoNum type="arabicPeriod"/>
            </a:pPr>
            <a:r>
              <a:rPr lang="en-US" sz="1800" dirty="0" err="1" smtClean="0">
                <a:sym typeface="Wingdings" pitchFamily="2" charset="2"/>
              </a:rPr>
              <a:t>Disk</a:t>
            </a:r>
            <a:r>
              <a:rPr lang="en-US" sz="1800" baseline="-25000" dirty="0" err="1" smtClean="0">
                <a:sym typeface="Wingdings" pitchFamily="2" charset="2"/>
              </a:rPr>
              <a:t>B</a:t>
            </a:r>
            <a:r>
              <a:rPr lang="en-US" sz="1800" dirty="0" smtClean="0">
                <a:sym typeface="Wingdings" pitchFamily="2" charset="2"/>
              </a:rPr>
              <a:t> DMA triggers Writeback:    Cache</a:t>
            </a:r>
            <a:r>
              <a:rPr lang="en-US" sz="1800" baseline="-25000" dirty="0" smtClean="0">
                <a:sym typeface="Wingdings" pitchFamily="2" charset="2"/>
              </a:rPr>
              <a:t>3</a:t>
            </a:r>
            <a:r>
              <a:rPr lang="en-US" sz="1800" dirty="0" smtClean="0">
                <a:sym typeface="Wingdings" pitchFamily="2" charset="2"/>
              </a:rPr>
              <a:t>  </a:t>
            </a:r>
            <a:r>
              <a:rPr lang="en-US" sz="1800" dirty="0" err="1" smtClean="0">
                <a:sym typeface="Wingdings" pitchFamily="2" charset="2"/>
              </a:rPr>
              <a:t>Mem</a:t>
            </a:r>
            <a:r>
              <a:rPr lang="en-US" sz="1800" baseline="-25000" dirty="0" err="1" smtClean="0">
                <a:sym typeface="Wingdings" pitchFamily="2" charset="2"/>
              </a:rPr>
              <a:t>A</a:t>
            </a:r>
            <a:r>
              <a:rPr lang="en-US" sz="1800" dirty="0" smtClean="0">
                <a:sym typeface="Wingdings" pitchFamily="2" charset="2"/>
              </a:rPr>
              <a:t> (or Node Cache)</a:t>
            </a:r>
          </a:p>
          <a:p>
            <a:pPr marL="287338" indent="-287338" eaLnBrk="1" hangingPunct="1">
              <a:spcBef>
                <a:spcPts val="1200"/>
              </a:spcBef>
              <a:spcAft>
                <a:spcPts val="0"/>
              </a:spcAft>
              <a:buFontTx/>
              <a:buAutoNum type="arabicPeriod"/>
            </a:pPr>
            <a:r>
              <a:rPr lang="en-US" sz="1800" dirty="0" smtClean="0">
                <a:sym typeface="Wingdings" pitchFamily="2" charset="2"/>
              </a:rPr>
              <a:t>Buffer written to </a:t>
            </a:r>
            <a:r>
              <a:rPr lang="en-US" sz="1800" dirty="0" err="1" smtClean="0">
                <a:sym typeface="Wingdings" pitchFamily="2" charset="2"/>
              </a:rPr>
              <a:t>Disk</a:t>
            </a:r>
            <a:r>
              <a:rPr lang="en-US" sz="1800" baseline="-25000" dirty="0" err="1" smtClean="0">
                <a:sym typeface="Wingdings" pitchFamily="2" charset="2"/>
              </a:rPr>
              <a:t>B</a:t>
            </a:r>
            <a:endParaRPr lang="en-US" sz="1800" baseline="-25000" dirty="0" smtClean="0">
              <a:sym typeface="Wingdings" pitchFamily="2" charset="2"/>
            </a:endParaRPr>
          </a:p>
        </p:txBody>
      </p:sp>
      <p:sp>
        <p:nvSpPr>
          <p:cNvPr id="2167" name="Rectangle 119"/>
          <p:cNvSpPr>
            <a:spLocks noGrp="1" noChangeArrowheads="1"/>
          </p:cNvSpPr>
          <p:nvPr>
            <p:ph sz="half" idx="2"/>
          </p:nvPr>
        </p:nvSpPr>
        <p:spPr>
          <a:xfrm>
            <a:off x="4724400" y="4172574"/>
            <a:ext cx="4038600" cy="2456826"/>
          </a:xfrm>
        </p:spPr>
        <p:txBody>
          <a:bodyPr/>
          <a:lstStyle/>
          <a:p>
            <a:pPr marL="287338" indent="-287338" eaLnBrk="1" hangingPunct="1">
              <a:spcBef>
                <a:spcPts val="1200"/>
              </a:spcBef>
              <a:spcAft>
                <a:spcPts val="0"/>
              </a:spcAft>
              <a:buFontTx/>
              <a:buAutoNum type="arabicPeriod" startAt="5"/>
            </a:pPr>
            <a:r>
              <a:rPr lang="en-US" sz="1800" dirty="0" smtClean="0"/>
              <a:t>HW Interrupt and ISR: </a:t>
            </a:r>
            <a:r>
              <a:rPr lang="en-US" sz="1800" dirty="0" smtClean="0">
                <a:sym typeface="Wingdings" pitchFamily="2" charset="2"/>
              </a:rPr>
              <a:t>Disk</a:t>
            </a:r>
            <a:r>
              <a:rPr lang="en-US" sz="1800" baseline="-25000" dirty="0" smtClean="0">
                <a:sym typeface="Wingdings" pitchFamily="2" charset="2"/>
              </a:rPr>
              <a:t>B</a:t>
            </a:r>
            <a:r>
              <a:rPr lang="en-US" sz="1800" dirty="0" smtClean="0"/>
              <a:t> </a:t>
            </a:r>
            <a:r>
              <a:rPr lang="en-US" sz="1800" dirty="0" smtClean="0">
                <a:sym typeface="Wingdings" pitchFamily="2" charset="2"/>
              </a:rPr>
              <a:t></a:t>
            </a:r>
            <a:r>
              <a:rPr lang="en-US" sz="1800" dirty="0" smtClean="0"/>
              <a:t> P</a:t>
            </a:r>
            <a:r>
              <a:rPr lang="en-US" sz="1800" baseline="-25000" dirty="0" smtClean="0"/>
              <a:t>2</a:t>
            </a:r>
            <a:r>
              <a:rPr lang="en-US" sz="1800" dirty="0" smtClean="0"/>
              <a:t> </a:t>
            </a:r>
          </a:p>
          <a:p>
            <a:pPr marL="287338" indent="-287338" eaLnBrk="1" hangingPunct="1">
              <a:spcBef>
                <a:spcPts val="1200"/>
              </a:spcBef>
              <a:spcAft>
                <a:spcPts val="0"/>
              </a:spcAft>
              <a:buFontTx/>
              <a:buAutoNum type="arabicPeriod" startAt="5"/>
            </a:pPr>
            <a:r>
              <a:rPr lang="en-US" sz="1800" dirty="0" smtClean="0"/>
              <a:t>P</a:t>
            </a:r>
            <a:r>
              <a:rPr lang="en-US" sz="1800" baseline="-25000" dirty="0" smtClean="0"/>
              <a:t>2</a:t>
            </a:r>
            <a:r>
              <a:rPr lang="en-US" sz="1800" dirty="0" smtClean="0">
                <a:sym typeface="Wingdings" pitchFamily="2" charset="2"/>
              </a:rPr>
              <a:t> executes DPC (by default) </a:t>
            </a:r>
          </a:p>
          <a:p>
            <a:pPr marL="553234" lvl="2" indent="-287338">
              <a:spcBef>
                <a:spcPts val="1200"/>
              </a:spcBef>
              <a:spcAft>
                <a:spcPts val="0"/>
              </a:spcAft>
            </a:pPr>
            <a:r>
              <a:rPr lang="en-US" sz="1300" dirty="0" smtClean="0">
                <a:sym typeface="Wingdings" pitchFamily="2" charset="2"/>
              </a:rPr>
              <a:t>Including Disk Driver Stack I/O completion processing, which accesses control state in Cache</a:t>
            </a:r>
            <a:r>
              <a:rPr lang="en-US" sz="1300" baseline="-25000" dirty="0" smtClean="0">
                <a:sym typeface="Wingdings" pitchFamily="2" charset="2"/>
              </a:rPr>
              <a:t>3</a:t>
            </a:r>
          </a:p>
          <a:p>
            <a:pPr marL="287338" indent="-287338" eaLnBrk="1" hangingPunct="1">
              <a:spcBef>
                <a:spcPts val="1200"/>
              </a:spcBef>
              <a:spcAft>
                <a:spcPts val="0"/>
              </a:spcAft>
              <a:buFontTx/>
              <a:buAutoNum type="arabicPeriod" startAt="5"/>
            </a:pPr>
            <a:r>
              <a:rPr lang="en-US" sz="1800" dirty="0" smtClean="0">
                <a:sym typeface="Wingdings" pitchFamily="2" charset="2"/>
              </a:rPr>
              <a:t>Originating thread alerted (APC or synch I/O):  P</a:t>
            </a:r>
            <a:r>
              <a:rPr lang="en-US" sz="1800" baseline="-25000" dirty="0" smtClean="0">
                <a:sym typeface="Wingdings" pitchFamily="2" charset="2"/>
              </a:rPr>
              <a:t>2</a:t>
            </a:r>
            <a:r>
              <a:rPr lang="en-US" sz="1800" dirty="0" smtClean="0">
                <a:sym typeface="Wingdings" pitchFamily="2" charset="2"/>
              </a:rPr>
              <a:t>  P</a:t>
            </a:r>
            <a:r>
              <a:rPr lang="en-US" sz="1800" baseline="-25000" dirty="0" smtClean="0">
                <a:sym typeface="Wingdings" pitchFamily="2" charset="2"/>
              </a:rPr>
              <a:t>3</a:t>
            </a:r>
            <a:endParaRPr lang="en-US" sz="1800" dirty="0" smtClean="0">
              <a:sym typeface="Wingdings" pitchFamily="2" charset="2"/>
            </a:endParaRPr>
          </a:p>
          <a:p>
            <a:pPr marL="574675" lvl="1" indent="-287338">
              <a:spcBef>
                <a:spcPts val="1200"/>
              </a:spcBef>
              <a:spcAft>
                <a:spcPts val="0"/>
              </a:spcAft>
            </a:pPr>
            <a:r>
              <a:rPr lang="en-US" sz="1600" dirty="0" smtClean="0">
                <a:sym typeface="Wingdings" pitchFamily="2" charset="2"/>
              </a:rPr>
              <a:t>May require </a:t>
            </a:r>
            <a:r>
              <a:rPr lang="en-US" sz="1600" dirty="0" err="1" smtClean="0">
                <a:sym typeface="Wingdings" pitchFamily="2" charset="2"/>
              </a:rPr>
              <a:t>InterProc</a:t>
            </a:r>
            <a:r>
              <a:rPr lang="en-US" sz="1600" dirty="0" smtClean="0">
                <a:sym typeface="Wingdings" pitchFamily="2" charset="2"/>
              </a:rPr>
              <a:t> Interrupt </a:t>
            </a:r>
          </a:p>
        </p:txBody>
      </p:sp>
      <p:sp>
        <p:nvSpPr>
          <p:cNvPr id="7198" name="Text Box 120"/>
          <p:cNvSpPr txBox="1">
            <a:spLocks noChangeArrowheads="1"/>
          </p:cNvSpPr>
          <p:nvPr/>
        </p:nvSpPr>
        <p:spPr bwMode="auto">
          <a:xfrm>
            <a:off x="3526466" y="762000"/>
            <a:ext cx="2057400" cy="978729"/>
          </a:xfrm>
          <a:prstGeom prst="rect">
            <a:avLst/>
          </a:prstGeom>
        </p:spPr>
        <p:txBody>
          <a:bodyPr>
            <a:spAutoFit/>
          </a:bodyPr>
          <a:lstStyle/>
          <a:p>
            <a:pPr algn="ctr" defTabSz="912777" fontAlgn="base">
              <a:lnSpc>
                <a:spcPct val="90000"/>
              </a:lnSpc>
              <a:spcBef>
                <a:spcPct val="0"/>
              </a:spcBef>
              <a:spcAft>
                <a:spcPct val="0"/>
              </a:spcAft>
            </a:pPr>
            <a:r>
              <a:rPr lang="en-US" sz="3200" spc="-125" dirty="0" smtClean="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cs typeface="Arial" charset="0"/>
              </a:rPr>
              <a:t>Current    Disk Write</a:t>
            </a:r>
          </a:p>
        </p:txBody>
      </p:sp>
      <p:sp>
        <p:nvSpPr>
          <p:cNvPr id="2179" name="Rectangle 131"/>
          <p:cNvSpPr>
            <a:spLocks noChangeArrowheads="1"/>
          </p:cNvSpPr>
          <p:nvPr/>
        </p:nvSpPr>
        <p:spPr bwMode="auto">
          <a:xfrm>
            <a:off x="3907466" y="2819400"/>
            <a:ext cx="1295400" cy="457200"/>
          </a:xfrm>
          <a:prstGeom prst="rect">
            <a:avLst/>
          </a:prstGeom>
          <a:gradFill rotWithShape="1">
            <a:gsLst>
              <a:gs pos="0">
                <a:srgbClr val="66CC66"/>
              </a:gs>
              <a:gs pos="50000">
                <a:srgbClr val="66CC66">
                  <a:gamma/>
                  <a:tint val="53725"/>
                  <a:invGamma/>
                </a:srgbClr>
              </a:gs>
              <a:gs pos="100000">
                <a:srgbClr val="66CC66"/>
              </a:gs>
            </a:gsLst>
            <a:lin ang="2700000" scaled="1"/>
          </a:gradFill>
          <a:ln w="3175" algn="ctr">
            <a:solidFill>
              <a:srgbClr val="FFFFFF"/>
            </a:solidFill>
            <a:miter lim="800000"/>
            <a:headEnd/>
            <a:tailEnd/>
          </a:ln>
          <a:effectLst>
            <a:outerShdw blurRad="50800" dist="38100" dir="2700000" algn="tl" rotWithShape="0">
              <a:prstClr val="black">
                <a:alpha val="40000"/>
              </a:prstClr>
            </a:outerShdw>
          </a:effectLst>
          <a:scene3d>
            <a:camera prst="orthographicFront"/>
            <a:lightRig rig="threePt" dir="t"/>
          </a:scene3d>
          <a:sp3d>
            <a:bevelT w="38100" h="38100"/>
          </a:sp3d>
        </p:spPr>
        <p:txBody>
          <a:bodyPr wrap="none" lIns="91432" tIns="45717" rIns="91432" bIns="45717" anchor="ctr"/>
          <a:lstStyle/>
          <a:p>
            <a:pPr>
              <a:spcBef>
                <a:spcPct val="50000"/>
              </a:spcBef>
            </a:pPr>
            <a:endParaRPr lang="en-US" dirty="0">
              <a:solidFill>
                <a:srgbClr val="000000"/>
              </a:solidFill>
            </a:endParaRPr>
          </a:p>
        </p:txBody>
      </p:sp>
      <p:sp>
        <p:nvSpPr>
          <p:cNvPr id="7200" name="Text Box 132"/>
          <p:cNvSpPr txBox="1">
            <a:spLocks noChangeArrowheads="1"/>
          </p:cNvSpPr>
          <p:nvPr/>
        </p:nvSpPr>
        <p:spPr bwMode="auto">
          <a:xfrm>
            <a:off x="3983666" y="2833688"/>
            <a:ext cx="1143000" cy="369332"/>
          </a:xfrm>
          <a:prstGeom prst="rect">
            <a:avLst/>
          </a:prstGeom>
          <a:noFill/>
          <a:ln w="9525">
            <a:noFill/>
            <a:miter lim="800000"/>
            <a:headEnd/>
            <a:tailEnd/>
          </a:ln>
        </p:spPr>
        <p:txBody>
          <a:bodyPr>
            <a:spAutoFit/>
          </a:bodyPr>
          <a:lstStyle/>
          <a:p>
            <a:pPr algn="ctr">
              <a:spcBef>
                <a:spcPct val="50000"/>
              </a:spcBef>
            </a:pPr>
            <a:r>
              <a:rPr lang="en-US" dirty="0">
                <a:solidFill>
                  <a:schemeClr val="bg2"/>
                </a:solidFill>
              </a:rPr>
              <a:t>Cache(s)</a:t>
            </a:r>
          </a:p>
        </p:txBody>
      </p:sp>
      <p:sp>
        <p:nvSpPr>
          <p:cNvPr id="2184" name="Freeform 136"/>
          <p:cNvSpPr>
            <a:spLocks/>
          </p:cNvSpPr>
          <p:nvPr/>
        </p:nvSpPr>
        <p:spPr bwMode="auto">
          <a:xfrm>
            <a:off x="2688266" y="1143000"/>
            <a:ext cx="3429000" cy="1600200"/>
          </a:xfrm>
          <a:custGeom>
            <a:avLst/>
            <a:gdLst>
              <a:gd name="T0" fmla="*/ 2147483647 w 2160"/>
              <a:gd name="T1" fmla="*/ 2147483647 h 1008"/>
              <a:gd name="T2" fmla="*/ 2147483647 w 2160"/>
              <a:gd name="T3" fmla="*/ 2147483647 h 1008"/>
              <a:gd name="T4" fmla="*/ 2147483647 w 2160"/>
              <a:gd name="T5" fmla="*/ 2147483647 h 1008"/>
              <a:gd name="T6" fmla="*/ 2147483647 w 2160"/>
              <a:gd name="T7" fmla="*/ 2147483647 h 1008"/>
              <a:gd name="T8" fmla="*/ 0 w 2160"/>
              <a:gd name="T9" fmla="*/ 0 h 1008"/>
              <a:gd name="T10" fmla="*/ 0 60000 65536"/>
              <a:gd name="T11" fmla="*/ 0 60000 65536"/>
              <a:gd name="T12" fmla="*/ 0 60000 65536"/>
              <a:gd name="T13" fmla="*/ 0 60000 65536"/>
              <a:gd name="T14" fmla="*/ 0 60000 65536"/>
              <a:gd name="T15" fmla="*/ 0 w 2160"/>
              <a:gd name="T16" fmla="*/ 0 h 1008"/>
              <a:gd name="T17" fmla="*/ 2160 w 2160"/>
              <a:gd name="T18" fmla="*/ 1008 h 1008"/>
            </a:gdLst>
            <a:ahLst/>
            <a:cxnLst>
              <a:cxn ang="T10">
                <a:pos x="T0" y="T1"/>
              </a:cxn>
              <a:cxn ang="T11">
                <a:pos x="T2" y="T3"/>
              </a:cxn>
              <a:cxn ang="T12">
                <a:pos x="T4" y="T5"/>
              </a:cxn>
              <a:cxn ang="T13">
                <a:pos x="T6" y="T7"/>
              </a:cxn>
              <a:cxn ang="T14">
                <a:pos x="T8" y="T9"/>
              </a:cxn>
            </a:cxnLst>
            <a:rect l="T15" t="T16" r="T17" b="T18"/>
            <a:pathLst>
              <a:path w="2160" h="1008">
                <a:moveTo>
                  <a:pt x="2160" y="1008"/>
                </a:moveTo>
                <a:cubicBezTo>
                  <a:pt x="2160" y="748"/>
                  <a:pt x="2160" y="488"/>
                  <a:pt x="1872" y="384"/>
                </a:cubicBezTo>
                <a:cubicBezTo>
                  <a:pt x="1584" y="280"/>
                  <a:pt x="680" y="432"/>
                  <a:pt x="432" y="384"/>
                </a:cubicBezTo>
                <a:cubicBezTo>
                  <a:pt x="184" y="336"/>
                  <a:pt x="456" y="160"/>
                  <a:pt x="384" y="96"/>
                </a:cubicBezTo>
                <a:cubicBezTo>
                  <a:pt x="312" y="32"/>
                  <a:pt x="156" y="16"/>
                  <a:pt x="0" y="0"/>
                </a:cubicBezTo>
              </a:path>
            </a:pathLst>
          </a:custGeom>
          <a:noFill/>
          <a:ln w="19050" cap="rnd">
            <a:solidFill>
              <a:srgbClr val="FF0000"/>
            </a:solidFill>
            <a:prstDash val="sysDot"/>
            <a:round/>
            <a:headEnd/>
            <a:tailEnd type="arrow" w="lg" len="lg"/>
          </a:ln>
        </p:spPr>
        <p:txBody>
          <a:bodyPr/>
          <a:lstStyle/>
          <a:p>
            <a:endParaRPr lang="en-US"/>
          </a:p>
        </p:txBody>
      </p:sp>
      <p:sp>
        <p:nvSpPr>
          <p:cNvPr id="2192" name="Text Box 144"/>
          <p:cNvSpPr txBox="1">
            <a:spLocks noChangeArrowheads="1"/>
          </p:cNvSpPr>
          <p:nvPr/>
        </p:nvSpPr>
        <p:spPr bwMode="auto">
          <a:xfrm>
            <a:off x="3221666" y="1447800"/>
            <a:ext cx="381000" cy="257175"/>
          </a:xfrm>
          <a:prstGeom prst="rect">
            <a:avLst/>
          </a:prstGeom>
          <a:noFill/>
          <a:ln w="9525">
            <a:noFill/>
            <a:miter lim="800000"/>
            <a:headEnd/>
            <a:tailEnd/>
          </a:ln>
        </p:spPr>
        <p:txBody>
          <a:bodyPr>
            <a:spAutoFit/>
          </a:bodyPr>
          <a:lstStyle/>
          <a:p>
            <a:pPr algn="ctr">
              <a:spcBef>
                <a:spcPct val="50000"/>
              </a:spcBef>
            </a:pPr>
            <a:r>
              <a:rPr lang="en-US" sz="1200" dirty="0"/>
              <a:t>(0)</a:t>
            </a:r>
          </a:p>
        </p:txBody>
      </p:sp>
      <p:grpSp>
        <p:nvGrpSpPr>
          <p:cNvPr id="7" name="Group 166"/>
          <p:cNvGrpSpPr>
            <a:grpSpLocks/>
          </p:cNvGrpSpPr>
          <p:nvPr/>
        </p:nvGrpSpPr>
        <p:grpSpPr bwMode="auto">
          <a:xfrm>
            <a:off x="6117266" y="1935163"/>
            <a:ext cx="457200" cy="274637"/>
            <a:chOff x="3840" y="1075"/>
            <a:chExt cx="288" cy="173"/>
          </a:xfrm>
        </p:grpSpPr>
        <p:grpSp>
          <p:nvGrpSpPr>
            <p:cNvPr id="8" name="Group 141"/>
            <p:cNvGrpSpPr>
              <a:grpSpLocks/>
            </p:cNvGrpSpPr>
            <p:nvPr/>
          </p:nvGrpSpPr>
          <p:grpSpPr bwMode="auto">
            <a:xfrm flipV="1">
              <a:off x="3840" y="1104"/>
              <a:ext cx="288" cy="144"/>
              <a:chOff x="3456" y="1440"/>
              <a:chExt cx="240" cy="144"/>
            </a:xfrm>
          </p:grpSpPr>
          <p:sp>
            <p:nvSpPr>
              <p:cNvPr id="7247" name="Line 142"/>
              <p:cNvSpPr>
                <a:spLocks noChangeShapeType="1"/>
              </p:cNvSpPr>
              <p:nvPr/>
            </p:nvSpPr>
            <p:spPr bwMode="auto">
              <a:xfrm>
                <a:off x="3456" y="1440"/>
                <a:ext cx="240" cy="0"/>
              </a:xfrm>
              <a:prstGeom prst="line">
                <a:avLst/>
              </a:prstGeom>
              <a:noFill/>
              <a:ln w="19050">
                <a:solidFill>
                  <a:srgbClr val="FF0000"/>
                </a:solidFill>
                <a:round/>
                <a:headEnd type="arrow" w="lg" len="lg"/>
                <a:tailEnd type="none" w="lg" len="lg"/>
              </a:ln>
            </p:spPr>
            <p:txBody>
              <a:bodyPr/>
              <a:lstStyle/>
              <a:p>
                <a:endParaRPr lang="en-US"/>
              </a:p>
            </p:txBody>
          </p:sp>
          <p:sp>
            <p:nvSpPr>
              <p:cNvPr id="7248" name="Line 143"/>
              <p:cNvSpPr>
                <a:spLocks noChangeShapeType="1"/>
              </p:cNvSpPr>
              <p:nvPr/>
            </p:nvSpPr>
            <p:spPr bwMode="auto">
              <a:xfrm>
                <a:off x="3696" y="1440"/>
                <a:ext cx="0" cy="144"/>
              </a:xfrm>
              <a:prstGeom prst="line">
                <a:avLst/>
              </a:prstGeom>
              <a:noFill/>
              <a:ln w="19050">
                <a:solidFill>
                  <a:srgbClr val="FF0000"/>
                </a:solidFill>
                <a:round/>
                <a:headEnd/>
                <a:tailEnd type="none" w="lg" len="lg"/>
              </a:ln>
            </p:spPr>
            <p:txBody>
              <a:bodyPr/>
              <a:lstStyle/>
              <a:p>
                <a:endParaRPr lang="en-US"/>
              </a:p>
            </p:txBody>
          </p:sp>
        </p:grpSp>
        <p:sp>
          <p:nvSpPr>
            <p:cNvPr id="7246" name="Text Box 145"/>
            <p:cNvSpPr txBox="1">
              <a:spLocks noChangeArrowheads="1"/>
            </p:cNvSpPr>
            <p:nvPr/>
          </p:nvSpPr>
          <p:spPr bwMode="auto">
            <a:xfrm>
              <a:off x="3888" y="1075"/>
              <a:ext cx="240" cy="163"/>
            </a:xfrm>
            <a:prstGeom prst="rect">
              <a:avLst/>
            </a:prstGeom>
            <a:noFill/>
            <a:ln w="9525">
              <a:noFill/>
              <a:miter lim="800000"/>
              <a:headEnd/>
              <a:tailEnd/>
            </a:ln>
          </p:spPr>
          <p:txBody>
            <a:bodyPr>
              <a:spAutoFit/>
            </a:bodyPr>
            <a:lstStyle/>
            <a:p>
              <a:pPr>
                <a:spcBef>
                  <a:spcPct val="50000"/>
                </a:spcBef>
              </a:pPr>
              <a:r>
                <a:rPr lang="en-US" sz="1200"/>
                <a:t>(3)</a:t>
              </a:r>
            </a:p>
          </p:txBody>
        </p:sp>
      </p:grpSp>
      <p:grpSp>
        <p:nvGrpSpPr>
          <p:cNvPr id="9" name="Group 165"/>
          <p:cNvGrpSpPr>
            <a:grpSpLocks/>
          </p:cNvGrpSpPr>
          <p:nvPr/>
        </p:nvGrpSpPr>
        <p:grpSpPr bwMode="auto">
          <a:xfrm>
            <a:off x="5431466" y="2514600"/>
            <a:ext cx="457200" cy="257175"/>
            <a:chOff x="3408" y="1440"/>
            <a:chExt cx="288" cy="162"/>
          </a:xfrm>
        </p:grpSpPr>
        <p:grpSp>
          <p:nvGrpSpPr>
            <p:cNvPr id="10" name="Group 140"/>
            <p:cNvGrpSpPr>
              <a:grpSpLocks/>
            </p:cNvGrpSpPr>
            <p:nvPr/>
          </p:nvGrpSpPr>
          <p:grpSpPr bwMode="auto">
            <a:xfrm>
              <a:off x="3408" y="1440"/>
              <a:ext cx="288" cy="144"/>
              <a:chOff x="3456" y="1440"/>
              <a:chExt cx="240" cy="144"/>
            </a:xfrm>
          </p:grpSpPr>
          <p:sp>
            <p:nvSpPr>
              <p:cNvPr id="7243" name="Line 138"/>
              <p:cNvSpPr>
                <a:spLocks noChangeShapeType="1"/>
              </p:cNvSpPr>
              <p:nvPr/>
            </p:nvSpPr>
            <p:spPr bwMode="auto">
              <a:xfrm>
                <a:off x="3456" y="1440"/>
                <a:ext cx="240" cy="0"/>
              </a:xfrm>
              <a:prstGeom prst="line">
                <a:avLst/>
              </a:prstGeom>
              <a:noFill/>
              <a:ln w="19050">
                <a:solidFill>
                  <a:srgbClr val="FF0000"/>
                </a:solidFill>
                <a:round/>
                <a:headEnd/>
                <a:tailEnd type="none" w="lg" len="lg"/>
              </a:ln>
            </p:spPr>
            <p:txBody>
              <a:bodyPr/>
              <a:lstStyle/>
              <a:p>
                <a:endParaRPr lang="en-US"/>
              </a:p>
            </p:txBody>
          </p:sp>
          <p:sp>
            <p:nvSpPr>
              <p:cNvPr id="7244" name="Line 139"/>
              <p:cNvSpPr>
                <a:spLocks noChangeShapeType="1"/>
              </p:cNvSpPr>
              <p:nvPr/>
            </p:nvSpPr>
            <p:spPr bwMode="auto">
              <a:xfrm>
                <a:off x="3696" y="1440"/>
                <a:ext cx="0" cy="144"/>
              </a:xfrm>
              <a:prstGeom prst="line">
                <a:avLst/>
              </a:prstGeom>
              <a:noFill/>
              <a:ln w="19050">
                <a:solidFill>
                  <a:srgbClr val="FF0000"/>
                </a:solidFill>
                <a:round/>
                <a:headEnd/>
                <a:tailEnd type="arrow" w="lg" len="lg"/>
              </a:ln>
            </p:spPr>
            <p:txBody>
              <a:bodyPr/>
              <a:lstStyle/>
              <a:p>
                <a:endParaRPr lang="en-US"/>
              </a:p>
            </p:txBody>
          </p:sp>
        </p:grpSp>
        <p:sp>
          <p:nvSpPr>
            <p:cNvPr id="7242" name="Text Box 146"/>
            <p:cNvSpPr txBox="1">
              <a:spLocks noChangeArrowheads="1"/>
            </p:cNvSpPr>
            <p:nvPr/>
          </p:nvSpPr>
          <p:spPr bwMode="auto">
            <a:xfrm>
              <a:off x="3456" y="1440"/>
              <a:ext cx="240" cy="162"/>
            </a:xfrm>
            <a:prstGeom prst="rect">
              <a:avLst/>
            </a:prstGeom>
            <a:noFill/>
            <a:ln w="9525">
              <a:noFill/>
              <a:miter lim="800000"/>
              <a:headEnd/>
              <a:tailEnd/>
            </a:ln>
          </p:spPr>
          <p:txBody>
            <a:bodyPr>
              <a:spAutoFit/>
            </a:bodyPr>
            <a:lstStyle/>
            <a:p>
              <a:pPr>
                <a:spcBef>
                  <a:spcPct val="50000"/>
                </a:spcBef>
              </a:pPr>
              <a:r>
                <a:rPr lang="en-US" sz="1200"/>
                <a:t>(4)</a:t>
              </a:r>
            </a:p>
          </p:txBody>
        </p:sp>
      </p:grpSp>
      <p:grpSp>
        <p:nvGrpSpPr>
          <p:cNvPr id="11" name="Group 162"/>
          <p:cNvGrpSpPr>
            <a:grpSpLocks/>
          </p:cNvGrpSpPr>
          <p:nvPr/>
        </p:nvGrpSpPr>
        <p:grpSpPr bwMode="auto">
          <a:xfrm>
            <a:off x="1850066" y="2468563"/>
            <a:ext cx="457200" cy="274637"/>
            <a:chOff x="1152" y="1411"/>
            <a:chExt cx="288" cy="173"/>
          </a:xfrm>
        </p:grpSpPr>
        <p:grpSp>
          <p:nvGrpSpPr>
            <p:cNvPr id="12" name="Group 147"/>
            <p:cNvGrpSpPr>
              <a:grpSpLocks/>
            </p:cNvGrpSpPr>
            <p:nvPr/>
          </p:nvGrpSpPr>
          <p:grpSpPr bwMode="auto">
            <a:xfrm flipH="1">
              <a:off x="1152" y="1440"/>
              <a:ext cx="288" cy="144"/>
              <a:chOff x="3456" y="1440"/>
              <a:chExt cx="240" cy="144"/>
            </a:xfrm>
          </p:grpSpPr>
          <p:sp>
            <p:nvSpPr>
              <p:cNvPr id="7239" name="Line 148"/>
              <p:cNvSpPr>
                <a:spLocks noChangeShapeType="1"/>
              </p:cNvSpPr>
              <p:nvPr/>
            </p:nvSpPr>
            <p:spPr bwMode="auto">
              <a:xfrm>
                <a:off x="3456" y="1440"/>
                <a:ext cx="240" cy="0"/>
              </a:xfrm>
              <a:prstGeom prst="line">
                <a:avLst/>
              </a:prstGeom>
              <a:noFill/>
              <a:ln w="19050">
                <a:solidFill>
                  <a:srgbClr val="FF0000"/>
                </a:solidFill>
                <a:round/>
                <a:headEnd type="arrow" w="lg" len="lg"/>
                <a:tailEnd type="none" w="lg" len="lg"/>
              </a:ln>
            </p:spPr>
            <p:txBody>
              <a:bodyPr/>
              <a:lstStyle/>
              <a:p>
                <a:endParaRPr lang="en-US"/>
              </a:p>
            </p:txBody>
          </p:sp>
          <p:sp>
            <p:nvSpPr>
              <p:cNvPr id="7240" name="Line 149"/>
              <p:cNvSpPr>
                <a:spLocks noChangeShapeType="1"/>
              </p:cNvSpPr>
              <p:nvPr/>
            </p:nvSpPr>
            <p:spPr bwMode="auto">
              <a:xfrm>
                <a:off x="3696" y="1440"/>
                <a:ext cx="0" cy="144"/>
              </a:xfrm>
              <a:prstGeom prst="line">
                <a:avLst/>
              </a:prstGeom>
              <a:noFill/>
              <a:ln w="19050">
                <a:solidFill>
                  <a:srgbClr val="FF0000"/>
                </a:solidFill>
                <a:round/>
                <a:headEnd/>
                <a:tailEnd type="none" w="lg" len="lg"/>
              </a:ln>
            </p:spPr>
            <p:txBody>
              <a:bodyPr/>
              <a:lstStyle/>
              <a:p>
                <a:endParaRPr lang="en-US"/>
              </a:p>
            </p:txBody>
          </p:sp>
        </p:grpSp>
        <p:sp>
          <p:nvSpPr>
            <p:cNvPr id="7238" name="Text Box 150"/>
            <p:cNvSpPr txBox="1">
              <a:spLocks noChangeArrowheads="1"/>
            </p:cNvSpPr>
            <p:nvPr/>
          </p:nvSpPr>
          <p:spPr bwMode="auto">
            <a:xfrm>
              <a:off x="1152" y="1411"/>
              <a:ext cx="240" cy="162"/>
            </a:xfrm>
            <a:prstGeom prst="rect">
              <a:avLst/>
            </a:prstGeom>
            <a:noFill/>
            <a:ln w="9525">
              <a:noFill/>
              <a:miter lim="800000"/>
              <a:headEnd/>
              <a:tailEnd/>
            </a:ln>
          </p:spPr>
          <p:txBody>
            <a:bodyPr>
              <a:spAutoFit/>
            </a:bodyPr>
            <a:lstStyle/>
            <a:p>
              <a:pPr>
                <a:spcBef>
                  <a:spcPct val="50000"/>
                </a:spcBef>
              </a:pPr>
              <a:r>
                <a:rPr lang="en-US" sz="1200"/>
                <a:t>(1)</a:t>
              </a:r>
            </a:p>
          </p:txBody>
        </p:sp>
      </p:grpSp>
      <p:sp>
        <p:nvSpPr>
          <p:cNvPr id="2200" name="Text Box 152"/>
          <p:cNvSpPr txBox="1">
            <a:spLocks noChangeArrowheads="1"/>
          </p:cNvSpPr>
          <p:nvPr/>
        </p:nvSpPr>
        <p:spPr bwMode="auto">
          <a:xfrm>
            <a:off x="4364666" y="457200"/>
            <a:ext cx="381000" cy="258763"/>
          </a:xfrm>
          <a:prstGeom prst="rect">
            <a:avLst/>
          </a:prstGeom>
          <a:noFill/>
          <a:ln w="9525">
            <a:noFill/>
            <a:miter lim="800000"/>
            <a:headEnd/>
            <a:tailEnd/>
          </a:ln>
        </p:spPr>
        <p:txBody>
          <a:bodyPr>
            <a:spAutoFit/>
          </a:bodyPr>
          <a:lstStyle/>
          <a:p>
            <a:pPr>
              <a:spcBef>
                <a:spcPct val="50000"/>
              </a:spcBef>
            </a:pPr>
            <a:r>
              <a:rPr lang="en-US" sz="1200"/>
              <a:t>(7)</a:t>
            </a:r>
          </a:p>
        </p:txBody>
      </p:sp>
      <p:sp>
        <p:nvSpPr>
          <p:cNvPr id="2201" name="Text Box 153"/>
          <p:cNvSpPr txBox="1">
            <a:spLocks noChangeArrowheads="1"/>
          </p:cNvSpPr>
          <p:nvPr/>
        </p:nvSpPr>
        <p:spPr bwMode="auto">
          <a:xfrm>
            <a:off x="6172200" y="457200"/>
            <a:ext cx="1197934" cy="307777"/>
          </a:xfrm>
          <a:prstGeom prst="rect">
            <a:avLst/>
          </a:prstGeom>
        </p:spPr>
        <p:txBody>
          <a:bodyPr wrap="square">
            <a:spAutoFit/>
          </a:bodyPr>
          <a:lstStyle/>
          <a:p>
            <a:pPr algn="ctr">
              <a:spcBef>
                <a:spcPct val="50000"/>
              </a:spcBef>
            </a:pPr>
            <a:r>
              <a:rPr lang="en-US" sz="1400" dirty="0">
                <a:ln w="12700">
                  <a:noFill/>
                  <a:prstDash val="solid"/>
                </a:ln>
                <a:gradFill>
                  <a:gsLst>
                    <a:gs pos="0">
                      <a:srgbClr val="FFFFFF"/>
                    </a:gs>
                    <a:gs pos="100000">
                      <a:srgbClr val="FFFFFF"/>
                    </a:gs>
                  </a:gsLst>
                  <a:lin ang="5400000" scaled="0"/>
                </a:gradFill>
                <a:effectLst>
                  <a:outerShdw blurRad="165100" algn="ctr" rotWithShape="0">
                    <a:prstClr val="black"/>
                  </a:outerShdw>
                </a:effectLst>
                <a:latin typeface="Segoe Semibold" pitchFamily="34" charset="0"/>
              </a:rPr>
              <a:t>I/O Initiator</a:t>
            </a:r>
          </a:p>
        </p:txBody>
      </p:sp>
      <p:sp>
        <p:nvSpPr>
          <p:cNvPr id="2202" name="Text Box 154"/>
          <p:cNvSpPr txBox="1">
            <a:spLocks noChangeArrowheads="1"/>
          </p:cNvSpPr>
          <p:nvPr/>
        </p:nvSpPr>
        <p:spPr bwMode="auto">
          <a:xfrm>
            <a:off x="1850066" y="457200"/>
            <a:ext cx="533400" cy="307777"/>
          </a:xfrm>
          <a:prstGeom prst="rect">
            <a:avLst/>
          </a:prstGeom>
        </p:spPr>
        <p:txBody>
          <a:bodyPr>
            <a:spAutoFit/>
          </a:bodyPr>
          <a:lstStyle/>
          <a:p>
            <a:pPr algn="ctr">
              <a:spcBef>
                <a:spcPct val="50000"/>
              </a:spcBef>
            </a:pPr>
            <a:r>
              <a:rPr lang="en-US" sz="1400" dirty="0">
                <a:ln w="12700">
                  <a:noFill/>
                  <a:prstDash val="solid"/>
                </a:ln>
                <a:gradFill>
                  <a:gsLst>
                    <a:gs pos="0">
                      <a:srgbClr val="FFFFFF"/>
                    </a:gs>
                    <a:gs pos="100000">
                      <a:srgbClr val="FFFFFF"/>
                    </a:gs>
                  </a:gsLst>
                  <a:lin ang="5400000" scaled="0"/>
                </a:gradFill>
                <a:effectLst>
                  <a:outerShdw blurRad="165100" algn="ctr" rotWithShape="0">
                    <a:prstClr val="black"/>
                  </a:outerShdw>
                </a:effectLst>
                <a:latin typeface="Segoe Semibold" pitchFamily="34" charset="0"/>
              </a:rPr>
              <a:t>ISR</a:t>
            </a:r>
          </a:p>
        </p:txBody>
      </p:sp>
      <p:sp>
        <p:nvSpPr>
          <p:cNvPr id="2203" name="Text Box 155"/>
          <p:cNvSpPr txBox="1">
            <a:spLocks noChangeArrowheads="1"/>
          </p:cNvSpPr>
          <p:nvPr/>
        </p:nvSpPr>
        <p:spPr bwMode="auto">
          <a:xfrm>
            <a:off x="249866" y="2971800"/>
            <a:ext cx="1066800" cy="484188"/>
          </a:xfrm>
          <a:prstGeom prst="rect">
            <a:avLst/>
          </a:prstGeom>
          <a:noFill/>
          <a:ln w="9525">
            <a:noFill/>
            <a:miter lim="800000"/>
            <a:headEnd/>
            <a:tailEnd/>
          </a:ln>
        </p:spPr>
        <p:txBody>
          <a:bodyPr>
            <a:spAutoFit/>
          </a:bodyPr>
          <a:lstStyle/>
          <a:p>
            <a:pPr algn="ctr">
              <a:spcBef>
                <a:spcPct val="50000"/>
              </a:spcBef>
            </a:pPr>
            <a:r>
              <a:rPr lang="en-US" sz="1400"/>
              <a:t>I/O Buffer Home</a:t>
            </a:r>
          </a:p>
        </p:txBody>
      </p:sp>
      <p:sp>
        <p:nvSpPr>
          <p:cNvPr id="2204" name="Text Box 156"/>
          <p:cNvSpPr txBox="1">
            <a:spLocks noChangeArrowheads="1"/>
          </p:cNvSpPr>
          <p:nvPr/>
        </p:nvSpPr>
        <p:spPr bwMode="auto">
          <a:xfrm>
            <a:off x="2307266" y="457200"/>
            <a:ext cx="609600" cy="307777"/>
          </a:xfrm>
          <a:prstGeom prst="rect">
            <a:avLst/>
          </a:prstGeom>
        </p:spPr>
        <p:txBody>
          <a:bodyPr>
            <a:spAutoFit/>
          </a:bodyPr>
          <a:lstStyle/>
          <a:p>
            <a:pPr algn="ctr">
              <a:spcBef>
                <a:spcPct val="50000"/>
              </a:spcBef>
            </a:pPr>
            <a:r>
              <a:rPr lang="en-US" sz="1400" dirty="0">
                <a:ln w="12700">
                  <a:noFill/>
                  <a:prstDash val="solid"/>
                </a:ln>
                <a:gradFill>
                  <a:gsLst>
                    <a:gs pos="0">
                      <a:srgbClr val="FFFFFF"/>
                    </a:gs>
                    <a:gs pos="100000">
                      <a:srgbClr val="FFFFFF"/>
                    </a:gs>
                  </a:gsLst>
                  <a:lin ang="5400000" scaled="0"/>
                </a:gradFill>
                <a:effectLst>
                  <a:outerShdw blurRad="165100" algn="ctr" rotWithShape="0">
                    <a:prstClr val="black"/>
                  </a:outerShdw>
                </a:effectLst>
                <a:latin typeface="Segoe Semibold" pitchFamily="34" charset="0"/>
              </a:rPr>
              <a:t>DPC</a:t>
            </a:r>
          </a:p>
        </p:txBody>
      </p:sp>
      <p:sp>
        <p:nvSpPr>
          <p:cNvPr id="2205" name="Text Box 157"/>
          <p:cNvSpPr txBox="1">
            <a:spLocks noChangeArrowheads="1"/>
          </p:cNvSpPr>
          <p:nvPr/>
        </p:nvSpPr>
        <p:spPr bwMode="auto">
          <a:xfrm>
            <a:off x="6498266" y="258763"/>
            <a:ext cx="457200" cy="257175"/>
          </a:xfrm>
          <a:prstGeom prst="rect">
            <a:avLst/>
          </a:prstGeom>
          <a:noFill/>
          <a:ln w="9525">
            <a:noFill/>
            <a:miter lim="800000"/>
            <a:headEnd/>
            <a:tailEnd/>
          </a:ln>
        </p:spPr>
        <p:txBody>
          <a:bodyPr>
            <a:spAutoFit/>
          </a:bodyPr>
          <a:lstStyle/>
          <a:p>
            <a:pPr algn="ctr">
              <a:spcBef>
                <a:spcPct val="50000"/>
              </a:spcBef>
            </a:pPr>
            <a:r>
              <a:rPr lang="en-US" sz="1200" dirty="0"/>
              <a:t>(2)</a:t>
            </a:r>
          </a:p>
        </p:txBody>
      </p:sp>
      <p:sp>
        <p:nvSpPr>
          <p:cNvPr id="2206" name="Text Box 158"/>
          <p:cNvSpPr txBox="1">
            <a:spLocks noChangeArrowheads="1"/>
          </p:cNvSpPr>
          <p:nvPr/>
        </p:nvSpPr>
        <p:spPr bwMode="auto">
          <a:xfrm>
            <a:off x="2383466" y="258763"/>
            <a:ext cx="457200" cy="257175"/>
          </a:xfrm>
          <a:prstGeom prst="rect">
            <a:avLst/>
          </a:prstGeom>
          <a:noFill/>
          <a:ln w="9525">
            <a:noFill/>
            <a:miter lim="800000"/>
            <a:headEnd/>
            <a:tailEnd/>
          </a:ln>
        </p:spPr>
        <p:txBody>
          <a:bodyPr>
            <a:spAutoFit/>
          </a:bodyPr>
          <a:lstStyle/>
          <a:p>
            <a:pPr algn="ctr">
              <a:spcBef>
                <a:spcPct val="50000"/>
              </a:spcBef>
            </a:pPr>
            <a:r>
              <a:rPr lang="en-US" sz="1200" dirty="0"/>
              <a:t>(6)</a:t>
            </a:r>
          </a:p>
        </p:txBody>
      </p:sp>
      <p:sp>
        <p:nvSpPr>
          <p:cNvPr id="2207" name="Text Box 159"/>
          <p:cNvSpPr txBox="1">
            <a:spLocks noChangeArrowheads="1"/>
          </p:cNvSpPr>
          <p:nvPr/>
        </p:nvSpPr>
        <p:spPr bwMode="auto">
          <a:xfrm>
            <a:off x="3221666" y="1800225"/>
            <a:ext cx="381000" cy="257175"/>
          </a:xfrm>
          <a:prstGeom prst="rect">
            <a:avLst/>
          </a:prstGeom>
          <a:noFill/>
          <a:ln w="9525">
            <a:noFill/>
            <a:miter lim="800000"/>
            <a:headEnd/>
            <a:tailEnd/>
          </a:ln>
        </p:spPr>
        <p:txBody>
          <a:bodyPr>
            <a:spAutoFit/>
          </a:bodyPr>
          <a:lstStyle/>
          <a:p>
            <a:pPr algn="ctr">
              <a:spcBef>
                <a:spcPct val="50000"/>
              </a:spcBef>
            </a:pPr>
            <a:r>
              <a:rPr lang="en-US" sz="1200" dirty="0"/>
              <a:t>(5)</a:t>
            </a:r>
          </a:p>
        </p:txBody>
      </p:sp>
      <p:sp>
        <p:nvSpPr>
          <p:cNvPr id="7214" name="Rectangle 108"/>
          <p:cNvSpPr>
            <a:spLocks noChangeArrowheads="1"/>
          </p:cNvSpPr>
          <p:nvPr/>
        </p:nvSpPr>
        <p:spPr bwMode="auto">
          <a:xfrm>
            <a:off x="1850066" y="762000"/>
            <a:ext cx="1066800" cy="1219200"/>
          </a:xfrm>
          <a:prstGeom prst="rect">
            <a:avLst/>
          </a:prstGeom>
          <a:gradFill rotWithShape="1">
            <a:gsLst>
              <a:gs pos="0">
                <a:schemeClr val="accent1">
                  <a:lumMod val="75000"/>
                </a:schemeClr>
              </a:gs>
              <a:gs pos="50000">
                <a:schemeClr val="accent1">
                  <a:lumMod val="60000"/>
                  <a:lumOff val="40000"/>
                </a:schemeClr>
              </a:gs>
              <a:gs pos="100000">
                <a:schemeClr val="accent1">
                  <a:lumMod val="75000"/>
                </a:schemeClr>
              </a:gs>
            </a:gsLst>
            <a:lin ang="2700000" scaled="1"/>
          </a:gradFill>
          <a:ln w="3175" algn="ctr">
            <a:solidFill>
              <a:srgbClr val="FFFFFF"/>
            </a:solidFill>
            <a:miter lim="800000"/>
            <a:headEnd/>
            <a:tailEnd/>
          </a:ln>
          <a:effectLst>
            <a:outerShdw blurRad="50800" dist="38100" dir="2700000" algn="tl" rotWithShape="0">
              <a:prstClr val="black">
                <a:alpha val="40000"/>
              </a:prstClr>
            </a:outerShdw>
          </a:effectLst>
          <a:scene3d>
            <a:camera prst="orthographicFront"/>
            <a:lightRig rig="threePt" dir="t"/>
          </a:scene3d>
          <a:sp3d>
            <a:bevelT w="38100" h="38100"/>
          </a:sp3d>
        </p:spPr>
        <p:txBody>
          <a:bodyPr wrap="none" lIns="91432" tIns="45717" rIns="91432" bIns="45717" anchor="ctr"/>
          <a:lstStyle/>
          <a:p>
            <a:endParaRPr lang="en-US">
              <a:solidFill>
                <a:srgbClr val="000000"/>
              </a:solidFill>
            </a:endParaRPr>
          </a:p>
        </p:txBody>
      </p:sp>
      <p:sp>
        <p:nvSpPr>
          <p:cNvPr id="2157" name="Oval 109"/>
          <p:cNvSpPr>
            <a:spLocks noChangeArrowheads="1"/>
          </p:cNvSpPr>
          <p:nvPr/>
        </p:nvSpPr>
        <p:spPr bwMode="auto">
          <a:xfrm>
            <a:off x="2078666" y="838200"/>
            <a:ext cx="609600" cy="609600"/>
          </a:xfrm>
          <a:prstGeom prst="ellipse">
            <a:avLst/>
          </a:prstGeom>
          <a:gradFill rotWithShape="1">
            <a:gsLst>
              <a:gs pos="0">
                <a:schemeClr val="accent4">
                  <a:lumMod val="75000"/>
                </a:schemeClr>
              </a:gs>
              <a:gs pos="50000">
                <a:schemeClr val="accent4">
                  <a:lumMod val="60000"/>
                  <a:lumOff val="40000"/>
                </a:schemeClr>
              </a:gs>
              <a:gs pos="100000">
                <a:schemeClr val="accent4">
                  <a:lumMod val="75000"/>
                </a:schemeClr>
              </a:gs>
            </a:gsLst>
            <a:lin ang="2700000" scaled="1"/>
          </a:gradFill>
          <a:ln w="3175" algn="ctr">
            <a:solidFill>
              <a:srgbClr val="FFFFFF"/>
            </a:solidFill>
            <a:miter lim="800000"/>
            <a:headEnd/>
            <a:tailEnd/>
          </a:ln>
          <a:effectLst>
            <a:outerShdw blurRad="50800" dist="38100" dir="2700000" algn="tl" rotWithShape="0">
              <a:prstClr val="black">
                <a:alpha val="40000"/>
              </a:prstClr>
            </a:outerShdw>
          </a:effectLst>
          <a:scene3d>
            <a:camera prst="orthographicFront"/>
            <a:lightRig rig="threePt" dir="t"/>
          </a:scene3d>
          <a:sp3d>
            <a:bevelT w="38100" h="38100"/>
          </a:sp3d>
        </p:spPr>
        <p:txBody>
          <a:bodyPr wrap="none" lIns="91432" tIns="45717" rIns="91432" bIns="45717" anchor="ctr"/>
          <a:lstStyle/>
          <a:p>
            <a:endParaRPr lang="en-US">
              <a:solidFill>
                <a:srgbClr val="000000"/>
              </a:solidFill>
            </a:endParaRPr>
          </a:p>
        </p:txBody>
      </p:sp>
      <p:sp>
        <p:nvSpPr>
          <p:cNvPr id="5158" name="Rectangle 110"/>
          <p:cNvSpPr>
            <a:spLocks noChangeArrowheads="1"/>
          </p:cNvSpPr>
          <p:nvPr/>
        </p:nvSpPr>
        <p:spPr bwMode="auto">
          <a:xfrm>
            <a:off x="1926266" y="1524000"/>
            <a:ext cx="914400" cy="381000"/>
          </a:xfrm>
          <a:prstGeom prst="rect">
            <a:avLst/>
          </a:prstGeom>
          <a:gradFill rotWithShape="1">
            <a:gsLst>
              <a:gs pos="0">
                <a:srgbClr val="66CC66"/>
              </a:gs>
              <a:gs pos="50000">
                <a:srgbClr val="66CC66">
                  <a:gamma/>
                  <a:tint val="53725"/>
                  <a:invGamma/>
                </a:srgbClr>
              </a:gs>
              <a:gs pos="100000">
                <a:srgbClr val="66CC66"/>
              </a:gs>
            </a:gsLst>
            <a:lin ang="2700000" scaled="1"/>
          </a:gradFill>
          <a:ln w="3175" algn="ctr">
            <a:solidFill>
              <a:srgbClr val="FFFFFF"/>
            </a:solidFill>
            <a:miter lim="800000"/>
            <a:headEnd/>
            <a:tailEnd/>
          </a:ln>
          <a:effectLst>
            <a:outerShdw blurRad="50800" dist="38100" dir="2700000" algn="tl" rotWithShape="0">
              <a:prstClr val="black">
                <a:alpha val="40000"/>
              </a:prstClr>
            </a:outerShdw>
          </a:effectLst>
          <a:scene3d>
            <a:camera prst="orthographicFront"/>
            <a:lightRig rig="threePt" dir="t"/>
          </a:scene3d>
          <a:sp3d>
            <a:bevelT w="38100" h="38100"/>
          </a:sp3d>
        </p:spPr>
        <p:txBody>
          <a:bodyPr wrap="none" lIns="91432" tIns="45717" rIns="91432" bIns="45717" anchor="ctr"/>
          <a:lstStyle/>
          <a:p>
            <a:pPr>
              <a:spcBef>
                <a:spcPct val="50000"/>
              </a:spcBef>
            </a:pPr>
            <a:endParaRPr lang="en-US">
              <a:solidFill>
                <a:srgbClr val="000000"/>
              </a:solidFill>
            </a:endParaRPr>
          </a:p>
        </p:txBody>
      </p:sp>
      <p:sp>
        <p:nvSpPr>
          <p:cNvPr id="7217" name="Line 111"/>
          <p:cNvSpPr>
            <a:spLocks noChangeShapeType="1"/>
          </p:cNvSpPr>
          <p:nvPr/>
        </p:nvSpPr>
        <p:spPr bwMode="auto">
          <a:xfrm>
            <a:off x="2383466" y="1981200"/>
            <a:ext cx="0" cy="381000"/>
          </a:xfrm>
          <a:prstGeom prst="line">
            <a:avLst/>
          </a:prstGeom>
          <a:noFill/>
          <a:ln w="25400">
            <a:solidFill>
              <a:schemeClr val="tx1"/>
            </a:solidFill>
            <a:round/>
            <a:headEnd/>
            <a:tailEnd/>
          </a:ln>
        </p:spPr>
        <p:txBody>
          <a:bodyPr/>
          <a:lstStyle/>
          <a:p>
            <a:endParaRPr lang="en-US"/>
          </a:p>
        </p:txBody>
      </p:sp>
      <p:sp>
        <p:nvSpPr>
          <p:cNvPr id="7218" name="Text Box 112"/>
          <p:cNvSpPr txBox="1">
            <a:spLocks noChangeArrowheads="1"/>
          </p:cNvSpPr>
          <p:nvPr/>
        </p:nvSpPr>
        <p:spPr bwMode="auto">
          <a:xfrm>
            <a:off x="2154866" y="914400"/>
            <a:ext cx="457200" cy="369332"/>
          </a:xfrm>
          <a:prstGeom prst="rect">
            <a:avLst/>
          </a:prstGeom>
          <a:noFill/>
          <a:ln w="9525">
            <a:noFill/>
            <a:miter lim="800000"/>
            <a:headEnd/>
            <a:tailEnd/>
          </a:ln>
        </p:spPr>
        <p:txBody>
          <a:bodyPr>
            <a:spAutoFit/>
          </a:bodyPr>
          <a:lstStyle/>
          <a:p>
            <a:pPr algn="ctr">
              <a:spcBef>
                <a:spcPct val="50000"/>
              </a:spcBef>
            </a:pPr>
            <a:r>
              <a:rPr lang="en-US">
                <a:solidFill>
                  <a:schemeClr val="bg2"/>
                </a:solidFill>
              </a:rPr>
              <a:t>P</a:t>
            </a:r>
            <a:r>
              <a:rPr lang="en-US" baseline="-25000">
                <a:solidFill>
                  <a:schemeClr val="bg2"/>
                </a:solidFill>
              </a:rPr>
              <a:t>2</a:t>
            </a:r>
          </a:p>
        </p:txBody>
      </p:sp>
      <p:sp>
        <p:nvSpPr>
          <p:cNvPr id="7219" name="Text Box 113"/>
          <p:cNvSpPr txBox="1">
            <a:spLocks noChangeArrowheads="1"/>
          </p:cNvSpPr>
          <p:nvPr/>
        </p:nvSpPr>
        <p:spPr bwMode="auto">
          <a:xfrm>
            <a:off x="1850066" y="1524000"/>
            <a:ext cx="1066800" cy="369332"/>
          </a:xfrm>
          <a:prstGeom prst="rect">
            <a:avLst/>
          </a:prstGeom>
          <a:noFill/>
          <a:ln w="9525">
            <a:noFill/>
            <a:miter lim="800000"/>
            <a:headEnd/>
            <a:tailEnd/>
          </a:ln>
        </p:spPr>
        <p:txBody>
          <a:bodyPr>
            <a:spAutoFit/>
          </a:bodyPr>
          <a:lstStyle/>
          <a:p>
            <a:pPr algn="ctr">
              <a:spcBef>
                <a:spcPct val="50000"/>
              </a:spcBef>
            </a:pPr>
            <a:r>
              <a:rPr lang="en-US">
                <a:solidFill>
                  <a:schemeClr val="bg2"/>
                </a:solidFill>
              </a:rPr>
              <a:t>Cache</a:t>
            </a:r>
            <a:r>
              <a:rPr lang="en-US" baseline="-25000">
                <a:solidFill>
                  <a:schemeClr val="bg2"/>
                </a:solidFill>
              </a:rPr>
              <a:t>2</a:t>
            </a:r>
          </a:p>
        </p:txBody>
      </p:sp>
      <p:sp>
        <p:nvSpPr>
          <p:cNvPr id="7220" name="Line 88"/>
          <p:cNvSpPr>
            <a:spLocks noChangeShapeType="1"/>
          </p:cNvSpPr>
          <p:nvPr/>
        </p:nvSpPr>
        <p:spPr bwMode="auto">
          <a:xfrm flipV="1">
            <a:off x="6041066" y="2362200"/>
            <a:ext cx="0" cy="381000"/>
          </a:xfrm>
          <a:prstGeom prst="line">
            <a:avLst/>
          </a:prstGeom>
          <a:noFill/>
          <a:ln w="25400">
            <a:solidFill>
              <a:schemeClr val="tx1"/>
            </a:solidFill>
            <a:round/>
            <a:headEnd/>
            <a:tailEnd/>
          </a:ln>
        </p:spPr>
        <p:txBody>
          <a:bodyPr/>
          <a:lstStyle/>
          <a:p>
            <a:endParaRPr lang="en-US"/>
          </a:p>
        </p:txBody>
      </p:sp>
      <p:sp>
        <p:nvSpPr>
          <p:cNvPr id="2130" name="Oval 82"/>
          <p:cNvSpPr>
            <a:spLocks noChangeArrowheads="1"/>
          </p:cNvSpPr>
          <p:nvPr/>
        </p:nvSpPr>
        <p:spPr bwMode="auto">
          <a:xfrm>
            <a:off x="5660066" y="3505200"/>
            <a:ext cx="762000" cy="152400"/>
          </a:xfrm>
          <a:prstGeom prst="ellipse">
            <a:avLst/>
          </a:prstGeom>
          <a:gradFill>
            <a:gsLst>
              <a:gs pos="0">
                <a:schemeClr val="tx2">
                  <a:lumMod val="85000"/>
                </a:schemeClr>
              </a:gs>
              <a:gs pos="100000">
                <a:schemeClr val="tx2">
                  <a:lumMod val="65000"/>
                </a:schemeClr>
              </a:gs>
            </a:gsLst>
            <a:lin ang="2700000" scaled="0"/>
          </a:gradFill>
          <a:ln w="3175">
            <a:solidFill>
              <a:schemeClr val="tx1"/>
            </a:solidFill>
            <a:miter lim="800000"/>
            <a:headEnd/>
            <a:tailEnd/>
          </a:ln>
          <a:effectLst>
            <a:outerShdw blurRad="50800" dist="38100" dir="2700000" algn="ctr" rotWithShape="0">
              <a:srgbClr val="000000">
                <a:alpha val="40000"/>
              </a:srgbClr>
            </a:outerShdw>
          </a:effectLst>
          <a:scene3d>
            <a:camera prst="orthographicFront"/>
            <a:lightRig rig="threePt" dir="t"/>
          </a:scene3d>
          <a:sp3d>
            <a:bevelT w="38100" h="38100"/>
          </a:sp3d>
        </p:spPr>
        <p:txBody>
          <a:bodyPr wrap="none" anchor="ctr"/>
          <a:lstStyle/>
          <a:p>
            <a:endParaRPr lang="en-US"/>
          </a:p>
        </p:txBody>
      </p:sp>
      <p:sp>
        <p:nvSpPr>
          <p:cNvPr id="2131" name="Rectangle 83"/>
          <p:cNvSpPr>
            <a:spLocks noChangeArrowheads="1"/>
          </p:cNvSpPr>
          <p:nvPr/>
        </p:nvSpPr>
        <p:spPr bwMode="auto">
          <a:xfrm>
            <a:off x="5660066" y="2819400"/>
            <a:ext cx="762000" cy="762000"/>
          </a:xfrm>
          <a:prstGeom prst="rect">
            <a:avLst/>
          </a:prstGeom>
          <a:gradFill>
            <a:gsLst>
              <a:gs pos="0">
                <a:schemeClr val="tx2">
                  <a:lumMod val="65000"/>
                </a:schemeClr>
              </a:gs>
              <a:gs pos="50000">
                <a:schemeClr val="tx2">
                  <a:lumMod val="85000"/>
                </a:schemeClr>
              </a:gs>
              <a:gs pos="100000">
                <a:schemeClr val="tx2">
                  <a:lumMod val="65000"/>
                </a:schemeClr>
              </a:gs>
            </a:gsLst>
            <a:lin ang="2700000" scaled="0"/>
          </a:gradFill>
          <a:ln w="9525">
            <a:noFill/>
            <a:miter lim="800000"/>
            <a:headEnd/>
            <a:tailEnd/>
          </a:ln>
          <a:scene3d>
            <a:camera prst="orthographicFront"/>
            <a:lightRig rig="threePt" dir="t"/>
          </a:scene3d>
          <a:sp3d>
            <a:bevelT w="0" h="0"/>
          </a:sp3d>
        </p:spPr>
        <p:txBody>
          <a:bodyPr wrap="none" anchor="ctr"/>
          <a:lstStyle/>
          <a:p>
            <a:endParaRPr lang="en-US">
              <a:solidFill>
                <a:schemeClr val="bg2"/>
              </a:solidFill>
            </a:endParaRPr>
          </a:p>
        </p:txBody>
      </p:sp>
      <p:sp>
        <p:nvSpPr>
          <p:cNvPr id="2132" name="Oval 84"/>
          <p:cNvSpPr>
            <a:spLocks noChangeArrowheads="1"/>
          </p:cNvSpPr>
          <p:nvPr/>
        </p:nvSpPr>
        <p:spPr bwMode="auto">
          <a:xfrm>
            <a:off x="5660066" y="2743200"/>
            <a:ext cx="762000" cy="152400"/>
          </a:xfrm>
          <a:prstGeom prst="ellipse">
            <a:avLst/>
          </a:prstGeom>
          <a:gradFill>
            <a:gsLst>
              <a:gs pos="0">
                <a:schemeClr val="tx2">
                  <a:lumMod val="65000"/>
                </a:schemeClr>
              </a:gs>
              <a:gs pos="100000">
                <a:schemeClr val="tx2">
                  <a:lumMod val="85000"/>
                </a:schemeClr>
              </a:gs>
            </a:gsLst>
            <a:lin ang="5400000" scaled="0"/>
          </a:gradFill>
          <a:ln w="3175">
            <a:solidFill>
              <a:schemeClr val="tx1"/>
            </a:solidFill>
            <a:miter lim="800000"/>
            <a:headEnd/>
            <a:tailEnd/>
          </a:ln>
          <a:effectLst>
            <a:outerShdw sx="1000" sy="1000" algn="ctr" rotWithShape="0">
              <a:srgbClr val="000000"/>
            </a:outerShdw>
          </a:effectLst>
          <a:scene3d>
            <a:camera prst="orthographicFront"/>
            <a:lightRig rig="threePt" dir="t"/>
          </a:scene3d>
          <a:sp3d>
            <a:bevelT w="38100" h="38100"/>
          </a:sp3d>
        </p:spPr>
        <p:txBody>
          <a:bodyPr wrap="none" anchor="ctr"/>
          <a:lstStyle/>
          <a:p>
            <a:endParaRPr lang="en-US">
              <a:solidFill>
                <a:schemeClr val="bg2"/>
              </a:solidFill>
            </a:endParaRPr>
          </a:p>
        </p:txBody>
      </p:sp>
      <p:sp>
        <p:nvSpPr>
          <p:cNvPr id="2135" name="Text Box 87"/>
          <p:cNvSpPr txBox="1">
            <a:spLocks noChangeArrowheads="1"/>
          </p:cNvSpPr>
          <p:nvPr/>
        </p:nvSpPr>
        <p:spPr bwMode="auto">
          <a:xfrm>
            <a:off x="5660066" y="2971800"/>
            <a:ext cx="762000" cy="369332"/>
          </a:xfrm>
          <a:prstGeom prst="rect">
            <a:avLst/>
          </a:prstGeom>
          <a:noFill/>
          <a:ln w="9525">
            <a:noFill/>
            <a:miter lim="800000"/>
            <a:headEnd/>
            <a:tailEnd/>
          </a:ln>
        </p:spPr>
        <p:txBody>
          <a:bodyPr>
            <a:spAutoFit/>
          </a:bodyPr>
          <a:lstStyle/>
          <a:p>
            <a:pPr algn="ctr">
              <a:spcBef>
                <a:spcPct val="50000"/>
              </a:spcBef>
            </a:pPr>
            <a:r>
              <a:rPr lang="en-US" dirty="0" err="1">
                <a:solidFill>
                  <a:schemeClr val="bg2"/>
                </a:solidFill>
              </a:rPr>
              <a:t>Disk</a:t>
            </a:r>
            <a:r>
              <a:rPr lang="en-US" baseline="-25000" dirty="0" err="1">
                <a:solidFill>
                  <a:schemeClr val="bg2"/>
                </a:solidFill>
              </a:rPr>
              <a:t>B</a:t>
            </a:r>
          </a:p>
        </p:txBody>
      </p:sp>
      <p:sp>
        <p:nvSpPr>
          <p:cNvPr id="7226" name="Line 85"/>
          <p:cNvSpPr>
            <a:spLocks noChangeShapeType="1"/>
          </p:cNvSpPr>
          <p:nvPr/>
        </p:nvSpPr>
        <p:spPr bwMode="auto">
          <a:xfrm>
            <a:off x="5660066" y="2819400"/>
            <a:ext cx="0" cy="762000"/>
          </a:xfrm>
          <a:prstGeom prst="line">
            <a:avLst/>
          </a:prstGeom>
          <a:noFill/>
          <a:ln w="3175">
            <a:solidFill>
              <a:schemeClr val="tx1"/>
            </a:solidFill>
            <a:miter lim="800000"/>
            <a:headEnd/>
            <a:tailEnd/>
          </a:ln>
          <a:effectLst>
            <a:outerShdw blurRad="50800" dist="38100" dir="2700000" algn="ctr" rotWithShape="0">
              <a:srgbClr val="000000">
                <a:alpha val="40000"/>
              </a:srgbClr>
            </a:outerShdw>
          </a:effectLst>
          <a:scene3d>
            <a:camera prst="orthographicFront"/>
            <a:lightRig rig="threePt" dir="t"/>
          </a:scene3d>
          <a:sp3d>
            <a:bevelT w="38100" h="38100"/>
          </a:sp3d>
        </p:spPr>
        <p:txBody>
          <a:bodyPr/>
          <a:lstStyle/>
          <a:p>
            <a:endParaRPr lang="en-US">
              <a:solidFill>
                <a:schemeClr val="bg2"/>
              </a:solidFill>
            </a:endParaRPr>
          </a:p>
        </p:txBody>
      </p:sp>
      <p:sp>
        <p:nvSpPr>
          <p:cNvPr id="2208" name="Freeform 160"/>
          <p:cNvSpPr>
            <a:spLocks/>
          </p:cNvSpPr>
          <p:nvPr/>
        </p:nvSpPr>
        <p:spPr bwMode="auto">
          <a:xfrm>
            <a:off x="2688266" y="1143000"/>
            <a:ext cx="3429000" cy="1600200"/>
          </a:xfrm>
          <a:custGeom>
            <a:avLst/>
            <a:gdLst>
              <a:gd name="T0" fmla="*/ 2147483647 w 2160"/>
              <a:gd name="T1" fmla="*/ 2147483647 h 1008"/>
              <a:gd name="T2" fmla="*/ 2147483647 w 2160"/>
              <a:gd name="T3" fmla="*/ 2147483647 h 1008"/>
              <a:gd name="T4" fmla="*/ 2147483647 w 2160"/>
              <a:gd name="T5" fmla="*/ 2147483647 h 1008"/>
              <a:gd name="T6" fmla="*/ 2147483647 w 2160"/>
              <a:gd name="T7" fmla="*/ 2147483647 h 1008"/>
              <a:gd name="T8" fmla="*/ 0 w 2160"/>
              <a:gd name="T9" fmla="*/ 0 h 1008"/>
              <a:gd name="T10" fmla="*/ 0 60000 65536"/>
              <a:gd name="T11" fmla="*/ 0 60000 65536"/>
              <a:gd name="T12" fmla="*/ 0 60000 65536"/>
              <a:gd name="T13" fmla="*/ 0 60000 65536"/>
              <a:gd name="T14" fmla="*/ 0 60000 65536"/>
              <a:gd name="T15" fmla="*/ 0 w 2160"/>
              <a:gd name="T16" fmla="*/ 0 h 1008"/>
              <a:gd name="T17" fmla="*/ 2160 w 2160"/>
              <a:gd name="T18" fmla="*/ 1008 h 1008"/>
            </a:gdLst>
            <a:ahLst/>
            <a:cxnLst>
              <a:cxn ang="T10">
                <a:pos x="T0" y="T1"/>
              </a:cxn>
              <a:cxn ang="T11">
                <a:pos x="T2" y="T3"/>
              </a:cxn>
              <a:cxn ang="T12">
                <a:pos x="T4" y="T5"/>
              </a:cxn>
              <a:cxn ang="T13">
                <a:pos x="T6" y="T7"/>
              </a:cxn>
              <a:cxn ang="T14">
                <a:pos x="T8" y="T9"/>
              </a:cxn>
            </a:cxnLst>
            <a:rect l="T15" t="T16" r="T17" b="T18"/>
            <a:pathLst>
              <a:path w="2160" h="1008">
                <a:moveTo>
                  <a:pt x="2160" y="1008"/>
                </a:moveTo>
                <a:cubicBezTo>
                  <a:pt x="2160" y="748"/>
                  <a:pt x="2160" y="488"/>
                  <a:pt x="1872" y="384"/>
                </a:cubicBezTo>
                <a:cubicBezTo>
                  <a:pt x="1584" y="280"/>
                  <a:pt x="680" y="432"/>
                  <a:pt x="432" y="384"/>
                </a:cubicBezTo>
                <a:cubicBezTo>
                  <a:pt x="184" y="336"/>
                  <a:pt x="456" y="160"/>
                  <a:pt x="384" y="96"/>
                </a:cubicBezTo>
                <a:cubicBezTo>
                  <a:pt x="312" y="32"/>
                  <a:pt x="156" y="16"/>
                  <a:pt x="0" y="0"/>
                </a:cubicBezTo>
              </a:path>
            </a:pathLst>
          </a:custGeom>
          <a:noFill/>
          <a:ln w="19050">
            <a:solidFill>
              <a:srgbClr val="FF0000"/>
            </a:solidFill>
            <a:round/>
            <a:headEnd type="none" w="lg" len="lg"/>
            <a:tailEnd type="arrow" w="lg" len="lg"/>
          </a:ln>
        </p:spPr>
        <p:txBody>
          <a:bodyPr/>
          <a:lstStyle/>
          <a:p>
            <a:endParaRPr lang="en-US"/>
          </a:p>
        </p:txBody>
      </p:sp>
      <p:sp>
        <p:nvSpPr>
          <p:cNvPr id="2199" name="Freeform 151"/>
          <p:cNvSpPr>
            <a:spLocks/>
          </p:cNvSpPr>
          <p:nvPr/>
        </p:nvSpPr>
        <p:spPr bwMode="auto">
          <a:xfrm>
            <a:off x="2612066" y="457200"/>
            <a:ext cx="3886200" cy="457200"/>
          </a:xfrm>
          <a:custGeom>
            <a:avLst/>
            <a:gdLst>
              <a:gd name="T0" fmla="*/ 0 w 2448"/>
              <a:gd name="T1" fmla="*/ 2147483647 h 288"/>
              <a:gd name="T2" fmla="*/ 2147483647 w 2448"/>
              <a:gd name="T3" fmla="*/ 0 h 288"/>
              <a:gd name="T4" fmla="*/ 2147483647 w 2448"/>
              <a:gd name="T5" fmla="*/ 2147483647 h 288"/>
              <a:gd name="T6" fmla="*/ 0 60000 65536"/>
              <a:gd name="T7" fmla="*/ 0 60000 65536"/>
              <a:gd name="T8" fmla="*/ 0 60000 65536"/>
              <a:gd name="T9" fmla="*/ 0 w 2448"/>
              <a:gd name="T10" fmla="*/ 0 h 288"/>
              <a:gd name="T11" fmla="*/ 2448 w 2448"/>
              <a:gd name="T12" fmla="*/ 288 h 288"/>
            </a:gdLst>
            <a:ahLst/>
            <a:cxnLst>
              <a:cxn ang="T6">
                <a:pos x="T0" y="T1"/>
              </a:cxn>
              <a:cxn ang="T7">
                <a:pos x="T2" y="T3"/>
              </a:cxn>
              <a:cxn ang="T8">
                <a:pos x="T4" y="T5"/>
              </a:cxn>
            </a:cxnLst>
            <a:rect l="T9" t="T10" r="T11" b="T12"/>
            <a:pathLst>
              <a:path w="2448" h="288">
                <a:moveTo>
                  <a:pt x="0" y="288"/>
                </a:moveTo>
                <a:cubicBezTo>
                  <a:pt x="420" y="144"/>
                  <a:pt x="840" y="0"/>
                  <a:pt x="1248" y="0"/>
                </a:cubicBezTo>
                <a:cubicBezTo>
                  <a:pt x="1656" y="0"/>
                  <a:pt x="2052" y="144"/>
                  <a:pt x="2448" y="288"/>
                </a:cubicBezTo>
              </a:path>
            </a:pathLst>
          </a:custGeom>
          <a:noFill/>
          <a:ln w="19050">
            <a:solidFill>
              <a:srgbClr val="FF0000"/>
            </a:solidFill>
            <a:round/>
            <a:headEnd/>
            <a:tailEnd type="arrow" w="lg" len="lg"/>
          </a:ln>
        </p:spPr>
        <p:txBody>
          <a:bodyPr/>
          <a:lstStyle/>
          <a:p>
            <a:endParaRPr lang="en-US"/>
          </a:p>
        </p:txBody>
      </p:sp>
      <p:sp>
        <p:nvSpPr>
          <p:cNvPr id="5213" name="Text Box 93"/>
          <p:cNvSpPr txBox="1">
            <a:spLocks noChangeArrowheads="1"/>
          </p:cNvSpPr>
          <p:nvPr/>
        </p:nvSpPr>
        <p:spPr bwMode="auto">
          <a:xfrm>
            <a:off x="7412666" y="244475"/>
            <a:ext cx="1371600" cy="523220"/>
          </a:xfrm>
          <a:prstGeom prst="rect">
            <a:avLst/>
          </a:prstGeom>
        </p:spPr>
        <p:txBody>
          <a:bodyPr>
            <a:spAutoFit/>
          </a:bodyPr>
          <a:lstStyle/>
          <a:p>
            <a:pPr algn="ctr">
              <a:spcBef>
                <a:spcPct val="50000"/>
              </a:spcBef>
            </a:pPr>
            <a:r>
              <a:rPr lang="en-US" sz="1400" dirty="0">
                <a:ln w="12700">
                  <a:noFill/>
                  <a:prstDash val="solid"/>
                </a:ln>
                <a:gradFill>
                  <a:gsLst>
                    <a:gs pos="0">
                      <a:srgbClr val="FFFFFF"/>
                    </a:gs>
                    <a:gs pos="100000">
                      <a:srgbClr val="FFFFFF"/>
                    </a:gs>
                  </a:gsLst>
                  <a:lin ang="5400000" scaled="0"/>
                </a:gradFill>
                <a:effectLst>
                  <a:outerShdw blurRad="165100" algn="ctr" rotWithShape="0">
                    <a:prstClr val="black"/>
                  </a:outerShdw>
                </a:effectLst>
                <a:latin typeface="Segoe Semibold" pitchFamily="34" charset="0"/>
              </a:rPr>
              <a:t>Locked out for I/O Initiation</a:t>
            </a:r>
          </a:p>
        </p:txBody>
      </p:sp>
      <p:sp>
        <p:nvSpPr>
          <p:cNvPr id="5214" name="Text Box 94"/>
          <p:cNvSpPr txBox="1">
            <a:spLocks noChangeArrowheads="1"/>
          </p:cNvSpPr>
          <p:nvPr/>
        </p:nvSpPr>
        <p:spPr bwMode="auto">
          <a:xfrm>
            <a:off x="326066" y="244475"/>
            <a:ext cx="1371600" cy="523220"/>
          </a:xfrm>
          <a:prstGeom prst="rect">
            <a:avLst/>
          </a:prstGeom>
          <a:noFill/>
          <a:ln w="9525">
            <a:noFill/>
            <a:miter lim="800000"/>
            <a:headEnd/>
            <a:tailEnd/>
          </a:ln>
        </p:spPr>
        <p:txBody>
          <a:bodyPr>
            <a:spAutoFit/>
          </a:bodyPr>
          <a:lstStyle/>
          <a:p>
            <a:pPr algn="ctr">
              <a:spcBef>
                <a:spcPct val="50000"/>
              </a:spcBef>
            </a:pPr>
            <a:r>
              <a:rPr lang="en-US" sz="1400" dirty="0"/>
              <a:t>Locked </a:t>
            </a:r>
            <a:r>
              <a:rPr lang="en-US" sz="1400" dirty="0">
                <a:ln w="12700">
                  <a:noFill/>
                  <a:prstDash val="solid"/>
                </a:ln>
                <a:gradFill>
                  <a:gsLst>
                    <a:gs pos="0">
                      <a:srgbClr val="FFFFFF"/>
                    </a:gs>
                    <a:gs pos="100000">
                      <a:srgbClr val="FFFFFF"/>
                    </a:gs>
                  </a:gsLst>
                  <a:lin ang="5400000" scaled="0"/>
                </a:gradFill>
                <a:effectLst>
                  <a:outerShdw blurRad="165100" algn="ctr" rotWithShape="0">
                    <a:prstClr val="black"/>
                  </a:outerShdw>
                </a:effectLst>
                <a:latin typeface="Segoe Semibold" pitchFamily="34" charset="0"/>
              </a:rPr>
              <a:t>out</a:t>
            </a:r>
            <a:r>
              <a:rPr lang="en-US" sz="1400" dirty="0"/>
              <a:t> for I/O Initiation</a:t>
            </a:r>
          </a:p>
        </p:txBody>
      </p:sp>
      <p:sp>
        <p:nvSpPr>
          <p:cNvPr id="5215" name="Freeform 95"/>
          <p:cNvSpPr>
            <a:spLocks/>
          </p:cNvSpPr>
          <p:nvPr/>
        </p:nvSpPr>
        <p:spPr bwMode="auto">
          <a:xfrm>
            <a:off x="1316666" y="533400"/>
            <a:ext cx="419100" cy="609600"/>
          </a:xfrm>
          <a:custGeom>
            <a:avLst/>
            <a:gdLst>
              <a:gd name="T0" fmla="*/ 2147483647 w 264"/>
              <a:gd name="T1" fmla="*/ 0 h 384"/>
              <a:gd name="T2" fmla="*/ 2147483647 w 264"/>
              <a:gd name="T3" fmla="*/ 2147483647 h 384"/>
              <a:gd name="T4" fmla="*/ 0 w 264"/>
              <a:gd name="T5" fmla="*/ 2147483647 h 384"/>
              <a:gd name="T6" fmla="*/ 0 60000 65536"/>
              <a:gd name="T7" fmla="*/ 0 60000 65536"/>
              <a:gd name="T8" fmla="*/ 0 60000 65536"/>
              <a:gd name="T9" fmla="*/ 0 w 264"/>
              <a:gd name="T10" fmla="*/ 0 h 384"/>
              <a:gd name="T11" fmla="*/ 264 w 264"/>
              <a:gd name="T12" fmla="*/ 384 h 384"/>
            </a:gdLst>
            <a:ahLst/>
            <a:cxnLst>
              <a:cxn ang="T6">
                <a:pos x="T0" y="T1"/>
              </a:cxn>
              <a:cxn ang="T7">
                <a:pos x="T2" y="T3"/>
              </a:cxn>
              <a:cxn ang="T8">
                <a:pos x="T4" y="T5"/>
              </a:cxn>
            </a:cxnLst>
            <a:rect l="T9" t="T10" r="T11" b="T12"/>
            <a:pathLst>
              <a:path w="264" h="384">
                <a:moveTo>
                  <a:pt x="144" y="0"/>
                </a:moveTo>
                <a:cubicBezTo>
                  <a:pt x="204" y="88"/>
                  <a:pt x="264" y="176"/>
                  <a:pt x="240" y="240"/>
                </a:cubicBezTo>
                <a:cubicBezTo>
                  <a:pt x="216" y="304"/>
                  <a:pt x="40" y="360"/>
                  <a:pt x="0" y="384"/>
                </a:cubicBezTo>
              </a:path>
            </a:pathLst>
          </a:custGeom>
          <a:noFill/>
          <a:ln w="19050">
            <a:solidFill>
              <a:srgbClr val="FF0000"/>
            </a:solidFill>
            <a:prstDash val="sysDot"/>
            <a:round/>
            <a:headEnd/>
            <a:tailEnd type="arrow" w="lg" len="lg"/>
          </a:ln>
        </p:spPr>
        <p:txBody>
          <a:bodyPr/>
          <a:lstStyle/>
          <a:p>
            <a:endParaRPr lang="en-US"/>
          </a:p>
        </p:txBody>
      </p:sp>
      <p:sp>
        <p:nvSpPr>
          <p:cNvPr id="5217" name="Freeform 97"/>
          <p:cNvSpPr>
            <a:spLocks/>
          </p:cNvSpPr>
          <p:nvPr/>
        </p:nvSpPr>
        <p:spPr bwMode="auto">
          <a:xfrm>
            <a:off x="1697666" y="838200"/>
            <a:ext cx="381000" cy="228600"/>
          </a:xfrm>
          <a:custGeom>
            <a:avLst/>
            <a:gdLst>
              <a:gd name="T0" fmla="*/ 0 w 240"/>
              <a:gd name="T1" fmla="*/ 0 h 192"/>
              <a:gd name="T2" fmla="*/ 2147483647 w 240"/>
              <a:gd name="T3" fmla="*/ 2147483647 h 192"/>
              <a:gd name="T4" fmla="*/ 2147483647 w 240"/>
              <a:gd name="T5" fmla="*/ 2147483647 h 192"/>
              <a:gd name="T6" fmla="*/ 0 60000 65536"/>
              <a:gd name="T7" fmla="*/ 0 60000 65536"/>
              <a:gd name="T8" fmla="*/ 0 60000 65536"/>
              <a:gd name="T9" fmla="*/ 0 w 240"/>
              <a:gd name="T10" fmla="*/ 0 h 192"/>
              <a:gd name="T11" fmla="*/ 240 w 240"/>
              <a:gd name="T12" fmla="*/ 192 h 192"/>
            </a:gdLst>
            <a:ahLst/>
            <a:cxnLst>
              <a:cxn ang="T6">
                <a:pos x="T0" y="T1"/>
              </a:cxn>
              <a:cxn ang="T7">
                <a:pos x="T2" y="T3"/>
              </a:cxn>
              <a:cxn ang="T8">
                <a:pos x="T4" y="T5"/>
              </a:cxn>
            </a:cxnLst>
            <a:rect l="T9" t="T10" r="T11" b="T12"/>
            <a:pathLst>
              <a:path w="240" h="192">
                <a:moveTo>
                  <a:pt x="0" y="0"/>
                </a:moveTo>
                <a:cubicBezTo>
                  <a:pt x="4" y="56"/>
                  <a:pt x="8" y="112"/>
                  <a:pt x="48" y="144"/>
                </a:cubicBezTo>
                <a:cubicBezTo>
                  <a:pt x="88" y="176"/>
                  <a:pt x="164" y="184"/>
                  <a:pt x="240" y="192"/>
                </a:cubicBezTo>
              </a:path>
            </a:pathLst>
          </a:custGeom>
          <a:noFill/>
          <a:ln w="19050">
            <a:solidFill>
              <a:srgbClr val="FF0000"/>
            </a:solidFill>
            <a:prstDash val="sysDot"/>
            <a:round/>
            <a:headEnd/>
            <a:tailEnd type="arrow" w="lg" len="lg"/>
          </a:ln>
        </p:spPr>
        <p:txBody>
          <a:bodyPr/>
          <a:lstStyle/>
          <a:p>
            <a:endParaRPr lang="en-US">
              <a:solidFill>
                <a:schemeClr val="bg2"/>
              </a:solidFill>
            </a:endParaRPr>
          </a:p>
        </p:txBody>
      </p:sp>
      <p:sp>
        <p:nvSpPr>
          <p:cNvPr id="5218" name="Freeform 98"/>
          <p:cNvSpPr>
            <a:spLocks/>
          </p:cNvSpPr>
          <p:nvPr/>
        </p:nvSpPr>
        <p:spPr bwMode="auto">
          <a:xfrm>
            <a:off x="8403266" y="533400"/>
            <a:ext cx="419100" cy="609600"/>
          </a:xfrm>
          <a:custGeom>
            <a:avLst/>
            <a:gdLst>
              <a:gd name="T0" fmla="*/ 2147483647 w 264"/>
              <a:gd name="T1" fmla="*/ 0 h 384"/>
              <a:gd name="T2" fmla="*/ 2147483647 w 264"/>
              <a:gd name="T3" fmla="*/ 2147483647 h 384"/>
              <a:gd name="T4" fmla="*/ 0 w 264"/>
              <a:gd name="T5" fmla="*/ 2147483647 h 384"/>
              <a:gd name="T6" fmla="*/ 0 60000 65536"/>
              <a:gd name="T7" fmla="*/ 0 60000 65536"/>
              <a:gd name="T8" fmla="*/ 0 60000 65536"/>
              <a:gd name="T9" fmla="*/ 0 w 264"/>
              <a:gd name="T10" fmla="*/ 0 h 384"/>
              <a:gd name="T11" fmla="*/ 264 w 264"/>
              <a:gd name="T12" fmla="*/ 384 h 384"/>
            </a:gdLst>
            <a:ahLst/>
            <a:cxnLst>
              <a:cxn ang="T6">
                <a:pos x="T0" y="T1"/>
              </a:cxn>
              <a:cxn ang="T7">
                <a:pos x="T2" y="T3"/>
              </a:cxn>
              <a:cxn ang="T8">
                <a:pos x="T4" y="T5"/>
              </a:cxn>
            </a:cxnLst>
            <a:rect l="T9" t="T10" r="T11" b="T12"/>
            <a:pathLst>
              <a:path w="264" h="384">
                <a:moveTo>
                  <a:pt x="144" y="0"/>
                </a:moveTo>
                <a:cubicBezTo>
                  <a:pt x="204" y="88"/>
                  <a:pt x="264" y="176"/>
                  <a:pt x="240" y="240"/>
                </a:cubicBezTo>
                <a:cubicBezTo>
                  <a:pt x="216" y="304"/>
                  <a:pt x="40" y="360"/>
                  <a:pt x="0" y="384"/>
                </a:cubicBezTo>
              </a:path>
            </a:pathLst>
          </a:custGeom>
          <a:noFill/>
          <a:ln w="19050">
            <a:solidFill>
              <a:srgbClr val="FF0000"/>
            </a:solidFill>
            <a:prstDash val="sysDot"/>
            <a:round/>
            <a:headEnd/>
            <a:tailEnd type="arrow" w="lg" len="lg"/>
          </a:ln>
        </p:spPr>
        <p:txBody>
          <a:bodyPr/>
          <a:lstStyle/>
          <a:p>
            <a:endParaRPr lang="en-US"/>
          </a:p>
        </p:txBody>
      </p:sp>
      <p:sp>
        <p:nvSpPr>
          <p:cNvPr id="7224" name="Line 86"/>
          <p:cNvSpPr>
            <a:spLocks noChangeShapeType="1"/>
          </p:cNvSpPr>
          <p:nvPr/>
        </p:nvSpPr>
        <p:spPr bwMode="auto">
          <a:xfrm>
            <a:off x="6422066" y="2819400"/>
            <a:ext cx="0" cy="762000"/>
          </a:xfrm>
          <a:prstGeom prst="line">
            <a:avLst/>
          </a:prstGeom>
          <a:noFill/>
          <a:ln w="3175">
            <a:solidFill>
              <a:schemeClr val="tx1"/>
            </a:solidFill>
            <a:miter lim="800000"/>
            <a:headEnd/>
            <a:tailEnd/>
          </a:ln>
          <a:effectLst>
            <a:outerShdw blurRad="50800" dist="38100" dir="2700000" algn="ctr" rotWithShape="0">
              <a:srgbClr val="000000">
                <a:alpha val="40000"/>
              </a:srgbClr>
            </a:outerShdw>
          </a:effectLst>
          <a:scene3d>
            <a:camera prst="orthographicFront"/>
            <a:lightRig rig="threePt" dir="t"/>
          </a:scene3d>
          <a:sp3d>
            <a:bevelT w="38100" h="38100"/>
          </a:sp3d>
        </p:spPr>
        <p:txBody>
          <a:bodyPr/>
          <a:lstStyle/>
          <a:p>
            <a:endParaRPr lang="en-US">
              <a:solidFill>
                <a:schemeClr val="bg2"/>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184"/>
                                        </p:tgtEl>
                                        <p:attrNameLst>
                                          <p:attrName>style.visibility</p:attrName>
                                        </p:attrNameLst>
                                      </p:cBhvr>
                                      <p:to>
                                        <p:strVal val="visible"/>
                                      </p:to>
                                    </p:set>
                                    <p:animEffect transition="in" filter="wipe(down)">
                                      <p:cBhvr>
                                        <p:cTn id="7" dur="2000"/>
                                        <p:tgtEl>
                                          <p:spTgt spid="2184"/>
                                        </p:tgtEl>
                                      </p:cBhvr>
                                    </p:animEffect>
                                  </p:childTnLst>
                                </p:cTn>
                              </p:par>
                              <p:par>
                                <p:cTn id="8" presetID="3" presetClass="emph" presetSubtype="1" nodeType="withEffect">
                                  <p:stCondLst>
                                    <p:cond delay="0"/>
                                  </p:stCondLst>
                                  <p:endCondLst>
                                    <p:cond evt="onNext" delay="0">
                                      <p:tgtEl>
                                        <p:sldTgt/>
                                      </p:tgtEl>
                                    </p:cond>
                                  </p:endCondLst>
                                  <p:childTnLst>
                                    <p:set>
                                      <p:cBhvr override="childStyle">
                                        <p:cTn id="9" dur="indefinite"/>
                                        <p:tgtEl>
                                          <p:spTgt spid="2166">
                                            <p:txEl>
                                              <p:pRg st="0" end="0"/>
                                            </p:txEl>
                                          </p:spTgt>
                                        </p:tgtEl>
                                        <p:attrNameLst>
                                          <p:attrName>style.color</p:attrName>
                                        </p:attrNameLst>
                                      </p:cBhvr>
                                      <p:to>
                                        <p:clrVal>
                                          <a:srgbClr val="FF0000"/>
                                        </p:clrVal>
                                      </p:to>
                                    </p:set>
                                  </p:childTnLst>
                                </p:cTn>
                              </p:par>
                            </p:childTnLst>
                          </p:cTn>
                        </p:par>
                        <p:par>
                          <p:cTn id="10" fill="hold">
                            <p:stCondLst>
                              <p:cond delay="2000"/>
                            </p:stCondLst>
                            <p:childTnLst>
                              <p:par>
                                <p:cTn id="11" presetID="1" presetClass="entr" presetSubtype="0" fill="hold" grpId="0" nodeType="afterEffect">
                                  <p:stCondLst>
                                    <p:cond delay="0"/>
                                  </p:stCondLst>
                                  <p:childTnLst>
                                    <p:set>
                                      <p:cBhvr>
                                        <p:cTn id="12" dur="1" fill="hold">
                                          <p:stCondLst>
                                            <p:cond delay="0"/>
                                          </p:stCondLst>
                                        </p:cTn>
                                        <p:tgtEl>
                                          <p:spTgt spid="219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mph" presetSubtype="2" fill="hold" nodeType="clickEffect">
                                  <p:stCondLst>
                                    <p:cond delay="0"/>
                                  </p:stCondLst>
                                  <p:childTnLst>
                                    <p:animClr clrSpc="rgb" dir="cw">
                                      <p:cBhvr>
                                        <p:cTn id="16" dur="2000" fill="hold"/>
                                        <p:tgtEl>
                                          <p:spTgt spid="2143"/>
                                        </p:tgtEl>
                                        <p:attrNameLst>
                                          <p:attrName>fillcolor</p:attrName>
                                        </p:attrNameLst>
                                      </p:cBhvr>
                                      <p:to>
                                        <a:srgbClr val="FF0000"/>
                                      </p:to>
                                    </p:animClr>
                                    <p:set>
                                      <p:cBhvr>
                                        <p:cTn id="17" dur="2000" fill="hold"/>
                                        <p:tgtEl>
                                          <p:spTgt spid="2143"/>
                                        </p:tgtEl>
                                        <p:attrNameLst>
                                          <p:attrName>fill.type</p:attrName>
                                        </p:attrNameLst>
                                      </p:cBhvr>
                                      <p:to>
                                        <p:strVal val="solid"/>
                                      </p:to>
                                    </p:set>
                                    <p:set>
                                      <p:cBhvr>
                                        <p:cTn id="18" dur="2000" fill="hold"/>
                                        <p:tgtEl>
                                          <p:spTgt spid="2143"/>
                                        </p:tgtEl>
                                        <p:attrNameLst>
                                          <p:attrName>fill.on</p:attrName>
                                        </p:attrNameLst>
                                      </p:cBhvr>
                                      <p:to>
                                        <p:strVal val="true"/>
                                      </p:to>
                                    </p:set>
                                  </p:childTnLst>
                                </p:cTn>
                              </p:par>
                              <p:par>
                                <p:cTn id="19" presetID="3" presetClass="emph" presetSubtype="1" nodeType="withEffect">
                                  <p:stCondLst>
                                    <p:cond delay="0"/>
                                  </p:stCondLst>
                                  <p:endCondLst>
                                    <p:cond evt="onNext" delay="0">
                                      <p:tgtEl>
                                        <p:sldTgt/>
                                      </p:tgtEl>
                                    </p:cond>
                                  </p:endCondLst>
                                  <p:childTnLst>
                                    <p:set>
                                      <p:cBhvr override="childStyle">
                                        <p:cTn id="20" dur="indefinite"/>
                                        <p:tgtEl>
                                          <p:spTgt spid="2166">
                                            <p:txEl>
                                              <p:pRg st="1" end="1"/>
                                            </p:txEl>
                                          </p:spTgt>
                                        </p:tgtEl>
                                        <p:attrNameLst>
                                          <p:attrName>style.color</p:attrName>
                                        </p:attrNameLst>
                                      </p:cBhvr>
                                      <p:to>
                                        <p:clrVal>
                                          <a:srgbClr val="FF0000"/>
                                        </p:clrVal>
                                      </p:to>
                                    </p:set>
                                  </p:childTnLst>
                                </p:cTn>
                              </p:par>
                            </p:childTnLst>
                          </p:cTn>
                        </p:par>
                        <p:par>
                          <p:cTn id="21" fill="hold">
                            <p:stCondLst>
                              <p:cond delay="2000"/>
                            </p:stCondLst>
                            <p:childTnLst>
                              <p:par>
                                <p:cTn id="22" presetID="1" presetClass="entr" presetSubtype="0" fill="hold" grpId="0" nodeType="afterEffect">
                                  <p:stCondLst>
                                    <p:cond delay="500"/>
                                  </p:stCondLst>
                                  <p:childTnLst>
                                    <p:set>
                                      <p:cBhvr>
                                        <p:cTn id="23" dur="1" fill="hold">
                                          <p:stCondLst>
                                            <p:cond delay="0"/>
                                          </p:stCondLst>
                                        </p:cTn>
                                        <p:tgtEl>
                                          <p:spTgt spid="2203"/>
                                        </p:tgtEl>
                                        <p:attrNameLst>
                                          <p:attrName>style.visibility</p:attrName>
                                        </p:attrNameLst>
                                      </p:cBhvr>
                                      <p:to>
                                        <p:strVal val="visible"/>
                                      </p:to>
                                    </p:set>
                                  </p:childTnLst>
                                </p:cTn>
                              </p:par>
                            </p:childTnLst>
                          </p:cTn>
                        </p:par>
                        <p:par>
                          <p:cTn id="24" fill="hold">
                            <p:stCondLst>
                              <p:cond delay="2500"/>
                            </p:stCondLst>
                            <p:childTnLst>
                              <p:par>
                                <p:cTn id="25" presetID="1" presetClass="emph" presetSubtype="2" fill="hold" nodeType="afterEffect">
                                  <p:stCondLst>
                                    <p:cond delay="0"/>
                                  </p:stCondLst>
                                  <p:childTnLst>
                                    <p:animClr clrSpc="rgb" dir="cw">
                                      <p:cBhvr>
                                        <p:cTn id="26" dur="2000" fill="hold"/>
                                        <p:tgtEl>
                                          <p:spTgt spid="2073"/>
                                        </p:tgtEl>
                                        <p:attrNameLst>
                                          <p:attrName>fillcolor</p:attrName>
                                        </p:attrNameLst>
                                      </p:cBhvr>
                                      <p:to>
                                        <a:srgbClr val="FF0000"/>
                                      </p:to>
                                    </p:animClr>
                                    <p:set>
                                      <p:cBhvr>
                                        <p:cTn id="27" dur="2000" fill="hold"/>
                                        <p:tgtEl>
                                          <p:spTgt spid="2073"/>
                                        </p:tgtEl>
                                        <p:attrNameLst>
                                          <p:attrName>fill.type</p:attrName>
                                        </p:attrNameLst>
                                      </p:cBhvr>
                                      <p:to>
                                        <p:strVal val="solid"/>
                                      </p:to>
                                    </p:set>
                                    <p:set>
                                      <p:cBhvr>
                                        <p:cTn id="28" dur="2000" fill="hold"/>
                                        <p:tgtEl>
                                          <p:spTgt spid="2073"/>
                                        </p:tgtEl>
                                        <p:attrNameLst>
                                          <p:attrName>fill.on</p:attrName>
                                        </p:attrNameLst>
                                      </p:cBhvr>
                                      <p:to>
                                        <p:strVal val="true"/>
                                      </p:to>
                                    </p:set>
                                  </p:childTnLst>
                                </p:cTn>
                              </p:par>
                            </p:childTnLst>
                          </p:cTn>
                        </p:par>
                        <p:par>
                          <p:cTn id="29" fill="hold">
                            <p:stCondLst>
                              <p:cond delay="4500"/>
                            </p:stCondLst>
                            <p:childTnLst>
                              <p:par>
                                <p:cTn id="30" presetID="22" presetClass="entr" presetSubtype="8" fill="hold" nodeType="after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wipe(left)">
                                      <p:cBhvr>
                                        <p:cTn id="32" dur="1000"/>
                                        <p:tgtEl>
                                          <p:spTgt spid="11"/>
                                        </p:tgtEl>
                                      </p:cBhvr>
                                    </p:animEffect>
                                  </p:childTnLst>
                                </p:cTn>
                              </p:par>
                            </p:childTnLst>
                          </p:cTn>
                        </p:par>
                        <p:par>
                          <p:cTn id="33" fill="hold">
                            <p:stCondLst>
                              <p:cond delay="5500"/>
                            </p:stCondLst>
                            <p:childTnLst>
                              <p:par>
                                <p:cTn id="34" presetID="6" presetClass="emph" presetSubtype="0" autoRev="1" fill="hold" grpId="0" nodeType="afterEffect">
                                  <p:stCondLst>
                                    <p:cond delay="0"/>
                                  </p:stCondLst>
                                  <p:childTnLst>
                                    <p:animScale>
                                      <p:cBhvr>
                                        <p:cTn id="35" dur="500" fill="hold"/>
                                        <p:tgtEl>
                                          <p:spTgt spid="2064"/>
                                        </p:tgtEl>
                                      </p:cBhvr>
                                      <p:by x="100000" y="300000"/>
                                    </p:animScale>
                                  </p:childTnLst>
                                </p:cTn>
                              </p:par>
                            </p:childTnLst>
                          </p:cTn>
                        </p:par>
                        <p:par>
                          <p:cTn id="36" fill="hold">
                            <p:stCondLst>
                              <p:cond delay="6500"/>
                            </p:stCondLst>
                            <p:childTnLst>
                              <p:par>
                                <p:cTn id="37" presetID="6" presetClass="emph" presetSubtype="0" autoRev="1" fill="hold" nodeType="afterEffect">
                                  <p:stCondLst>
                                    <p:cond delay="0"/>
                                  </p:stCondLst>
                                  <p:childTnLst>
                                    <p:animScale>
                                      <p:cBhvr>
                                        <p:cTn id="38" dur="500" fill="hold"/>
                                        <p:tgtEl>
                                          <p:spTgt spid="2"/>
                                        </p:tgtEl>
                                      </p:cBhvr>
                                      <p:by x="115000" y="115000"/>
                                    </p:animScale>
                                  </p:childTnLst>
                                </p:cTn>
                              </p:par>
                            </p:childTnLst>
                          </p:cTn>
                        </p:par>
                        <p:par>
                          <p:cTn id="39" fill="hold">
                            <p:stCondLst>
                              <p:cond delay="7500"/>
                            </p:stCondLst>
                            <p:childTnLst>
                              <p:par>
                                <p:cTn id="40" presetID="6" presetClass="emph" presetSubtype="0" autoRev="1" fill="hold" grpId="0" nodeType="afterEffect">
                                  <p:stCondLst>
                                    <p:cond delay="0"/>
                                  </p:stCondLst>
                                  <p:childTnLst>
                                    <p:animScale>
                                      <p:cBhvr>
                                        <p:cTn id="41" dur="500" fill="hold"/>
                                        <p:tgtEl>
                                          <p:spTgt spid="2114"/>
                                        </p:tgtEl>
                                      </p:cBhvr>
                                      <p:by x="100000" y="300000"/>
                                    </p:animScale>
                                  </p:childTnLst>
                                </p:cTn>
                              </p:par>
                            </p:childTnLst>
                          </p:cTn>
                        </p:par>
                        <p:par>
                          <p:cTn id="42" fill="hold">
                            <p:stCondLst>
                              <p:cond delay="8500"/>
                            </p:stCondLst>
                            <p:childTnLst>
                              <p:par>
                                <p:cTn id="43" presetID="1" presetClass="emph" presetSubtype="2" fill="hold" nodeType="afterEffect">
                                  <p:stCondLst>
                                    <p:cond delay="0"/>
                                  </p:stCondLst>
                                  <p:childTnLst>
                                    <p:animClr clrSpc="rgb" dir="cw">
                                      <p:cBhvr>
                                        <p:cTn id="44" dur="2000" fill="hold"/>
                                        <p:tgtEl>
                                          <p:spTgt spid="2144"/>
                                        </p:tgtEl>
                                        <p:attrNameLst>
                                          <p:attrName>fillcolor</p:attrName>
                                        </p:attrNameLst>
                                      </p:cBhvr>
                                      <p:to>
                                        <a:srgbClr val="FF0000"/>
                                      </p:to>
                                    </p:animClr>
                                    <p:set>
                                      <p:cBhvr>
                                        <p:cTn id="45" dur="2000" fill="hold"/>
                                        <p:tgtEl>
                                          <p:spTgt spid="2144"/>
                                        </p:tgtEl>
                                        <p:attrNameLst>
                                          <p:attrName>fill.type</p:attrName>
                                        </p:attrNameLst>
                                      </p:cBhvr>
                                      <p:to>
                                        <p:strVal val="solid"/>
                                      </p:to>
                                    </p:set>
                                    <p:set>
                                      <p:cBhvr>
                                        <p:cTn id="46" dur="2000" fill="hold"/>
                                        <p:tgtEl>
                                          <p:spTgt spid="2144"/>
                                        </p:tgtEl>
                                        <p:attrNameLst>
                                          <p:attrName>fill.on</p:attrName>
                                        </p:attrNameLst>
                                      </p:cBhvr>
                                      <p:to>
                                        <p:strVal val="true"/>
                                      </p:to>
                                    </p:set>
                                  </p:childTnLst>
                                </p:cTn>
                              </p:par>
                            </p:childTnLst>
                          </p:cTn>
                        </p:par>
                      </p:childTnLst>
                    </p:cTn>
                  </p:par>
                  <p:par>
                    <p:cTn id="47" fill="hold">
                      <p:stCondLst>
                        <p:cond delay="indefinite"/>
                      </p:stCondLst>
                      <p:childTnLst>
                        <p:par>
                          <p:cTn id="48" fill="hold">
                            <p:stCondLst>
                              <p:cond delay="0"/>
                            </p:stCondLst>
                            <p:childTnLst>
                              <p:par>
                                <p:cTn id="49" presetID="3" presetClass="emph" presetSubtype="1" nodeType="clickEffect">
                                  <p:stCondLst>
                                    <p:cond delay="0"/>
                                  </p:stCondLst>
                                  <p:endCondLst>
                                    <p:cond evt="onNext" delay="0">
                                      <p:tgtEl>
                                        <p:sldTgt/>
                                      </p:tgtEl>
                                    </p:cond>
                                  </p:endCondLst>
                                  <p:childTnLst>
                                    <p:set>
                                      <p:cBhvr override="childStyle">
                                        <p:cTn id="50" dur="indefinite"/>
                                        <p:tgtEl>
                                          <p:spTgt spid="2166">
                                            <p:txEl>
                                              <p:pRg st="2" end="2"/>
                                            </p:txEl>
                                          </p:spTgt>
                                        </p:tgtEl>
                                        <p:attrNameLst>
                                          <p:attrName>style.color</p:attrName>
                                        </p:attrNameLst>
                                      </p:cBhvr>
                                      <p:to>
                                        <p:clrVal>
                                          <a:srgbClr val="FF0000"/>
                                        </p:clrVal>
                                      </p:to>
                                    </p:set>
                                  </p:childTnLst>
                                </p:cTn>
                              </p:par>
                            </p:childTnLst>
                          </p:cTn>
                        </p:par>
                        <p:par>
                          <p:cTn id="51" fill="hold">
                            <p:stCondLst>
                              <p:cond delay="0"/>
                            </p:stCondLst>
                            <p:childTnLst>
                              <p:par>
                                <p:cTn id="52" presetID="1" presetClass="entr" presetSubtype="0" fill="hold" grpId="0" nodeType="afterEffect">
                                  <p:stCondLst>
                                    <p:cond delay="2000"/>
                                  </p:stCondLst>
                                  <p:childTnLst>
                                    <p:set>
                                      <p:cBhvr>
                                        <p:cTn id="53" dur="1" fill="hold">
                                          <p:stCondLst>
                                            <p:cond delay="0"/>
                                          </p:stCondLst>
                                        </p:cTn>
                                        <p:tgtEl>
                                          <p:spTgt spid="2205"/>
                                        </p:tgtEl>
                                        <p:attrNameLst>
                                          <p:attrName>style.visibility</p:attrName>
                                        </p:attrNameLst>
                                      </p:cBhvr>
                                      <p:to>
                                        <p:strVal val="visible"/>
                                      </p:to>
                                    </p:set>
                                  </p:childTnLst>
                                </p:cTn>
                              </p:par>
                            </p:childTnLst>
                          </p:cTn>
                        </p:par>
                        <p:par>
                          <p:cTn id="54" fill="hold">
                            <p:stCondLst>
                              <p:cond delay="2000"/>
                            </p:stCondLst>
                            <p:childTnLst>
                              <p:par>
                                <p:cTn id="55" presetID="1" presetClass="entr" presetSubtype="0" fill="hold" grpId="0" nodeType="afterEffect">
                                  <p:stCondLst>
                                    <p:cond delay="0"/>
                                  </p:stCondLst>
                                  <p:childTnLst>
                                    <p:set>
                                      <p:cBhvr>
                                        <p:cTn id="56" dur="1" fill="hold">
                                          <p:stCondLst>
                                            <p:cond delay="0"/>
                                          </p:stCondLst>
                                        </p:cTn>
                                        <p:tgtEl>
                                          <p:spTgt spid="2201"/>
                                        </p:tgtEl>
                                        <p:attrNameLst>
                                          <p:attrName>style.visibility</p:attrName>
                                        </p:attrNameLst>
                                      </p:cBhvr>
                                      <p:to>
                                        <p:strVal val="visible"/>
                                      </p:to>
                                    </p:set>
                                  </p:childTnLst>
                                </p:cTn>
                              </p:par>
                            </p:childTnLst>
                          </p:cTn>
                        </p:par>
                        <p:par>
                          <p:cTn id="57" fill="hold">
                            <p:stCondLst>
                              <p:cond delay="2000"/>
                            </p:stCondLst>
                            <p:childTnLst>
                              <p:par>
                                <p:cTn id="58" presetID="1" presetClass="entr" presetSubtype="0" fill="hold" grpId="0" nodeType="afterEffect">
                                  <p:stCondLst>
                                    <p:cond delay="0"/>
                                  </p:stCondLst>
                                  <p:childTnLst>
                                    <p:set>
                                      <p:cBhvr>
                                        <p:cTn id="59" dur="1" fill="hold">
                                          <p:stCondLst>
                                            <p:cond delay="0"/>
                                          </p:stCondLst>
                                        </p:cTn>
                                        <p:tgtEl>
                                          <p:spTgt spid="5214"/>
                                        </p:tgtEl>
                                        <p:attrNameLst>
                                          <p:attrName>style.visibility</p:attrName>
                                        </p:attrNameLst>
                                      </p:cBhvr>
                                      <p:to>
                                        <p:strVal val="visible"/>
                                      </p:to>
                                    </p:set>
                                  </p:childTnLst>
                                </p:cTn>
                              </p:par>
                              <p:par>
                                <p:cTn id="60" presetID="1" presetClass="entr" presetSubtype="0" fill="hold" grpId="0" nodeType="withEffect">
                                  <p:stCondLst>
                                    <p:cond delay="0"/>
                                  </p:stCondLst>
                                  <p:childTnLst>
                                    <p:set>
                                      <p:cBhvr>
                                        <p:cTn id="61" dur="1" fill="hold">
                                          <p:stCondLst>
                                            <p:cond delay="0"/>
                                          </p:stCondLst>
                                        </p:cTn>
                                        <p:tgtEl>
                                          <p:spTgt spid="5215"/>
                                        </p:tgtEl>
                                        <p:attrNameLst>
                                          <p:attrName>style.visibility</p:attrName>
                                        </p:attrNameLst>
                                      </p:cBhvr>
                                      <p:to>
                                        <p:strVal val="visible"/>
                                      </p:to>
                                    </p:set>
                                  </p:childTnLst>
                                </p:cTn>
                              </p:par>
                              <p:par>
                                <p:cTn id="62" presetID="1" presetClass="entr" presetSubtype="0" fill="hold" grpId="0" nodeType="withEffect">
                                  <p:stCondLst>
                                    <p:cond delay="0"/>
                                  </p:stCondLst>
                                  <p:childTnLst>
                                    <p:set>
                                      <p:cBhvr>
                                        <p:cTn id="63" dur="1" fill="hold">
                                          <p:stCondLst>
                                            <p:cond delay="0"/>
                                          </p:stCondLst>
                                        </p:cTn>
                                        <p:tgtEl>
                                          <p:spTgt spid="5213"/>
                                        </p:tgtEl>
                                        <p:attrNameLst>
                                          <p:attrName>style.visibility</p:attrName>
                                        </p:attrNameLst>
                                      </p:cBhvr>
                                      <p:to>
                                        <p:strVal val="visible"/>
                                      </p:to>
                                    </p:set>
                                  </p:childTnLst>
                                </p:cTn>
                              </p:par>
                              <p:par>
                                <p:cTn id="64" presetID="1" presetClass="entr" presetSubtype="0" fill="hold" grpId="0" nodeType="withEffect">
                                  <p:stCondLst>
                                    <p:cond delay="0"/>
                                  </p:stCondLst>
                                  <p:childTnLst>
                                    <p:set>
                                      <p:cBhvr>
                                        <p:cTn id="65" dur="1" fill="hold">
                                          <p:stCondLst>
                                            <p:cond delay="0"/>
                                          </p:stCondLst>
                                        </p:cTn>
                                        <p:tgtEl>
                                          <p:spTgt spid="5218"/>
                                        </p:tgtEl>
                                        <p:attrNameLst>
                                          <p:attrName>style.visibility</p:attrName>
                                        </p:attrNameLst>
                                      </p:cBhvr>
                                      <p:to>
                                        <p:strVal val="visible"/>
                                      </p:to>
                                    </p:set>
                                  </p:childTnLst>
                                </p:cTn>
                              </p:par>
                              <p:par>
                                <p:cTn id="66" presetID="1" presetClass="entr" presetSubtype="0" fill="hold" grpId="0" nodeType="withEffect">
                                  <p:stCondLst>
                                    <p:cond delay="0"/>
                                  </p:stCondLst>
                                  <p:childTnLst>
                                    <p:set>
                                      <p:cBhvr>
                                        <p:cTn id="67" dur="1" fill="hold">
                                          <p:stCondLst>
                                            <p:cond delay="0"/>
                                          </p:stCondLst>
                                        </p:cTn>
                                        <p:tgtEl>
                                          <p:spTgt spid="5217"/>
                                        </p:tgtEl>
                                        <p:attrNameLst>
                                          <p:attrName>style.visibility</p:attrName>
                                        </p:attrNameLst>
                                      </p:cBhvr>
                                      <p:to>
                                        <p:strVal val="visible"/>
                                      </p:to>
                                    </p:set>
                                  </p:childTnLst>
                                </p:cTn>
                              </p:par>
                            </p:childTnLst>
                          </p:cTn>
                        </p:par>
                        <p:par>
                          <p:cTn id="68" fill="hold">
                            <p:stCondLst>
                              <p:cond delay="2000"/>
                            </p:stCondLst>
                            <p:childTnLst>
                              <p:par>
                                <p:cTn id="69" presetID="6" presetClass="emph" presetSubtype="0" autoRev="1" fill="hold" grpId="0" nodeType="afterEffect">
                                  <p:stCondLst>
                                    <p:cond delay="1000"/>
                                  </p:stCondLst>
                                  <p:childTnLst>
                                    <p:animScale>
                                      <p:cBhvr>
                                        <p:cTn id="70" dur="1000" fill="hold"/>
                                        <p:tgtEl>
                                          <p:spTgt spid="2143"/>
                                        </p:tgtEl>
                                      </p:cBhvr>
                                      <p:by x="120000" y="120000"/>
                                    </p:animScale>
                                  </p:childTnLst>
                                </p:cTn>
                              </p:par>
                            </p:childTnLst>
                          </p:cTn>
                        </p:par>
                      </p:childTnLst>
                    </p:cTn>
                  </p:par>
                  <p:par>
                    <p:cTn id="71" fill="hold">
                      <p:stCondLst>
                        <p:cond delay="indefinite"/>
                      </p:stCondLst>
                      <p:childTnLst>
                        <p:par>
                          <p:cTn id="72" fill="hold">
                            <p:stCondLst>
                              <p:cond delay="0"/>
                            </p:stCondLst>
                            <p:childTnLst>
                              <p:par>
                                <p:cTn id="73" presetID="1" presetClass="emph" presetSubtype="2" fill="hold" nodeType="clickEffect">
                                  <p:stCondLst>
                                    <p:cond delay="0"/>
                                  </p:stCondLst>
                                  <p:childTnLst>
                                    <p:animClr clrSpc="rgb" dir="cw">
                                      <p:cBhvr>
                                        <p:cTn id="74" dur="2000" fill="hold"/>
                                        <p:tgtEl>
                                          <p:spTgt spid="2131"/>
                                        </p:tgtEl>
                                        <p:attrNameLst>
                                          <p:attrName>fillcolor</p:attrName>
                                        </p:attrNameLst>
                                      </p:cBhvr>
                                      <p:to>
                                        <a:srgbClr val="FF0000"/>
                                      </p:to>
                                    </p:animClr>
                                    <p:set>
                                      <p:cBhvr>
                                        <p:cTn id="75" dur="2000" fill="hold"/>
                                        <p:tgtEl>
                                          <p:spTgt spid="2131"/>
                                        </p:tgtEl>
                                        <p:attrNameLst>
                                          <p:attrName>fill.type</p:attrName>
                                        </p:attrNameLst>
                                      </p:cBhvr>
                                      <p:to>
                                        <p:strVal val="solid"/>
                                      </p:to>
                                    </p:set>
                                    <p:set>
                                      <p:cBhvr>
                                        <p:cTn id="76" dur="2000" fill="hold"/>
                                        <p:tgtEl>
                                          <p:spTgt spid="2131"/>
                                        </p:tgtEl>
                                        <p:attrNameLst>
                                          <p:attrName>fill.on</p:attrName>
                                        </p:attrNameLst>
                                      </p:cBhvr>
                                      <p:to>
                                        <p:strVal val="true"/>
                                      </p:to>
                                    </p:set>
                                  </p:childTnLst>
                                </p:cTn>
                              </p:par>
                              <p:par>
                                <p:cTn id="77" presetID="3" presetClass="emph" presetSubtype="1" nodeType="withEffect">
                                  <p:stCondLst>
                                    <p:cond delay="0"/>
                                  </p:stCondLst>
                                  <p:endCondLst>
                                    <p:cond evt="onNext" delay="0">
                                      <p:tgtEl>
                                        <p:sldTgt/>
                                      </p:tgtEl>
                                    </p:cond>
                                  </p:endCondLst>
                                  <p:childTnLst>
                                    <p:set>
                                      <p:cBhvr override="childStyle">
                                        <p:cTn id="78" dur="indefinite"/>
                                        <p:tgtEl>
                                          <p:spTgt spid="2166">
                                            <p:txEl>
                                              <p:pRg st="3" end="3"/>
                                            </p:txEl>
                                          </p:spTgt>
                                        </p:tgtEl>
                                        <p:attrNameLst>
                                          <p:attrName>style.color</p:attrName>
                                        </p:attrNameLst>
                                      </p:cBhvr>
                                      <p:to>
                                        <p:clrVal>
                                          <a:srgbClr val="FF0000"/>
                                        </p:clrVal>
                                      </p:to>
                                    </p:set>
                                  </p:childTnLst>
                                </p:cTn>
                              </p:par>
                              <p:par>
                                <p:cTn id="79" presetID="1" presetClass="emph" presetSubtype="2" fill="hold" nodeType="withEffect">
                                  <p:stCondLst>
                                    <p:cond delay="0"/>
                                  </p:stCondLst>
                                  <p:childTnLst>
                                    <p:animClr clrSpc="rgb" dir="cw">
                                      <p:cBhvr>
                                        <p:cTn id="80" dur="2000" fill="hold"/>
                                        <p:tgtEl>
                                          <p:spTgt spid="2130"/>
                                        </p:tgtEl>
                                        <p:attrNameLst>
                                          <p:attrName>fillcolor</p:attrName>
                                        </p:attrNameLst>
                                      </p:cBhvr>
                                      <p:to>
                                        <a:srgbClr val="FF0000"/>
                                      </p:to>
                                    </p:animClr>
                                    <p:set>
                                      <p:cBhvr>
                                        <p:cTn id="81" dur="2000" fill="hold"/>
                                        <p:tgtEl>
                                          <p:spTgt spid="2130"/>
                                        </p:tgtEl>
                                        <p:attrNameLst>
                                          <p:attrName>fill.type</p:attrName>
                                        </p:attrNameLst>
                                      </p:cBhvr>
                                      <p:to>
                                        <p:strVal val="solid"/>
                                      </p:to>
                                    </p:set>
                                    <p:set>
                                      <p:cBhvr>
                                        <p:cTn id="82" dur="2000" fill="hold"/>
                                        <p:tgtEl>
                                          <p:spTgt spid="2130"/>
                                        </p:tgtEl>
                                        <p:attrNameLst>
                                          <p:attrName>fill.on</p:attrName>
                                        </p:attrNameLst>
                                      </p:cBhvr>
                                      <p:to>
                                        <p:strVal val="true"/>
                                      </p:to>
                                    </p:set>
                                  </p:childTnLst>
                                </p:cTn>
                              </p:par>
                              <p:par>
                                <p:cTn id="83" presetID="1" presetClass="emph" presetSubtype="2" fill="hold" nodeType="withEffect">
                                  <p:stCondLst>
                                    <p:cond delay="0"/>
                                  </p:stCondLst>
                                  <p:childTnLst>
                                    <p:animClr clrSpc="rgb" dir="cw">
                                      <p:cBhvr>
                                        <p:cTn id="84" dur="2000" fill="hold"/>
                                        <p:tgtEl>
                                          <p:spTgt spid="2132"/>
                                        </p:tgtEl>
                                        <p:attrNameLst>
                                          <p:attrName>fillcolor</p:attrName>
                                        </p:attrNameLst>
                                      </p:cBhvr>
                                      <p:to>
                                        <a:srgbClr val="FF0000"/>
                                      </p:to>
                                    </p:animClr>
                                    <p:set>
                                      <p:cBhvr>
                                        <p:cTn id="85" dur="2000" fill="hold"/>
                                        <p:tgtEl>
                                          <p:spTgt spid="2132"/>
                                        </p:tgtEl>
                                        <p:attrNameLst>
                                          <p:attrName>fill.type</p:attrName>
                                        </p:attrNameLst>
                                      </p:cBhvr>
                                      <p:to>
                                        <p:strVal val="solid"/>
                                      </p:to>
                                    </p:set>
                                    <p:set>
                                      <p:cBhvr>
                                        <p:cTn id="86" dur="2000" fill="hold"/>
                                        <p:tgtEl>
                                          <p:spTgt spid="2132"/>
                                        </p:tgtEl>
                                        <p:attrNameLst>
                                          <p:attrName>fill.on</p:attrName>
                                        </p:attrNameLst>
                                      </p:cBhvr>
                                      <p:to>
                                        <p:strVal val="true"/>
                                      </p:to>
                                    </p:set>
                                  </p:childTnLst>
                                </p:cTn>
                              </p:par>
                              <p:par>
                                <p:cTn id="87" presetID="1" presetClass="emph" presetSubtype="2" fill="hold" nodeType="withEffect">
                                  <p:stCondLst>
                                    <p:cond delay="0"/>
                                  </p:stCondLst>
                                  <p:childTnLst>
                                    <p:animClr clrSpc="rgb" dir="cw">
                                      <p:cBhvr>
                                        <p:cTn id="88" dur="2000" fill="hold"/>
                                        <p:tgtEl>
                                          <p:spTgt spid="2135"/>
                                        </p:tgtEl>
                                        <p:attrNameLst>
                                          <p:attrName>fillcolor</p:attrName>
                                        </p:attrNameLst>
                                      </p:cBhvr>
                                      <p:to>
                                        <a:srgbClr val="FF0000"/>
                                      </p:to>
                                    </p:animClr>
                                    <p:set>
                                      <p:cBhvr>
                                        <p:cTn id="89" dur="2000" fill="hold"/>
                                        <p:tgtEl>
                                          <p:spTgt spid="2135"/>
                                        </p:tgtEl>
                                        <p:attrNameLst>
                                          <p:attrName>fill.type</p:attrName>
                                        </p:attrNameLst>
                                      </p:cBhvr>
                                      <p:to>
                                        <p:strVal val="solid"/>
                                      </p:to>
                                    </p:set>
                                    <p:set>
                                      <p:cBhvr>
                                        <p:cTn id="90" dur="2000" fill="hold"/>
                                        <p:tgtEl>
                                          <p:spTgt spid="2135"/>
                                        </p:tgtEl>
                                        <p:attrNameLst>
                                          <p:attrName>fill.on</p:attrName>
                                        </p:attrNameLst>
                                      </p:cBhvr>
                                      <p:to>
                                        <p:strVal val="true"/>
                                      </p:to>
                                    </p:set>
                                  </p:childTnLst>
                                </p:cTn>
                              </p:par>
                            </p:childTnLst>
                          </p:cTn>
                        </p:par>
                        <p:par>
                          <p:cTn id="91" fill="hold">
                            <p:stCondLst>
                              <p:cond delay="2000"/>
                            </p:stCondLst>
                            <p:childTnLst>
                              <p:par>
                                <p:cTn id="92" presetID="22" presetClass="entr" presetSubtype="2" fill="hold" nodeType="afterEffect">
                                  <p:stCondLst>
                                    <p:cond delay="1000"/>
                                  </p:stCondLst>
                                  <p:childTnLst>
                                    <p:set>
                                      <p:cBhvr>
                                        <p:cTn id="93" dur="1" fill="hold">
                                          <p:stCondLst>
                                            <p:cond delay="0"/>
                                          </p:stCondLst>
                                        </p:cTn>
                                        <p:tgtEl>
                                          <p:spTgt spid="7"/>
                                        </p:tgtEl>
                                        <p:attrNameLst>
                                          <p:attrName>style.visibility</p:attrName>
                                        </p:attrNameLst>
                                      </p:cBhvr>
                                      <p:to>
                                        <p:strVal val="visible"/>
                                      </p:to>
                                    </p:set>
                                    <p:animEffect transition="in" filter="wipe(right)">
                                      <p:cBhvr>
                                        <p:cTn id="94" dur="1000"/>
                                        <p:tgtEl>
                                          <p:spTgt spid="7"/>
                                        </p:tgtEl>
                                      </p:cBhvr>
                                    </p:animEffect>
                                  </p:childTnLst>
                                </p:cTn>
                              </p:par>
                            </p:childTnLst>
                          </p:cTn>
                        </p:par>
                        <p:par>
                          <p:cTn id="95" fill="hold">
                            <p:stCondLst>
                              <p:cond delay="4000"/>
                            </p:stCondLst>
                            <p:childTnLst>
                              <p:par>
                                <p:cTn id="96" presetID="6" presetClass="emph" presetSubtype="0" autoRev="1" fill="hold" grpId="1" nodeType="afterEffect">
                                  <p:stCondLst>
                                    <p:cond delay="0"/>
                                  </p:stCondLst>
                                  <p:childTnLst>
                                    <p:animScale>
                                      <p:cBhvr>
                                        <p:cTn id="97" dur="500" fill="hold"/>
                                        <p:tgtEl>
                                          <p:spTgt spid="2114"/>
                                        </p:tgtEl>
                                      </p:cBhvr>
                                      <p:by x="100000" y="300000"/>
                                    </p:animScale>
                                  </p:childTnLst>
                                </p:cTn>
                              </p:par>
                            </p:childTnLst>
                          </p:cTn>
                        </p:par>
                        <p:par>
                          <p:cTn id="98" fill="hold">
                            <p:stCondLst>
                              <p:cond delay="5000"/>
                            </p:stCondLst>
                            <p:childTnLst>
                              <p:par>
                                <p:cTn id="99" presetID="6" presetClass="emph" presetSubtype="0" autoRev="1" fill="hold" nodeType="afterEffect">
                                  <p:stCondLst>
                                    <p:cond delay="0"/>
                                  </p:stCondLst>
                                  <p:childTnLst>
                                    <p:animScale>
                                      <p:cBhvr>
                                        <p:cTn id="100" dur="500" fill="hold"/>
                                        <p:tgtEl>
                                          <p:spTgt spid="2"/>
                                        </p:tgtEl>
                                      </p:cBhvr>
                                      <p:by x="115000" y="115000"/>
                                    </p:animScale>
                                  </p:childTnLst>
                                </p:cTn>
                              </p:par>
                            </p:childTnLst>
                          </p:cTn>
                        </p:par>
                        <p:par>
                          <p:cTn id="101" fill="hold">
                            <p:stCondLst>
                              <p:cond delay="6000"/>
                            </p:stCondLst>
                            <p:childTnLst>
                              <p:par>
                                <p:cTn id="102" presetID="1" presetClass="emph" presetSubtype="2" fill="hold" nodeType="afterEffect">
                                  <p:stCondLst>
                                    <p:cond delay="500"/>
                                  </p:stCondLst>
                                  <p:childTnLst>
                                    <p:animClr clrSpc="rgb" dir="cw">
                                      <p:cBhvr>
                                        <p:cTn id="103" dur="2000" fill="hold"/>
                                        <p:tgtEl>
                                          <p:spTgt spid="2179"/>
                                        </p:tgtEl>
                                        <p:attrNameLst>
                                          <p:attrName>fillcolor</p:attrName>
                                        </p:attrNameLst>
                                      </p:cBhvr>
                                      <p:to>
                                        <a:srgbClr val="FF0000"/>
                                      </p:to>
                                    </p:animClr>
                                    <p:set>
                                      <p:cBhvr>
                                        <p:cTn id="104" dur="2000" fill="hold"/>
                                        <p:tgtEl>
                                          <p:spTgt spid="2179"/>
                                        </p:tgtEl>
                                        <p:attrNameLst>
                                          <p:attrName>fill.type</p:attrName>
                                        </p:attrNameLst>
                                      </p:cBhvr>
                                      <p:to>
                                        <p:strVal val="solid"/>
                                      </p:to>
                                    </p:set>
                                    <p:set>
                                      <p:cBhvr>
                                        <p:cTn id="105" dur="2000" fill="hold"/>
                                        <p:tgtEl>
                                          <p:spTgt spid="2179"/>
                                        </p:tgtEl>
                                        <p:attrNameLst>
                                          <p:attrName>fill.on</p:attrName>
                                        </p:attrNameLst>
                                      </p:cBhvr>
                                      <p:to>
                                        <p:strVal val="true"/>
                                      </p:to>
                                    </p:set>
                                  </p:childTnLst>
                                </p:cTn>
                              </p:par>
                            </p:childTnLst>
                          </p:cTn>
                        </p:par>
                      </p:childTnLst>
                    </p:cTn>
                  </p:par>
                  <p:par>
                    <p:cTn id="106" fill="hold">
                      <p:stCondLst>
                        <p:cond delay="indefinite"/>
                      </p:stCondLst>
                      <p:childTnLst>
                        <p:par>
                          <p:cTn id="107" fill="hold">
                            <p:stCondLst>
                              <p:cond delay="0"/>
                            </p:stCondLst>
                            <p:childTnLst>
                              <p:par>
                                <p:cTn id="108" presetID="6" presetClass="emph" presetSubtype="0" autoRev="1" fill="hold" grpId="0" nodeType="clickEffect">
                                  <p:stCondLst>
                                    <p:cond delay="0"/>
                                  </p:stCondLst>
                                  <p:childTnLst>
                                    <p:animScale>
                                      <p:cBhvr>
                                        <p:cTn id="109" dur="500" fill="hold"/>
                                        <p:tgtEl>
                                          <p:spTgt spid="2179"/>
                                        </p:tgtEl>
                                      </p:cBhvr>
                                      <p:by x="120000" y="120000"/>
                                    </p:animScale>
                                  </p:childTnLst>
                                </p:cTn>
                              </p:par>
                              <p:par>
                                <p:cTn id="110" presetID="3" presetClass="emph" presetSubtype="1" nodeType="withEffect">
                                  <p:stCondLst>
                                    <p:cond delay="0"/>
                                  </p:stCondLst>
                                  <p:endCondLst>
                                    <p:cond evt="onNext" delay="0">
                                      <p:tgtEl>
                                        <p:sldTgt/>
                                      </p:tgtEl>
                                    </p:cond>
                                  </p:endCondLst>
                                  <p:childTnLst>
                                    <p:set>
                                      <p:cBhvr override="childStyle">
                                        <p:cTn id="111" dur="indefinite"/>
                                        <p:tgtEl>
                                          <p:spTgt spid="2166">
                                            <p:txEl>
                                              <p:pRg st="4" end="4"/>
                                            </p:txEl>
                                          </p:spTgt>
                                        </p:tgtEl>
                                        <p:attrNameLst>
                                          <p:attrName>style.color</p:attrName>
                                        </p:attrNameLst>
                                      </p:cBhvr>
                                      <p:to>
                                        <p:clrVal>
                                          <a:srgbClr val="FF0000"/>
                                        </p:clrVal>
                                      </p:to>
                                    </p:set>
                                  </p:childTnLst>
                                </p:cTn>
                              </p:par>
                              <p:par>
                                <p:cTn id="112" presetID="6" presetClass="emph" presetSubtype="0" autoRev="1" fill="hold" grpId="0" nodeType="withEffect">
                                  <p:stCondLst>
                                    <p:cond delay="0"/>
                                  </p:stCondLst>
                                  <p:childTnLst>
                                    <p:animScale>
                                      <p:cBhvr>
                                        <p:cTn id="113" dur="500" fill="hold"/>
                                        <p:tgtEl>
                                          <p:spTgt spid="2073"/>
                                        </p:tgtEl>
                                      </p:cBhvr>
                                      <p:by x="120000" y="120000"/>
                                    </p:animScale>
                                  </p:childTnLst>
                                </p:cTn>
                              </p:par>
                            </p:childTnLst>
                          </p:cTn>
                        </p:par>
                        <p:par>
                          <p:cTn id="114" fill="hold">
                            <p:stCondLst>
                              <p:cond delay="1000"/>
                            </p:stCondLst>
                            <p:childTnLst>
                              <p:par>
                                <p:cTn id="115" presetID="6" presetClass="emph" presetSubtype="0" autoRev="1" fill="hold" grpId="1" nodeType="afterEffect">
                                  <p:stCondLst>
                                    <p:cond delay="0"/>
                                  </p:stCondLst>
                                  <p:childTnLst>
                                    <p:animScale>
                                      <p:cBhvr>
                                        <p:cTn id="116" dur="500" fill="hold"/>
                                        <p:tgtEl>
                                          <p:spTgt spid="2064"/>
                                        </p:tgtEl>
                                      </p:cBhvr>
                                      <p:by x="100000" y="300000"/>
                                    </p:animScale>
                                  </p:childTnLst>
                                </p:cTn>
                              </p:par>
                            </p:childTnLst>
                          </p:cTn>
                        </p:par>
                        <p:par>
                          <p:cTn id="117" fill="hold">
                            <p:stCondLst>
                              <p:cond delay="2000"/>
                            </p:stCondLst>
                            <p:childTnLst>
                              <p:par>
                                <p:cTn id="118" presetID="6" presetClass="emph" presetSubtype="0" autoRev="1" fill="hold" nodeType="afterEffect">
                                  <p:stCondLst>
                                    <p:cond delay="0"/>
                                  </p:stCondLst>
                                  <p:childTnLst>
                                    <p:animScale>
                                      <p:cBhvr>
                                        <p:cTn id="119" dur="500" fill="hold"/>
                                        <p:tgtEl>
                                          <p:spTgt spid="2"/>
                                        </p:tgtEl>
                                      </p:cBhvr>
                                      <p:by x="120000" y="120000"/>
                                    </p:animScale>
                                  </p:childTnLst>
                                </p:cTn>
                              </p:par>
                            </p:childTnLst>
                          </p:cTn>
                        </p:par>
                        <p:par>
                          <p:cTn id="120" fill="hold">
                            <p:stCondLst>
                              <p:cond delay="3000"/>
                            </p:stCondLst>
                            <p:childTnLst>
                              <p:par>
                                <p:cTn id="121" presetID="6" presetClass="emph" presetSubtype="0" autoRev="1" fill="hold" grpId="2" nodeType="afterEffect">
                                  <p:stCondLst>
                                    <p:cond delay="0"/>
                                  </p:stCondLst>
                                  <p:childTnLst>
                                    <p:animScale>
                                      <p:cBhvr>
                                        <p:cTn id="122" dur="500" fill="hold"/>
                                        <p:tgtEl>
                                          <p:spTgt spid="2114"/>
                                        </p:tgtEl>
                                      </p:cBhvr>
                                      <p:by x="100000" y="300000"/>
                                    </p:animScale>
                                  </p:childTnLst>
                                </p:cTn>
                              </p:par>
                            </p:childTnLst>
                          </p:cTn>
                        </p:par>
                        <p:par>
                          <p:cTn id="123" fill="hold">
                            <p:stCondLst>
                              <p:cond delay="4000"/>
                            </p:stCondLst>
                            <p:childTnLst>
                              <p:par>
                                <p:cTn id="124" presetID="22" presetClass="entr" presetSubtype="8" fill="hold" nodeType="afterEffect">
                                  <p:stCondLst>
                                    <p:cond delay="0"/>
                                  </p:stCondLst>
                                  <p:childTnLst>
                                    <p:set>
                                      <p:cBhvr>
                                        <p:cTn id="125" dur="1" fill="hold">
                                          <p:stCondLst>
                                            <p:cond delay="0"/>
                                          </p:stCondLst>
                                        </p:cTn>
                                        <p:tgtEl>
                                          <p:spTgt spid="9"/>
                                        </p:tgtEl>
                                        <p:attrNameLst>
                                          <p:attrName>style.visibility</p:attrName>
                                        </p:attrNameLst>
                                      </p:cBhvr>
                                      <p:to>
                                        <p:strVal val="visible"/>
                                      </p:to>
                                    </p:set>
                                    <p:animEffect transition="in" filter="wipe(left)">
                                      <p:cBhvr>
                                        <p:cTn id="126" dur="500"/>
                                        <p:tgtEl>
                                          <p:spTgt spid="9"/>
                                        </p:tgtEl>
                                      </p:cBhvr>
                                    </p:animEffect>
                                  </p:childTnLst>
                                </p:cTn>
                              </p:par>
                            </p:childTnLst>
                          </p:cTn>
                        </p:par>
                      </p:childTnLst>
                    </p:cTn>
                  </p:par>
                  <p:par>
                    <p:cTn id="127" fill="hold">
                      <p:stCondLst>
                        <p:cond delay="indefinite"/>
                      </p:stCondLst>
                      <p:childTnLst>
                        <p:par>
                          <p:cTn id="128" fill="hold">
                            <p:stCondLst>
                              <p:cond delay="0"/>
                            </p:stCondLst>
                            <p:childTnLst>
                              <p:par>
                                <p:cTn id="129" presetID="22" presetClass="entr" presetSubtype="2" fill="hold" grpId="0" nodeType="clickEffect">
                                  <p:stCondLst>
                                    <p:cond delay="0"/>
                                  </p:stCondLst>
                                  <p:childTnLst>
                                    <p:set>
                                      <p:cBhvr>
                                        <p:cTn id="130" dur="1" fill="hold">
                                          <p:stCondLst>
                                            <p:cond delay="0"/>
                                          </p:stCondLst>
                                        </p:cTn>
                                        <p:tgtEl>
                                          <p:spTgt spid="2208"/>
                                        </p:tgtEl>
                                        <p:attrNameLst>
                                          <p:attrName>style.visibility</p:attrName>
                                        </p:attrNameLst>
                                      </p:cBhvr>
                                      <p:to>
                                        <p:strVal val="visible"/>
                                      </p:to>
                                    </p:set>
                                    <p:animEffect transition="in" filter="wipe(right)">
                                      <p:cBhvr>
                                        <p:cTn id="131" dur="3000"/>
                                        <p:tgtEl>
                                          <p:spTgt spid="2208"/>
                                        </p:tgtEl>
                                      </p:cBhvr>
                                    </p:animEffect>
                                  </p:childTnLst>
                                </p:cTn>
                              </p:par>
                              <p:par>
                                <p:cTn id="132" presetID="3" presetClass="emph" presetSubtype="1" nodeType="withEffect">
                                  <p:stCondLst>
                                    <p:cond delay="0"/>
                                  </p:stCondLst>
                                  <p:endCondLst>
                                    <p:cond evt="onNext" delay="0">
                                      <p:tgtEl>
                                        <p:sldTgt/>
                                      </p:tgtEl>
                                    </p:cond>
                                  </p:endCondLst>
                                  <p:childTnLst>
                                    <p:set>
                                      <p:cBhvr override="childStyle">
                                        <p:cTn id="133" dur="indefinite"/>
                                        <p:tgtEl>
                                          <p:spTgt spid="2167">
                                            <p:txEl>
                                              <p:pRg st="0" end="0"/>
                                            </p:txEl>
                                          </p:spTgt>
                                        </p:tgtEl>
                                        <p:attrNameLst>
                                          <p:attrName>style.color</p:attrName>
                                        </p:attrNameLst>
                                      </p:cBhvr>
                                      <p:to>
                                        <p:clrVal>
                                          <a:srgbClr val="FF0000"/>
                                        </p:clrVal>
                                      </p:to>
                                    </p:set>
                                  </p:childTnLst>
                                </p:cTn>
                              </p:par>
                            </p:childTnLst>
                          </p:cTn>
                        </p:par>
                        <p:par>
                          <p:cTn id="134" fill="hold">
                            <p:stCondLst>
                              <p:cond delay="3000"/>
                            </p:stCondLst>
                            <p:childTnLst>
                              <p:par>
                                <p:cTn id="135" presetID="1" presetClass="entr" presetSubtype="0" fill="hold" grpId="0" nodeType="afterEffect">
                                  <p:stCondLst>
                                    <p:cond delay="500"/>
                                  </p:stCondLst>
                                  <p:childTnLst>
                                    <p:set>
                                      <p:cBhvr>
                                        <p:cTn id="136" dur="1" fill="hold">
                                          <p:stCondLst>
                                            <p:cond delay="0"/>
                                          </p:stCondLst>
                                        </p:cTn>
                                        <p:tgtEl>
                                          <p:spTgt spid="2207"/>
                                        </p:tgtEl>
                                        <p:attrNameLst>
                                          <p:attrName>style.visibility</p:attrName>
                                        </p:attrNameLst>
                                      </p:cBhvr>
                                      <p:to>
                                        <p:strVal val="visible"/>
                                      </p:to>
                                    </p:set>
                                  </p:childTnLst>
                                </p:cTn>
                              </p:par>
                            </p:childTnLst>
                          </p:cTn>
                        </p:par>
                        <p:par>
                          <p:cTn id="137" fill="hold">
                            <p:stCondLst>
                              <p:cond delay="3500"/>
                            </p:stCondLst>
                            <p:childTnLst>
                              <p:par>
                                <p:cTn id="138" presetID="1" presetClass="entr" presetSubtype="0" fill="hold" grpId="0" nodeType="afterEffect">
                                  <p:stCondLst>
                                    <p:cond delay="2000"/>
                                  </p:stCondLst>
                                  <p:childTnLst>
                                    <p:set>
                                      <p:cBhvr>
                                        <p:cTn id="139" dur="1" fill="hold">
                                          <p:stCondLst>
                                            <p:cond delay="0"/>
                                          </p:stCondLst>
                                        </p:cTn>
                                        <p:tgtEl>
                                          <p:spTgt spid="2202"/>
                                        </p:tgtEl>
                                        <p:attrNameLst>
                                          <p:attrName>style.visibility</p:attrName>
                                        </p:attrNameLst>
                                      </p:cBhvr>
                                      <p:to>
                                        <p:strVal val="visible"/>
                                      </p:to>
                                    </p:set>
                                  </p:childTnLst>
                                </p:cTn>
                              </p:par>
                            </p:childTnLst>
                          </p:cTn>
                        </p:par>
                        <p:par>
                          <p:cTn id="140" fill="hold">
                            <p:stCondLst>
                              <p:cond delay="5500"/>
                            </p:stCondLst>
                            <p:childTnLst>
                              <p:par>
                                <p:cTn id="141" presetID="1" presetClass="emph" presetSubtype="2" fill="hold" nodeType="afterEffect">
                                  <p:stCondLst>
                                    <p:cond delay="0"/>
                                  </p:stCondLst>
                                  <p:childTnLst>
                                    <p:animClr clrSpc="rgb" dir="cw">
                                      <p:cBhvr>
                                        <p:cTn id="142" dur="2000" fill="hold"/>
                                        <p:tgtEl>
                                          <p:spTgt spid="2157"/>
                                        </p:tgtEl>
                                        <p:attrNameLst>
                                          <p:attrName>fillcolor</p:attrName>
                                        </p:attrNameLst>
                                      </p:cBhvr>
                                      <p:to>
                                        <a:srgbClr val="FF0000"/>
                                      </p:to>
                                    </p:animClr>
                                    <p:set>
                                      <p:cBhvr>
                                        <p:cTn id="143" dur="2000" fill="hold"/>
                                        <p:tgtEl>
                                          <p:spTgt spid="2157"/>
                                        </p:tgtEl>
                                        <p:attrNameLst>
                                          <p:attrName>fill.type</p:attrName>
                                        </p:attrNameLst>
                                      </p:cBhvr>
                                      <p:to>
                                        <p:strVal val="solid"/>
                                      </p:to>
                                    </p:set>
                                    <p:set>
                                      <p:cBhvr>
                                        <p:cTn id="144" dur="2000" fill="hold"/>
                                        <p:tgtEl>
                                          <p:spTgt spid="2157"/>
                                        </p:tgtEl>
                                        <p:attrNameLst>
                                          <p:attrName>fill.on</p:attrName>
                                        </p:attrNameLst>
                                      </p:cBhvr>
                                      <p:to>
                                        <p:strVal val="true"/>
                                      </p:to>
                                    </p:set>
                                  </p:childTnLst>
                                </p:cTn>
                              </p:par>
                            </p:childTnLst>
                          </p:cTn>
                        </p:par>
                      </p:childTnLst>
                    </p:cTn>
                  </p:par>
                  <p:par>
                    <p:cTn id="145" fill="hold">
                      <p:stCondLst>
                        <p:cond delay="indefinite"/>
                      </p:stCondLst>
                      <p:childTnLst>
                        <p:par>
                          <p:cTn id="146" fill="hold">
                            <p:stCondLst>
                              <p:cond delay="0"/>
                            </p:stCondLst>
                            <p:childTnLst>
                              <p:par>
                                <p:cTn id="147" presetID="1" presetClass="entr" presetSubtype="0" fill="hold" grpId="0" nodeType="clickEffect">
                                  <p:stCondLst>
                                    <p:cond delay="0"/>
                                  </p:stCondLst>
                                  <p:childTnLst>
                                    <p:set>
                                      <p:cBhvr>
                                        <p:cTn id="148" dur="1" fill="hold">
                                          <p:stCondLst>
                                            <p:cond delay="0"/>
                                          </p:stCondLst>
                                        </p:cTn>
                                        <p:tgtEl>
                                          <p:spTgt spid="2206"/>
                                        </p:tgtEl>
                                        <p:attrNameLst>
                                          <p:attrName>style.visibility</p:attrName>
                                        </p:attrNameLst>
                                      </p:cBhvr>
                                      <p:to>
                                        <p:strVal val="visible"/>
                                      </p:to>
                                    </p:set>
                                  </p:childTnLst>
                                </p:cTn>
                              </p:par>
                              <p:par>
                                <p:cTn id="149" presetID="3" presetClass="emph" presetSubtype="1" nodeType="withEffect">
                                  <p:stCondLst>
                                    <p:cond delay="0"/>
                                  </p:stCondLst>
                                  <p:endCondLst>
                                    <p:cond evt="onNext" delay="0">
                                      <p:tgtEl>
                                        <p:sldTgt/>
                                      </p:tgtEl>
                                    </p:cond>
                                  </p:endCondLst>
                                  <p:childTnLst>
                                    <p:set>
                                      <p:cBhvr override="childStyle">
                                        <p:cTn id="150" dur="indefinite"/>
                                        <p:tgtEl>
                                          <p:spTgt spid="2167">
                                            <p:txEl>
                                              <p:pRg st="1" end="1"/>
                                            </p:txEl>
                                          </p:spTgt>
                                        </p:tgtEl>
                                        <p:attrNameLst>
                                          <p:attrName>style.color</p:attrName>
                                        </p:attrNameLst>
                                      </p:cBhvr>
                                      <p:to>
                                        <p:clrVal>
                                          <a:srgbClr val="FF0000"/>
                                        </p:clrVal>
                                      </p:to>
                                    </p:set>
                                  </p:childTnLst>
                                </p:cTn>
                              </p:par>
                              <p:par>
                                <p:cTn id="151" presetID="1" presetClass="entr" presetSubtype="0" fill="hold" grpId="0" nodeType="withEffect">
                                  <p:stCondLst>
                                    <p:cond delay="0"/>
                                  </p:stCondLst>
                                  <p:childTnLst>
                                    <p:set>
                                      <p:cBhvr>
                                        <p:cTn id="152" dur="1" fill="hold">
                                          <p:stCondLst>
                                            <p:cond delay="0"/>
                                          </p:stCondLst>
                                        </p:cTn>
                                        <p:tgtEl>
                                          <p:spTgt spid="2204"/>
                                        </p:tgtEl>
                                        <p:attrNameLst>
                                          <p:attrName>style.visibility</p:attrName>
                                        </p:attrNameLst>
                                      </p:cBhvr>
                                      <p:to>
                                        <p:strVal val="visible"/>
                                      </p:to>
                                    </p:set>
                                  </p:childTnLst>
                                </p:cTn>
                              </p:par>
                            </p:childTnLst>
                          </p:cTn>
                        </p:par>
                        <p:par>
                          <p:cTn id="153" fill="hold">
                            <p:stCondLst>
                              <p:cond delay="0"/>
                            </p:stCondLst>
                            <p:childTnLst>
                              <p:par>
                                <p:cTn id="154" presetID="6" presetClass="emph" presetSubtype="0" autoRev="1" fill="hold" grpId="0" nodeType="afterEffect">
                                  <p:stCondLst>
                                    <p:cond delay="1000"/>
                                  </p:stCondLst>
                                  <p:childTnLst>
                                    <p:animScale>
                                      <p:cBhvr>
                                        <p:cTn id="155" dur="1000" fill="hold"/>
                                        <p:tgtEl>
                                          <p:spTgt spid="2157"/>
                                        </p:tgtEl>
                                      </p:cBhvr>
                                      <p:by x="120000" y="120000"/>
                                    </p:animScale>
                                  </p:childTnLst>
                                </p:cTn>
                              </p:par>
                            </p:childTnLst>
                          </p:cTn>
                        </p:par>
                      </p:childTnLst>
                    </p:cTn>
                  </p:par>
                  <p:par>
                    <p:cTn id="156" fill="hold">
                      <p:stCondLst>
                        <p:cond delay="indefinite"/>
                      </p:stCondLst>
                      <p:childTnLst>
                        <p:par>
                          <p:cTn id="157" fill="hold">
                            <p:stCondLst>
                              <p:cond delay="0"/>
                            </p:stCondLst>
                            <p:childTnLst>
                              <p:par>
                                <p:cTn id="158" presetID="3" presetClass="emph" presetSubtype="1" nodeType="clickEffect">
                                  <p:stCondLst>
                                    <p:cond delay="0"/>
                                  </p:stCondLst>
                                  <p:endCondLst>
                                    <p:cond evt="onNext" delay="0">
                                      <p:tgtEl>
                                        <p:sldTgt/>
                                      </p:tgtEl>
                                    </p:cond>
                                  </p:endCondLst>
                                  <p:childTnLst>
                                    <p:set>
                                      <p:cBhvr override="childStyle">
                                        <p:cTn id="159" dur="indefinite"/>
                                        <p:tgtEl>
                                          <p:spTgt spid="2167">
                                            <p:txEl>
                                              <p:pRg st="2" end="2"/>
                                            </p:txEl>
                                          </p:spTgt>
                                        </p:tgtEl>
                                        <p:attrNameLst>
                                          <p:attrName>style.color</p:attrName>
                                        </p:attrNameLst>
                                      </p:cBhvr>
                                      <p:to>
                                        <p:clrVal>
                                          <a:srgbClr val="FF0000"/>
                                        </p:clrVal>
                                      </p:to>
                                    </p:set>
                                  </p:childTnLst>
                                </p:cTn>
                              </p:par>
                            </p:childTnLst>
                          </p:cTn>
                        </p:par>
                        <p:par>
                          <p:cTn id="160" fill="hold">
                            <p:stCondLst>
                              <p:cond delay="0"/>
                            </p:stCondLst>
                            <p:childTnLst>
                              <p:par>
                                <p:cTn id="161" presetID="6" presetClass="emph" presetSubtype="0" autoRev="1" fill="hold" grpId="0" nodeType="afterEffect">
                                  <p:stCondLst>
                                    <p:cond delay="0"/>
                                  </p:stCondLst>
                                  <p:childTnLst>
                                    <p:animScale>
                                      <p:cBhvr>
                                        <p:cTn id="162" dur="1000" fill="hold"/>
                                        <p:tgtEl>
                                          <p:spTgt spid="2144"/>
                                        </p:tgtEl>
                                      </p:cBhvr>
                                      <p:by x="120000" y="120000"/>
                                    </p:animScale>
                                  </p:childTnLst>
                                </p:cTn>
                              </p:par>
                            </p:childTnLst>
                          </p:cTn>
                        </p:par>
                        <p:par>
                          <p:cTn id="163" fill="hold">
                            <p:stCondLst>
                              <p:cond delay="2000"/>
                            </p:stCondLst>
                            <p:childTnLst>
                              <p:par>
                                <p:cTn id="164" presetID="6" presetClass="emph" presetSubtype="0" autoRev="1" fill="hold" grpId="3" nodeType="afterEffect">
                                  <p:stCondLst>
                                    <p:cond delay="0"/>
                                  </p:stCondLst>
                                  <p:childTnLst>
                                    <p:animScale>
                                      <p:cBhvr>
                                        <p:cTn id="165" dur="500" fill="hold"/>
                                        <p:tgtEl>
                                          <p:spTgt spid="2114"/>
                                        </p:tgtEl>
                                      </p:cBhvr>
                                      <p:by x="100000" y="300000"/>
                                    </p:animScale>
                                  </p:childTnLst>
                                </p:cTn>
                              </p:par>
                            </p:childTnLst>
                          </p:cTn>
                        </p:par>
                        <p:par>
                          <p:cTn id="166" fill="hold">
                            <p:stCondLst>
                              <p:cond delay="3000"/>
                            </p:stCondLst>
                            <p:childTnLst>
                              <p:par>
                                <p:cTn id="167" presetID="6" presetClass="emph" presetSubtype="0" autoRev="1" fill="hold" nodeType="afterEffect">
                                  <p:stCondLst>
                                    <p:cond delay="0"/>
                                  </p:stCondLst>
                                  <p:childTnLst>
                                    <p:animScale>
                                      <p:cBhvr>
                                        <p:cTn id="168" dur="500" fill="hold"/>
                                        <p:tgtEl>
                                          <p:spTgt spid="2"/>
                                        </p:tgtEl>
                                      </p:cBhvr>
                                      <p:by x="120000" y="120000"/>
                                    </p:animScale>
                                  </p:childTnLst>
                                </p:cTn>
                              </p:par>
                            </p:childTnLst>
                          </p:cTn>
                        </p:par>
                        <p:par>
                          <p:cTn id="169" fill="hold">
                            <p:stCondLst>
                              <p:cond delay="4000"/>
                            </p:stCondLst>
                            <p:childTnLst>
                              <p:par>
                                <p:cTn id="170" presetID="6" presetClass="emph" presetSubtype="0" autoRev="1" fill="hold" grpId="2" nodeType="afterEffect">
                                  <p:stCondLst>
                                    <p:cond delay="0"/>
                                  </p:stCondLst>
                                  <p:childTnLst>
                                    <p:animScale>
                                      <p:cBhvr>
                                        <p:cTn id="171" dur="500" fill="hold"/>
                                        <p:tgtEl>
                                          <p:spTgt spid="2064"/>
                                        </p:tgtEl>
                                      </p:cBhvr>
                                      <p:by x="100000" y="300000"/>
                                    </p:animScale>
                                  </p:childTnLst>
                                </p:cTn>
                              </p:par>
                            </p:childTnLst>
                          </p:cTn>
                        </p:par>
                        <p:par>
                          <p:cTn id="172" fill="hold">
                            <p:stCondLst>
                              <p:cond delay="5000"/>
                            </p:stCondLst>
                            <p:childTnLst>
                              <p:par>
                                <p:cTn id="173" presetID="6" presetClass="emph" presetSubtype="0" autoRev="1" fill="hold" grpId="0" nodeType="afterEffect">
                                  <p:stCondLst>
                                    <p:cond delay="0"/>
                                  </p:stCondLst>
                                  <p:childTnLst>
                                    <p:animScale>
                                      <p:cBhvr>
                                        <p:cTn id="174" dur="500" fill="hold"/>
                                        <p:tgtEl>
                                          <p:spTgt spid="5158"/>
                                        </p:tgtEl>
                                      </p:cBhvr>
                                      <p:by x="120000" y="120000"/>
                                    </p:animScale>
                                  </p:childTnLst>
                                </p:cTn>
                              </p:par>
                            </p:childTnLst>
                          </p:cTn>
                        </p:par>
                      </p:childTnLst>
                    </p:cTn>
                  </p:par>
                  <p:par>
                    <p:cTn id="175" fill="hold">
                      <p:stCondLst>
                        <p:cond delay="indefinite"/>
                      </p:stCondLst>
                      <p:childTnLst>
                        <p:par>
                          <p:cTn id="176" fill="hold">
                            <p:stCondLst>
                              <p:cond delay="0"/>
                            </p:stCondLst>
                            <p:childTnLst>
                              <p:par>
                                <p:cTn id="177" presetID="22" presetClass="entr" presetSubtype="8" fill="hold" grpId="0" nodeType="clickEffect">
                                  <p:stCondLst>
                                    <p:cond delay="0"/>
                                  </p:stCondLst>
                                  <p:childTnLst>
                                    <p:set>
                                      <p:cBhvr>
                                        <p:cTn id="178" dur="1" fill="hold">
                                          <p:stCondLst>
                                            <p:cond delay="0"/>
                                          </p:stCondLst>
                                        </p:cTn>
                                        <p:tgtEl>
                                          <p:spTgt spid="2199"/>
                                        </p:tgtEl>
                                        <p:attrNameLst>
                                          <p:attrName>style.visibility</p:attrName>
                                        </p:attrNameLst>
                                      </p:cBhvr>
                                      <p:to>
                                        <p:strVal val="visible"/>
                                      </p:to>
                                    </p:set>
                                    <p:animEffect transition="in" filter="wipe(left)">
                                      <p:cBhvr>
                                        <p:cTn id="179" dur="1000"/>
                                        <p:tgtEl>
                                          <p:spTgt spid="2199"/>
                                        </p:tgtEl>
                                      </p:cBhvr>
                                    </p:animEffect>
                                  </p:childTnLst>
                                </p:cTn>
                              </p:par>
                              <p:par>
                                <p:cTn id="180" presetID="3" presetClass="emph" presetSubtype="1" nodeType="withEffect">
                                  <p:stCondLst>
                                    <p:cond delay="0"/>
                                  </p:stCondLst>
                                  <p:childTnLst>
                                    <p:set>
                                      <p:cBhvr override="childStyle">
                                        <p:cTn id="181" dur="indefinite"/>
                                        <p:tgtEl>
                                          <p:spTgt spid="2167">
                                            <p:txEl>
                                              <p:pRg st="3" end="3"/>
                                            </p:txEl>
                                          </p:spTgt>
                                        </p:tgtEl>
                                        <p:attrNameLst>
                                          <p:attrName>style.color</p:attrName>
                                        </p:attrNameLst>
                                      </p:cBhvr>
                                      <p:to>
                                        <p:clrVal>
                                          <a:srgbClr val="FF0000"/>
                                        </p:clrVal>
                                      </p:to>
                                    </p:set>
                                  </p:childTnLst>
                                </p:cTn>
                              </p:par>
                            </p:childTnLst>
                          </p:cTn>
                        </p:par>
                        <p:par>
                          <p:cTn id="182" fill="hold">
                            <p:stCondLst>
                              <p:cond delay="1000"/>
                            </p:stCondLst>
                            <p:childTnLst>
                              <p:par>
                                <p:cTn id="183" presetID="1" presetClass="entr" presetSubtype="0" fill="hold" grpId="0" nodeType="afterEffect">
                                  <p:stCondLst>
                                    <p:cond delay="0"/>
                                  </p:stCondLst>
                                  <p:childTnLst>
                                    <p:set>
                                      <p:cBhvr>
                                        <p:cTn id="184" dur="1" fill="hold">
                                          <p:stCondLst>
                                            <p:cond delay="0"/>
                                          </p:stCondLst>
                                        </p:cTn>
                                        <p:tgtEl>
                                          <p:spTgt spid="2200"/>
                                        </p:tgtEl>
                                        <p:attrNameLst>
                                          <p:attrName>style.visibility</p:attrName>
                                        </p:attrNameLst>
                                      </p:cBhvr>
                                      <p:to>
                                        <p:strVal val="visible"/>
                                      </p:to>
                                    </p:set>
                                  </p:childTnLst>
                                </p:cTn>
                              </p:par>
                              <p:par>
                                <p:cTn id="185" presetID="3" presetClass="emph" presetSubtype="1" nodeType="withEffect">
                                  <p:stCondLst>
                                    <p:cond delay="0"/>
                                  </p:stCondLst>
                                  <p:childTnLst>
                                    <p:set>
                                      <p:cBhvr override="childStyle">
                                        <p:cTn id="186" dur="indefinite"/>
                                        <p:tgtEl>
                                          <p:spTgt spid="2167">
                                            <p:txEl>
                                              <p:pRg st="4" end="4"/>
                                            </p:txEl>
                                          </p:spTgt>
                                        </p:tgtEl>
                                        <p:attrNameLst>
                                          <p:attrName>style.color</p:attrName>
                                        </p:attrNameLst>
                                      </p:cBhvr>
                                      <p:to>
                                        <p:clrVal>
                                          <a:srgbClr val="FF0000"/>
                                        </p:clrVal>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14" grpId="0" animBg="1"/>
      <p:bldP spid="2114" grpId="1" animBg="1"/>
      <p:bldP spid="2114" grpId="2" animBg="1"/>
      <p:bldP spid="2114" grpId="3" animBg="1"/>
      <p:bldP spid="2064" grpId="0" animBg="1"/>
      <p:bldP spid="2064" grpId="1" animBg="1"/>
      <p:bldP spid="2064" grpId="2" animBg="1"/>
      <p:bldP spid="2073" grpId="0" animBg="1"/>
      <p:bldP spid="2143" grpId="0" animBg="1"/>
      <p:bldP spid="2144" grpId="0" animBg="1"/>
      <p:bldP spid="2179" grpId="0" animBg="1"/>
      <p:bldP spid="2184" grpId="0" animBg="1"/>
      <p:bldP spid="2192" grpId="0"/>
      <p:bldP spid="2200" grpId="0"/>
      <p:bldP spid="2201" grpId="0"/>
      <p:bldP spid="2202" grpId="0"/>
      <p:bldP spid="2203" grpId="0"/>
      <p:bldP spid="2204" grpId="0"/>
      <p:bldP spid="2205" grpId="0"/>
      <p:bldP spid="2206" grpId="0"/>
      <p:bldP spid="2207" grpId="0"/>
      <p:bldP spid="2157" grpId="0" animBg="1"/>
      <p:bldP spid="5158" grpId="0" animBg="1"/>
      <p:bldP spid="2208" grpId="0" animBg="1"/>
      <p:bldP spid="2199" grpId="0" animBg="1"/>
      <p:bldP spid="5213" grpId="0"/>
      <p:bldP spid="5214" grpId="0"/>
      <p:bldP spid="5215" grpId="0" animBg="1"/>
      <p:bldP spid="5217" grpId="0" animBg="1"/>
      <p:bldP spid="5218" grpId="0" animBg="1"/>
    </p:bld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94" name="Group 26"/>
          <p:cNvGrpSpPr/>
          <p:nvPr/>
        </p:nvGrpSpPr>
        <p:grpSpPr>
          <a:xfrm>
            <a:off x="0" y="-127212"/>
            <a:ext cx="9144001" cy="4623012"/>
            <a:chOff x="0" y="287902"/>
            <a:chExt cx="9144001" cy="4707185"/>
          </a:xfrm>
        </p:grpSpPr>
        <p:sp>
          <p:nvSpPr>
            <p:cNvPr id="95" name="Freeform 89"/>
            <p:cNvSpPr>
              <a:spLocks/>
            </p:cNvSpPr>
            <p:nvPr/>
          </p:nvSpPr>
          <p:spPr bwMode="invGray">
            <a:xfrm>
              <a:off x="0" y="287902"/>
              <a:ext cx="9144001" cy="4464424"/>
            </a:xfrm>
            <a:custGeom>
              <a:avLst/>
              <a:gdLst/>
              <a:ahLst/>
              <a:cxnLst>
                <a:cxn ang="0">
                  <a:pos x="6" y="0"/>
                </a:cxn>
                <a:cxn ang="0">
                  <a:pos x="120" y="54"/>
                </a:cxn>
                <a:cxn ang="0">
                  <a:pos x="310" y="138"/>
                </a:cxn>
                <a:cxn ang="0">
                  <a:pos x="578" y="242"/>
                </a:cxn>
                <a:cxn ang="0">
                  <a:pos x="824" y="326"/>
                </a:cxn>
                <a:cxn ang="0">
                  <a:pos x="1006" y="380"/>
                </a:cxn>
                <a:cxn ang="0">
                  <a:pos x="1202" y="432"/>
                </a:cxn>
                <a:cxn ang="0">
                  <a:pos x="1408" y="480"/>
                </a:cxn>
                <a:cxn ang="0">
                  <a:pos x="1626" y="522"/>
                </a:cxn>
                <a:cxn ang="0">
                  <a:pos x="1852" y="556"/>
                </a:cxn>
                <a:cxn ang="0">
                  <a:pos x="2084" y="580"/>
                </a:cxn>
                <a:cxn ang="0">
                  <a:pos x="2324" y="594"/>
                </a:cxn>
                <a:cxn ang="0">
                  <a:pos x="2444" y="596"/>
                </a:cxn>
                <a:cxn ang="0">
                  <a:pos x="2686" y="588"/>
                </a:cxn>
                <a:cxn ang="0">
                  <a:pos x="2922" y="570"/>
                </a:cxn>
                <a:cxn ang="0">
                  <a:pos x="3152" y="540"/>
                </a:cxn>
                <a:cxn ang="0">
                  <a:pos x="3374" y="502"/>
                </a:cxn>
                <a:cxn ang="0">
                  <a:pos x="3586" y="458"/>
                </a:cxn>
                <a:cxn ang="0">
                  <a:pos x="3788" y="408"/>
                </a:cxn>
                <a:cxn ang="0">
                  <a:pos x="3978" y="354"/>
                </a:cxn>
                <a:cxn ang="0">
                  <a:pos x="4154" y="298"/>
                </a:cxn>
                <a:cxn ang="0">
                  <a:pos x="4460" y="188"/>
                </a:cxn>
                <a:cxn ang="0">
                  <a:pos x="4692" y="94"/>
                </a:cxn>
                <a:cxn ang="0">
                  <a:pos x="4840" y="26"/>
                </a:cxn>
                <a:cxn ang="0">
                  <a:pos x="4912" y="2884"/>
                </a:cxn>
                <a:cxn ang="0">
                  <a:pos x="4858" y="2858"/>
                </a:cxn>
                <a:cxn ang="0">
                  <a:pos x="4708" y="2794"/>
                </a:cxn>
                <a:cxn ang="0">
                  <a:pos x="4472" y="2702"/>
                </a:cxn>
                <a:cxn ang="0">
                  <a:pos x="4164" y="2596"/>
                </a:cxn>
                <a:cxn ang="0">
                  <a:pos x="3986" y="2542"/>
                </a:cxn>
                <a:cxn ang="0">
                  <a:pos x="3794" y="2490"/>
                </a:cxn>
                <a:cxn ang="0">
                  <a:pos x="3590" y="2440"/>
                </a:cxn>
                <a:cxn ang="0">
                  <a:pos x="3376" y="2398"/>
                </a:cxn>
                <a:cxn ang="0">
                  <a:pos x="3154" y="2360"/>
                </a:cxn>
                <a:cxn ang="0">
                  <a:pos x="2922" y="2332"/>
                </a:cxn>
                <a:cxn ang="0">
                  <a:pos x="2686" y="2314"/>
                </a:cxn>
                <a:cxn ang="0">
                  <a:pos x="2444" y="2308"/>
                </a:cxn>
                <a:cxn ang="0">
                  <a:pos x="2322" y="2308"/>
                </a:cxn>
                <a:cxn ang="0">
                  <a:pos x="2084" y="2322"/>
                </a:cxn>
                <a:cxn ang="0">
                  <a:pos x="1852" y="2344"/>
                </a:cxn>
                <a:cxn ang="0">
                  <a:pos x="1626" y="2378"/>
                </a:cxn>
                <a:cxn ang="0">
                  <a:pos x="1408" y="2418"/>
                </a:cxn>
                <a:cxn ang="0">
                  <a:pos x="1200" y="2464"/>
                </a:cxn>
                <a:cxn ang="0">
                  <a:pos x="1004" y="2516"/>
                </a:cxn>
                <a:cxn ang="0">
                  <a:pos x="822" y="2568"/>
                </a:cxn>
                <a:cxn ang="0">
                  <a:pos x="576" y="2650"/>
                </a:cxn>
                <a:cxn ang="0">
                  <a:pos x="306" y="2750"/>
                </a:cxn>
                <a:cxn ang="0">
                  <a:pos x="114" y="2830"/>
                </a:cxn>
                <a:cxn ang="0">
                  <a:pos x="0" y="2884"/>
                </a:cxn>
              </a:cxnLst>
              <a:rect l="0" t="0" r="r" b="b"/>
              <a:pathLst>
                <a:path w="4912" h="2884">
                  <a:moveTo>
                    <a:pt x="6" y="0"/>
                  </a:moveTo>
                  <a:lnTo>
                    <a:pt x="6" y="0"/>
                  </a:lnTo>
                  <a:lnTo>
                    <a:pt x="58" y="26"/>
                  </a:lnTo>
                  <a:lnTo>
                    <a:pt x="120" y="54"/>
                  </a:lnTo>
                  <a:lnTo>
                    <a:pt x="204" y="94"/>
                  </a:lnTo>
                  <a:lnTo>
                    <a:pt x="310" y="138"/>
                  </a:lnTo>
                  <a:lnTo>
                    <a:pt x="436" y="188"/>
                  </a:lnTo>
                  <a:lnTo>
                    <a:pt x="578" y="242"/>
                  </a:lnTo>
                  <a:lnTo>
                    <a:pt x="738" y="298"/>
                  </a:lnTo>
                  <a:lnTo>
                    <a:pt x="824" y="326"/>
                  </a:lnTo>
                  <a:lnTo>
                    <a:pt x="914" y="354"/>
                  </a:lnTo>
                  <a:lnTo>
                    <a:pt x="1006" y="380"/>
                  </a:lnTo>
                  <a:lnTo>
                    <a:pt x="1102" y="408"/>
                  </a:lnTo>
                  <a:lnTo>
                    <a:pt x="1202" y="432"/>
                  </a:lnTo>
                  <a:lnTo>
                    <a:pt x="1304" y="458"/>
                  </a:lnTo>
                  <a:lnTo>
                    <a:pt x="1408" y="480"/>
                  </a:lnTo>
                  <a:lnTo>
                    <a:pt x="1516" y="502"/>
                  </a:lnTo>
                  <a:lnTo>
                    <a:pt x="1626" y="522"/>
                  </a:lnTo>
                  <a:lnTo>
                    <a:pt x="1738" y="540"/>
                  </a:lnTo>
                  <a:lnTo>
                    <a:pt x="1852" y="556"/>
                  </a:lnTo>
                  <a:lnTo>
                    <a:pt x="1968" y="570"/>
                  </a:lnTo>
                  <a:lnTo>
                    <a:pt x="2084" y="580"/>
                  </a:lnTo>
                  <a:lnTo>
                    <a:pt x="2204" y="588"/>
                  </a:lnTo>
                  <a:lnTo>
                    <a:pt x="2324" y="594"/>
                  </a:lnTo>
                  <a:lnTo>
                    <a:pt x="2444" y="596"/>
                  </a:lnTo>
                  <a:lnTo>
                    <a:pt x="2444" y="596"/>
                  </a:lnTo>
                  <a:lnTo>
                    <a:pt x="2566" y="594"/>
                  </a:lnTo>
                  <a:lnTo>
                    <a:pt x="2686" y="588"/>
                  </a:lnTo>
                  <a:lnTo>
                    <a:pt x="2804" y="580"/>
                  </a:lnTo>
                  <a:lnTo>
                    <a:pt x="2922" y="570"/>
                  </a:lnTo>
                  <a:lnTo>
                    <a:pt x="3038" y="556"/>
                  </a:lnTo>
                  <a:lnTo>
                    <a:pt x="3152" y="540"/>
                  </a:lnTo>
                  <a:lnTo>
                    <a:pt x="3264" y="522"/>
                  </a:lnTo>
                  <a:lnTo>
                    <a:pt x="3374" y="502"/>
                  </a:lnTo>
                  <a:lnTo>
                    <a:pt x="3482" y="480"/>
                  </a:lnTo>
                  <a:lnTo>
                    <a:pt x="3586" y="458"/>
                  </a:lnTo>
                  <a:lnTo>
                    <a:pt x="3688" y="432"/>
                  </a:lnTo>
                  <a:lnTo>
                    <a:pt x="3788" y="408"/>
                  </a:lnTo>
                  <a:lnTo>
                    <a:pt x="3884" y="380"/>
                  </a:lnTo>
                  <a:lnTo>
                    <a:pt x="3978" y="354"/>
                  </a:lnTo>
                  <a:lnTo>
                    <a:pt x="4068" y="326"/>
                  </a:lnTo>
                  <a:lnTo>
                    <a:pt x="4154" y="298"/>
                  </a:lnTo>
                  <a:lnTo>
                    <a:pt x="4316" y="242"/>
                  </a:lnTo>
                  <a:lnTo>
                    <a:pt x="4460" y="188"/>
                  </a:lnTo>
                  <a:lnTo>
                    <a:pt x="4586" y="138"/>
                  </a:lnTo>
                  <a:lnTo>
                    <a:pt x="4692" y="94"/>
                  </a:lnTo>
                  <a:lnTo>
                    <a:pt x="4778" y="54"/>
                  </a:lnTo>
                  <a:lnTo>
                    <a:pt x="4840" y="26"/>
                  </a:lnTo>
                  <a:lnTo>
                    <a:pt x="4892" y="0"/>
                  </a:lnTo>
                  <a:lnTo>
                    <a:pt x="4912" y="2884"/>
                  </a:lnTo>
                  <a:lnTo>
                    <a:pt x="4912" y="2884"/>
                  </a:lnTo>
                  <a:lnTo>
                    <a:pt x="4858" y="2858"/>
                  </a:lnTo>
                  <a:lnTo>
                    <a:pt x="4794" y="2830"/>
                  </a:lnTo>
                  <a:lnTo>
                    <a:pt x="4708" y="2794"/>
                  </a:lnTo>
                  <a:lnTo>
                    <a:pt x="4600" y="2750"/>
                  </a:lnTo>
                  <a:lnTo>
                    <a:pt x="4472" y="2702"/>
                  </a:lnTo>
                  <a:lnTo>
                    <a:pt x="4326" y="2650"/>
                  </a:lnTo>
                  <a:lnTo>
                    <a:pt x="4164" y="2596"/>
                  </a:lnTo>
                  <a:lnTo>
                    <a:pt x="4076" y="2568"/>
                  </a:lnTo>
                  <a:lnTo>
                    <a:pt x="3986" y="2542"/>
                  </a:lnTo>
                  <a:lnTo>
                    <a:pt x="3892" y="2516"/>
                  </a:lnTo>
                  <a:lnTo>
                    <a:pt x="3794" y="2490"/>
                  </a:lnTo>
                  <a:lnTo>
                    <a:pt x="3694" y="2464"/>
                  </a:lnTo>
                  <a:lnTo>
                    <a:pt x="3590" y="2440"/>
                  </a:lnTo>
                  <a:lnTo>
                    <a:pt x="3484" y="2418"/>
                  </a:lnTo>
                  <a:lnTo>
                    <a:pt x="3376" y="2398"/>
                  </a:lnTo>
                  <a:lnTo>
                    <a:pt x="3266" y="2378"/>
                  </a:lnTo>
                  <a:lnTo>
                    <a:pt x="3154" y="2360"/>
                  </a:lnTo>
                  <a:lnTo>
                    <a:pt x="3038" y="2344"/>
                  </a:lnTo>
                  <a:lnTo>
                    <a:pt x="2922" y="2332"/>
                  </a:lnTo>
                  <a:lnTo>
                    <a:pt x="2804" y="2322"/>
                  </a:lnTo>
                  <a:lnTo>
                    <a:pt x="2686" y="2314"/>
                  </a:lnTo>
                  <a:lnTo>
                    <a:pt x="2566" y="2308"/>
                  </a:lnTo>
                  <a:lnTo>
                    <a:pt x="2444" y="2308"/>
                  </a:lnTo>
                  <a:lnTo>
                    <a:pt x="2444" y="2308"/>
                  </a:lnTo>
                  <a:lnTo>
                    <a:pt x="2322" y="2308"/>
                  </a:lnTo>
                  <a:lnTo>
                    <a:pt x="2204" y="2314"/>
                  </a:lnTo>
                  <a:lnTo>
                    <a:pt x="2084" y="2322"/>
                  </a:lnTo>
                  <a:lnTo>
                    <a:pt x="1966" y="2332"/>
                  </a:lnTo>
                  <a:lnTo>
                    <a:pt x="1852" y="2344"/>
                  </a:lnTo>
                  <a:lnTo>
                    <a:pt x="1738" y="2360"/>
                  </a:lnTo>
                  <a:lnTo>
                    <a:pt x="1626" y="2378"/>
                  </a:lnTo>
                  <a:lnTo>
                    <a:pt x="1516" y="2398"/>
                  </a:lnTo>
                  <a:lnTo>
                    <a:pt x="1408" y="2418"/>
                  </a:lnTo>
                  <a:lnTo>
                    <a:pt x="1302" y="2440"/>
                  </a:lnTo>
                  <a:lnTo>
                    <a:pt x="1200" y="2464"/>
                  </a:lnTo>
                  <a:lnTo>
                    <a:pt x="1102" y="2490"/>
                  </a:lnTo>
                  <a:lnTo>
                    <a:pt x="1004" y="2516"/>
                  </a:lnTo>
                  <a:lnTo>
                    <a:pt x="912" y="2542"/>
                  </a:lnTo>
                  <a:lnTo>
                    <a:pt x="822" y="2568"/>
                  </a:lnTo>
                  <a:lnTo>
                    <a:pt x="736" y="2596"/>
                  </a:lnTo>
                  <a:lnTo>
                    <a:pt x="576" y="2650"/>
                  </a:lnTo>
                  <a:lnTo>
                    <a:pt x="432" y="2702"/>
                  </a:lnTo>
                  <a:lnTo>
                    <a:pt x="306" y="2750"/>
                  </a:lnTo>
                  <a:lnTo>
                    <a:pt x="200" y="2794"/>
                  </a:lnTo>
                  <a:lnTo>
                    <a:pt x="114" y="2830"/>
                  </a:lnTo>
                  <a:lnTo>
                    <a:pt x="52" y="2858"/>
                  </a:lnTo>
                  <a:lnTo>
                    <a:pt x="0" y="2884"/>
                  </a:lnTo>
                  <a:lnTo>
                    <a:pt x="6" y="0"/>
                  </a:lnTo>
                  <a:close/>
                </a:path>
              </a:pathLst>
            </a:custGeom>
            <a:gradFill flip="none" rotWithShape="1">
              <a:gsLst>
                <a:gs pos="0">
                  <a:srgbClr val="002060">
                    <a:alpha val="0"/>
                  </a:srgbClr>
                </a:gs>
                <a:gs pos="50000">
                  <a:srgbClr val="000000">
                    <a:alpha val="60000"/>
                  </a:srgbClr>
                </a:gs>
                <a:gs pos="100000">
                  <a:srgbClr val="010113">
                    <a:alpha val="0"/>
                  </a:srgbClr>
                </a:gs>
              </a:gsLst>
              <a:path path="circle">
                <a:fillToRect l="50000" t="50000" r="50000" b="50000"/>
              </a:path>
              <a:tileRect/>
            </a:gra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algn="ctr" defTabSz="914063"/>
              <a:endParaRPr lang="en-US" sz="4000" dirty="0">
                <a:solidFill>
                  <a:srgbClr val="000000"/>
                </a:solidFill>
                <a:latin typeface="Segoe" pitchFamily="34" charset="0"/>
              </a:endParaRPr>
            </a:p>
          </p:txBody>
        </p:sp>
        <p:sp>
          <p:nvSpPr>
            <p:cNvPr id="96" name="Freeform 89"/>
            <p:cNvSpPr>
              <a:spLocks/>
            </p:cNvSpPr>
            <p:nvPr/>
          </p:nvSpPr>
          <p:spPr bwMode="invGray">
            <a:xfrm>
              <a:off x="0" y="530663"/>
              <a:ext cx="9144001" cy="4464424"/>
            </a:xfrm>
            <a:custGeom>
              <a:avLst/>
              <a:gdLst/>
              <a:ahLst/>
              <a:cxnLst>
                <a:cxn ang="0">
                  <a:pos x="6" y="0"/>
                </a:cxn>
                <a:cxn ang="0">
                  <a:pos x="120" y="54"/>
                </a:cxn>
                <a:cxn ang="0">
                  <a:pos x="310" y="138"/>
                </a:cxn>
                <a:cxn ang="0">
                  <a:pos x="578" y="242"/>
                </a:cxn>
                <a:cxn ang="0">
                  <a:pos x="824" y="326"/>
                </a:cxn>
                <a:cxn ang="0">
                  <a:pos x="1006" y="380"/>
                </a:cxn>
                <a:cxn ang="0">
                  <a:pos x="1202" y="432"/>
                </a:cxn>
                <a:cxn ang="0">
                  <a:pos x="1408" y="480"/>
                </a:cxn>
                <a:cxn ang="0">
                  <a:pos x="1626" y="522"/>
                </a:cxn>
                <a:cxn ang="0">
                  <a:pos x="1852" y="556"/>
                </a:cxn>
                <a:cxn ang="0">
                  <a:pos x="2084" y="580"/>
                </a:cxn>
                <a:cxn ang="0">
                  <a:pos x="2324" y="594"/>
                </a:cxn>
                <a:cxn ang="0">
                  <a:pos x="2444" y="596"/>
                </a:cxn>
                <a:cxn ang="0">
                  <a:pos x="2686" y="588"/>
                </a:cxn>
                <a:cxn ang="0">
                  <a:pos x="2922" y="570"/>
                </a:cxn>
                <a:cxn ang="0">
                  <a:pos x="3152" y="540"/>
                </a:cxn>
                <a:cxn ang="0">
                  <a:pos x="3374" y="502"/>
                </a:cxn>
                <a:cxn ang="0">
                  <a:pos x="3586" y="458"/>
                </a:cxn>
                <a:cxn ang="0">
                  <a:pos x="3788" y="408"/>
                </a:cxn>
                <a:cxn ang="0">
                  <a:pos x="3978" y="354"/>
                </a:cxn>
                <a:cxn ang="0">
                  <a:pos x="4154" y="298"/>
                </a:cxn>
                <a:cxn ang="0">
                  <a:pos x="4460" y="188"/>
                </a:cxn>
                <a:cxn ang="0">
                  <a:pos x="4692" y="94"/>
                </a:cxn>
                <a:cxn ang="0">
                  <a:pos x="4840" y="26"/>
                </a:cxn>
                <a:cxn ang="0">
                  <a:pos x="4912" y="2884"/>
                </a:cxn>
                <a:cxn ang="0">
                  <a:pos x="4858" y="2858"/>
                </a:cxn>
                <a:cxn ang="0">
                  <a:pos x="4708" y="2794"/>
                </a:cxn>
                <a:cxn ang="0">
                  <a:pos x="4472" y="2702"/>
                </a:cxn>
                <a:cxn ang="0">
                  <a:pos x="4164" y="2596"/>
                </a:cxn>
                <a:cxn ang="0">
                  <a:pos x="3986" y="2542"/>
                </a:cxn>
                <a:cxn ang="0">
                  <a:pos x="3794" y="2490"/>
                </a:cxn>
                <a:cxn ang="0">
                  <a:pos x="3590" y="2440"/>
                </a:cxn>
                <a:cxn ang="0">
                  <a:pos x="3376" y="2398"/>
                </a:cxn>
                <a:cxn ang="0">
                  <a:pos x="3154" y="2360"/>
                </a:cxn>
                <a:cxn ang="0">
                  <a:pos x="2922" y="2332"/>
                </a:cxn>
                <a:cxn ang="0">
                  <a:pos x="2686" y="2314"/>
                </a:cxn>
                <a:cxn ang="0">
                  <a:pos x="2444" y="2308"/>
                </a:cxn>
                <a:cxn ang="0">
                  <a:pos x="2322" y="2308"/>
                </a:cxn>
                <a:cxn ang="0">
                  <a:pos x="2084" y="2322"/>
                </a:cxn>
                <a:cxn ang="0">
                  <a:pos x="1852" y="2344"/>
                </a:cxn>
                <a:cxn ang="0">
                  <a:pos x="1626" y="2378"/>
                </a:cxn>
                <a:cxn ang="0">
                  <a:pos x="1408" y="2418"/>
                </a:cxn>
                <a:cxn ang="0">
                  <a:pos x="1200" y="2464"/>
                </a:cxn>
                <a:cxn ang="0">
                  <a:pos x="1004" y="2516"/>
                </a:cxn>
                <a:cxn ang="0">
                  <a:pos x="822" y="2568"/>
                </a:cxn>
                <a:cxn ang="0">
                  <a:pos x="576" y="2650"/>
                </a:cxn>
                <a:cxn ang="0">
                  <a:pos x="306" y="2750"/>
                </a:cxn>
                <a:cxn ang="0">
                  <a:pos x="114" y="2830"/>
                </a:cxn>
                <a:cxn ang="0">
                  <a:pos x="0" y="2884"/>
                </a:cxn>
              </a:cxnLst>
              <a:rect l="0" t="0" r="r" b="b"/>
              <a:pathLst>
                <a:path w="4912" h="2884">
                  <a:moveTo>
                    <a:pt x="6" y="0"/>
                  </a:moveTo>
                  <a:lnTo>
                    <a:pt x="6" y="0"/>
                  </a:lnTo>
                  <a:lnTo>
                    <a:pt x="58" y="26"/>
                  </a:lnTo>
                  <a:lnTo>
                    <a:pt x="120" y="54"/>
                  </a:lnTo>
                  <a:lnTo>
                    <a:pt x="204" y="94"/>
                  </a:lnTo>
                  <a:lnTo>
                    <a:pt x="310" y="138"/>
                  </a:lnTo>
                  <a:lnTo>
                    <a:pt x="436" y="188"/>
                  </a:lnTo>
                  <a:lnTo>
                    <a:pt x="578" y="242"/>
                  </a:lnTo>
                  <a:lnTo>
                    <a:pt x="738" y="298"/>
                  </a:lnTo>
                  <a:lnTo>
                    <a:pt x="824" y="326"/>
                  </a:lnTo>
                  <a:lnTo>
                    <a:pt x="914" y="354"/>
                  </a:lnTo>
                  <a:lnTo>
                    <a:pt x="1006" y="380"/>
                  </a:lnTo>
                  <a:lnTo>
                    <a:pt x="1102" y="408"/>
                  </a:lnTo>
                  <a:lnTo>
                    <a:pt x="1202" y="432"/>
                  </a:lnTo>
                  <a:lnTo>
                    <a:pt x="1304" y="458"/>
                  </a:lnTo>
                  <a:lnTo>
                    <a:pt x="1408" y="480"/>
                  </a:lnTo>
                  <a:lnTo>
                    <a:pt x="1516" y="502"/>
                  </a:lnTo>
                  <a:lnTo>
                    <a:pt x="1626" y="522"/>
                  </a:lnTo>
                  <a:lnTo>
                    <a:pt x="1738" y="540"/>
                  </a:lnTo>
                  <a:lnTo>
                    <a:pt x="1852" y="556"/>
                  </a:lnTo>
                  <a:lnTo>
                    <a:pt x="1968" y="570"/>
                  </a:lnTo>
                  <a:lnTo>
                    <a:pt x="2084" y="580"/>
                  </a:lnTo>
                  <a:lnTo>
                    <a:pt x="2204" y="588"/>
                  </a:lnTo>
                  <a:lnTo>
                    <a:pt x="2324" y="594"/>
                  </a:lnTo>
                  <a:lnTo>
                    <a:pt x="2444" y="596"/>
                  </a:lnTo>
                  <a:lnTo>
                    <a:pt x="2444" y="596"/>
                  </a:lnTo>
                  <a:lnTo>
                    <a:pt x="2566" y="594"/>
                  </a:lnTo>
                  <a:lnTo>
                    <a:pt x="2686" y="588"/>
                  </a:lnTo>
                  <a:lnTo>
                    <a:pt x="2804" y="580"/>
                  </a:lnTo>
                  <a:lnTo>
                    <a:pt x="2922" y="570"/>
                  </a:lnTo>
                  <a:lnTo>
                    <a:pt x="3038" y="556"/>
                  </a:lnTo>
                  <a:lnTo>
                    <a:pt x="3152" y="540"/>
                  </a:lnTo>
                  <a:lnTo>
                    <a:pt x="3264" y="522"/>
                  </a:lnTo>
                  <a:lnTo>
                    <a:pt x="3374" y="502"/>
                  </a:lnTo>
                  <a:lnTo>
                    <a:pt x="3482" y="480"/>
                  </a:lnTo>
                  <a:lnTo>
                    <a:pt x="3586" y="458"/>
                  </a:lnTo>
                  <a:lnTo>
                    <a:pt x="3688" y="432"/>
                  </a:lnTo>
                  <a:lnTo>
                    <a:pt x="3788" y="408"/>
                  </a:lnTo>
                  <a:lnTo>
                    <a:pt x="3884" y="380"/>
                  </a:lnTo>
                  <a:lnTo>
                    <a:pt x="3978" y="354"/>
                  </a:lnTo>
                  <a:lnTo>
                    <a:pt x="4068" y="326"/>
                  </a:lnTo>
                  <a:lnTo>
                    <a:pt x="4154" y="298"/>
                  </a:lnTo>
                  <a:lnTo>
                    <a:pt x="4316" y="242"/>
                  </a:lnTo>
                  <a:lnTo>
                    <a:pt x="4460" y="188"/>
                  </a:lnTo>
                  <a:lnTo>
                    <a:pt x="4586" y="138"/>
                  </a:lnTo>
                  <a:lnTo>
                    <a:pt x="4692" y="94"/>
                  </a:lnTo>
                  <a:lnTo>
                    <a:pt x="4778" y="54"/>
                  </a:lnTo>
                  <a:lnTo>
                    <a:pt x="4840" y="26"/>
                  </a:lnTo>
                  <a:lnTo>
                    <a:pt x="4892" y="0"/>
                  </a:lnTo>
                  <a:lnTo>
                    <a:pt x="4912" y="2884"/>
                  </a:lnTo>
                  <a:lnTo>
                    <a:pt x="4912" y="2884"/>
                  </a:lnTo>
                  <a:lnTo>
                    <a:pt x="4858" y="2858"/>
                  </a:lnTo>
                  <a:lnTo>
                    <a:pt x="4794" y="2830"/>
                  </a:lnTo>
                  <a:lnTo>
                    <a:pt x="4708" y="2794"/>
                  </a:lnTo>
                  <a:lnTo>
                    <a:pt x="4600" y="2750"/>
                  </a:lnTo>
                  <a:lnTo>
                    <a:pt x="4472" y="2702"/>
                  </a:lnTo>
                  <a:lnTo>
                    <a:pt x="4326" y="2650"/>
                  </a:lnTo>
                  <a:lnTo>
                    <a:pt x="4164" y="2596"/>
                  </a:lnTo>
                  <a:lnTo>
                    <a:pt x="4076" y="2568"/>
                  </a:lnTo>
                  <a:lnTo>
                    <a:pt x="3986" y="2542"/>
                  </a:lnTo>
                  <a:lnTo>
                    <a:pt x="3892" y="2516"/>
                  </a:lnTo>
                  <a:lnTo>
                    <a:pt x="3794" y="2490"/>
                  </a:lnTo>
                  <a:lnTo>
                    <a:pt x="3694" y="2464"/>
                  </a:lnTo>
                  <a:lnTo>
                    <a:pt x="3590" y="2440"/>
                  </a:lnTo>
                  <a:lnTo>
                    <a:pt x="3484" y="2418"/>
                  </a:lnTo>
                  <a:lnTo>
                    <a:pt x="3376" y="2398"/>
                  </a:lnTo>
                  <a:lnTo>
                    <a:pt x="3266" y="2378"/>
                  </a:lnTo>
                  <a:lnTo>
                    <a:pt x="3154" y="2360"/>
                  </a:lnTo>
                  <a:lnTo>
                    <a:pt x="3038" y="2344"/>
                  </a:lnTo>
                  <a:lnTo>
                    <a:pt x="2922" y="2332"/>
                  </a:lnTo>
                  <a:lnTo>
                    <a:pt x="2804" y="2322"/>
                  </a:lnTo>
                  <a:lnTo>
                    <a:pt x="2686" y="2314"/>
                  </a:lnTo>
                  <a:lnTo>
                    <a:pt x="2566" y="2308"/>
                  </a:lnTo>
                  <a:lnTo>
                    <a:pt x="2444" y="2308"/>
                  </a:lnTo>
                  <a:lnTo>
                    <a:pt x="2444" y="2308"/>
                  </a:lnTo>
                  <a:lnTo>
                    <a:pt x="2322" y="2308"/>
                  </a:lnTo>
                  <a:lnTo>
                    <a:pt x="2204" y="2314"/>
                  </a:lnTo>
                  <a:lnTo>
                    <a:pt x="2084" y="2322"/>
                  </a:lnTo>
                  <a:lnTo>
                    <a:pt x="1966" y="2332"/>
                  </a:lnTo>
                  <a:lnTo>
                    <a:pt x="1852" y="2344"/>
                  </a:lnTo>
                  <a:lnTo>
                    <a:pt x="1738" y="2360"/>
                  </a:lnTo>
                  <a:lnTo>
                    <a:pt x="1626" y="2378"/>
                  </a:lnTo>
                  <a:lnTo>
                    <a:pt x="1516" y="2398"/>
                  </a:lnTo>
                  <a:lnTo>
                    <a:pt x="1408" y="2418"/>
                  </a:lnTo>
                  <a:lnTo>
                    <a:pt x="1302" y="2440"/>
                  </a:lnTo>
                  <a:lnTo>
                    <a:pt x="1200" y="2464"/>
                  </a:lnTo>
                  <a:lnTo>
                    <a:pt x="1102" y="2490"/>
                  </a:lnTo>
                  <a:lnTo>
                    <a:pt x="1004" y="2516"/>
                  </a:lnTo>
                  <a:lnTo>
                    <a:pt x="912" y="2542"/>
                  </a:lnTo>
                  <a:lnTo>
                    <a:pt x="822" y="2568"/>
                  </a:lnTo>
                  <a:lnTo>
                    <a:pt x="736" y="2596"/>
                  </a:lnTo>
                  <a:lnTo>
                    <a:pt x="576" y="2650"/>
                  </a:lnTo>
                  <a:lnTo>
                    <a:pt x="432" y="2702"/>
                  </a:lnTo>
                  <a:lnTo>
                    <a:pt x="306" y="2750"/>
                  </a:lnTo>
                  <a:lnTo>
                    <a:pt x="200" y="2794"/>
                  </a:lnTo>
                  <a:lnTo>
                    <a:pt x="114" y="2830"/>
                  </a:lnTo>
                  <a:lnTo>
                    <a:pt x="52" y="2858"/>
                  </a:lnTo>
                  <a:lnTo>
                    <a:pt x="0" y="2884"/>
                  </a:lnTo>
                  <a:lnTo>
                    <a:pt x="6" y="0"/>
                  </a:lnTo>
                  <a:close/>
                </a:path>
              </a:pathLst>
            </a:custGeom>
            <a:gradFill flip="none" rotWithShape="1">
              <a:gsLst>
                <a:gs pos="0">
                  <a:srgbClr val="002060">
                    <a:alpha val="0"/>
                  </a:srgbClr>
                </a:gs>
                <a:gs pos="50000">
                  <a:srgbClr val="000000">
                    <a:alpha val="60000"/>
                  </a:srgbClr>
                </a:gs>
                <a:gs pos="100000">
                  <a:srgbClr val="010113">
                    <a:alpha val="0"/>
                  </a:srgbClr>
                </a:gs>
              </a:gsLst>
              <a:path path="circle">
                <a:fillToRect l="50000" t="50000" r="50000" b="50000"/>
              </a:path>
              <a:tileRect/>
            </a:gra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algn="ctr" defTabSz="914063"/>
              <a:endParaRPr lang="en-US" sz="4000" dirty="0">
                <a:solidFill>
                  <a:srgbClr val="000000"/>
                </a:solidFill>
                <a:latin typeface="Segoe" pitchFamily="34" charset="0"/>
              </a:endParaRPr>
            </a:p>
          </p:txBody>
        </p:sp>
      </p:grpSp>
      <p:sp>
        <p:nvSpPr>
          <p:cNvPr id="97" name="Rectangle 96"/>
          <p:cNvSpPr/>
          <p:nvPr/>
        </p:nvSpPr>
        <p:spPr bwMode="auto">
          <a:xfrm>
            <a:off x="228600" y="3992529"/>
            <a:ext cx="4191000" cy="3124201"/>
          </a:xfrm>
          <a:prstGeom prst="rect">
            <a:avLst/>
          </a:prstGeom>
          <a:gradFill flip="none" rotWithShape="1">
            <a:gsLst>
              <a:gs pos="9000">
                <a:srgbClr val="FFFFFF">
                  <a:alpha val="0"/>
                </a:srgbClr>
              </a:gs>
              <a:gs pos="31000">
                <a:schemeClr val="bg2">
                  <a:alpha val="63000"/>
                </a:schemeClr>
              </a:gs>
              <a:gs pos="67000">
                <a:schemeClr val="bg2">
                  <a:alpha val="44000"/>
                </a:schemeClr>
              </a:gs>
              <a:gs pos="86000">
                <a:schemeClr val="bg2">
                  <a:alpha val="46000"/>
                </a:schemeClr>
              </a:gs>
            </a:gsLst>
            <a:lin ang="16200000" scaled="1"/>
            <a:tileRect/>
          </a:gradFill>
          <a:ln w="15875" cap="sq" cmpd="sng" algn="ctr">
            <a:gradFill flip="none" rotWithShape="1">
              <a:gsLst>
                <a:gs pos="0">
                  <a:schemeClr val="accent1">
                    <a:tint val="66000"/>
                    <a:satMod val="160000"/>
                    <a:alpha val="0"/>
                  </a:schemeClr>
                </a:gs>
                <a:gs pos="69000">
                  <a:schemeClr val="accent1">
                    <a:tint val="44500"/>
                    <a:satMod val="160000"/>
                  </a:schemeClr>
                </a:gs>
                <a:gs pos="100000">
                  <a:schemeClr val="accent1">
                    <a:tint val="23500"/>
                    <a:satMod val="160000"/>
                  </a:schemeClr>
                </a:gs>
              </a:gsLst>
              <a:lin ang="16200000" scaled="1"/>
              <a:tileRect/>
            </a:gradFill>
            <a:prstDash val="solid"/>
            <a:headEnd type="none" w="med" len="med"/>
            <a:tailEnd type="none" w="med" len="med"/>
          </a:ln>
          <a:effectLst>
            <a:outerShdw blurRad="241300" dist="38100" algn="r" rotWithShape="0">
              <a:prstClr val="black"/>
            </a:outerShdw>
          </a:effectLst>
          <a:sp3d>
            <a:bevelT w="82550"/>
          </a:sp3d>
        </p:spPr>
        <p:txBody>
          <a:bodyPr vert="horz" wrap="square" lIns="109728" tIns="54864" rIns="109728" bIns="54864" numCol="1" rtlCol="0" anchor="ctr" anchorCtr="0" compatLnSpc="1">
            <a:prstTxWarp prst="textNoShape">
              <a:avLst/>
            </a:prstTxWarp>
          </a:bodyPr>
          <a:lstStyle/>
          <a:p>
            <a:pPr algn="ctr" defTabSz="1096963"/>
            <a:endParaRPr lang="en-US" sz="3200" kern="0" dirty="0" smtClean="0">
              <a:solidFill>
                <a:srgbClr val="FFFFFF"/>
              </a:solidFill>
              <a:latin typeface="Segoe" pitchFamily="34" charset="0"/>
            </a:endParaRPr>
          </a:p>
        </p:txBody>
      </p:sp>
      <p:sp>
        <p:nvSpPr>
          <p:cNvPr id="98" name="Rectangle 97"/>
          <p:cNvSpPr/>
          <p:nvPr/>
        </p:nvSpPr>
        <p:spPr bwMode="auto">
          <a:xfrm>
            <a:off x="4616302" y="3992529"/>
            <a:ext cx="4191000" cy="3124201"/>
          </a:xfrm>
          <a:prstGeom prst="rect">
            <a:avLst/>
          </a:prstGeom>
          <a:gradFill flip="none" rotWithShape="1">
            <a:gsLst>
              <a:gs pos="9000">
                <a:srgbClr val="FFFFFF">
                  <a:alpha val="0"/>
                </a:srgbClr>
              </a:gs>
              <a:gs pos="31000">
                <a:schemeClr val="bg2">
                  <a:alpha val="63000"/>
                </a:schemeClr>
              </a:gs>
              <a:gs pos="67000">
                <a:schemeClr val="bg2">
                  <a:alpha val="44000"/>
                </a:schemeClr>
              </a:gs>
              <a:gs pos="86000">
                <a:schemeClr val="bg2">
                  <a:alpha val="46000"/>
                </a:schemeClr>
              </a:gs>
            </a:gsLst>
            <a:lin ang="16200000" scaled="1"/>
            <a:tileRect/>
          </a:gradFill>
          <a:ln w="15875" cap="sq" cmpd="sng" algn="ctr">
            <a:gradFill flip="none" rotWithShape="1">
              <a:gsLst>
                <a:gs pos="0">
                  <a:schemeClr val="accent1">
                    <a:tint val="66000"/>
                    <a:satMod val="160000"/>
                    <a:alpha val="0"/>
                  </a:schemeClr>
                </a:gs>
                <a:gs pos="69000">
                  <a:schemeClr val="accent1">
                    <a:tint val="44500"/>
                    <a:satMod val="160000"/>
                  </a:schemeClr>
                </a:gs>
                <a:gs pos="100000">
                  <a:schemeClr val="accent1">
                    <a:tint val="23500"/>
                    <a:satMod val="160000"/>
                  </a:schemeClr>
                </a:gs>
              </a:gsLst>
              <a:lin ang="16200000" scaled="1"/>
              <a:tileRect/>
            </a:gradFill>
            <a:prstDash val="solid"/>
            <a:headEnd type="none" w="med" len="med"/>
            <a:tailEnd type="none" w="med" len="med"/>
          </a:ln>
          <a:effectLst>
            <a:outerShdw blurRad="241300" dist="38100" algn="r" rotWithShape="0">
              <a:prstClr val="black"/>
            </a:outerShdw>
          </a:effectLst>
          <a:sp3d>
            <a:bevelT w="82550"/>
          </a:sp3d>
        </p:spPr>
        <p:txBody>
          <a:bodyPr vert="horz" wrap="square" lIns="109728" tIns="54864" rIns="109728" bIns="54864" numCol="1" rtlCol="0" anchor="ctr" anchorCtr="0" compatLnSpc="1">
            <a:prstTxWarp prst="textNoShape">
              <a:avLst/>
            </a:prstTxWarp>
          </a:bodyPr>
          <a:lstStyle/>
          <a:p>
            <a:pPr algn="ctr" defTabSz="1096963"/>
            <a:endParaRPr lang="en-US" sz="3200" kern="0" dirty="0" smtClean="0">
              <a:solidFill>
                <a:srgbClr val="FFFFFF"/>
              </a:solidFill>
              <a:latin typeface="Segoe" pitchFamily="34" charset="0"/>
            </a:endParaRPr>
          </a:p>
        </p:txBody>
      </p:sp>
      <p:sp>
        <p:nvSpPr>
          <p:cNvPr id="6146" name="Line 2"/>
          <p:cNvSpPr>
            <a:spLocks noChangeShapeType="1"/>
          </p:cNvSpPr>
          <p:nvPr/>
        </p:nvSpPr>
        <p:spPr bwMode="auto">
          <a:xfrm flipH="1">
            <a:off x="5280323" y="2367591"/>
            <a:ext cx="3352800" cy="0"/>
          </a:xfrm>
          <a:prstGeom prst="line">
            <a:avLst/>
          </a:prstGeom>
          <a:noFill/>
          <a:ln w="25400">
            <a:solidFill>
              <a:schemeClr val="tx1"/>
            </a:solidFill>
            <a:round/>
            <a:headEnd type="triangle" w="lg" len="lg"/>
            <a:tailEnd/>
          </a:ln>
        </p:spPr>
        <p:txBody>
          <a:bodyPr/>
          <a:lstStyle/>
          <a:p>
            <a:endParaRPr lang="en-US"/>
          </a:p>
        </p:txBody>
      </p:sp>
      <p:sp>
        <p:nvSpPr>
          <p:cNvPr id="8195" name="Rectangle 4"/>
          <p:cNvSpPr>
            <a:spLocks noChangeArrowheads="1"/>
          </p:cNvSpPr>
          <p:nvPr/>
        </p:nvSpPr>
        <p:spPr bwMode="auto">
          <a:xfrm>
            <a:off x="479723" y="767391"/>
            <a:ext cx="1066800" cy="1219200"/>
          </a:xfrm>
          <a:prstGeom prst="rect">
            <a:avLst/>
          </a:prstGeom>
          <a:gradFill rotWithShape="1">
            <a:gsLst>
              <a:gs pos="0">
                <a:schemeClr val="accent1">
                  <a:lumMod val="75000"/>
                </a:schemeClr>
              </a:gs>
              <a:gs pos="50000">
                <a:schemeClr val="accent1">
                  <a:lumMod val="60000"/>
                  <a:lumOff val="40000"/>
                </a:schemeClr>
              </a:gs>
              <a:gs pos="100000">
                <a:schemeClr val="accent1">
                  <a:lumMod val="75000"/>
                </a:schemeClr>
              </a:gs>
            </a:gsLst>
            <a:lin ang="2700000" scaled="1"/>
          </a:gradFill>
          <a:ln w="3175" algn="ctr">
            <a:solidFill>
              <a:srgbClr val="FFFFFF"/>
            </a:solidFill>
            <a:miter lim="800000"/>
            <a:headEnd/>
            <a:tailEnd/>
          </a:ln>
          <a:effectLst>
            <a:outerShdw blurRad="50800" dist="38100" dir="2700000" algn="tl" rotWithShape="0">
              <a:prstClr val="black">
                <a:alpha val="40000"/>
              </a:prstClr>
            </a:outerShdw>
          </a:effectLst>
          <a:scene3d>
            <a:camera prst="orthographicFront"/>
            <a:lightRig rig="threePt" dir="t"/>
          </a:scene3d>
          <a:sp3d>
            <a:bevelT w="38100" h="38100"/>
          </a:sp3d>
        </p:spPr>
        <p:txBody>
          <a:bodyPr wrap="none" lIns="91432" tIns="45717" rIns="91432" bIns="45717" anchor="ctr"/>
          <a:lstStyle/>
          <a:p>
            <a:endParaRPr lang="en-US">
              <a:solidFill>
                <a:srgbClr val="000000"/>
              </a:solidFill>
            </a:endParaRPr>
          </a:p>
        </p:txBody>
      </p:sp>
      <p:sp>
        <p:nvSpPr>
          <p:cNvPr id="8196" name="Oval 5"/>
          <p:cNvSpPr>
            <a:spLocks noChangeArrowheads="1"/>
          </p:cNvSpPr>
          <p:nvPr/>
        </p:nvSpPr>
        <p:spPr bwMode="auto">
          <a:xfrm>
            <a:off x="708323" y="843591"/>
            <a:ext cx="609600" cy="609600"/>
          </a:xfrm>
          <a:prstGeom prst="ellipse">
            <a:avLst/>
          </a:prstGeom>
          <a:gradFill rotWithShape="1">
            <a:gsLst>
              <a:gs pos="0">
                <a:schemeClr val="accent4">
                  <a:lumMod val="75000"/>
                </a:schemeClr>
              </a:gs>
              <a:gs pos="50000">
                <a:schemeClr val="accent4">
                  <a:lumMod val="60000"/>
                  <a:lumOff val="40000"/>
                </a:schemeClr>
              </a:gs>
              <a:gs pos="100000">
                <a:schemeClr val="accent4">
                  <a:lumMod val="75000"/>
                </a:schemeClr>
              </a:gs>
            </a:gsLst>
            <a:lin ang="2700000" scaled="1"/>
          </a:gradFill>
          <a:ln w="3175" algn="ctr">
            <a:solidFill>
              <a:srgbClr val="FFFFFF"/>
            </a:solidFill>
            <a:miter lim="800000"/>
            <a:headEnd/>
            <a:tailEnd/>
          </a:ln>
          <a:effectLst>
            <a:outerShdw blurRad="50800" dist="38100" dir="2700000" algn="tl" rotWithShape="0">
              <a:prstClr val="black">
                <a:alpha val="40000"/>
              </a:prstClr>
            </a:outerShdw>
          </a:effectLst>
          <a:scene3d>
            <a:camera prst="orthographicFront"/>
            <a:lightRig rig="threePt" dir="t"/>
          </a:scene3d>
          <a:sp3d>
            <a:bevelT w="38100" h="38100"/>
          </a:sp3d>
        </p:spPr>
        <p:txBody>
          <a:bodyPr wrap="none" lIns="91432" tIns="45717" rIns="91432" bIns="45717" anchor="ctr"/>
          <a:lstStyle/>
          <a:p>
            <a:endParaRPr lang="en-US">
              <a:solidFill>
                <a:srgbClr val="000000"/>
              </a:solidFill>
            </a:endParaRPr>
          </a:p>
        </p:txBody>
      </p:sp>
      <p:sp>
        <p:nvSpPr>
          <p:cNvPr id="6150" name="Rectangle 6"/>
          <p:cNvSpPr>
            <a:spLocks noChangeArrowheads="1"/>
          </p:cNvSpPr>
          <p:nvPr/>
        </p:nvSpPr>
        <p:spPr bwMode="auto">
          <a:xfrm>
            <a:off x="555923" y="1529391"/>
            <a:ext cx="914400" cy="381000"/>
          </a:xfrm>
          <a:prstGeom prst="rect">
            <a:avLst/>
          </a:prstGeom>
          <a:gradFill rotWithShape="1">
            <a:gsLst>
              <a:gs pos="0">
                <a:srgbClr val="66CC66"/>
              </a:gs>
              <a:gs pos="50000">
                <a:srgbClr val="66CC66">
                  <a:gamma/>
                  <a:tint val="53725"/>
                  <a:invGamma/>
                </a:srgbClr>
              </a:gs>
              <a:gs pos="100000">
                <a:srgbClr val="66CC66"/>
              </a:gs>
            </a:gsLst>
            <a:lin ang="2700000" scaled="1"/>
          </a:gradFill>
          <a:ln w="3175" algn="ctr">
            <a:solidFill>
              <a:srgbClr val="FFFFFF"/>
            </a:solidFill>
            <a:miter lim="800000"/>
            <a:headEnd/>
            <a:tailEnd/>
          </a:ln>
          <a:effectLst>
            <a:outerShdw blurRad="50800" dist="38100" dir="2700000" algn="tl" rotWithShape="0">
              <a:prstClr val="black">
                <a:alpha val="40000"/>
              </a:prstClr>
            </a:outerShdw>
          </a:effectLst>
          <a:scene3d>
            <a:camera prst="orthographicFront"/>
            <a:lightRig rig="threePt" dir="t"/>
          </a:scene3d>
          <a:sp3d>
            <a:bevelT w="38100" h="38100"/>
          </a:sp3d>
        </p:spPr>
        <p:txBody>
          <a:bodyPr wrap="none" lIns="91432" tIns="45717" rIns="91432" bIns="45717" anchor="ctr"/>
          <a:lstStyle/>
          <a:p>
            <a:pPr>
              <a:spcBef>
                <a:spcPct val="50000"/>
              </a:spcBef>
            </a:pPr>
            <a:endParaRPr lang="en-US">
              <a:solidFill>
                <a:srgbClr val="000000"/>
              </a:solidFill>
            </a:endParaRPr>
          </a:p>
        </p:txBody>
      </p:sp>
      <p:sp>
        <p:nvSpPr>
          <p:cNvPr id="8198" name="Line 7"/>
          <p:cNvSpPr>
            <a:spLocks noChangeShapeType="1"/>
          </p:cNvSpPr>
          <p:nvPr/>
        </p:nvSpPr>
        <p:spPr bwMode="auto">
          <a:xfrm>
            <a:off x="1013123" y="1986591"/>
            <a:ext cx="0" cy="381000"/>
          </a:xfrm>
          <a:prstGeom prst="line">
            <a:avLst/>
          </a:prstGeom>
          <a:noFill/>
          <a:ln w="25400">
            <a:solidFill>
              <a:schemeClr val="tx1"/>
            </a:solidFill>
            <a:round/>
            <a:headEnd/>
            <a:tailEnd/>
          </a:ln>
        </p:spPr>
        <p:txBody>
          <a:bodyPr/>
          <a:lstStyle/>
          <a:p>
            <a:endParaRPr lang="en-US"/>
          </a:p>
        </p:txBody>
      </p:sp>
      <p:sp>
        <p:nvSpPr>
          <p:cNvPr id="8199" name="Text Box 8"/>
          <p:cNvSpPr txBox="1">
            <a:spLocks noChangeArrowheads="1"/>
          </p:cNvSpPr>
          <p:nvPr/>
        </p:nvSpPr>
        <p:spPr bwMode="auto">
          <a:xfrm>
            <a:off x="784523" y="919791"/>
            <a:ext cx="457200" cy="369332"/>
          </a:xfrm>
          <a:prstGeom prst="rect">
            <a:avLst/>
          </a:prstGeom>
          <a:noFill/>
          <a:ln w="9525">
            <a:noFill/>
            <a:miter lim="800000"/>
            <a:headEnd/>
            <a:tailEnd/>
          </a:ln>
        </p:spPr>
        <p:txBody>
          <a:bodyPr>
            <a:spAutoFit/>
          </a:bodyPr>
          <a:lstStyle/>
          <a:p>
            <a:pPr algn="ctr">
              <a:spcBef>
                <a:spcPct val="50000"/>
              </a:spcBef>
            </a:pPr>
            <a:r>
              <a:rPr lang="en-US">
                <a:solidFill>
                  <a:schemeClr val="bg2"/>
                </a:solidFill>
              </a:rPr>
              <a:t>P</a:t>
            </a:r>
            <a:r>
              <a:rPr lang="en-US" baseline="-25000">
                <a:solidFill>
                  <a:schemeClr val="bg2"/>
                </a:solidFill>
              </a:rPr>
              <a:t>1</a:t>
            </a:r>
          </a:p>
        </p:txBody>
      </p:sp>
      <p:sp>
        <p:nvSpPr>
          <p:cNvPr id="8200" name="Text Box 9"/>
          <p:cNvSpPr txBox="1">
            <a:spLocks noChangeArrowheads="1"/>
          </p:cNvSpPr>
          <p:nvPr/>
        </p:nvSpPr>
        <p:spPr bwMode="auto">
          <a:xfrm>
            <a:off x="479723" y="1529391"/>
            <a:ext cx="1066800" cy="369332"/>
          </a:xfrm>
          <a:prstGeom prst="rect">
            <a:avLst/>
          </a:prstGeom>
          <a:noFill/>
          <a:ln w="9525">
            <a:noFill/>
            <a:miter lim="800000"/>
            <a:headEnd/>
            <a:tailEnd/>
          </a:ln>
        </p:spPr>
        <p:txBody>
          <a:bodyPr>
            <a:spAutoFit/>
          </a:bodyPr>
          <a:lstStyle/>
          <a:p>
            <a:pPr algn="ctr">
              <a:spcBef>
                <a:spcPct val="50000"/>
              </a:spcBef>
            </a:pPr>
            <a:r>
              <a:rPr lang="en-US">
                <a:solidFill>
                  <a:schemeClr val="bg2"/>
                </a:solidFill>
              </a:rPr>
              <a:t>Cache</a:t>
            </a:r>
            <a:r>
              <a:rPr lang="en-US" baseline="-25000">
                <a:solidFill>
                  <a:schemeClr val="bg2"/>
                </a:solidFill>
              </a:rPr>
              <a:t>1</a:t>
            </a:r>
          </a:p>
        </p:txBody>
      </p:sp>
      <p:sp>
        <p:nvSpPr>
          <p:cNvPr id="6154" name="Line 10"/>
          <p:cNvSpPr>
            <a:spLocks noChangeShapeType="1"/>
          </p:cNvSpPr>
          <p:nvPr/>
        </p:nvSpPr>
        <p:spPr bwMode="auto">
          <a:xfrm>
            <a:off x="479723" y="2367591"/>
            <a:ext cx="3352800" cy="0"/>
          </a:xfrm>
          <a:prstGeom prst="line">
            <a:avLst/>
          </a:prstGeom>
          <a:noFill/>
          <a:ln w="25400">
            <a:solidFill>
              <a:schemeClr val="tx1"/>
            </a:solidFill>
            <a:round/>
            <a:headEnd type="triangle" w="lg" len="lg"/>
            <a:tailEnd/>
          </a:ln>
        </p:spPr>
        <p:txBody>
          <a:bodyPr/>
          <a:lstStyle/>
          <a:p>
            <a:endParaRPr lang="en-US"/>
          </a:p>
        </p:txBody>
      </p:sp>
      <p:sp>
        <p:nvSpPr>
          <p:cNvPr id="8202" name="Line 11"/>
          <p:cNvSpPr>
            <a:spLocks noChangeShapeType="1"/>
          </p:cNvSpPr>
          <p:nvPr/>
        </p:nvSpPr>
        <p:spPr bwMode="auto">
          <a:xfrm flipV="1">
            <a:off x="1698923" y="2367591"/>
            <a:ext cx="0" cy="381000"/>
          </a:xfrm>
          <a:prstGeom prst="line">
            <a:avLst/>
          </a:prstGeom>
          <a:noFill/>
          <a:ln w="25400">
            <a:solidFill>
              <a:schemeClr val="tx1"/>
            </a:solidFill>
            <a:round/>
            <a:headEnd/>
            <a:tailEnd/>
          </a:ln>
        </p:spPr>
        <p:txBody>
          <a:bodyPr/>
          <a:lstStyle/>
          <a:p>
            <a:endParaRPr lang="en-US"/>
          </a:p>
        </p:txBody>
      </p:sp>
      <p:sp>
        <p:nvSpPr>
          <p:cNvPr id="6156" name="Rectangle 12"/>
          <p:cNvSpPr>
            <a:spLocks noChangeArrowheads="1"/>
          </p:cNvSpPr>
          <p:nvPr/>
        </p:nvSpPr>
        <p:spPr bwMode="auto">
          <a:xfrm>
            <a:off x="1241723" y="2748591"/>
            <a:ext cx="914400" cy="914400"/>
          </a:xfrm>
          <a:prstGeom prst="rect">
            <a:avLst/>
          </a:prstGeom>
          <a:gradFill rotWithShape="1">
            <a:gsLst>
              <a:gs pos="0">
                <a:schemeClr val="accent1">
                  <a:lumMod val="50000"/>
                </a:schemeClr>
              </a:gs>
              <a:gs pos="50000">
                <a:schemeClr val="accent1">
                  <a:lumMod val="75000"/>
                </a:schemeClr>
              </a:gs>
              <a:gs pos="100000">
                <a:schemeClr val="accent1">
                  <a:lumMod val="50000"/>
                </a:schemeClr>
              </a:gs>
            </a:gsLst>
            <a:lin ang="2700000" scaled="1"/>
          </a:gradFill>
          <a:ln w="3175" algn="ctr">
            <a:solidFill>
              <a:srgbClr val="FFFFFF"/>
            </a:solidFill>
            <a:miter lim="800000"/>
            <a:headEnd/>
            <a:tailEnd/>
          </a:ln>
          <a:effectLst>
            <a:outerShdw blurRad="50800" dist="38100" dir="2700000" algn="tl" rotWithShape="0">
              <a:prstClr val="black">
                <a:alpha val="40000"/>
              </a:prstClr>
            </a:outerShdw>
          </a:effectLst>
          <a:scene3d>
            <a:camera prst="orthographicFront"/>
            <a:lightRig rig="threePt" dir="t"/>
          </a:scene3d>
          <a:sp3d>
            <a:bevelT w="38100" h="38100"/>
          </a:sp3d>
        </p:spPr>
        <p:txBody>
          <a:bodyPr wrap="none" lIns="91432" tIns="45717" rIns="91432" bIns="45717" anchor="ctr"/>
          <a:lstStyle/>
          <a:p>
            <a:endParaRPr lang="en-US">
              <a:solidFill>
                <a:srgbClr val="000000"/>
              </a:solidFill>
            </a:endParaRPr>
          </a:p>
        </p:txBody>
      </p:sp>
      <p:sp>
        <p:nvSpPr>
          <p:cNvPr id="8204" name="Text Box 13"/>
          <p:cNvSpPr txBox="1">
            <a:spLocks noChangeArrowheads="1"/>
          </p:cNvSpPr>
          <p:nvPr/>
        </p:nvSpPr>
        <p:spPr bwMode="auto">
          <a:xfrm>
            <a:off x="1165523" y="2991479"/>
            <a:ext cx="1066800" cy="369332"/>
          </a:xfrm>
          <a:prstGeom prst="rect">
            <a:avLst/>
          </a:prstGeom>
          <a:noFill/>
          <a:ln w="9525">
            <a:noFill/>
            <a:miter lim="800000"/>
            <a:headEnd/>
            <a:tailEnd/>
          </a:ln>
        </p:spPr>
        <p:txBody>
          <a:bodyPr>
            <a:spAutoFit/>
          </a:bodyPr>
          <a:lstStyle/>
          <a:p>
            <a:pPr algn="ctr">
              <a:spcBef>
                <a:spcPct val="50000"/>
              </a:spcBef>
            </a:pPr>
            <a:r>
              <a:rPr lang="en-US" dirty="0" err="1">
                <a:solidFill>
                  <a:schemeClr val="bg2"/>
                </a:solidFill>
              </a:rPr>
              <a:t>Mem</a:t>
            </a:r>
            <a:r>
              <a:rPr lang="en-US" baseline="-25000" dirty="0" err="1">
                <a:solidFill>
                  <a:schemeClr val="bg2"/>
                </a:solidFill>
              </a:rPr>
              <a:t>A</a:t>
            </a:r>
            <a:endParaRPr lang="en-US" baseline="-25000" dirty="0">
              <a:solidFill>
                <a:schemeClr val="bg2"/>
              </a:solidFill>
            </a:endParaRPr>
          </a:p>
        </p:txBody>
      </p:sp>
      <p:grpSp>
        <p:nvGrpSpPr>
          <p:cNvPr id="2" name="Group 14"/>
          <p:cNvGrpSpPr>
            <a:grpSpLocks/>
          </p:cNvGrpSpPr>
          <p:nvPr/>
        </p:nvGrpSpPr>
        <p:grpSpPr bwMode="auto">
          <a:xfrm>
            <a:off x="3832523" y="1986591"/>
            <a:ext cx="1447800" cy="1371600"/>
            <a:chOff x="2400" y="1104"/>
            <a:chExt cx="912" cy="480"/>
          </a:xfrm>
        </p:grpSpPr>
        <p:sp>
          <p:nvSpPr>
            <p:cNvPr id="8284" name="Rectangle 15"/>
            <p:cNvSpPr>
              <a:spLocks noChangeArrowheads="1"/>
            </p:cNvSpPr>
            <p:nvPr/>
          </p:nvSpPr>
          <p:spPr bwMode="auto">
            <a:xfrm>
              <a:off x="2400" y="1104"/>
              <a:ext cx="912" cy="480"/>
            </a:xfrm>
            <a:prstGeom prst="rect">
              <a:avLst/>
            </a:prstGeom>
            <a:gradFill rotWithShape="1">
              <a:gsLst>
                <a:gs pos="0">
                  <a:schemeClr val="accent1">
                    <a:lumMod val="75000"/>
                  </a:schemeClr>
                </a:gs>
                <a:gs pos="50000">
                  <a:schemeClr val="accent1">
                    <a:lumMod val="60000"/>
                    <a:lumOff val="40000"/>
                  </a:schemeClr>
                </a:gs>
                <a:gs pos="100000">
                  <a:schemeClr val="accent1">
                    <a:lumMod val="75000"/>
                  </a:schemeClr>
                </a:gs>
              </a:gsLst>
              <a:lin ang="2700000" scaled="1"/>
            </a:gradFill>
            <a:ln w="3175" algn="ctr">
              <a:solidFill>
                <a:srgbClr val="FFFFFF"/>
              </a:solidFill>
              <a:miter lim="800000"/>
              <a:headEnd/>
              <a:tailEnd/>
            </a:ln>
            <a:effectLst>
              <a:outerShdw blurRad="50800" dist="38100" dir="2700000" algn="tl" rotWithShape="0">
                <a:prstClr val="black">
                  <a:alpha val="40000"/>
                </a:prstClr>
              </a:outerShdw>
            </a:effectLst>
            <a:scene3d>
              <a:camera prst="orthographicFront"/>
              <a:lightRig rig="threePt" dir="t"/>
            </a:scene3d>
            <a:sp3d>
              <a:bevelT w="38100" h="38100"/>
            </a:sp3d>
          </p:spPr>
          <p:txBody>
            <a:bodyPr wrap="none" lIns="91432" tIns="45717" rIns="91432" bIns="45717" anchor="ctr"/>
            <a:lstStyle/>
            <a:p>
              <a:endParaRPr lang="en-US">
                <a:solidFill>
                  <a:srgbClr val="000000"/>
                </a:solidFill>
              </a:endParaRPr>
            </a:p>
          </p:txBody>
        </p:sp>
        <p:sp>
          <p:nvSpPr>
            <p:cNvPr id="8285" name="Text Box 16"/>
            <p:cNvSpPr txBox="1">
              <a:spLocks noChangeArrowheads="1"/>
            </p:cNvSpPr>
            <p:nvPr/>
          </p:nvSpPr>
          <p:spPr bwMode="auto">
            <a:xfrm>
              <a:off x="2400" y="1132"/>
              <a:ext cx="912" cy="226"/>
            </a:xfrm>
            <a:prstGeom prst="rect">
              <a:avLst/>
            </a:prstGeom>
            <a:noFill/>
            <a:ln w="9525">
              <a:noFill/>
              <a:miter lim="800000"/>
              <a:headEnd/>
              <a:tailEnd/>
            </a:ln>
          </p:spPr>
          <p:txBody>
            <a:bodyPr>
              <a:spAutoFit/>
            </a:bodyPr>
            <a:lstStyle/>
            <a:p>
              <a:pPr algn="ctr">
                <a:spcBef>
                  <a:spcPct val="50000"/>
                </a:spcBef>
              </a:pPr>
              <a:r>
                <a:rPr lang="en-US" dirty="0">
                  <a:solidFill>
                    <a:schemeClr val="bg2"/>
                  </a:solidFill>
                </a:rPr>
                <a:t>Node Interconnect</a:t>
              </a:r>
            </a:p>
          </p:txBody>
        </p:sp>
      </p:grpSp>
      <p:grpSp>
        <p:nvGrpSpPr>
          <p:cNvPr id="3" name="Group 17"/>
          <p:cNvGrpSpPr>
            <a:grpSpLocks/>
          </p:cNvGrpSpPr>
          <p:nvPr/>
        </p:nvGrpSpPr>
        <p:grpSpPr bwMode="auto">
          <a:xfrm>
            <a:off x="6880523" y="2367591"/>
            <a:ext cx="1066800" cy="1295400"/>
            <a:chOff x="4320" y="1344"/>
            <a:chExt cx="672" cy="816"/>
          </a:xfrm>
        </p:grpSpPr>
        <p:sp>
          <p:nvSpPr>
            <p:cNvPr id="8280" name="Line 18"/>
            <p:cNvSpPr>
              <a:spLocks noChangeShapeType="1"/>
            </p:cNvSpPr>
            <p:nvPr/>
          </p:nvSpPr>
          <p:spPr bwMode="auto">
            <a:xfrm flipV="1">
              <a:off x="4656" y="1344"/>
              <a:ext cx="0" cy="240"/>
            </a:xfrm>
            <a:prstGeom prst="line">
              <a:avLst/>
            </a:prstGeom>
            <a:noFill/>
            <a:ln w="25400">
              <a:solidFill>
                <a:schemeClr val="tx1"/>
              </a:solidFill>
              <a:round/>
              <a:headEnd/>
              <a:tailEnd/>
            </a:ln>
          </p:spPr>
          <p:txBody>
            <a:bodyPr/>
            <a:lstStyle/>
            <a:p>
              <a:endParaRPr lang="en-US"/>
            </a:p>
          </p:txBody>
        </p:sp>
        <p:grpSp>
          <p:nvGrpSpPr>
            <p:cNvPr id="4" name="Group 19"/>
            <p:cNvGrpSpPr>
              <a:grpSpLocks/>
            </p:cNvGrpSpPr>
            <p:nvPr/>
          </p:nvGrpSpPr>
          <p:grpSpPr bwMode="auto">
            <a:xfrm>
              <a:off x="4320" y="1584"/>
              <a:ext cx="672" cy="576"/>
              <a:chOff x="720" y="1584"/>
              <a:chExt cx="672" cy="576"/>
            </a:xfrm>
          </p:grpSpPr>
          <p:sp>
            <p:nvSpPr>
              <p:cNvPr id="8282" name="Rectangle 20"/>
              <p:cNvSpPr>
                <a:spLocks noChangeArrowheads="1"/>
              </p:cNvSpPr>
              <p:nvPr/>
            </p:nvSpPr>
            <p:spPr bwMode="auto">
              <a:xfrm>
                <a:off x="768" y="1584"/>
                <a:ext cx="576" cy="576"/>
              </a:xfrm>
              <a:prstGeom prst="rect">
                <a:avLst/>
              </a:prstGeom>
              <a:gradFill rotWithShape="1">
                <a:gsLst>
                  <a:gs pos="0">
                    <a:schemeClr val="accent1">
                      <a:lumMod val="50000"/>
                    </a:schemeClr>
                  </a:gs>
                  <a:gs pos="50000">
                    <a:schemeClr val="accent1">
                      <a:lumMod val="75000"/>
                    </a:schemeClr>
                  </a:gs>
                  <a:gs pos="100000">
                    <a:schemeClr val="accent1">
                      <a:lumMod val="50000"/>
                    </a:schemeClr>
                  </a:gs>
                </a:gsLst>
                <a:lin ang="2700000" scaled="1"/>
              </a:gradFill>
              <a:ln w="3175" algn="ctr">
                <a:solidFill>
                  <a:srgbClr val="FFFFFF"/>
                </a:solidFill>
                <a:miter lim="800000"/>
                <a:headEnd/>
                <a:tailEnd/>
              </a:ln>
              <a:effectLst>
                <a:outerShdw blurRad="50800" dist="38100" dir="2700000" algn="tl" rotWithShape="0">
                  <a:prstClr val="black">
                    <a:alpha val="40000"/>
                  </a:prstClr>
                </a:outerShdw>
              </a:effectLst>
              <a:scene3d>
                <a:camera prst="orthographicFront"/>
                <a:lightRig rig="threePt" dir="t"/>
              </a:scene3d>
              <a:sp3d>
                <a:bevelT w="38100" h="38100"/>
              </a:sp3d>
            </p:spPr>
            <p:txBody>
              <a:bodyPr wrap="none" lIns="91432" tIns="45717" rIns="91432" bIns="45717" anchor="ctr"/>
              <a:lstStyle/>
              <a:p>
                <a:endParaRPr lang="en-US">
                  <a:solidFill>
                    <a:srgbClr val="000000"/>
                  </a:solidFill>
                </a:endParaRPr>
              </a:p>
            </p:txBody>
          </p:sp>
          <p:sp>
            <p:nvSpPr>
              <p:cNvPr id="8283" name="Text Box 21"/>
              <p:cNvSpPr txBox="1">
                <a:spLocks noChangeArrowheads="1"/>
              </p:cNvSpPr>
              <p:nvPr/>
            </p:nvSpPr>
            <p:spPr bwMode="auto">
              <a:xfrm>
                <a:off x="720" y="1737"/>
                <a:ext cx="672" cy="233"/>
              </a:xfrm>
              <a:prstGeom prst="rect">
                <a:avLst/>
              </a:prstGeom>
              <a:noFill/>
              <a:ln w="9525">
                <a:noFill/>
                <a:miter lim="800000"/>
                <a:headEnd/>
                <a:tailEnd/>
              </a:ln>
            </p:spPr>
            <p:txBody>
              <a:bodyPr>
                <a:spAutoFit/>
              </a:bodyPr>
              <a:lstStyle/>
              <a:p>
                <a:pPr algn="ctr">
                  <a:spcBef>
                    <a:spcPct val="50000"/>
                  </a:spcBef>
                </a:pPr>
                <a:r>
                  <a:rPr lang="en-US" dirty="0" err="1">
                    <a:solidFill>
                      <a:schemeClr val="bg2"/>
                    </a:solidFill>
                  </a:rPr>
                  <a:t>Mem</a:t>
                </a:r>
                <a:r>
                  <a:rPr lang="en-US" baseline="-25000" dirty="0" err="1">
                    <a:solidFill>
                      <a:schemeClr val="bg2"/>
                    </a:solidFill>
                  </a:rPr>
                  <a:t>B</a:t>
                </a:r>
                <a:endParaRPr lang="en-US" baseline="-25000" dirty="0">
                  <a:solidFill>
                    <a:schemeClr val="bg2"/>
                  </a:solidFill>
                </a:endParaRPr>
              </a:p>
            </p:txBody>
          </p:sp>
        </p:grpSp>
      </p:grpSp>
      <p:grpSp>
        <p:nvGrpSpPr>
          <p:cNvPr id="5" name="Group 22"/>
          <p:cNvGrpSpPr>
            <a:grpSpLocks/>
          </p:cNvGrpSpPr>
          <p:nvPr/>
        </p:nvGrpSpPr>
        <p:grpSpPr bwMode="auto">
          <a:xfrm>
            <a:off x="2689523" y="2367591"/>
            <a:ext cx="762000" cy="1295400"/>
            <a:chOff x="1680" y="1344"/>
            <a:chExt cx="480" cy="816"/>
          </a:xfrm>
          <a:gradFill>
            <a:gsLst>
              <a:gs pos="0">
                <a:schemeClr val="tx2">
                  <a:lumMod val="65000"/>
                </a:schemeClr>
              </a:gs>
              <a:gs pos="50000">
                <a:schemeClr val="tx2">
                  <a:lumMod val="85000"/>
                </a:schemeClr>
              </a:gs>
              <a:gs pos="100000">
                <a:schemeClr val="tx2">
                  <a:lumMod val="65000"/>
                </a:schemeClr>
              </a:gs>
            </a:gsLst>
            <a:lin ang="2700000" scaled="1"/>
          </a:gradFill>
        </p:grpSpPr>
        <p:grpSp>
          <p:nvGrpSpPr>
            <p:cNvPr id="6" name="Group 23"/>
            <p:cNvGrpSpPr>
              <a:grpSpLocks/>
            </p:cNvGrpSpPr>
            <p:nvPr/>
          </p:nvGrpSpPr>
          <p:grpSpPr bwMode="auto">
            <a:xfrm>
              <a:off x="1680" y="1584"/>
              <a:ext cx="480" cy="576"/>
              <a:chOff x="1632" y="1584"/>
              <a:chExt cx="528" cy="576"/>
            </a:xfrm>
            <a:grpFill/>
          </p:grpSpPr>
          <p:sp>
            <p:nvSpPr>
              <p:cNvPr id="8274" name="Oval 24"/>
              <p:cNvSpPr>
                <a:spLocks noChangeArrowheads="1"/>
              </p:cNvSpPr>
              <p:nvPr/>
            </p:nvSpPr>
            <p:spPr bwMode="auto">
              <a:xfrm>
                <a:off x="1632" y="2064"/>
                <a:ext cx="528" cy="96"/>
              </a:xfrm>
              <a:prstGeom prst="ellipse">
                <a:avLst/>
              </a:prstGeom>
              <a:grpFill/>
              <a:ln w="3175">
                <a:solidFill>
                  <a:schemeClr val="tx1"/>
                </a:solidFill>
                <a:round/>
                <a:headEnd/>
                <a:tailEnd/>
              </a:ln>
              <a:effectLst>
                <a:outerShdw blurRad="50800" dist="38100" dir="2700000" algn="ctr" rotWithShape="0">
                  <a:srgbClr val="000000">
                    <a:alpha val="40000"/>
                  </a:srgbClr>
                </a:outerShdw>
              </a:effectLst>
              <a:scene3d>
                <a:camera prst="orthographicFront"/>
                <a:lightRig rig="threePt" dir="t"/>
              </a:scene3d>
              <a:sp3d>
                <a:bevelT w="38100" h="38100"/>
              </a:sp3d>
            </p:spPr>
            <p:txBody>
              <a:bodyPr wrap="none" anchor="ctr"/>
              <a:lstStyle/>
              <a:p>
                <a:endParaRPr lang="en-US">
                  <a:solidFill>
                    <a:schemeClr val="bg2"/>
                  </a:solidFill>
                </a:endParaRPr>
              </a:p>
            </p:txBody>
          </p:sp>
          <p:sp>
            <p:nvSpPr>
              <p:cNvPr id="8275" name="Rectangle 25"/>
              <p:cNvSpPr>
                <a:spLocks noChangeArrowheads="1"/>
              </p:cNvSpPr>
              <p:nvPr/>
            </p:nvSpPr>
            <p:spPr bwMode="auto">
              <a:xfrm>
                <a:off x="1632" y="1632"/>
                <a:ext cx="528" cy="480"/>
              </a:xfrm>
              <a:prstGeom prst="rect">
                <a:avLst/>
              </a:prstGeom>
              <a:grpFill/>
              <a:ln w="9525">
                <a:noFill/>
                <a:miter lim="800000"/>
                <a:headEnd/>
                <a:tailEnd/>
              </a:ln>
            </p:spPr>
            <p:txBody>
              <a:bodyPr wrap="none" anchor="ctr"/>
              <a:lstStyle/>
              <a:p>
                <a:endParaRPr lang="en-US">
                  <a:solidFill>
                    <a:schemeClr val="bg2"/>
                  </a:solidFill>
                </a:endParaRPr>
              </a:p>
            </p:txBody>
          </p:sp>
          <p:sp>
            <p:nvSpPr>
              <p:cNvPr id="8276" name="Oval 26"/>
              <p:cNvSpPr>
                <a:spLocks noChangeArrowheads="1"/>
              </p:cNvSpPr>
              <p:nvPr/>
            </p:nvSpPr>
            <p:spPr bwMode="auto">
              <a:xfrm>
                <a:off x="1632" y="1584"/>
                <a:ext cx="528" cy="96"/>
              </a:xfrm>
              <a:prstGeom prst="ellipse">
                <a:avLst/>
              </a:prstGeom>
              <a:grpFill/>
              <a:ln w="3175">
                <a:solidFill>
                  <a:schemeClr val="tx1"/>
                </a:solidFill>
                <a:miter lim="800000"/>
                <a:headEnd/>
                <a:tailEnd/>
              </a:ln>
              <a:effectLst>
                <a:outerShdw sx="1000" sy="1000" algn="ctr" rotWithShape="0">
                  <a:srgbClr val="000000"/>
                </a:outerShdw>
              </a:effectLst>
              <a:scene3d>
                <a:camera prst="orthographicFront"/>
                <a:lightRig rig="threePt" dir="t"/>
              </a:scene3d>
              <a:sp3d>
                <a:bevelT w="38100" h="38100"/>
              </a:sp3d>
            </p:spPr>
            <p:txBody>
              <a:bodyPr wrap="none" anchor="ctr"/>
              <a:lstStyle/>
              <a:p>
                <a:endParaRPr lang="en-US">
                  <a:solidFill>
                    <a:schemeClr val="bg2"/>
                  </a:solidFill>
                </a:endParaRPr>
              </a:p>
            </p:txBody>
          </p:sp>
          <p:sp>
            <p:nvSpPr>
              <p:cNvPr id="8277" name="Line 27"/>
              <p:cNvSpPr>
                <a:spLocks noChangeShapeType="1"/>
              </p:cNvSpPr>
              <p:nvPr/>
            </p:nvSpPr>
            <p:spPr bwMode="auto">
              <a:xfrm>
                <a:off x="1632" y="1632"/>
                <a:ext cx="0" cy="480"/>
              </a:xfrm>
              <a:prstGeom prst="line">
                <a:avLst/>
              </a:prstGeom>
              <a:grpFill/>
              <a:ln w="9525">
                <a:solidFill>
                  <a:schemeClr val="tx1"/>
                </a:solidFill>
                <a:round/>
                <a:headEnd/>
                <a:tailEnd/>
              </a:ln>
              <a:scene3d>
                <a:camera prst="orthographicFront"/>
                <a:lightRig rig="threePt" dir="t"/>
              </a:scene3d>
              <a:sp3d>
                <a:bevelT h="38100"/>
              </a:sp3d>
            </p:spPr>
            <p:txBody>
              <a:bodyPr/>
              <a:lstStyle/>
              <a:p>
                <a:endParaRPr lang="en-US">
                  <a:solidFill>
                    <a:schemeClr val="bg2"/>
                  </a:solidFill>
                </a:endParaRPr>
              </a:p>
            </p:txBody>
          </p:sp>
          <p:sp>
            <p:nvSpPr>
              <p:cNvPr id="8278" name="Line 28"/>
              <p:cNvSpPr>
                <a:spLocks noChangeShapeType="1"/>
              </p:cNvSpPr>
              <p:nvPr/>
            </p:nvSpPr>
            <p:spPr bwMode="auto">
              <a:xfrm>
                <a:off x="2160" y="1632"/>
                <a:ext cx="0" cy="480"/>
              </a:xfrm>
              <a:prstGeom prst="line">
                <a:avLst/>
              </a:prstGeom>
              <a:noFill/>
              <a:ln w="3175">
                <a:solidFill>
                  <a:schemeClr val="tx1"/>
                </a:solidFill>
                <a:miter lim="800000"/>
                <a:headEnd/>
                <a:tailEnd/>
              </a:ln>
              <a:effectLst>
                <a:outerShdw blurRad="50800" dist="38100" dir="2700000" algn="ctr" rotWithShape="0">
                  <a:srgbClr val="000000">
                    <a:alpha val="40000"/>
                  </a:srgbClr>
                </a:outerShdw>
              </a:effectLst>
              <a:scene3d>
                <a:camera prst="orthographicFront"/>
                <a:lightRig rig="threePt" dir="t"/>
              </a:scene3d>
              <a:sp3d>
                <a:bevelT w="38100" h="38100"/>
              </a:sp3d>
            </p:spPr>
            <p:txBody>
              <a:bodyPr/>
              <a:lstStyle/>
              <a:p>
                <a:endParaRPr lang="en-US">
                  <a:solidFill>
                    <a:schemeClr val="bg2"/>
                  </a:solidFill>
                </a:endParaRPr>
              </a:p>
            </p:txBody>
          </p:sp>
          <p:sp>
            <p:nvSpPr>
              <p:cNvPr id="8279" name="Text Box 29"/>
              <p:cNvSpPr txBox="1">
                <a:spLocks noChangeArrowheads="1"/>
              </p:cNvSpPr>
              <p:nvPr/>
            </p:nvSpPr>
            <p:spPr bwMode="auto">
              <a:xfrm>
                <a:off x="1632" y="1728"/>
                <a:ext cx="528" cy="233"/>
              </a:xfrm>
              <a:prstGeom prst="rect">
                <a:avLst/>
              </a:prstGeom>
              <a:noFill/>
              <a:ln w="9525">
                <a:noFill/>
                <a:miter lim="800000"/>
                <a:headEnd/>
                <a:tailEnd/>
              </a:ln>
            </p:spPr>
            <p:txBody>
              <a:bodyPr>
                <a:spAutoFit/>
              </a:bodyPr>
              <a:lstStyle/>
              <a:p>
                <a:pPr algn="ctr">
                  <a:spcBef>
                    <a:spcPct val="50000"/>
                  </a:spcBef>
                </a:pPr>
                <a:r>
                  <a:rPr lang="en-US" dirty="0" err="1">
                    <a:solidFill>
                      <a:schemeClr val="bg2"/>
                    </a:solidFill>
                  </a:rPr>
                  <a:t>Disk</a:t>
                </a:r>
                <a:r>
                  <a:rPr lang="en-US" baseline="-25000" dirty="0" err="1">
                    <a:solidFill>
                      <a:schemeClr val="bg2"/>
                    </a:solidFill>
                  </a:rPr>
                  <a:t>A</a:t>
                </a:r>
              </a:p>
            </p:txBody>
          </p:sp>
        </p:grpSp>
        <p:sp>
          <p:nvSpPr>
            <p:cNvPr id="8273" name="Line 30"/>
            <p:cNvSpPr>
              <a:spLocks noChangeShapeType="1"/>
            </p:cNvSpPr>
            <p:nvPr/>
          </p:nvSpPr>
          <p:spPr bwMode="auto">
            <a:xfrm flipV="1">
              <a:off x="1920" y="1344"/>
              <a:ext cx="0" cy="240"/>
            </a:xfrm>
            <a:prstGeom prst="line">
              <a:avLst/>
            </a:prstGeom>
            <a:grpFill/>
            <a:ln w="25400">
              <a:solidFill>
                <a:schemeClr val="tx1"/>
              </a:solidFill>
              <a:round/>
              <a:headEnd/>
              <a:tailEnd/>
            </a:ln>
          </p:spPr>
          <p:txBody>
            <a:bodyPr/>
            <a:lstStyle/>
            <a:p>
              <a:endParaRPr lang="en-US">
                <a:solidFill>
                  <a:schemeClr val="bg2"/>
                </a:solidFill>
              </a:endParaRPr>
            </a:p>
          </p:txBody>
        </p:sp>
      </p:grpSp>
      <p:sp>
        <p:nvSpPr>
          <p:cNvPr id="8208" name="Rectangle 31"/>
          <p:cNvSpPr>
            <a:spLocks noChangeArrowheads="1"/>
          </p:cNvSpPr>
          <p:nvPr/>
        </p:nvSpPr>
        <p:spPr bwMode="auto">
          <a:xfrm>
            <a:off x="6194723" y="767391"/>
            <a:ext cx="1066800" cy="1219200"/>
          </a:xfrm>
          <a:prstGeom prst="rect">
            <a:avLst/>
          </a:prstGeom>
          <a:gradFill rotWithShape="1">
            <a:gsLst>
              <a:gs pos="0">
                <a:schemeClr val="accent1">
                  <a:lumMod val="75000"/>
                </a:schemeClr>
              </a:gs>
              <a:gs pos="50000">
                <a:schemeClr val="accent1">
                  <a:lumMod val="60000"/>
                  <a:lumOff val="40000"/>
                </a:schemeClr>
              </a:gs>
              <a:gs pos="100000">
                <a:schemeClr val="accent1">
                  <a:lumMod val="75000"/>
                </a:schemeClr>
              </a:gs>
            </a:gsLst>
            <a:lin ang="2700000" scaled="1"/>
          </a:gradFill>
          <a:ln w="3175" algn="ctr">
            <a:solidFill>
              <a:srgbClr val="FFFFFF"/>
            </a:solidFill>
            <a:miter lim="800000"/>
            <a:headEnd/>
            <a:tailEnd/>
          </a:ln>
          <a:effectLst>
            <a:outerShdw blurRad="50800" dist="38100" dir="2700000" algn="tl" rotWithShape="0">
              <a:prstClr val="black">
                <a:alpha val="40000"/>
              </a:prstClr>
            </a:outerShdw>
          </a:effectLst>
          <a:scene3d>
            <a:camera prst="orthographicFront"/>
            <a:lightRig rig="threePt" dir="t"/>
          </a:scene3d>
          <a:sp3d>
            <a:bevelT w="38100" h="38100"/>
          </a:sp3d>
        </p:spPr>
        <p:txBody>
          <a:bodyPr wrap="none" lIns="91432" tIns="45717" rIns="91432" bIns="45717" anchor="ctr"/>
          <a:lstStyle/>
          <a:p>
            <a:endParaRPr lang="en-US">
              <a:solidFill>
                <a:srgbClr val="000000"/>
              </a:solidFill>
            </a:endParaRPr>
          </a:p>
        </p:txBody>
      </p:sp>
      <p:sp>
        <p:nvSpPr>
          <p:cNvPr id="6176" name="Oval 32"/>
          <p:cNvSpPr>
            <a:spLocks noChangeArrowheads="1"/>
          </p:cNvSpPr>
          <p:nvPr/>
        </p:nvSpPr>
        <p:spPr bwMode="auto">
          <a:xfrm>
            <a:off x="6423323" y="843591"/>
            <a:ext cx="609600" cy="609600"/>
          </a:xfrm>
          <a:prstGeom prst="ellipse">
            <a:avLst/>
          </a:prstGeom>
          <a:gradFill rotWithShape="1">
            <a:gsLst>
              <a:gs pos="0">
                <a:schemeClr val="accent4">
                  <a:lumMod val="75000"/>
                </a:schemeClr>
              </a:gs>
              <a:gs pos="50000">
                <a:schemeClr val="accent4">
                  <a:lumMod val="60000"/>
                  <a:lumOff val="40000"/>
                </a:schemeClr>
              </a:gs>
              <a:gs pos="100000">
                <a:schemeClr val="accent4">
                  <a:lumMod val="75000"/>
                </a:schemeClr>
              </a:gs>
            </a:gsLst>
            <a:lin ang="2700000" scaled="1"/>
          </a:gradFill>
          <a:ln w="3175" algn="ctr">
            <a:solidFill>
              <a:srgbClr val="FFFFFF"/>
            </a:solidFill>
            <a:miter lim="800000"/>
            <a:headEnd/>
            <a:tailEnd/>
          </a:ln>
          <a:effectLst>
            <a:outerShdw blurRad="50800" dist="38100" dir="2700000" algn="tl" rotWithShape="0">
              <a:prstClr val="black">
                <a:alpha val="40000"/>
              </a:prstClr>
            </a:outerShdw>
          </a:effectLst>
          <a:scene3d>
            <a:camera prst="orthographicFront"/>
            <a:lightRig rig="threePt" dir="t"/>
          </a:scene3d>
          <a:sp3d>
            <a:bevelT w="38100" h="38100"/>
          </a:sp3d>
        </p:spPr>
        <p:txBody>
          <a:bodyPr wrap="none" lIns="91432" tIns="45717" rIns="91432" bIns="45717" anchor="ctr"/>
          <a:lstStyle/>
          <a:p>
            <a:endParaRPr lang="en-US">
              <a:solidFill>
                <a:srgbClr val="000000"/>
              </a:solidFill>
            </a:endParaRPr>
          </a:p>
        </p:txBody>
      </p:sp>
      <p:sp>
        <p:nvSpPr>
          <p:cNvPr id="6177" name="Rectangle 33"/>
          <p:cNvSpPr>
            <a:spLocks noChangeArrowheads="1"/>
          </p:cNvSpPr>
          <p:nvPr/>
        </p:nvSpPr>
        <p:spPr bwMode="auto">
          <a:xfrm>
            <a:off x="6270923" y="1529391"/>
            <a:ext cx="914400" cy="381000"/>
          </a:xfrm>
          <a:prstGeom prst="rect">
            <a:avLst/>
          </a:prstGeom>
          <a:gradFill rotWithShape="1">
            <a:gsLst>
              <a:gs pos="0">
                <a:srgbClr val="66CC66"/>
              </a:gs>
              <a:gs pos="50000">
                <a:srgbClr val="66CC66">
                  <a:gamma/>
                  <a:tint val="53725"/>
                  <a:invGamma/>
                </a:srgbClr>
              </a:gs>
              <a:gs pos="100000">
                <a:srgbClr val="66CC66"/>
              </a:gs>
            </a:gsLst>
            <a:lin ang="2700000" scaled="1"/>
          </a:gradFill>
          <a:ln w="3175" algn="ctr">
            <a:solidFill>
              <a:srgbClr val="FFFFFF"/>
            </a:solidFill>
            <a:miter lim="800000"/>
            <a:headEnd/>
            <a:tailEnd/>
          </a:ln>
          <a:effectLst>
            <a:outerShdw blurRad="50800" dist="38100" dir="2700000" algn="tl" rotWithShape="0">
              <a:prstClr val="black">
                <a:alpha val="40000"/>
              </a:prstClr>
            </a:outerShdw>
          </a:effectLst>
          <a:scene3d>
            <a:camera prst="orthographicFront"/>
            <a:lightRig rig="threePt" dir="t"/>
          </a:scene3d>
          <a:sp3d>
            <a:bevelT w="38100" h="38100"/>
          </a:sp3d>
        </p:spPr>
        <p:txBody>
          <a:bodyPr wrap="none" lIns="91432" tIns="45717" rIns="91432" bIns="45717" anchor="ctr"/>
          <a:lstStyle/>
          <a:p>
            <a:pPr>
              <a:spcBef>
                <a:spcPct val="50000"/>
              </a:spcBef>
            </a:pPr>
            <a:endParaRPr lang="en-US">
              <a:solidFill>
                <a:srgbClr val="000000"/>
              </a:solidFill>
            </a:endParaRPr>
          </a:p>
        </p:txBody>
      </p:sp>
      <p:sp>
        <p:nvSpPr>
          <p:cNvPr id="8211" name="Line 34"/>
          <p:cNvSpPr>
            <a:spLocks noChangeShapeType="1"/>
          </p:cNvSpPr>
          <p:nvPr/>
        </p:nvSpPr>
        <p:spPr bwMode="auto">
          <a:xfrm>
            <a:off x="6728123" y="1986591"/>
            <a:ext cx="0" cy="381000"/>
          </a:xfrm>
          <a:prstGeom prst="line">
            <a:avLst/>
          </a:prstGeom>
          <a:noFill/>
          <a:ln w="25400">
            <a:solidFill>
              <a:schemeClr val="tx1"/>
            </a:solidFill>
            <a:round/>
            <a:headEnd/>
            <a:tailEnd/>
          </a:ln>
        </p:spPr>
        <p:txBody>
          <a:bodyPr/>
          <a:lstStyle/>
          <a:p>
            <a:endParaRPr lang="en-US"/>
          </a:p>
        </p:txBody>
      </p:sp>
      <p:sp>
        <p:nvSpPr>
          <p:cNvPr id="8212" name="Text Box 35"/>
          <p:cNvSpPr txBox="1">
            <a:spLocks noChangeArrowheads="1"/>
          </p:cNvSpPr>
          <p:nvPr/>
        </p:nvSpPr>
        <p:spPr bwMode="auto">
          <a:xfrm>
            <a:off x="6499523" y="919791"/>
            <a:ext cx="457200" cy="369332"/>
          </a:xfrm>
          <a:prstGeom prst="rect">
            <a:avLst/>
          </a:prstGeom>
          <a:noFill/>
          <a:ln w="9525">
            <a:noFill/>
            <a:miter lim="800000"/>
            <a:headEnd/>
            <a:tailEnd/>
          </a:ln>
        </p:spPr>
        <p:txBody>
          <a:bodyPr>
            <a:spAutoFit/>
          </a:bodyPr>
          <a:lstStyle/>
          <a:p>
            <a:pPr algn="ctr">
              <a:spcBef>
                <a:spcPct val="50000"/>
              </a:spcBef>
            </a:pPr>
            <a:r>
              <a:rPr lang="en-US">
                <a:solidFill>
                  <a:schemeClr val="bg2"/>
                </a:solidFill>
              </a:rPr>
              <a:t>P</a:t>
            </a:r>
            <a:r>
              <a:rPr lang="en-US" baseline="-25000">
                <a:solidFill>
                  <a:schemeClr val="bg2"/>
                </a:solidFill>
              </a:rPr>
              <a:t>3</a:t>
            </a:r>
          </a:p>
        </p:txBody>
      </p:sp>
      <p:sp>
        <p:nvSpPr>
          <p:cNvPr id="8213" name="Text Box 36"/>
          <p:cNvSpPr txBox="1">
            <a:spLocks noChangeArrowheads="1"/>
          </p:cNvSpPr>
          <p:nvPr/>
        </p:nvSpPr>
        <p:spPr bwMode="auto">
          <a:xfrm>
            <a:off x="6194723" y="1529391"/>
            <a:ext cx="1066800" cy="369332"/>
          </a:xfrm>
          <a:prstGeom prst="rect">
            <a:avLst/>
          </a:prstGeom>
          <a:noFill/>
          <a:ln w="9525">
            <a:noFill/>
            <a:miter lim="800000"/>
            <a:headEnd/>
            <a:tailEnd/>
          </a:ln>
        </p:spPr>
        <p:txBody>
          <a:bodyPr>
            <a:spAutoFit/>
          </a:bodyPr>
          <a:lstStyle/>
          <a:p>
            <a:pPr algn="ctr">
              <a:spcBef>
                <a:spcPct val="50000"/>
              </a:spcBef>
            </a:pPr>
            <a:r>
              <a:rPr lang="en-US">
                <a:solidFill>
                  <a:schemeClr val="bg2"/>
                </a:solidFill>
              </a:rPr>
              <a:t>Cache</a:t>
            </a:r>
            <a:r>
              <a:rPr lang="en-US" baseline="-25000">
                <a:solidFill>
                  <a:schemeClr val="bg2"/>
                </a:solidFill>
              </a:rPr>
              <a:t>3</a:t>
            </a:r>
          </a:p>
        </p:txBody>
      </p:sp>
      <p:sp>
        <p:nvSpPr>
          <p:cNvPr id="8214" name="Rectangle 38"/>
          <p:cNvSpPr>
            <a:spLocks noChangeArrowheads="1"/>
          </p:cNvSpPr>
          <p:nvPr/>
        </p:nvSpPr>
        <p:spPr bwMode="auto">
          <a:xfrm>
            <a:off x="7566323" y="767391"/>
            <a:ext cx="1066800" cy="1219200"/>
          </a:xfrm>
          <a:prstGeom prst="rect">
            <a:avLst/>
          </a:prstGeom>
          <a:gradFill rotWithShape="1">
            <a:gsLst>
              <a:gs pos="0">
                <a:schemeClr val="accent1">
                  <a:lumMod val="75000"/>
                </a:schemeClr>
              </a:gs>
              <a:gs pos="50000">
                <a:schemeClr val="accent1">
                  <a:lumMod val="60000"/>
                  <a:lumOff val="40000"/>
                </a:schemeClr>
              </a:gs>
              <a:gs pos="100000">
                <a:schemeClr val="accent1">
                  <a:lumMod val="75000"/>
                </a:schemeClr>
              </a:gs>
            </a:gsLst>
            <a:lin ang="2700000" scaled="1"/>
          </a:gradFill>
          <a:ln w="3175" algn="ctr">
            <a:solidFill>
              <a:srgbClr val="FFFFFF"/>
            </a:solidFill>
            <a:miter lim="800000"/>
            <a:headEnd/>
            <a:tailEnd/>
          </a:ln>
          <a:effectLst>
            <a:outerShdw blurRad="50800" dist="38100" dir="2700000" algn="tl" rotWithShape="0">
              <a:prstClr val="black">
                <a:alpha val="40000"/>
              </a:prstClr>
            </a:outerShdw>
          </a:effectLst>
          <a:scene3d>
            <a:camera prst="orthographicFront"/>
            <a:lightRig rig="threePt" dir="t"/>
          </a:scene3d>
          <a:sp3d>
            <a:bevelT w="38100" h="38100"/>
          </a:sp3d>
        </p:spPr>
        <p:txBody>
          <a:bodyPr wrap="none" lIns="91432" tIns="45717" rIns="91432" bIns="45717" anchor="ctr"/>
          <a:lstStyle/>
          <a:p>
            <a:endParaRPr lang="en-US">
              <a:solidFill>
                <a:srgbClr val="000000"/>
              </a:solidFill>
            </a:endParaRPr>
          </a:p>
        </p:txBody>
      </p:sp>
      <p:sp>
        <p:nvSpPr>
          <p:cNvPr id="8215" name="Oval 39"/>
          <p:cNvSpPr>
            <a:spLocks noChangeArrowheads="1"/>
          </p:cNvSpPr>
          <p:nvPr/>
        </p:nvSpPr>
        <p:spPr bwMode="auto">
          <a:xfrm>
            <a:off x="7794923" y="843591"/>
            <a:ext cx="609600" cy="609600"/>
          </a:xfrm>
          <a:prstGeom prst="ellipse">
            <a:avLst/>
          </a:prstGeom>
          <a:gradFill rotWithShape="1">
            <a:gsLst>
              <a:gs pos="0">
                <a:schemeClr val="accent4">
                  <a:lumMod val="75000"/>
                </a:schemeClr>
              </a:gs>
              <a:gs pos="50000">
                <a:schemeClr val="accent4">
                  <a:lumMod val="60000"/>
                  <a:lumOff val="40000"/>
                </a:schemeClr>
              </a:gs>
              <a:gs pos="100000">
                <a:schemeClr val="accent4">
                  <a:lumMod val="75000"/>
                </a:schemeClr>
              </a:gs>
            </a:gsLst>
            <a:lin ang="2700000" scaled="1"/>
          </a:gradFill>
          <a:ln w="3175" algn="ctr">
            <a:solidFill>
              <a:srgbClr val="FFFFFF"/>
            </a:solidFill>
            <a:miter lim="800000"/>
            <a:headEnd/>
            <a:tailEnd/>
          </a:ln>
          <a:effectLst>
            <a:outerShdw blurRad="50800" dist="38100" dir="2700000" algn="tl" rotWithShape="0">
              <a:prstClr val="black">
                <a:alpha val="40000"/>
              </a:prstClr>
            </a:outerShdw>
          </a:effectLst>
          <a:scene3d>
            <a:camera prst="orthographicFront"/>
            <a:lightRig rig="threePt" dir="t"/>
          </a:scene3d>
          <a:sp3d>
            <a:bevelT w="38100" h="38100"/>
          </a:sp3d>
        </p:spPr>
        <p:txBody>
          <a:bodyPr wrap="none" lIns="91432" tIns="45717" rIns="91432" bIns="45717" anchor="ctr"/>
          <a:lstStyle/>
          <a:p>
            <a:endParaRPr lang="en-US">
              <a:solidFill>
                <a:srgbClr val="000000"/>
              </a:solidFill>
            </a:endParaRPr>
          </a:p>
        </p:txBody>
      </p:sp>
      <p:sp>
        <p:nvSpPr>
          <p:cNvPr id="6184" name="Rectangle 40"/>
          <p:cNvSpPr>
            <a:spLocks noChangeArrowheads="1"/>
          </p:cNvSpPr>
          <p:nvPr/>
        </p:nvSpPr>
        <p:spPr bwMode="auto">
          <a:xfrm>
            <a:off x="7642523" y="1529391"/>
            <a:ext cx="914400" cy="381000"/>
          </a:xfrm>
          <a:prstGeom prst="rect">
            <a:avLst/>
          </a:prstGeom>
          <a:gradFill rotWithShape="1">
            <a:gsLst>
              <a:gs pos="0">
                <a:srgbClr val="66CC66"/>
              </a:gs>
              <a:gs pos="50000">
                <a:srgbClr val="66CC66">
                  <a:gamma/>
                  <a:tint val="53725"/>
                  <a:invGamma/>
                </a:srgbClr>
              </a:gs>
              <a:gs pos="100000">
                <a:srgbClr val="66CC66"/>
              </a:gs>
            </a:gsLst>
            <a:lin ang="2700000" scaled="1"/>
          </a:gradFill>
          <a:ln w="3175" algn="ctr">
            <a:solidFill>
              <a:srgbClr val="FFFFFF"/>
            </a:solidFill>
            <a:miter lim="800000"/>
            <a:headEnd/>
            <a:tailEnd/>
          </a:ln>
          <a:effectLst>
            <a:outerShdw blurRad="50800" dist="38100" dir="2700000" algn="tl" rotWithShape="0">
              <a:prstClr val="black">
                <a:alpha val="40000"/>
              </a:prstClr>
            </a:outerShdw>
          </a:effectLst>
          <a:scene3d>
            <a:camera prst="orthographicFront"/>
            <a:lightRig rig="threePt" dir="t"/>
          </a:scene3d>
          <a:sp3d>
            <a:bevelT w="38100" h="38100"/>
          </a:sp3d>
        </p:spPr>
        <p:txBody>
          <a:bodyPr wrap="none" lIns="91432" tIns="45717" rIns="91432" bIns="45717" anchor="ctr"/>
          <a:lstStyle/>
          <a:p>
            <a:pPr>
              <a:spcBef>
                <a:spcPct val="50000"/>
              </a:spcBef>
            </a:pPr>
            <a:endParaRPr lang="en-US">
              <a:solidFill>
                <a:srgbClr val="000000"/>
              </a:solidFill>
            </a:endParaRPr>
          </a:p>
        </p:txBody>
      </p:sp>
      <p:sp>
        <p:nvSpPr>
          <p:cNvPr id="8217" name="Line 41"/>
          <p:cNvSpPr>
            <a:spLocks noChangeShapeType="1"/>
          </p:cNvSpPr>
          <p:nvPr/>
        </p:nvSpPr>
        <p:spPr bwMode="auto">
          <a:xfrm>
            <a:off x="8099723" y="1986591"/>
            <a:ext cx="0" cy="381000"/>
          </a:xfrm>
          <a:prstGeom prst="line">
            <a:avLst/>
          </a:prstGeom>
          <a:noFill/>
          <a:ln w="25400">
            <a:solidFill>
              <a:schemeClr val="tx1"/>
            </a:solidFill>
            <a:round/>
            <a:headEnd/>
            <a:tailEnd/>
          </a:ln>
        </p:spPr>
        <p:txBody>
          <a:bodyPr/>
          <a:lstStyle/>
          <a:p>
            <a:endParaRPr lang="en-US"/>
          </a:p>
        </p:txBody>
      </p:sp>
      <p:sp>
        <p:nvSpPr>
          <p:cNvPr id="8218" name="Text Box 42"/>
          <p:cNvSpPr txBox="1">
            <a:spLocks noChangeArrowheads="1"/>
          </p:cNvSpPr>
          <p:nvPr/>
        </p:nvSpPr>
        <p:spPr bwMode="auto">
          <a:xfrm>
            <a:off x="7871123" y="919791"/>
            <a:ext cx="457200" cy="369332"/>
          </a:xfrm>
          <a:prstGeom prst="rect">
            <a:avLst/>
          </a:prstGeom>
          <a:noFill/>
          <a:ln w="9525">
            <a:noFill/>
            <a:miter lim="800000"/>
            <a:headEnd/>
            <a:tailEnd/>
          </a:ln>
        </p:spPr>
        <p:txBody>
          <a:bodyPr>
            <a:spAutoFit/>
          </a:bodyPr>
          <a:lstStyle/>
          <a:p>
            <a:pPr algn="ctr">
              <a:spcBef>
                <a:spcPct val="50000"/>
              </a:spcBef>
            </a:pPr>
            <a:r>
              <a:rPr lang="en-US">
                <a:solidFill>
                  <a:schemeClr val="bg2"/>
                </a:solidFill>
              </a:rPr>
              <a:t>P</a:t>
            </a:r>
            <a:r>
              <a:rPr lang="en-US" baseline="-25000">
                <a:solidFill>
                  <a:schemeClr val="bg2"/>
                </a:solidFill>
              </a:rPr>
              <a:t>4</a:t>
            </a:r>
          </a:p>
        </p:txBody>
      </p:sp>
      <p:sp>
        <p:nvSpPr>
          <p:cNvPr id="8219" name="Text Box 43"/>
          <p:cNvSpPr txBox="1">
            <a:spLocks noChangeArrowheads="1"/>
          </p:cNvSpPr>
          <p:nvPr/>
        </p:nvSpPr>
        <p:spPr bwMode="auto">
          <a:xfrm>
            <a:off x="7566323" y="1529391"/>
            <a:ext cx="1066800" cy="369332"/>
          </a:xfrm>
          <a:prstGeom prst="rect">
            <a:avLst/>
          </a:prstGeom>
          <a:noFill/>
          <a:ln w="9525">
            <a:noFill/>
            <a:miter lim="800000"/>
            <a:headEnd/>
            <a:tailEnd/>
          </a:ln>
        </p:spPr>
        <p:txBody>
          <a:bodyPr>
            <a:spAutoFit/>
          </a:bodyPr>
          <a:lstStyle/>
          <a:p>
            <a:pPr algn="ctr">
              <a:spcBef>
                <a:spcPct val="50000"/>
              </a:spcBef>
            </a:pPr>
            <a:r>
              <a:rPr lang="en-US">
                <a:solidFill>
                  <a:schemeClr val="bg2"/>
                </a:solidFill>
              </a:rPr>
              <a:t>Cache</a:t>
            </a:r>
            <a:r>
              <a:rPr lang="en-US" baseline="-25000">
                <a:solidFill>
                  <a:schemeClr val="bg2"/>
                </a:solidFill>
              </a:rPr>
              <a:t>4</a:t>
            </a:r>
          </a:p>
        </p:txBody>
      </p:sp>
      <p:sp>
        <p:nvSpPr>
          <p:cNvPr id="6188" name="Rectangle 44"/>
          <p:cNvSpPr>
            <a:spLocks noGrp="1" noChangeArrowheads="1"/>
          </p:cNvSpPr>
          <p:nvPr>
            <p:ph sz="half" idx="1"/>
          </p:nvPr>
        </p:nvSpPr>
        <p:spPr>
          <a:xfrm>
            <a:off x="381000" y="4191000"/>
            <a:ext cx="3962400" cy="2372957"/>
          </a:xfrm>
        </p:spPr>
        <p:txBody>
          <a:bodyPr/>
          <a:lstStyle/>
          <a:p>
            <a:pPr marL="287338" indent="-287338" eaLnBrk="1" hangingPunct="1">
              <a:spcBef>
                <a:spcPts val="600"/>
              </a:spcBef>
              <a:spcAft>
                <a:spcPts val="0"/>
              </a:spcAft>
              <a:buFontTx/>
              <a:buNone/>
            </a:pPr>
            <a:r>
              <a:rPr lang="en-US" sz="1400" i="1" dirty="0" smtClean="0">
                <a:sym typeface="Wingdings" pitchFamily="2" charset="2"/>
              </a:rPr>
              <a:t>0.</a:t>
            </a:r>
            <a:r>
              <a:rPr lang="en-US" sz="1800" i="1" dirty="0" smtClean="0">
                <a:sym typeface="Wingdings" pitchFamily="2" charset="2"/>
              </a:rPr>
              <a:t>	Disk</a:t>
            </a:r>
            <a:r>
              <a:rPr lang="en-US" sz="1800" i="1" baseline="-25000" dirty="0" smtClean="0">
                <a:sym typeface="Wingdings" pitchFamily="2" charset="2"/>
              </a:rPr>
              <a:t>B</a:t>
            </a:r>
            <a:r>
              <a:rPr lang="en-US" sz="1800" i="1" dirty="0" smtClean="0">
                <a:sym typeface="Wingdings" pitchFamily="2" charset="2"/>
              </a:rPr>
              <a:t> statically affinitized to P</a:t>
            </a:r>
            <a:r>
              <a:rPr lang="en-US" sz="1800" i="1" baseline="-25000" dirty="0" smtClean="0">
                <a:sym typeface="Wingdings" pitchFamily="2" charset="2"/>
              </a:rPr>
              <a:t>2 </a:t>
            </a:r>
            <a:r>
              <a:rPr lang="en-US" sz="1800" i="1" dirty="0" smtClean="0">
                <a:sym typeface="Wingdings" pitchFamily="2" charset="2"/>
              </a:rPr>
              <a:t>when initialized (random) </a:t>
            </a:r>
          </a:p>
          <a:p>
            <a:pPr marL="287338" indent="-287338" eaLnBrk="1" hangingPunct="1">
              <a:spcBef>
                <a:spcPts val="600"/>
              </a:spcBef>
              <a:spcAft>
                <a:spcPts val="0"/>
              </a:spcAft>
              <a:buFontTx/>
              <a:buAutoNum type="arabicPeriod"/>
            </a:pPr>
            <a:r>
              <a:rPr lang="en-US" sz="1800" dirty="0" smtClean="0"/>
              <a:t>P</a:t>
            </a:r>
            <a:r>
              <a:rPr lang="en-US" sz="1800" baseline="-25000" dirty="0" smtClean="0"/>
              <a:t>3</a:t>
            </a:r>
            <a:r>
              <a:rPr lang="en-US" sz="1800" dirty="0" smtClean="0"/>
              <a:t> selects buffer: Mem</a:t>
            </a:r>
            <a:r>
              <a:rPr lang="en-US" sz="1800" baseline="-25000" dirty="0" smtClean="0"/>
              <a:t>A</a:t>
            </a:r>
            <a:endParaRPr lang="en-US" sz="1800" dirty="0" smtClean="0"/>
          </a:p>
          <a:p>
            <a:pPr marL="287338" indent="-287338" eaLnBrk="1" hangingPunct="1">
              <a:spcBef>
                <a:spcPts val="600"/>
              </a:spcBef>
              <a:spcAft>
                <a:spcPts val="0"/>
              </a:spcAft>
              <a:buFontTx/>
              <a:buAutoNum type="arabicPeriod"/>
            </a:pPr>
            <a:r>
              <a:rPr lang="en-US" sz="1800" dirty="0" smtClean="0"/>
              <a:t>P</a:t>
            </a:r>
            <a:r>
              <a:rPr lang="en-US" sz="1800" baseline="-25000" dirty="0" smtClean="0"/>
              <a:t>3</a:t>
            </a:r>
            <a:r>
              <a:rPr lang="en-US" sz="1800" dirty="0" smtClean="0"/>
              <a:t> starts I/O: fill buffer from</a:t>
            </a:r>
            <a:r>
              <a:rPr lang="en-US" sz="1800" dirty="0" smtClean="0">
                <a:sym typeface="Wingdings" pitchFamily="2" charset="2"/>
              </a:rPr>
              <a:t> Disk</a:t>
            </a:r>
            <a:r>
              <a:rPr lang="en-US" sz="1800" baseline="-25000" dirty="0" smtClean="0">
                <a:sym typeface="Wingdings" pitchFamily="2" charset="2"/>
              </a:rPr>
              <a:t>B</a:t>
            </a:r>
            <a:endParaRPr lang="en-US" sz="1800" dirty="0" smtClean="0">
              <a:sym typeface="Wingdings" pitchFamily="2" charset="2"/>
            </a:endParaRPr>
          </a:p>
          <a:p>
            <a:pPr marL="287338" indent="-287338" eaLnBrk="1" hangingPunct="1">
              <a:spcBef>
                <a:spcPts val="600"/>
              </a:spcBef>
              <a:spcAft>
                <a:spcPts val="0"/>
              </a:spcAft>
              <a:buFontTx/>
              <a:buAutoNum type="arabicPeriod"/>
            </a:pPr>
            <a:r>
              <a:rPr lang="en-US" sz="1800" dirty="0" smtClean="0">
                <a:sym typeface="Wingdings" pitchFamily="2" charset="2"/>
              </a:rPr>
              <a:t>Disk</a:t>
            </a:r>
            <a:r>
              <a:rPr lang="en-US" sz="1800" baseline="-25000" dirty="0" smtClean="0">
                <a:sym typeface="Wingdings" pitchFamily="2" charset="2"/>
              </a:rPr>
              <a:t>B</a:t>
            </a:r>
            <a:r>
              <a:rPr lang="en-US" sz="1800" dirty="0" smtClean="0">
                <a:sym typeface="Wingdings" pitchFamily="2" charset="2"/>
              </a:rPr>
              <a:t> DMA triggers Invalidate(s)</a:t>
            </a:r>
          </a:p>
          <a:p>
            <a:pPr marL="287338" indent="-287338" eaLnBrk="1" hangingPunct="1">
              <a:spcBef>
                <a:spcPts val="600"/>
              </a:spcBef>
              <a:spcAft>
                <a:spcPts val="0"/>
              </a:spcAft>
              <a:buFontTx/>
              <a:buAutoNum type="arabicPeriod"/>
            </a:pPr>
            <a:r>
              <a:rPr lang="en-US" sz="1800" dirty="0" smtClean="0">
                <a:sym typeface="Wingdings" pitchFamily="2" charset="2"/>
              </a:rPr>
              <a:t>Buffer written to Mem</a:t>
            </a:r>
            <a:r>
              <a:rPr lang="en-US" sz="1800" baseline="-25000" dirty="0" smtClean="0">
                <a:sym typeface="Wingdings" pitchFamily="2" charset="2"/>
              </a:rPr>
              <a:t>A</a:t>
            </a:r>
            <a:r>
              <a:rPr lang="en-US" sz="1800" dirty="0" smtClean="0">
                <a:sym typeface="Wingdings" pitchFamily="2" charset="2"/>
              </a:rPr>
              <a:t> (or Node Cache)</a:t>
            </a:r>
          </a:p>
          <a:p>
            <a:pPr marL="287338" indent="-287338" eaLnBrk="1" hangingPunct="1">
              <a:spcBef>
                <a:spcPts val="600"/>
              </a:spcBef>
              <a:spcAft>
                <a:spcPts val="0"/>
              </a:spcAft>
              <a:buFontTx/>
              <a:buAutoNum type="arabicPeriod"/>
            </a:pPr>
            <a:r>
              <a:rPr lang="en-US" sz="1800" dirty="0" smtClean="0"/>
              <a:t>HW Interrupt and ISR: </a:t>
            </a:r>
            <a:r>
              <a:rPr lang="en-US" sz="1800" dirty="0" smtClean="0">
                <a:sym typeface="Wingdings" pitchFamily="2" charset="2"/>
              </a:rPr>
              <a:t>Disk</a:t>
            </a:r>
            <a:r>
              <a:rPr lang="en-US" sz="1800" baseline="-25000" dirty="0" smtClean="0">
                <a:sym typeface="Wingdings" pitchFamily="2" charset="2"/>
              </a:rPr>
              <a:t>B</a:t>
            </a:r>
            <a:r>
              <a:rPr lang="en-US" sz="1800" dirty="0" smtClean="0"/>
              <a:t> </a:t>
            </a:r>
            <a:r>
              <a:rPr lang="en-US" sz="1800" dirty="0" smtClean="0">
                <a:sym typeface="Wingdings" pitchFamily="2" charset="2"/>
              </a:rPr>
              <a:t></a:t>
            </a:r>
            <a:r>
              <a:rPr lang="en-US" sz="1800" dirty="0" smtClean="0"/>
              <a:t> P</a:t>
            </a:r>
            <a:r>
              <a:rPr lang="en-US" sz="1800" baseline="-25000" dirty="0" smtClean="0"/>
              <a:t>2</a:t>
            </a:r>
            <a:r>
              <a:rPr lang="en-US" sz="1800" dirty="0" smtClean="0"/>
              <a:t> </a:t>
            </a:r>
          </a:p>
          <a:p>
            <a:pPr marL="415925" indent="-415925" eaLnBrk="1" hangingPunct="1">
              <a:spcBef>
                <a:spcPts val="600"/>
              </a:spcBef>
              <a:spcAft>
                <a:spcPts val="0"/>
              </a:spcAft>
              <a:buFontTx/>
              <a:buNone/>
            </a:pPr>
            <a:endParaRPr lang="en-US" sz="1800" baseline="-25000" dirty="0" smtClean="0">
              <a:sym typeface="Wingdings" pitchFamily="2" charset="2"/>
            </a:endParaRPr>
          </a:p>
        </p:txBody>
      </p:sp>
      <p:sp>
        <p:nvSpPr>
          <p:cNvPr id="6189" name="Rectangle 45"/>
          <p:cNvSpPr>
            <a:spLocks noGrp="1" noChangeArrowheads="1"/>
          </p:cNvSpPr>
          <p:nvPr>
            <p:ph sz="half" idx="2"/>
          </p:nvPr>
        </p:nvSpPr>
        <p:spPr>
          <a:xfrm>
            <a:off x="4724400" y="4191000"/>
            <a:ext cx="4035425" cy="2309863"/>
          </a:xfrm>
        </p:spPr>
        <p:txBody>
          <a:bodyPr/>
          <a:lstStyle/>
          <a:p>
            <a:pPr marL="287338" indent="-287338" eaLnBrk="1" hangingPunct="1">
              <a:spcBef>
                <a:spcPts val="600"/>
              </a:spcBef>
              <a:spcAft>
                <a:spcPts val="0"/>
              </a:spcAft>
              <a:buFontTx/>
              <a:buAutoNum type="arabicPeriod" startAt="6"/>
            </a:pPr>
            <a:r>
              <a:rPr lang="en-US" sz="1800" dirty="0" smtClean="0"/>
              <a:t>P</a:t>
            </a:r>
            <a:r>
              <a:rPr lang="en-US" sz="1800" baseline="-25000" dirty="0" smtClean="0"/>
              <a:t>2</a:t>
            </a:r>
            <a:r>
              <a:rPr lang="en-US" sz="1800" dirty="0" smtClean="0">
                <a:sym typeface="Wingdings" pitchFamily="2" charset="2"/>
              </a:rPr>
              <a:t> executes DPC (by default) </a:t>
            </a:r>
          </a:p>
          <a:p>
            <a:pPr marL="577850" lvl="1" indent="-304800" eaLnBrk="1" hangingPunct="1">
              <a:spcBef>
                <a:spcPts val="600"/>
              </a:spcBef>
              <a:spcAft>
                <a:spcPts val="0"/>
              </a:spcAft>
            </a:pPr>
            <a:r>
              <a:rPr lang="en-US" sz="1700" dirty="0" smtClean="0">
                <a:sym typeface="Wingdings" pitchFamily="2" charset="2"/>
              </a:rPr>
              <a:t>Completion processing accesses control state in Cache</a:t>
            </a:r>
            <a:r>
              <a:rPr lang="en-US" sz="1600" baseline="-25000" dirty="0" smtClean="0">
                <a:sym typeface="Wingdings" pitchFamily="2" charset="2"/>
              </a:rPr>
              <a:t>3</a:t>
            </a:r>
            <a:endParaRPr lang="en-US" sz="1700" dirty="0" smtClean="0">
              <a:sym typeface="Wingdings" pitchFamily="2" charset="2"/>
            </a:endParaRPr>
          </a:p>
          <a:p>
            <a:pPr marL="577850" lvl="1" indent="-304800" eaLnBrk="1" hangingPunct="1">
              <a:spcBef>
                <a:spcPts val="600"/>
              </a:spcBef>
              <a:spcAft>
                <a:spcPts val="0"/>
              </a:spcAft>
            </a:pPr>
            <a:r>
              <a:rPr lang="en-US" sz="1700" dirty="0" smtClean="0">
                <a:sym typeface="Wingdings" pitchFamily="2" charset="2"/>
              </a:rPr>
              <a:t>Data may be pulled into Cache</a:t>
            </a:r>
            <a:r>
              <a:rPr lang="en-US" sz="1600" baseline="-25000" dirty="0" smtClean="0">
                <a:sym typeface="Wingdings" pitchFamily="2" charset="2"/>
              </a:rPr>
              <a:t>2</a:t>
            </a:r>
          </a:p>
          <a:p>
            <a:pPr marL="287338" indent="-287338" eaLnBrk="1" hangingPunct="1">
              <a:spcBef>
                <a:spcPts val="600"/>
              </a:spcBef>
              <a:spcAft>
                <a:spcPts val="0"/>
              </a:spcAft>
              <a:buFontTx/>
              <a:buAutoNum type="arabicPeriod" startAt="6"/>
            </a:pPr>
            <a:r>
              <a:rPr lang="en-US" sz="1800" dirty="0" smtClean="0">
                <a:sym typeface="Wingdings" pitchFamily="2" charset="2"/>
              </a:rPr>
              <a:t>Originating thread alerted (APC or synch I/O):  P</a:t>
            </a:r>
            <a:r>
              <a:rPr lang="en-US" sz="1800" baseline="-25000" dirty="0" smtClean="0">
                <a:sym typeface="Wingdings" pitchFamily="2" charset="2"/>
              </a:rPr>
              <a:t>2</a:t>
            </a:r>
            <a:r>
              <a:rPr lang="en-US" sz="1800" dirty="0" smtClean="0">
                <a:sym typeface="Wingdings" pitchFamily="2" charset="2"/>
              </a:rPr>
              <a:t>  P</a:t>
            </a:r>
            <a:r>
              <a:rPr lang="en-US" sz="1800" baseline="-25000" dirty="0" smtClean="0">
                <a:sym typeface="Wingdings" pitchFamily="2" charset="2"/>
              </a:rPr>
              <a:t>3</a:t>
            </a:r>
            <a:endParaRPr lang="en-US" sz="1800" dirty="0" smtClean="0">
              <a:sym typeface="Wingdings" pitchFamily="2" charset="2"/>
            </a:endParaRPr>
          </a:p>
          <a:p>
            <a:pPr marL="630238" lvl="1" indent="-304800" eaLnBrk="1" hangingPunct="1">
              <a:spcBef>
                <a:spcPts val="600"/>
              </a:spcBef>
              <a:spcAft>
                <a:spcPts val="0"/>
              </a:spcAft>
            </a:pPr>
            <a:r>
              <a:rPr lang="en-US" sz="1600" dirty="0" smtClean="0">
                <a:sym typeface="Wingdings" pitchFamily="2" charset="2"/>
              </a:rPr>
              <a:t>May require InterProc Interrupt</a:t>
            </a:r>
          </a:p>
          <a:p>
            <a:pPr marL="287338" indent="-287338" eaLnBrk="1" hangingPunct="1">
              <a:spcBef>
                <a:spcPts val="600"/>
              </a:spcBef>
              <a:spcAft>
                <a:spcPts val="0"/>
              </a:spcAft>
              <a:buFontTx/>
              <a:buAutoNum type="arabicPeriod" startAt="6"/>
            </a:pPr>
            <a:r>
              <a:rPr lang="en-US" sz="1800" dirty="0" smtClean="0">
                <a:sym typeface="Wingdings" pitchFamily="2" charset="2"/>
              </a:rPr>
              <a:t>Data must be in Cache</a:t>
            </a:r>
            <a:r>
              <a:rPr lang="en-US" sz="1800" baseline="-25000" dirty="0" smtClean="0">
                <a:sym typeface="Wingdings" pitchFamily="2" charset="2"/>
              </a:rPr>
              <a:t>3</a:t>
            </a:r>
            <a:r>
              <a:rPr lang="en-US" sz="1800" dirty="0" smtClean="0">
                <a:sym typeface="Wingdings" pitchFamily="2" charset="2"/>
              </a:rPr>
              <a:t> to use</a:t>
            </a:r>
          </a:p>
        </p:txBody>
      </p:sp>
      <p:sp>
        <p:nvSpPr>
          <p:cNvPr id="8222" name="Text Box 46"/>
          <p:cNvSpPr txBox="1">
            <a:spLocks noChangeArrowheads="1"/>
          </p:cNvSpPr>
          <p:nvPr/>
        </p:nvSpPr>
        <p:spPr bwMode="auto">
          <a:xfrm>
            <a:off x="3527723" y="767391"/>
            <a:ext cx="2057400" cy="978729"/>
          </a:xfrm>
          <a:prstGeom prst="rect">
            <a:avLst/>
          </a:prstGeom>
          <a:noFill/>
          <a:ln w="9525">
            <a:noFill/>
            <a:miter lim="800000"/>
            <a:headEnd/>
            <a:tailEnd/>
          </a:ln>
        </p:spPr>
        <p:txBody>
          <a:bodyPr>
            <a:spAutoFit/>
          </a:bodyPr>
          <a:lstStyle/>
          <a:p>
            <a:pPr algn="ctr" defTabSz="912777" fontAlgn="base">
              <a:lnSpc>
                <a:spcPct val="90000"/>
              </a:lnSpc>
              <a:spcBef>
                <a:spcPct val="0"/>
              </a:spcBef>
              <a:spcAft>
                <a:spcPct val="0"/>
              </a:spcAft>
            </a:pPr>
            <a:r>
              <a:rPr lang="en-US" sz="3200" spc="-125" dirty="0" smtClean="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cs typeface="Arial" charset="0"/>
              </a:rPr>
              <a:t>Current    Disk Read</a:t>
            </a:r>
          </a:p>
        </p:txBody>
      </p:sp>
      <p:sp>
        <p:nvSpPr>
          <p:cNvPr id="6191" name="Rectangle 47"/>
          <p:cNvSpPr>
            <a:spLocks noChangeArrowheads="1"/>
          </p:cNvSpPr>
          <p:nvPr/>
        </p:nvSpPr>
        <p:spPr bwMode="auto">
          <a:xfrm>
            <a:off x="3908723" y="2824791"/>
            <a:ext cx="1295400" cy="457200"/>
          </a:xfrm>
          <a:prstGeom prst="rect">
            <a:avLst/>
          </a:prstGeom>
          <a:gradFill rotWithShape="1">
            <a:gsLst>
              <a:gs pos="0">
                <a:srgbClr val="66CC66"/>
              </a:gs>
              <a:gs pos="50000">
                <a:srgbClr val="66CC66">
                  <a:gamma/>
                  <a:tint val="53725"/>
                  <a:invGamma/>
                </a:srgbClr>
              </a:gs>
              <a:gs pos="100000">
                <a:srgbClr val="66CC66"/>
              </a:gs>
            </a:gsLst>
            <a:lin ang="2700000" scaled="1"/>
          </a:gradFill>
          <a:ln w="3175" algn="ctr">
            <a:solidFill>
              <a:srgbClr val="FFFFFF"/>
            </a:solidFill>
            <a:miter lim="800000"/>
            <a:headEnd/>
            <a:tailEnd/>
          </a:ln>
          <a:effectLst>
            <a:outerShdw blurRad="50800" dist="38100" dir="2700000" algn="tl" rotWithShape="0">
              <a:prstClr val="black">
                <a:alpha val="40000"/>
              </a:prstClr>
            </a:outerShdw>
          </a:effectLst>
          <a:scene3d>
            <a:camera prst="orthographicFront"/>
            <a:lightRig rig="threePt" dir="t"/>
          </a:scene3d>
          <a:sp3d>
            <a:bevelT w="38100" h="38100"/>
          </a:sp3d>
        </p:spPr>
        <p:txBody>
          <a:bodyPr wrap="none" lIns="91432" tIns="45717" rIns="91432" bIns="45717" anchor="ctr"/>
          <a:lstStyle/>
          <a:p>
            <a:pPr>
              <a:spcBef>
                <a:spcPct val="50000"/>
              </a:spcBef>
            </a:pPr>
            <a:endParaRPr lang="en-US">
              <a:solidFill>
                <a:srgbClr val="000000"/>
              </a:solidFill>
            </a:endParaRPr>
          </a:p>
        </p:txBody>
      </p:sp>
      <p:sp>
        <p:nvSpPr>
          <p:cNvPr id="8224" name="Text Box 48"/>
          <p:cNvSpPr txBox="1">
            <a:spLocks noChangeArrowheads="1"/>
          </p:cNvSpPr>
          <p:nvPr/>
        </p:nvSpPr>
        <p:spPr bwMode="auto">
          <a:xfrm>
            <a:off x="3984923" y="2839079"/>
            <a:ext cx="1143000" cy="369332"/>
          </a:xfrm>
          <a:prstGeom prst="rect">
            <a:avLst/>
          </a:prstGeom>
          <a:noFill/>
          <a:ln w="9525">
            <a:noFill/>
            <a:miter lim="800000"/>
            <a:headEnd/>
            <a:tailEnd/>
          </a:ln>
        </p:spPr>
        <p:txBody>
          <a:bodyPr>
            <a:spAutoFit/>
          </a:bodyPr>
          <a:lstStyle/>
          <a:p>
            <a:pPr algn="ctr">
              <a:spcBef>
                <a:spcPct val="50000"/>
              </a:spcBef>
            </a:pPr>
            <a:r>
              <a:rPr lang="en-US">
                <a:solidFill>
                  <a:schemeClr val="bg2"/>
                </a:solidFill>
              </a:rPr>
              <a:t>Cache(s)</a:t>
            </a:r>
          </a:p>
        </p:txBody>
      </p:sp>
      <p:sp>
        <p:nvSpPr>
          <p:cNvPr id="6193" name="Freeform 49"/>
          <p:cNvSpPr>
            <a:spLocks/>
          </p:cNvSpPr>
          <p:nvPr/>
        </p:nvSpPr>
        <p:spPr bwMode="auto">
          <a:xfrm>
            <a:off x="2689523" y="1148391"/>
            <a:ext cx="3429000" cy="1600200"/>
          </a:xfrm>
          <a:custGeom>
            <a:avLst/>
            <a:gdLst>
              <a:gd name="T0" fmla="*/ 2147483647 w 2160"/>
              <a:gd name="T1" fmla="*/ 2147483647 h 1008"/>
              <a:gd name="T2" fmla="*/ 2147483647 w 2160"/>
              <a:gd name="T3" fmla="*/ 2147483647 h 1008"/>
              <a:gd name="T4" fmla="*/ 2147483647 w 2160"/>
              <a:gd name="T5" fmla="*/ 2147483647 h 1008"/>
              <a:gd name="T6" fmla="*/ 2147483647 w 2160"/>
              <a:gd name="T7" fmla="*/ 2147483647 h 1008"/>
              <a:gd name="T8" fmla="*/ 0 w 2160"/>
              <a:gd name="T9" fmla="*/ 0 h 1008"/>
              <a:gd name="T10" fmla="*/ 0 60000 65536"/>
              <a:gd name="T11" fmla="*/ 0 60000 65536"/>
              <a:gd name="T12" fmla="*/ 0 60000 65536"/>
              <a:gd name="T13" fmla="*/ 0 60000 65536"/>
              <a:gd name="T14" fmla="*/ 0 60000 65536"/>
              <a:gd name="T15" fmla="*/ 0 w 2160"/>
              <a:gd name="T16" fmla="*/ 0 h 1008"/>
              <a:gd name="T17" fmla="*/ 2160 w 2160"/>
              <a:gd name="T18" fmla="*/ 1008 h 1008"/>
            </a:gdLst>
            <a:ahLst/>
            <a:cxnLst>
              <a:cxn ang="T10">
                <a:pos x="T0" y="T1"/>
              </a:cxn>
              <a:cxn ang="T11">
                <a:pos x="T2" y="T3"/>
              </a:cxn>
              <a:cxn ang="T12">
                <a:pos x="T4" y="T5"/>
              </a:cxn>
              <a:cxn ang="T13">
                <a:pos x="T6" y="T7"/>
              </a:cxn>
              <a:cxn ang="T14">
                <a:pos x="T8" y="T9"/>
              </a:cxn>
            </a:cxnLst>
            <a:rect l="T15" t="T16" r="T17" b="T18"/>
            <a:pathLst>
              <a:path w="2160" h="1008">
                <a:moveTo>
                  <a:pt x="2160" y="1008"/>
                </a:moveTo>
                <a:cubicBezTo>
                  <a:pt x="2160" y="748"/>
                  <a:pt x="2160" y="488"/>
                  <a:pt x="1872" y="384"/>
                </a:cubicBezTo>
                <a:cubicBezTo>
                  <a:pt x="1584" y="280"/>
                  <a:pt x="680" y="432"/>
                  <a:pt x="432" y="384"/>
                </a:cubicBezTo>
                <a:cubicBezTo>
                  <a:pt x="184" y="336"/>
                  <a:pt x="456" y="160"/>
                  <a:pt x="384" y="96"/>
                </a:cubicBezTo>
                <a:cubicBezTo>
                  <a:pt x="312" y="32"/>
                  <a:pt x="156" y="16"/>
                  <a:pt x="0" y="0"/>
                </a:cubicBezTo>
              </a:path>
            </a:pathLst>
          </a:custGeom>
          <a:noFill/>
          <a:ln w="19050" cap="rnd">
            <a:solidFill>
              <a:srgbClr val="FF0000"/>
            </a:solidFill>
            <a:prstDash val="sysDot"/>
            <a:round/>
            <a:headEnd/>
            <a:tailEnd type="arrow" w="lg" len="lg"/>
          </a:ln>
        </p:spPr>
        <p:txBody>
          <a:bodyPr/>
          <a:lstStyle/>
          <a:p>
            <a:endParaRPr lang="en-US"/>
          </a:p>
        </p:txBody>
      </p:sp>
      <p:sp>
        <p:nvSpPr>
          <p:cNvPr id="6194" name="Text Box 50"/>
          <p:cNvSpPr txBox="1">
            <a:spLocks noChangeArrowheads="1"/>
          </p:cNvSpPr>
          <p:nvPr/>
        </p:nvSpPr>
        <p:spPr bwMode="auto">
          <a:xfrm>
            <a:off x="3222923" y="1453191"/>
            <a:ext cx="381000" cy="257175"/>
          </a:xfrm>
          <a:prstGeom prst="rect">
            <a:avLst/>
          </a:prstGeom>
          <a:noFill/>
          <a:ln w="9525">
            <a:noFill/>
            <a:miter lim="800000"/>
            <a:headEnd/>
            <a:tailEnd/>
          </a:ln>
        </p:spPr>
        <p:txBody>
          <a:bodyPr>
            <a:spAutoFit/>
          </a:bodyPr>
          <a:lstStyle/>
          <a:p>
            <a:pPr algn="ctr">
              <a:spcBef>
                <a:spcPct val="50000"/>
              </a:spcBef>
            </a:pPr>
            <a:r>
              <a:rPr lang="en-US" sz="1200"/>
              <a:t>(0)</a:t>
            </a:r>
          </a:p>
        </p:txBody>
      </p:sp>
      <p:sp>
        <p:nvSpPr>
          <p:cNvPr id="6199" name="Text Box 55"/>
          <p:cNvSpPr txBox="1">
            <a:spLocks noChangeArrowheads="1"/>
          </p:cNvSpPr>
          <p:nvPr/>
        </p:nvSpPr>
        <p:spPr bwMode="auto">
          <a:xfrm>
            <a:off x="6347123" y="2519991"/>
            <a:ext cx="381000" cy="257175"/>
          </a:xfrm>
          <a:prstGeom prst="rect">
            <a:avLst/>
          </a:prstGeom>
          <a:noFill/>
          <a:ln w="9525">
            <a:noFill/>
            <a:miter lim="800000"/>
            <a:headEnd/>
            <a:tailEnd/>
          </a:ln>
        </p:spPr>
        <p:txBody>
          <a:bodyPr>
            <a:spAutoFit/>
          </a:bodyPr>
          <a:lstStyle/>
          <a:p>
            <a:pPr>
              <a:spcBef>
                <a:spcPct val="50000"/>
              </a:spcBef>
            </a:pPr>
            <a:r>
              <a:rPr lang="en-US" sz="1200"/>
              <a:t>(3)</a:t>
            </a:r>
          </a:p>
        </p:txBody>
      </p:sp>
      <p:grpSp>
        <p:nvGrpSpPr>
          <p:cNvPr id="7" name="Group 89"/>
          <p:cNvGrpSpPr>
            <a:grpSpLocks/>
          </p:cNvGrpSpPr>
          <p:nvPr/>
        </p:nvGrpSpPr>
        <p:grpSpPr bwMode="auto">
          <a:xfrm>
            <a:off x="5432723" y="2473954"/>
            <a:ext cx="457200" cy="274637"/>
            <a:chOff x="3408" y="1411"/>
            <a:chExt cx="288" cy="173"/>
          </a:xfrm>
        </p:grpSpPr>
        <p:grpSp>
          <p:nvGrpSpPr>
            <p:cNvPr id="8" name="Group 57"/>
            <p:cNvGrpSpPr>
              <a:grpSpLocks/>
            </p:cNvGrpSpPr>
            <p:nvPr/>
          </p:nvGrpSpPr>
          <p:grpSpPr bwMode="auto">
            <a:xfrm>
              <a:off x="3408" y="1440"/>
              <a:ext cx="288" cy="144"/>
              <a:chOff x="3456" y="1440"/>
              <a:chExt cx="240" cy="144"/>
            </a:xfrm>
          </p:grpSpPr>
          <p:sp>
            <p:nvSpPr>
              <p:cNvPr id="8270" name="Line 58"/>
              <p:cNvSpPr>
                <a:spLocks noChangeShapeType="1"/>
              </p:cNvSpPr>
              <p:nvPr/>
            </p:nvSpPr>
            <p:spPr bwMode="auto">
              <a:xfrm>
                <a:off x="3456" y="1440"/>
                <a:ext cx="240" cy="0"/>
              </a:xfrm>
              <a:prstGeom prst="line">
                <a:avLst/>
              </a:prstGeom>
              <a:noFill/>
              <a:ln w="19050">
                <a:solidFill>
                  <a:srgbClr val="FF0000"/>
                </a:solidFill>
                <a:round/>
                <a:headEnd type="arrow" w="lg" len="lg"/>
                <a:tailEnd type="none" w="lg" len="lg"/>
              </a:ln>
            </p:spPr>
            <p:txBody>
              <a:bodyPr/>
              <a:lstStyle/>
              <a:p>
                <a:endParaRPr lang="en-US"/>
              </a:p>
            </p:txBody>
          </p:sp>
          <p:sp>
            <p:nvSpPr>
              <p:cNvPr id="8271" name="Line 59"/>
              <p:cNvSpPr>
                <a:spLocks noChangeShapeType="1"/>
              </p:cNvSpPr>
              <p:nvPr/>
            </p:nvSpPr>
            <p:spPr bwMode="auto">
              <a:xfrm>
                <a:off x="3696" y="1440"/>
                <a:ext cx="0" cy="144"/>
              </a:xfrm>
              <a:prstGeom prst="line">
                <a:avLst/>
              </a:prstGeom>
              <a:noFill/>
              <a:ln w="19050">
                <a:solidFill>
                  <a:srgbClr val="FF0000"/>
                </a:solidFill>
                <a:round/>
                <a:headEnd/>
                <a:tailEnd type="none" w="lg" len="lg"/>
              </a:ln>
            </p:spPr>
            <p:txBody>
              <a:bodyPr/>
              <a:lstStyle/>
              <a:p>
                <a:endParaRPr lang="en-US"/>
              </a:p>
            </p:txBody>
          </p:sp>
        </p:grpSp>
        <p:sp>
          <p:nvSpPr>
            <p:cNvPr id="8269" name="Text Box 60"/>
            <p:cNvSpPr txBox="1">
              <a:spLocks noChangeArrowheads="1"/>
            </p:cNvSpPr>
            <p:nvPr/>
          </p:nvSpPr>
          <p:spPr bwMode="auto">
            <a:xfrm>
              <a:off x="3456" y="1411"/>
              <a:ext cx="240" cy="162"/>
            </a:xfrm>
            <a:prstGeom prst="rect">
              <a:avLst/>
            </a:prstGeom>
            <a:noFill/>
            <a:ln w="9525">
              <a:noFill/>
              <a:miter lim="800000"/>
              <a:headEnd/>
              <a:tailEnd/>
            </a:ln>
          </p:spPr>
          <p:txBody>
            <a:bodyPr>
              <a:spAutoFit/>
            </a:bodyPr>
            <a:lstStyle/>
            <a:p>
              <a:pPr>
                <a:spcBef>
                  <a:spcPct val="50000"/>
                </a:spcBef>
              </a:pPr>
              <a:r>
                <a:rPr lang="en-US" sz="1200"/>
                <a:t>(4)</a:t>
              </a:r>
            </a:p>
          </p:txBody>
        </p:sp>
      </p:grpSp>
      <p:grpSp>
        <p:nvGrpSpPr>
          <p:cNvPr id="9" name="Group 92"/>
          <p:cNvGrpSpPr>
            <a:grpSpLocks/>
          </p:cNvGrpSpPr>
          <p:nvPr/>
        </p:nvGrpSpPr>
        <p:grpSpPr bwMode="auto">
          <a:xfrm>
            <a:off x="1775123" y="1940554"/>
            <a:ext cx="838200" cy="274637"/>
            <a:chOff x="1200" y="4003"/>
            <a:chExt cx="528" cy="173"/>
          </a:xfrm>
        </p:grpSpPr>
        <p:sp>
          <p:nvSpPr>
            <p:cNvPr id="8265" name="Line 63"/>
            <p:cNvSpPr>
              <a:spLocks noChangeShapeType="1"/>
            </p:cNvSpPr>
            <p:nvPr/>
          </p:nvSpPr>
          <p:spPr bwMode="auto">
            <a:xfrm flipH="1" flipV="1">
              <a:off x="1200" y="4176"/>
              <a:ext cx="528" cy="0"/>
            </a:xfrm>
            <a:prstGeom prst="line">
              <a:avLst/>
            </a:prstGeom>
            <a:noFill/>
            <a:ln w="19050">
              <a:solidFill>
                <a:srgbClr val="FF0000"/>
              </a:solidFill>
              <a:round/>
              <a:headEnd type="none" w="lg" len="lg"/>
              <a:tailEnd type="none" w="lg" len="lg"/>
            </a:ln>
          </p:spPr>
          <p:txBody>
            <a:bodyPr/>
            <a:lstStyle/>
            <a:p>
              <a:endParaRPr lang="en-US"/>
            </a:p>
          </p:txBody>
        </p:sp>
        <p:sp>
          <p:nvSpPr>
            <p:cNvPr id="8266" name="Line 64"/>
            <p:cNvSpPr>
              <a:spLocks noChangeShapeType="1"/>
            </p:cNvSpPr>
            <p:nvPr/>
          </p:nvSpPr>
          <p:spPr bwMode="auto">
            <a:xfrm flipH="1" flipV="1">
              <a:off x="1488" y="4032"/>
              <a:ext cx="0" cy="144"/>
            </a:xfrm>
            <a:prstGeom prst="line">
              <a:avLst/>
            </a:prstGeom>
            <a:noFill/>
            <a:ln w="19050">
              <a:solidFill>
                <a:srgbClr val="FF0000"/>
              </a:solidFill>
              <a:round/>
              <a:headEnd type="none" w="lg" len="lg"/>
              <a:tailEnd type="arrow" w="lg" len="lg"/>
            </a:ln>
          </p:spPr>
          <p:txBody>
            <a:bodyPr/>
            <a:lstStyle/>
            <a:p>
              <a:endParaRPr lang="en-US"/>
            </a:p>
          </p:txBody>
        </p:sp>
        <p:sp>
          <p:nvSpPr>
            <p:cNvPr id="8267" name="Text Box 65"/>
            <p:cNvSpPr txBox="1">
              <a:spLocks noChangeArrowheads="1"/>
            </p:cNvSpPr>
            <p:nvPr/>
          </p:nvSpPr>
          <p:spPr bwMode="auto">
            <a:xfrm>
              <a:off x="1248" y="4003"/>
              <a:ext cx="240" cy="163"/>
            </a:xfrm>
            <a:prstGeom prst="rect">
              <a:avLst/>
            </a:prstGeom>
            <a:noFill/>
            <a:ln w="9525">
              <a:noFill/>
              <a:miter lim="800000"/>
              <a:headEnd/>
              <a:tailEnd/>
            </a:ln>
          </p:spPr>
          <p:txBody>
            <a:bodyPr>
              <a:spAutoFit/>
            </a:bodyPr>
            <a:lstStyle/>
            <a:p>
              <a:pPr>
                <a:spcBef>
                  <a:spcPct val="50000"/>
                </a:spcBef>
              </a:pPr>
              <a:r>
                <a:rPr lang="en-US" sz="1200"/>
                <a:t>(6)</a:t>
              </a:r>
            </a:p>
          </p:txBody>
        </p:sp>
      </p:grpSp>
      <p:sp>
        <p:nvSpPr>
          <p:cNvPr id="6210" name="Text Box 66"/>
          <p:cNvSpPr txBox="1">
            <a:spLocks noChangeArrowheads="1"/>
          </p:cNvSpPr>
          <p:nvPr/>
        </p:nvSpPr>
        <p:spPr bwMode="auto">
          <a:xfrm>
            <a:off x="4365923" y="462591"/>
            <a:ext cx="381000" cy="258763"/>
          </a:xfrm>
          <a:prstGeom prst="rect">
            <a:avLst/>
          </a:prstGeom>
          <a:noFill/>
          <a:ln w="9525">
            <a:noFill/>
            <a:miter lim="800000"/>
            <a:headEnd/>
            <a:tailEnd/>
          </a:ln>
        </p:spPr>
        <p:txBody>
          <a:bodyPr>
            <a:spAutoFit/>
          </a:bodyPr>
          <a:lstStyle/>
          <a:p>
            <a:pPr>
              <a:spcBef>
                <a:spcPct val="50000"/>
              </a:spcBef>
            </a:pPr>
            <a:r>
              <a:rPr lang="en-US" sz="1200"/>
              <a:t>(7)</a:t>
            </a:r>
          </a:p>
        </p:txBody>
      </p:sp>
      <p:sp>
        <p:nvSpPr>
          <p:cNvPr id="6211" name="Text Box 67"/>
          <p:cNvSpPr txBox="1">
            <a:spLocks noChangeArrowheads="1"/>
          </p:cNvSpPr>
          <p:nvPr/>
        </p:nvSpPr>
        <p:spPr bwMode="auto">
          <a:xfrm>
            <a:off x="6118523" y="462591"/>
            <a:ext cx="1143000" cy="307777"/>
          </a:xfrm>
          <a:prstGeom prst="rect">
            <a:avLst/>
          </a:prstGeom>
        </p:spPr>
        <p:txBody>
          <a:bodyPr wrap="square">
            <a:spAutoFit/>
          </a:bodyPr>
          <a:lstStyle/>
          <a:p>
            <a:pPr algn="ctr">
              <a:spcBef>
                <a:spcPct val="50000"/>
              </a:spcBef>
            </a:pPr>
            <a:r>
              <a:rPr lang="en-US" sz="1400" dirty="0">
                <a:ln w="12700">
                  <a:noFill/>
                  <a:prstDash val="solid"/>
                </a:ln>
                <a:gradFill>
                  <a:gsLst>
                    <a:gs pos="0">
                      <a:srgbClr val="FFFFFF"/>
                    </a:gs>
                    <a:gs pos="100000">
                      <a:srgbClr val="FFFFFF"/>
                    </a:gs>
                  </a:gsLst>
                  <a:lin ang="5400000" scaled="0"/>
                </a:gradFill>
                <a:effectLst>
                  <a:outerShdw blurRad="165100" algn="ctr" rotWithShape="0">
                    <a:prstClr val="black"/>
                  </a:outerShdw>
                </a:effectLst>
                <a:latin typeface="Segoe Semibold" pitchFamily="34" charset="0"/>
              </a:rPr>
              <a:t>I/O Initiator</a:t>
            </a:r>
          </a:p>
        </p:txBody>
      </p:sp>
      <p:sp>
        <p:nvSpPr>
          <p:cNvPr id="6212" name="Text Box 68"/>
          <p:cNvSpPr txBox="1">
            <a:spLocks noChangeArrowheads="1"/>
          </p:cNvSpPr>
          <p:nvPr/>
        </p:nvSpPr>
        <p:spPr bwMode="auto">
          <a:xfrm>
            <a:off x="1851323" y="462591"/>
            <a:ext cx="533400" cy="307777"/>
          </a:xfrm>
          <a:prstGeom prst="rect">
            <a:avLst/>
          </a:prstGeom>
        </p:spPr>
        <p:txBody>
          <a:bodyPr>
            <a:spAutoFit/>
          </a:bodyPr>
          <a:lstStyle/>
          <a:p>
            <a:pPr algn="ctr">
              <a:spcBef>
                <a:spcPct val="50000"/>
              </a:spcBef>
            </a:pPr>
            <a:r>
              <a:rPr lang="en-US" sz="1400" dirty="0">
                <a:ln w="12700">
                  <a:noFill/>
                  <a:prstDash val="solid"/>
                </a:ln>
                <a:gradFill>
                  <a:gsLst>
                    <a:gs pos="0">
                      <a:srgbClr val="FFFFFF"/>
                    </a:gs>
                    <a:gs pos="100000">
                      <a:srgbClr val="FFFFFF"/>
                    </a:gs>
                  </a:gsLst>
                  <a:lin ang="5400000" scaled="0"/>
                </a:gradFill>
                <a:effectLst>
                  <a:outerShdw blurRad="165100" algn="ctr" rotWithShape="0">
                    <a:prstClr val="black"/>
                  </a:outerShdw>
                </a:effectLst>
                <a:latin typeface="Segoe Semibold" pitchFamily="34" charset="0"/>
              </a:rPr>
              <a:t>ISR</a:t>
            </a:r>
          </a:p>
        </p:txBody>
      </p:sp>
      <p:sp>
        <p:nvSpPr>
          <p:cNvPr id="6213" name="Text Box 69"/>
          <p:cNvSpPr txBox="1">
            <a:spLocks noChangeArrowheads="1"/>
          </p:cNvSpPr>
          <p:nvPr/>
        </p:nvSpPr>
        <p:spPr bwMode="auto">
          <a:xfrm>
            <a:off x="251123" y="2824791"/>
            <a:ext cx="1066800" cy="684213"/>
          </a:xfrm>
          <a:prstGeom prst="rect">
            <a:avLst/>
          </a:prstGeom>
          <a:noFill/>
          <a:ln w="9525">
            <a:noFill/>
            <a:miter lim="800000"/>
            <a:headEnd/>
            <a:tailEnd/>
          </a:ln>
        </p:spPr>
        <p:txBody>
          <a:bodyPr>
            <a:spAutoFit/>
          </a:bodyPr>
          <a:lstStyle/>
          <a:p>
            <a:pPr algn="ctr">
              <a:spcBef>
                <a:spcPct val="50000"/>
              </a:spcBef>
            </a:pPr>
            <a:r>
              <a:rPr lang="en-US" sz="1400"/>
              <a:t>(1)</a:t>
            </a:r>
            <a:r>
              <a:rPr lang="en-US" sz="1400">
                <a:solidFill>
                  <a:schemeClr val="bg2"/>
                </a:solidFill>
              </a:rPr>
              <a:t>         </a:t>
            </a:r>
            <a:r>
              <a:rPr lang="en-US" sz="1400"/>
              <a:t>I/O Buffer Home</a:t>
            </a:r>
          </a:p>
        </p:txBody>
      </p:sp>
      <p:sp>
        <p:nvSpPr>
          <p:cNvPr id="6214" name="Text Box 70"/>
          <p:cNvSpPr txBox="1">
            <a:spLocks noChangeArrowheads="1"/>
          </p:cNvSpPr>
          <p:nvPr/>
        </p:nvSpPr>
        <p:spPr bwMode="auto">
          <a:xfrm>
            <a:off x="2308523" y="462591"/>
            <a:ext cx="609600" cy="307777"/>
          </a:xfrm>
          <a:prstGeom prst="rect">
            <a:avLst/>
          </a:prstGeom>
        </p:spPr>
        <p:txBody>
          <a:bodyPr>
            <a:spAutoFit/>
          </a:bodyPr>
          <a:lstStyle/>
          <a:p>
            <a:pPr algn="ctr">
              <a:spcBef>
                <a:spcPct val="50000"/>
              </a:spcBef>
            </a:pPr>
            <a:r>
              <a:rPr lang="en-US" sz="1400" dirty="0">
                <a:ln w="12700">
                  <a:noFill/>
                  <a:prstDash val="solid"/>
                </a:ln>
                <a:gradFill>
                  <a:gsLst>
                    <a:gs pos="0">
                      <a:srgbClr val="FFFFFF"/>
                    </a:gs>
                    <a:gs pos="100000">
                      <a:srgbClr val="FFFFFF"/>
                    </a:gs>
                  </a:gsLst>
                  <a:lin ang="5400000" scaled="0"/>
                </a:gradFill>
                <a:effectLst>
                  <a:outerShdw blurRad="165100" algn="ctr" rotWithShape="0">
                    <a:prstClr val="black"/>
                  </a:outerShdw>
                </a:effectLst>
                <a:latin typeface="Segoe Semibold" pitchFamily="34" charset="0"/>
              </a:rPr>
              <a:t>DPC</a:t>
            </a:r>
          </a:p>
        </p:txBody>
      </p:sp>
      <p:sp>
        <p:nvSpPr>
          <p:cNvPr id="6215" name="Text Box 71"/>
          <p:cNvSpPr txBox="1">
            <a:spLocks noChangeArrowheads="1"/>
          </p:cNvSpPr>
          <p:nvPr/>
        </p:nvSpPr>
        <p:spPr bwMode="auto">
          <a:xfrm>
            <a:off x="6499523" y="264154"/>
            <a:ext cx="457200" cy="257175"/>
          </a:xfrm>
          <a:prstGeom prst="rect">
            <a:avLst/>
          </a:prstGeom>
          <a:noFill/>
          <a:ln w="9525">
            <a:noFill/>
            <a:miter lim="800000"/>
            <a:headEnd/>
            <a:tailEnd/>
          </a:ln>
        </p:spPr>
        <p:txBody>
          <a:bodyPr>
            <a:spAutoFit/>
          </a:bodyPr>
          <a:lstStyle/>
          <a:p>
            <a:pPr algn="ctr">
              <a:spcBef>
                <a:spcPct val="50000"/>
              </a:spcBef>
            </a:pPr>
            <a:r>
              <a:rPr lang="en-US" sz="1200"/>
              <a:t>(2)</a:t>
            </a:r>
          </a:p>
        </p:txBody>
      </p:sp>
      <p:sp>
        <p:nvSpPr>
          <p:cNvPr id="6216" name="Text Box 72"/>
          <p:cNvSpPr txBox="1">
            <a:spLocks noChangeArrowheads="1"/>
          </p:cNvSpPr>
          <p:nvPr/>
        </p:nvSpPr>
        <p:spPr bwMode="auto">
          <a:xfrm>
            <a:off x="2384723" y="264154"/>
            <a:ext cx="457200" cy="257175"/>
          </a:xfrm>
          <a:prstGeom prst="rect">
            <a:avLst/>
          </a:prstGeom>
          <a:noFill/>
          <a:ln w="9525">
            <a:noFill/>
            <a:miter lim="800000"/>
            <a:headEnd/>
            <a:tailEnd/>
          </a:ln>
        </p:spPr>
        <p:txBody>
          <a:bodyPr>
            <a:spAutoFit/>
          </a:bodyPr>
          <a:lstStyle/>
          <a:p>
            <a:pPr algn="ctr">
              <a:spcBef>
                <a:spcPct val="50000"/>
              </a:spcBef>
            </a:pPr>
            <a:r>
              <a:rPr lang="en-US" sz="1200"/>
              <a:t>(6)</a:t>
            </a:r>
          </a:p>
        </p:txBody>
      </p:sp>
      <p:sp>
        <p:nvSpPr>
          <p:cNvPr id="6217" name="Text Box 73"/>
          <p:cNvSpPr txBox="1">
            <a:spLocks noChangeArrowheads="1"/>
          </p:cNvSpPr>
          <p:nvPr/>
        </p:nvSpPr>
        <p:spPr bwMode="auto">
          <a:xfrm>
            <a:off x="3222923" y="1805616"/>
            <a:ext cx="381000" cy="257175"/>
          </a:xfrm>
          <a:prstGeom prst="rect">
            <a:avLst/>
          </a:prstGeom>
          <a:noFill/>
          <a:ln w="9525">
            <a:noFill/>
            <a:miter lim="800000"/>
            <a:headEnd/>
            <a:tailEnd/>
          </a:ln>
        </p:spPr>
        <p:txBody>
          <a:bodyPr>
            <a:spAutoFit/>
          </a:bodyPr>
          <a:lstStyle/>
          <a:p>
            <a:pPr algn="ctr">
              <a:spcBef>
                <a:spcPct val="50000"/>
              </a:spcBef>
            </a:pPr>
            <a:r>
              <a:rPr lang="en-US" sz="1200" dirty="0"/>
              <a:t>(5)</a:t>
            </a:r>
          </a:p>
        </p:txBody>
      </p:sp>
      <p:sp>
        <p:nvSpPr>
          <p:cNvPr id="8238" name="Rectangle 74"/>
          <p:cNvSpPr>
            <a:spLocks noChangeArrowheads="1"/>
          </p:cNvSpPr>
          <p:nvPr/>
        </p:nvSpPr>
        <p:spPr bwMode="auto">
          <a:xfrm>
            <a:off x="1851323" y="767391"/>
            <a:ext cx="1066800" cy="1219200"/>
          </a:xfrm>
          <a:prstGeom prst="rect">
            <a:avLst/>
          </a:prstGeom>
          <a:gradFill rotWithShape="1">
            <a:gsLst>
              <a:gs pos="0">
                <a:schemeClr val="accent1">
                  <a:lumMod val="75000"/>
                </a:schemeClr>
              </a:gs>
              <a:gs pos="50000">
                <a:schemeClr val="accent1">
                  <a:lumMod val="60000"/>
                  <a:lumOff val="40000"/>
                </a:schemeClr>
              </a:gs>
              <a:gs pos="100000">
                <a:schemeClr val="accent1">
                  <a:lumMod val="75000"/>
                </a:schemeClr>
              </a:gs>
            </a:gsLst>
            <a:lin ang="2700000" scaled="1"/>
          </a:gradFill>
          <a:ln w="3175" algn="ctr">
            <a:solidFill>
              <a:srgbClr val="FFFFFF"/>
            </a:solidFill>
            <a:miter lim="800000"/>
            <a:headEnd/>
            <a:tailEnd/>
          </a:ln>
          <a:effectLst>
            <a:outerShdw blurRad="50800" dist="38100" dir="2700000" algn="tl" rotWithShape="0">
              <a:prstClr val="black">
                <a:alpha val="40000"/>
              </a:prstClr>
            </a:outerShdw>
          </a:effectLst>
          <a:scene3d>
            <a:camera prst="orthographicFront"/>
            <a:lightRig rig="threePt" dir="t"/>
          </a:scene3d>
          <a:sp3d>
            <a:bevelT w="38100" h="38100"/>
          </a:sp3d>
        </p:spPr>
        <p:txBody>
          <a:bodyPr wrap="none" lIns="91432" tIns="45717" rIns="91432" bIns="45717" anchor="ctr"/>
          <a:lstStyle/>
          <a:p>
            <a:endParaRPr lang="en-US">
              <a:solidFill>
                <a:srgbClr val="000000"/>
              </a:solidFill>
            </a:endParaRPr>
          </a:p>
        </p:txBody>
      </p:sp>
      <p:sp>
        <p:nvSpPr>
          <p:cNvPr id="6219" name="Oval 75"/>
          <p:cNvSpPr>
            <a:spLocks noChangeArrowheads="1"/>
          </p:cNvSpPr>
          <p:nvPr/>
        </p:nvSpPr>
        <p:spPr bwMode="auto">
          <a:xfrm>
            <a:off x="2079923" y="843591"/>
            <a:ext cx="609600" cy="609600"/>
          </a:xfrm>
          <a:prstGeom prst="ellipse">
            <a:avLst/>
          </a:prstGeom>
          <a:gradFill rotWithShape="1">
            <a:gsLst>
              <a:gs pos="0">
                <a:schemeClr val="accent4">
                  <a:lumMod val="75000"/>
                </a:schemeClr>
              </a:gs>
              <a:gs pos="50000">
                <a:schemeClr val="accent4">
                  <a:lumMod val="60000"/>
                  <a:lumOff val="40000"/>
                </a:schemeClr>
              </a:gs>
              <a:gs pos="100000">
                <a:schemeClr val="accent4">
                  <a:lumMod val="75000"/>
                </a:schemeClr>
              </a:gs>
            </a:gsLst>
            <a:lin ang="2700000" scaled="1"/>
          </a:gradFill>
          <a:ln w="3175" algn="ctr">
            <a:solidFill>
              <a:srgbClr val="FFFFFF"/>
            </a:solidFill>
            <a:miter lim="800000"/>
            <a:headEnd/>
            <a:tailEnd/>
          </a:ln>
          <a:effectLst>
            <a:outerShdw blurRad="50800" dist="38100" dir="2700000" algn="tl" rotWithShape="0">
              <a:prstClr val="black">
                <a:alpha val="40000"/>
              </a:prstClr>
            </a:outerShdw>
          </a:effectLst>
          <a:scene3d>
            <a:camera prst="orthographicFront"/>
            <a:lightRig rig="threePt" dir="t"/>
          </a:scene3d>
          <a:sp3d>
            <a:bevelT w="38100" h="38100"/>
          </a:sp3d>
        </p:spPr>
        <p:txBody>
          <a:bodyPr wrap="none" lIns="91432" tIns="45717" rIns="91432" bIns="45717" anchor="ctr"/>
          <a:lstStyle/>
          <a:p>
            <a:endParaRPr lang="en-US">
              <a:solidFill>
                <a:srgbClr val="000000"/>
              </a:solidFill>
            </a:endParaRPr>
          </a:p>
        </p:txBody>
      </p:sp>
      <p:sp>
        <p:nvSpPr>
          <p:cNvPr id="6220" name="Rectangle 76"/>
          <p:cNvSpPr>
            <a:spLocks noChangeArrowheads="1"/>
          </p:cNvSpPr>
          <p:nvPr/>
        </p:nvSpPr>
        <p:spPr bwMode="auto">
          <a:xfrm>
            <a:off x="1927523" y="1529391"/>
            <a:ext cx="914400" cy="381000"/>
          </a:xfrm>
          <a:prstGeom prst="rect">
            <a:avLst/>
          </a:prstGeom>
          <a:gradFill rotWithShape="1">
            <a:gsLst>
              <a:gs pos="0">
                <a:srgbClr val="66CC66"/>
              </a:gs>
              <a:gs pos="50000">
                <a:srgbClr val="66CC66">
                  <a:gamma/>
                  <a:tint val="53725"/>
                  <a:invGamma/>
                </a:srgbClr>
              </a:gs>
              <a:gs pos="100000">
                <a:srgbClr val="66CC66"/>
              </a:gs>
            </a:gsLst>
            <a:lin ang="2700000" scaled="1"/>
          </a:gradFill>
          <a:ln w="3175" algn="ctr">
            <a:solidFill>
              <a:srgbClr val="FFFFFF"/>
            </a:solidFill>
            <a:miter lim="800000"/>
            <a:headEnd/>
            <a:tailEnd/>
          </a:ln>
          <a:effectLst>
            <a:outerShdw blurRad="50800" dist="38100" dir="2700000" algn="tl" rotWithShape="0">
              <a:prstClr val="black">
                <a:alpha val="40000"/>
              </a:prstClr>
            </a:outerShdw>
          </a:effectLst>
          <a:scene3d>
            <a:camera prst="orthographicFront"/>
            <a:lightRig rig="threePt" dir="t"/>
          </a:scene3d>
          <a:sp3d>
            <a:bevelT w="38100" h="38100"/>
          </a:sp3d>
        </p:spPr>
        <p:txBody>
          <a:bodyPr wrap="none" lIns="91432" tIns="45717" rIns="91432" bIns="45717" anchor="ctr"/>
          <a:lstStyle/>
          <a:p>
            <a:pPr>
              <a:spcBef>
                <a:spcPct val="50000"/>
              </a:spcBef>
            </a:pPr>
            <a:endParaRPr lang="en-US">
              <a:solidFill>
                <a:srgbClr val="000000"/>
              </a:solidFill>
            </a:endParaRPr>
          </a:p>
        </p:txBody>
      </p:sp>
      <p:sp>
        <p:nvSpPr>
          <p:cNvPr id="8241" name="Line 77"/>
          <p:cNvSpPr>
            <a:spLocks noChangeShapeType="1"/>
          </p:cNvSpPr>
          <p:nvPr/>
        </p:nvSpPr>
        <p:spPr bwMode="auto">
          <a:xfrm>
            <a:off x="2384723" y="1986591"/>
            <a:ext cx="0" cy="381000"/>
          </a:xfrm>
          <a:prstGeom prst="line">
            <a:avLst/>
          </a:prstGeom>
          <a:noFill/>
          <a:ln w="25400">
            <a:solidFill>
              <a:schemeClr val="tx1"/>
            </a:solidFill>
            <a:round/>
            <a:headEnd/>
            <a:tailEnd/>
          </a:ln>
        </p:spPr>
        <p:txBody>
          <a:bodyPr/>
          <a:lstStyle/>
          <a:p>
            <a:endParaRPr lang="en-US"/>
          </a:p>
        </p:txBody>
      </p:sp>
      <p:sp>
        <p:nvSpPr>
          <p:cNvPr id="8242" name="Text Box 78"/>
          <p:cNvSpPr txBox="1">
            <a:spLocks noChangeArrowheads="1"/>
          </p:cNvSpPr>
          <p:nvPr/>
        </p:nvSpPr>
        <p:spPr bwMode="auto">
          <a:xfrm>
            <a:off x="2156123" y="919791"/>
            <a:ext cx="457200" cy="369332"/>
          </a:xfrm>
          <a:prstGeom prst="rect">
            <a:avLst/>
          </a:prstGeom>
          <a:noFill/>
          <a:ln w="9525">
            <a:noFill/>
            <a:miter lim="800000"/>
            <a:headEnd/>
            <a:tailEnd/>
          </a:ln>
        </p:spPr>
        <p:txBody>
          <a:bodyPr>
            <a:spAutoFit/>
          </a:bodyPr>
          <a:lstStyle/>
          <a:p>
            <a:pPr algn="ctr">
              <a:spcBef>
                <a:spcPct val="50000"/>
              </a:spcBef>
            </a:pPr>
            <a:r>
              <a:rPr lang="en-US">
                <a:solidFill>
                  <a:schemeClr val="bg2"/>
                </a:solidFill>
              </a:rPr>
              <a:t>P</a:t>
            </a:r>
            <a:r>
              <a:rPr lang="en-US" baseline="-25000">
                <a:solidFill>
                  <a:schemeClr val="bg2"/>
                </a:solidFill>
              </a:rPr>
              <a:t>2</a:t>
            </a:r>
          </a:p>
        </p:txBody>
      </p:sp>
      <p:sp>
        <p:nvSpPr>
          <p:cNvPr id="8243" name="Text Box 79"/>
          <p:cNvSpPr txBox="1">
            <a:spLocks noChangeArrowheads="1"/>
          </p:cNvSpPr>
          <p:nvPr/>
        </p:nvSpPr>
        <p:spPr bwMode="auto">
          <a:xfrm>
            <a:off x="1851323" y="1529391"/>
            <a:ext cx="1066800" cy="369332"/>
          </a:xfrm>
          <a:prstGeom prst="rect">
            <a:avLst/>
          </a:prstGeom>
          <a:noFill/>
          <a:ln w="9525">
            <a:noFill/>
            <a:miter lim="800000"/>
            <a:headEnd/>
            <a:tailEnd/>
          </a:ln>
        </p:spPr>
        <p:txBody>
          <a:bodyPr>
            <a:spAutoFit/>
          </a:bodyPr>
          <a:lstStyle/>
          <a:p>
            <a:pPr algn="ctr">
              <a:spcBef>
                <a:spcPct val="50000"/>
              </a:spcBef>
            </a:pPr>
            <a:r>
              <a:rPr lang="en-US">
                <a:solidFill>
                  <a:schemeClr val="bg2"/>
                </a:solidFill>
              </a:rPr>
              <a:t>Cache</a:t>
            </a:r>
            <a:r>
              <a:rPr lang="en-US" baseline="-25000">
                <a:solidFill>
                  <a:schemeClr val="bg2"/>
                </a:solidFill>
              </a:rPr>
              <a:t>2</a:t>
            </a:r>
          </a:p>
        </p:txBody>
      </p:sp>
      <p:sp>
        <p:nvSpPr>
          <p:cNvPr id="8244" name="Line 80"/>
          <p:cNvSpPr>
            <a:spLocks noChangeShapeType="1"/>
          </p:cNvSpPr>
          <p:nvPr/>
        </p:nvSpPr>
        <p:spPr bwMode="auto">
          <a:xfrm flipV="1">
            <a:off x="6042323" y="2367591"/>
            <a:ext cx="0" cy="381000"/>
          </a:xfrm>
          <a:prstGeom prst="line">
            <a:avLst/>
          </a:prstGeom>
          <a:noFill/>
          <a:ln w="25400">
            <a:solidFill>
              <a:schemeClr val="tx1"/>
            </a:solidFill>
            <a:round/>
            <a:headEnd/>
            <a:tailEnd/>
          </a:ln>
        </p:spPr>
        <p:txBody>
          <a:bodyPr/>
          <a:lstStyle/>
          <a:p>
            <a:endParaRPr lang="en-US"/>
          </a:p>
        </p:txBody>
      </p:sp>
      <p:sp>
        <p:nvSpPr>
          <p:cNvPr id="6225" name="Oval 81"/>
          <p:cNvSpPr>
            <a:spLocks noChangeArrowheads="1"/>
          </p:cNvSpPr>
          <p:nvPr/>
        </p:nvSpPr>
        <p:spPr bwMode="auto">
          <a:xfrm>
            <a:off x="5661323" y="3510591"/>
            <a:ext cx="762000" cy="152400"/>
          </a:xfrm>
          <a:prstGeom prst="ellipse">
            <a:avLst/>
          </a:prstGeom>
          <a:gradFill>
            <a:gsLst>
              <a:gs pos="0">
                <a:schemeClr val="tx2">
                  <a:lumMod val="85000"/>
                </a:schemeClr>
              </a:gs>
              <a:gs pos="100000">
                <a:schemeClr val="tx2">
                  <a:lumMod val="65000"/>
                </a:schemeClr>
              </a:gs>
            </a:gsLst>
            <a:lin ang="2700000" scaled="1"/>
          </a:gradFill>
          <a:ln w="3175">
            <a:solidFill>
              <a:schemeClr val="tx1"/>
            </a:solidFill>
            <a:round/>
            <a:headEnd/>
            <a:tailEnd/>
          </a:ln>
          <a:effectLst>
            <a:outerShdw blurRad="50800" dist="38100" dir="2700000" algn="ctr" rotWithShape="0">
              <a:srgbClr val="000000">
                <a:alpha val="40000"/>
              </a:srgbClr>
            </a:outerShdw>
          </a:effectLst>
          <a:scene3d>
            <a:camera prst="orthographicFront"/>
            <a:lightRig rig="threePt" dir="t"/>
          </a:scene3d>
          <a:sp3d>
            <a:bevelT w="38100" h="38100"/>
          </a:sp3d>
        </p:spPr>
        <p:txBody>
          <a:bodyPr wrap="none" anchor="ctr"/>
          <a:lstStyle/>
          <a:p>
            <a:endParaRPr lang="en-US">
              <a:solidFill>
                <a:schemeClr val="bg2"/>
              </a:solidFill>
            </a:endParaRPr>
          </a:p>
        </p:txBody>
      </p:sp>
      <p:sp>
        <p:nvSpPr>
          <p:cNvPr id="6226" name="Rectangle 82"/>
          <p:cNvSpPr>
            <a:spLocks noChangeArrowheads="1"/>
          </p:cNvSpPr>
          <p:nvPr/>
        </p:nvSpPr>
        <p:spPr bwMode="auto">
          <a:xfrm>
            <a:off x="5661323" y="2824791"/>
            <a:ext cx="762000" cy="762000"/>
          </a:xfrm>
          <a:prstGeom prst="rect">
            <a:avLst/>
          </a:prstGeom>
          <a:gradFill>
            <a:gsLst>
              <a:gs pos="0">
                <a:schemeClr val="tx2">
                  <a:lumMod val="65000"/>
                </a:schemeClr>
              </a:gs>
              <a:gs pos="50000">
                <a:schemeClr val="tx2">
                  <a:lumMod val="85000"/>
                </a:schemeClr>
              </a:gs>
              <a:gs pos="100000">
                <a:schemeClr val="tx2">
                  <a:lumMod val="65000"/>
                </a:schemeClr>
              </a:gs>
            </a:gsLst>
            <a:lin ang="2700000" scaled="1"/>
          </a:gradFill>
          <a:ln w="9525">
            <a:noFill/>
            <a:miter lim="800000"/>
            <a:headEnd/>
            <a:tailEnd/>
          </a:ln>
        </p:spPr>
        <p:txBody>
          <a:bodyPr wrap="none" anchor="ctr"/>
          <a:lstStyle/>
          <a:p>
            <a:endParaRPr lang="en-US">
              <a:solidFill>
                <a:schemeClr val="bg2"/>
              </a:solidFill>
            </a:endParaRPr>
          </a:p>
        </p:txBody>
      </p:sp>
      <p:sp>
        <p:nvSpPr>
          <p:cNvPr id="6227" name="Oval 83"/>
          <p:cNvSpPr>
            <a:spLocks noChangeArrowheads="1"/>
          </p:cNvSpPr>
          <p:nvPr/>
        </p:nvSpPr>
        <p:spPr bwMode="auto">
          <a:xfrm>
            <a:off x="5661323" y="2748591"/>
            <a:ext cx="762000" cy="152400"/>
          </a:xfrm>
          <a:prstGeom prst="ellipse">
            <a:avLst/>
          </a:prstGeom>
          <a:gradFill>
            <a:gsLst>
              <a:gs pos="0">
                <a:schemeClr val="tx2">
                  <a:lumMod val="65000"/>
                </a:schemeClr>
              </a:gs>
              <a:gs pos="100000">
                <a:schemeClr val="tx2">
                  <a:lumMod val="85000"/>
                </a:schemeClr>
              </a:gs>
            </a:gsLst>
            <a:lin ang="2700000" scaled="1"/>
          </a:gradFill>
          <a:ln w="3175">
            <a:solidFill>
              <a:schemeClr val="tx1"/>
            </a:solidFill>
            <a:round/>
            <a:headEnd/>
            <a:tailEnd/>
          </a:ln>
          <a:effectLst>
            <a:outerShdw sx="1000" sy="1000" algn="ctr" rotWithShape="0">
              <a:srgbClr val="000000"/>
            </a:outerShdw>
          </a:effectLst>
          <a:scene3d>
            <a:camera prst="orthographicFront"/>
            <a:lightRig rig="threePt" dir="t"/>
          </a:scene3d>
          <a:sp3d>
            <a:bevelT w="38100" h="38100"/>
          </a:sp3d>
        </p:spPr>
        <p:txBody>
          <a:bodyPr wrap="none" anchor="ctr"/>
          <a:lstStyle/>
          <a:p>
            <a:endParaRPr lang="en-US">
              <a:solidFill>
                <a:schemeClr val="bg2"/>
              </a:solidFill>
            </a:endParaRPr>
          </a:p>
        </p:txBody>
      </p:sp>
      <p:sp>
        <p:nvSpPr>
          <p:cNvPr id="8248" name="Line 84"/>
          <p:cNvSpPr>
            <a:spLocks noChangeShapeType="1"/>
          </p:cNvSpPr>
          <p:nvPr/>
        </p:nvSpPr>
        <p:spPr bwMode="auto">
          <a:xfrm>
            <a:off x="6423323" y="2824791"/>
            <a:ext cx="0" cy="762000"/>
          </a:xfrm>
          <a:prstGeom prst="line">
            <a:avLst/>
          </a:prstGeom>
          <a:noFill/>
          <a:ln w="3175">
            <a:solidFill>
              <a:schemeClr val="tx1"/>
            </a:solidFill>
            <a:miter lim="800000"/>
            <a:headEnd/>
            <a:tailEnd/>
          </a:ln>
          <a:effectLst>
            <a:outerShdw blurRad="50800" dist="38100" dir="2700000" algn="ctr" rotWithShape="0">
              <a:srgbClr val="000000">
                <a:alpha val="40000"/>
              </a:srgbClr>
            </a:outerShdw>
          </a:effectLst>
          <a:scene3d>
            <a:camera prst="orthographicFront"/>
            <a:lightRig rig="threePt" dir="t"/>
          </a:scene3d>
          <a:sp3d>
            <a:bevelT w="38100" h="38100"/>
          </a:sp3d>
        </p:spPr>
        <p:txBody>
          <a:bodyPr/>
          <a:lstStyle/>
          <a:p>
            <a:endParaRPr lang="en-US">
              <a:solidFill>
                <a:schemeClr val="bg2"/>
              </a:solidFill>
            </a:endParaRPr>
          </a:p>
        </p:txBody>
      </p:sp>
      <p:sp>
        <p:nvSpPr>
          <p:cNvPr id="6229" name="Text Box 85"/>
          <p:cNvSpPr txBox="1">
            <a:spLocks noChangeArrowheads="1"/>
          </p:cNvSpPr>
          <p:nvPr/>
        </p:nvSpPr>
        <p:spPr bwMode="auto">
          <a:xfrm>
            <a:off x="5661323" y="2977191"/>
            <a:ext cx="762000" cy="369332"/>
          </a:xfrm>
          <a:prstGeom prst="rect">
            <a:avLst/>
          </a:prstGeom>
          <a:noFill/>
          <a:ln w="9525">
            <a:noFill/>
            <a:miter lim="800000"/>
            <a:headEnd/>
            <a:tailEnd/>
          </a:ln>
        </p:spPr>
        <p:txBody>
          <a:bodyPr>
            <a:spAutoFit/>
          </a:bodyPr>
          <a:lstStyle/>
          <a:p>
            <a:pPr algn="ctr">
              <a:spcBef>
                <a:spcPct val="50000"/>
              </a:spcBef>
            </a:pPr>
            <a:r>
              <a:rPr lang="en-US" dirty="0" err="1">
                <a:solidFill>
                  <a:schemeClr val="bg2"/>
                </a:solidFill>
              </a:rPr>
              <a:t>Disk</a:t>
            </a:r>
            <a:r>
              <a:rPr lang="en-US" baseline="-25000" dirty="0" err="1">
                <a:solidFill>
                  <a:schemeClr val="bg2"/>
                </a:solidFill>
              </a:rPr>
              <a:t>B</a:t>
            </a:r>
            <a:endParaRPr lang="en-US" baseline="-25000" dirty="0">
              <a:solidFill>
                <a:schemeClr val="bg2"/>
              </a:solidFill>
            </a:endParaRPr>
          </a:p>
        </p:txBody>
      </p:sp>
      <p:sp>
        <p:nvSpPr>
          <p:cNvPr id="8250" name="Line 86"/>
          <p:cNvSpPr>
            <a:spLocks noChangeShapeType="1"/>
          </p:cNvSpPr>
          <p:nvPr/>
        </p:nvSpPr>
        <p:spPr bwMode="auto">
          <a:xfrm>
            <a:off x="5661323" y="2824791"/>
            <a:ext cx="0" cy="762000"/>
          </a:xfrm>
          <a:prstGeom prst="line">
            <a:avLst/>
          </a:prstGeom>
          <a:noFill/>
          <a:ln w="9525">
            <a:solidFill>
              <a:schemeClr val="tx1"/>
            </a:solidFill>
            <a:round/>
            <a:headEnd/>
            <a:tailEnd/>
          </a:ln>
          <a:scene3d>
            <a:camera prst="orthographicFront"/>
            <a:lightRig rig="threePt" dir="t"/>
          </a:scene3d>
          <a:sp3d>
            <a:bevelT h="38100"/>
          </a:sp3d>
        </p:spPr>
        <p:txBody>
          <a:bodyPr/>
          <a:lstStyle/>
          <a:p>
            <a:endParaRPr lang="en-US">
              <a:solidFill>
                <a:schemeClr val="bg2"/>
              </a:solidFill>
            </a:endParaRPr>
          </a:p>
        </p:txBody>
      </p:sp>
      <p:sp>
        <p:nvSpPr>
          <p:cNvPr id="6231" name="Freeform 87"/>
          <p:cNvSpPr>
            <a:spLocks/>
          </p:cNvSpPr>
          <p:nvPr/>
        </p:nvSpPr>
        <p:spPr bwMode="auto">
          <a:xfrm>
            <a:off x="2689523" y="1148391"/>
            <a:ext cx="3429000" cy="1600200"/>
          </a:xfrm>
          <a:custGeom>
            <a:avLst/>
            <a:gdLst>
              <a:gd name="T0" fmla="*/ 2147483647 w 2160"/>
              <a:gd name="T1" fmla="*/ 2147483647 h 1008"/>
              <a:gd name="T2" fmla="*/ 2147483647 w 2160"/>
              <a:gd name="T3" fmla="*/ 2147483647 h 1008"/>
              <a:gd name="T4" fmla="*/ 2147483647 w 2160"/>
              <a:gd name="T5" fmla="*/ 2147483647 h 1008"/>
              <a:gd name="T6" fmla="*/ 2147483647 w 2160"/>
              <a:gd name="T7" fmla="*/ 2147483647 h 1008"/>
              <a:gd name="T8" fmla="*/ 0 w 2160"/>
              <a:gd name="T9" fmla="*/ 0 h 1008"/>
              <a:gd name="T10" fmla="*/ 0 60000 65536"/>
              <a:gd name="T11" fmla="*/ 0 60000 65536"/>
              <a:gd name="T12" fmla="*/ 0 60000 65536"/>
              <a:gd name="T13" fmla="*/ 0 60000 65536"/>
              <a:gd name="T14" fmla="*/ 0 60000 65536"/>
              <a:gd name="T15" fmla="*/ 0 w 2160"/>
              <a:gd name="T16" fmla="*/ 0 h 1008"/>
              <a:gd name="T17" fmla="*/ 2160 w 2160"/>
              <a:gd name="T18" fmla="*/ 1008 h 1008"/>
            </a:gdLst>
            <a:ahLst/>
            <a:cxnLst>
              <a:cxn ang="T10">
                <a:pos x="T0" y="T1"/>
              </a:cxn>
              <a:cxn ang="T11">
                <a:pos x="T2" y="T3"/>
              </a:cxn>
              <a:cxn ang="T12">
                <a:pos x="T4" y="T5"/>
              </a:cxn>
              <a:cxn ang="T13">
                <a:pos x="T6" y="T7"/>
              </a:cxn>
              <a:cxn ang="T14">
                <a:pos x="T8" y="T9"/>
              </a:cxn>
            </a:cxnLst>
            <a:rect l="T15" t="T16" r="T17" b="T18"/>
            <a:pathLst>
              <a:path w="2160" h="1008">
                <a:moveTo>
                  <a:pt x="2160" y="1008"/>
                </a:moveTo>
                <a:cubicBezTo>
                  <a:pt x="2160" y="748"/>
                  <a:pt x="2160" y="488"/>
                  <a:pt x="1872" y="384"/>
                </a:cubicBezTo>
                <a:cubicBezTo>
                  <a:pt x="1584" y="280"/>
                  <a:pt x="680" y="432"/>
                  <a:pt x="432" y="384"/>
                </a:cubicBezTo>
                <a:cubicBezTo>
                  <a:pt x="184" y="336"/>
                  <a:pt x="456" y="160"/>
                  <a:pt x="384" y="96"/>
                </a:cubicBezTo>
                <a:cubicBezTo>
                  <a:pt x="312" y="32"/>
                  <a:pt x="156" y="16"/>
                  <a:pt x="0" y="0"/>
                </a:cubicBezTo>
              </a:path>
            </a:pathLst>
          </a:custGeom>
          <a:noFill/>
          <a:ln w="19050">
            <a:solidFill>
              <a:srgbClr val="FF0000"/>
            </a:solidFill>
            <a:round/>
            <a:headEnd type="none" w="lg" len="lg"/>
            <a:tailEnd type="arrow" w="lg" len="lg"/>
          </a:ln>
        </p:spPr>
        <p:txBody>
          <a:bodyPr/>
          <a:lstStyle/>
          <a:p>
            <a:endParaRPr lang="en-US"/>
          </a:p>
        </p:txBody>
      </p:sp>
      <p:sp>
        <p:nvSpPr>
          <p:cNvPr id="6232" name="Freeform 88"/>
          <p:cNvSpPr>
            <a:spLocks/>
          </p:cNvSpPr>
          <p:nvPr/>
        </p:nvSpPr>
        <p:spPr bwMode="auto">
          <a:xfrm>
            <a:off x="2613323" y="462591"/>
            <a:ext cx="3886200" cy="457200"/>
          </a:xfrm>
          <a:custGeom>
            <a:avLst/>
            <a:gdLst>
              <a:gd name="T0" fmla="*/ 0 w 2448"/>
              <a:gd name="T1" fmla="*/ 2147483647 h 288"/>
              <a:gd name="T2" fmla="*/ 2147483647 w 2448"/>
              <a:gd name="T3" fmla="*/ 0 h 288"/>
              <a:gd name="T4" fmla="*/ 2147483647 w 2448"/>
              <a:gd name="T5" fmla="*/ 2147483647 h 288"/>
              <a:gd name="T6" fmla="*/ 0 60000 65536"/>
              <a:gd name="T7" fmla="*/ 0 60000 65536"/>
              <a:gd name="T8" fmla="*/ 0 60000 65536"/>
              <a:gd name="T9" fmla="*/ 0 w 2448"/>
              <a:gd name="T10" fmla="*/ 0 h 288"/>
              <a:gd name="T11" fmla="*/ 2448 w 2448"/>
              <a:gd name="T12" fmla="*/ 288 h 288"/>
            </a:gdLst>
            <a:ahLst/>
            <a:cxnLst>
              <a:cxn ang="T6">
                <a:pos x="T0" y="T1"/>
              </a:cxn>
              <a:cxn ang="T7">
                <a:pos x="T2" y="T3"/>
              </a:cxn>
              <a:cxn ang="T8">
                <a:pos x="T4" y="T5"/>
              </a:cxn>
            </a:cxnLst>
            <a:rect l="T9" t="T10" r="T11" b="T12"/>
            <a:pathLst>
              <a:path w="2448" h="288">
                <a:moveTo>
                  <a:pt x="0" y="288"/>
                </a:moveTo>
                <a:cubicBezTo>
                  <a:pt x="420" y="144"/>
                  <a:pt x="840" y="0"/>
                  <a:pt x="1248" y="0"/>
                </a:cubicBezTo>
                <a:cubicBezTo>
                  <a:pt x="1656" y="0"/>
                  <a:pt x="2052" y="144"/>
                  <a:pt x="2448" y="288"/>
                </a:cubicBezTo>
              </a:path>
            </a:pathLst>
          </a:custGeom>
          <a:noFill/>
          <a:ln w="19050">
            <a:solidFill>
              <a:srgbClr val="FF0000"/>
            </a:solidFill>
            <a:round/>
            <a:headEnd/>
            <a:tailEnd type="arrow" w="lg" len="lg"/>
          </a:ln>
        </p:spPr>
        <p:txBody>
          <a:bodyPr/>
          <a:lstStyle/>
          <a:p>
            <a:endParaRPr lang="en-US"/>
          </a:p>
        </p:txBody>
      </p:sp>
      <p:grpSp>
        <p:nvGrpSpPr>
          <p:cNvPr id="10" name="Group 100"/>
          <p:cNvGrpSpPr>
            <a:grpSpLocks/>
          </p:cNvGrpSpPr>
          <p:nvPr/>
        </p:nvGrpSpPr>
        <p:grpSpPr bwMode="auto">
          <a:xfrm>
            <a:off x="2765723" y="1940554"/>
            <a:ext cx="457200" cy="274637"/>
            <a:chOff x="1728" y="1075"/>
            <a:chExt cx="288" cy="173"/>
          </a:xfrm>
        </p:grpSpPr>
        <p:sp>
          <p:nvSpPr>
            <p:cNvPr id="8262" name="Line 96"/>
            <p:cNvSpPr>
              <a:spLocks noChangeShapeType="1"/>
            </p:cNvSpPr>
            <p:nvPr/>
          </p:nvSpPr>
          <p:spPr bwMode="auto">
            <a:xfrm>
              <a:off x="1728" y="1248"/>
              <a:ext cx="288" cy="0"/>
            </a:xfrm>
            <a:prstGeom prst="line">
              <a:avLst/>
            </a:prstGeom>
            <a:noFill/>
            <a:ln w="19050">
              <a:solidFill>
                <a:srgbClr val="FF0000"/>
              </a:solidFill>
              <a:round/>
              <a:headEnd type="none" w="lg" len="lg"/>
              <a:tailEnd type="arrow" w="lg" len="lg"/>
            </a:ln>
          </p:spPr>
          <p:txBody>
            <a:bodyPr/>
            <a:lstStyle/>
            <a:p>
              <a:endParaRPr lang="en-US"/>
            </a:p>
          </p:txBody>
        </p:sp>
        <p:sp>
          <p:nvSpPr>
            <p:cNvPr id="8263" name="Line 97"/>
            <p:cNvSpPr>
              <a:spLocks noChangeShapeType="1"/>
            </p:cNvSpPr>
            <p:nvPr/>
          </p:nvSpPr>
          <p:spPr bwMode="auto">
            <a:xfrm flipH="1">
              <a:off x="1728" y="1104"/>
              <a:ext cx="0" cy="144"/>
            </a:xfrm>
            <a:prstGeom prst="line">
              <a:avLst/>
            </a:prstGeom>
            <a:noFill/>
            <a:ln w="19050">
              <a:solidFill>
                <a:srgbClr val="FF0000"/>
              </a:solidFill>
              <a:round/>
              <a:headEnd type="none" w="lg" len="lg"/>
              <a:tailEnd type="none" w="lg" len="lg"/>
            </a:ln>
          </p:spPr>
          <p:txBody>
            <a:bodyPr/>
            <a:lstStyle/>
            <a:p>
              <a:endParaRPr lang="en-US"/>
            </a:p>
          </p:txBody>
        </p:sp>
        <p:sp>
          <p:nvSpPr>
            <p:cNvPr id="8264" name="Text Box 98"/>
            <p:cNvSpPr txBox="1">
              <a:spLocks noChangeArrowheads="1"/>
            </p:cNvSpPr>
            <p:nvPr/>
          </p:nvSpPr>
          <p:spPr bwMode="auto">
            <a:xfrm flipH="1">
              <a:off x="1728" y="1075"/>
              <a:ext cx="240" cy="163"/>
            </a:xfrm>
            <a:prstGeom prst="rect">
              <a:avLst/>
            </a:prstGeom>
            <a:noFill/>
            <a:ln w="9525">
              <a:noFill/>
              <a:miter lim="800000"/>
              <a:headEnd/>
              <a:tailEnd/>
            </a:ln>
          </p:spPr>
          <p:txBody>
            <a:bodyPr>
              <a:spAutoFit/>
            </a:bodyPr>
            <a:lstStyle/>
            <a:p>
              <a:pPr>
                <a:spcBef>
                  <a:spcPct val="50000"/>
                </a:spcBef>
              </a:pPr>
              <a:r>
                <a:rPr lang="en-US" sz="1200"/>
                <a:t>(8)</a:t>
              </a:r>
            </a:p>
          </p:txBody>
        </p:sp>
      </p:grpSp>
      <p:sp>
        <p:nvSpPr>
          <p:cNvPr id="89" name="Text Box 93"/>
          <p:cNvSpPr txBox="1">
            <a:spLocks noChangeArrowheads="1"/>
          </p:cNvSpPr>
          <p:nvPr/>
        </p:nvSpPr>
        <p:spPr bwMode="auto">
          <a:xfrm>
            <a:off x="7413923" y="249866"/>
            <a:ext cx="1371600" cy="523220"/>
          </a:xfrm>
          <a:prstGeom prst="rect">
            <a:avLst/>
          </a:prstGeom>
          <a:noFill/>
          <a:ln w="9525">
            <a:noFill/>
            <a:miter lim="800000"/>
            <a:headEnd/>
            <a:tailEnd/>
          </a:ln>
        </p:spPr>
        <p:txBody>
          <a:bodyPr>
            <a:spAutoFit/>
          </a:bodyPr>
          <a:lstStyle/>
          <a:p>
            <a:pPr algn="ctr">
              <a:spcBef>
                <a:spcPct val="50000"/>
              </a:spcBef>
            </a:pPr>
            <a:r>
              <a:rPr lang="en-US" sz="1400" dirty="0"/>
              <a:t>Locked </a:t>
            </a:r>
            <a:r>
              <a:rPr lang="en-US" sz="1400" dirty="0">
                <a:ln w="12700">
                  <a:noFill/>
                  <a:prstDash val="solid"/>
                </a:ln>
                <a:gradFill>
                  <a:gsLst>
                    <a:gs pos="0">
                      <a:srgbClr val="FFFFFF"/>
                    </a:gs>
                    <a:gs pos="100000">
                      <a:srgbClr val="FFFFFF"/>
                    </a:gs>
                  </a:gsLst>
                  <a:lin ang="5400000" scaled="0"/>
                </a:gradFill>
                <a:effectLst>
                  <a:outerShdw blurRad="165100" algn="ctr" rotWithShape="0">
                    <a:prstClr val="black"/>
                  </a:outerShdw>
                </a:effectLst>
                <a:latin typeface="Segoe Semibold" pitchFamily="34" charset="0"/>
              </a:rPr>
              <a:t>out</a:t>
            </a:r>
            <a:r>
              <a:rPr lang="en-US" sz="1400" dirty="0"/>
              <a:t> for I/O Initiation</a:t>
            </a:r>
          </a:p>
        </p:txBody>
      </p:sp>
      <p:sp>
        <p:nvSpPr>
          <p:cNvPr id="90" name="Text Box 94"/>
          <p:cNvSpPr txBox="1">
            <a:spLocks noChangeArrowheads="1"/>
          </p:cNvSpPr>
          <p:nvPr/>
        </p:nvSpPr>
        <p:spPr bwMode="auto">
          <a:xfrm>
            <a:off x="327323" y="249866"/>
            <a:ext cx="1371600" cy="523220"/>
          </a:xfrm>
          <a:prstGeom prst="rect">
            <a:avLst/>
          </a:prstGeom>
        </p:spPr>
        <p:txBody>
          <a:bodyPr>
            <a:spAutoFit/>
          </a:bodyPr>
          <a:lstStyle/>
          <a:p>
            <a:pPr algn="ctr">
              <a:spcBef>
                <a:spcPct val="50000"/>
              </a:spcBef>
            </a:pPr>
            <a:r>
              <a:rPr lang="en-US" sz="1400" dirty="0">
                <a:ln w="12700">
                  <a:noFill/>
                  <a:prstDash val="solid"/>
                </a:ln>
                <a:gradFill>
                  <a:gsLst>
                    <a:gs pos="0">
                      <a:srgbClr val="FFFFFF"/>
                    </a:gs>
                    <a:gs pos="100000">
                      <a:srgbClr val="FFFFFF"/>
                    </a:gs>
                  </a:gsLst>
                  <a:lin ang="5400000" scaled="0"/>
                </a:gradFill>
                <a:effectLst>
                  <a:outerShdw blurRad="165100" algn="ctr" rotWithShape="0">
                    <a:prstClr val="black"/>
                  </a:outerShdw>
                </a:effectLst>
                <a:latin typeface="Segoe Semibold" pitchFamily="34" charset="0"/>
              </a:rPr>
              <a:t>Locked out for I/O Initiation</a:t>
            </a:r>
          </a:p>
        </p:txBody>
      </p:sp>
      <p:sp>
        <p:nvSpPr>
          <p:cNvPr id="91" name="Freeform 95"/>
          <p:cNvSpPr>
            <a:spLocks/>
          </p:cNvSpPr>
          <p:nvPr/>
        </p:nvSpPr>
        <p:spPr bwMode="auto">
          <a:xfrm>
            <a:off x="1317923" y="538791"/>
            <a:ext cx="419100" cy="609600"/>
          </a:xfrm>
          <a:custGeom>
            <a:avLst/>
            <a:gdLst>
              <a:gd name="T0" fmla="*/ 2147483647 w 264"/>
              <a:gd name="T1" fmla="*/ 0 h 384"/>
              <a:gd name="T2" fmla="*/ 2147483647 w 264"/>
              <a:gd name="T3" fmla="*/ 2147483647 h 384"/>
              <a:gd name="T4" fmla="*/ 0 w 264"/>
              <a:gd name="T5" fmla="*/ 2147483647 h 384"/>
              <a:gd name="T6" fmla="*/ 0 60000 65536"/>
              <a:gd name="T7" fmla="*/ 0 60000 65536"/>
              <a:gd name="T8" fmla="*/ 0 60000 65536"/>
              <a:gd name="T9" fmla="*/ 0 w 264"/>
              <a:gd name="T10" fmla="*/ 0 h 384"/>
              <a:gd name="T11" fmla="*/ 264 w 264"/>
              <a:gd name="T12" fmla="*/ 384 h 384"/>
            </a:gdLst>
            <a:ahLst/>
            <a:cxnLst>
              <a:cxn ang="T6">
                <a:pos x="T0" y="T1"/>
              </a:cxn>
              <a:cxn ang="T7">
                <a:pos x="T2" y="T3"/>
              </a:cxn>
              <a:cxn ang="T8">
                <a:pos x="T4" y="T5"/>
              </a:cxn>
            </a:cxnLst>
            <a:rect l="T9" t="T10" r="T11" b="T12"/>
            <a:pathLst>
              <a:path w="264" h="384">
                <a:moveTo>
                  <a:pt x="144" y="0"/>
                </a:moveTo>
                <a:cubicBezTo>
                  <a:pt x="204" y="88"/>
                  <a:pt x="264" y="176"/>
                  <a:pt x="240" y="240"/>
                </a:cubicBezTo>
                <a:cubicBezTo>
                  <a:pt x="216" y="304"/>
                  <a:pt x="40" y="360"/>
                  <a:pt x="0" y="384"/>
                </a:cubicBezTo>
              </a:path>
            </a:pathLst>
          </a:custGeom>
          <a:noFill/>
          <a:ln w="19050">
            <a:solidFill>
              <a:srgbClr val="FF0000"/>
            </a:solidFill>
            <a:prstDash val="sysDot"/>
            <a:round/>
            <a:headEnd/>
            <a:tailEnd type="arrow" w="lg" len="lg"/>
          </a:ln>
        </p:spPr>
        <p:txBody>
          <a:bodyPr/>
          <a:lstStyle/>
          <a:p>
            <a:endParaRPr lang="en-US"/>
          </a:p>
        </p:txBody>
      </p:sp>
      <p:sp>
        <p:nvSpPr>
          <p:cNvPr id="92" name="Freeform 97"/>
          <p:cNvSpPr>
            <a:spLocks/>
          </p:cNvSpPr>
          <p:nvPr/>
        </p:nvSpPr>
        <p:spPr bwMode="auto">
          <a:xfrm>
            <a:off x="1698923" y="843591"/>
            <a:ext cx="381000" cy="228600"/>
          </a:xfrm>
          <a:custGeom>
            <a:avLst/>
            <a:gdLst>
              <a:gd name="T0" fmla="*/ 0 w 240"/>
              <a:gd name="T1" fmla="*/ 0 h 192"/>
              <a:gd name="T2" fmla="*/ 2147483647 w 240"/>
              <a:gd name="T3" fmla="*/ 2147483647 h 192"/>
              <a:gd name="T4" fmla="*/ 2147483647 w 240"/>
              <a:gd name="T5" fmla="*/ 2147483647 h 192"/>
              <a:gd name="T6" fmla="*/ 0 60000 65536"/>
              <a:gd name="T7" fmla="*/ 0 60000 65536"/>
              <a:gd name="T8" fmla="*/ 0 60000 65536"/>
              <a:gd name="T9" fmla="*/ 0 w 240"/>
              <a:gd name="T10" fmla="*/ 0 h 192"/>
              <a:gd name="T11" fmla="*/ 240 w 240"/>
              <a:gd name="T12" fmla="*/ 192 h 192"/>
            </a:gdLst>
            <a:ahLst/>
            <a:cxnLst>
              <a:cxn ang="T6">
                <a:pos x="T0" y="T1"/>
              </a:cxn>
              <a:cxn ang="T7">
                <a:pos x="T2" y="T3"/>
              </a:cxn>
              <a:cxn ang="T8">
                <a:pos x="T4" y="T5"/>
              </a:cxn>
            </a:cxnLst>
            <a:rect l="T9" t="T10" r="T11" b="T12"/>
            <a:pathLst>
              <a:path w="240" h="192">
                <a:moveTo>
                  <a:pt x="0" y="0"/>
                </a:moveTo>
                <a:cubicBezTo>
                  <a:pt x="4" y="56"/>
                  <a:pt x="8" y="112"/>
                  <a:pt x="48" y="144"/>
                </a:cubicBezTo>
                <a:cubicBezTo>
                  <a:pt x="88" y="176"/>
                  <a:pt x="164" y="184"/>
                  <a:pt x="240" y="192"/>
                </a:cubicBezTo>
              </a:path>
            </a:pathLst>
          </a:custGeom>
          <a:noFill/>
          <a:ln w="19050">
            <a:solidFill>
              <a:srgbClr val="FF0000"/>
            </a:solidFill>
            <a:prstDash val="sysDot"/>
            <a:round/>
            <a:headEnd/>
            <a:tailEnd type="arrow" w="lg" len="lg"/>
          </a:ln>
        </p:spPr>
        <p:txBody>
          <a:bodyPr/>
          <a:lstStyle/>
          <a:p>
            <a:endParaRPr lang="en-US"/>
          </a:p>
        </p:txBody>
      </p:sp>
      <p:sp>
        <p:nvSpPr>
          <p:cNvPr id="93" name="Freeform 98"/>
          <p:cNvSpPr>
            <a:spLocks/>
          </p:cNvSpPr>
          <p:nvPr/>
        </p:nvSpPr>
        <p:spPr bwMode="auto">
          <a:xfrm>
            <a:off x="8404523" y="538791"/>
            <a:ext cx="419100" cy="609600"/>
          </a:xfrm>
          <a:custGeom>
            <a:avLst/>
            <a:gdLst>
              <a:gd name="T0" fmla="*/ 2147483647 w 264"/>
              <a:gd name="T1" fmla="*/ 0 h 384"/>
              <a:gd name="T2" fmla="*/ 2147483647 w 264"/>
              <a:gd name="T3" fmla="*/ 2147483647 h 384"/>
              <a:gd name="T4" fmla="*/ 0 w 264"/>
              <a:gd name="T5" fmla="*/ 2147483647 h 384"/>
              <a:gd name="T6" fmla="*/ 0 60000 65536"/>
              <a:gd name="T7" fmla="*/ 0 60000 65536"/>
              <a:gd name="T8" fmla="*/ 0 60000 65536"/>
              <a:gd name="T9" fmla="*/ 0 w 264"/>
              <a:gd name="T10" fmla="*/ 0 h 384"/>
              <a:gd name="T11" fmla="*/ 264 w 264"/>
              <a:gd name="T12" fmla="*/ 384 h 384"/>
            </a:gdLst>
            <a:ahLst/>
            <a:cxnLst>
              <a:cxn ang="T6">
                <a:pos x="T0" y="T1"/>
              </a:cxn>
              <a:cxn ang="T7">
                <a:pos x="T2" y="T3"/>
              </a:cxn>
              <a:cxn ang="T8">
                <a:pos x="T4" y="T5"/>
              </a:cxn>
            </a:cxnLst>
            <a:rect l="T9" t="T10" r="T11" b="T12"/>
            <a:pathLst>
              <a:path w="264" h="384">
                <a:moveTo>
                  <a:pt x="144" y="0"/>
                </a:moveTo>
                <a:cubicBezTo>
                  <a:pt x="204" y="88"/>
                  <a:pt x="264" y="176"/>
                  <a:pt x="240" y="240"/>
                </a:cubicBezTo>
                <a:cubicBezTo>
                  <a:pt x="216" y="304"/>
                  <a:pt x="40" y="360"/>
                  <a:pt x="0" y="384"/>
                </a:cubicBezTo>
              </a:path>
            </a:pathLst>
          </a:custGeom>
          <a:noFill/>
          <a:ln w="19050">
            <a:solidFill>
              <a:srgbClr val="FF0000"/>
            </a:solidFill>
            <a:prstDash val="sysDot"/>
            <a:round/>
            <a:headEnd/>
            <a:tailEnd type="arrow" w="lg" len="lg"/>
          </a:ln>
        </p:spPr>
        <p:txBody>
          <a:bodyPr/>
          <a:lstStyle/>
          <a:p>
            <a:endParaRPr lang="en-US"/>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6193"/>
                                        </p:tgtEl>
                                        <p:attrNameLst>
                                          <p:attrName>style.visibility</p:attrName>
                                        </p:attrNameLst>
                                      </p:cBhvr>
                                      <p:to>
                                        <p:strVal val="visible"/>
                                      </p:to>
                                    </p:set>
                                    <p:animEffect transition="in" filter="wipe(down)">
                                      <p:cBhvr>
                                        <p:cTn id="7" dur="2000"/>
                                        <p:tgtEl>
                                          <p:spTgt spid="6193"/>
                                        </p:tgtEl>
                                      </p:cBhvr>
                                    </p:animEffect>
                                  </p:childTnLst>
                                </p:cTn>
                              </p:par>
                              <p:par>
                                <p:cTn id="8" presetID="3" presetClass="emph" presetSubtype="1" nodeType="withEffect">
                                  <p:stCondLst>
                                    <p:cond delay="0"/>
                                  </p:stCondLst>
                                  <p:endCondLst>
                                    <p:cond evt="onNext" delay="0">
                                      <p:tgtEl>
                                        <p:sldTgt/>
                                      </p:tgtEl>
                                    </p:cond>
                                  </p:endCondLst>
                                  <p:childTnLst>
                                    <p:set>
                                      <p:cBhvr override="childStyle">
                                        <p:cTn id="9" dur="indefinite"/>
                                        <p:tgtEl>
                                          <p:spTgt spid="6188">
                                            <p:txEl>
                                              <p:pRg st="0" end="0"/>
                                            </p:txEl>
                                          </p:spTgt>
                                        </p:tgtEl>
                                        <p:attrNameLst>
                                          <p:attrName>style.color</p:attrName>
                                        </p:attrNameLst>
                                      </p:cBhvr>
                                      <p:to>
                                        <p:clrVal>
                                          <a:srgbClr val="FF0000"/>
                                        </p:clrVal>
                                      </p:to>
                                    </p:set>
                                  </p:childTnLst>
                                </p:cTn>
                              </p:par>
                            </p:childTnLst>
                          </p:cTn>
                        </p:par>
                        <p:par>
                          <p:cTn id="10" fill="hold">
                            <p:stCondLst>
                              <p:cond delay="2000"/>
                            </p:stCondLst>
                            <p:childTnLst>
                              <p:par>
                                <p:cTn id="11" presetID="1" presetClass="entr" presetSubtype="0" fill="hold" grpId="0" nodeType="afterEffect">
                                  <p:stCondLst>
                                    <p:cond delay="0"/>
                                  </p:stCondLst>
                                  <p:childTnLst>
                                    <p:set>
                                      <p:cBhvr>
                                        <p:cTn id="12" dur="1" fill="hold">
                                          <p:stCondLst>
                                            <p:cond delay="0"/>
                                          </p:stCondLst>
                                        </p:cTn>
                                        <p:tgtEl>
                                          <p:spTgt spid="619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mph" presetSubtype="2" fill="hold" nodeType="clickEffect">
                                  <p:stCondLst>
                                    <p:cond delay="0"/>
                                  </p:stCondLst>
                                  <p:childTnLst>
                                    <p:animClr clrSpc="rgb" dir="cw">
                                      <p:cBhvr>
                                        <p:cTn id="16" dur="2000" fill="hold"/>
                                        <p:tgtEl>
                                          <p:spTgt spid="6176"/>
                                        </p:tgtEl>
                                        <p:attrNameLst>
                                          <p:attrName>fillcolor</p:attrName>
                                        </p:attrNameLst>
                                      </p:cBhvr>
                                      <p:to>
                                        <a:srgbClr val="FF0000"/>
                                      </p:to>
                                    </p:animClr>
                                    <p:set>
                                      <p:cBhvr>
                                        <p:cTn id="17" dur="2000" fill="hold"/>
                                        <p:tgtEl>
                                          <p:spTgt spid="6176"/>
                                        </p:tgtEl>
                                        <p:attrNameLst>
                                          <p:attrName>fill.type</p:attrName>
                                        </p:attrNameLst>
                                      </p:cBhvr>
                                      <p:to>
                                        <p:strVal val="solid"/>
                                      </p:to>
                                    </p:set>
                                    <p:set>
                                      <p:cBhvr>
                                        <p:cTn id="18" dur="2000" fill="hold"/>
                                        <p:tgtEl>
                                          <p:spTgt spid="6176"/>
                                        </p:tgtEl>
                                        <p:attrNameLst>
                                          <p:attrName>fill.on</p:attrName>
                                        </p:attrNameLst>
                                      </p:cBhvr>
                                      <p:to>
                                        <p:strVal val="true"/>
                                      </p:to>
                                    </p:set>
                                  </p:childTnLst>
                                </p:cTn>
                              </p:par>
                              <p:par>
                                <p:cTn id="19" presetID="3" presetClass="emph" presetSubtype="1" nodeType="withEffect">
                                  <p:stCondLst>
                                    <p:cond delay="0"/>
                                  </p:stCondLst>
                                  <p:endCondLst>
                                    <p:cond evt="onNext" delay="0">
                                      <p:tgtEl>
                                        <p:sldTgt/>
                                      </p:tgtEl>
                                    </p:cond>
                                  </p:endCondLst>
                                  <p:childTnLst>
                                    <p:set>
                                      <p:cBhvr override="childStyle">
                                        <p:cTn id="20" dur="indefinite"/>
                                        <p:tgtEl>
                                          <p:spTgt spid="6188">
                                            <p:txEl>
                                              <p:pRg st="1" end="1"/>
                                            </p:txEl>
                                          </p:spTgt>
                                        </p:tgtEl>
                                        <p:attrNameLst>
                                          <p:attrName>style.color</p:attrName>
                                        </p:attrNameLst>
                                      </p:cBhvr>
                                      <p:to>
                                        <p:clrVal>
                                          <a:srgbClr val="FF0000"/>
                                        </p:clrVal>
                                      </p:to>
                                    </p:set>
                                  </p:childTnLst>
                                </p:cTn>
                              </p:par>
                            </p:childTnLst>
                          </p:cTn>
                        </p:par>
                        <p:par>
                          <p:cTn id="21" fill="hold">
                            <p:stCondLst>
                              <p:cond delay="2000"/>
                            </p:stCondLst>
                            <p:childTnLst>
                              <p:par>
                                <p:cTn id="22" presetID="1" presetClass="entr" presetSubtype="0" fill="hold" grpId="0" nodeType="afterEffect">
                                  <p:stCondLst>
                                    <p:cond delay="500"/>
                                  </p:stCondLst>
                                  <p:childTnLst>
                                    <p:set>
                                      <p:cBhvr>
                                        <p:cTn id="23" dur="1" fill="hold">
                                          <p:stCondLst>
                                            <p:cond delay="0"/>
                                          </p:stCondLst>
                                        </p:cTn>
                                        <p:tgtEl>
                                          <p:spTgt spid="6213"/>
                                        </p:tgtEl>
                                        <p:attrNameLst>
                                          <p:attrName>style.visibility</p:attrName>
                                        </p:attrNameLst>
                                      </p:cBhvr>
                                      <p:to>
                                        <p:strVal val="visible"/>
                                      </p:to>
                                    </p:set>
                                  </p:childTnLst>
                                </p:cTn>
                              </p:par>
                            </p:childTnLst>
                          </p:cTn>
                        </p:par>
                        <p:par>
                          <p:cTn id="24" fill="hold">
                            <p:stCondLst>
                              <p:cond delay="2500"/>
                            </p:stCondLst>
                            <p:childTnLst>
                              <p:par>
                                <p:cTn id="25" presetID="1" presetClass="emph" presetSubtype="2" fill="hold" nodeType="afterEffect">
                                  <p:stCondLst>
                                    <p:cond delay="0"/>
                                  </p:stCondLst>
                                  <p:childTnLst>
                                    <p:animClr clrSpc="rgb" dir="cw">
                                      <p:cBhvr>
                                        <p:cTn id="26" dur="2000" fill="hold"/>
                                        <p:tgtEl>
                                          <p:spTgt spid="6156"/>
                                        </p:tgtEl>
                                        <p:attrNameLst>
                                          <p:attrName>fillcolor</p:attrName>
                                        </p:attrNameLst>
                                      </p:cBhvr>
                                      <p:to>
                                        <a:srgbClr val="FF0000"/>
                                      </p:to>
                                    </p:animClr>
                                    <p:set>
                                      <p:cBhvr>
                                        <p:cTn id="27" dur="2000" fill="hold"/>
                                        <p:tgtEl>
                                          <p:spTgt spid="6156"/>
                                        </p:tgtEl>
                                        <p:attrNameLst>
                                          <p:attrName>fill.type</p:attrName>
                                        </p:attrNameLst>
                                      </p:cBhvr>
                                      <p:to>
                                        <p:strVal val="solid"/>
                                      </p:to>
                                    </p:set>
                                    <p:set>
                                      <p:cBhvr>
                                        <p:cTn id="28" dur="2000" fill="hold"/>
                                        <p:tgtEl>
                                          <p:spTgt spid="6156"/>
                                        </p:tgtEl>
                                        <p:attrNameLst>
                                          <p:attrName>fill.on</p:attrName>
                                        </p:attrNameLst>
                                      </p:cBhvr>
                                      <p:to>
                                        <p:strVal val="true"/>
                                      </p:to>
                                    </p:set>
                                  </p:childTnLst>
                                </p:cTn>
                              </p:par>
                            </p:childTnLst>
                          </p:cTn>
                        </p:par>
                      </p:childTnLst>
                    </p:cTn>
                  </p:par>
                  <p:par>
                    <p:cTn id="29" fill="hold">
                      <p:stCondLst>
                        <p:cond delay="indefinite"/>
                      </p:stCondLst>
                      <p:childTnLst>
                        <p:par>
                          <p:cTn id="30" fill="hold">
                            <p:stCondLst>
                              <p:cond delay="0"/>
                            </p:stCondLst>
                            <p:childTnLst>
                              <p:par>
                                <p:cTn id="31" presetID="3" presetClass="emph" presetSubtype="1" nodeType="clickEffect">
                                  <p:stCondLst>
                                    <p:cond delay="0"/>
                                  </p:stCondLst>
                                  <p:endCondLst>
                                    <p:cond evt="onNext" delay="0">
                                      <p:tgtEl>
                                        <p:sldTgt/>
                                      </p:tgtEl>
                                    </p:cond>
                                  </p:endCondLst>
                                  <p:childTnLst>
                                    <p:set>
                                      <p:cBhvr override="childStyle">
                                        <p:cTn id="32" dur="indefinite"/>
                                        <p:tgtEl>
                                          <p:spTgt spid="6188">
                                            <p:txEl>
                                              <p:pRg st="2" end="2"/>
                                            </p:txEl>
                                          </p:spTgt>
                                        </p:tgtEl>
                                        <p:attrNameLst>
                                          <p:attrName>style.color</p:attrName>
                                        </p:attrNameLst>
                                      </p:cBhvr>
                                      <p:to>
                                        <p:clrVal>
                                          <a:srgbClr val="FF0000"/>
                                        </p:clrVal>
                                      </p:to>
                                    </p:set>
                                  </p:childTnLst>
                                </p:cTn>
                              </p:par>
                            </p:childTnLst>
                          </p:cTn>
                        </p:par>
                        <p:par>
                          <p:cTn id="33" fill="hold">
                            <p:stCondLst>
                              <p:cond delay="0"/>
                            </p:stCondLst>
                            <p:childTnLst>
                              <p:par>
                                <p:cTn id="34" presetID="1" presetClass="entr" presetSubtype="0" fill="hold" grpId="0" nodeType="afterEffect">
                                  <p:stCondLst>
                                    <p:cond delay="1000"/>
                                  </p:stCondLst>
                                  <p:childTnLst>
                                    <p:set>
                                      <p:cBhvr>
                                        <p:cTn id="35" dur="1" fill="hold">
                                          <p:stCondLst>
                                            <p:cond delay="0"/>
                                          </p:stCondLst>
                                        </p:cTn>
                                        <p:tgtEl>
                                          <p:spTgt spid="6211"/>
                                        </p:tgtEl>
                                        <p:attrNameLst>
                                          <p:attrName>style.visibility</p:attrName>
                                        </p:attrNameLst>
                                      </p:cBhvr>
                                      <p:to>
                                        <p:strVal val="visible"/>
                                      </p:to>
                                    </p:set>
                                  </p:childTnLst>
                                </p:cTn>
                              </p:par>
                              <p:par>
                                <p:cTn id="36" presetID="1" presetClass="entr" presetSubtype="0" fill="hold" grpId="0" nodeType="withEffect">
                                  <p:stCondLst>
                                    <p:cond delay="1000"/>
                                  </p:stCondLst>
                                  <p:childTnLst>
                                    <p:set>
                                      <p:cBhvr>
                                        <p:cTn id="37" dur="1" fill="hold">
                                          <p:stCondLst>
                                            <p:cond delay="0"/>
                                          </p:stCondLst>
                                        </p:cTn>
                                        <p:tgtEl>
                                          <p:spTgt spid="6215"/>
                                        </p:tgtEl>
                                        <p:attrNameLst>
                                          <p:attrName>style.visibility</p:attrName>
                                        </p:attrNameLst>
                                      </p:cBhvr>
                                      <p:to>
                                        <p:strVal val="visible"/>
                                      </p:to>
                                    </p:set>
                                  </p:childTnLst>
                                </p:cTn>
                              </p:par>
                              <p:par>
                                <p:cTn id="38" presetID="1" presetClass="entr" presetSubtype="0" fill="hold" grpId="0" nodeType="withEffect">
                                  <p:stCondLst>
                                    <p:cond delay="1000"/>
                                  </p:stCondLst>
                                  <p:childTnLst>
                                    <p:set>
                                      <p:cBhvr>
                                        <p:cTn id="39" dur="1" fill="hold">
                                          <p:stCondLst>
                                            <p:cond delay="0"/>
                                          </p:stCondLst>
                                        </p:cTn>
                                        <p:tgtEl>
                                          <p:spTgt spid="90"/>
                                        </p:tgtEl>
                                        <p:attrNameLst>
                                          <p:attrName>style.visibility</p:attrName>
                                        </p:attrNameLst>
                                      </p:cBhvr>
                                      <p:to>
                                        <p:strVal val="visible"/>
                                      </p:to>
                                    </p:set>
                                  </p:childTnLst>
                                </p:cTn>
                              </p:par>
                              <p:par>
                                <p:cTn id="40" presetID="1" presetClass="entr" presetSubtype="0" fill="hold" grpId="0" nodeType="withEffect">
                                  <p:stCondLst>
                                    <p:cond delay="1000"/>
                                  </p:stCondLst>
                                  <p:childTnLst>
                                    <p:set>
                                      <p:cBhvr>
                                        <p:cTn id="41" dur="1" fill="hold">
                                          <p:stCondLst>
                                            <p:cond delay="0"/>
                                          </p:stCondLst>
                                        </p:cTn>
                                        <p:tgtEl>
                                          <p:spTgt spid="91"/>
                                        </p:tgtEl>
                                        <p:attrNameLst>
                                          <p:attrName>style.visibility</p:attrName>
                                        </p:attrNameLst>
                                      </p:cBhvr>
                                      <p:to>
                                        <p:strVal val="visible"/>
                                      </p:to>
                                    </p:set>
                                  </p:childTnLst>
                                </p:cTn>
                              </p:par>
                              <p:par>
                                <p:cTn id="42" presetID="1" presetClass="entr" presetSubtype="0" fill="hold" grpId="0" nodeType="withEffect">
                                  <p:stCondLst>
                                    <p:cond delay="1000"/>
                                  </p:stCondLst>
                                  <p:childTnLst>
                                    <p:set>
                                      <p:cBhvr>
                                        <p:cTn id="43" dur="1" fill="hold">
                                          <p:stCondLst>
                                            <p:cond delay="0"/>
                                          </p:stCondLst>
                                        </p:cTn>
                                        <p:tgtEl>
                                          <p:spTgt spid="89"/>
                                        </p:tgtEl>
                                        <p:attrNameLst>
                                          <p:attrName>style.visibility</p:attrName>
                                        </p:attrNameLst>
                                      </p:cBhvr>
                                      <p:to>
                                        <p:strVal val="visible"/>
                                      </p:to>
                                    </p:set>
                                  </p:childTnLst>
                                </p:cTn>
                              </p:par>
                              <p:par>
                                <p:cTn id="44" presetID="1" presetClass="entr" presetSubtype="0" fill="hold" grpId="0" nodeType="withEffect">
                                  <p:stCondLst>
                                    <p:cond delay="1000"/>
                                  </p:stCondLst>
                                  <p:childTnLst>
                                    <p:set>
                                      <p:cBhvr>
                                        <p:cTn id="45" dur="1" fill="hold">
                                          <p:stCondLst>
                                            <p:cond delay="0"/>
                                          </p:stCondLst>
                                        </p:cTn>
                                        <p:tgtEl>
                                          <p:spTgt spid="93"/>
                                        </p:tgtEl>
                                        <p:attrNameLst>
                                          <p:attrName>style.visibility</p:attrName>
                                        </p:attrNameLst>
                                      </p:cBhvr>
                                      <p:to>
                                        <p:strVal val="visible"/>
                                      </p:to>
                                    </p:set>
                                  </p:childTnLst>
                                </p:cTn>
                              </p:par>
                              <p:par>
                                <p:cTn id="46" presetID="1" presetClass="entr" presetSubtype="0" fill="hold" grpId="0" nodeType="withEffect">
                                  <p:stCondLst>
                                    <p:cond delay="1000"/>
                                  </p:stCondLst>
                                  <p:childTnLst>
                                    <p:set>
                                      <p:cBhvr>
                                        <p:cTn id="47" dur="1" fill="hold">
                                          <p:stCondLst>
                                            <p:cond delay="0"/>
                                          </p:stCondLst>
                                        </p:cTn>
                                        <p:tgtEl>
                                          <p:spTgt spid="92"/>
                                        </p:tgtEl>
                                        <p:attrNameLst>
                                          <p:attrName>style.visibility</p:attrName>
                                        </p:attrNameLst>
                                      </p:cBhvr>
                                      <p:to>
                                        <p:strVal val="visible"/>
                                      </p:to>
                                    </p:set>
                                  </p:childTnLst>
                                </p:cTn>
                              </p:par>
                            </p:childTnLst>
                          </p:cTn>
                        </p:par>
                        <p:par>
                          <p:cTn id="48" fill="hold">
                            <p:stCondLst>
                              <p:cond delay="1000"/>
                            </p:stCondLst>
                            <p:childTnLst>
                              <p:par>
                                <p:cTn id="49" presetID="6" presetClass="emph" presetSubtype="0" autoRev="1" fill="hold" grpId="0" nodeType="afterEffect">
                                  <p:stCondLst>
                                    <p:cond delay="2000"/>
                                  </p:stCondLst>
                                  <p:childTnLst>
                                    <p:animScale>
                                      <p:cBhvr>
                                        <p:cTn id="50" dur="1000" fill="hold"/>
                                        <p:tgtEl>
                                          <p:spTgt spid="6176"/>
                                        </p:tgtEl>
                                      </p:cBhvr>
                                      <p:by x="120000" y="120000"/>
                                    </p:animScale>
                                  </p:childTnLst>
                                </p:cTn>
                              </p:par>
                            </p:childTnLst>
                          </p:cTn>
                        </p:par>
                      </p:childTnLst>
                    </p:cTn>
                  </p:par>
                  <p:par>
                    <p:cTn id="51" fill="hold">
                      <p:stCondLst>
                        <p:cond delay="indefinite"/>
                      </p:stCondLst>
                      <p:childTnLst>
                        <p:par>
                          <p:cTn id="52" fill="hold">
                            <p:stCondLst>
                              <p:cond delay="0"/>
                            </p:stCondLst>
                            <p:childTnLst>
                              <p:par>
                                <p:cTn id="53" presetID="1" presetClass="emph" presetSubtype="2" fill="hold" nodeType="clickEffect">
                                  <p:stCondLst>
                                    <p:cond delay="0"/>
                                  </p:stCondLst>
                                  <p:childTnLst>
                                    <p:animClr clrSpc="rgb" dir="cw">
                                      <p:cBhvr>
                                        <p:cTn id="54" dur="2000" fill="hold"/>
                                        <p:tgtEl>
                                          <p:spTgt spid="6226"/>
                                        </p:tgtEl>
                                        <p:attrNameLst>
                                          <p:attrName>fillcolor</p:attrName>
                                        </p:attrNameLst>
                                      </p:cBhvr>
                                      <p:to>
                                        <a:srgbClr val="FF0000"/>
                                      </p:to>
                                    </p:animClr>
                                    <p:set>
                                      <p:cBhvr>
                                        <p:cTn id="55" dur="2000" fill="hold"/>
                                        <p:tgtEl>
                                          <p:spTgt spid="6226"/>
                                        </p:tgtEl>
                                        <p:attrNameLst>
                                          <p:attrName>fill.type</p:attrName>
                                        </p:attrNameLst>
                                      </p:cBhvr>
                                      <p:to>
                                        <p:strVal val="solid"/>
                                      </p:to>
                                    </p:set>
                                    <p:set>
                                      <p:cBhvr>
                                        <p:cTn id="56" dur="2000" fill="hold"/>
                                        <p:tgtEl>
                                          <p:spTgt spid="6226"/>
                                        </p:tgtEl>
                                        <p:attrNameLst>
                                          <p:attrName>fill.on</p:attrName>
                                        </p:attrNameLst>
                                      </p:cBhvr>
                                      <p:to>
                                        <p:strVal val="true"/>
                                      </p:to>
                                    </p:set>
                                  </p:childTnLst>
                                </p:cTn>
                              </p:par>
                              <p:par>
                                <p:cTn id="57" presetID="3" presetClass="emph" presetSubtype="1" nodeType="withEffect">
                                  <p:stCondLst>
                                    <p:cond delay="0"/>
                                  </p:stCondLst>
                                  <p:endCondLst>
                                    <p:cond evt="onNext" delay="0">
                                      <p:tgtEl>
                                        <p:sldTgt/>
                                      </p:tgtEl>
                                    </p:cond>
                                  </p:endCondLst>
                                  <p:childTnLst>
                                    <p:set>
                                      <p:cBhvr override="childStyle">
                                        <p:cTn id="58" dur="indefinite"/>
                                        <p:tgtEl>
                                          <p:spTgt spid="6188">
                                            <p:txEl>
                                              <p:pRg st="3" end="3"/>
                                            </p:txEl>
                                          </p:spTgt>
                                        </p:tgtEl>
                                        <p:attrNameLst>
                                          <p:attrName>style.color</p:attrName>
                                        </p:attrNameLst>
                                      </p:cBhvr>
                                      <p:to>
                                        <p:clrVal>
                                          <a:srgbClr val="FF0000"/>
                                        </p:clrVal>
                                      </p:to>
                                    </p:set>
                                  </p:childTnLst>
                                </p:cTn>
                              </p:par>
                              <p:par>
                                <p:cTn id="59" presetID="1" presetClass="emph" presetSubtype="2" fill="hold" nodeType="withEffect">
                                  <p:stCondLst>
                                    <p:cond delay="0"/>
                                  </p:stCondLst>
                                  <p:childTnLst>
                                    <p:animClr clrSpc="rgb" dir="cw">
                                      <p:cBhvr>
                                        <p:cTn id="60" dur="2000" fill="hold"/>
                                        <p:tgtEl>
                                          <p:spTgt spid="6225"/>
                                        </p:tgtEl>
                                        <p:attrNameLst>
                                          <p:attrName>fillcolor</p:attrName>
                                        </p:attrNameLst>
                                      </p:cBhvr>
                                      <p:to>
                                        <a:srgbClr val="FF0000"/>
                                      </p:to>
                                    </p:animClr>
                                    <p:set>
                                      <p:cBhvr>
                                        <p:cTn id="61" dur="2000" fill="hold"/>
                                        <p:tgtEl>
                                          <p:spTgt spid="6225"/>
                                        </p:tgtEl>
                                        <p:attrNameLst>
                                          <p:attrName>fill.type</p:attrName>
                                        </p:attrNameLst>
                                      </p:cBhvr>
                                      <p:to>
                                        <p:strVal val="solid"/>
                                      </p:to>
                                    </p:set>
                                    <p:set>
                                      <p:cBhvr>
                                        <p:cTn id="62" dur="2000" fill="hold"/>
                                        <p:tgtEl>
                                          <p:spTgt spid="6225"/>
                                        </p:tgtEl>
                                        <p:attrNameLst>
                                          <p:attrName>fill.on</p:attrName>
                                        </p:attrNameLst>
                                      </p:cBhvr>
                                      <p:to>
                                        <p:strVal val="true"/>
                                      </p:to>
                                    </p:set>
                                  </p:childTnLst>
                                </p:cTn>
                              </p:par>
                              <p:par>
                                <p:cTn id="63" presetID="1" presetClass="emph" presetSubtype="2" fill="hold" nodeType="withEffect">
                                  <p:stCondLst>
                                    <p:cond delay="0"/>
                                  </p:stCondLst>
                                  <p:childTnLst>
                                    <p:animClr clrSpc="rgb" dir="cw">
                                      <p:cBhvr>
                                        <p:cTn id="64" dur="2000" fill="hold"/>
                                        <p:tgtEl>
                                          <p:spTgt spid="6227"/>
                                        </p:tgtEl>
                                        <p:attrNameLst>
                                          <p:attrName>fillcolor</p:attrName>
                                        </p:attrNameLst>
                                      </p:cBhvr>
                                      <p:to>
                                        <a:srgbClr val="FF0000"/>
                                      </p:to>
                                    </p:animClr>
                                    <p:set>
                                      <p:cBhvr>
                                        <p:cTn id="65" dur="2000" fill="hold"/>
                                        <p:tgtEl>
                                          <p:spTgt spid="6227"/>
                                        </p:tgtEl>
                                        <p:attrNameLst>
                                          <p:attrName>fill.type</p:attrName>
                                        </p:attrNameLst>
                                      </p:cBhvr>
                                      <p:to>
                                        <p:strVal val="solid"/>
                                      </p:to>
                                    </p:set>
                                    <p:set>
                                      <p:cBhvr>
                                        <p:cTn id="66" dur="2000" fill="hold"/>
                                        <p:tgtEl>
                                          <p:spTgt spid="6227"/>
                                        </p:tgtEl>
                                        <p:attrNameLst>
                                          <p:attrName>fill.on</p:attrName>
                                        </p:attrNameLst>
                                      </p:cBhvr>
                                      <p:to>
                                        <p:strVal val="true"/>
                                      </p:to>
                                    </p:set>
                                  </p:childTnLst>
                                </p:cTn>
                              </p:par>
                              <p:par>
                                <p:cTn id="67" presetID="1" presetClass="emph" presetSubtype="2" fill="hold" nodeType="withEffect">
                                  <p:stCondLst>
                                    <p:cond delay="0"/>
                                  </p:stCondLst>
                                  <p:childTnLst>
                                    <p:animClr clrSpc="rgb" dir="cw">
                                      <p:cBhvr>
                                        <p:cTn id="68" dur="2000" fill="hold"/>
                                        <p:tgtEl>
                                          <p:spTgt spid="6229"/>
                                        </p:tgtEl>
                                        <p:attrNameLst>
                                          <p:attrName>fillcolor</p:attrName>
                                        </p:attrNameLst>
                                      </p:cBhvr>
                                      <p:to>
                                        <a:srgbClr val="FF0000"/>
                                      </p:to>
                                    </p:animClr>
                                    <p:set>
                                      <p:cBhvr>
                                        <p:cTn id="69" dur="2000" fill="hold"/>
                                        <p:tgtEl>
                                          <p:spTgt spid="6229"/>
                                        </p:tgtEl>
                                        <p:attrNameLst>
                                          <p:attrName>fill.type</p:attrName>
                                        </p:attrNameLst>
                                      </p:cBhvr>
                                      <p:to>
                                        <p:strVal val="solid"/>
                                      </p:to>
                                    </p:set>
                                    <p:set>
                                      <p:cBhvr>
                                        <p:cTn id="70" dur="2000" fill="hold"/>
                                        <p:tgtEl>
                                          <p:spTgt spid="6229"/>
                                        </p:tgtEl>
                                        <p:attrNameLst>
                                          <p:attrName>fill.on</p:attrName>
                                        </p:attrNameLst>
                                      </p:cBhvr>
                                      <p:to>
                                        <p:strVal val="true"/>
                                      </p:to>
                                    </p:set>
                                  </p:childTnLst>
                                </p:cTn>
                              </p:par>
                            </p:childTnLst>
                          </p:cTn>
                        </p:par>
                        <p:par>
                          <p:cTn id="71" fill="hold">
                            <p:stCondLst>
                              <p:cond delay="2000"/>
                            </p:stCondLst>
                            <p:childTnLst>
                              <p:par>
                                <p:cTn id="72" presetID="1" presetClass="entr" presetSubtype="0" fill="hold" grpId="0" nodeType="afterEffect">
                                  <p:stCondLst>
                                    <p:cond delay="0"/>
                                  </p:stCondLst>
                                  <p:childTnLst>
                                    <p:set>
                                      <p:cBhvr>
                                        <p:cTn id="73" dur="1" fill="hold">
                                          <p:stCondLst>
                                            <p:cond delay="0"/>
                                          </p:stCondLst>
                                        </p:cTn>
                                        <p:tgtEl>
                                          <p:spTgt spid="6199"/>
                                        </p:tgtEl>
                                        <p:attrNameLst>
                                          <p:attrName>style.visibility</p:attrName>
                                        </p:attrNameLst>
                                      </p:cBhvr>
                                      <p:to>
                                        <p:strVal val="visible"/>
                                      </p:to>
                                    </p:set>
                                  </p:childTnLst>
                                </p:cTn>
                              </p:par>
                            </p:childTnLst>
                          </p:cTn>
                        </p:par>
                        <p:par>
                          <p:cTn id="74" fill="hold">
                            <p:stCondLst>
                              <p:cond delay="2000"/>
                            </p:stCondLst>
                            <p:childTnLst>
                              <p:par>
                                <p:cTn id="75" presetID="6" presetClass="emph" presetSubtype="0" autoRev="1" fill="hold" grpId="0" nodeType="afterEffect">
                                  <p:stCondLst>
                                    <p:cond delay="0"/>
                                  </p:stCondLst>
                                  <p:childTnLst>
                                    <p:animScale>
                                      <p:cBhvr>
                                        <p:cTn id="76" dur="500" fill="hold"/>
                                        <p:tgtEl>
                                          <p:spTgt spid="6146"/>
                                        </p:tgtEl>
                                      </p:cBhvr>
                                      <p:by x="100000" y="300000"/>
                                    </p:animScale>
                                  </p:childTnLst>
                                </p:cTn>
                              </p:par>
                            </p:childTnLst>
                          </p:cTn>
                        </p:par>
                        <p:par>
                          <p:cTn id="77" fill="hold">
                            <p:stCondLst>
                              <p:cond delay="3000"/>
                            </p:stCondLst>
                            <p:childTnLst>
                              <p:par>
                                <p:cTn id="78" presetID="6" presetClass="emph" presetSubtype="0" autoRev="1" fill="hold" nodeType="afterEffect">
                                  <p:stCondLst>
                                    <p:cond delay="0"/>
                                  </p:stCondLst>
                                  <p:childTnLst>
                                    <p:animScale>
                                      <p:cBhvr>
                                        <p:cTn id="79" dur="500" fill="hold"/>
                                        <p:tgtEl>
                                          <p:spTgt spid="2"/>
                                        </p:tgtEl>
                                      </p:cBhvr>
                                      <p:by x="115000" y="115000"/>
                                    </p:animScale>
                                  </p:childTnLst>
                                </p:cTn>
                              </p:par>
                            </p:childTnLst>
                          </p:cTn>
                        </p:par>
                        <p:par>
                          <p:cTn id="80" fill="hold">
                            <p:stCondLst>
                              <p:cond delay="4000"/>
                            </p:stCondLst>
                            <p:childTnLst>
                              <p:par>
                                <p:cTn id="81" presetID="6" presetClass="emph" presetSubtype="0" autoRev="1" fill="hold" grpId="0" nodeType="afterEffect">
                                  <p:stCondLst>
                                    <p:cond delay="0"/>
                                  </p:stCondLst>
                                  <p:childTnLst>
                                    <p:animScale>
                                      <p:cBhvr>
                                        <p:cTn id="82" dur="500" fill="hold"/>
                                        <p:tgtEl>
                                          <p:spTgt spid="6154"/>
                                        </p:tgtEl>
                                      </p:cBhvr>
                                      <p:by x="100000" y="300000"/>
                                    </p:animScale>
                                  </p:childTnLst>
                                </p:cTn>
                              </p:par>
                            </p:childTnLst>
                          </p:cTn>
                        </p:par>
                        <p:par>
                          <p:cTn id="83" fill="hold">
                            <p:stCondLst>
                              <p:cond delay="5000"/>
                            </p:stCondLst>
                            <p:childTnLst>
                              <p:par>
                                <p:cTn id="84" presetID="6" presetClass="emph" presetSubtype="0" autoRev="1" fill="hold" grpId="0" nodeType="afterEffect">
                                  <p:stCondLst>
                                    <p:cond delay="0"/>
                                  </p:stCondLst>
                                  <p:childTnLst>
                                    <p:animScale>
                                      <p:cBhvr>
                                        <p:cTn id="85" dur="1000" fill="hold"/>
                                        <p:tgtEl>
                                          <p:spTgt spid="6150"/>
                                        </p:tgtEl>
                                      </p:cBhvr>
                                      <p:by x="120000" y="120000"/>
                                    </p:animScale>
                                  </p:childTnLst>
                                </p:cTn>
                              </p:par>
                              <p:par>
                                <p:cTn id="86" presetID="6" presetClass="emph" presetSubtype="0" autoRev="1" fill="hold" grpId="0" nodeType="withEffect">
                                  <p:stCondLst>
                                    <p:cond delay="0"/>
                                  </p:stCondLst>
                                  <p:childTnLst>
                                    <p:animScale>
                                      <p:cBhvr>
                                        <p:cTn id="87" dur="1000" fill="hold"/>
                                        <p:tgtEl>
                                          <p:spTgt spid="6220"/>
                                        </p:tgtEl>
                                      </p:cBhvr>
                                      <p:by x="120000" y="120000"/>
                                    </p:animScale>
                                  </p:childTnLst>
                                </p:cTn>
                              </p:par>
                              <p:par>
                                <p:cTn id="88" presetID="6" presetClass="emph" presetSubtype="0" autoRev="1" fill="hold" grpId="0" nodeType="withEffect">
                                  <p:stCondLst>
                                    <p:cond delay="0"/>
                                  </p:stCondLst>
                                  <p:childTnLst>
                                    <p:animScale>
                                      <p:cBhvr>
                                        <p:cTn id="89" dur="1000" fill="hold"/>
                                        <p:tgtEl>
                                          <p:spTgt spid="6177"/>
                                        </p:tgtEl>
                                      </p:cBhvr>
                                      <p:by x="120000" y="120000"/>
                                    </p:animScale>
                                  </p:childTnLst>
                                </p:cTn>
                              </p:par>
                              <p:par>
                                <p:cTn id="90" presetID="6" presetClass="emph" presetSubtype="0" autoRev="1" fill="hold" grpId="0" nodeType="withEffect">
                                  <p:stCondLst>
                                    <p:cond delay="0"/>
                                  </p:stCondLst>
                                  <p:childTnLst>
                                    <p:animScale>
                                      <p:cBhvr>
                                        <p:cTn id="91" dur="1000" fill="hold"/>
                                        <p:tgtEl>
                                          <p:spTgt spid="6184"/>
                                        </p:tgtEl>
                                      </p:cBhvr>
                                      <p:by x="120000" y="120000"/>
                                    </p:animScale>
                                  </p:childTnLst>
                                </p:cTn>
                              </p:par>
                              <p:par>
                                <p:cTn id="92" presetID="6" presetClass="emph" presetSubtype="0" autoRev="1" fill="hold" grpId="0" nodeType="withEffect">
                                  <p:stCondLst>
                                    <p:cond delay="0"/>
                                  </p:stCondLst>
                                  <p:childTnLst>
                                    <p:animScale>
                                      <p:cBhvr>
                                        <p:cTn id="93" dur="1000" fill="hold"/>
                                        <p:tgtEl>
                                          <p:spTgt spid="6191"/>
                                        </p:tgtEl>
                                      </p:cBhvr>
                                      <p:by x="120000" y="120000"/>
                                    </p:animScale>
                                  </p:childTnLst>
                                </p:cTn>
                              </p:par>
                            </p:childTnLst>
                          </p:cTn>
                        </p:par>
                      </p:childTnLst>
                    </p:cTn>
                  </p:par>
                  <p:par>
                    <p:cTn id="94" fill="hold">
                      <p:stCondLst>
                        <p:cond delay="indefinite"/>
                      </p:stCondLst>
                      <p:childTnLst>
                        <p:par>
                          <p:cTn id="95" fill="hold">
                            <p:stCondLst>
                              <p:cond delay="0"/>
                            </p:stCondLst>
                            <p:childTnLst>
                              <p:par>
                                <p:cTn id="96" presetID="22" presetClass="entr" presetSubtype="2" fill="hold" nodeType="clickEffect">
                                  <p:stCondLst>
                                    <p:cond delay="0"/>
                                  </p:stCondLst>
                                  <p:childTnLst>
                                    <p:set>
                                      <p:cBhvr>
                                        <p:cTn id="97" dur="1" fill="hold">
                                          <p:stCondLst>
                                            <p:cond delay="0"/>
                                          </p:stCondLst>
                                        </p:cTn>
                                        <p:tgtEl>
                                          <p:spTgt spid="7"/>
                                        </p:tgtEl>
                                        <p:attrNameLst>
                                          <p:attrName>style.visibility</p:attrName>
                                        </p:attrNameLst>
                                      </p:cBhvr>
                                      <p:to>
                                        <p:strVal val="visible"/>
                                      </p:to>
                                    </p:set>
                                    <p:animEffect transition="in" filter="wipe(right)">
                                      <p:cBhvr>
                                        <p:cTn id="98" dur="1000"/>
                                        <p:tgtEl>
                                          <p:spTgt spid="7"/>
                                        </p:tgtEl>
                                      </p:cBhvr>
                                    </p:animEffect>
                                  </p:childTnLst>
                                </p:cTn>
                              </p:par>
                              <p:par>
                                <p:cTn id="99" presetID="3" presetClass="emph" presetSubtype="1" nodeType="withEffect">
                                  <p:stCondLst>
                                    <p:cond delay="0"/>
                                  </p:stCondLst>
                                  <p:endCondLst>
                                    <p:cond evt="onNext" delay="0">
                                      <p:tgtEl>
                                        <p:sldTgt/>
                                      </p:tgtEl>
                                    </p:cond>
                                  </p:endCondLst>
                                  <p:childTnLst>
                                    <p:set>
                                      <p:cBhvr override="childStyle">
                                        <p:cTn id="100" dur="indefinite"/>
                                        <p:tgtEl>
                                          <p:spTgt spid="6188">
                                            <p:txEl>
                                              <p:pRg st="4" end="4"/>
                                            </p:txEl>
                                          </p:spTgt>
                                        </p:tgtEl>
                                        <p:attrNameLst>
                                          <p:attrName>style.color</p:attrName>
                                        </p:attrNameLst>
                                      </p:cBhvr>
                                      <p:to>
                                        <p:clrVal>
                                          <a:srgbClr val="FF0000"/>
                                        </p:clrVal>
                                      </p:to>
                                    </p:set>
                                  </p:childTnLst>
                                </p:cTn>
                              </p:par>
                            </p:childTnLst>
                          </p:cTn>
                        </p:par>
                        <p:par>
                          <p:cTn id="101" fill="hold">
                            <p:stCondLst>
                              <p:cond delay="1000"/>
                            </p:stCondLst>
                            <p:childTnLst>
                              <p:par>
                                <p:cTn id="102" presetID="6" presetClass="emph" presetSubtype="0" autoRev="1" fill="hold" grpId="1" nodeType="afterEffect">
                                  <p:stCondLst>
                                    <p:cond delay="0"/>
                                  </p:stCondLst>
                                  <p:childTnLst>
                                    <p:animScale>
                                      <p:cBhvr>
                                        <p:cTn id="103" dur="500" fill="hold"/>
                                        <p:tgtEl>
                                          <p:spTgt spid="6146"/>
                                        </p:tgtEl>
                                      </p:cBhvr>
                                      <p:by x="100000" y="300000"/>
                                    </p:animScale>
                                  </p:childTnLst>
                                </p:cTn>
                              </p:par>
                            </p:childTnLst>
                          </p:cTn>
                        </p:par>
                        <p:par>
                          <p:cTn id="104" fill="hold">
                            <p:stCondLst>
                              <p:cond delay="2000"/>
                            </p:stCondLst>
                            <p:childTnLst>
                              <p:par>
                                <p:cTn id="105" presetID="6" presetClass="emph" presetSubtype="0" autoRev="1" fill="hold" nodeType="afterEffect">
                                  <p:stCondLst>
                                    <p:cond delay="0"/>
                                  </p:stCondLst>
                                  <p:childTnLst>
                                    <p:animScale>
                                      <p:cBhvr>
                                        <p:cTn id="106" dur="500" fill="hold"/>
                                        <p:tgtEl>
                                          <p:spTgt spid="2"/>
                                        </p:tgtEl>
                                      </p:cBhvr>
                                      <p:by x="120000" y="120000"/>
                                    </p:animScale>
                                  </p:childTnLst>
                                </p:cTn>
                              </p:par>
                            </p:childTnLst>
                          </p:cTn>
                        </p:par>
                        <p:par>
                          <p:cTn id="107" fill="hold">
                            <p:stCondLst>
                              <p:cond delay="3000"/>
                            </p:stCondLst>
                            <p:childTnLst>
                              <p:par>
                                <p:cTn id="108" presetID="1" presetClass="emph" presetSubtype="2" fill="hold" nodeType="afterEffect">
                                  <p:stCondLst>
                                    <p:cond delay="0"/>
                                  </p:stCondLst>
                                  <p:childTnLst>
                                    <p:animClr clrSpc="rgb" dir="cw">
                                      <p:cBhvr>
                                        <p:cTn id="109" dur="2000" fill="hold"/>
                                        <p:tgtEl>
                                          <p:spTgt spid="6191"/>
                                        </p:tgtEl>
                                        <p:attrNameLst>
                                          <p:attrName>fillcolor</p:attrName>
                                        </p:attrNameLst>
                                      </p:cBhvr>
                                      <p:to>
                                        <a:srgbClr val="FF0000"/>
                                      </p:to>
                                    </p:animClr>
                                    <p:set>
                                      <p:cBhvr>
                                        <p:cTn id="110" dur="2000" fill="hold"/>
                                        <p:tgtEl>
                                          <p:spTgt spid="6191"/>
                                        </p:tgtEl>
                                        <p:attrNameLst>
                                          <p:attrName>fill.type</p:attrName>
                                        </p:attrNameLst>
                                      </p:cBhvr>
                                      <p:to>
                                        <p:strVal val="solid"/>
                                      </p:to>
                                    </p:set>
                                    <p:set>
                                      <p:cBhvr>
                                        <p:cTn id="111" dur="2000" fill="hold"/>
                                        <p:tgtEl>
                                          <p:spTgt spid="6191"/>
                                        </p:tgtEl>
                                        <p:attrNameLst>
                                          <p:attrName>fill.on</p:attrName>
                                        </p:attrNameLst>
                                      </p:cBhvr>
                                      <p:to>
                                        <p:strVal val="true"/>
                                      </p:to>
                                    </p:set>
                                  </p:childTnLst>
                                </p:cTn>
                              </p:par>
                            </p:childTnLst>
                          </p:cTn>
                        </p:par>
                      </p:childTnLst>
                    </p:cTn>
                  </p:par>
                  <p:par>
                    <p:cTn id="112" fill="hold">
                      <p:stCondLst>
                        <p:cond delay="indefinite"/>
                      </p:stCondLst>
                      <p:childTnLst>
                        <p:par>
                          <p:cTn id="113" fill="hold">
                            <p:stCondLst>
                              <p:cond delay="0"/>
                            </p:stCondLst>
                            <p:childTnLst>
                              <p:par>
                                <p:cTn id="114" presetID="22" presetClass="entr" presetSubtype="2" fill="hold" grpId="0" nodeType="clickEffect">
                                  <p:stCondLst>
                                    <p:cond delay="0"/>
                                  </p:stCondLst>
                                  <p:childTnLst>
                                    <p:set>
                                      <p:cBhvr>
                                        <p:cTn id="115" dur="1" fill="hold">
                                          <p:stCondLst>
                                            <p:cond delay="0"/>
                                          </p:stCondLst>
                                        </p:cTn>
                                        <p:tgtEl>
                                          <p:spTgt spid="6231"/>
                                        </p:tgtEl>
                                        <p:attrNameLst>
                                          <p:attrName>style.visibility</p:attrName>
                                        </p:attrNameLst>
                                      </p:cBhvr>
                                      <p:to>
                                        <p:strVal val="visible"/>
                                      </p:to>
                                    </p:set>
                                    <p:animEffect transition="in" filter="wipe(right)">
                                      <p:cBhvr>
                                        <p:cTn id="116" dur="3000"/>
                                        <p:tgtEl>
                                          <p:spTgt spid="6231"/>
                                        </p:tgtEl>
                                      </p:cBhvr>
                                    </p:animEffect>
                                  </p:childTnLst>
                                </p:cTn>
                              </p:par>
                              <p:par>
                                <p:cTn id="117" presetID="3" presetClass="emph" presetSubtype="1" nodeType="withEffect">
                                  <p:stCondLst>
                                    <p:cond delay="0"/>
                                  </p:stCondLst>
                                  <p:endCondLst>
                                    <p:cond evt="onNext" delay="0">
                                      <p:tgtEl>
                                        <p:sldTgt/>
                                      </p:tgtEl>
                                    </p:cond>
                                  </p:endCondLst>
                                  <p:childTnLst>
                                    <p:set>
                                      <p:cBhvr override="childStyle">
                                        <p:cTn id="118" dur="indefinite"/>
                                        <p:tgtEl>
                                          <p:spTgt spid="6188">
                                            <p:txEl>
                                              <p:pRg st="5" end="5"/>
                                            </p:txEl>
                                          </p:spTgt>
                                        </p:tgtEl>
                                        <p:attrNameLst>
                                          <p:attrName>style.color</p:attrName>
                                        </p:attrNameLst>
                                      </p:cBhvr>
                                      <p:to>
                                        <p:clrVal>
                                          <a:srgbClr val="FF0000"/>
                                        </p:clrVal>
                                      </p:to>
                                    </p:set>
                                  </p:childTnLst>
                                </p:cTn>
                              </p:par>
                            </p:childTnLst>
                          </p:cTn>
                        </p:par>
                        <p:par>
                          <p:cTn id="119" fill="hold">
                            <p:stCondLst>
                              <p:cond delay="3000"/>
                            </p:stCondLst>
                            <p:childTnLst>
                              <p:par>
                                <p:cTn id="120" presetID="1" presetClass="entr" presetSubtype="0" fill="hold" grpId="0" nodeType="afterEffect">
                                  <p:stCondLst>
                                    <p:cond delay="500"/>
                                  </p:stCondLst>
                                  <p:childTnLst>
                                    <p:set>
                                      <p:cBhvr>
                                        <p:cTn id="121" dur="1" fill="hold">
                                          <p:stCondLst>
                                            <p:cond delay="0"/>
                                          </p:stCondLst>
                                        </p:cTn>
                                        <p:tgtEl>
                                          <p:spTgt spid="6217"/>
                                        </p:tgtEl>
                                        <p:attrNameLst>
                                          <p:attrName>style.visibility</p:attrName>
                                        </p:attrNameLst>
                                      </p:cBhvr>
                                      <p:to>
                                        <p:strVal val="visible"/>
                                      </p:to>
                                    </p:set>
                                  </p:childTnLst>
                                </p:cTn>
                              </p:par>
                            </p:childTnLst>
                          </p:cTn>
                        </p:par>
                        <p:par>
                          <p:cTn id="122" fill="hold">
                            <p:stCondLst>
                              <p:cond delay="3500"/>
                            </p:stCondLst>
                            <p:childTnLst>
                              <p:par>
                                <p:cTn id="123" presetID="1" presetClass="entr" presetSubtype="0" fill="hold" grpId="0" nodeType="afterEffect">
                                  <p:stCondLst>
                                    <p:cond delay="2000"/>
                                  </p:stCondLst>
                                  <p:childTnLst>
                                    <p:set>
                                      <p:cBhvr>
                                        <p:cTn id="124" dur="1" fill="hold">
                                          <p:stCondLst>
                                            <p:cond delay="0"/>
                                          </p:stCondLst>
                                        </p:cTn>
                                        <p:tgtEl>
                                          <p:spTgt spid="6212"/>
                                        </p:tgtEl>
                                        <p:attrNameLst>
                                          <p:attrName>style.visibility</p:attrName>
                                        </p:attrNameLst>
                                      </p:cBhvr>
                                      <p:to>
                                        <p:strVal val="visible"/>
                                      </p:to>
                                    </p:set>
                                  </p:childTnLst>
                                </p:cTn>
                              </p:par>
                            </p:childTnLst>
                          </p:cTn>
                        </p:par>
                        <p:par>
                          <p:cTn id="125" fill="hold">
                            <p:stCondLst>
                              <p:cond delay="5500"/>
                            </p:stCondLst>
                            <p:childTnLst>
                              <p:par>
                                <p:cTn id="126" presetID="1" presetClass="emph" presetSubtype="2" fill="hold" nodeType="afterEffect">
                                  <p:stCondLst>
                                    <p:cond delay="0"/>
                                  </p:stCondLst>
                                  <p:childTnLst>
                                    <p:animClr clrSpc="rgb" dir="cw">
                                      <p:cBhvr>
                                        <p:cTn id="127" dur="2000" fill="hold"/>
                                        <p:tgtEl>
                                          <p:spTgt spid="6219"/>
                                        </p:tgtEl>
                                        <p:attrNameLst>
                                          <p:attrName>fillcolor</p:attrName>
                                        </p:attrNameLst>
                                      </p:cBhvr>
                                      <p:to>
                                        <a:srgbClr val="FF0000"/>
                                      </p:to>
                                    </p:animClr>
                                    <p:set>
                                      <p:cBhvr>
                                        <p:cTn id="128" dur="2000" fill="hold"/>
                                        <p:tgtEl>
                                          <p:spTgt spid="6219"/>
                                        </p:tgtEl>
                                        <p:attrNameLst>
                                          <p:attrName>fill.type</p:attrName>
                                        </p:attrNameLst>
                                      </p:cBhvr>
                                      <p:to>
                                        <p:strVal val="solid"/>
                                      </p:to>
                                    </p:set>
                                    <p:set>
                                      <p:cBhvr>
                                        <p:cTn id="129" dur="2000" fill="hold"/>
                                        <p:tgtEl>
                                          <p:spTgt spid="6219"/>
                                        </p:tgtEl>
                                        <p:attrNameLst>
                                          <p:attrName>fill.on</p:attrName>
                                        </p:attrNameLst>
                                      </p:cBhvr>
                                      <p:to>
                                        <p:strVal val="true"/>
                                      </p:to>
                                    </p:set>
                                  </p:childTnLst>
                                </p:cTn>
                              </p:par>
                            </p:childTnLst>
                          </p:cTn>
                        </p:par>
                      </p:childTnLst>
                    </p:cTn>
                  </p:par>
                  <p:par>
                    <p:cTn id="130" fill="hold">
                      <p:stCondLst>
                        <p:cond delay="indefinite"/>
                      </p:stCondLst>
                      <p:childTnLst>
                        <p:par>
                          <p:cTn id="131" fill="hold">
                            <p:stCondLst>
                              <p:cond delay="0"/>
                            </p:stCondLst>
                            <p:childTnLst>
                              <p:par>
                                <p:cTn id="132" presetID="1" presetClass="entr" presetSubtype="0" fill="hold" nodeType="clickEffect">
                                  <p:stCondLst>
                                    <p:cond delay="0"/>
                                  </p:stCondLst>
                                  <p:childTnLst>
                                    <p:set>
                                      <p:cBhvr>
                                        <p:cTn id="133" dur="1" fill="hold">
                                          <p:stCondLst>
                                            <p:cond delay="0"/>
                                          </p:stCondLst>
                                        </p:cTn>
                                        <p:tgtEl>
                                          <p:spTgt spid="6216"/>
                                        </p:tgtEl>
                                        <p:attrNameLst>
                                          <p:attrName>style.visibility</p:attrName>
                                        </p:attrNameLst>
                                      </p:cBhvr>
                                      <p:to>
                                        <p:strVal val="visible"/>
                                      </p:to>
                                    </p:set>
                                  </p:childTnLst>
                                </p:cTn>
                              </p:par>
                              <p:par>
                                <p:cTn id="134" presetID="3" presetClass="emph" presetSubtype="1" nodeType="withEffect">
                                  <p:stCondLst>
                                    <p:cond delay="0"/>
                                  </p:stCondLst>
                                  <p:endCondLst>
                                    <p:cond evt="onNext" delay="0">
                                      <p:tgtEl>
                                        <p:sldTgt/>
                                      </p:tgtEl>
                                    </p:cond>
                                  </p:endCondLst>
                                  <p:childTnLst>
                                    <p:set>
                                      <p:cBhvr override="childStyle">
                                        <p:cTn id="135" dur="indefinite"/>
                                        <p:tgtEl>
                                          <p:spTgt spid="6189">
                                            <p:txEl>
                                              <p:pRg st="0" end="0"/>
                                            </p:txEl>
                                          </p:spTgt>
                                        </p:tgtEl>
                                        <p:attrNameLst>
                                          <p:attrName>style.color</p:attrName>
                                        </p:attrNameLst>
                                      </p:cBhvr>
                                      <p:to>
                                        <p:clrVal>
                                          <a:srgbClr val="FF0000"/>
                                        </p:clrVal>
                                      </p:to>
                                    </p:set>
                                  </p:childTnLst>
                                </p:cTn>
                              </p:par>
                              <p:par>
                                <p:cTn id="136" presetID="1" presetClass="entr" presetSubtype="0" fill="hold" grpId="0" nodeType="withEffect">
                                  <p:stCondLst>
                                    <p:cond delay="0"/>
                                  </p:stCondLst>
                                  <p:childTnLst>
                                    <p:set>
                                      <p:cBhvr>
                                        <p:cTn id="137" dur="1" fill="hold">
                                          <p:stCondLst>
                                            <p:cond delay="0"/>
                                          </p:stCondLst>
                                        </p:cTn>
                                        <p:tgtEl>
                                          <p:spTgt spid="6214"/>
                                        </p:tgtEl>
                                        <p:attrNameLst>
                                          <p:attrName>style.visibility</p:attrName>
                                        </p:attrNameLst>
                                      </p:cBhvr>
                                      <p:to>
                                        <p:strVal val="visible"/>
                                      </p:to>
                                    </p:set>
                                  </p:childTnLst>
                                </p:cTn>
                              </p:par>
                            </p:childTnLst>
                          </p:cTn>
                        </p:par>
                        <p:par>
                          <p:cTn id="138" fill="hold">
                            <p:stCondLst>
                              <p:cond delay="0"/>
                            </p:stCondLst>
                            <p:childTnLst>
                              <p:par>
                                <p:cTn id="139" presetID="6" presetClass="emph" presetSubtype="0" autoRev="1" fill="hold" grpId="0" nodeType="afterEffect">
                                  <p:stCondLst>
                                    <p:cond delay="0"/>
                                  </p:stCondLst>
                                  <p:childTnLst>
                                    <p:animScale>
                                      <p:cBhvr>
                                        <p:cTn id="140" dur="1000" fill="hold"/>
                                        <p:tgtEl>
                                          <p:spTgt spid="6219"/>
                                        </p:tgtEl>
                                      </p:cBhvr>
                                      <p:by x="120000" y="120000"/>
                                    </p:animScale>
                                  </p:childTnLst>
                                </p:cTn>
                              </p:par>
                            </p:childTnLst>
                          </p:cTn>
                        </p:par>
                      </p:childTnLst>
                    </p:cTn>
                  </p:par>
                  <p:par>
                    <p:cTn id="141" fill="hold">
                      <p:stCondLst>
                        <p:cond delay="indefinite"/>
                      </p:stCondLst>
                      <p:childTnLst>
                        <p:par>
                          <p:cTn id="142" fill="hold">
                            <p:stCondLst>
                              <p:cond delay="0"/>
                            </p:stCondLst>
                            <p:childTnLst>
                              <p:par>
                                <p:cTn id="143" presetID="3" presetClass="emph" presetSubtype="1" nodeType="clickEffect">
                                  <p:stCondLst>
                                    <p:cond delay="0"/>
                                  </p:stCondLst>
                                  <p:endCondLst>
                                    <p:cond evt="onNext" delay="0">
                                      <p:tgtEl>
                                        <p:sldTgt/>
                                      </p:tgtEl>
                                    </p:cond>
                                  </p:endCondLst>
                                  <p:childTnLst>
                                    <p:set>
                                      <p:cBhvr override="childStyle">
                                        <p:cTn id="144" dur="indefinite"/>
                                        <p:tgtEl>
                                          <p:spTgt spid="6189">
                                            <p:txEl>
                                              <p:pRg st="1" end="1"/>
                                            </p:txEl>
                                          </p:spTgt>
                                        </p:tgtEl>
                                        <p:attrNameLst>
                                          <p:attrName>style.color</p:attrName>
                                        </p:attrNameLst>
                                      </p:cBhvr>
                                      <p:to>
                                        <p:clrVal>
                                          <a:srgbClr val="FF0000"/>
                                        </p:clrVal>
                                      </p:to>
                                    </p:set>
                                  </p:childTnLst>
                                </p:cTn>
                              </p:par>
                            </p:childTnLst>
                          </p:cTn>
                        </p:par>
                        <p:par>
                          <p:cTn id="145" fill="hold">
                            <p:stCondLst>
                              <p:cond delay="0"/>
                            </p:stCondLst>
                            <p:childTnLst>
                              <p:par>
                                <p:cTn id="146" presetID="6" presetClass="emph" presetSubtype="0" autoRev="1" fill="hold" grpId="1" nodeType="afterEffect">
                                  <p:stCondLst>
                                    <p:cond delay="0"/>
                                  </p:stCondLst>
                                  <p:childTnLst>
                                    <p:animScale>
                                      <p:cBhvr>
                                        <p:cTn id="147" dur="500" fill="hold"/>
                                        <p:tgtEl>
                                          <p:spTgt spid="6177"/>
                                        </p:tgtEl>
                                      </p:cBhvr>
                                      <p:by x="120000" y="120000"/>
                                    </p:animScale>
                                  </p:childTnLst>
                                </p:cTn>
                              </p:par>
                            </p:childTnLst>
                          </p:cTn>
                        </p:par>
                        <p:par>
                          <p:cTn id="148" fill="hold">
                            <p:stCondLst>
                              <p:cond delay="1000"/>
                            </p:stCondLst>
                            <p:childTnLst>
                              <p:par>
                                <p:cTn id="149" presetID="6" presetClass="emph" presetSubtype="0" autoRev="1" fill="hold" grpId="2" nodeType="afterEffect">
                                  <p:stCondLst>
                                    <p:cond delay="0"/>
                                  </p:stCondLst>
                                  <p:childTnLst>
                                    <p:animScale>
                                      <p:cBhvr>
                                        <p:cTn id="150" dur="500" fill="hold"/>
                                        <p:tgtEl>
                                          <p:spTgt spid="6146"/>
                                        </p:tgtEl>
                                      </p:cBhvr>
                                      <p:by x="100000" y="300000"/>
                                    </p:animScale>
                                  </p:childTnLst>
                                </p:cTn>
                              </p:par>
                            </p:childTnLst>
                          </p:cTn>
                        </p:par>
                        <p:par>
                          <p:cTn id="151" fill="hold">
                            <p:stCondLst>
                              <p:cond delay="2000"/>
                            </p:stCondLst>
                            <p:childTnLst>
                              <p:par>
                                <p:cTn id="152" presetID="6" presetClass="emph" presetSubtype="0" autoRev="1" fill="hold" nodeType="afterEffect">
                                  <p:stCondLst>
                                    <p:cond delay="0"/>
                                  </p:stCondLst>
                                  <p:childTnLst>
                                    <p:animScale>
                                      <p:cBhvr>
                                        <p:cTn id="153" dur="500" fill="hold"/>
                                        <p:tgtEl>
                                          <p:spTgt spid="2"/>
                                        </p:tgtEl>
                                      </p:cBhvr>
                                      <p:by x="120000" y="120000"/>
                                    </p:animScale>
                                  </p:childTnLst>
                                </p:cTn>
                              </p:par>
                            </p:childTnLst>
                          </p:cTn>
                        </p:par>
                        <p:par>
                          <p:cTn id="154" fill="hold">
                            <p:stCondLst>
                              <p:cond delay="3000"/>
                            </p:stCondLst>
                            <p:childTnLst>
                              <p:par>
                                <p:cTn id="155" presetID="6" presetClass="emph" presetSubtype="0" autoRev="1" fill="hold" grpId="1" nodeType="afterEffect">
                                  <p:stCondLst>
                                    <p:cond delay="0"/>
                                  </p:stCondLst>
                                  <p:childTnLst>
                                    <p:animScale>
                                      <p:cBhvr>
                                        <p:cTn id="156" dur="500" fill="hold"/>
                                        <p:tgtEl>
                                          <p:spTgt spid="6154"/>
                                        </p:tgtEl>
                                      </p:cBhvr>
                                      <p:by x="100000" y="300000"/>
                                    </p:animScale>
                                  </p:childTnLst>
                                </p:cTn>
                              </p:par>
                            </p:childTnLst>
                          </p:cTn>
                        </p:par>
                        <p:par>
                          <p:cTn id="157" fill="hold">
                            <p:stCondLst>
                              <p:cond delay="4000"/>
                            </p:stCondLst>
                            <p:childTnLst>
                              <p:par>
                                <p:cTn id="158" presetID="6" presetClass="emph" presetSubtype="0" autoRev="1" fill="hold" grpId="1" nodeType="afterEffect">
                                  <p:stCondLst>
                                    <p:cond delay="0"/>
                                  </p:stCondLst>
                                  <p:childTnLst>
                                    <p:animScale>
                                      <p:cBhvr>
                                        <p:cTn id="159" dur="500" fill="hold"/>
                                        <p:tgtEl>
                                          <p:spTgt spid="6220"/>
                                        </p:tgtEl>
                                      </p:cBhvr>
                                      <p:by x="120000" y="120000"/>
                                    </p:animScale>
                                  </p:childTnLst>
                                </p:cTn>
                              </p:par>
                            </p:childTnLst>
                          </p:cTn>
                        </p:par>
                      </p:childTnLst>
                    </p:cTn>
                  </p:par>
                  <p:par>
                    <p:cTn id="160" fill="hold">
                      <p:stCondLst>
                        <p:cond delay="indefinite"/>
                      </p:stCondLst>
                      <p:childTnLst>
                        <p:par>
                          <p:cTn id="161" fill="hold">
                            <p:stCondLst>
                              <p:cond delay="0"/>
                            </p:stCondLst>
                            <p:childTnLst>
                              <p:par>
                                <p:cTn id="162" presetID="3" presetClass="emph" presetSubtype="1" nodeType="clickEffect">
                                  <p:stCondLst>
                                    <p:cond delay="0"/>
                                  </p:stCondLst>
                                  <p:endCondLst>
                                    <p:cond evt="onNext" delay="0">
                                      <p:tgtEl>
                                        <p:sldTgt/>
                                      </p:tgtEl>
                                    </p:cond>
                                  </p:endCondLst>
                                  <p:childTnLst>
                                    <p:set>
                                      <p:cBhvr override="childStyle">
                                        <p:cTn id="163" dur="indefinite"/>
                                        <p:tgtEl>
                                          <p:spTgt spid="6189">
                                            <p:txEl>
                                              <p:pRg st="2" end="2"/>
                                            </p:txEl>
                                          </p:spTgt>
                                        </p:tgtEl>
                                        <p:attrNameLst>
                                          <p:attrName>style.color</p:attrName>
                                        </p:attrNameLst>
                                      </p:cBhvr>
                                      <p:to>
                                        <p:clrVal>
                                          <a:srgbClr val="FF0000"/>
                                        </p:clrVal>
                                      </p:to>
                                    </p:set>
                                  </p:childTnLst>
                                </p:cTn>
                              </p:par>
                            </p:childTnLst>
                          </p:cTn>
                        </p:par>
                        <p:par>
                          <p:cTn id="164" fill="hold">
                            <p:stCondLst>
                              <p:cond delay="0"/>
                            </p:stCondLst>
                            <p:childTnLst>
                              <p:par>
                                <p:cTn id="165" presetID="6" presetClass="emph" presetSubtype="0" autoRev="1" fill="hold" grpId="1" nodeType="afterEffect">
                                  <p:stCondLst>
                                    <p:cond delay="0"/>
                                  </p:stCondLst>
                                  <p:childTnLst>
                                    <p:animScale>
                                      <p:cBhvr>
                                        <p:cTn id="166" dur="500" fill="hold"/>
                                        <p:tgtEl>
                                          <p:spTgt spid="6191"/>
                                        </p:tgtEl>
                                      </p:cBhvr>
                                      <p:by x="120000" y="120000"/>
                                    </p:animScale>
                                  </p:childTnLst>
                                </p:cTn>
                              </p:par>
                              <p:par>
                                <p:cTn id="167" presetID="6" presetClass="emph" presetSubtype="0" autoRev="1" fill="hold" grpId="0" nodeType="withEffect">
                                  <p:stCondLst>
                                    <p:cond delay="0"/>
                                  </p:stCondLst>
                                  <p:childTnLst>
                                    <p:animScale>
                                      <p:cBhvr>
                                        <p:cTn id="168" dur="500" fill="hold"/>
                                        <p:tgtEl>
                                          <p:spTgt spid="6156"/>
                                        </p:tgtEl>
                                      </p:cBhvr>
                                      <p:by x="120000" y="120000"/>
                                    </p:animScale>
                                  </p:childTnLst>
                                </p:cTn>
                              </p:par>
                            </p:childTnLst>
                          </p:cTn>
                        </p:par>
                        <p:par>
                          <p:cTn id="169" fill="hold">
                            <p:stCondLst>
                              <p:cond delay="1000"/>
                            </p:stCondLst>
                            <p:childTnLst>
                              <p:par>
                                <p:cTn id="170" presetID="6" presetClass="emph" presetSubtype="0" autoRev="1" fill="hold" grpId="2" nodeType="afterEffect">
                                  <p:stCondLst>
                                    <p:cond delay="0"/>
                                  </p:stCondLst>
                                  <p:childTnLst>
                                    <p:animScale>
                                      <p:cBhvr>
                                        <p:cTn id="171" dur="500" fill="hold"/>
                                        <p:tgtEl>
                                          <p:spTgt spid="6154"/>
                                        </p:tgtEl>
                                      </p:cBhvr>
                                      <p:by x="100000" y="300000"/>
                                    </p:animScale>
                                  </p:childTnLst>
                                </p:cTn>
                              </p:par>
                            </p:childTnLst>
                          </p:cTn>
                        </p:par>
                        <p:par>
                          <p:cTn id="172" fill="hold">
                            <p:stCondLst>
                              <p:cond delay="2000"/>
                            </p:stCondLst>
                            <p:childTnLst>
                              <p:par>
                                <p:cTn id="173" presetID="22" presetClass="entr" presetSubtype="4" fill="hold" nodeType="afterEffect">
                                  <p:stCondLst>
                                    <p:cond delay="0"/>
                                  </p:stCondLst>
                                  <p:childTnLst>
                                    <p:set>
                                      <p:cBhvr>
                                        <p:cTn id="174" dur="1" fill="hold">
                                          <p:stCondLst>
                                            <p:cond delay="0"/>
                                          </p:stCondLst>
                                        </p:cTn>
                                        <p:tgtEl>
                                          <p:spTgt spid="9"/>
                                        </p:tgtEl>
                                        <p:attrNameLst>
                                          <p:attrName>style.visibility</p:attrName>
                                        </p:attrNameLst>
                                      </p:cBhvr>
                                      <p:to>
                                        <p:strVal val="visible"/>
                                      </p:to>
                                    </p:set>
                                    <p:animEffect transition="in" filter="wipe(down)">
                                      <p:cBhvr>
                                        <p:cTn id="175" dur="1000"/>
                                        <p:tgtEl>
                                          <p:spTgt spid="9"/>
                                        </p:tgtEl>
                                      </p:cBhvr>
                                    </p:animEffect>
                                  </p:childTnLst>
                                </p:cTn>
                              </p:par>
                            </p:childTnLst>
                          </p:cTn>
                        </p:par>
                        <p:par>
                          <p:cTn id="176" fill="hold">
                            <p:stCondLst>
                              <p:cond delay="3000"/>
                            </p:stCondLst>
                            <p:childTnLst>
                              <p:par>
                                <p:cTn id="177" presetID="1" presetClass="emph" presetSubtype="2" fill="hold" nodeType="afterEffect">
                                  <p:stCondLst>
                                    <p:cond delay="0"/>
                                  </p:stCondLst>
                                  <p:childTnLst>
                                    <p:animClr clrSpc="rgb" dir="cw">
                                      <p:cBhvr>
                                        <p:cTn id="178" dur="2000" fill="hold"/>
                                        <p:tgtEl>
                                          <p:spTgt spid="6220"/>
                                        </p:tgtEl>
                                        <p:attrNameLst>
                                          <p:attrName>fillcolor</p:attrName>
                                        </p:attrNameLst>
                                      </p:cBhvr>
                                      <p:to>
                                        <a:srgbClr val="FF0000"/>
                                      </p:to>
                                    </p:animClr>
                                    <p:set>
                                      <p:cBhvr>
                                        <p:cTn id="179" dur="2000" fill="hold"/>
                                        <p:tgtEl>
                                          <p:spTgt spid="6220"/>
                                        </p:tgtEl>
                                        <p:attrNameLst>
                                          <p:attrName>fill.type</p:attrName>
                                        </p:attrNameLst>
                                      </p:cBhvr>
                                      <p:to>
                                        <p:strVal val="solid"/>
                                      </p:to>
                                    </p:set>
                                    <p:set>
                                      <p:cBhvr>
                                        <p:cTn id="180" dur="2000" fill="hold"/>
                                        <p:tgtEl>
                                          <p:spTgt spid="6220"/>
                                        </p:tgtEl>
                                        <p:attrNameLst>
                                          <p:attrName>fill.on</p:attrName>
                                        </p:attrNameLst>
                                      </p:cBhvr>
                                      <p:to>
                                        <p:strVal val="true"/>
                                      </p:to>
                                    </p:set>
                                  </p:childTnLst>
                                </p:cTn>
                              </p:par>
                            </p:childTnLst>
                          </p:cTn>
                        </p:par>
                      </p:childTnLst>
                    </p:cTn>
                  </p:par>
                  <p:par>
                    <p:cTn id="181" fill="hold">
                      <p:stCondLst>
                        <p:cond delay="indefinite"/>
                      </p:stCondLst>
                      <p:childTnLst>
                        <p:par>
                          <p:cTn id="182" fill="hold">
                            <p:stCondLst>
                              <p:cond delay="0"/>
                            </p:stCondLst>
                            <p:childTnLst>
                              <p:par>
                                <p:cTn id="183" presetID="22" presetClass="entr" presetSubtype="8" fill="hold" grpId="0" nodeType="clickEffect">
                                  <p:stCondLst>
                                    <p:cond delay="0"/>
                                  </p:stCondLst>
                                  <p:childTnLst>
                                    <p:set>
                                      <p:cBhvr>
                                        <p:cTn id="184" dur="1" fill="hold">
                                          <p:stCondLst>
                                            <p:cond delay="0"/>
                                          </p:stCondLst>
                                        </p:cTn>
                                        <p:tgtEl>
                                          <p:spTgt spid="6232"/>
                                        </p:tgtEl>
                                        <p:attrNameLst>
                                          <p:attrName>style.visibility</p:attrName>
                                        </p:attrNameLst>
                                      </p:cBhvr>
                                      <p:to>
                                        <p:strVal val="visible"/>
                                      </p:to>
                                    </p:set>
                                    <p:animEffect transition="in" filter="wipe(left)">
                                      <p:cBhvr>
                                        <p:cTn id="185" dur="1000"/>
                                        <p:tgtEl>
                                          <p:spTgt spid="6232"/>
                                        </p:tgtEl>
                                      </p:cBhvr>
                                    </p:animEffect>
                                  </p:childTnLst>
                                </p:cTn>
                              </p:par>
                              <p:par>
                                <p:cTn id="186" presetID="3" presetClass="emph" presetSubtype="1" nodeType="withEffect">
                                  <p:stCondLst>
                                    <p:cond delay="0"/>
                                  </p:stCondLst>
                                  <p:endCondLst>
                                    <p:cond evt="onNext" delay="0">
                                      <p:tgtEl>
                                        <p:sldTgt/>
                                      </p:tgtEl>
                                    </p:cond>
                                  </p:endCondLst>
                                  <p:childTnLst>
                                    <p:set>
                                      <p:cBhvr override="childStyle">
                                        <p:cTn id="187" dur="indefinite"/>
                                        <p:tgtEl>
                                          <p:spTgt spid="6189">
                                            <p:txEl>
                                              <p:pRg st="3" end="3"/>
                                            </p:txEl>
                                          </p:spTgt>
                                        </p:tgtEl>
                                        <p:attrNameLst>
                                          <p:attrName>style.color</p:attrName>
                                        </p:attrNameLst>
                                      </p:cBhvr>
                                      <p:to>
                                        <p:clrVal>
                                          <a:srgbClr val="FF0000"/>
                                        </p:clrVal>
                                      </p:to>
                                    </p:set>
                                  </p:childTnLst>
                                </p:cTn>
                              </p:par>
                            </p:childTnLst>
                          </p:cTn>
                        </p:par>
                        <p:par>
                          <p:cTn id="188" fill="hold">
                            <p:stCondLst>
                              <p:cond delay="1000"/>
                            </p:stCondLst>
                            <p:childTnLst>
                              <p:par>
                                <p:cTn id="189" presetID="1" presetClass="entr" presetSubtype="0" fill="hold" grpId="0" nodeType="afterEffect">
                                  <p:stCondLst>
                                    <p:cond delay="0"/>
                                  </p:stCondLst>
                                  <p:childTnLst>
                                    <p:set>
                                      <p:cBhvr>
                                        <p:cTn id="190" dur="1" fill="hold">
                                          <p:stCondLst>
                                            <p:cond delay="0"/>
                                          </p:stCondLst>
                                        </p:cTn>
                                        <p:tgtEl>
                                          <p:spTgt spid="6210"/>
                                        </p:tgtEl>
                                        <p:attrNameLst>
                                          <p:attrName>style.visibility</p:attrName>
                                        </p:attrNameLst>
                                      </p:cBhvr>
                                      <p:to>
                                        <p:strVal val="visible"/>
                                      </p:to>
                                    </p:set>
                                  </p:childTnLst>
                                </p:cTn>
                              </p:par>
                            </p:childTnLst>
                          </p:cTn>
                        </p:par>
                        <p:par>
                          <p:cTn id="191" fill="hold">
                            <p:stCondLst>
                              <p:cond delay="1000"/>
                            </p:stCondLst>
                            <p:childTnLst>
                              <p:par>
                                <p:cTn id="192" presetID="3" presetClass="emph" presetSubtype="1" nodeType="afterEffect">
                                  <p:stCondLst>
                                    <p:cond delay="1500"/>
                                  </p:stCondLst>
                                  <p:endCondLst>
                                    <p:cond evt="onNext" delay="0">
                                      <p:tgtEl>
                                        <p:sldTgt/>
                                      </p:tgtEl>
                                    </p:cond>
                                  </p:endCondLst>
                                  <p:childTnLst>
                                    <p:set>
                                      <p:cBhvr override="childStyle">
                                        <p:cTn id="193" dur="indefinite"/>
                                        <p:tgtEl>
                                          <p:spTgt spid="6189">
                                            <p:txEl>
                                              <p:pRg st="4" end="4"/>
                                            </p:txEl>
                                          </p:spTgt>
                                        </p:tgtEl>
                                        <p:attrNameLst>
                                          <p:attrName>style.color</p:attrName>
                                        </p:attrNameLst>
                                      </p:cBhvr>
                                      <p:to>
                                        <p:clrVal>
                                          <a:srgbClr val="FF0000"/>
                                        </p:clrVal>
                                      </p:to>
                                    </p:set>
                                  </p:childTnLst>
                                </p:cTn>
                              </p:par>
                            </p:childTnLst>
                          </p:cTn>
                        </p:par>
                      </p:childTnLst>
                    </p:cTn>
                  </p:par>
                  <p:par>
                    <p:cTn id="194" fill="hold">
                      <p:stCondLst>
                        <p:cond delay="indefinite"/>
                      </p:stCondLst>
                      <p:childTnLst>
                        <p:par>
                          <p:cTn id="195" fill="hold">
                            <p:stCondLst>
                              <p:cond delay="0"/>
                            </p:stCondLst>
                            <p:childTnLst>
                              <p:par>
                                <p:cTn id="196" presetID="22" presetClass="entr" presetSubtype="8" fill="hold" nodeType="clickEffect">
                                  <p:stCondLst>
                                    <p:cond delay="0"/>
                                  </p:stCondLst>
                                  <p:childTnLst>
                                    <p:set>
                                      <p:cBhvr>
                                        <p:cTn id="197" dur="1" fill="hold">
                                          <p:stCondLst>
                                            <p:cond delay="0"/>
                                          </p:stCondLst>
                                        </p:cTn>
                                        <p:tgtEl>
                                          <p:spTgt spid="10"/>
                                        </p:tgtEl>
                                        <p:attrNameLst>
                                          <p:attrName>style.visibility</p:attrName>
                                        </p:attrNameLst>
                                      </p:cBhvr>
                                      <p:to>
                                        <p:strVal val="visible"/>
                                      </p:to>
                                    </p:set>
                                    <p:animEffect transition="in" filter="wipe(left)">
                                      <p:cBhvr>
                                        <p:cTn id="198" dur="1000"/>
                                        <p:tgtEl>
                                          <p:spTgt spid="10"/>
                                        </p:tgtEl>
                                      </p:cBhvr>
                                    </p:animEffect>
                                  </p:childTnLst>
                                </p:cTn>
                              </p:par>
                              <p:par>
                                <p:cTn id="199" presetID="3" presetClass="emph" presetSubtype="1" nodeType="withEffect">
                                  <p:stCondLst>
                                    <p:cond delay="0"/>
                                  </p:stCondLst>
                                  <p:endCondLst>
                                    <p:cond evt="onNext" delay="0">
                                      <p:tgtEl>
                                        <p:sldTgt/>
                                      </p:tgtEl>
                                    </p:cond>
                                  </p:endCondLst>
                                  <p:childTnLst>
                                    <p:set>
                                      <p:cBhvr override="childStyle">
                                        <p:cTn id="200" dur="indefinite"/>
                                        <p:tgtEl>
                                          <p:spTgt spid="6189">
                                            <p:txEl>
                                              <p:pRg st="5" end="5"/>
                                            </p:txEl>
                                          </p:spTgt>
                                        </p:tgtEl>
                                        <p:attrNameLst>
                                          <p:attrName>style.color</p:attrName>
                                        </p:attrNameLst>
                                      </p:cBhvr>
                                      <p:to>
                                        <p:clrVal>
                                          <a:srgbClr val="FF0000"/>
                                        </p:clrVal>
                                      </p:to>
                                    </p:set>
                                  </p:childTnLst>
                                </p:cTn>
                              </p:par>
                            </p:childTnLst>
                          </p:cTn>
                        </p:par>
                        <p:par>
                          <p:cTn id="201" fill="hold">
                            <p:stCondLst>
                              <p:cond delay="1000"/>
                            </p:stCondLst>
                            <p:childTnLst>
                              <p:par>
                                <p:cTn id="202" presetID="6" presetClass="emph" presetSubtype="0" autoRev="1" fill="hold" grpId="3" nodeType="afterEffect">
                                  <p:stCondLst>
                                    <p:cond delay="0"/>
                                  </p:stCondLst>
                                  <p:childTnLst>
                                    <p:animScale>
                                      <p:cBhvr>
                                        <p:cTn id="203" dur="500" fill="hold"/>
                                        <p:tgtEl>
                                          <p:spTgt spid="6154"/>
                                        </p:tgtEl>
                                      </p:cBhvr>
                                      <p:by x="100000" y="300000"/>
                                    </p:animScale>
                                  </p:childTnLst>
                                </p:cTn>
                              </p:par>
                            </p:childTnLst>
                          </p:cTn>
                        </p:par>
                        <p:par>
                          <p:cTn id="204" fill="hold">
                            <p:stCondLst>
                              <p:cond delay="2000"/>
                            </p:stCondLst>
                            <p:childTnLst>
                              <p:par>
                                <p:cTn id="205" presetID="6" presetClass="emph" presetSubtype="0" autoRev="1" fill="hold" nodeType="afterEffect">
                                  <p:stCondLst>
                                    <p:cond delay="0"/>
                                  </p:stCondLst>
                                  <p:childTnLst>
                                    <p:animScale>
                                      <p:cBhvr>
                                        <p:cTn id="206" dur="500" fill="hold"/>
                                        <p:tgtEl>
                                          <p:spTgt spid="2"/>
                                        </p:tgtEl>
                                      </p:cBhvr>
                                      <p:by x="115000" y="115000"/>
                                    </p:animScale>
                                  </p:childTnLst>
                                </p:cTn>
                              </p:par>
                            </p:childTnLst>
                          </p:cTn>
                        </p:par>
                        <p:par>
                          <p:cTn id="207" fill="hold">
                            <p:stCondLst>
                              <p:cond delay="3000"/>
                            </p:stCondLst>
                            <p:childTnLst>
                              <p:par>
                                <p:cTn id="208" presetID="6" presetClass="emph" presetSubtype="0" autoRev="1" fill="hold" grpId="3" nodeType="afterEffect">
                                  <p:stCondLst>
                                    <p:cond delay="0"/>
                                  </p:stCondLst>
                                  <p:childTnLst>
                                    <p:animScale>
                                      <p:cBhvr>
                                        <p:cTn id="209" dur="500" fill="hold"/>
                                        <p:tgtEl>
                                          <p:spTgt spid="6146"/>
                                        </p:tgtEl>
                                      </p:cBhvr>
                                      <p:by x="100000" y="300000"/>
                                    </p:animScale>
                                  </p:childTnLst>
                                </p:cTn>
                              </p:par>
                            </p:childTnLst>
                          </p:cTn>
                        </p:par>
                        <p:par>
                          <p:cTn id="210" fill="hold">
                            <p:stCondLst>
                              <p:cond delay="4000"/>
                            </p:stCondLst>
                            <p:childTnLst>
                              <p:par>
                                <p:cTn id="211" presetID="1" presetClass="emph" presetSubtype="2" fill="hold" nodeType="afterEffect">
                                  <p:stCondLst>
                                    <p:cond delay="0"/>
                                  </p:stCondLst>
                                  <p:childTnLst>
                                    <p:animClr clrSpc="rgb" dir="cw">
                                      <p:cBhvr>
                                        <p:cTn id="212" dur="2000" fill="hold"/>
                                        <p:tgtEl>
                                          <p:spTgt spid="6177"/>
                                        </p:tgtEl>
                                        <p:attrNameLst>
                                          <p:attrName>fillcolor</p:attrName>
                                        </p:attrNameLst>
                                      </p:cBhvr>
                                      <p:to>
                                        <a:srgbClr val="FF0000"/>
                                      </p:to>
                                    </p:animClr>
                                    <p:set>
                                      <p:cBhvr>
                                        <p:cTn id="213" dur="2000" fill="hold"/>
                                        <p:tgtEl>
                                          <p:spTgt spid="6177"/>
                                        </p:tgtEl>
                                        <p:attrNameLst>
                                          <p:attrName>fill.type</p:attrName>
                                        </p:attrNameLst>
                                      </p:cBhvr>
                                      <p:to>
                                        <p:strVal val="solid"/>
                                      </p:to>
                                    </p:set>
                                    <p:set>
                                      <p:cBhvr>
                                        <p:cTn id="214" dur="2000" fill="hold"/>
                                        <p:tgtEl>
                                          <p:spTgt spid="6177"/>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animBg="1"/>
      <p:bldP spid="6146" grpId="1" animBg="1"/>
      <p:bldP spid="6146" grpId="2" animBg="1"/>
      <p:bldP spid="6146" grpId="3" animBg="1"/>
      <p:bldP spid="6150" grpId="0" animBg="1"/>
      <p:bldP spid="6154" grpId="0" animBg="1"/>
      <p:bldP spid="6154" grpId="1" animBg="1"/>
      <p:bldP spid="6154" grpId="2" animBg="1"/>
      <p:bldP spid="6154" grpId="3" animBg="1"/>
      <p:bldP spid="6156" grpId="0" animBg="1"/>
      <p:bldP spid="6176" grpId="0" animBg="1"/>
      <p:bldP spid="6177" grpId="0" animBg="1"/>
      <p:bldP spid="6177" grpId="1" animBg="1"/>
      <p:bldP spid="6184" grpId="0" animBg="1"/>
      <p:bldP spid="6191" grpId="0" animBg="1"/>
      <p:bldP spid="6191" grpId="1" animBg="1"/>
      <p:bldP spid="6193" grpId="0" animBg="1"/>
      <p:bldP spid="6194" grpId="0"/>
      <p:bldP spid="6199" grpId="0"/>
      <p:bldP spid="6210" grpId="0"/>
      <p:bldP spid="6211" grpId="0"/>
      <p:bldP spid="6212" grpId="0"/>
      <p:bldP spid="6213" grpId="0"/>
      <p:bldP spid="6214" grpId="0"/>
      <p:bldP spid="6215" grpId="0"/>
      <p:bldP spid="6217" grpId="0"/>
      <p:bldP spid="6219" grpId="0" animBg="1"/>
      <p:bldP spid="6220" grpId="0" animBg="1"/>
      <p:bldP spid="6220" grpId="1" animBg="1"/>
      <p:bldP spid="6231" grpId="0" animBg="1"/>
      <p:bldP spid="6232" grpId="0" animBg="1"/>
      <p:bldP spid="89" grpId="0"/>
      <p:bldP spid="90" grpId="0"/>
      <p:bldP spid="91" grpId="0" animBg="1"/>
      <p:bldP spid="92" grpId="0" animBg="1"/>
      <p:bldP spid="93" grpId="0" animBg="1"/>
    </p:bld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75" name="Group 26"/>
          <p:cNvGrpSpPr/>
          <p:nvPr/>
        </p:nvGrpSpPr>
        <p:grpSpPr>
          <a:xfrm>
            <a:off x="0" y="-127212"/>
            <a:ext cx="9144001" cy="4623012"/>
            <a:chOff x="0" y="287902"/>
            <a:chExt cx="9144001" cy="4707185"/>
          </a:xfrm>
        </p:grpSpPr>
        <p:sp>
          <p:nvSpPr>
            <p:cNvPr id="76" name="Freeform 89"/>
            <p:cNvSpPr>
              <a:spLocks/>
            </p:cNvSpPr>
            <p:nvPr/>
          </p:nvSpPr>
          <p:spPr bwMode="invGray">
            <a:xfrm>
              <a:off x="0" y="287902"/>
              <a:ext cx="9144001" cy="4464424"/>
            </a:xfrm>
            <a:custGeom>
              <a:avLst/>
              <a:gdLst/>
              <a:ahLst/>
              <a:cxnLst>
                <a:cxn ang="0">
                  <a:pos x="6" y="0"/>
                </a:cxn>
                <a:cxn ang="0">
                  <a:pos x="120" y="54"/>
                </a:cxn>
                <a:cxn ang="0">
                  <a:pos x="310" y="138"/>
                </a:cxn>
                <a:cxn ang="0">
                  <a:pos x="578" y="242"/>
                </a:cxn>
                <a:cxn ang="0">
                  <a:pos x="824" y="326"/>
                </a:cxn>
                <a:cxn ang="0">
                  <a:pos x="1006" y="380"/>
                </a:cxn>
                <a:cxn ang="0">
                  <a:pos x="1202" y="432"/>
                </a:cxn>
                <a:cxn ang="0">
                  <a:pos x="1408" y="480"/>
                </a:cxn>
                <a:cxn ang="0">
                  <a:pos x="1626" y="522"/>
                </a:cxn>
                <a:cxn ang="0">
                  <a:pos x="1852" y="556"/>
                </a:cxn>
                <a:cxn ang="0">
                  <a:pos x="2084" y="580"/>
                </a:cxn>
                <a:cxn ang="0">
                  <a:pos x="2324" y="594"/>
                </a:cxn>
                <a:cxn ang="0">
                  <a:pos x="2444" y="596"/>
                </a:cxn>
                <a:cxn ang="0">
                  <a:pos x="2686" y="588"/>
                </a:cxn>
                <a:cxn ang="0">
                  <a:pos x="2922" y="570"/>
                </a:cxn>
                <a:cxn ang="0">
                  <a:pos x="3152" y="540"/>
                </a:cxn>
                <a:cxn ang="0">
                  <a:pos x="3374" y="502"/>
                </a:cxn>
                <a:cxn ang="0">
                  <a:pos x="3586" y="458"/>
                </a:cxn>
                <a:cxn ang="0">
                  <a:pos x="3788" y="408"/>
                </a:cxn>
                <a:cxn ang="0">
                  <a:pos x="3978" y="354"/>
                </a:cxn>
                <a:cxn ang="0">
                  <a:pos x="4154" y="298"/>
                </a:cxn>
                <a:cxn ang="0">
                  <a:pos x="4460" y="188"/>
                </a:cxn>
                <a:cxn ang="0">
                  <a:pos x="4692" y="94"/>
                </a:cxn>
                <a:cxn ang="0">
                  <a:pos x="4840" y="26"/>
                </a:cxn>
                <a:cxn ang="0">
                  <a:pos x="4912" y="2884"/>
                </a:cxn>
                <a:cxn ang="0">
                  <a:pos x="4858" y="2858"/>
                </a:cxn>
                <a:cxn ang="0">
                  <a:pos x="4708" y="2794"/>
                </a:cxn>
                <a:cxn ang="0">
                  <a:pos x="4472" y="2702"/>
                </a:cxn>
                <a:cxn ang="0">
                  <a:pos x="4164" y="2596"/>
                </a:cxn>
                <a:cxn ang="0">
                  <a:pos x="3986" y="2542"/>
                </a:cxn>
                <a:cxn ang="0">
                  <a:pos x="3794" y="2490"/>
                </a:cxn>
                <a:cxn ang="0">
                  <a:pos x="3590" y="2440"/>
                </a:cxn>
                <a:cxn ang="0">
                  <a:pos x="3376" y="2398"/>
                </a:cxn>
                <a:cxn ang="0">
                  <a:pos x="3154" y="2360"/>
                </a:cxn>
                <a:cxn ang="0">
                  <a:pos x="2922" y="2332"/>
                </a:cxn>
                <a:cxn ang="0">
                  <a:pos x="2686" y="2314"/>
                </a:cxn>
                <a:cxn ang="0">
                  <a:pos x="2444" y="2308"/>
                </a:cxn>
                <a:cxn ang="0">
                  <a:pos x="2322" y="2308"/>
                </a:cxn>
                <a:cxn ang="0">
                  <a:pos x="2084" y="2322"/>
                </a:cxn>
                <a:cxn ang="0">
                  <a:pos x="1852" y="2344"/>
                </a:cxn>
                <a:cxn ang="0">
                  <a:pos x="1626" y="2378"/>
                </a:cxn>
                <a:cxn ang="0">
                  <a:pos x="1408" y="2418"/>
                </a:cxn>
                <a:cxn ang="0">
                  <a:pos x="1200" y="2464"/>
                </a:cxn>
                <a:cxn ang="0">
                  <a:pos x="1004" y="2516"/>
                </a:cxn>
                <a:cxn ang="0">
                  <a:pos x="822" y="2568"/>
                </a:cxn>
                <a:cxn ang="0">
                  <a:pos x="576" y="2650"/>
                </a:cxn>
                <a:cxn ang="0">
                  <a:pos x="306" y="2750"/>
                </a:cxn>
                <a:cxn ang="0">
                  <a:pos x="114" y="2830"/>
                </a:cxn>
                <a:cxn ang="0">
                  <a:pos x="0" y="2884"/>
                </a:cxn>
              </a:cxnLst>
              <a:rect l="0" t="0" r="r" b="b"/>
              <a:pathLst>
                <a:path w="4912" h="2884">
                  <a:moveTo>
                    <a:pt x="6" y="0"/>
                  </a:moveTo>
                  <a:lnTo>
                    <a:pt x="6" y="0"/>
                  </a:lnTo>
                  <a:lnTo>
                    <a:pt x="58" y="26"/>
                  </a:lnTo>
                  <a:lnTo>
                    <a:pt x="120" y="54"/>
                  </a:lnTo>
                  <a:lnTo>
                    <a:pt x="204" y="94"/>
                  </a:lnTo>
                  <a:lnTo>
                    <a:pt x="310" y="138"/>
                  </a:lnTo>
                  <a:lnTo>
                    <a:pt x="436" y="188"/>
                  </a:lnTo>
                  <a:lnTo>
                    <a:pt x="578" y="242"/>
                  </a:lnTo>
                  <a:lnTo>
                    <a:pt x="738" y="298"/>
                  </a:lnTo>
                  <a:lnTo>
                    <a:pt x="824" y="326"/>
                  </a:lnTo>
                  <a:lnTo>
                    <a:pt x="914" y="354"/>
                  </a:lnTo>
                  <a:lnTo>
                    <a:pt x="1006" y="380"/>
                  </a:lnTo>
                  <a:lnTo>
                    <a:pt x="1102" y="408"/>
                  </a:lnTo>
                  <a:lnTo>
                    <a:pt x="1202" y="432"/>
                  </a:lnTo>
                  <a:lnTo>
                    <a:pt x="1304" y="458"/>
                  </a:lnTo>
                  <a:lnTo>
                    <a:pt x="1408" y="480"/>
                  </a:lnTo>
                  <a:lnTo>
                    <a:pt x="1516" y="502"/>
                  </a:lnTo>
                  <a:lnTo>
                    <a:pt x="1626" y="522"/>
                  </a:lnTo>
                  <a:lnTo>
                    <a:pt x="1738" y="540"/>
                  </a:lnTo>
                  <a:lnTo>
                    <a:pt x="1852" y="556"/>
                  </a:lnTo>
                  <a:lnTo>
                    <a:pt x="1968" y="570"/>
                  </a:lnTo>
                  <a:lnTo>
                    <a:pt x="2084" y="580"/>
                  </a:lnTo>
                  <a:lnTo>
                    <a:pt x="2204" y="588"/>
                  </a:lnTo>
                  <a:lnTo>
                    <a:pt x="2324" y="594"/>
                  </a:lnTo>
                  <a:lnTo>
                    <a:pt x="2444" y="596"/>
                  </a:lnTo>
                  <a:lnTo>
                    <a:pt x="2444" y="596"/>
                  </a:lnTo>
                  <a:lnTo>
                    <a:pt x="2566" y="594"/>
                  </a:lnTo>
                  <a:lnTo>
                    <a:pt x="2686" y="588"/>
                  </a:lnTo>
                  <a:lnTo>
                    <a:pt x="2804" y="580"/>
                  </a:lnTo>
                  <a:lnTo>
                    <a:pt x="2922" y="570"/>
                  </a:lnTo>
                  <a:lnTo>
                    <a:pt x="3038" y="556"/>
                  </a:lnTo>
                  <a:lnTo>
                    <a:pt x="3152" y="540"/>
                  </a:lnTo>
                  <a:lnTo>
                    <a:pt x="3264" y="522"/>
                  </a:lnTo>
                  <a:lnTo>
                    <a:pt x="3374" y="502"/>
                  </a:lnTo>
                  <a:lnTo>
                    <a:pt x="3482" y="480"/>
                  </a:lnTo>
                  <a:lnTo>
                    <a:pt x="3586" y="458"/>
                  </a:lnTo>
                  <a:lnTo>
                    <a:pt x="3688" y="432"/>
                  </a:lnTo>
                  <a:lnTo>
                    <a:pt x="3788" y="408"/>
                  </a:lnTo>
                  <a:lnTo>
                    <a:pt x="3884" y="380"/>
                  </a:lnTo>
                  <a:lnTo>
                    <a:pt x="3978" y="354"/>
                  </a:lnTo>
                  <a:lnTo>
                    <a:pt x="4068" y="326"/>
                  </a:lnTo>
                  <a:lnTo>
                    <a:pt x="4154" y="298"/>
                  </a:lnTo>
                  <a:lnTo>
                    <a:pt x="4316" y="242"/>
                  </a:lnTo>
                  <a:lnTo>
                    <a:pt x="4460" y="188"/>
                  </a:lnTo>
                  <a:lnTo>
                    <a:pt x="4586" y="138"/>
                  </a:lnTo>
                  <a:lnTo>
                    <a:pt x="4692" y="94"/>
                  </a:lnTo>
                  <a:lnTo>
                    <a:pt x="4778" y="54"/>
                  </a:lnTo>
                  <a:lnTo>
                    <a:pt x="4840" y="26"/>
                  </a:lnTo>
                  <a:lnTo>
                    <a:pt x="4892" y="0"/>
                  </a:lnTo>
                  <a:lnTo>
                    <a:pt x="4912" y="2884"/>
                  </a:lnTo>
                  <a:lnTo>
                    <a:pt x="4912" y="2884"/>
                  </a:lnTo>
                  <a:lnTo>
                    <a:pt x="4858" y="2858"/>
                  </a:lnTo>
                  <a:lnTo>
                    <a:pt x="4794" y="2830"/>
                  </a:lnTo>
                  <a:lnTo>
                    <a:pt x="4708" y="2794"/>
                  </a:lnTo>
                  <a:lnTo>
                    <a:pt x="4600" y="2750"/>
                  </a:lnTo>
                  <a:lnTo>
                    <a:pt x="4472" y="2702"/>
                  </a:lnTo>
                  <a:lnTo>
                    <a:pt x="4326" y="2650"/>
                  </a:lnTo>
                  <a:lnTo>
                    <a:pt x="4164" y="2596"/>
                  </a:lnTo>
                  <a:lnTo>
                    <a:pt x="4076" y="2568"/>
                  </a:lnTo>
                  <a:lnTo>
                    <a:pt x="3986" y="2542"/>
                  </a:lnTo>
                  <a:lnTo>
                    <a:pt x="3892" y="2516"/>
                  </a:lnTo>
                  <a:lnTo>
                    <a:pt x="3794" y="2490"/>
                  </a:lnTo>
                  <a:lnTo>
                    <a:pt x="3694" y="2464"/>
                  </a:lnTo>
                  <a:lnTo>
                    <a:pt x="3590" y="2440"/>
                  </a:lnTo>
                  <a:lnTo>
                    <a:pt x="3484" y="2418"/>
                  </a:lnTo>
                  <a:lnTo>
                    <a:pt x="3376" y="2398"/>
                  </a:lnTo>
                  <a:lnTo>
                    <a:pt x="3266" y="2378"/>
                  </a:lnTo>
                  <a:lnTo>
                    <a:pt x="3154" y="2360"/>
                  </a:lnTo>
                  <a:lnTo>
                    <a:pt x="3038" y="2344"/>
                  </a:lnTo>
                  <a:lnTo>
                    <a:pt x="2922" y="2332"/>
                  </a:lnTo>
                  <a:lnTo>
                    <a:pt x="2804" y="2322"/>
                  </a:lnTo>
                  <a:lnTo>
                    <a:pt x="2686" y="2314"/>
                  </a:lnTo>
                  <a:lnTo>
                    <a:pt x="2566" y="2308"/>
                  </a:lnTo>
                  <a:lnTo>
                    <a:pt x="2444" y="2308"/>
                  </a:lnTo>
                  <a:lnTo>
                    <a:pt x="2444" y="2308"/>
                  </a:lnTo>
                  <a:lnTo>
                    <a:pt x="2322" y="2308"/>
                  </a:lnTo>
                  <a:lnTo>
                    <a:pt x="2204" y="2314"/>
                  </a:lnTo>
                  <a:lnTo>
                    <a:pt x="2084" y="2322"/>
                  </a:lnTo>
                  <a:lnTo>
                    <a:pt x="1966" y="2332"/>
                  </a:lnTo>
                  <a:lnTo>
                    <a:pt x="1852" y="2344"/>
                  </a:lnTo>
                  <a:lnTo>
                    <a:pt x="1738" y="2360"/>
                  </a:lnTo>
                  <a:lnTo>
                    <a:pt x="1626" y="2378"/>
                  </a:lnTo>
                  <a:lnTo>
                    <a:pt x="1516" y="2398"/>
                  </a:lnTo>
                  <a:lnTo>
                    <a:pt x="1408" y="2418"/>
                  </a:lnTo>
                  <a:lnTo>
                    <a:pt x="1302" y="2440"/>
                  </a:lnTo>
                  <a:lnTo>
                    <a:pt x="1200" y="2464"/>
                  </a:lnTo>
                  <a:lnTo>
                    <a:pt x="1102" y="2490"/>
                  </a:lnTo>
                  <a:lnTo>
                    <a:pt x="1004" y="2516"/>
                  </a:lnTo>
                  <a:lnTo>
                    <a:pt x="912" y="2542"/>
                  </a:lnTo>
                  <a:lnTo>
                    <a:pt x="822" y="2568"/>
                  </a:lnTo>
                  <a:lnTo>
                    <a:pt x="736" y="2596"/>
                  </a:lnTo>
                  <a:lnTo>
                    <a:pt x="576" y="2650"/>
                  </a:lnTo>
                  <a:lnTo>
                    <a:pt x="432" y="2702"/>
                  </a:lnTo>
                  <a:lnTo>
                    <a:pt x="306" y="2750"/>
                  </a:lnTo>
                  <a:lnTo>
                    <a:pt x="200" y="2794"/>
                  </a:lnTo>
                  <a:lnTo>
                    <a:pt x="114" y="2830"/>
                  </a:lnTo>
                  <a:lnTo>
                    <a:pt x="52" y="2858"/>
                  </a:lnTo>
                  <a:lnTo>
                    <a:pt x="0" y="2884"/>
                  </a:lnTo>
                  <a:lnTo>
                    <a:pt x="6" y="0"/>
                  </a:lnTo>
                  <a:close/>
                </a:path>
              </a:pathLst>
            </a:custGeom>
            <a:gradFill flip="none" rotWithShape="1">
              <a:gsLst>
                <a:gs pos="0">
                  <a:srgbClr val="002060">
                    <a:alpha val="0"/>
                  </a:srgbClr>
                </a:gs>
                <a:gs pos="50000">
                  <a:srgbClr val="000000">
                    <a:alpha val="60000"/>
                  </a:srgbClr>
                </a:gs>
                <a:gs pos="100000">
                  <a:srgbClr val="010113">
                    <a:alpha val="0"/>
                  </a:srgbClr>
                </a:gs>
              </a:gsLst>
              <a:path path="circle">
                <a:fillToRect l="50000" t="50000" r="50000" b="50000"/>
              </a:path>
              <a:tileRect/>
            </a:gra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algn="ctr" defTabSz="914063"/>
              <a:endParaRPr lang="en-US" sz="4000" dirty="0">
                <a:solidFill>
                  <a:srgbClr val="000000"/>
                </a:solidFill>
                <a:latin typeface="Segoe" pitchFamily="34" charset="0"/>
              </a:endParaRPr>
            </a:p>
          </p:txBody>
        </p:sp>
        <p:sp>
          <p:nvSpPr>
            <p:cNvPr id="78" name="Freeform 89"/>
            <p:cNvSpPr>
              <a:spLocks/>
            </p:cNvSpPr>
            <p:nvPr/>
          </p:nvSpPr>
          <p:spPr bwMode="invGray">
            <a:xfrm>
              <a:off x="0" y="530663"/>
              <a:ext cx="9144001" cy="4464424"/>
            </a:xfrm>
            <a:custGeom>
              <a:avLst/>
              <a:gdLst/>
              <a:ahLst/>
              <a:cxnLst>
                <a:cxn ang="0">
                  <a:pos x="6" y="0"/>
                </a:cxn>
                <a:cxn ang="0">
                  <a:pos x="120" y="54"/>
                </a:cxn>
                <a:cxn ang="0">
                  <a:pos x="310" y="138"/>
                </a:cxn>
                <a:cxn ang="0">
                  <a:pos x="578" y="242"/>
                </a:cxn>
                <a:cxn ang="0">
                  <a:pos x="824" y="326"/>
                </a:cxn>
                <a:cxn ang="0">
                  <a:pos x="1006" y="380"/>
                </a:cxn>
                <a:cxn ang="0">
                  <a:pos x="1202" y="432"/>
                </a:cxn>
                <a:cxn ang="0">
                  <a:pos x="1408" y="480"/>
                </a:cxn>
                <a:cxn ang="0">
                  <a:pos x="1626" y="522"/>
                </a:cxn>
                <a:cxn ang="0">
                  <a:pos x="1852" y="556"/>
                </a:cxn>
                <a:cxn ang="0">
                  <a:pos x="2084" y="580"/>
                </a:cxn>
                <a:cxn ang="0">
                  <a:pos x="2324" y="594"/>
                </a:cxn>
                <a:cxn ang="0">
                  <a:pos x="2444" y="596"/>
                </a:cxn>
                <a:cxn ang="0">
                  <a:pos x="2686" y="588"/>
                </a:cxn>
                <a:cxn ang="0">
                  <a:pos x="2922" y="570"/>
                </a:cxn>
                <a:cxn ang="0">
                  <a:pos x="3152" y="540"/>
                </a:cxn>
                <a:cxn ang="0">
                  <a:pos x="3374" y="502"/>
                </a:cxn>
                <a:cxn ang="0">
                  <a:pos x="3586" y="458"/>
                </a:cxn>
                <a:cxn ang="0">
                  <a:pos x="3788" y="408"/>
                </a:cxn>
                <a:cxn ang="0">
                  <a:pos x="3978" y="354"/>
                </a:cxn>
                <a:cxn ang="0">
                  <a:pos x="4154" y="298"/>
                </a:cxn>
                <a:cxn ang="0">
                  <a:pos x="4460" y="188"/>
                </a:cxn>
                <a:cxn ang="0">
                  <a:pos x="4692" y="94"/>
                </a:cxn>
                <a:cxn ang="0">
                  <a:pos x="4840" y="26"/>
                </a:cxn>
                <a:cxn ang="0">
                  <a:pos x="4912" y="2884"/>
                </a:cxn>
                <a:cxn ang="0">
                  <a:pos x="4858" y="2858"/>
                </a:cxn>
                <a:cxn ang="0">
                  <a:pos x="4708" y="2794"/>
                </a:cxn>
                <a:cxn ang="0">
                  <a:pos x="4472" y="2702"/>
                </a:cxn>
                <a:cxn ang="0">
                  <a:pos x="4164" y="2596"/>
                </a:cxn>
                <a:cxn ang="0">
                  <a:pos x="3986" y="2542"/>
                </a:cxn>
                <a:cxn ang="0">
                  <a:pos x="3794" y="2490"/>
                </a:cxn>
                <a:cxn ang="0">
                  <a:pos x="3590" y="2440"/>
                </a:cxn>
                <a:cxn ang="0">
                  <a:pos x="3376" y="2398"/>
                </a:cxn>
                <a:cxn ang="0">
                  <a:pos x="3154" y="2360"/>
                </a:cxn>
                <a:cxn ang="0">
                  <a:pos x="2922" y="2332"/>
                </a:cxn>
                <a:cxn ang="0">
                  <a:pos x="2686" y="2314"/>
                </a:cxn>
                <a:cxn ang="0">
                  <a:pos x="2444" y="2308"/>
                </a:cxn>
                <a:cxn ang="0">
                  <a:pos x="2322" y="2308"/>
                </a:cxn>
                <a:cxn ang="0">
                  <a:pos x="2084" y="2322"/>
                </a:cxn>
                <a:cxn ang="0">
                  <a:pos x="1852" y="2344"/>
                </a:cxn>
                <a:cxn ang="0">
                  <a:pos x="1626" y="2378"/>
                </a:cxn>
                <a:cxn ang="0">
                  <a:pos x="1408" y="2418"/>
                </a:cxn>
                <a:cxn ang="0">
                  <a:pos x="1200" y="2464"/>
                </a:cxn>
                <a:cxn ang="0">
                  <a:pos x="1004" y="2516"/>
                </a:cxn>
                <a:cxn ang="0">
                  <a:pos x="822" y="2568"/>
                </a:cxn>
                <a:cxn ang="0">
                  <a:pos x="576" y="2650"/>
                </a:cxn>
                <a:cxn ang="0">
                  <a:pos x="306" y="2750"/>
                </a:cxn>
                <a:cxn ang="0">
                  <a:pos x="114" y="2830"/>
                </a:cxn>
                <a:cxn ang="0">
                  <a:pos x="0" y="2884"/>
                </a:cxn>
              </a:cxnLst>
              <a:rect l="0" t="0" r="r" b="b"/>
              <a:pathLst>
                <a:path w="4912" h="2884">
                  <a:moveTo>
                    <a:pt x="6" y="0"/>
                  </a:moveTo>
                  <a:lnTo>
                    <a:pt x="6" y="0"/>
                  </a:lnTo>
                  <a:lnTo>
                    <a:pt x="58" y="26"/>
                  </a:lnTo>
                  <a:lnTo>
                    <a:pt x="120" y="54"/>
                  </a:lnTo>
                  <a:lnTo>
                    <a:pt x="204" y="94"/>
                  </a:lnTo>
                  <a:lnTo>
                    <a:pt x="310" y="138"/>
                  </a:lnTo>
                  <a:lnTo>
                    <a:pt x="436" y="188"/>
                  </a:lnTo>
                  <a:lnTo>
                    <a:pt x="578" y="242"/>
                  </a:lnTo>
                  <a:lnTo>
                    <a:pt x="738" y="298"/>
                  </a:lnTo>
                  <a:lnTo>
                    <a:pt x="824" y="326"/>
                  </a:lnTo>
                  <a:lnTo>
                    <a:pt x="914" y="354"/>
                  </a:lnTo>
                  <a:lnTo>
                    <a:pt x="1006" y="380"/>
                  </a:lnTo>
                  <a:lnTo>
                    <a:pt x="1102" y="408"/>
                  </a:lnTo>
                  <a:lnTo>
                    <a:pt x="1202" y="432"/>
                  </a:lnTo>
                  <a:lnTo>
                    <a:pt x="1304" y="458"/>
                  </a:lnTo>
                  <a:lnTo>
                    <a:pt x="1408" y="480"/>
                  </a:lnTo>
                  <a:lnTo>
                    <a:pt x="1516" y="502"/>
                  </a:lnTo>
                  <a:lnTo>
                    <a:pt x="1626" y="522"/>
                  </a:lnTo>
                  <a:lnTo>
                    <a:pt x="1738" y="540"/>
                  </a:lnTo>
                  <a:lnTo>
                    <a:pt x="1852" y="556"/>
                  </a:lnTo>
                  <a:lnTo>
                    <a:pt x="1968" y="570"/>
                  </a:lnTo>
                  <a:lnTo>
                    <a:pt x="2084" y="580"/>
                  </a:lnTo>
                  <a:lnTo>
                    <a:pt x="2204" y="588"/>
                  </a:lnTo>
                  <a:lnTo>
                    <a:pt x="2324" y="594"/>
                  </a:lnTo>
                  <a:lnTo>
                    <a:pt x="2444" y="596"/>
                  </a:lnTo>
                  <a:lnTo>
                    <a:pt x="2444" y="596"/>
                  </a:lnTo>
                  <a:lnTo>
                    <a:pt x="2566" y="594"/>
                  </a:lnTo>
                  <a:lnTo>
                    <a:pt x="2686" y="588"/>
                  </a:lnTo>
                  <a:lnTo>
                    <a:pt x="2804" y="580"/>
                  </a:lnTo>
                  <a:lnTo>
                    <a:pt x="2922" y="570"/>
                  </a:lnTo>
                  <a:lnTo>
                    <a:pt x="3038" y="556"/>
                  </a:lnTo>
                  <a:lnTo>
                    <a:pt x="3152" y="540"/>
                  </a:lnTo>
                  <a:lnTo>
                    <a:pt x="3264" y="522"/>
                  </a:lnTo>
                  <a:lnTo>
                    <a:pt x="3374" y="502"/>
                  </a:lnTo>
                  <a:lnTo>
                    <a:pt x="3482" y="480"/>
                  </a:lnTo>
                  <a:lnTo>
                    <a:pt x="3586" y="458"/>
                  </a:lnTo>
                  <a:lnTo>
                    <a:pt x="3688" y="432"/>
                  </a:lnTo>
                  <a:lnTo>
                    <a:pt x="3788" y="408"/>
                  </a:lnTo>
                  <a:lnTo>
                    <a:pt x="3884" y="380"/>
                  </a:lnTo>
                  <a:lnTo>
                    <a:pt x="3978" y="354"/>
                  </a:lnTo>
                  <a:lnTo>
                    <a:pt x="4068" y="326"/>
                  </a:lnTo>
                  <a:lnTo>
                    <a:pt x="4154" y="298"/>
                  </a:lnTo>
                  <a:lnTo>
                    <a:pt x="4316" y="242"/>
                  </a:lnTo>
                  <a:lnTo>
                    <a:pt x="4460" y="188"/>
                  </a:lnTo>
                  <a:lnTo>
                    <a:pt x="4586" y="138"/>
                  </a:lnTo>
                  <a:lnTo>
                    <a:pt x="4692" y="94"/>
                  </a:lnTo>
                  <a:lnTo>
                    <a:pt x="4778" y="54"/>
                  </a:lnTo>
                  <a:lnTo>
                    <a:pt x="4840" y="26"/>
                  </a:lnTo>
                  <a:lnTo>
                    <a:pt x="4892" y="0"/>
                  </a:lnTo>
                  <a:lnTo>
                    <a:pt x="4912" y="2884"/>
                  </a:lnTo>
                  <a:lnTo>
                    <a:pt x="4912" y="2884"/>
                  </a:lnTo>
                  <a:lnTo>
                    <a:pt x="4858" y="2858"/>
                  </a:lnTo>
                  <a:lnTo>
                    <a:pt x="4794" y="2830"/>
                  </a:lnTo>
                  <a:lnTo>
                    <a:pt x="4708" y="2794"/>
                  </a:lnTo>
                  <a:lnTo>
                    <a:pt x="4600" y="2750"/>
                  </a:lnTo>
                  <a:lnTo>
                    <a:pt x="4472" y="2702"/>
                  </a:lnTo>
                  <a:lnTo>
                    <a:pt x="4326" y="2650"/>
                  </a:lnTo>
                  <a:lnTo>
                    <a:pt x="4164" y="2596"/>
                  </a:lnTo>
                  <a:lnTo>
                    <a:pt x="4076" y="2568"/>
                  </a:lnTo>
                  <a:lnTo>
                    <a:pt x="3986" y="2542"/>
                  </a:lnTo>
                  <a:lnTo>
                    <a:pt x="3892" y="2516"/>
                  </a:lnTo>
                  <a:lnTo>
                    <a:pt x="3794" y="2490"/>
                  </a:lnTo>
                  <a:lnTo>
                    <a:pt x="3694" y="2464"/>
                  </a:lnTo>
                  <a:lnTo>
                    <a:pt x="3590" y="2440"/>
                  </a:lnTo>
                  <a:lnTo>
                    <a:pt x="3484" y="2418"/>
                  </a:lnTo>
                  <a:lnTo>
                    <a:pt x="3376" y="2398"/>
                  </a:lnTo>
                  <a:lnTo>
                    <a:pt x="3266" y="2378"/>
                  </a:lnTo>
                  <a:lnTo>
                    <a:pt x="3154" y="2360"/>
                  </a:lnTo>
                  <a:lnTo>
                    <a:pt x="3038" y="2344"/>
                  </a:lnTo>
                  <a:lnTo>
                    <a:pt x="2922" y="2332"/>
                  </a:lnTo>
                  <a:lnTo>
                    <a:pt x="2804" y="2322"/>
                  </a:lnTo>
                  <a:lnTo>
                    <a:pt x="2686" y="2314"/>
                  </a:lnTo>
                  <a:lnTo>
                    <a:pt x="2566" y="2308"/>
                  </a:lnTo>
                  <a:lnTo>
                    <a:pt x="2444" y="2308"/>
                  </a:lnTo>
                  <a:lnTo>
                    <a:pt x="2444" y="2308"/>
                  </a:lnTo>
                  <a:lnTo>
                    <a:pt x="2322" y="2308"/>
                  </a:lnTo>
                  <a:lnTo>
                    <a:pt x="2204" y="2314"/>
                  </a:lnTo>
                  <a:lnTo>
                    <a:pt x="2084" y="2322"/>
                  </a:lnTo>
                  <a:lnTo>
                    <a:pt x="1966" y="2332"/>
                  </a:lnTo>
                  <a:lnTo>
                    <a:pt x="1852" y="2344"/>
                  </a:lnTo>
                  <a:lnTo>
                    <a:pt x="1738" y="2360"/>
                  </a:lnTo>
                  <a:lnTo>
                    <a:pt x="1626" y="2378"/>
                  </a:lnTo>
                  <a:lnTo>
                    <a:pt x="1516" y="2398"/>
                  </a:lnTo>
                  <a:lnTo>
                    <a:pt x="1408" y="2418"/>
                  </a:lnTo>
                  <a:lnTo>
                    <a:pt x="1302" y="2440"/>
                  </a:lnTo>
                  <a:lnTo>
                    <a:pt x="1200" y="2464"/>
                  </a:lnTo>
                  <a:lnTo>
                    <a:pt x="1102" y="2490"/>
                  </a:lnTo>
                  <a:lnTo>
                    <a:pt x="1004" y="2516"/>
                  </a:lnTo>
                  <a:lnTo>
                    <a:pt x="912" y="2542"/>
                  </a:lnTo>
                  <a:lnTo>
                    <a:pt x="822" y="2568"/>
                  </a:lnTo>
                  <a:lnTo>
                    <a:pt x="736" y="2596"/>
                  </a:lnTo>
                  <a:lnTo>
                    <a:pt x="576" y="2650"/>
                  </a:lnTo>
                  <a:lnTo>
                    <a:pt x="432" y="2702"/>
                  </a:lnTo>
                  <a:lnTo>
                    <a:pt x="306" y="2750"/>
                  </a:lnTo>
                  <a:lnTo>
                    <a:pt x="200" y="2794"/>
                  </a:lnTo>
                  <a:lnTo>
                    <a:pt x="114" y="2830"/>
                  </a:lnTo>
                  <a:lnTo>
                    <a:pt x="52" y="2858"/>
                  </a:lnTo>
                  <a:lnTo>
                    <a:pt x="0" y="2884"/>
                  </a:lnTo>
                  <a:lnTo>
                    <a:pt x="6" y="0"/>
                  </a:lnTo>
                  <a:close/>
                </a:path>
              </a:pathLst>
            </a:custGeom>
            <a:gradFill flip="none" rotWithShape="1">
              <a:gsLst>
                <a:gs pos="0">
                  <a:srgbClr val="002060">
                    <a:alpha val="0"/>
                  </a:srgbClr>
                </a:gs>
                <a:gs pos="50000">
                  <a:srgbClr val="000000">
                    <a:alpha val="60000"/>
                  </a:srgbClr>
                </a:gs>
                <a:gs pos="100000">
                  <a:srgbClr val="010113">
                    <a:alpha val="0"/>
                  </a:srgbClr>
                </a:gs>
              </a:gsLst>
              <a:path path="circle">
                <a:fillToRect l="50000" t="50000" r="50000" b="50000"/>
              </a:path>
              <a:tileRect/>
            </a:gra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algn="ctr" defTabSz="914063"/>
              <a:endParaRPr lang="en-US" sz="4000" dirty="0">
                <a:solidFill>
                  <a:srgbClr val="000000"/>
                </a:solidFill>
                <a:latin typeface="Segoe" pitchFamily="34" charset="0"/>
              </a:endParaRPr>
            </a:p>
          </p:txBody>
        </p:sp>
      </p:grpSp>
      <p:sp>
        <p:nvSpPr>
          <p:cNvPr id="79" name="Rectangle 78"/>
          <p:cNvSpPr/>
          <p:nvPr/>
        </p:nvSpPr>
        <p:spPr bwMode="auto">
          <a:xfrm>
            <a:off x="228600" y="3992529"/>
            <a:ext cx="4191000" cy="3124201"/>
          </a:xfrm>
          <a:prstGeom prst="rect">
            <a:avLst/>
          </a:prstGeom>
          <a:gradFill flip="none" rotWithShape="1">
            <a:gsLst>
              <a:gs pos="9000">
                <a:srgbClr val="FFFFFF">
                  <a:alpha val="0"/>
                </a:srgbClr>
              </a:gs>
              <a:gs pos="31000">
                <a:schemeClr val="bg2">
                  <a:alpha val="63000"/>
                </a:schemeClr>
              </a:gs>
              <a:gs pos="67000">
                <a:schemeClr val="bg2">
                  <a:alpha val="44000"/>
                </a:schemeClr>
              </a:gs>
              <a:gs pos="86000">
                <a:schemeClr val="bg2">
                  <a:alpha val="46000"/>
                </a:schemeClr>
              </a:gs>
            </a:gsLst>
            <a:lin ang="16200000" scaled="1"/>
            <a:tileRect/>
          </a:gradFill>
          <a:ln w="15875" cap="sq" cmpd="sng" algn="ctr">
            <a:gradFill flip="none" rotWithShape="1">
              <a:gsLst>
                <a:gs pos="0">
                  <a:schemeClr val="accent1">
                    <a:tint val="66000"/>
                    <a:satMod val="160000"/>
                    <a:alpha val="0"/>
                  </a:schemeClr>
                </a:gs>
                <a:gs pos="69000">
                  <a:schemeClr val="accent1">
                    <a:tint val="44500"/>
                    <a:satMod val="160000"/>
                  </a:schemeClr>
                </a:gs>
                <a:gs pos="100000">
                  <a:schemeClr val="accent1">
                    <a:tint val="23500"/>
                    <a:satMod val="160000"/>
                  </a:schemeClr>
                </a:gs>
              </a:gsLst>
              <a:lin ang="16200000" scaled="1"/>
              <a:tileRect/>
            </a:gradFill>
            <a:prstDash val="solid"/>
            <a:headEnd type="none" w="med" len="med"/>
            <a:tailEnd type="none" w="med" len="med"/>
          </a:ln>
          <a:effectLst>
            <a:outerShdw blurRad="241300" dist="38100" algn="r" rotWithShape="0">
              <a:prstClr val="black"/>
            </a:outerShdw>
          </a:effectLst>
          <a:sp3d>
            <a:bevelT w="82550"/>
          </a:sp3d>
        </p:spPr>
        <p:txBody>
          <a:bodyPr vert="horz" wrap="square" lIns="109728" tIns="54864" rIns="109728" bIns="54864" numCol="1" rtlCol="0" anchor="ctr" anchorCtr="0" compatLnSpc="1">
            <a:prstTxWarp prst="textNoShape">
              <a:avLst/>
            </a:prstTxWarp>
          </a:bodyPr>
          <a:lstStyle/>
          <a:p>
            <a:pPr algn="ctr" defTabSz="1096963"/>
            <a:endParaRPr lang="en-US" sz="3200" kern="0" dirty="0" smtClean="0">
              <a:solidFill>
                <a:srgbClr val="FFFFFF"/>
              </a:solidFill>
              <a:latin typeface="Segoe" pitchFamily="34" charset="0"/>
            </a:endParaRPr>
          </a:p>
        </p:txBody>
      </p:sp>
      <p:sp>
        <p:nvSpPr>
          <p:cNvPr id="80" name="Rectangle 79"/>
          <p:cNvSpPr/>
          <p:nvPr/>
        </p:nvSpPr>
        <p:spPr bwMode="auto">
          <a:xfrm>
            <a:off x="4616302" y="3992529"/>
            <a:ext cx="4191000" cy="3124201"/>
          </a:xfrm>
          <a:prstGeom prst="rect">
            <a:avLst/>
          </a:prstGeom>
          <a:gradFill flip="none" rotWithShape="1">
            <a:gsLst>
              <a:gs pos="9000">
                <a:srgbClr val="FFFFFF">
                  <a:alpha val="0"/>
                </a:srgbClr>
              </a:gs>
              <a:gs pos="31000">
                <a:schemeClr val="bg2">
                  <a:alpha val="63000"/>
                </a:schemeClr>
              </a:gs>
              <a:gs pos="67000">
                <a:schemeClr val="bg2">
                  <a:alpha val="44000"/>
                </a:schemeClr>
              </a:gs>
              <a:gs pos="86000">
                <a:schemeClr val="bg2">
                  <a:alpha val="46000"/>
                </a:schemeClr>
              </a:gs>
            </a:gsLst>
            <a:lin ang="16200000" scaled="1"/>
            <a:tileRect/>
          </a:gradFill>
          <a:ln w="15875" cap="sq" cmpd="sng" algn="ctr">
            <a:gradFill flip="none" rotWithShape="1">
              <a:gsLst>
                <a:gs pos="0">
                  <a:schemeClr val="accent1">
                    <a:tint val="66000"/>
                    <a:satMod val="160000"/>
                    <a:alpha val="0"/>
                  </a:schemeClr>
                </a:gs>
                <a:gs pos="69000">
                  <a:schemeClr val="accent1">
                    <a:tint val="44500"/>
                    <a:satMod val="160000"/>
                  </a:schemeClr>
                </a:gs>
                <a:gs pos="100000">
                  <a:schemeClr val="accent1">
                    <a:tint val="23500"/>
                    <a:satMod val="160000"/>
                  </a:schemeClr>
                </a:gs>
              </a:gsLst>
              <a:lin ang="16200000" scaled="1"/>
              <a:tileRect/>
            </a:gradFill>
            <a:prstDash val="solid"/>
            <a:headEnd type="none" w="med" len="med"/>
            <a:tailEnd type="none" w="med" len="med"/>
          </a:ln>
          <a:effectLst>
            <a:outerShdw blurRad="241300" dist="38100" algn="r" rotWithShape="0">
              <a:prstClr val="black"/>
            </a:outerShdw>
          </a:effectLst>
          <a:sp3d>
            <a:bevelT w="82550"/>
          </a:sp3d>
        </p:spPr>
        <p:txBody>
          <a:bodyPr vert="horz" wrap="square" lIns="109728" tIns="54864" rIns="109728" bIns="54864" numCol="1" rtlCol="0" anchor="ctr" anchorCtr="0" compatLnSpc="1">
            <a:prstTxWarp prst="textNoShape">
              <a:avLst/>
            </a:prstTxWarp>
          </a:bodyPr>
          <a:lstStyle/>
          <a:p>
            <a:pPr algn="ctr" defTabSz="1096963"/>
            <a:endParaRPr lang="en-US" sz="3200" kern="0" dirty="0" smtClean="0">
              <a:solidFill>
                <a:srgbClr val="FFFFFF"/>
              </a:solidFill>
              <a:latin typeface="Segoe" pitchFamily="34" charset="0"/>
            </a:endParaRPr>
          </a:p>
        </p:txBody>
      </p:sp>
      <p:sp>
        <p:nvSpPr>
          <p:cNvPr id="5122" name="Line 2"/>
          <p:cNvSpPr>
            <a:spLocks noChangeShapeType="1"/>
          </p:cNvSpPr>
          <p:nvPr/>
        </p:nvSpPr>
        <p:spPr bwMode="auto">
          <a:xfrm flipH="1">
            <a:off x="5279066" y="2374569"/>
            <a:ext cx="3352800" cy="0"/>
          </a:xfrm>
          <a:prstGeom prst="line">
            <a:avLst/>
          </a:prstGeom>
          <a:noFill/>
          <a:ln w="25400">
            <a:solidFill>
              <a:schemeClr val="tx1"/>
            </a:solidFill>
            <a:round/>
            <a:headEnd type="triangle" w="lg" len="lg"/>
            <a:tailEnd/>
          </a:ln>
        </p:spPr>
        <p:txBody>
          <a:bodyPr/>
          <a:lstStyle/>
          <a:p>
            <a:endParaRPr lang="en-US"/>
          </a:p>
        </p:txBody>
      </p:sp>
      <p:sp>
        <p:nvSpPr>
          <p:cNvPr id="9219" name="Rectangle 4"/>
          <p:cNvSpPr>
            <a:spLocks noChangeArrowheads="1"/>
          </p:cNvSpPr>
          <p:nvPr/>
        </p:nvSpPr>
        <p:spPr bwMode="auto">
          <a:xfrm>
            <a:off x="478466" y="774369"/>
            <a:ext cx="1066800" cy="1219200"/>
          </a:xfrm>
          <a:prstGeom prst="rect">
            <a:avLst/>
          </a:prstGeom>
          <a:gradFill rotWithShape="1">
            <a:gsLst>
              <a:gs pos="0">
                <a:schemeClr val="accent1">
                  <a:lumMod val="75000"/>
                </a:schemeClr>
              </a:gs>
              <a:gs pos="50000">
                <a:schemeClr val="accent1">
                  <a:lumMod val="60000"/>
                  <a:lumOff val="40000"/>
                </a:schemeClr>
              </a:gs>
              <a:gs pos="100000">
                <a:schemeClr val="accent1">
                  <a:lumMod val="75000"/>
                </a:schemeClr>
              </a:gs>
            </a:gsLst>
            <a:lin ang="2700000" scaled="1"/>
          </a:gradFill>
          <a:ln w="3175" algn="ctr">
            <a:solidFill>
              <a:srgbClr val="FFFFFF"/>
            </a:solidFill>
            <a:miter lim="800000"/>
            <a:headEnd/>
            <a:tailEnd/>
          </a:ln>
          <a:effectLst>
            <a:outerShdw blurRad="50800" dist="38100" dir="2700000" algn="tl" rotWithShape="0">
              <a:prstClr val="black">
                <a:alpha val="40000"/>
              </a:prstClr>
            </a:outerShdw>
          </a:effectLst>
          <a:scene3d>
            <a:camera prst="orthographicFront"/>
            <a:lightRig rig="threePt" dir="t"/>
          </a:scene3d>
          <a:sp3d>
            <a:bevelT w="38100" h="38100"/>
          </a:sp3d>
        </p:spPr>
        <p:txBody>
          <a:bodyPr wrap="none" lIns="91432" tIns="45717" rIns="91432" bIns="45717" anchor="ctr"/>
          <a:lstStyle/>
          <a:p>
            <a:endParaRPr lang="en-US">
              <a:solidFill>
                <a:srgbClr val="000000"/>
              </a:solidFill>
            </a:endParaRPr>
          </a:p>
        </p:txBody>
      </p:sp>
      <p:sp>
        <p:nvSpPr>
          <p:cNvPr id="5125" name="Oval 5"/>
          <p:cNvSpPr>
            <a:spLocks noChangeArrowheads="1"/>
          </p:cNvSpPr>
          <p:nvPr/>
        </p:nvSpPr>
        <p:spPr bwMode="auto">
          <a:xfrm>
            <a:off x="707066" y="850569"/>
            <a:ext cx="609600" cy="609600"/>
          </a:xfrm>
          <a:prstGeom prst="ellipse">
            <a:avLst/>
          </a:prstGeom>
          <a:gradFill rotWithShape="1">
            <a:gsLst>
              <a:gs pos="0">
                <a:schemeClr val="accent4">
                  <a:lumMod val="75000"/>
                </a:schemeClr>
              </a:gs>
              <a:gs pos="50000">
                <a:schemeClr val="accent4">
                  <a:lumMod val="60000"/>
                  <a:lumOff val="40000"/>
                </a:schemeClr>
              </a:gs>
              <a:gs pos="100000">
                <a:schemeClr val="accent4">
                  <a:lumMod val="75000"/>
                </a:schemeClr>
              </a:gs>
            </a:gsLst>
            <a:lin ang="2700000" scaled="1"/>
          </a:gradFill>
          <a:ln w="3175" algn="ctr">
            <a:solidFill>
              <a:srgbClr val="FFFFFF"/>
            </a:solidFill>
            <a:miter lim="800000"/>
            <a:headEnd/>
            <a:tailEnd/>
          </a:ln>
          <a:effectLst>
            <a:outerShdw blurRad="50800" dist="38100" dir="2700000" algn="tl" rotWithShape="0">
              <a:prstClr val="black">
                <a:alpha val="40000"/>
              </a:prstClr>
            </a:outerShdw>
          </a:effectLst>
          <a:scene3d>
            <a:camera prst="orthographicFront"/>
            <a:lightRig rig="threePt" dir="t"/>
          </a:scene3d>
          <a:sp3d>
            <a:bevelT w="38100" h="38100"/>
          </a:sp3d>
        </p:spPr>
        <p:txBody>
          <a:bodyPr wrap="none" lIns="91432" tIns="45717" rIns="91432" bIns="45717" anchor="ctr"/>
          <a:lstStyle/>
          <a:p>
            <a:endParaRPr lang="en-US">
              <a:solidFill>
                <a:srgbClr val="000000"/>
              </a:solidFill>
            </a:endParaRPr>
          </a:p>
        </p:txBody>
      </p:sp>
      <p:sp>
        <p:nvSpPr>
          <p:cNvPr id="9221" name="Rectangle 6"/>
          <p:cNvSpPr>
            <a:spLocks noChangeArrowheads="1"/>
          </p:cNvSpPr>
          <p:nvPr/>
        </p:nvSpPr>
        <p:spPr bwMode="auto">
          <a:xfrm>
            <a:off x="554666" y="1536369"/>
            <a:ext cx="914400" cy="381000"/>
          </a:xfrm>
          <a:prstGeom prst="rect">
            <a:avLst/>
          </a:prstGeom>
          <a:solidFill>
            <a:srgbClr val="00FF00"/>
          </a:solidFill>
          <a:ln w="9525">
            <a:solidFill>
              <a:schemeClr val="tx1"/>
            </a:solidFill>
            <a:miter lim="800000"/>
            <a:headEnd/>
            <a:tailEnd/>
          </a:ln>
        </p:spPr>
        <p:txBody>
          <a:bodyPr wrap="none" anchor="ctr"/>
          <a:lstStyle/>
          <a:p>
            <a:endParaRPr lang="en-US">
              <a:solidFill>
                <a:schemeClr val="bg2"/>
              </a:solidFill>
            </a:endParaRPr>
          </a:p>
        </p:txBody>
      </p:sp>
      <p:sp>
        <p:nvSpPr>
          <p:cNvPr id="9222" name="Line 7"/>
          <p:cNvSpPr>
            <a:spLocks noChangeShapeType="1"/>
          </p:cNvSpPr>
          <p:nvPr/>
        </p:nvSpPr>
        <p:spPr bwMode="auto">
          <a:xfrm>
            <a:off x="1011866" y="1993569"/>
            <a:ext cx="0" cy="381000"/>
          </a:xfrm>
          <a:prstGeom prst="line">
            <a:avLst/>
          </a:prstGeom>
          <a:noFill/>
          <a:ln w="25400">
            <a:solidFill>
              <a:schemeClr val="tx1"/>
            </a:solidFill>
            <a:round/>
            <a:headEnd/>
            <a:tailEnd/>
          </a:ln>
        </p:spPr>
        <p:txBody>
          <a:bodyPr/>
          <a:lstStyle/>
          <a:p>
            <a:endParaRPr lang="en-US"/>
          </a:p>
        </p:txBody>
      </p:sp>
      <p:sp>
        <p:nvSpPr>
          <p:cNvPr id="9223" name="Text Box 8"/>
          <p:cNvSpPr txBox="1">
            <a:spLocks noChangeArrowheads="1"/>
          </p:cNvSpPr>
          <p:nvPr/>
        </p:nvSpPr>
        <p:spPr bwMode="auto">
          <a:xfrm>
            <a:off x="783266" y="926769"/>
            <a:ext cx="457200" cy="369332"/>
          </a:xfrm>
          <a:prstGeom prst="rect">
            <a:avLst/>
          </a:prstGeom>
          <a:noFill/>
          <a:ln w="9525">
            <a:noFill/>
            <a:miter lim="800000"/>
            <a:headEnd/>
            <a:tailEnd/>
          </a:ln>
        </p:spPr>
        <p:txBody>
          <a:bodyPr>
            <a:spAutoFit/>
          </a:bodyPr>
          <a:lstStyle/>
          <a:p>
            <a:pPr algn="ctr">
              <a:spcBef>
                <a:spcPct val="50000"/>
              </a:spcBef>
            </a:pPr>
            <a:r>
              <a:rPr lang="en-US">
                <a:solidFill>
                  <a:schemeClr val="bg2"/>
                </a:solidFill>
              </a:rPr>
              <a:t>P</a:t>
            </a:r>
            <a:r>
              <a:rPr lang="en-US" baseline="-25000">
                <a:solidFill>
                  <a:schemeClr val="bg2"/>
                </a:solidFill>
              </a:rPr>
              <a:t>1</a:t>
            </a:r>
          </a:p>
        </p:txBody>
      </p:sp>
      <p:sp>
        <p:nvSpPr>
          <p:cNvPr id="9224" name="Text Box 9"/>
          <p:cNvSpPr txBox="1">
            <a:spLocks noChangeArrowheads="1"/>
          </p:cNvSpPr>
          <p:nvPr/>
        </p:nvSpPr>
        <p:spPr bwMode="auto">
          <a:xfrm>
            <a:off x="554666" y="1536369"/>
            <a:ext cx="914400" cy="369332"/>
          </a:xfrm>
          <a:prstGeom prst="rect">
            <a:avLst/>
          </a:prstGeom>
          <a:gradFill rotWithShape="1">
            <a:gsLst>
              <a:gs pos="0">
                <a:srgbClr val="66CC66"/>
              </a:gs>
              <a:gs pos="50000">
                <a:srgbClr val="66CC66">
                  <a:gamma/>
                  <a:tint val="53725"/>
                  <a:invGamma/>
                </a:srgbClr>
              </a:gs>
              <a:gs pos="100000">
                <a:srgbClr val="66CC66"/>
              </a:gs>
            </a:gsLst>
            <a:lin ang="2700000" scaled="1"/>
          </a:gradFill>
          <a:ln w="3175" algn="ctr">
            <a:solidFill>
              <a:srgbClr val="FFFFFF"/>
            </a:solidFill>
            <a:miter lim="800000"/>
            <a:headEnd/>
            <a:tailEnd/>
          </a:ln>
          <a:effectLst>
            <a:outerShdw blurRad="50800" dist="38100" dir="2700000" algn="tl" rotWithShape="0">
              <a:prstClr val="black">
                <a:alpha val="40000"/>
              </a:prstClr>
            </a:outerShdw>
          </a:effectLst>
          <a:scene3d>
            <a:camera prst="orthographicFront"/>
            <a:lightRig rig="threePt" dir="t"/>
          </a:scene3d>
          <a:sp3d>
            <a:bevelT w="38100" h="38100"/>
          </a:sp3d>
        </p:spPr>
        <p:txBody>
          <a:bodyPr wrap="none" lIns="91432" tIns="45717" rIns="91432" bIns="45717" anchor="ctr"/>
          <a:lstStyle/>
          <a:p>
            <a:pPr>
              <a:spcBef>
                <a:spcPct val="50000"/>
              </a:spcBef>
            </a:pPr>
            <a:r>
              <a:rPr lang="en-US" dirty="0">
                <a:solidFill>
                  <a:srgbClr val="000000"/>
                </a:solidFill>
              </a:rPr>
              <a:t>Cache</a:t>
            </a:r>
            <a:r>
              <a:rPr lang="en-US" baseline="-25000" dirty="0">
                <a:solidFill>
                  <a:srgbClr val="000000"/>
                </a:solidFill>
              </a:rPr>
              <a:t>1</a:t>
            </a:r>
          </a:p>
        </p:txBody>
      </p:sp>
      <p:sp>
        <p:nvSpPr>
          <p:cNvPr id="9225" name="Line 10"/>
          <p:cNvSpPr>
            <a:spLocks noChangeShapeType="1"/>
          </p:cNvSpPr>
          <p:nvPr/>
        </p:nvSpPr>
        <p:spPr bwMode="auto">
          <a:xfrm>
            <a:off x="478466" y="2374569"/>
            <a:ext cx="3352800" cy="0"/>
          </a:xfrm>
          <a:prstGeom prst="line">
            <a:avLst/>
          </a:prstGeom>
          <a:noFill/>
          <a:ln w="25400">
            <a:solidFill>
              <a:schemeClr val="tx1"/>
            </a:solidFill>
            <a:round/>
            <a:headEnd type="triangle" w="lg" len="lg"/>
            <a:tailEnd/>
          </a:ln>
        </p:spPr>
        <p:txBody>
          <a:bodyPr/>
          <a:lstStyle/>
          <a:p>
            <a:endParaRPr lang="en-US"/>
          </a:p>
        </p:txBody>
      </p:sp>
      <p:sp>
        <p:nvSpPr>
          <p:cNvPr id="9226" name="Line 11"/>
          <p:cNvSpPr>
            <a:spLocks noChangeShapeType="1"/>
          </p:cNvSpPr>
          <p:nvPr/>
        </p:nvSpPr>
        <p:spPr bwMode="auto">
          <a:xfrm flipV="1">
            <a:off x="1697666" y="2374569"/>
            <a:ext cx="0" cy="381000"/>
          </a:xfrm>
          <a:prstGeom prst="line">
            <a:avLst/>
          </a:prstGeom>
          <a:noFill/>
          <a:ln w="25400">
            <a:solidFill>
              <a:schemeClr val="tx1"/>
            </a:solidFill>
            <a:round/>
            <a:headEnd/>
            <a:tailEnd/>
          </a:ln>
        </p:spPr>
        <p:txBody>
          <a:bodyPr/>
          <a:lstStyle/>
          <a:p>
            <a:endParaRPr lang="en-US"/>
          </a:p>
        </p:txBody>
      </p:sp>
      <p:sp>
        <p:nvSpPr>
          <p:cNvPr id="9227" name="Rectangle 12"/>
          <p:cNvSpPr>
            <a:spLocks noChangeArrowheads="1"/>
          </p:cNvSpPr>
          <p:nvPr/>
        </p:nvSpPr>
        <p:spPr bwMode="auto">
          <a:xfrm>
            <a:off x="1240466" y="2755569"/>
            <a:ext cx="914400" cy="914400"/>
          </a:xfrm>
          <a:prstGeom prst="rect">
            <a:avLst/>
          </a:prstGeom>
          <a:gradFill rotWithShape="1">
            <a:gsLst>
              <a:gs pos="0">
                <a:schemeClr val="accent1">
                  <a:lumMod val="50000"/>
                </a:schemeClr>
              </a:gs>
              <a:gs pos="50000">
                <a:schemeClr val="accent1">
                  <a:lumMod val="75000"/>
                </a:schemeClr>
              </a:gs>
              <a:gs pos="100000">
                <a:schemeClr val="accent1">
                  <a:lumMod val="50000"/>
                </a:schemeClr>
              </a:gs>
            </a:gsLst>
            <a:lin ang="2700000" scaled="1"/>
          </a:gradFill>
          <a:ln w="3175" algn="ctr">
            <a:solidFill>
              <a:srgbClr val="FFFFFF"/>
            </a:solidFill>
            <a:miter lim="800000"/>
            <a:headEnd/>
            <a:tailEnd/>
          </a:ln>
          <a:effectLst>
            <a:outerShdw blurRad="50800" dist="38100" dir="2700000" algn="tl" rotWithShape="0">
              <a:prstClr val="black">
                <a:alpha val="40000"/>
              </a:prstClr>
            </a:outerShdw>
          </a:effectLst>
          <a:scene3d>
            <a:camera prst="orthographicFront"/>
            <a:lightRig rig="threePt" dir="t"/>
          </a:scene3d>
          <a:sp3d>
            <a:bevelT w="38100" h="38100"/>
          </a:sp3d>
        </p:spPr>
        <p:txBody>
          <a:bodyPr wrap="none" lIns="91432" tIns="45717" rIns="91432" bIns="45717" anchor="ctr"/>
          <a:lstStyle/>
          <a:p>
            <a:endParaRPr lang="en-US">
              <a:solidFill>
                <a:srgbClr val="000000"/>
              </a:solidFill>
            </a:endParaRPr>
          </a:p>
        </p:txBody>
      </p:sp>
      <p:sp>
        <p:nvSpPr>
          <p:cNvPr id="9228" name="Text Box 13"/>
          <p:cNvSpPr txBox="1">
            <a:spLocks noChangeArrowheads="1"/>
          </p:cNvSpPr>
          <p:nvPr/>
        </p:nvSpPr>
        <p:spPr bwMode="auto">
          <a:xfrm>
            <a:off x="1164266" y="2998457"/>
            <a:ext cx="1066800" cy="369332"/>
          </a:xfrm>
          <a:prstGeom prst="rect">
            <a:avLst/>
          </a:prstGeom>
          <a:noFill/>
          <a:ln w="9525">
            <a:noFill/>
            <a:miter lim="800000"/>
            <a:headEnd/>
            <a:tailEnd/>
          </a:ln>
        </p:spPr>
        <p:txBody>
          <a:bodyPr>
            <a:spAutoFit/>
          </a:bodyPr>
          <a:lstStyle/>
          <a:p>
            <a:pPr algn="ctr">
              <a:spcBef>
                <a:spcPct val="50000"/>
              </a:spcBef>
            </a:pPr>
            <a:r>
              <a:rPr lang="en-US" dirty="0" err="1">
                <a:solidFill>
                  <a:schemeClr val="bg2"/>
                </a:solidFill>
              </a:rPr>
              <a:t>Mem</a:t>
            </a:r>
            <a:r>
              <a:rPr lang="en-US" baseline="-25000" dirty="0" err="1">
                <a:solidFill>
                  <a:schemeClr val="bg2"/>
                </a:solidFill>
              </a:rPr>
              <a:t>A</a:t>
            </a:r>
            <a:endParaRPr lang="en-US" baseline="-25000" dirty="0">
              <a:solidFill>
                <a:schemeClr val="bg2"/>
              </a:solidFill>
            </a:endParaRPr>
          </a:p>
        </p:txBody>
      </p:sp>
      <p:grpSp>
        <p:nvGrpSpPr>
          <p:cNvPr id="2" name="Group 14"/>
          <p:cNvGrpSpPr>
            <a:grpSpLocks/>
          </p:cNvGrpSpPr>
          <p:nvPr/>
        </p:nvGrpSpPr>
        <p:grpSpPr bwMode="auto">
          <a:xfrm>
            <a:off x="3831266" y="1993569"/>
            <a:ext cx="1447800" cy="1371600"/>
            <a:chOff x="2400" y="1104"/>
            <a:chExt cx="912" cy="480"/>
          </a:xfrm>
        </p:grpSpPr>
        <p:sp>
          <p:nvSpPr>
            <p:cNvPr id="9292" name="Rectangle 15"/>
            <p:cNvSpPr>
              <a:spLocks noChangeArrowheads="1"/>
            </p:cNvSpPr>
            <p:nvPr/>
          </p:nvSpPr>
          <p:spPr bwMode="auto">
            <a:xfrm>
              <a:off x="2400" y="1104"/>
              <a:ext cx="912" cy="480"/>
            </a:xfrm>
            <a:prstGeom prst="rect">
              <a:avLst/>
            </a:prstGeom>
            <a:gradFill rotWithShape="1">
              <a:gsLst>
                <a:gs pos="0">
                  <a:schemeClr val="accent1">
                    <a:lumMod val="75000"/>
                  </a:schemeClr>
                </a:gs>
                <a:gs pos="50000">
                  <a:schemeClr val="accent1">
                    <a:lumMod val="60000"/>
                    <a:lumOff val="40000"/>
                  </a:schemeClr>
                </a:gs>
                <a:gs pos="100000">
                  <a:schemeClr val="accent1">
                    <a:lumMod val="75000"/>
                  </a:schemeClr>
                </a:gs>
              </a:gsLst>
              <a:lin ang="2700000" scaled="1"/>
            </a:gradFill>
            <a:ln w="3175" algn="ctr">
              <a:solidFill>
                <a:srgbClr val="FFFFFF"/>
              </a:solidFill>
              <a:miter lim="800000"/>
              <a:headEnd/>
              <a:tailEnd/>
            </a:ln>
            <a:effectLst>
              <a:outerShdw blurRad="50800" dist="38100" dir="2700000" algn="tl" rotWithShape="0">
                <a:prstClr val="black">
                  <a:alpha val="40000"/>
                </a:prstClr>
              </a:outerShdw>
            </a:effectLst>
            <a:scene3d>
              <a:camera prst="orthographicFront"/>
              <a:lightRig rig="threePt" dir="t"/>
            </a:scene3d>
            <a:sp3d>
              <a:bevelT w="38100" h="38100"/>
            </a:sp3d>
          </p:spPr>
          <p:txBody>
            <a:bodyPr wrap="none" lIns="91432" tIns="45717" rIns="91432" bIns="45717" anchor="ctr"/>
            <a:lstStyle/>
            <a:p>
              <a:endParaRPr lang="en-US">
                <a:solidFill>
                  <a:srgbClr val="000000"/>
                </a:solidFill>
              </a:endParaRPr>
            </a:p>
          </p:txBody>
        </p:sp>
        <p:sp>
          <p:nvSpPr>
            <p:cNvPr id="9293" name="Text Box 16"/>
            <p:cNvSpPr txBox="1">
              <a:spLocks noChangeArrowheads="1"/>
            </p:cNvSpPr>
            <p:nvPr/>
          </p:nvSpPr>
          <p:spPr bwMode="auto">
            <a:xfrm>
              <a:off x="2400" y="1132"/>
              <a:ext cx="912" cy="226"/>
            </a:xfrm>
            <a:prstGeom prst="rect">
              <a:avLst/>
            </a:prstGeom>
            <a:noFill/>
            <a:ln w="9525">
              <a:noFill/>
              <a:miter lim="800000"/>
              <a:headEnd/>
              <a:tailEnd/>
            </a:ln>
          </p:spPr>
          <p:txBody>
            <a:bodyPr>
              <a:spAutoFit/>
            </a:bodyPr>
            <a:lstStyle/>
            <a:p>
              <a:pPr algn="ctr">
                <a:spcBef>
                  <a:spcPct val="50000"/>
                </a:spcBef>
              </a:pPr>
              <a:r>
                <a:rPr lang="en-US">
                  <a:solidFill>
                    <a:schemeClr val="bg2"/>
                  </a:solidFill>
                </a:rPr>
                <a:t>Node Interconnect</a:t>
              </a:r>
            </a:p>
          </p:txBody>
        </p:sp>
      </p:grpSp>
      <p:grpSp>
        <p:nvGrpSpPr>
          <p:cNvPr id="3" name="Group 17"/>
          <p:cNvGrpSpPr>
            <a:grpSpLocks/>
          </p:cNvGrpSpPr>
          <p:nvPr/>
        </p:nvGrpSpPr>
        <p:grpSpPr bwMode="auto">
          <a:xfrm>
            <a:off x="6879266" y="2374569"/>
            <a:ext cx="1066800" cy="1295400"/>
            <a:chOff x="4320" y="1344"/>
            <a:chExt cx="672" cy="816"/>
          </a:xfrm>
        </p:grpSpPr>
        <p:sp>
          <p:nvSpPr>
            <p:cNvPr id="9288" name="Line 18"/>
            <p:cNvSpPr>
              <a:spLocks noChangeShapeType="1"/>
            </p:cNvSpPr>
            <p:nvPr/>
          </p:nvSpPr>
          <p:spPr bwMode="auto">
            <a:xfrm flipV="1">
              <a:off x="4656" y="1344"/>
              <a:ext cx="0" cy="240"/>
            </a:xfrm>
            <a:prstGeom prst="line">
              <a:avLst/>
            </a:prstGeom>
            <a:grpFill/>
            <a:ln w="25400">
              <a:solidFill>
                <a:schemeClr val="tx1"/>
              </a:solidFill>
              <a:round/>
              <a:headEnd/>
              <a:tailEnd/>
            </a:ln>
          </p:spPr>
          <p:txBody>
            <a:bodyPr/>
            <a:lstStyle/>
            <a:p>
              <a:endParaRPr lang="en-US">
                <a:solidFill>
                  <a:schemeClr val="bg2"/>
                </a:solidFill>
              </a:endParaRPr>
            </a:p>
          </p:txBody>
        </p:sp>
        <p:grpSp>
          <p:nvGrpSpPr>
            <p:cNvPr id="4" name="Group 19"/>
            <p:cNvGrpSpPr>
              <a:grpSpLocks/>
            </p:cNvGrpSpPr>
            <p:nvPr/>
          </p:nvGrpSpPr>
          <p:grpSpPr bwMode="auto">
            <a:xfrm>
              <a:off x="4320" y="1584"/>
              <a:ext cx="672" cy="576"/>
              <a:chOff x="720" y="1584"/>
              <a:chExt cx="672" cy="576"/>
            </a:xfrm>
          </p:grpSpPr>
          <p:sp>
            <p:nvSpPr>
              <p:cNvPr id="9290" name="Rectangle 20"/>
              <p:cNvSpPr>
                <a:spLocks noChangeArrowheads="1"/>
              </p:cNvSpPr>
              <p:nvPr/>
            </p:nvSpPr>
            <p:spPr bwMode="auto">
              <a:xfrm>
                <a:off x="768" y="1584"/>
                <a:ext cx="576" cy="576"/>
              </a:xfrm>
              <a:prstGeom prst="rect">
                <a:avLst/>
              </a:prstGeom>
              <a:gradFill rotWithShape="1">
                <a:gsLst>
                  <a:gs pos="0">
                    <a:schemeClr val="accent1">
                      <a:lumMod val="50000"/>
                    </a:schemeClr>
                  </a:gs>
                  <a:gs pos="50000">
                    <a:schemeClr val="accent1">
                      <a:lumMod val="75000"/>
                    </a:schemeClr>
                  </a:gs>
                  <a:gs pos="100000">
                    <a:schemeClr val="accent1">
                      <a:lumMod val="50000"/>
                    </a:schemeClr>
                  </a:gs>
                </a:gsLst>
                <a:lin ang="2700000" scaled="1"/>
              </a:gradFill>
              <a:ln w="3175" algn="ctr">
                <a:solidFill>
                  <a:srgbClr val="FFFFFF"/>
                </a:solidFill>
                <a:miter lim="800000"/>
                <a:headEnd/>
                <a:tailEnd/>
              </a:ln>
              <a:effectLst>
                <a:outerShdw blurRad="50800" dist="38100" dir="2700000" algn="tl" rotWithShape="0">
                  <a:prstClr val="black">
                    <a:alpha val="40000"/>
                  </a:prstClr>
                </a:outerShdw>
              </a:effectLst>
              <a:scene3d>
                <a:camera prst="orthographicFront"/>
                <a:lightRig rig="threePt" dir="t"/>
              </a:scene3d>
              <a:sp3d>
                <a:bevelT w="38100" h="38100"/>
              </a:sp3d>
            </p:spPr>
            <p:txBody>
              <a:bodyPr wrap="none" lIns="91432" tIns="45717" rIns="91432" bIns="45717" anchor="ctr"/>
              <a:lstStyle/>
              <a:p>
                <a:endParaRPr lang="en-US">
                  <a:solidFill>
                    <a:srgbClr val="000000"/>
                  </a:solidFill>
                </a:endParaRPr>
              </a:p>
            </p:txBody>
          </p:sp>
          <p:sp>
            <p:nvSpPr>
              <p:cNvPr id="9291" name="Text Box 21"/>
              <p:cNvSpPr txBox="1">
                <a:spLocks noChangeArrowheads="1"/>
              </p:cNvSpPr>
              <p:nvPr/>
            </p:nvSpPr>
            <p:spPr bwMode="auto">
              <a:xfrm>
                <a:off x="720" y="1737"/>
                <a:ext cx="672" cy="233"/>
              </a:xfrm>
              <a:prstGeom prst="rect">
                <a:avLst/>
              </a:prstGeom>
              <a:noFill/>
              <a:ln w="3175" algn="ctr">
                <a:noFill/>
                <a:miter lim="800000"/>
                <a:headEnd/>
                <a:tailEnd/>
              </a:ln>
              <a:effectLst>
                <a:outerShdw blurRad="50800" dist="38100" dir="2700000" algn="tl" rotWithShape="0">
                  <a:prstClr val="black">
                    <a:alpha val="40000"/>
                  </a:prstClr>
                </a:outerShdw>
              </a:effectLst>
              <a:scene3d>
                <a:camera prst="orthographicFront"/>
                <a:lightRig rig="threePt" dir="t"/>
              </a:scene3d>
              <a:sp3d>
                <a:bevelT w="38100" h="38100"/>
              </a:sp3d>
            </p:spPr>
            <p:txBody>
              <a:bodyPr wrap="none" lIns="91432" tIns="45717" rIns="91432" bIns="45717" anchor="ctr"/>
              <a:lstStyle/>
              <a:p>
                <a:pPr algn="ctr">
                  <a:spcBef>
                    <a:spcPct val="50000"/>
                  </a:spcBef>
                </a:pPr>
                <a:r>
                  <a:rPr lang="en-US" dirty="0" err="1">
                    <a:solidFill>
                      <a:srgbClr val="000000"/>
                    </a:solidFill>
                  </a:rPr>
                  <a:t>Mem</a:t>
                </a:r>
                <a:r>
                  <a:rPr lang="en-US" baseline="-25000" dirty="0" err="1">
                    <a:solidFill>
                      <a:srgbClr val="000000"/>
                    </a:solidFill>
                  </a:rPr>
                  <a:t>B</a:t>
                </a:r>
                <a:endParaRPr lang="en-US" baseline="-25000" dirty="0">
                  <a:solidFill>
                    <a:srgbClr val="000000"/>
                  </a:solidFill>
                </a:endParaRPr>
              </a:p>
            </p:txBody>
          </p:sp>
        </p:grpSp>
      </p:grpSp>
      <p:grpSp>
        <p:nvGrpSpPr>
          <p:cNvPr id="5" name="Group 22"/>
          <p:cNvGrpSpPr>
            <a:grpSpLocks/>
          </p:cNvGrpSpPr>
          <p:nvPr/>
        </p:nvGrpSpPr>
        <p:grpSpPr bwMode="auto">
          <a:xfrm>
            <a:off x="2688266" y="2374569"/>
            <a:ext cx="762000" cy="1295400"/>
            <a:chOff x="1680" y="1344"/>
            <a:chExt cx="480" cy="816"/>
          </a:xfrm>
          <a:gradFill>
            <a:gsLst>
              <a:gs pos="0">
                <a:schemeClr val="tx2">
                  <a:lumMod val="65000"/>
                </a:schemeClr>
              </a:gs>
              <a:gs pos="50000">
                <a:schemeClr val="tx2">
                  <a:lumMod val="85000"/>
                </a:schemeClr>
              </a:gs>
              <a:gs pos="100000">
                <a:schemeClr val="tx2">
                  <a:lumMod val="65000"/>
                </a:schemeClr>
              </a:gs>
            </a:gsLst>
            <a:lin ang="2700000" scaled="1"/>
          </a:gradFill>
        </p:grpSpPr>
        <p:grpSp>
          <p:nvGrpSpPr>
            <p:cNvPr id="6" name="Group 23"/>
            <p:cNvGrpSpPr>
              <a:grpSpLocks/>
            </p:cNvGrpSpPr>
            <p:nvPr/>
          </p:nvGrpSpPr>
          <p:grpSpPr bwMode="auto">
            <a:xfrm>
              <a:off x="1680" y="1584"/>
              <a:ext cx="480" cy="576"/>
              <a:chOff x="1632" y="1584"/>
              <a:chExt cx="528" cy="576"/>
            </a:xfrm>
            <a:grpFill/>
          </p:grpSpPr>
          <p:sp>
            <p:nvSpPr>
              <p:cNvPr id="9282" name="Oval 24"/>
              <p:cNvSpPr>
                <a:spLocks noChangeArrowheads="1"/>
              </p:cNvSpPr>
              <p:nvPr/>
            </p:nvSpPr>
            <p:spPr bwMode="auto">
              <a:xfrm>
                <a:off x="1632" y="2064"/>
                <a:ext cx="528" cy="96"/>
              </a:xfrm>
              <a:prstGeom prst="ellipse">
                <a:avLst/>
              </a:prstGeom>
              <a:grpFill/>
              <a:ln w="3175">
                <a:solidFill>
                  <a:schemeClr val="tx1"/>
                </a:solidFill>
                <a:round/>
                <a:headEnd/>
                <a:tailEnd/>
              </a:ln>
              <a:effectLst>
                <a:outerShdw blurRad="50800" dist="38100" dir="2700000" algn="ctr" rotWithShape="0">
                  <a:srgbClr val="000000">
                    <a:alpha val="40000"/>
                  </a:srgbClr>
                </a:outerShdw>
              </a:effectLst>
              <a:scene3d>
                <a:camera prst="orthographicFront"/>
                <a:lightRig rig="threePt" dir="t"/>
              </a:scene3d>
              <a:sp3d>
                <a:bevelT w="38100" h="38100"/>
              </a:sp3d>
            </p:spPr>
            <p:txBody>
              <a:bodyPr wrap="none" anchor="ctr"/>
              <a:lstStyle/>
              <a:p>
                <a:endParaRPr lang="en-US">
                  <a:solidFill>
                    <a:schemeClr val="bg2"/>
                  </a:solidFill>
                </a:endParaRPr>
              </a:p>
            </p:txBody>
          </p:sp>
          <p:sp>
            <p:nvSpPr>
              <p:cNvPr id="9283" name="Rectangle 25"/>
              <p:cNvSpPr>
                <a:spLocks noChangeArrowheads="1"/>
              </p:cNvSpPr>
              <p:nvPr/>
            </p:nvSpPr>
            <p:spPr bwMode="auto">
              <a:xfrm>
                <a:off x="1632" y="1632"/>
                <a:ext cx="528" cy="480"/>
              </a:xfrm>
              <a:prstGeom prst="rect">
                <a:avLst/>
              </a:prstGeom>
              <a:grpFill/>
              <a:ln w="9525">
                <a:noFill/>
                <a:miter lim="800000"/>
                <a:headEnd/>
                <a:tailEnd/>
              </a:ln>
            </p:spPr>
            <p:txBody>
              <a:bodyPr wrap="none" anchor="ctr"/>
              <a:lstStyle/>
              <a:p>
                <a:endParaRPr lang="en-US">
                  <a:solidFill>
                    <a:schemeClr val="bg2"/>
                  </a:solidFill>
                </a:endParaRPr>
              </a:p>
            </p:txBody>
          </p:sp>
          <p:sp>
            <p:nvSpPr>
              <p:cNvPr id="9284" name="Oval 26"/>
              <p:cNvSpPr>
                <a:spLocks noChangeArrowheads="1"/>
              </p:cNvSpPr>
              <p:nvPr/>
            </p:nvSpPr>
            <p:spPr bwMode="auto">
              <a:xfrm>
                <a:off x="1632" y="1584"/>
                <a:ext cx="528" cy="96"/>
              </a:xfrm>
              <a:prstGeom prst="ellipse">
                <a:avLst/>
              </a:prstGeom>
              <a:grpFill/>
              <a:ln w="3175">
                <a:solidFill>
                  <a:schemeClr val="tx1"/>
                </a:solidFill>
                <a:round/>
                <a:headEnd/>
                <a:tailEnd/>
              </a:ln>
              <a:effectLst>
                <a:outerShdw sx="1000" sy="1000" algn="ctr" rotWithShape="0">
                  <a:srgbClr val="000000"/>
                </a:outerShdw>
              </a:effectLst>
              <a:scene3d>
                <a:camera prst="orthographicFront"/>
                <a:lightRig rig="threePt" dir="t"/>
              </a:scene3d>
              <a:sp3d>
                <a:bevelT w="38100" h="38100"/>
              </a:sp3d>
            </p:spPr>
            <p:txBody>
              <a:bodyPr wrap="none" anchor="ctr"/>
              <a:lstStyle/>
              <a:p>
                <a:endParaRPr lang="en-US">
                  <a:solidFill>
                    <a:schemeClr val="bg2"/>
                  </a:solidFill>
                </a:endParaRPr>
              </a:p>
            </p:txBody>
          </p:sp>
          <p:sp>
            <p:nvSpPr>
              <p:cNvPr id="9287" name="Text Box 29"/>
              <p:cNvSpPr txBox="1">
                <a:spLocks noChangeArrowheads="1"/>
              </p:cNvSpPr>
              <p:nvPr/>
            </p:nvSpPr>
            <p:spPr bwMode="auto">
              <a:xfrm>
                <a:off x="1632" y="1728"/>
                <a:ext cx="528" cy="233"/>
              </a:xfrm>
              <a:prstGeom prst="rect">
                <a:avLst/>
              </a:prstGeom>
              <a:grpFill/>
              <a:ln w="9525">
                <a:noFill/>
                <a:miter lim="800000"/>
                <a:headEnd/>
                <a:tailEnd/>
              </a:ln>
            </p:spPr>
            <p:txBody>
              <a:bodyPr>
                <a:spAutoFit/>
              </a:bodyPr>
              <a:lstStyle/>
              <a:p>
                <a:pPr algn="ctr">
                  <a:spcBef>
                    <a:spcPct val="50000"/>
                  </a:spcBef>
                </a:pPr>
                <a:r>
                  <a:rPr lang="en-US" dirty="0" err="1">
                    <a:solidFill>
                      <a:schemeClr val="bg2"/>
                    </a:solidFill>
                  </a:rPr>
                  <a:t>Disk</a:t>
                </a:r>
                <a:r>
                  <a:rPr lang="en-US" baseline="-25000" dirty="0" err="1">
                    <a:solidFill>
                      <a:schemeClr val="bg2"/>
                    </a:solidFill>
                  </a:rPr>
                  <a:t>A</a:t>
                </a:r>
                <a:endParaRPr lang="en-US" baseline="-25000" dirty="0">
                  <a:solidFill>
                    <a:schemeClr val="bg2"/>
                  </a:solidFill>
                </a:endParaRPr>
              </a:p>
            </p:txBody>
          </p:sp>
          <p:sp>
            <p:nvSpPr>
              <p:cNvPr id="9285" name="Line 27"/>
              <p:cNvSpPr>
                <a:spLocks noChangeShapeType="1"/>
              </p:cNvSpPr>
              <p:nvPr/>
            </p:nvSpPr>
            <p:spPr bwMode="auto">
              <a:xfrm>
                <a:off x="1632" y="1632"/>
                <a:ext cx="0" cy="480"/>
              </a:xfrm>
              <a:prstGeom prst="line">
                <a:avLst/>
              </a:prstGeom>
              <a:grpFill/>
              <a:ln w="9525">
                <a:solidFill>
                  <a:schemeClr val="tx1"/>
                </a:solidFill>
                <a:round/>
                <a:headEnd/>
                <a:tailEnd/>
              </a:ln>
              <a:scene3d>
                <a:camera prst="orthographicFront"/>
                <a:lightRig rig="threePt" dir="t"/>
              </a:scene3d>
              <a:sp3d>
                <a:bevelT h="38100"/>
              </a:sp3d>
            </p:spPr>
            <p:txBody>
              <a:bodyPr/>
              <a:lstStyle/>
              <a:p>
                <a:endParaRPr lang="en-US">
                  <a:solidFill>
                    <a:schemeClr val="bg2"/>
                  </a:solidFill>
                </a:endParaRPr>
              </a:p>
            </p:txBody>
          </p:sp>
          <p:sp>
            <p:nvSpPr>
              <p:cNvPr id="9286" name="Line 28"/>
              <p:cNvSpPr>
                <a:spLocks noChangeShapeType="1"/>
              </p:cNvSpPr>
              <p:nvPr/>
            </p:nvSpPr>
            <p:spPr bwMode="auto">
              <a:xfrm>
                <a:off x="2160" y="1632"/>
                <a:ext cx="0" cy="480"/>
              </a:xfrm>
              <a:prstGeom prst="line">
                <a:avLst/>
              </a:prstGeom>
              <a:noFill/>
              <a:ln w="3175">
                <a:solidFill>
                  <a:schemeClr val="tx1"/>
                </a:solidFill>
                <a:miter lim="800000"/>
                <a:headEnd/>
                <a:tailEnd/>
              </a:ln>
              <a:effectLst>
                <a:outerShdw blurRad="50800" dist="38100" dir="2700000" algn="ctr" rotWithShape="0">
                  <a:srgbClr val="000000">
                    <a:alpha val="40000"/>
                  </a:srgbClr>
                </a:outerShdw>
              </a:effectLst>
              <a:scene3d>
                <a:camera prst="orthographicFront"/>
                <a:lightRig rig="threePt" dir="t"/>
              </a:scene3d>
              <a:sp3d>
                <a:bevelT w="38100" h="38100"/>
              </a:sp3d>
            </p:spPr>
            <p:txBody>
              <a:bodyPr/>
              <a:lstStyle/>
              <a:p>
                <a:endParaRPr lang="en-US">
                  <a:solidFill>
                    <a:schemeClr val="bg2"/>
                  </a:solidFill>
                </a:endParaRPr>
              </a:p>
            </p:txBody>
          </p:sp>
        </p:grpSp>
        <p:sp>
          <p:nvSpPr>
            <p:cNvPr id="9281" name="Line 30"/>
            <p:cNvSpPr>
              <a:spLocks noChangeShapeType="1"/>
            </p:cNvSpPr>
            <p:nvPr/>
          </p:nvSpPr>
          <p:spPr bwMode="auto">
            <a:xfrm flipV="1">
              <a:off x="1920" y="1344"/>
              <a:ext cx="0" cy="240"/>
            </a:xfrm>
            <a:prstGeom prst="line">
              <a:avLst/>
            </a:prstGeom>
            <a:grpFill/>
            <a:ln w="25400">
              <a:solidFill>
                <a:schemeClr val="tx1"/>
              </a:solidFill>
              <a:round/>
              <a:headEnd/>
              <a:tailEnd/>
            </a:ln>
          </p:spPr>
          <p:txBody>
            <a:bodyPr/>
            <a:lstStyle/>
            <a:p>
              <a:endParaRPr lang="en-US">
                <a:solidFill>
                  <a:schemeClr val="bg2"/>
                </a:solidFill>
              </a:endParaRPr>
            </a:p>
          </p:txBody>
        </p:sp>
      </p:grpSp>
      <p:sp>
        <p:nvSpPr>
          <p:cNvPr id="9232" name="Rectangle 31"/>
          <p:cNvSpPr>
            <a:spLocks noChangeArrowheads="1"/>
          </p:cNvSpPr>
          <p:nvPr/>
        </p:nvSpPr>
        <p:spPr bwMode="auto">
          <a:xfrm>
            <a:off x="6193466" y="774369"/>
            <a:ext cx="1066800" cy="1219200"/>
          </a:xfrm>
          <a:prstGeom prst="rect">
            <a:avLst/>
          </a:prstGeom>
          <a:gradFill rotWithShape="1">
            <a:gsLst>
              <a:gs pos="0">
                <a:schemeClr val="accent1">
                  <a:lumMod val="75000"/>
                </a:schemeClr>
              </a:gs>
              <a:gs pos="50000">
                <a:schemeClr val="accent1">
                  <a:lumMod val="60000"/>
                  <a:lumOff val="40000"/>
                </a:schemeClr>
              </a:gs>
              <a:gs pos="100000">
                <a:schemeClr val="accent1">
                  <a:lumMod val="75000"/>
                </a:schemeClr>
              </a:gs>
            </a:gsLst>
            <a:lin ang="2700000" scaled="1"/>
          </a:gradFill>
          <a:ln w="3175" algn="ctr">
            <a:solidFill>
              <a:srgbClr val="FFFFFF"/>
            </a:solidFill>
            <a:miter lim="800000"/>
            <a:headEnd/>
            <a:tailEnd/>
          </a:ln>
          <a:effectLst>
            <a:outerShdw blurRad="50800" dist="38100" dir="2700000" algn="tl" rotWithShape="0">
              <a:prstClr val="black">
                <a:alpha val="40000"/>
              </a:prstClr>
            </a:outerShdw>
          </a:effectLst>
          <a:scene3d>
            <a:camera prst="orthographicFront"/>
            <a:lightRig rig="threePt" dir="t"/>
          </a:scene3d>
          <a:sp3d>
            <a:bevelT w="38100" h="38100"/>
          </a:sp3d>
        </p:spPr>
        <p:txBody>
          <a:bodyPr wrap="none" lIns="91432" tIns="45717" rIns="91432" bIns="45717" anchor="ctr"/>
          <a:lstStyle/>
          <a:p>
            <a:endParaRPr lang="en-US">
              <a:solidFill>
                <a:srgbClr val="000000"/>
              </a:solidFill>
            </a:endParaRPr>
          </a:p>
        </p:txBody>
      </p:sp>
      <p:sp>
        <p:nvSpPr>
          <p:cNvPr id="5152" name="Oval 32"/>
          <p:cNvSpPr>
            <a:spLocks noChangeArrowheads="1"/>
          </p:cNvSpPr>
          <p:nvPr/>
        </p:nvSpPr>
        <p:spPr bwMode="auto">
          <a:xfrm>
            <a:off x="6422066" y="850569"/>
            <a:ext cx="609600" cy="609600"/>
          </a:xfrm>
          <a:prstGeom prst="ellipse">
            <a:avLst/>
          </a:prstGeom>
          <a:gradFill rotWithShape="1">
            <a:gsLst>
              <a:gs pos="0">
                <a:schemeClr val="accent4">
                  <a:lumMod val="75000"/>
                </a:schemeClr>
              </a:gs>
              <a:gs pos="50000">
                <a:schemeClr val="accent4">
                  <a:lumMod val="60000"/>
                  <a:lumOff val="40000"/>
                </a:schemeClr>
              </a:gs>
              <a:gs pos="100000">
                <a:schemeClr val="accent4">
                  <a:lumMod val="75000"/>
                </a:schemeClr>
              </a:gs>
            </a:gsLst>
            <a:lin ang="2700000" scaled="1"/>
          </a:gradFill>
          <a:ln w="3175" algn="ctr">
            <a:solidFill>
              <a:srgbClr val="FFFFFF"/>
            </a:solidFill>
            <a:miter lim="800000"/>
            <a:headEnd/>
            <a:tailEnd/>
          </a:ln>
          <a:effectLst>
            <a:outerShdw blurRad="50800" dist="38100" dir="2700000" algn="tl" rotWithShape="0">
              <a:prstClr val="black">
                <a:alpha val="40000"/>
              </a:prstClr>
            </a:outerShdw>
          </a:effectLst>
          <a:scene3d>
            <a:camera prst="orthographicFront"/>
            <a:lightRig rig="threePt" dir="t"/>
          </a:scene3d>
          <a:sp3d>
            <a:bevelT w="38100" h="38100"/>
          </a:sp3d>
        </p:spPr>
        <p:txBody>
          <a:bodyPr wrap="none" lIns="91432" tIns="45717" rIns="91432" bIns="45717" anchor="ctr"/>
          <a:lstStyle/>
          <a:p>
            <a:endParaRPr lang="en-US">
              <a:solidFill>
                <a:srgbClr val="000000"/>
              </a:solidFill>
            </a:endParaRPr>
          </a:p>
        </p:txBody>
      </p:sp>
      <p:sp>
        <p:nvSpPr>
          <p:cNvPr id="5153" name="Rectangle 33"/>
          <p:cNvSpPr>
            <a:spLocks noChangeArrowheads="1"/>
          </p:cNvSpPr>
          <p:nvPr/>
        </p:nvSpPr>
        <p:spPr bwMode="auto">
          <a:xfrm>
            <a:off x="6269666" y="1536369"/>
            <a:ext cx="914400" cy="381000"/>
          </a:xfrm>
          <a:prstGeom prst="rect">
            <a:avLst/>
          </a:prstGeom>
          <a:gradFill rotWithShape="1">
            <a:gsLst>
              <a:gs pos="0">
                <a:srgbClr val="66CC66"/>
              </a:gs>
              <a:gs pos="50000">
                <a:srgbClr val="66CC66">
                  <a:gamma/>
                  <a:tint val="53725"/>
                  <a:invGamma/>
                </a:srgbClr>
              </a:gs>
              <a:gs pos="100000">
                <a:srgbClr val="66CC66"/>
              </a:gs>
            </a:gsLst>
            <a:lin ang="2700000" scaled="1"/>
          </a:gradFill>
          <a:ln w="3175" algn="ctr">
            <a:solidFill>
              <a:srgbClr val="FFFFFF"/>
            </a:solidFill>
            <a:miter lim="800000"/>
            <a:headEnd/>
            <a:tailEnd/>
          </a:ln>
          <a:effectLst>
            <a:outerShdw blurRad="50800" dist="38100" dir="2700000" algn="tl" rotWithShape="0">
              <a:prstClr val="black">
                <a:alpha val="40000"/>
              </a:prstClr>
            </a:outerShdw>
          </a:effectLst>
          <a:scene3d>
            <a:camera prst="orthographicFront"/>
            <a:lightRig rig="threePt" dir="t"/>
          </a:scene3d>
          <a:sp3d>
            <a:bevelT w="38100" h="38100"/>
          </a:sp3d>
        </p:spPr>
        <p:txBody>
          <a:bodyPr wrap="none" lIns="91432" tIns="45717" rIns="91432" bIns="45717" anchor="ctr"/>
          <a:lstStyle/>
          <a:p>
            <a:pPr>
              <a:spcBef>
                <a:spcPct val="50000"/>
              </a:spcBef>
            </a:pPr>
            <a:endParaRPr lang="en-US">
              <a:solidFill>
                <a:srgbClr val="000000"/>
              </a:solidFill>
            </a:endParaRPr>
          </a:p>
        </p:txBody>
      </p:sp>
      <p:sp>
        <p:nvSpPr>
          <p:cNvPr id="9235" name="Line 34"/>
          <p:cNvSpPr>
            <a:spLocks noChangeShapeType="1"/>
          </p:cNvSpPr>
          <p:nvPr/>
        </p:nvSpPr>
        <p:spPr bwMode="auto">
          <a:xfrm>
            <a:off x="6726866" y="1993569"/>
            <a:ext cx="0" cy="381000"/>
          </a:xfrm>
          <a:prstGeom prst="line">
            <a:avLst/>
          </a:prstGeom>
          <a:noFill/>
          <a:ln w="25400">
            <a:solidFill>
              <a:schemeClr val="tx1"/>
            </a:solidFill>
            <a:round/>
            <a:headEnd/>
            <a:tailEnd/>
          </a:ln>
        </p:spPr>
        <p:txBody>
          <a:bodyPr/>
          <a:lstStyle/>
          <a:p>
            <a:endParaRPr lang="en-US"/>
          </a:p>
        </p:txBody>
      </p:sp>
      <p:sp>
        <p:nvSpPr>
          <p:cNvPr id="9236" name="Text Box 35"/>
          <p:cNvSpPr txBox="1">
            <a:spLocks noChangeArrowheads="1"/>
          </p:cNvSpPr>
          <p:nvPr/>
        </p:nvSpPr>
        <p:spPr bwMode="auto">
          <a:xfrm>
            <a:off x="6498266" y="926769"/>
            <a:ext cx="457200" cy="369332"/>
          </a:xfrm>
          <a:prstGeom prst="rect">
            <a:avLst/>
          </a:prstGeom>
          <a:noFill/>
          <a:ln w="9525">
            <a:noFill/>
            <a:miter lim="800000"/>
            <a:headEnd/>
            <a:tailEnd/>
          </a:ln>
        </p:spPr>
        <p:txBody>
          <a:bodyPr>
            <a:spAutoFit/>
          </a:bodyPr>
          <a:lstStyle/>
          <a:p>
            <a:pPr algn="ctr">
              <a:spcBef>
                <a:spcPct val="50000"/>
              </a:spcBef>
            </a:pPr>
            <a:r>
              <a:rPr lang="en-US">
                <a:solidFill>
                  <a:schemeClr val="bg2"/>
                </a:solidFill>
              </a:rPr>
              <a:t>P</a:t>
            </a:r>
            <a:r>
              <a:rPr lang="en-US" baseline="-25000">
                <a:solidFill>
                  <a:schemeClr val="bg2"/>
                </a:solidFill>
              </a:rPr>
              <a:t>3</a:t>
            </a:r>
          </a:p>
        </p:txBody>
      </p:sp>
      <p:sp>
        <p:nvSpPr>
          <p:cNvPr id="9237" name="Text Box 36"/>
          <p:cNvSpPr txBox="1">
            <a:spLocks noChangeArrowheads="1"/>
          </p:cNvSpPr>
          <p:nvPr/>
        </p:nvSpPr>
        <p:spPr bwMode="auto">
          <a:xfrm>
            <a:off x="6193466" y="1536369"/>
            <a:ext cx="1066800" cy="369332"/>
          </a:xfrm>
          <a:prstGeom prst="rect">
            <a:avLst/>
          </a:prstGeom>
          <a:noFill/>
          <a:ln w="9525">
            <a:noFill/>
            <a:miter lim="800000"/>
            <a:headEnd/>
            <a:tailEnd/>
          </a:ln>
        </p:spPr>
        <p:txBody>
          <a:bodyPr>
            <a:spAutoFit/>
          </a:bodyPr>
          <a:lstStyle/>
          <a:p>
            <a:pPr algn="ctr">
              <a:spcBef>
                <a:spcPct val="50000"/>
              </a:spcBef>
            </a:pPr>
            <a:r>
              <a:rPr lang="en-US" dirty="0">
                <a:solidFill>
                  <a:schemeClr val="bg2"/>
                </a:solidFill>
              </a:rPr>
              <a:t>Cache</a:t>
            </a:r>
            <a:r>
              <a:rPr lang="en-US" baseline="-25000" dirty="0">
                <a:solidFill>
                  <a:schemeClr val="bg2"/>
                </a:solidFill>
              </a:rPr>
              <a:t>3</a:t>
            </a:r>
          </a:p>
        </p:txBody>
      </p:sp>
      <p:sp>
        <p:nvSpPr>
          <p:cNvPr id="9238" name="Rectangle 38"/>
          <p:cNvSpPr>
            <a:spLocks noChangeArrowheads="1"/>
          </p:cNvSpPr>
          <p:nvPr/>
        </p:nvSpPr>
        <p:spPr bwMode="auto">
          <a:xfrm>
            <a:off x="7565066" y="774369"/>
            <a:ext cx="1066800" cy="1219200"/>
          </a:xfrm>
          <a:prstGeom prst="rect">
            <a:avLst/>
          </a:prstGeom>
          <a:gradFill rotWithShape="1">
            <a:gsLst>
              <a:gs pos="0">
                <a:schemeClr val="accent1">
                  <a:lumMod val="75000"/>
                </a:schemeClr>
              </a:gs>
              <a:gs pos="50000">
                <a:schemeClr val="accent1">
                  <a:lumMod val="60000"/>
                  <a:lumOff val="40000"/>
                </a:schemeClr>
              </a:gs>
              <a:gs pos="100000">
                <a:schemeClr val="accent1">
                  <a:lumMod val="75000"/>
                </a:schemeClr>
              </a:gs>
            </a:gsLst>
            <a:lin ang="2700000" scaled="1"/>
          </a:gradFill>
          <a:ln w="3175" algn="ctr">
            <a:solidFill>
              <a:srgbClr val="FFFFFF"/>
            </a:solidFill>
            <a:miter lim="800000"/>
            <a:headEnd/>
            <a:tailEnd/>
          </a:ln>
          <a:effectLst>
            <a:outerShdw blurRad="50800" dist="38100" dir="2700000" algn="tl" rotWithShape="0">
              <a:prstClr val="black">
                <a:alpha val="40000"/>
              </a:prstClr>
            </a:outerShdw>
          </a:effectLst>
          <a:scene3d>
            <a:camera prst="orthographicFront"/>
            <a:lightRig rig="threePt" dir="t"/>
          </a:scene3d>
          <a:sp3d>
            <a:bevelT w="38100" h="38100"/>
          </a:sp3d>
        </p:spPr>
        <p:txBody>
          <a:bodyPr wrap="none" lIns="91432" tIns="45717" rIns="91432" bIns="45717" anchor="ctr"/>
          <a:lstStyle/>
          <a:p>
            <a:endParaRPr lang="en-US">
              <a:solidFill>
                <a:srgbClr val="000000"/>
              </a:solidFill>
            </a:endParaRPr>
          </a:p>
        </p:txBody>
      </p:sp>
      <p:sp>
        <p:nvSpPr>
          <p:cNvPr id="5159" name="Oval 39"/>
          <p:cNvSpPr>
            <a:spLocks noChangeArrowheads="1"/>
          </p:cNvSpPr>
          <p:nvPr/>
        </p:nvSpPr>
        <p:spPr bwMode="auto">
          <a:xfrm>
            <a:off x="7793666" y="850569"/>
            <a:ext cx="609600" cy="609600"/>
          </a:xfrm>
          <a:prstGeom prst="ellipse">
            <a:avLst/>
          </a:prstGeom>
          <a:gradFill rotWithShape="1">
            <a:gsLst>
              <a:gs pos="0">
                <a:schemeClr val="accent4">
                  <a:lumMod val="75000"/>
                </a:schemeClr>
              </a:gs>
              <a:gs pos="50000">
                <a:schemeClr val="accent4">
                  <a:lumMod val="60000"/>
                  <a:lumOff val="40000"/>
                </a:schemeClr>
              </a:gs>
              <a:gs pos="100000">
                <a:schemeClr val="accent4">
                  <a:lumMod val="75000"/>
                </a:schemeClr>
              </a:gs>
            </a:gsLst>
            <a:lin ang="2700000" scaled="1"/>
          </a:gradFill>
          <a:ln w="3175" algn="ctr">
            <a:solidFill>
              <a:srgbClr val="FFFFFF"/>
            </a:solidFill>
            <a:miter lim="800000"/>
            <a:headEnd/>
            <a:tailEnd/>
          </a:ln>
          <a:effectLst>
            <a:outerShdw blurRad="50800" dist="38100" dir="2700000" algn="tl" rotWithShape="0">
              <a:prstClr val="black">
                <a:alpha val="40000"/>
              </a:prstClr>
            </a:outerShdw>
          </a:effectLst>
          <a:scene3d>
            <a:camera prst="orthographicFront"/>
            <a:lightRig rig="threePt" dir="t"/>
          </a:scene3d>
          <a:sp3d>
            <a:bevelT w="38100" h="38100"/>
          </a:sp3d>
        </p:spPr>
        <p:txBody>
          <a:bodyPr wrap="none" lIns="91432" tIns="45717" rIns="91432" bIns="45717" anchor="ctr"/>
          <a:lstStyle/>
          <a:p>
            <a:endParaRPr lang="en-US">
              <a:solidFill>
                <a:srgbClr val="000000"/>
              </a:solidFill>
            </a:endParaRPr>
          </a:p>
        </p:txBody>
      </p:sp>
      <p:sp>
        <p:nvSpPr>
          <p:cNvPr id="9240" name="Rectangle 40"/>
          <p:cNvSpPr>
            <a:spLocks noChangeArrowheads="1"/>
          </p:cNvSpPr>
          <p:nvPr/>
        </p:nvSpPr>
        <p:spPr bwMode="auto">
          <a:xfrm>
            <a:off x="7641266" y="1536369"/>
            <a:ext cx="914400" cy="381000"/>
          </a:xfrm>
          <a:prstGeom prst="rect">
            <a:avLst/>
          </a:prstGeom>
          <a:gradFill rotWithShape="1">
            <a:gsLst>
              <a:gs pos="0">
                <a:srgbClr val="66CC66"/>
              </a:gs>
              <a:gs pos="50000">
                <a:srgbClr val="66CC66">
                  <a:gamma/>
                  <a:tint val="53725"/>
                  <a:invGamma/>
                </a:srgbClr>
              </a:gs>
              <a:gs pos="100000">
                <a:srgbClr val="66CC66"/>
              </a:gs>
            </a:gsLst>
            <a:lin ang="2700000" scaled="1"/>
          </a:gradFill>
          <a:ln w="3175" algn="ctr">
            <a:solidFill>
              <a:srgbClr val="FFFFFF"/>
            </a:solidFill>
            <a:miter lim="800000"/>
            <a:headEnd/>
            <a:tailEnd/>
          </a:ln>
          <a:effectLst>
            <a:outerShdw blurRad="50800" dist="38100" dir="2700000" algn="tl" rotWithShape="0">
              <a:prstClr val="black">
                <a:alpha val="40000"/>
              </a:prstClr>
            </a:outerShdw>
          </a:effectLst>
          <a:scene3d>
            <a:camera prst="orthographicFront"/>
            <a:lightRig rig="threePt" dir="t"/>
          </a:scene3d>
          <a:sp3d>
            <a:bevelT w="38100" h="38100"/>
          </a:sp3d>
        </p:spPr>
        <p:txBody>
          <a:bodyPr wrap="none" lIns="91432" tIns="45717" rIns="91432" bIns="45717" anchor="ctr"/>
          <a:lstStyle/>
          <a:p>
            <a:pPr>
              <a:spcBef>
                <a:spcPct val="50000"/>
              </a:spcBef>
            </a:pPr>
            <a:endParaRPr lang="en-US">
              <a:solidFill>
                <a:srgbClr val="000000"/>
              </a:solidFill>
            </a:endParaRPr>
          </a:p>
        </p:txBody>
      </p:sp>
      <p:sp>
        <p:nvSpPr>
          <p:cNvPr id="9241" name="Line 41"/>
          <p:cNvSpPr>
            <a:spLocks noChangeShapeType="1"/>
          </p:cNvSpPr>
          <p:nvPr/>
        </p:nvSpPr>
        <p:spPr bwMode="auto">
          <a:xfrm>
            <a:off x="8098466" y="1993569"/>
            <a:ext cx="0" cy="381000"/>
          </a:xfrm>
          <a:prstGeom prst="line">
            <a:avLst/>
          </a:prstGeom>
          <a:noFill/>
          <a:ln w="25400">
            <a:solidFill>
              <a:schemeClr val="tx1"/>
            </a:solidFill>
            <a:round/>
            <a:headEnd/>
            <a:tailEnd/>
          </a:ln>
        </p:spPr>
        <p:txBody>
          <a:bodyPr/>
          <a:lstStyle/>
          <a:p>
            <a:endParaRPr lang="en-US"/>
          </a:p>
        </p:txBody>
      </p:sp>
      <p:sp>
        <p:nvSpPr>
          <p:cNvPr id="9242" name="Text Box 42"/>
          <p:cNvSpPr txBox="1">
            <a:spLocks noChangeArrowheads="1"/>
          </p:cNvSpPr>
          <p:nvPr/>
        </p:nvSpPr>
        <p:spPr bwMode="auto">
          <a:xfrm>
            <a:off x="7869866" y="926769"/>
            <a:ext cx="457200" cy="369332"/>
          </a:xfrm>
          <a:prstGeom prst="rect">
            <a:avLst/>
          </a:prstGeom>
          <a:noFill/>
          <a:ln w="9525">
            <a:noFill/>
            <a:miter lim="800000"/>
            <a:headEnd/>
            <a:tailEnd/>
          </a:ln>
        </p:spPr>
        <p:txBody>
          <a:bodyPr>
            <a:spAutoFit/>
          </a:bodyPr>
          <a:lstStyle/>
          <a:p>
            <a:pPr algn="ctr">
              <a:spcBef>
                <a:spcPct val="50000"/>
              </a:spcBef>
            </a:pPr>
            <a:r>
              <a:rPr lang="en-US">
                <a:solidFill>
                  <a:schemeClr val="bg2"/>
                </a:solidFill>
              </a:rPr>
              <a:t>P</a:t>
            </a:r>
            <a:r>
              <a:rPr lang="en-US" baseline="-25000">
                <a:solidFill>
                  <a:schemeClr val="bg2"/>
                </a:solidFill>
              </a:rPr>
              <a:t>4</a:t>
            </a:r>
          </a:p>
        </p:txBody>
      </p:sp>
      <p:sp>
        <p:nvSpPr>
          <p:cNvPr id="9243" name="Text Box 43"/>
          <p:cNvSpPr txBox="1">
            <a:spLocks noChangeArrowheads="1"/>
          </p:cNvSpPr>
          <p:nvPr/>
        </p:nvSpPr>
        <p:spPr bwMode="auto">
          <a:xfrm>
            <a:off x="7565066" y="1536369"/>
            <a:ext cx="1066800" cy="369332"/>
          </a:xfrm>
          <a:prstGeom prst="rect">
            <a:avLst/>
          </a:prstGeom>
          <a:noFill/>
          <a:ln w="9525">
            <a:noFill/>
            <a:miter lim="800000"/>
            <a:headEnd/>
            <a:tailEnd/>
          </a:ln>
        </p:spPr>
        <p:txBody>
          <a:bodyPr>
            <a:spAutoFit/>
          </a:bodyPr>
          <a:lstStyle/>
          <a:p>
            <a:pPr algn="ctr">
              <a:spcBef>
                <a:spcPct val="50000"/>
              </a:spcBef>
            </a:pPr>
            <a:r>
              <a:rPr lang="en-US" dirty="0">
                <a:solidFill>
                  <a:schemeClr val="bg2"/>
                </a:solidFill>
              </a:rPr>
              <a:t>Cache</a:t>
            </a:r>
            <a:r>
              <a:rPr lang="en-US" baseline="-25000" dirty="0">
                <a:solidFill>
                  <a:schemeClr val="bg2"/>
                </a:solidFill>
              </a:rPr>
              <a:t>4</a:t>
            </a:r>
          </a:p>
        </p:txBody>
      </p:sp>
      <p:sp>
        <p:nvSpPr>
          <p:cNvPr id="5164" name="Rectangle 44"/>
          <p:cNvSpPr>
            <a:spLocks noGrp="1" noChangeArrowheads="1"/>
          </p:cNvSpPr>
          <p:nvPr>
            <p:ph sz="half" idx="1"/>
          </p:nvPr>
        </p:nvSpPr>
        <p:spPr>
          <a:xfrm>
            <a:off x="377825" y="4191000"/>
            <a:ext cx="3965575" cy="2526846"/>
          </a:xfrm>
        </p:spPr>
        <p:txBody>
          <a:bodyPr/>
          <a:lstStyle/>
          <a:p>
            <a:pPr marL="415925" indent="-415925" eaLnBrk="1" hangingPunct="1">
              <a:spcBef>
                <a:spcPts val="1200"/>
              </a:spcBef>
              <a:spcAft>
                <a:spcPts val="0"/>
              </a:spcAft>
              <a:buFontTx/>
              <a:buNone/>
            </a:pPr>
            <a:r>
              <a:rPr lang="en-US" sz="1800" dirty="0" smtClean="0">
                <a:sym typeface="Wingdings" pitchFamily="2" charset="2"/>
              </a:rPr>
              <a:t>Possible Performance Optimizations: </a:t>
            </a:r>
          </a:p>
          <a:p>
            <a:pPr marL="287338" indent="-287338" eaLnBrk="1" hangingPunct="1">
              <a:spcBef>
                <a:spcPts val="1200"/>
              </a:spcBef>
              <a:spcAft>
                <a:spcPts val="0"/>
              </a:spcAft>
              <a:buFontTx/>
              <a:buAutoNum type="arabicPeriod"/>
            </a:pPr>
            <a:r>
              <a:rPr lang="en-US" sz="1800" dirty="0" smtClean="0"/>
              <a:t>Concurrent I/O initiation</a:t>
            </a:r>
          </a:p>
          <a:p>
            <a:pPr marL="287338" indent="-287338" eaLnBrk="1" hangingPunct="1">
              <a:spcBef>
                <a:spcPts val="1200"/>
              </a:spcBef>
              <a:spcAft>
                <a:spcPts val="0"/>
              </a:spcAft>
              <a:buFontTx/>
              <a:buAutoNum type="arabicPeriod"/>
            </a:pPr>
            <a:r>
              <a:rPr lang="en-US" sz="1800" dirty="0" smtClean="0"/>
              <a:t>Interrupt I/O-initiating processor</a:t>
            </a:r>
          </a:p>
          <a:p>
            <a:pPr marL="287338" indent="-287338" eaLnBrk="1" hangingPunct="1">
              <a:spcBef>
                <a:spcPts val="1200"/>
              </a:spcBef>
              <a:spcAft>
                <a:spcPts val="0"/>
              </a:spcAft>
              <a:buFontTx/>
              <a:buAutoNum type="arabicPeriod"/>
            </a:pPr>
            <a:r>
              <a:rPr lang="en-US" sz="1800" dirty="0" smtClean="0">
                <a:sym typeface="Wingdings" pitchFamily="2" charset="2"/>
              </a:rPr>
              <a:t>Execute DPC on I/O-initiating processor</a:t>
            </a:r>
            <a:endParaRPr lang="en-US" sz="1800" baseline="-25000" dirty="0" smtClean="0">
              <a:sym typeface="Wingdings" pitchFamily="2" charset="2"/>
            </a:endParaRPr>
          </a:p>
          <a:p>
            <a:pPr marL="577850" lvl="1" indent="-301625" eaLnBrk="1" hangingPunct="1">
              <a:spcBef>
                <a:spcPts val="1200"/>
              </a:spcBef>
              <a:spcAft>
                <a:spcPts val="0"/>
              </a:spcAft>
            </a:pPr>
            <a:r>
              <a:rPr lang="en-US" sz="1600" dirty="0" smtClean="0"/>
              <a:t>Data may be moved into Cache</a:t>
            </a:r>
            <a:r>
              <a:rPr lang="en-US" sz="1600" baseline="-25000" dirty="0" smtClean="0"/>
              <a:t>3</a:t>
            </a:r>
            <a:r>
              <a:rPr lang="en-US" sz="1600" dirty="0" smtClean="0"/>
              <a:t> as a result and subsequently used after Read I/O completion</a:t>
            </a:r>
          </a:p>
        </p:txBody>
      </p:sp>
      <p:sp>
        <p:nvSpPr>
          <p:cNvPr id="5165" name="Rectangle 45"/>
          <p:cNvSpPr>
            <a:spLocks noGrp="1" noChangeArrowheads="1"/>
          </p:cNvSpPr>
          <p:nvPr>
            <p:ph sz="half" idx="2"/>
          </p:nvPr>
        </p:nvSpPr>
        <p:spPr>
          <a:xfrm>
            <a:off x="4724399" y="4191000"/>
            <a:ext cx="4035426" cy="2456057"/>
          </a:xfrm>
        </p:spPr>
        <p:txBody>
          <a:bodyPr/>
          <a:lstStyle/>
          <a:p>
            <a:pPr marL="381000" indent="-381000" eaLnBrk="1" hangingPunct="1">
              <a:spcBef>
                <a:spcPts val="1200"/>
              </a:spcBef>
              <a:spcAft>
                <a:spcPts val="0"/>
              </a:spcAft>
              <a:buFontTx/>
              <a:buNone/>
            </a:pPr>
            <a:r>
              <a:rPr lang="en-US" sz="1800" dirty="0" smtClean="0">
                <a:sym typeface="Wingdings" pitchFamily="2" charset="2"/>
              </a:rPr>
              <a:t>Longhorn Storport Implementations:</a:t>
            </a:r>
          </a:p>
          <a:p>
            <a:pPr marL="287338" indent="-287338" eaLnBrk="1" hangingPunct="1">
              <a:spcBef>
                <a:spcPts val="1200"/>
              </a:spcBef>
              <a:spcAft>
                <a:spcPts val="0"/>
              </a:spcAft>
              <a:buFontTx/>
              <a:buAutoNum type="arabicPeriod"/>
            </a:pPr>
            <a:r>
              <a:rPr lang="en-US" sz="1800" dirty="0" smtClean="0">
                <a:sym typeface="Wingdings" pitchFamily="2" charset="2"/>
              </a:rPr>
              <a:t>Concurrent I/O initiation up to limit provided by driver/firmware</a:t>
            </a:r>
          </a:p>
          <a:p>
            <a:pPr marL="287338" indent="-287338" eaLnBrk="1" hangingPunct="1">
              <a:spcBef>
                <a:spcPts val="1200"/>
              </a:spcBef>
              <a:spcAft>
                <a:spcPts val="0"/>
              </a:spcAft>
              <a:buFontTx/>
              <a:buAutoNum type="arabicPeriod"/>
            </a:pPr>
            <a:r>
              <a:rPr lang="en-US" sz="1800" dirty="0" smtClean="0">
                <a:sym typeface="Wingdings" pitchFamily="2" charset="2"/>
              </a:rPr>
              <a:t>Dynamic HW Interrupt redirection via MSI-X messages indicated by HW at initialization; deliver interrupt as close to I/O initiator as possible</a:t>
            </a:r>
          </a:p>
          <a:p>
            <a:pPr marL="287338" indent="-287338" eaLnBrk="1" hangingPunct="1">
              <a:spcBef>
                <a:spcPts val="1200"/>
              </a:spcBef>
              <a:spcAft>
                <a:spcPts val="0"/>
              </a:spcAft>
              <a:buFontTx/>
              <a:buAutoNum type="arabicPeriod"/>
            </a:pPr>
            <a:r>
              <a:rPr lang="en-US" sz="1800" dirty="0" smtClean="0">
                <a:sym typeface="Wingdings" pitchFamily="2" charset="2"/>
              </a:rPr>
              <a:t>DPC redirection to I/O initiator</a:t>
            </a:r>
          </a:p>
        </p:txBody>
      </p:sp>
      <p:sp>
        <p:nvSpPr>
          <p:cNvPr id="9246" name="Text Box 46"/>
          <p:cNvSpPr txBox="1">
            <a:spLocks noChangeArrowheads="1"/>
          </p:cNvSpPr>
          <p:nvPr/>
        </p:nvSpPr>
        <p:spPr bwMode="auto">
          <a:xfrm>
            <a:off x="3481867" y="533400"/>
            <a:ext cx="2154866" cy="1214179"/>
          </a:xfrm>
          <a:prstGeom prst="rect">
            <a:avLst/>
          </a:prstGeom>
          <a:noFill/>
          <a:ln w="9525">
            <a:noFill/>
            <a:miter lim="800000"/>
            <a:headEnd/>
            <a:tailEnd/>
          </a:ln>
        </p:spPr>
        <p:txBody>
          <a:bodyPr wrap="square">
            <a:spAutoFit/>
          </a:bodyPr>
          <a:lstStyle/>
          <a:p>
            <a:pPr algn="ctr" defTabSz="912777" fontAlgn="base">
              <a:lnSpc>
                <a:spcPct val="90000"/>
              </a:lnSpc>
              <a:spcBef>
                <a:spcPct val="0"/>
              </a:spcBef>
              <a:spcAft>
                <a:spcPct val="0"/>
              </a:spcAft>
            </a:pPr>
            <a:r>
              <a:rPr lang="en-US" sz="2700" spc="-125" dirty="0" smtClean="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cs typeface="Arial" charset="0"/>
              </a:rPr>
              <a:t>Longhorn “NUMA I/O” Optimizations</a:t>
            </a:r>
          </a:p>
        </p:txBody>
      </p:sp>
      <p:sp>
        <p:nvSpPr>
          <p:cNvPr id="9247" name="Rectangle 47"/>
          <p:cNvSpPr>
            <a:spLocks noChangeArrowheads="1"/>
          </p:cNvSpPr>
          <p:nvPr/>
        </p:nvSpPr>
        <p:spPr bwMode="auto">
          <a:xfrm>
            <a:off x="3907466" y="2831769"/>
            <a:ext cx="1295400" cy="457200"/>
          </a:xfrm>
          <a:prstGeom prst="rect">
            <a:avLst/>
          </a:prstGeom>
          <a:gradFill rotWithShape="1">
            <a:gsLst>
              <a:gs pos="0">
                <a:srgbClr val="66CC66"/>
              </a:gs>
              <a:gs pos="50000">
                <a:srgbClr val="66CC66">
                  <a:gamma/>
                  <a:tint val="53725"/>
                  <a:invGamma/>
                </a:srgbClr>
              </a:gs>
              <a:gs pos="100000">
                <a:srgbClr val="66CC66"/>
              </a:gs>
            </a:gsLst>
            <a:lin ang="2700000" scaled="1"/>
          </a:gradFill>
          <a:ln w="3175" algn="ctr">
            <a:solidFill>
              <a:srgbClr val="FFFFFF"/>
            </a:solidFill>
            <a:miter lim="800000"/>
            <a:headEnd/>
            <a:tailEnd/>
          </a:ln>
          <a:effectLst>
            <a:outerShdw blurRad="50800" dist="38100" dir="2700000" algn="tl" rotWithShape="0">
              <a:prstClr val="black">
                <a:alpha val="40000"/>
              </a:prstClr>
            </a:outerShdw>
          </a:effectLst>
          <a:scene3d>
            <a:camera prst="orthographicFront"/>
            <a:lightRig rig="threePt" dir="t"/>
          </a:scene3d>
          <a:sp3d>
            <a:bevelT w="38100" h="38100"/>
          </a:sp3d>
        </p:spPr>
        <p:txBody>
          <a:bodyPr wrap="none" lIns="91432" tIns="45717" rIns="91432" bIns="45717" anchor="ctr"/>
          <a:lstStyle/>
          <a:p>
            <a:pPr>
              <a:spcBef>
                <a:spcPct val="50000"/>
              </a:spcBef>
            </a:pPr>
            <a:endParaRPr lang="en-US">
              <a:solidFill>
                <a:srgbClr val="000000"/>
              </a:solidFill>
            </a:endParaRPr>
          </a:p>
        </p:txBody>
      </p:sp>
      <p:sp>
        <p:nvSpPr>
          <p:cNvPr id="9248" name="Text Box 48"/>
          <p:cNvSpPr txBox="1">
            <a:spLocks noChangeArrowheads="1"/>
          </p:cNvSpPr>
          <p:nvPr/>
        </p:nvSpPr>
        <p:spPr bwMode="auto">
          <a:xfrm>
            <a:off x="3983666" y="2846057"/>
            <a:ext cx="1143000" cy="369332"/>
          </a:xfrm>
          <a:prstGeom prst="rect">
            <a:avLst/>
          </a:prstGeom>
          <a:noFill/>
          <a:ln w="9525">
            <a:noFill/>
            <a:miter lim="800000"/>
            <a:headEnd/>
            <a:tailEnd/>
          </a:ln>
        </p:spPr>
        <p:txBody>
          <a:bodyPr>
            <a:spAutoFit/>
          </a:bodyPr>
          <a:lstStyle/>
          <a:p>
            <a:pPr algn="ctr">
              <a:spcBef>
                <a:spcPct val="50000"/>
              </a:spcBef>
            </a:pPr>
            <a:r>
              <a:rPr lang="en-US">
                <a:solidFill>
                  <a:schemeClr val="bg2"/>
                </a:solidFill>
              </a:rPr>
              <a:t>Cache(s)</a:t>
            </a:r>
          </a:p>
        </p:txBody>
      </p:sp>
      <p:grpSp>
        <p:nvGrpSpPr>
          <p:cNvPr id="7" name="Group 94"/>
          <p:cNvGrpSpPr>
            <a:grpSpLocks/>
          </p:cNvGrpSpPr>
          <p:nvPr/>
        </p:nvGrpSpPr>
        <p:grpSpPr bwMode="auto">
          <a:xfrm>
            <a:off x="6117266" y="1993569"/>
            <a:ext cx="457200" cy="258763"/>
            <a:chOff x="3408" y="4128"/>
            <a:chExt cx="288" cy="163"/>
          </a:xfrm>
        </p:grpSpPr>
        <p:grpSp>
          <p:nvGrpSpPr>
            <p:cNvPr id="8" name="Group 57"/>
            <p:cNvGrpSpPr>
              <a:grpSpLocks/>
            </p:cNvGrpSpPr>
            <p:nvPr/>
          </p:nvGrpSpPr>
          <p:grpSpPr bwMode="auto">
            <a:xfrm flipV="1">
              <a:off x="3408" y="4147"/>
              <a:ext cx="288" cy="144"/>
              <a:chOff x="3456" y="1440"/>
              <a:chExt cx="240" cy="144"/>
            </a:xfrm>
          </p:grpSpPr>
          <p:sp>
            <p:nvSpPr>
              <p:cNvPr id="9278" name="Line 58"/>
              <p:cNvSpPr>
                <a:spLocks noChangeShapeType="1"/>
              </p:cNvSpPr>
              <p:nvPr/>
            </p:nvSpPr>
            <p:spPr bwMode="auto">
              <a:xfrm>
                <a:off x="3456" y="1440"/>
                <a:ext cx="240" cy="0"/>
              </a:xfrm>
              <a:prstGeom prst="line">
                <a:avLst/>
              </a:prstGeom>
              <a:noFill/>
              <a:ln w="19050">
                <a:solidFill>
                  <a:srgbClr val="FF0000"/>
                </a:solidFill>
                <a:round/>
                <a:headEnd/>
                <a:tailEnd type="none" w="lg" len="lg"/>
              </a:ln>
            </p:spPr>
            <p:txBody>
              <a:bodyPr/>
              <a:lstStyle/>
              <a:p>
                <a:endParaRPr lang="en-US"/>
              </a:p>
            </p:txBody>
          </p:sp>
          <p:sp>
            <p:nvSpPr>
              <p:cNvPr id="9279" name="Line 59"/>
              <p:cNvSpPr>
                <a:spLocks noChangeShapeType="1"/>
              </p:cNvSpPr>
              <p:nvPr/>
            </p:nvSpPr>
            <p:spPr bwMode="auto">
              <a:xfrm>
                <a:off x="3696" y="1440"/>
                <a:ext cx="0" cy="144"/>
              </a:xfrm>
              <a:prstGeom prst="line">
                <a:avLst/>
              </a:prstGeom>
              <a:noFill/>
              <a:ln w="19050">
                <a:solidFill>
                  <a:srgbClr val="FF0000"/>
                </a:solidFill>
                <a:round/>
                <a:headEnd/>
                <a:tailEnd type="arrow" w="lg" len="lg"/>
              </a:ln>
            </p:spPr>
            <p:txBody>
              <a:bodyPr/>
              <a:lstStyle/>
              <a:p>
                <a:endParaRPr lang="en-US"/>
              </a:p>
            </p:txBody>
          </p:sp>
        </p:grpSp>
        <p:sp>
          <p:nvSpPr>
            <p:cNvPr id="9277" name="Text Box 60"/>
            <p:cNvSpPr txBox="1">
              <a:spLocks noChangeArrowheads="1"/>
            </p:cNvSpPr>
            <p:nvPr/>
          </p:nvSpPr>
          <p:spPr bwMode="auto">
            <a:xfrm>
              <a:off x="3456" y="4128"/>
              <a:ext cx="240" cy="163"/>
            </a:xfrm>
            <a:prstGeom prst="rect">
              <a:avLst/>
            </a:prstGeom>
            <a:noFill/>
            <a:ln w="9525">
              <a:noFill/>
              <a:miter lim="800000"/>
              <a:headEnd/>
              <a:tailEnd/>
            </a:ln>
          </p:spPr>
          <p:txBody>
            <a:bodyPr>
              <a:spAutoFit/>
            </a:bodyPr>
            <a:lstStyle/>
            <a:p>
              <a:pPr>
                <a:spcBef>
                  <a:spcPct val="50000"/>
                </a:spcBef>
              </a:pPr>
              <a:r>
                <a:rPr lang="en-US" sz="1200"/>
                <a:t>(3)</a:t>
              </a:r>
            </a:p>
          </p:txBody>
        </p:sp>
      </p:grpSp>
      <p:sp>
        <p:nvSpPr>
          <p:cNvPr id="5186" name="Text Box 66"/>
          <p:cNvSpPr txBox="1">
            <a:spLocks noChangeArrowheads="1"/>
          </p:cNvSpPr>
          <p:nvPr/>
        </p:nvSpPr>
        <p:spPr bwMode="auto">
          <a:xfrm>
            <a:off x="7260266" y="423532"/>
            <a:ext cx="381000" cy="258762"/>
          </a:xfrm>
          <a:prstGeom prst="rect">
            <a:avLst/>
          </a:prstGeom>
          <a:noFill/>
          <a:ln w="9525">
            <a:noFill/>
            <a:miter lim="800000"/>
            <a:headEnd/>
            <a:tailEnd/>
          </a:ln>
        </p:spPr>
        <p:txBody>
          <a:bodyPr>
            <a:spAutoFit/>
          </a:bodyPr>
          <a:lstStyle/>
          <a:p>
            <a:pPr>
              <a:spcBef>
                <a:spcPct val="50000"/>
              </a:spcBef>
            </a:pPr>
            <a:r>
              <a:rPr lang="en-US" sz="1200"/>
              <a:t>(3)</a:t>
            </a:r>
          </a:p>
        </p:txBody>
      </p:sp>
      <p:sp>
        <p:nvSpPr>
          <p:cNvPr id="5187" name="Text Box 67"/>
          <p:cNvSpPr txBox="1">
            <a:spLocks noChangeArrowheads="1"/>
          </p:cNvSpPr>
          <p:nvPr/>
        </p:nvSpPr>
        <p:spPr bwMode="auto">
          <a:xfrm>
            <a:off x="6172200" y="0"/>
            <a:ext cx="1066800" cy="285750"/>
          </a:xfrm>
          <a:prstGeom prst="rect">
            <a:avLst/>
          </a:prstGeom>
          <a:noFill/>
          <a:ln w="9525">
            <a:noFill/>
            <a:miter lim="800000"/>
            <a:headEnd/>
            <a:tailEnd/>
          </a:ln>
        </p:spPr>
        <p:txBody>
          <a:bodyPr>
            <a:spAutoFit/>
          </a:bodyPr>
          <a:lstStyle/>
          <a:p>
            <a:pPr algn="ctr">
              <a:spcBef>
                <a:spcPct val="50000"/>
              </a:spcBef>
            </a:pPr>
            <a:r>
              <a:rPr lang="en-US" sz="1400"/>
              <a:t>I/O Initiator</a:t>
            </a:r>
          </a:p>
        </p:txBody>
      </p:sp>
      <p:sp>
        <p:nvSpPr>
          <p:cNvPr id="5188" name="Text Box 68"/>
          <p:cNvSpPr txBox="1">
            <a:spLocks noChangeArrowheads="1"/>
          </p:cNvSpPr>
          <p:nvPr/>
        </p:nvSpPr>
        <p:spPr bwMode="auto">
          <a:xfrm>
            <a:off x="6193466" y="469569"/>
            <a:ext cx="533400" cy="285750"/>
          </a:xfrm>
          <a:prstGeom prst="rect">
            <a:avLst/>
          </a:prstGeom>
          <a:noFill/>
          <a:ln w="9525">
            <a:noFill/>
            <a:miter lim="800000"/>
            <a:headEnd/>
            <a:tailEnd/>
          </a:ln>
        </p:spPr>
        <p:txBody>
          <a:bodyPr>
            <a:spAutoFit/>
          </a:bodyPr>
          <a:lstStyle/>
          <a:p>
            <a:pPr algn="ctr">
              <a:spcBef>
                <a:spcPct val="50000"/>
              </a:spcBef>
            </a:pPr>
            <a:r>
              <a:rPr lang="en-US" sz="1400"/>
              <a:t>ISR</a:t>
            </a:r>
          </a:p>
        </p:txBody>
      </p:sp>
      <p:sp>
        <p:nvSpPr>
          <p:cNvPr id="5190" name="Text Box 70"/>
          <p:cNvSpPr txBox="1">
            <a:spLocks noChangeArrowheads="1"/>
          </p:cNvSpPr>
          <p:nvPr/>
        </p:nvSpPr>
        <p:spPr bwMode="auto">
          <a:xfrm>
            <a:off x="6650666" y="469569"/>
            <a:ext cx="609600" cy="285750"/>
          </a:xfrm>
          <a:prstGeom prst="rect">
            <a:avLst/>
          </a:prstGeom>
          <a:noFill/>
          <a:ln w="9525">
            <a:noFill/>
            <a:miter lim="800000"/>
            <a:headEnd/>
            <a:tailEnd/>
          </a:ln>
        </p:spPr>
        <p:txBody>
          <a:bodyPr>
            <a:spAutoFit/>
          </a:bodyPr>
          <a:lstStyle/>
          <a:p>
            <a:pPr algn="ctr">
              <a:spcBef>
                <a:spcPct val="50000"/>
              </a:spcBef>
            </a:pPr>
            <a:r>
              <a:rPr lang="en-US" sz="1400"/>
              <a:t>DPC</a:t>
            </a:r>
          </a:p>
        </p:txBody>
      </p:sp>
      <p:sp>
        <p:nvSpPr>
          <p:cNvPr id="5191" name="Text Box 71"/>
          <p:cNvSpPr txBox="1">
            <a:spLocks noChangeArrowheads="1"/>
          </p:cNvSpPr>
          <p:nvPr/>
        </p:nvSpPr>
        <p:spPr bwMode="auto">
          <a:xfrm>
            <a:off x="5736266" y="1002969"/>
            <a:ext cx="457200" cy="257175"/>
          </a:xfrm>
          <a:prstGeom prst="rect">
            <a:avLst/>
          </a:prstGeom>
          <a:noFill/>
          <a:ln w="9525">
            <a:noFill/>
            <a:miter lim="800000"/>
            <a:headEnd/>
            <a:tailEnd/>
          </a:ln>
        </p:spPr>
        <p:txBody>
          <a:bodyPr>
            <a:spAutoFit/>
          </a:bodyPr>
          <a:lstStyle/>
          <a:p>
            <a:pPr algn="ctr">
              <a:spcBef>
                <a:spcPct val="50000"/>
              </a:spcBef>
            </a:pPr>
            <a:r>
              <a:rPr lang="en-US" sz="1200" dirty="0"/>
              <a:t>(2)</a:t>
            </a:r>
          </a:p>
        </p:txBody>
      </p:sp>
      <p:sp>
        <p:nvSpPr>
          <p:cNvPr id="9256" name="Rectangle 74"/>
          <p:cNvSpPr>
            <a:spLocks noChangeArrowheads="1"/>
          </p:cNvSpPr>
          <p:nvPr/>
        </p:nvSpPr>
        <p:spPr bwMode="auto">
          <a:xfrm>
            <a:off x="1850066" y="774369"/>
            <a:ext cx="1066800" cy="1219200"/>
          </a:xfrm>
          <a:prstGeom prst="rect">
            <a:avLst/>
          </a:prstGeom>
          <a:gradFill rotWithShape="1">
            <a:gsLst>
              <a:gs pos="0">
                <a:schemeClr val="accent1">
                  <a:lumMod val="75000"/>
                </a:schemeClr>
              </a:gs>
              <a:gs pos="50000">
                <a:schemeClr val="accent1">
                  <a:lumMod val="60000"/>
                  <a:lumOff val="40000"/>
                </a:schemeClr>
              </a:gs>
              <a:gs pos="100000">
                <a:schemeClr val="accent1">
                  <a:lumMod val="75000"/>
                </a:schemeClr>
              </a:gs>
            </a:gsLst>
            <a:lin ang="2700000" scaled="1"/>
          </a:gradFill>
          <a:ln w="3175" algn="ctr">
            <a:solidFill>
              <a:srgbClr val="FFFFFF"/>
            </a:solidFill>
            <a:miter lim="800000"/>
            <a:headEnd/>
            <a:tailEnd/>
          </a:ln>
          <a:effectLst>
            <a:outerShdw blurRad="50800" dist="38100" dir="2700000" algn="tl" rotWithShape="0">
              <a:prstClr val="black">
                <a:alpha val="40000"/>
              </a:prstClr>
            </a:outerShdw>
          </a:effectLst>
          <a:scene3d>
            <a:camera prst="orthographicFront"/>
            <a:lightRig rig="threePt" dir="t"/>
          </a:scene3d>
          <a:sp3d>
            <a:bevelT w="38100" h="38100"/>
          </a:sp3d>
        </p:spPr>
        <p:txBody>
          <a:bodyPr wrap="none" lIns="91432" tIns="45717" rIns="91432" bIns="45717" anchor="ctr"/>
          <a:lstStyle/>
          <a:p>
            <a:endParaRPr lang="en-US">
              <a:solidFill>
                <a:srgbClr val="000000"/>
              </a:solidFill>
            </a:endParaRPr>
          </a:p>
        </p:txBody>
      </p:sp>
      <p:sp>
        <p:nvSpPr>
          <p:cNvPr id="5195" name="Oval 75"/>
          <p:cNvSpPr>
            <a:spLocks noChangeArrowheads="1"/>
          </p:cNvSpPr>
          <p:nvPr/>
        </p:nvSpPr>
        <p:spPr bwMode="auto">
          <a:xfrm>
            <a:off x="2078666" y="850569"/>
            <a:ext cx="609600" cy="609600"/>
          </a:xfrm>
          <a:prstGeom prst="ellipse">
            <a:avLst/>
          </a:prstGeom>
          <a:gradFill rotWithShape="1">
            <a:gsLst>
              <a:gs pos="0">
                <a:schemeClr val="accent4">
                  <a:lumMod val="75000"/>
                </a:schemeClr>
              </a:gs>
              <a:gs pos="50000">
                <a:schemeClr val="accent4">
                  <a:lumMod val="60000"/>
                  <a:lumOff val="40000"/>
                </a:schemeClr>
              </a:gs>
              <a:gs pos="100000">
                <a:schemeClr val="accent4">
                  <a:lumMod val="75000"/>
                </a:schemeClr>
              </a:gs>
            </a:gsLst>
            <a:lin ang="2700000" scaled="1"/>
          </a:gradFill>
          <a:ln w="3175" algn="ctr">
            <a:solidFill>
              <a:srgbClr val="FFFFFF"/>
            </a:solidFill>
            <a:miter lim="800000"/>
            <a:headEnd/>
            <a:tailEnd/>
          </a:ln>
          <a:effectLst>
            <a:outerShdw blurRad="50800" dist="38100" dir="2700000" algn="tl" rotWithShape="0">
              <a:prstClr val="black">
                <a:alpha val="40000"/>
              </a:prstClr>
            </a:outerShdw>
          </a:effectLst>
          <a:scene3d>
            <a:camera prst="orthographicFront"/>
            <a:lightRig rig="threePt" dir="t"/>
          </a:scene3d>
          <a:sp3d>
            <a:bevelT w="38100" h="38100"/>
          </a:sp3d>
        </p:spPr>
        <p:txBody>
          <a:bodyPr wrap="none" lIns="91432" tIns="45717" rIns="91432" bIns="45717" anchor="ctr"/>
          <a:lstStyle/>
          <a:p>
            <a:endParaRPr lang="en-US">
              <a:solidFill>
                <a:srgbClr val="000000"/>
              </a:solidFill>
            </a:endParaRPr>
          </a:p>
        </p:txBody>
      </p:sp>
      <p:sp>
        <p:nvSpPr>
          <p:cNvPr id="9258" name="Rectangle 76"/>
          <p:cNvSpPr>
            <a:spLocks noChangeArrowheads="1"/>
          </p:cNvSpPr>
          <p:nvPr/>
        </p:nvSpPr>
        <p:spPr bwMode="auto">
          <a:xfrm>
            <a:off x="1926266" y="1536369"/>
            <a:ext cx="914400" cy="381000"/>
          </a:xfrm>
          <a:prstGeom prst="rect">
            <a:avLst/>
          </a:prstGeom>
          <a:gradFill rotWithShape="1">
            <a:gsLst>
              <a:gs pos="0">
                <a:srgbClr val="66CC66"/>
              </a:gs>
              <a:gs pos="50000">
                <a:srgbClr val="66CC66">
                  <a:gamma/>
                  <a:tint val="53725"/>
                  <a:invGamma/>
                </a:srgbClr>
              </a:gs>
              <a:gs pos="100000">
                <a:srgbClr val="66CC66"/>
              </a:gs>
            </a:gsLst>
            <a:lin ang="2700000" scaled="1"/>
          </a:gradFill>
          <a:ln w="3175" algn="ctr">
            <a:solidFill>
              <a:srgbClr val="FFFFFF"/>
            </a:solidFill>
            <a:miter lim="800000"/>
            <a:headEnd/>
            <a:tailEnd/>
          </a:ln>
          <a:effectLst>
            <a:outerShdw blurRad="50800" dist="38100" dir="2700000" algn="tl" rotWithShape="0">
              <a:prstClr val="black">
                <a:alpha val="40000"/>
              </a:prstClr>
            </a:outerShdw>
          </a:effectLst>
          <a:scene3d>
            <a:camera prst="orthographicFront"/>
            <a:lightRig rig="threePt" dir="t"/>
          </a:scene3d>
          <a:sp3d>
            <a:bevelT w="38100" h="38100"/>
          </a:sp3d>
        </p:spPr>
        <p:txBody>
          <a:bodyPr wrap="none" lIns="91432" tIns="45717" rIns="91432" bIns="45717" anchor="ctr"/>
          <a:lstStyle/>
          <a:p>
            <a:pPr>
              <a:spcBef>
                <a:spcPct val="50000"/>
              </a:spcBef>
            </a:pPr>
            <a:endParaRPr lang="en-US">
              <a:solidFill>
                <a:srgbClr val="000000"/>
              </a:solidFill>
            </a:endParaRPr>
          </a:p>
        </p:txBody>
      </p:sp>
      <p:sp>
        <p:nvSpPr>
          <p:cNvPr id="9259" name="Line 77"/>
          <p:cNvSpPr>
            <a:spLocks noChangeShapeType="1"/>
          </p:cNvSpPr>
          <p:nvPr/>
        </p:nvSpPr>
        <p:spPr bwMode="auto">
          <a:xfrm>
            <a:off x="2383466" y="1993569"/>
            <a:ext cx="0" cy="381000"/>
          </a:xfrm>
          <a:prstGeom prst="line">
            <a:avLst/>
          </a:prstGeom>
          <a:noFill/>
          <a:ln w="25400">
            <a:solidFill>
              <a:schemeClr val="tx1"/>
            </a:solidFill>
            <a:round/>
            <a:headEnd/>
            <a:tailEnd/>
          </a:ln>
        </p:spPr>
        <p:txBody>
          <a:bodyPr/>
          <a:lstStyle/>
          <a:p>
            <a:endParaRPr lang="en-US"/>
          </a:p>
        </p:txBody>
      </p:sp>
      <p:sp>
        <p:nvSpPr>
          <p:cNvPr id="9260" name="Text Box 78"/>
          <p:cNvSpPr txBox="1">
            <a:spLocks noChangeArrowheads="1"/>
          </p:cNvSpPr>
          <p:nvPr/>
        </p:nvSpPr>
        <p:spPr bwMode="auto">
          <a:xfrm>
            <a:off x="2154866" y="926769"/>
            <a:ext cx="457200" cy="369332"/>
          </a:xfrm>
          <a:prstGeom prst="rect">
            <a:avLst/>
          </a:prstGeom>
          <a:noFill/>
          <a:ln w="9525">
            <a:noFill/>
            <a:miter lim="800000"/>
            <a:headEnd/>
            <a:tailEnd/>
          </a:ln>
        </p:spPr>
        <p:txBody>
          <a:bodyPr>
            <a:spAutoFit/>
          </a:bodyPr>
          <a:lstStyle/>
          <a:p>
            <a:pPr algn="ctr">
              <a:spcBef>
                <a:spcPct val="50000"/>
              </a:spcBef>
            </a:pPr>
            <a:r>
              <a:rPr lang="en-US">
                <a:solidFill>
                  <a:schemeClr val="bg2"/>
                </a:solidFill>
              </a:rPr>
              <a:t>P</a:t>
            </a:r>
            <a:r>
              <a:rPr lang="en-US" baseline="-25000">
                <a:solidFill>
                  <a:schemeClr val="bg2"/>
                </a:solidFill>
              </a:rPr>
              <a:t>2</a:t>
            </a:r>
          </a:p>
        </p:txBody>
      </p:sp>
      <p:sp>
        <p:nvSpPr>
          <p:cNvPr id="9261" name="Text Box 79"/>
          <p:cNvSpPr txBox="1">
            <a:spLocks noChangeArrowheads="1"/>
          </p:cNvSpPr>
          <p:nvPr/>
        </p:nvSpPr>
        <p:spPr bwMode="auto">
          <a:xfrm>
            <a:off x="1850066" y="1536369"/>
            <a:ext cx="1066800" cy="369332"/>
          </a:xfrm>
          <a:prstGeom prst="rect">
            <a:avLst/>
          </a:prstGeom>
          <a:noFill/>
          <a:ln w="9525">
            <a:noFill/>
            <a:miter lim="800000"/>
            <a:headEnd/>
            <a:tailEnd/>
          </a:ln>
        </p:spPr>
        <p:txBody>
          <a:bodyPr>
            <a:spAutoFit/>
          </a:bodyPr>
          <a:lstStyle/>
          <a:p>
            <a:pPr algn="ctr">
              <a:spcBef>
                <a:spcPct val="50000"/>
              </a:spcBef>
            </a:pPr>
            <a:r>
              <a:rPr lang="en-US" dirty="0">
                <a:solidFill>
                  <a:schemeClr val="bg2"/>
                </a:solidFill>
              </a:rPr>
              <a:t>Cache</a:t>
            </a:r>
            <a:r>
              <a:rPr lang="en-US" baseline="-25000" dirty="0">
                <a:solidFill>
                  <a:schemeClr val="bg2"/>
                </a:solidFill>
              </a:rPr>
              <a:t>2</a:t>
            </a:r>
          </a:p>
        </p:txBody>
      </p:sp>
      <p:sp>
        <p:nvSpPr>
          <p:cNvPr id="9262" name="Line 80"/>
          <p:cNvSpPr>
            <a:spLocks noChangeShapeType="1"/>
          </p:cNvSpPr>
          <p:nvPr/>
        </p:nvSpPr>
        <p:spPr bwMode="auto">
          <a:xfrm flipV="1">
            <a:off x="6041066" y="2374569"/>
            <a:ext cx="0" cy="381000"/>
          </a:xfrm>
          <a:prstGeom prst="line">
            <a:avLst/>
          </a:prstGeom>
          <a:noFill/>
          <a:ln w="25400">
            <a:solidFill>
              <a:schemeClr val="tx1"/>
            </a:solidFill>
            <a:round/>
            <a:headEnd/>
            <a:tailEnd/>
          </a:ln>
        </p:spPr>
        <p:txBody>
          <a:bodyPr/>
          <a:lstStyle/>
          <a:p>
            <a:endParaRPr lang="en-US"/>
          </a:p>
        </p:txBody>
      </p:sp>
      <p:sp>
        <p:nvSpPr>
          <p:cNvPr id="5201" name="Oval 81"/>
          <p:cNvSpPr>
            <a:spLocks noChangeArrowheads="1"/>
          </p:cNvSpPr>
          <p:nvPr/>
        </p:nvSpPr>
        <p:spPr bwMode="auto">
          <a:xfrm>
            <a:off x="5660066" y="3517569"/>
            <a:ext cx="762000" cy="152400"/>
          </a:xfrm>
          <a:prstGeom prst="ellipse">
            <a:avLst/>
          </a:prstGeom>
          <a:gradFill>
            <a:gsLst>
              <a:gs pos="0">
                <a:schemeClr val="tx2">
                  <a:lumMod val="85000"/>
                </a:schemeClr>
              </a:gs>
              <a:gs pos="100000">
                <a:schemeClr val="tx2">
                  <a:lumMod val="65000"/>
                </a:schemeClr>
              </a:gs>
            </a:gsLst>
            <a:lin ang="2700000" scaled="1"/>
          </a:gradFill>
          <a:ln w="3175">
            <a:solidFill>
              <a:schemeClr val="tx1"/>
            </a:solidFill>
            <a:round/>
            <a:headEnd/>
            <a:tailEnd/>
          </a:ln>
          <a:effectLst>
            <a:outerShdw blurRad="50800" dist="38100" dir="2700000" algn="ctr" rotWithShape="0">
              <a:srgbClr val="000000">
                <a:alpha val="40000"/>
              </a:srgbClr>
            </a:outerShdw>
          </a:effectLst>
          <a:scene3d>
            <a:camera prst="orthographicFront"/>
            <a:lightRig rig="threePt" dir="t"/>
          </a:scene3d>
          <a:sp3d>
            <a:bevelT w="38100" h="38100"/>
          </a:sp3d>
        </p:spPr>
        <p:txBody>
          <a:bodyPr wrap="none" anchor="ctr"/>
          <a:lstStyle/>
          <a:p>
            <a:endParaRPr lang="en-US">
              <a:solidFill>
                <a:schemeClr val="bg2"/>
              </a:solidFill>
            </a:endParaRPr>
          </a:p>
        </p:txBody>
      </p:sp>
      <p:sp>
        <p:nvSpPr>
          <p:cNvPr id="5202" name="Rectangle 82"/>
          <p:cNvSpPr>
            <a:spLocks noChangeArrowheads="1"/>
          </p:cNvSpPr>
          <p:nvPr/>
        </p:nvSpPr>
        <p:spPr bwMode="auto">
          <a:xfrm>
            <a:off x="5660066" y="2831769"/>
            <a:ext cx="762000" cy="762000"/>
          </a:xfrm>
          <a:prstGeom prst="rect">
            <a:avLst/>
          </a:prstGeom>
          <a:gradFill>
            <a:gsLst>
              <a:gs pos="0">
                <a:schemeClr val="tx2">
                  <a:lumMod val="65000"/>
                </a:schemeClr>
              </a:gs>
              <a:gs pos="45000">
                <a:schemeClr val="tx2">
                  <a:lumMod val="85000"/>
                </a:schemeClr>
              </a:gs>
              <a:gs pos="100000">
                <a:schemeClr val="tx2">
                  <a:lumMod val="65000"/>
                </a:schemeClr>
              </a:gs>
            </a:gsLst>
            <a:lin ang="2700000" scaled="1"/>
          </a:gradFill>
          <a:ln w="9525">
            <a:noFill/>
            <a:miter lim="800000"/>
            <a:headEnd/>
            <a:tailEnd/>
          </a:ln>
        </p:spPr>
        <p:txBody>
          <a:bodyPr wrap="none" anchor="ctr"/>
          <a:lstStyle/>
          <a:p>
            <a:endParaRPr lang="en-US">
              <a:solidFill>
                <a:schemeClr val="bg2"/>
              </a:solidFill>
            </a:endParaRPr>
          </a:p>
        </p:txBody>
      </p:sp>
      <p:sp>
        <p:nvSpPr>
          <p:cNvPr id="5203" name="Oval 83"/>
          <p:cNvSpPr>
            <a:spLocks noChangeArrowheads="1"/>
          </p:cNvSpPr>
          <p:nvPr/>
        </p:nvSpPr>
        <p:spPr bwMode="auto">
          <a:xfrm>
            <a:off x="5660066" y="2755569"/>
            <a:ext cx="762000" cy="152400"/>
          </a:xfrm>
          <a:prstGeom prst="ellipse">
            <a:avLst/>
          </a:prstGeom>
          <a:gradFill>
            <a:gsLst>
              <a:gs pos="0">
                <a:schemeClr val="tx2">
                  <a:lumMod val="65000"/>
                </a:schemeClr>
              </a:gs>
              <a:gs pos="50000">
                <a:schemeClr val="tx2">
                  <a:lumMod val="85000"/>
                </a:schemeClr>
              </a:gs>
            </a:gsLst>
            <a:lin ang="2700000" scaled="1"/>
          </a:gradFill>
          <a:ln w="3175">
            <a:solidFill>
              <a:schemeClr val="tx1"/>
            </a:solidFill>
            <a:round/>
            <a:headEnd/>
            <a:tailEnd/>
          </a:ln>
          <a:effectLst>
            <a:outerShdw sx="1000" sy="1000" algn="ctr" rotWithShape="0">
              <a:srgbClr val="000000"/>
            </a:outerShdw>
          </a:effectLst>
          <a:scene3d>
            <a:camera prst="orthographicFront"/>
            <a:lightRig rig="threePt" dir="t"/>
          </a:scene3d>
          <a:sp3d>
            <a:bevelT w="38100" h="38100"/>
          </a:sp3d>
        </p:spPr>
        <p:txBody>
          <a:bodyPr wrap="none" anchor="ctr"/>
          <a:lstStyle/>
          <a:p>
            <a:endParaRPr lang="en-US">
              <a:solidFill>
                <a:schemeClr val="bg2"/>
              </a:solidFill>
            </a:endParaRPr>
          </a:p>
        </p:txBody>
      </p:sp>
      <p:sp>
        <p:nvSpPr>
          <p:cNvPr id="5205" name="Text Box 85"/>
          <p:cNvSpPr txBox="1">
            <a:spLocks noChangeArrowheads="1"/>
          </p:cNvSpPr>
          <p:nvPr/>
        </p:nvSpPr>
        <p:spPr bwMode="auto">
          <a:xfrm>
            <a:off x="5660066" y="2984169"/>
            <a:ext cx="762000" cy="369332"/>
          </a:xfrm>
          <a:prstGeom prst="rect">
            <a:avLst/>
          </a:prstGeom>
          <a:noFill/>
          <a:ln w="9525">
            <a:noFill/>
            <a:miter lim="800000"/>
            <a:headEnd/>
            <a:tailEnd/>
          </a:ln>
        </p:spPr>
        <p:txBody>
          <a:bodyPr>
            <a:spAutoFit/>
          </a:bodyPr>
          <a:lstStyle/>
          <a:p>
            <a:pPr algn="ctr">
              <a:spcBef>
                <a:spcPct val="50000"/>
              </a:spcBef>
            </a:pPr>
            <a:r>
              <a:rPr lang="en-US" dirty="0" err="1">
                <a:solidFill>
                  <a:schemeClr val="bg2"/>
                </a:solidFill>
              </a:rPr>
              <a:t>Disk</a:t>
            </a:r>
            <a:r>
              <a:rPr lang="en-US" baseline="-25000" dirty="0" err="1">
                <a:solidFill>
                  <a:schemeClr val="bg2"/>
                </a:solidFill>
              </a:rPr>
              <a:t>B</a:t>
            </a:r>
            <a:endParaRPr lang="en-US" baseline="-25000" dirty="0">
              <a:solidFill>
                <a:schemeClr val="bg2"/>
              </a:solidFill>
            </a:endParaRPr>
          </a:p>
        </p:txBody>
      </p:sp>
      <p:sp>
        <p:nvSpPr>
          <p:cNvPr id="5209" name="Freeform 89"/>
          <p:cNvSpPr>
            <a:spLocks/>
          </p:cNvSpPr>
          <p:nvPr/>
        </p:nvSpPr>
        <p:spPr bwMode="auto">
          <a:xfrm>
            <a:off x="5723566" y="1155369"/>
            <a:ext cx="698500" cy="1600200"/>
          </a:xfrm>
          <a:custGeom>
            <a:avLst/>
            <a:gdLst>
              <a:gd name="T0" fmla="*/ 2147483647 w 440"/>
              <a:gd name="T1" fmla="*/ 2147483647 h 1008"/>
              <a:gd name="T2" fmla="*/ 2147483647 w 440"/>
              <a:gd name="T3" fmla="*/ 2147483647 h 1008"/>
              <a:gd name="T4" fmla="*/ 2147483647 w 440"/>
              <a:gd name="T5" fmla="*/ 0 h 1008"/>
              <a:gd name="T6" fmla="*/ 0 60000 65536"/>
              <a:gd name="T7" fmla="*/ 0 60000 65536"/>
              <a:gd name="T8" fmla="*/ 0 60000 65536"/>
              <a:gd name="T9" fmla="*/ 0 w 440"/>
              <a:gd name="T10" fmla="*/ 0 h 1008"/>
              <a:gd name="T11" fmla="*/ 440 w 440"/>
              <a:gd name="T12" fmla="*/ 1008 h 1008"/>
            </a:gdLst>
            <a:ahLst/>
            <a:cxnLst>
              <a:cxn ang="T6">
                <a:pos x="T0" y="T1"/>
              </a:cxn>
              <a:cxn ang="T7">
                <a:pos x="T2" y="T3"/>
              </a:cxn>
              <a:cxn ang="T8">
                <a:pos x="T4" y="T5"/>
              </a:cxn>
            </a:cxnLst>
            <a:rect l="T9" t="T10" r="T11" b="T12"/>
            <a:pathLst>
              <a:path w="440" h="1008">
                <a:moveTo>
                  <a:pt x="104" y="1008"/>
                </a:moveTo>
                <a:cubicBezTo>
                  <a:pt x="52" y="708"/>
                  <a:pt x="0" y="408"/>
                  <a:pt x="56" y="240"/>
                </a:cubicBezTo>
                <a:cubicBezTo>
                  <a:pt x="112" y="72"/>
                  <a:pt x="376" y="40"/>
                  <a:pt x="440" y="0"/>
                </a:cubicBezTo>
              </a:path>
            </a:pathLst>
          </a:custGeom>
          <a:noFill/>
          <a:ln w="19050">
            <a:solidFill>
              <a:srgbClr val="FF0000"/>
            </a:solidFill>
            <a:round/>
            <a:headEnd/>
            <a:tailEnd type="arrow" w="lg" len="lg"/>
          </a:ln>
        </p:spPr>
        <p:txBody>
          <a:bodyPr/>
          <a:lstStyle/>
          <a:p>
            <a:endParaRPr lang="en-US"/>
          </a:p>
        </p:txBody>
      </p:sp>
      <p:sp>
        <p:nvSpPr>
          <p:cNvPr id="5211" name="Text Box 91"/>
          <p:cNvSpPr txBox="1">
            <a:spLocks noChangeArrowheads="1"/>
          </p:cNvSpPr>
          <p:nvPr/>
        </p:nvSpPr>
        <p:spPr bwMode="auto">
          <a:xfrm>
            <a:off x="7565066" y="469569"/>
            <a:ext cx="533400" cy="304800"/>
          </a:xfrm>
          <a:prstGeom prst="rect">
            <a:avLst/>
          </a:prstGeom>
          <a:noFill/>
          <a:ln w="9525">
            <a:noFill/>
            <a:miter lim="800000"/>
            <a:headEnd/>
            <a:tailEnd/>
          </a:ln>
        </p:spPr>
        <p:txBody>
          <a:bodyPr>
            <a:spAutoFit/>
          </a:bodyPr>
          <a:lstStyle/>
          <a:p>
            <a:pPr algn="ctr">
              <a:spcBef>
                <a:spcPct val="50000"/>
              </a:spcBef>
            </a:pPr>
            <a:r>
              <a:rPr lang="en-US" sz="1400"/>
              <a:t>ISR</a:t>
            </a:r>
          </a:p>
        </p:txBody>
      </p:sp>
      <p:sp>
        <p:nvSpPr>
          <p:cNvPr id="5213" name="Freeform 93"/>
          <p:cNvSpPr>
            <a:spLocks/>
          </p:cNvSpPr>
          <p:nvPr/>
        </p:nvSpPr>
        <p:spPr bwMode="auto">
          <a:xfrm>
            <a:off x="6955466" y="698169"/>
            <a:ext cx="914400" cy="228600"/>
          </a:xfrm>
          <a:custGeom>
            <a:avLst/>
            <a:gdLst>
              <a:gd name="T0" fmla="*/ 2147483647 w 576"/>
              <a:gd name="T1" fmla="*/ 2147483647 h 144"/>
              <a:gd name="T2" fmla="*/ 2147483647 w 576"/>
              <a:gd name="T3" fmla="*/ 0 h 144"/>
              <a:gd name="T4" fmla="*/ 0 w 576"/>
              <a:gd name="T5" fmla="*/ 2147483647 h 144"/>
              <a:gd name="T6" fmla="*/ 0 60000 65536"/>
              <a:gd name="T7" fmla="*/ 0 60000 65536"/>
              <a:gd name="T8" fmla="*/ 0 60000 65536"/>
              <a:gd name="T9" fmla="*/ 0 w 576"/>
              <a:gd name="T10" fmla="*/ 0 h 144"/>
              <a:gd name="T11" fmla="*/ 576 w 576"/>
              <a:gd name="T12" fmla="*/ 144 h 144"/>
            </a:gdLst>
            <a:ahLst/>
            <a:cxnLst>
              <a:cxn ang="T6">
                <a:pos x="T0" y="T1"/>
              </a:cxn>
              <a:cxn ang="T7">
                <a:pos x="T2" y="T3"/>
              </a:cxn>
              <a:cxn ang="T8">
                <a:pos x="T4" y="T5"/>
              </a:cxn>
            </a:cxnLst>
            <a:rect l="T9" t="T10" r="T11" b="T12"/>
            <a:pathLst>
              <a:path w="576" h="144">
                <a:moveTo>
                  <a:pt x="576" y="144"/>
                </a:moveTo>
                <a:cubicBezTo>
                  <a:pt x="480" y="72"/>
                  <a:pt x="384" y="0"/>
                  <a:pt x="288" y="0"/>
                </a:cubicBezTo>
                <a:cubicBezTo>
                  <a:pt x="192" y="0"/>
                  <a:pt x="96" y="72"/>
                  <a:pt x="0" y="144"/>
                </a:cubicBezTo>
              </a:path>
            </a:pathLst>
          </a:custGeom>
          <a:noFill/>
          <a:ln w="19050">
            <a:solidFill>
              <a:srgbClr val="FF0000"/>
            </a:solidFill>
            <a:round/>
            <a:headEnd/>
            <a:tailEnd type="arrow" w="lg" len="lg"/>
          </a:ln>
        </p:spPr>
        <p:txBody>
          <a:bodyPr/>
          <a:lstStyle/>
          <a:p>
            <a:endParaRPr lang="en-US"/>
          </a:p>
        </p:txBody>
      </p:sp>
      <p:sp>
        <p:nvSpPr>
          <p:cNvPr id="5215" name="Freeform 95"/>
          <p:cNvSpPr>
            <a:spLocks/>
          </p:cNvSpPr>
          <p:nvPr/>
        </p:nvSpPr>
        <p:spPr bwMode="auto">
          <a:xfrm>
            <a:off x="6180766" y="1066469"/>
            <a:ext cx="1612900" cy="1689100"/>
          </a:xfrm>
          <a:custGeom>
            <a:avLst/>
            <a:gdLst>
              <a:gd name="T0" fmla="*/ 2147483647 w 1016"/>
              <a:gd name="T1" fmla="*/ 2147483647 h 1064"/>
              <a:gd name="T2" fmla="*/ 2147483647 w 1016"/>
              <a:gd name="T3" fmla="*/ 2147483647 h 1064"/>
              <a:gd name="T4" fmla="*/ 2147483647 w 1016"/>
              <a:gd name="T5" fmla="*/ 2147483647 h 1064"/>
              <a:gd name="T6" fmla="*/ 2147483647 w 1016"/>
              <a:gd name="T7" fmla="*/ 2147483647 h 1064"/>
              <a:gd name="T8" fmla="*/ 2147483647 w 1016"/>
              <a:gd name="T9" fmla="*/ 2147483647 h 1064"/>
              <a:gd name="T10" fmla="*/ 0 60000 65536"/>
              <a:gd name="T11" fmla="*/ 0 60000 65536"/>
              <a:gd name="T12" fmla="*/ 0 60000 65536"/>
              <a:gd name="T13" fmla="*/ 0 60000 65536"/>
              <a:gd name="T14" fmla="*/ 0 60000 65536"/>
              <a:gd name="T15" fmla="*/ 0 w 1016"/>
              <a:gd name="T16" fmla="*/ 0 h 1064"/>
              <a:gd name="T17" fmla="*/ 1016 w 1016"/>
              <a:gd name="T18" fmla="*/ 1064 h 1064"/>
            </a:gdLst>
            <a:ahLst/>
            <a:cxnLst>
              <a:cxn ang="T10">
                <a:pos x="T0" y="T1"/>
              </a:cxn>
              <a:cxn ang="T11">
                <a:pos x="T2" y="T3"/>
              </a:cxn>
              <a:cxn ang="T12">
                <a:pos x="T4" y="T5"/>
              </a:cxn>
              <a:cxn ang="T13">
                <a:pos x="T6" y="T7"/>
              </a:cxn>
              <a:cxn ang="T14">
                <a:pos x="T8" y="T9"/>
              </a:cxn>
            </a:cxnLst>
            <a:rect l="T15" t="T16" r="T17" b="T18"/>
            <a:pathLst>
              <a:path w="1016" h="1064">
                <a:moveTo>
                  <a:pt x="8" y="1064"/>
                </a:moveTo>
                <a:cubicBezTo>
                  <a:pt x="4" y="1004"/>
                  <a:pt x="0" y="944"/>
                  <a:pt x="104" y="920"/>
                </a:cubicBezTo>
                <a:cubicBezTo>
                  <a:pt x="208" y="896"/>
                  <a:pt x="520" y="1048"/>
                  <a:pt x="632" y="920"/>
                </a:cubicBezTo>
                <a:cubicBezTo>
                  <a:pt x="744" y="792"/>
                  <a:pt x="712" y="304"/>
                  <a:pt x="776" y="152"/>
                </a:cubicBezTo>
                <a:cubicBezTo>
                  <a:pt x="840" y="0"/>
                  <a:pt x="928" y="4"/>
                  <a:pt x="1016" y="8"/>
                </a:cubicBezTo>
              </a:path>
            </a:pathLst>
          </a:custGeom>
          <a:noFill/>
          <a:ln w="19050">
            <a:solidFill>
              <a:srgbClr val="FF0000"/>
            </a:solidFill>
            <a:prstDash val="sysDot"/>
            <a:round/>
            <a:headEnd/>
            <a:tailEnd type="arrow" w="lg" len="lg"/>
          </a:ln>
        </p:spPr>
        <p:txBody>
          <a:bodyPr/>
          <a:lstStyle/>
          <a:p>
            <a:endParaRPr lang="en-US"/>
          </a:p>
        </p:txBody>
      </p:sp>
      <p:sp>
        <p:nvSpPr>
          <p:cNvPr id="9268" name="Line 86"/>
          <p:cNvSpPr>
            <a:spLocks noChangeShapeType="1"/>
          </p:cNvSpPr>
          <p:nvPr/>
        </p:nvSpPr>
        <p:spPr bwMode="auto">
          <a:xfrm>
            <a:off x="5660066" y="2831769"/>
            <a:ext cx="0" cy="762000"/>
          </a:xfrm>
          <a:prstGeom prst="line">
            <a:avLst/>
          </a:prstGeom>
          <a:noFill/>
          <a:ln w="9525">
            <a:solidFill>
              <a:schemeClr val="tx1"/>
            </a:solidFill>
            <a:round/>
            <a:headEnd/>
            <a:tailEnd/>
          </a:ln>
          <a:scene3d>
            <a:camera prst="orthographicFront"/>
            <a:lightRig rig="threePt" dir="t"/>
          </a:scene3d>
          <a:sp3d>
            <a:bevelT h="38100"/>
          </a:sp3d>
        </p:spPr>
        <p:txBody>
          <a:bodyPr/>
          <a:lstStyle/>
          <a:p>
            <a:endParaRPr lang="en-US">
              <a:solidFill>
                <a:schemeClr val="bg2"/>
              </a:solidFill>
            </a:endParaRPr>
          </a:p>
        </p:txBody>
      </p:sp>
      <p:sp>
        <p:nvSpPr>
          <p:cNvPr id="9266" name="Line 84"/>
          <p:cNvSpPr>
            <a:spLocks noChangeShapeType="1"/>
          </p:cNvSpPr>
          <p:nvPr/>
        </p:nvSpPr>
        <p:spPr bwMode="auto">
          <a:xfrm>
            <a:off x="6422066" y="2831769"/>
            <a:ext cx="0" cy="762000"/>
          </a:xfrm>
          <a:prstGeom prst="line">
            <a:avLst/>
          </a:prstGeom>
          <a:noFill/>
          <a:ln w="3175">
            <a:solidFill>
              <a:schemeClr val="tx1"/>
            </a:solidFill>
            <a:miter lim="800000"/>
            <a:headEnd/>
            <a:tailEnd/>
          </a:ln>
          <a:effectLst>
            <a:outerShdw blurRad="50800" dist="38100" dir="2700000" algn="ctr" rotWithShape="0">
              <a:srgbClr val="000000">
                <a:alpha val="40000"/>
              </a:srgbClr>
            </a:outerShdw>
          </a:effectLst>
          <a:scene3d>
            <a:camera prst="orthographicFront"/>
            <a:lightRig rig="threePt" dir="t"/>
          </a:scene3d>
          <a:sp3d>
            <a:bevelT w="38100" h="38100"/>
          </a:sp3d>
        </p:spPr>
        <p:txBody>
          <a:bodyPr/>
          <a:lstStyle/>
          <a:p>
            <a:endParaRPr lang="en-US">
              <a:solidFill>
                <a:schemeClr val="bg2"/>
              </a:solidFill>
            </a:endParaRPr>
          </a:p>
        </p:txBody>
      </p:sp>
      <p:sp>
        <p:nvSpPr>
          <p:cNvPr id="77" name="Text Box 71"/>
          <p:cNvSpPr txBox="1">
            <a:spLocks noChangeArrowheads="1"/>
          </p:cNvSpPr>
          <p:nvPr/>
        </p:nvSpPr>
        <p:spPr bwMode="auto">
          <a:xfrm>
            <a:off x="6193466" y="2498394"/>
            <a:ext cx="457200" cy="257175"/>
          </a:xfrm>
          <a:prstGeom prst="rect">
            <a:avLst/>
          </a:prstGeom>
          <a:noFill/>
          <a:ln w="9525">
            <a:noFill/>
            <a:miter lim="800000"/>
            <a:headEnd/>
            <a:tailEnd/>
          </a:ln>
        </p:spPr>
        <p:txBody>
          <a:bodyPr>
            <a:spAutoFit/>
          </a:bodyPr>
          <a:lstStyle/>
          <a:p>
            <a:pPr algn="ctr">
              <a:spcBef>
                <a:spcPct val="50000"/>
              </a:spcBef>
            </a:pPr>
            <a:r>
              <a:rPr lang="en-US" sz="1200" dirty="0"/>
              <a:t>(2)</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1" nodeType="clickEffect">
                                  <p:stCondLst>
                                    <p:cond delay="0"/>
                                  </p:stCondLst>
                                  <p:endCondLst>
                                    <p:cond evt="onNext" delay="0">
                                      <p:tgtEl>
                                        <p:sldTgt/>
                                      </p:tgtEl>
                                    </p:cond>
                                  </p:endCondLst>
                                  <p:childTnLst>
                                    <p:set>
                                      <p:cBhvr override="childStyle">
                                        <p:cTn id="6" dur="indefinite"/>
                                        <p:tgtEl>
                                          <p:spTgt spid="5164">
                                            <p:txEl>
                                              <p:pRg st="1" end="1"/>
                                            </p:txEl>
                                          </p:spTgt>
                                        </p:tgtEl>
                                        <p:attrNameLst>
                                          <p:attrName>style.color</p:attrName>
                                        </p:attrNameLst>
                                      </p:cBhvr>
                                      <p:to>
                                        <p:clrVal>
                                          <a:srgbClr val="FF0000"/>
                                        </p:clrVal>
                                      </p:to>
                                    </p:set>
                                  </p:childTnLst>
                                </p:cTn>
                              </p:par>
                              <p:par>
                                <p:cTn id="7" presetID="1" presetClass="emph" presetSubtype="2" autoRev="1" fill="hold" nodeType="withEffect">
                                  <p:stCondLst>
                                    <p:cond delay="0"/>
                                  </p:stCondLst>
                                  <p:childTnLst>
                                    <p:animClr clrSpc="rgb" dir="cw">
                                      <p:cBhvr>
                                        <p:cTn id="8" dur="2000" fill="hold"/>
                                        <p:tgtEl>
                                          <p:spTgt spid="5125"/>
                                        </p:tgtEl>
                                        <p:attrNameLst>
                                          <p:attrName>fillcolor</p:attrName>
                                        </p:attrNameLst>
                                      </p:cBhvr>
                                      <p:to>
                                        <a:srgbClr val="FF0000"/>
                                      </p:to>
                                    </p:animClr>
                                    <p:set>
                                      <p:cBhvr>
                                        <p:cTn id="9" dur="2000" fill="hold"/>
                                        <p:tgtEl>
                                          <p:spTgt spid="5125"/>
                                        </p:tgtEl>
                                        <p:attrNameLst>
                                          <p:attrName>fill.type</p:attrName>
                                        </p:attrNameLst>
                                      </p:cBhvr>
                                      <p:to>
                                        <p:strVal val="solid"/>
                                      </p:to>
                                    </p:set>
                                    <p:set>
                                      <p:cBhvr>
                                        <p:cTn id="10" dur="2000" fill="hold"/>
                                        <p:tgtEl>
                                          <p:spTgt spid="5125"/>
                                        </p:tgtEl>
                                        <p:attrNameLst>
                                          <p:attrName>fill.on</p:attrName>
                                        </p:attrNameLst>
                                      </p:cBhvr>
                                      <p:to>
                                        <p:strVal val="true"/>
                                      </p:to>
                                    </p:set>
                                  </p:childTnLst>
                                </p:cTn>
                              </p:par>
                              <p:par>
                                <p:cTn id="11" presetID="1" presetClass="emph" presetSubtype="2" autoRev="1" fill="hold" nodeType="withEffect">
                                  <p:stCondLst>
                                    <p:cond delay="0"/>
                                  </p:stCondLst>
                                  <p:childTnLst>
                                    <p:animClr clrSpc="rgb" dir="cw">
                                      <p:cBhvr>
                                        <p:cTn id="12" dur="2000" fill="hold"/>
                                        <p:tgtEl>
                                          <p:spTgt spid="5195"/>
                                        </p:tgtEl>
                                        <p:attrNameLst>
                                          <p:attrName>fillcolor</p:attrName>
                                        </p:attrNameLst>
                                      </p:cBhvr>
                                      <p:to>
                                        <a:srgbClr val="FF0000"/>
                                      </p:to>
                                    </p:animClr>
                                    <p:set>
                                      <p:cBhvr>
                                        <p:cTn id="13" dur="2000" fill="hold"/>
                                        <p:tgtEl>
                                          <p:spTgt spid="5195"/>
                                        </p:tgtEl>
                                        <p:attrNameLst>
                                          <p:attrName>fill.type</p:attrName>
                                        </p:attrNameLst>
                                      </p:cBhvr>
                                      <p:to>
                                        <p:strVal val="solid"/>
                                      </p:to>
                                    </p:set>
                                    <p:set>
                                      <p:cBhvr>
                                        <p:cTn id="14" dur="2000" fill="hold"/>
                                        <p:tgtEl>
                                          <p:spTgt spid="5195"/>
                                        </p:tgtEl>
                                        <p:attrNameLst>
                                          <p:attrName>fill.on</p:attrName>
                                        </p:attrNameLst>
                                      </p:cBhvr>
                                      <p:to>
                                        <p:strVal val="true"/>
                                      </p:to>
                                    </p:set>
                                  </p:childTnLst>
                                </p:cTn>
                              </p:par>
                              <p:par>
                                <p:cTn id="15" presetID="1" presetClass="emph" presetSubtype="2" autoRev="1" fill="hold" nodeType="withEffect">
                                  <p:stCondLst>
                                    <p:cond delay="0"/>
                                  </p:stCondLst>
                                  <p:childTnLst>
                                    <p:animClr clrSpc="rgb" dir="cw">
                                      <p:cBhvr>
                                        <p:cTn id="16" dur="2000" fill="hold"/>
                                        <p:tgtEl>
                                          <p:spTgt spid="5152"/>
                                        </p:tgtEl>
                                        <p:attrNameLst>
                                          <p:attrName>fillcolor</p:attrName>
                                        </p:attrNameLst>
                                      </p:cBhvr>
                                      <p:to>
                                        <a:srgbClr val="FF0000"/>
                                      </p:to>
                                    </p:animClr>
                                    <p:set>
                                      <p:cBhvr>
                                        <p:cTn id="17" dur="2000" fill="hold"/>
                                        <p:tgtEl>
                                          <p:spTgt spid="5152"/>
                                        </p:tgtEl>
                                        <p:attrNameLst>
                                          <p:attrName>fill.type</p:attrName>
                                        </p:attrNameLst>
                                      </p:cBhvr>
                                      <p:to>
                                        <p:strVal val="solid"/>
                                      </p:to>
                                    </p:set>
                                    <p:set>
                                      <p:cBhvr>
                                        <p:cTn id="18" dur="2000" fill="hold"/>
                                        <p:tgtEl>
                                          <p:spTgt spid="5152"/>
                                        </p:tgtEl>
                                        <p:attrNameLst>
                                          <p:attrName>fill.on</p:attrName>
                                        </p:attrNameLst>
                                      </p:cBhvr>
                                      <p:to>
                                        <p:strVal val="true"/>
                                      </p:to>
                                    </p:set>
                                  </p:childTnLst>
                                </p:cTn>
                              </p:par>
                              <p:par>
                                <p:cTn id="19" presetID="1" presetClass="emph" presetSubtype="2" autoRev="1" fill="hold" nodeType="withEffect">
                                  <p:stCondLst>
                                    <p:cond delay="0"/>
                                  </p:stCondLst>
                                  <p:childTnLst>
                                    <p:animClr clrSpc="rgb" dir="cw">
                                      <p:cBhvr>
                                        <p:cTn id="20" dur="2000" fill="hold"/>
                                        <p:tgtEl>
                                          <p:spTgt spid="5159"/>
                                        </p:tgtEl>
                                        <p:attrNameLst>
                                          <p:attrName>fillcolor</p:attrName>
                                        </p:attrNameLst>
                                      </p:cBhvr>
                                      <p:to>
                                        <a:srgbClr val="FF0000"/>
                                      </p:to>
                                    </p:animClr>
                                    <p:set>
                                      <p:cBhvr>
                                        <p:cTn id="21" dur="2000" fill="hold"/>
                                        <p:tgtEl>
                                          <p:spTgt spid="5159"/>
                                        </p:tgtEl>
                                        <p:attrNameLst>
                                          <p:attrName>fill.type</p:attrName>
                                        </p:attrNameLst>
                                      </p:cBhvr>
                                      <p:to>
                                        <p:strVal val="solid"/>
                                      </p:to>
                                    </p:set>
                                    <p:set>
                                      <p:cBhvr>
                                        <p:cTn id="22" dur="2000" fill="hold"/>
                                        <p:tgtEl>
                                          <p:spTgt spid="5159"/>
                                        </p:tgtEl>
                                        <p:attrNameLst>
                                          <p:attrName>fill.on</p:attrName>
                                        </p:attrNameLst>
                                      </p:cBhvr>
                                      <p:to>
                                        <p:strVal val="true"/>
                                      </p:to>
                                    </p:set>
                                  </p:childTnLst>
                                </p:cTn>
                              </p:par>
                            </p:childTnLst>
                          </p:cTn>
                        </p:par>
                        <p:par>
                          <p:cTn id="23" fill="hold">
                            <p:stCondLst>
                              <p:cond delay="4000"/>
                            </p:stCondLst>
                            <p:childTnLst>
                              <p:par>
                                <p:cTn id="24" presetID="3" presetClass="emph" presetSubtype="1" nodeType="afterEffect">
                                  <p:stCondLst>
                                    <p:cond delay="1000"/>
                                  </p:stCondLst>
                                  <p:endCondLst>
                                    <p:cond evt="onNext" delay="0">
                                      <p:tgtEl>
                                        <p:sldTgt/>
                                      </p:tgtEl>
                                    </p:cond>
                                  </p:endCondLst>
                                  <p:childTnLst>
                                    <p:set>
                                      <p:cBhvr override="childStyle">
                                        <p:cTn id="25" dur="indefinite"/>
                                        <p:tgtEl>
                                          <p:spTgt spid="5165">
                                            <p:txEl>
                                              <p:pRg st="1" end="1"/>
                                            </p:txEl>
                                          </p:spTgt>
                                        </p:tgtEl>
                                        <p:attrNameLst>
                                          <p:attrName>style.color</p:attrName>
                                        </p:attrNameLst>
                                      </p:cBhvr>
                                      <p:to>
                                        <p:clrVal>
                                          <a:srgbClr val="FF0000"/>
                                        </p:clrVal>
                                      </p:to>
                                    </p:set>
                                  </p:childTnLst>
                                </p:cTn>
                              </p:par>
                            </p:childTnLst>
                          </p:cTn>
                        </p:par>
                      </p:childTnLst>
                    </p:cTn>
                  </p:par>
                  <p:par>
                    <p:cTn id="26" fill="hold">
                      <p:stCondLst>
                        <p:cond delay="indefinite"/>
                      </p:stCondLst>
                      <p:childTnLst>
                        <p:par>
                          <p:cTn id="27" fill="hold">
                            <p:stCondLst>
                              <p:cond delay="0"/>
                            </p:stCondLst>
                            <p:childTnLst>
                              <p:par>
                                <p:cTn id="28" presetID="3" presetClass="emph" presetSubtype="1" nodeType="clickEffect">
                                  <p:stCondLst>
                                    <p:cond delay="0"/>
                                  </p:stCondLst>
                                  <p:endCondLst>
                                    <p:cond evt="onNext" delay="0">
                                      <p:tgtEl>
                                        <p:sldTgt/>
                                      </p:tgtEl>
                                    </p:cond>
                                  </p:endCondLst>
                                  <p:childTnLst>
                                    <p:set>
                                      <p:cBhvr override="childStyle">
                                        <p:cTn id="29" dur="indefinite"/>
                                        <p:tgtEl>
                                          <p:spTgt spid="5164">
                                            <p:txEl>
                                              <p:pRg st="2" end="2"/>
                                            </p:txEl>
                                          </p:spTgt>
                                        </p:tgtEl>
                                        <p:attrNameLst>
                                          <p:attrName>style.color</p:attrName>
                                        </p:attrNameLst>
                                      </p:cBhvr>
                                      <p:to>
                                        <p:clrVal>
                                          <a:srgbClr val="FF0000"/>
                                        </p:clrVal>
                                      </p:to>
                                    </p:set>
                                  </p:childTnLst>
                                </p:cTn>
                              </p:par>
                            </p:childTnLst>
                          </p:cTn>
                        </p:par>
                        <p:par>
                          <p:cTn id="30" fill="hold">
                            <p:stCondLst>
                              <p:cond delay="0"/>
                            </p:stCondLst>
                            <p:childTnLst>
                              <p:par>
                                <p:cTn id="31" presetID="1" presetClass="entr" presetSubtype="0" fill="hold" grpId="0" nodeType="afterEffect">
                                  <p:stCondLst>
                                    <p:cond delay="1000"/>
                                  </p:stCondLst>
                                  <p:childTnLst>
                                    <p:set>
                                      <p:cBhvr>
                                        <p:cTn id="32" dur="1" fill="hold">
                                          <p:stCondLst>
                                            <p:cond delay="0"/>
                                          </p:stCondLst>
                                        </p:cTn>
                                        <p:tgtEl>
                                          <p:spTgt spid="5187"/>
                                        </p:tgtEl>
                                        <p:attrNameLst>
                                          <p:attrName>style.visibility</p:attrName>
                                        </p:attrNameLst>
                                      </p:cBhvr>
                                      <p:to>
                                        <p:strVal val="visible"/>
                                      </p:to>
                                    </p:set>
                                  </p:childTnLst>
                                </p:cTn>
                              </p:par>
                            </p:childTnLst>
                          </p:cTn>
                        </p:par>
                        <p:par>
                          <p:cTn id="33" fill="hold">
                            <p:stCondLst>
                              <p:cond delay="1000"/>
                            </p:stCondLst>
                            <p:childTnLst>
                              <p:par>
                                <p:cTn id="34" presetID="1" presetClass="emph" presetSubtype="2" fill="hold" nodeType="afterEffect">
                                  <p:stCondLst>
                                    <p:cond delay="0"/>
                                  </p:stCondLst>
                                  <p:childTnLst>
                                    <p:animClr clrSpc="rgb" dir="cw">
                                      <p:cBhvr>
                                        <p:cTn id="35" dur="2000" fill="hold"/>
                                        <p:tgtEl>
                                          <p:spTgt spid="5152"/>
                                        </p:tgtEl>
                                        <p:attrNameLst>
                                          <p:attrName>fillcolor</p:attrName>
                                        </p:attrNameLst>
                                      </p:cBhvr>
                                      <p:to>
                                        <a:srgbClr val="FF0000"/>
                                      </p:to>
                                    </p:animClr>
                                    <p:set>
                                      <p:cBhvr>
                                        <p:cTn id="36" dur="2000" fill="hold"/>
                                        <p:tgtEl>
                                          <p:spTgt spid="5152"/>
                                        </p:tgtEl>
                                        <p:attrNameLst>
                                          <p:attrName>fill.type</p:attrName>
                                        </p:attrNameLst>
                                      </p:cBhvr>
                                      <p:to>
                                        <p:strVal val="solid"/>
                                      </p:to>
                                    </p:set>
                                    <p:set>
                                      <p:cBhvr>
                                        <p:cTn id="37" dur="2000" fill="hold"/>
                                        <p:tgtEl>
                                          <p:spTgt spid="5152"/>
                                        </p:tgtEl>
                                        <p:attrNameLst>
                                          <p:attrName>fill.on</p:attrName>
                                        </p:attrNameLst>
                                      </p:cBhvr>
                                      <p:to>
                                        <p:strVal val="true"/>
                                      </p:to>
                                    </p:set>
                                  </p:childTnLst>
                                </p:cTn>
                              </p:par>
                            </p:childTnLst>
                          </p:cTn>
                        </p:par>
                        <p:par>
                          <p:cTn id="38" fill="hold">
                            <p:stCondLst>
                              <p:cond delay="3000"/>
                            </p:stCondLst>
                            <p:childTnLst>
                              <p:par>
                                <p:cTn id="39" presetID="1" presetClass="emph" presetSubtype="2" fill="hold" nodeType="afterEffect">
                                  <p:stCondLst>
                                    <p:cond delay="0"/>
                                  </p:stCondLst>
                                  <p:childTnLst>
                                    <p:animClr clrSpc="rgb" dir="cw">
                                      <p:cBhvr>
                                        <p:cTn id="40" dur="2000" fill="hold"/>
                                        <p:tgtEl>
                                          <p:spTgt spid="5203"/>
                                        </p:tgtEl>
                                        <p:attrNameLst>
                                          <p:attrName>fillcolor</p:attrName>
                                        </p:attrNameLst>
                                      </p:cBhvr>
                                      <p:to>
                                        <a:srgbClr val="FF0000"/>
                                      </p:to>
                                    </p:animClr>
                                    <p:set>
                                      <p:cBhvr>
                                        <p:cTn id="41" dur="2000" fill="hold"/>
                                        <p:tgtEl>
                                          <p:spTgt spid="5203"/>
                                        </p:tgtEl>
                                        <p:attrNameLst>
                                          <p:attrName>fill.type</p:attrName>
                                        </p:attrNameLst>
                                      </p:cBhvr>
                                      <p:to>
                                        <p:strVal val="solid"/>
                                      </p:to>
                                    </p:set>
                                    <p:set>
                                      <p:cBhvr>
                                        <p:cTn id="42" dur="2000" fill="hold"/>
                                        <p:tgtEl>
                                          <p:spTgt spid="5203"/>
                                        </p:tgtEl>
                                        <p:attrNameLst>
                                          <p:attrName>fill.on</p:attrName>
                                        </p:attrNameLst>
                                      </p:cBhvr>
                                      <p:to>
                                        <p:strVal val="true"/>
                                      </p:to>
                                    </p:set>
                                  </p:childTnLst>
                                </p:cTn>
                              </p:par>
                              <p:par>
                                <p:cTn id="43" presetID="1" presetClass="emph" presetSubtype="2" fill="hold" nodeType="withEffect">
                                  <p:stCondLst>
                                    <p:cond delay="0"/>
                                  </p:stCondLst>
                                  <p:childTnLst>
                                    <p:animClr clrSpc="rgb" dir="cw">
                                      <p:cBhvr>
                                        <p:cTn id="44" dur="2000" fill="hold"/>
                                        <p:tgtEl>
                                          <p:spTgt spid="5202"/>
                                        </p:tgtEl>
                                        <p:attrNameLst>
                                          <p:attrName>fillcolor</p:attrName>
                                        </p:attrNameLst>
                                      </p:cBhvr>
                                      <p:to>
                                        <a:srgbClr val="FF0000"/>
                                      </p:to>
                                    </p:animClr>
                                    <p:set>
                                      <p:cBhvr>
                                        <p:cTn id="45" dur="2000" fill="hold"/>
                                        <p:tgtEl>
                                          <p:spTgt spid="5202"/>
                                        </p:tgtEl>
                                        <p:attrNameLst>
                                          <p:attrName>fill.type</p:attrName>
                                        </p:attrNameLst>
                                      </p:cBhvr>
                                      <p:to>
                                        <p:strVal val="solid"/>
                                      </p:to>
                                    </p:set>
                                    <p:set>
                                      <p:cBhvr>
                                        <p:cTn id="46" dur="2000" fill="hold"/>
                                        <p:tgtEl>
                                          <p:spTgt spid="5202"/>
                                        </p:tgtEl>
                                        <p:attrNameLst>
                                          <p:attrName>fill.on</p:attrName>
                                        </p:attrNameLst>
                                      </p:cBhvr>
                                      <p:to>
                                        <p:strVal val="true"/>
                                      </p:to>
                                    </p:set>
                                  </p:childTnLst>
                                </p:cTn>
                              </p:par>
                              <p:par>
                                <p:cTn id="47" presetID="1" presetClass="emph" presetSubtype="2" fill="hold" nodeType="withEffect">
                                  <p:stCondLst>
                                    <p:cond delay="0"/>
                                  </p:stCondLst>
                                  <p:childTnLst>
                                    <p:animClr clrSpc="rgb">
                                      <p:cBhvr>
                                        <p:cTn id="48" dur="2000" fill="hold"/>
                                        <p:tgtEl>
                                          <p:spTgt spid="5201"/>
                                        </p:tgtEl>
                                        <p:attrNameLst>
                                          <p:attrName>fillcolor</p:attrName>
                                        </p:attrNameLst>
                                      </p:cBhvr>
                                      <p:to>
                                        <a:srgbClr val="FF0000"/>
                                      </p:to>
                                    </p:animClr>
                                    <p:set>
                                      <p:cBhvr>
                                        <p:cTn id="49" dur="2000" fill="hold"/>
                                        <p:tgtEl>
                                          <p:spTgt spid="5201"/>
                                        </p:tgtEl>
                                        <p:attrNameLst>
                                          <p:attrName>fill.type</p:attrName>
                                        </p:attrNameLst>
                                      </p:cBhvr>
                                      <p:to>
                                        <p:strVal val="solid"/>
                                      </p:to>
                                    </p:set>
                                    <p:set>
                                      <p:cBhvr>
                                        <p:cTn id="50" dur="2000" fill="hold"/>
                                        <p:tgtEl>
                                          <p:spTgt spid="5201"/>
                                        </p:tgtEl>
                                        <p:attrNameLst>
                                          <p:attrName>fill.on</p:attrName>
                                        </p:attrNameLst>
                                      </p:cBhvr>
                                      <p:to>
                                        <p:strVal val="true"/>
                                      </p:to>
                                    </p:set>
                                  </p:childTnLst>
                                </p:cTn>
                              </p:par>
                            </p:childTnLst>
                          </p:cTn>
                        </p:par>
                        <p:par>
                          <p:cTn id="51" fill="hold">
                            <p:stCondLst>
                              <p:cond delay="5000"/>
                            </p:stCondLst>
                            <p:childTnLst>
                              <p:par>
                                <p:cTn id="52" presetID="22" presetClass="entr" presetSubtype="4" fill="hold" grpId="0" nodeType="afterEffect">
                                  <p:stCondLst>
                                    <p:cond delay="0"/>
                                  </p:stCondLst>
                                  <p:childTnLst>
                                    <p:set>
                                      <p:cBhvr>
                                        <p:cTn id="53" dur="1" fill="hold">
                                          <p:stCondLst>
                                            <p:cond delay="0"/>
                                          </p:stCondLst>
                                        </p:cTn>
                                        <p:tgtEl>
                                          <p:spTgt spid="5209"/>
                                        </p:tgtEl>
                                        <p:attrNameLst>
                                          <p:attrName>style.visibility</p:attrName>
                                        </p:attrNameLst>
                                      </p:cBhvr>
                                      <p:to>
                                        <p:strVal val="visible"/>
                                      </p:to>
                                    </p:set>
                                    <p:animEffect transition="in" filter="wipe(down)">
                                      <p:cBhvr>
                                        <p:cTn id="54" dur="1000"/>
                                        <p:tgtEl>
                                          <p:spTgt spid="5209"/>
                                        </p:tgtEl>
                                      </p:cBhvr>
                                    </p:animEffect>
                                  </p:childTnLst>
                                </p:cTn>
                              </p:par>
                            </p:childTnLst>
                          </p:cTn>
                        </p:par>
                        <p:par>
                          <p:cTn id="55" fill="hold">
                            <p:stCondLst>
                              <p:cond delay="6000"/>
                            </p:stCondLst>
                            <p:childTnLst>
                              <p:par>
                                <p:cTn id="56" presetID="1" presetClass="entr" presetSubtype="0" fill="hold" grpId="0" nodeType="afterEffect">
                                  <p:stCondLst>
                                    <p:cond delay="0"/>
                                  </p:stCondLst>
                                  <p:childTnLst>
                                    <p:set>
                                      <p:cBhvr>
                                        <p:cTn id="57" dur="1" fill="hold">
                                          <p:stCondLst>
                                            <p:cond delay="0"/>
                                          </p:stCondLst>
                                        </p:cTn>
                                        <p:tgtEl>
                                          <p:spTgt spid="5191"/>
                                        </p:tgtEl>
                                        <p:attrNameLst>
                                          <p:attrName>style.visibility</p:attrName>
                                        </p:attrNameLst>
                                      </p:cBhvr>
                                      <p:to>
                                        <p:strVal val="visible"/>
                                      </p:to>
                                    </p:set>
                                  </p:childTnLst>
                                </p:cTn>
                              </p:par>
                            </p:childTnLst>
                          </p:cTn>
                        </p:par>
                        <p:par>
                          <p:cTn id="58" fill="hold">
                            <p:stCondLst>
                              <p:cond delay="6000"/>
                            </p:stCondLst>
                            <p:childTnLst>
                              <p:par>
                                <p:cTn id="59" presetID="1" presetClass="entr" presetSubtype="0" fill="hold" grpId="0" nodeType="afterEffect">
                                  <p:stCondLst>
                                    <p:cond delay="500"/>
                                  </p:stCondLst>
                                  <p:childTnLst>
                                    <p:set>
                                      <p:cBhvr>
                                        <p:cTn id="60" dur="1" fill="hold">
                                          <p:stCondLst>
                                            <p:cond delay="0"/>
                                          </p:stCondLst>
                                        </p:cTn>
                                        <p:tgtEl>
                                          <p:spTgt spid="5188"/>
                                        </p:tgtEl>
                                        <p:attrNameLst>
                                          <p:attrName>style.visibility</p:attrName>
                                        </p:attrNameLst>
                                      </p:cBhvr>
                                      <p:to>
                                        <p:strVal val="visible"/>
                                      </p:to>
                                    </p:set>
                                  </p:childTnLst>
                                </p:cTn>
                              </p:par>
                            </p:childTnLst>
                          </p:cTn>
                        </p:par>
                        <p:par>
                          <p:cTn id="61" fill="hold">
                            <p:stCondLst>
                              <p:cond delay="6500"/>
                            </p:stCondLst>
                            <p:childTnLst>
                              <p:par>
                                <p:cTn id="62" presetID="3" presetClass="emph" presetSubtype="1" nodeType="afterEffect">
                                  <p:stCondLst>
                                    <p:cond delay="2000"/>
                                  </p:stCondLst>
                                  <p:endCondLst>
                                    <p:cond evt="onNext" delay="0">
                                      <p:tgtEl>
                                        <p:sldTgt/>
                                      </p:tgtEl>
                                    </p:cond>
                                  </p:endCondLst>
                                  <p:childTnLst>
                                    <p:set>
                                      <p:cBhvr override="childStyle">
                                        <p:cTn id="63" dur="indefinite"/>
                                        <p:tgtEl>
                                          <p:spTgt spid="5165">
                                            <p:txEl>
                                              <p:pRg st="2" end="2"/>
                                            </p:txEl>
                                          </p:spTgt>
                                        </p:tgtEl>
                                        <p:attrNameLst>
                                          <p:attrName>style.color</p:attrName>
                                        </p:attrNameLst>
                                      </p:cBhvr>
                                      <p:to>
                                        <p:clrVal>
                                          <a:srgbClr val="FF0000"/>
                                        </p:clrVal>
                                      </p:to>
                                    </p:set>
                                  </p:childTnLst>
                                </p:cTn>
                              </p:par>
                            </p:childTnLst>
                          </p:cTn>
                        </p:par>
                        <p:par>
                          <p:cTn id="64" fill="hold">
                            <p:stCondLst>
                              <p:cond delay="8500"/>
                            </p:stCondLst>
                            <p:childTnLst>
                              <p:par>
                                <p:cTn id="65" presetID="22" presetClass="entr" presetSubtype="4" fill="hold" grpId="0" nodeType="afterEffect">
                                  <p:stCondLst>
                                    <p:cond delay="0"/>
                                  </p:stCondLst>
                                  <p:childTnLst>
                                    <p:set>
                                      <p:cBhvr>
                                        <p:cTn id="66" dur="1" fill="hold">
                                          <p:stCondLst>
                                            <p:cond delay="0"/>
                                          </p:stCondLst>
                                        </p:cTn>
                                        <p:tgtEl>
                                          <p:spTgt spid="5215"/>
                                        </p:tgtEl>
                                        <p:attrNameLst>
                                          <p:attrName>style.visibility</p:attrName>
                                        </p:attrNameLst>
                                      </p:cBhvr>
                                      <p:to>
                                        <p:strVal val="visible"/>
                                      </p:to>
                                    </p:set>
                                    <p:animEffect transition="in" filter="wipe(down)">
                                      <p:cBhvr>
                                        <p:cTn id="67" dur="1000"/>
                                        <p:tgtEl>
                                          <p:spTgt spid="5215"/>
                                        </p:tgtEl>
                                      </p:cBhvr>
                                    </p:animEffect>
                                  </p:childTnLst>
                                </p:cTn>
                              </p:par>
                            </p:childTnLst>
                          </p:cTn>
                        </p:par>
                        <p:par>
                          <p:cTn id="68" fill="hold">
                            <p:stCondLst>
                              <p:cond delay="9500"/>
                            </p:stCondLst>
                            <p:childTnLst>
                              <p:par>
                                <p:cTn id="69" presetID="1" presetClass="entr" presetSubtype="0" fill="hold" grpId="1" nodeType="afterEffect">
                                  <p:stCondLst>
                                    <p:cond delay="0"/>
                                  </p:stCondLst>
                                  <p:childTnLst>
                                    <p:set>
                                      <p:cBhvr>
                                        <p:cTn id="70" dur="1" fill="hold">
                                          <p:stCondLst>
                                            <p:cond delay="0"/>
                                          </p:stCondLst>
                                        </p:cTn>
                                        <p:tgtEl>
                                          <p:spTgt spid="77"/>
                                        </p:tgtEl>
                                        <p:attrNameLst>
                                          <p:attrName>style.visibility</p:attrName>
                                        </p:attrNameLst>
                                      </p:cBhvr>
                                      <p:to>
                                        <p:strVal val="visible"/>
                                      </p:to>
                                    </p:set>
                                  </p:childTnLst>
                                </p:cTn>
                              </p:par>
                            </p:childTnLst>
                          </p:cTn>
                        </p:par>
                        <p:par>
                          <p:cTn id="71" fill="hold">
                            <p:stCondLst>
                              <p:cond delay="9500"/>
                            </p:stCondLst>
                            <p:childTnLst>
                              <p:par>
                                <p:cTn id="72" presetID="1" presetClass="entr" presetSubtype="0" fill="hold" grpId="0" nodeType="afterEffect">
                                  <p:stCondLst>
                                    <p:cond delay="500"/>
                                  </p:stCondLst>
                                  <p:childTnLst>
                                    <p:set>
                                      <p:cBhvr>
                                        <p:cTn id="73" dur="1" fill="hold">
                                          <p:stCondLst>
                                            <p:cond delay="0"/>
                                          </p:stCondLst>
                                        </p:cTn>
                                        <p:tgtEl>
                                          <p:spTgt spid="5211"/>
                                        </p:tgtEl>
                                        <p:attrNameLst>
                                          <p:attrName>style.visibility</p:attrName>
                                        </p:attrNameLst>
                                      </p:cBhvr>
                                      <p:to>
                                        <p:strVal val="visible"/>
                                      </p:to>
                                    </p:set>
                                  </p:childTnLst>
                                </p:cTn>
                              </p:par>
                            </p:childTnLst>
                          </p:cTn>
                        </p:par>
                        <p:par>
                          <p:cTn id="74" fill="hold">
                            <p:stCondLst>
                              <p:cond delay="10000"/>
                            </p:stCondLst>
                            <p:childTnLst>
                              <p:par>
                                <p:cTn id="75" presetID="1" presetClass="emph" presetSubtype="2" fill="hold" nodeType="afterEffect">
                                  <p:stCondLst>
                                    <p:cond delay="0"/>
                                  </p:stCondLst>
                                  <p:childTnLst>
                                    <p:animClr clrSpc="rgb" dir="cw">
                                      <p:cBhvr>
                                        <p:cTn id="76" dur="2000" fill="hold"/>
                                        <p:tgtEl>
                                          <p:spTgt spid="5159"/>
                                        </p:tgtEl>
                                        <p:attrNameLst>
                                          <p:attrName>fillcolor</p:attrName>
                                        </p:attrNameLst>
                                      </p:cBhvr>
                                      <p:to>
                                        <a:srgbClr val="FF0000"/>
                                      </p:to>
                                    </p:animClr>
                                    <p:set>
                                      <p:cBhvr>
                                        <p:cTn id="77" dur="2000" fill="hold"/>
                                        <p:tgtEl>
                                          <p:spTgt spid="5159"/>
                                        </p:tgtEl>
                                        <p:attrNameLst>
                                          <p:attrName>fill.type</p:attrName>
                                        </p:attrNameLst>
                                      </p:cBhvr>
                                      <p:to>
                                        <p:strVal val="solid"/>
                                      </p:to>
                                    </p:set>
                                    <p:set>
                                      <p:cBhvr>
                                        <p:cTn id="78" dur="2000" fill="hold"/>
                                        <p:tgtEl>
                                          <p:spTgt spid="5159"/>
                                        </p:tgtEl>
                                        <p:attrNameLst>
                                          <p:attrName>fill.on</p:attrName>
                                        </p:attrNameLst>
                                      </p:cBhvr>
                                      <p:to>
                                        <p:strVal val="true"/>
                                      </p:to>
                                    </p:set>
                                  </p:childTnLst>
                                </p:cTn>
                              </p:par>
                            </p:childTnLst>
                          </p:cTn>
                        </p:par>
                      </p:childTnLst>
                    </p:cTn>
                  </p:par>
                  <p:par>
                    <p:cTn id="79" fill="hold">
                      <p:stCondLst>
                        <p:cond delay="indefinite"/>
                      </p:stCondLst>
                      <p:childTnLst>
                        <p:par>
                          <p:cTn id="80" fill="hold">
                            <p:stCondLst>
                              <p:cond delay="0"/>
                            </p:stCondLst>
                            <p:childTnLst>
                              <p:par>
                                <p:cTn id="81" presetID="3" presetClass="emph" presetSubtype="1" nodeType="clickEffect">
                                  <p:stCondLst>
                                    <p:cond delay="0"/>
                                  </p:stCondLst>
                                  <p:endCondLst>
                                    <p:cond evt="onNext" delay="0">
                                      <p:tgtEl>
                                        <p:sldTgt/>
                                      </p:tgtEl>
                                    </p:cond>
                                  </p:endCondLst>
                                  <p:childTnLst>
                                    <p:set>
                                      <p:cBhvr override="childStyle">
                                        <p:cTn id="82" dur="indefinite"/>
                                        <p:tgtEl>
                                          <p:spTgt spid="5164">
                                            <p:txEl>
                                              <p:pRg st="3" end="3"/>
                                            </p:txEl>
                                          </p:spTgt>
                                        </p:tgtEl>
                                        <p:attrNameLst>
                                          <p:attrName>style.color</p:attrName>
                                        </p:attrNameLst>
                                      </p:cBhvr>
                                      <p:to>
                                        <p:clrVal>
                                          <a:srgbClr val="FF0000"/>
                                        </p:clrVal>
                                      </p:to>
                                    </p:set>
                                  </p:childTnLst>
                                </p:cTn>
                              </p:par>
                            </p:childTnLst>
                          </p:cTn>
                        </p:par>
                        <p:par>
                          <p:cTn id="83" fill="hold">
                            <p:stCondLst>
                              <p:cond delay="0"/>
                            </p:stCondLst>
                            <p:childTnLst>
                              <p:par>
                                <p:cTn id="84" presetID="9" presetClass="exit" presetSubtype="0" fill="hold" grpId="1" nodeType="afterEffect">
                                  <p:stCondLst>
                                    <p:cond delay="0"/>
                                  </p:stCondLst>
                                  <p:childTnLst>
                                    <p:animEffect transition="out" filter="dissolve">
                                      <p:cBhvr>
                                        <p:cTn id="85" dur="2000"/>
                                        <p:tgtEl>
                                          <p:spTgt spid="5209"/>
                                        </p:tgtEl>
                                      </p:cBhvr>
                                    </p:animEffect>
                                    <p:set>
                                      <p:cBhvr>
                                        <p:cTn id="86" dur="1" fill="hold">
                                          <p:stCondLst>
                                            <p:cond delay="1999"/>
                                          </p:stCondLst>
                                        </p:cTn>
                                        <p:tgtEl>
                                          <p:spTgt spid="5209"/>
                                        </p:tgtEl>
                                        <p:attrNameLst>
                                          <p:attrName>style.visibility</p:attrName>
                                        </p:attrNameLst>
                                      </p:cBhvr>
                                      <p:to>
                                        <p:strVal val="hidden"/>
                                      </p:to>
                                    </p:set>
                                  </p:childTnLst>
                                </p:cTn>
                              </p:par>
                            </p:childTnLst>
                          </p:cTn>
                        </p:par>
                        <p:par>
                          <p:cTn id="87" fill="hold">
                            <p:stCondLst>
                              <p:cond delay="2000"/>
                            </p:stCondLst>
                            <p:childTnLst>
                              <p:par>
                                <p:cTn id="88" presetID="22" presetClass="entr" presetSubtype="2" fill="hold" grpId="0" nodeType="afterEffect">
                                  <p:stCondLst>
                                    <p:cond delay="1000"/>
                                  </p:stCondLst>
                                  <p:childTnLst>
                                    <p:set>
                                      <p:cBhvr>
                                        <p:cTn id="89" dur="1" fill="hold">
                                          <p:stCondLst>
                                            <p:cond delay="0"/>
                                          </p:stCondLst>
                                        </p:cTn>
                                        <p:tgtEl>
                                          <p:spTgt spid="5213"/>
                                        </p:tgtEl>
                                        <p:attrNameLst>
                                          <p:attrName>style.visibility</p:attrName>
                                        </p:attrNameLst>
                                      </p:cBhvr>
                                      <p:to>
                                        <p:strVal val="visible"/>
                                      </p:to>
                                    </p:set>
                                    <p:animEffect transition="in" filter="wipe(right)">
                                      <p:cBhvr>
                                        <p:cTn id="90" dur="1000"/>
                                        <p:tgtEl>
                                          <p:spTgt spid="5213"/>
                                        </p:tgtEl>
                                      </p:cBhvr>
                                    </p:animEffect>
                                  </p:childTnLst>
                                </p:cTn>
                              </p:par>
                            </p:childTnLst>
                          </p:cTn>
                        </p:par>
                        <p:par>
                          <p:cTn id="91" fill="hold">
                            <p:stCondLst>
                              <p:cond delay="4000"/>
                            </p:stCondLst>
                            <p:childTnLst>
                              <p:par>
                                <p:cTn id="92" presetID="1" presetClass="entr" presetSubtype="0" fill="hold" grpId="0" nodeType="afterEffect">
                                  <p:stCondLst>
                                    <p:cond delay="0"/>
                                  </p:stCondLst>
                                  <p:childTnLst>
                                    <p:set>
                                      <p:cBhvr>
                                        <p:cTn id="93" dur="1" fill="hold">
                                          <p:stCondLst>
                                            <p:cond delay="0"/>
                                          </p:stCondLst>
                                        </p:cTn>
                                        <p:tgtEl>
                                          <p:spTgt spid="5186"/>
                                        </p:tgtEl>
                                        <p:attrNameLst>
                                          <p:attrName>style.visibility</p:attrName>
                                        </p:attrNameLst>
                                      </p:cBhvr>
                                      <p:to>
                                        <p:strVal val="visible"/>
                                      </p:to>
                                    </p:set>
                                  </p:childTnLst>
                                </p:cTn>
                              </p:par>
                            </p:childTnLst>
                          </p:cTn>
                        </p:par>
                        <p:par>
                          <p:cTn id="94" fill="hold">
                            <p:stCondLst>
                              <p:cond delay="4000"/>
                            </p:stCondLst>
                            <p:childTnLst>
                              <p:par>
                                <p:cTn id="95" presetID="1" presetClass="entr" presetSubtype="0" fill="hold" grpId="0" nodeType="afterEffect">
                                  <p:stCondLst>
                                    <p:cond delay="500"/>
                                  </p:stCondLst>
                                  <p:childTnLst>
                                    <p:set>
                                      <p:cBhvr>
                                        <p:cTn id="96" dur="1" fill="hold">
                                          <p:stCondLst>
                                            <p:cond delay="0"/>
                                          </p:stCondLst>
                                        </p:cTn>
                                        <p:tgtEl>
                                          <p:spTgt spid="5190"/>
                                        </p:tgtEl>
                                        <p:attrNameLst>
                                          <p:attrName>style.visibility</p:attrName>
                                        </p:attrNameLst>
                                      </p:cBhvr>
                                      <p:to>
                                        <p:strVal val="visible"/>
                                      </p:to>
                                    </p:set>
                                  </p:childTnLst>
                                </p:cTn>
                              </p:par>
                            </p:childTnLst>
                          </p:cTn>
                        </p:par>
                        <p:par>
                          <p:cTn id="97" fill="hold">
                            <p:stCondLst>
                              <p:cond delay="4500"/>
                            </p:stCondLst>
                            <p:childTnLst>
                              <p:par>
                                <p:cTn id="98" presetID="6" presetClass="emph" presetSubtype="0" autoRev="1" fill="hold" grpId="0" nodeType="afterEffect">
                                  <p:stCondLst>
                                    <p:cond delay="0"/>
                                  </p:stCondLst>
                                  <p:childTnLst>
                                    <p:animScale>
                                      <p:cBhvr>
                                        <p:cTn id="99" dur="1000" fill="hold"/>
                                        <p:tgtEl>
                                          <p:spTgt spid="5152"/>
                                        </p:tgtEl>
                                      </p:cBhvr>
                                      <p:by x="120000" y="120000"/>
                                    </p:animScale>
                                  </p:childTnLst>
                                </p:cTn>
                              </p:par>
                            </p:childTnLst>
                          </p:cTn>
                        </p:par>
                        <p:par>
                          <p:cTn id="100" fill="hold">
                            <p:stCondLst>
                              <p:cond delay="6500"/>
                            </p:stCondLst>
                            <p:childTnLst>
                              <p:par>
                                <p:cTn id="101" presetID="3" presetClass="emph" presetSubtype="1" nodeType="afterEffect">
                                  <p:stCondLst>
                                    <p:cond delay="2000"/>
                                  </p:stCondLst>
                                  <p:endCondLst>
                                    <p:cond evt="onNext" delay="0">
                                      <p:tgtEl>
                                        <p:sldTgt/>
                                      </p:tgtEl>
                                    </p:cond>
                                  </p:endCondLst>
                                  <p:childTnLst>
                                    <p:set>
                                      <p:cBhvr override="childStyle">
                                        <p:cTn id="102" dur="indefinite"/>
                                        <p:tgtEl>
                                          <p:spTgt spid="5164">
                                            <p:txEl>
                                              <p:pRg st="4" end="4"/>
                                            </p:txEl>
                                          </p:spTgt>
                                        </p:tgtEl>
                                        <p:attrNameLst>
                                          <p:attrName>style.color</p:attrName>
                                        </p:attrNameLst>
                                      </p:cBhvr>
                                      <p:to>
                                        <p:clrVal>
                                          <a:srgbClr val="FF0000"/>
                                        </p:clrVal>
                                      </p:to>
                                    </p:set>
                                  </p:childTnLst>
                                </p:cTn>
                              </p:par>
                            </p:childTnLst>
                          </p:cTn>
                        </p:par>
                        <p:par>
                          <p:cTn id="103" fill="hold">
                            <p:stCondLst>
                              <p:cond delay="8500"/>
                            </p:stCondLst>
                            <p:childTnLst>
                              <p:par>
                                <p:cTn id="104" presetID="6" presetClass="emph" presetSubtype="0" autoRev="1" fill="hold" grpId="0" nodeType="afterEffect">
                                  <p:stCondLst>
                                    <p:cond delay="1000"/>
                                  </p:stCondLst>
                                  <p:childTnLst>
                                    <p:animScale>
                                      <p:cBhvr>
                                        <p:cTn id="105" dur="500" fill="hold"/>
                                        <p:tgtEl>
                                          <p:spTgt spid="5122"/>
                                        </p:tgtEl>
                                      </p:cBhvr>
                                      <p:by x="100000" y="300000"/>
                                    </p:animScale>
                                  </p:childTnLst>
                                </p:cTn>
                              </p:par>
                            </p:childTnLst>
                          </p:cTn>
                        </p:par>
                        <p:par>
                          <p:cTn id="106" fill="hold">
                            <p:stCondLst>
                              <p:cond delay="10500"/>
                            </p:stCondLst>
                            <p:childTnLst>
                              <p:par>
                                <p:cTn id="107" presetID="22" presetClass="entr" presetSubtype="4" fill="hold" nodeType="afterEffect">
                                  <p:stCondLst>
                                    <p:cond delay="0"/>
                                  </p:stCondLst>
                                  <p:childTnLst>
                                    <p:set>
                                      <p:cBhvr>
                                        <p:cTn id="108" dur="1" fill="hold">
                                          <p:stCondLst>
                                            <p:cond delay="0"/>
                                          </p:stCondLst>
                                        </p:cTn>
                                        <p:tgtEl>
                                          <p:spTgt spid="7"/>
                                        </p:tgtEl>
                                        <p:attrNameLst>
                                          <p:attrName>style.visibility</p:attrName>
                                        </p:attrNameLst>
                                      </p:cBhvr>
                                      <p:to>
                                        <p:strVal val="visible"/>
                                      </p:to>
                                    </p:set>
                                    <p:animEffect transition="in" filter="wipe(down)">
                                      <p:cBhvr>
                                        <p:cTn id="109" dur="1000"/>
                                        <p:tgtEl>
                                          <p:spTgt spid="7"/>
                                        </p:tgtEl>
                                      </p:cBhvr>
                                    </p:animEffect>
                                  </p:childTnLst>
                                </p:cTn>
                              </p:par>
                            </p:childTnLst>
                          </p:cTn>
                        </p:par>
                        <p:par>
                          <p:cTn id="110" fill="hold">
                            <p:stCondLst>
                              <p:cond delay="11500"/>
                            </p:stCondLst>
                            <p:childTnLst>
                              <p:par>
                                <p:cTn id="111" presetID="1" presetClass="emph" presetSubtype="2" fill="hold" nodeType="afterEffect">
                                  <p:stCondLst>
                                    <p:cond delay="0"/>
                                  </p:stCondLst>
                                  <p:childTnLst>
                                    <p:animClr clrSpc="rgb" dir="cw">
                                      <p:cBhvr>
                                        <p:cTn id="112" dur="2000" fill="hold"/>
                                        <p:tgtEl>
                                          <p:spTgt spid="5153"/>
                                        </p:tgtEl>
                                        <p:attrNameLst>
                                          <p:attrName>fillcolor</p:attrName>
                                        </p:attrNameLst>
                                      </p:cBhvr>
                                      <p:to>
                                        <a:srgbClr val="FF0000"/>
                                      </p:to>
                                    </p:animClr>
                                    <p:set>
                                      <p:cBhvr>
                                        <p:cTn id="113" dur="2000" fill="hold"/>
                                        <p:tgtEl>
                                          <p:spTgt spid="5153"/>
                                        </p:tgtEl>
                                        <p:attrNameLst>
                                          <p:attrName>fill.type</p:attrName>
                                        </p:attrNameLst>
                                      </p:cBhvr>
                                      <p:to>
                                        <p:strVal val="solid"/>
                                      </p:to>
                                    </p:set>
                                    <p:set>
                                      <p:cBhvr>
                                        <p:cTn id="114" dur="2000" fill="hold"/>
                                        <p:tgtEl>
                                          <p:spTgt spid="5153"/>
                                        </p:tgtEl>
                                        <p:attrNameLst>
                                          <p:attrName>fill.on</p:attrName>
                                        </p:attrNameLst>
                                      </p:cBhvr>
                                      <p:to>
                                        <p:strVal val="true"/>
                                      </p:to>
                                    </p:set>
                                  </p:childTnLst>
                                </p:cTn>
                              </p:par>
                            </p:childTnLst>
                          </p:cTn>
                        </p:par>
                        <p:par>
                          <p:cTn id="115" fill="hold">
                            <p:stCondLst>
                              <p:cond delay="13500"/>
                            </p:stCondLst>
                            <p:childTnLst>
                              <p:par>
                                <p:cTn id="116" presetID="3" presetClass="emph" presetSubtype="1" nodeType="afterEffect">
                                  <p:stCondLst>
                                    <p:cond delay="1000"/>
                                  </p:stCondLst>
                                  <p:endCondLst>
                                    <p:cond evt="onNext" delay="0">
                                      <p:tgtEl>
                                        <p:sldTgt/>
                                      </p:tgtEl>
                                    </p:cond>
                                  </p:endCondLst>
                                  <p:childTnLst>
                                    <p:set>
                                      <p:cBhvr override="childStyle">
                                        <p:cTn id="117" dur="indefinite"/>
                                        <p:tgtEl>
                                          <p:spTgt spid="5165">
                                            <p:txEl>
                                              <p:pRg st="3" end="3"/>
                                            </p:txEl>
                                          </p:spTgt>
                                        </p:tgtEl>
                                        <p:attrNameLst>
                                          <p:attrName>style.color</p:attrName>
                                        </p:attrNameLst>
                                      </p:cBhvr>
                                      <p:to>
                                        <p:clrVal>
                                          <a:srgbClr val="FF0000"/>
                                        </p:clrVal>
                                      </p:to>
                                    </p:set>
                                  </p:childTnLst>
                                </p:cTn>
                              </p:par>
                            </p:childTnLst>
                          </p:cTn>
                        </p:par>
                        <p:par>
                          <p:cTn id="118" fill="hold">
                            <p:stCondLst>
                              <p:cond delay="14500"/>
                            </p:stCondLst>
                            <p:childTnLst>
                              <p:par>
                                <p:cTn id="119" presetID="1" presetClass="entr" presetSubtype="0" fill="hold" grpId="0" nodeType="afterEffect">
                                  <p:stCondLst>
                                    <p:cond delay="0"/>
                                  </p:stCondLst>
                                  <p:childTnLst>
                                    <p:set>
                                      <p:cBhvr>
                                        <p:cTn id="120" dur="1" fill="hold">
                                          <p:stCondLst>
                                            <p:cond delay="0"/>
                                          </p:stCondLst>
                                        </p:cTn>
                                        <p:tgtEl>
                                          <p:spTgt spid="7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2" grpId="0" animBg="1"/>
      <p:bldP spid="5152" grpId="0" animBg="1"/>
      <p:bldP spid="5186" grpId="0"/>
      <p:bldP spid="5187" grpId="0"/>
      <p:bldP spid="5188" grpId="0"/>
      <p:bldP spid="5190" grpId="0"/>
      <p:bldP spid="5191" grpId="0"/>
      <p:bldP spid="5209" grpId="0" animBg="1"/>
      <p:bldP spid="5209" grpId="1" animBg="1"/>
      <p:bldP spid="5211" grpId="0"/>
      <p:bldP spid="5213" grpId="0" animBg="1"/>
      <p:bldP spid="5215" grpId="0" animBg="1"/>
      <p:bldP spid="77" grpId="0"/>
      <p:bldP spid="77" grpId="1"/>
    </p:bldLst>
  </p:timing>
</p:sld>
</file>

<file path=ppt/theme/theme1.xml><?xml version="1.0" encoding="utf-8"?>
<a:theme xmlns:a="http://schemas.openxmlformats.org/drawingml/2006/main" name="WinHec 2007 WEB Template">
  <a:themeElements>
    <a:clrScheme name="Custom 7">
      <a:dk1>
        <a:srgbClr val="000000"/>
      </a:dk1>
      <a:lt1>
        <a:srgbClr val="FFFFFF"/>
      </a:lt1>
      <a:dk2>
        <a:srgbClr val="26357E"/>
      </a:dk2>
      <a:lt2>
        <a:srgbClr val="FFFFFF"/>
      </a:lt2>
      <a:accent1>
        <a:srgbClr val="FDE399"/>
      </a:accent1>
      <a:accent2>
        <a:srgbClr val="92D050"/>
      </a:accent2>
      <a:accent3>
        <a:srgbClr val="E76429"/>
      </a:accent3>
      <a:accent4>
        <a:srgbClr val="5DD3FF"/>
      </a:accent4>
      <a:accent5>
        <a:srgbClr val="FF9929"/>
      </a:accent5>
      <a:accent6>
        <a:srgbClr val="FFC000"/>
      </a:accent6>
      <a:hlink>
        <a:srgbClr val="FAD366"/>
      </a:hlink>
      <a:folHlink>
        <a:srgbClr val="7030A0"/>
      </a:folHlink>
    </a:clrScheme>
    <a:fontScheme name="Business Value launch template">
      <a:majorFont>
        <a:latin typeface="Segoe Semibold"/>
        <a:ea typeface=""/>
        <a:cs typeface=""/>
      </a:majorFont>
      <a:minorFont>
        <a:latin typeface="Segoe"/>
        <a:ea typeface=""/>
        <a:cs typeface=""/>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1">
          <a:schemeClr val="accent2"/>
        </a:lnRef>
        <a:fillRef idx="3">
          <a:schemeClr val="accent2"/>
        </a:fillRef>
        <a:effectRef idx="2">
          <a:schemeClr val="accent2"/>
        </a:effectRef>
        <a:fontRef idx="minor">
          <a:schemeClr val="lt1"/>
        </a:fontRef>
      </a:style>
    </a:spDef>
    <a:lnDef>
      <a:spPr bwMode="auto">
        <a:xfrm>
          <a:off x="0" y="0"/>
          <a:ext cx="1" cy="1"/>
        </a:xfrm>
        <a:custGeom>
          <a:avLst/>
          <a:gdLst/>
          <a:ahLst/>
          <a:cxnLst/>
          <a:rect l="0" t="0" r="0" b="0"/>
          <a:pathLst/>
        </a:cu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none" w="med" len="med"/>
        </a:ln>
        <a:effectLst/>
      </a:spPr>
      <a:bodyPr vert="horz" wrap="square" lIns="109728" tIns="54864" rIns="109728" bIns="54864" numCol="1" anchor="ctr" anchorCtr="0" compatLnSpc="1">
        <a:prstTxWarp prst="textNoShape">
          <a:avLst/>
        </a:prstTxWarp>
      </a:bodyPr>
      <a:lstStyle>
        <a:defPPr marL="0" marR="0" indent="0" algn="l" defTabSz="1096963"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solidFill>
              <a:schemeClr val="bg2"/>
            </a:solidFill>
            <a:effectLst/>
            <a:latin typeface="Segoe Semibold" pitchFamily="34" charset="0"/>
          </a:defRPr>
        </a:defPPr>
      </a:lstStyle>
    </a:lnDef>
    <a:txDef>
      <a:spPr>
        <a:noFill/>
      </a:spPr>
      <a:bodyPr wrap="square" rtlCol="0">
        <a:spAutoFit/>
      </a:bodyPr>
      <a:lstStyle>
        <a:defPPr>
          <a:defRPr sz="2800" dirty="0" err="1" smtClean="0">
            <a:solidFill>
              <a:schemeClr val="tx1"/>
            </a:solidFill>
            <a:latin typeface="Segoe" pitchFamily="34" charset="0"/>
          </a:defRPr>
        </a:defPPr>
      </a:lstStyle>
    </a:txDef>
  </a:objectDefaults>
  <a:extraClrSchemeLst>
    <a:extraClrScheme>
      <a:clrScheme name="Business Value launch template 1">
        <a:dk1>
          <a:srgbClr val="000000"/>
        </a:dk1>
        <a:lt1>
          <a:srgbClr val="FFFFFF"/>
        </a:lt1>
        <a:dk2>
          <a:srgbClr val="EF7E39"/>
        </a:dk2>
        <a:lt2>
          <a:srgbClr val="FFFFFF"/>
        </a:lt2>
        <a:accent1>
          <a:srgbClr val="000000"/>
        </a:accent1>
        <a:accent2>
          <a:srgbClr val="54C71B"/>
        </a:accent2>
        <a:accent3>
          <a:srgbClr val="F6C0AE"/>
        </a:accent3>
        <a:accent4>
          <a:srgbClr val="DADADA"/>
        </a:accent4>
        <a:accent5>
          <a:srgbClr val="AAAAAA"/>
        </a:accent5>
        <a:accent6>
          <a:srgbClr val="4BB417"/>
        </a:accent6>
        <a:hlink>
          <a:srgbClr val="FBE019"/>
        </a:hlink>
        <a:folHlink>
          <a:srgbClr val="3D78E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ustom 7">
    <a:dk1>
      <a:srgbClr val="000000"/>
    </a:dk1>
    <a:lt1>
      <a:srgbClr val="FFFFFF"/>
    </a:lt1>
    <a:dk2>
      <a:srgbClr val="26357E"/>
    </a:dk2>
    <a:lt2>
      <a:srgbClr val="FFFFFF"/>
    </a:lt2>
    <a:accent1>
      <a:srgbClr val="FDE399"/>
    </a:accent1>
    <a:accent2>
      <a:srgbClr val="92D050"/>
    </a:accent2>
    <a:accent3>
      <a:srgbClr val="E76429"/>
    </a:accent3>
    <a:accent4>
      <a:srgbClr val="5DD3FF"/>
    </a:accent4>
    <a:accent5>
      <a:srgbClr val="FF9929"/>
    </a:accent5>
    <a:accent6>
      <a:srgbClr val="FFC000"/>
    </a:accent6>
    <a:hlink>
      <a:srgbClr val="FAD366"/>
    </a:hlink>
    <a:folHlink>
      <a:srgbClr val="7030A0"/>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08F00F2425C2844BA62C773C4850D8A" ma:contentTypeVersion="3" ma:contentTypeDescription="Create a new document." ma:contentTypeScope="" ma:versionID="9d705f0de2a71325fe9bfd59923b0bea">
  <xsd:schema xmlns:xsd="http://www.w3.org/2001/XMLSchema" xmlns:p="http://schemas.microsoft.com/office/2006/metadata/properties" targetNamespace="http://schemas.microsoft.com/office/2006/metadata/properties" ma:root="true" ma:fieldsID="78c5e13c3ea235bb44cd6e491f48cd2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p:properties>
</file>

<file path=customXml/itemProps1.xml><?xml version="1.0" encoding="utf-8"?>
<ds:datastoreItem xmlns:ds="http://schemas.openxmlformats.org/officeDocument/2006/customXml" ds:itemID="{0B030909-C7D9-4A30-BCB8-0A7805FD150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8491A1B5-4723-4F37-BEAD-F41CC1AE80FD}">
  <ds:schemaRefs>
    <ds:schemaRef ds:uri="http://schemas.microsoft.com/sharepoint/v3/contenttype/forms"/>
  </ds:schemaRefs>
</ds:datastoreItem>
</file>

<file path=customXml/itemProps3.xml><?xml version="1.0" encoding="utf-8"?>
<ds:datastoreItem xmlns:ds="http://schemas.openxmlformats.org/officeDocument/2006/customXml" ds:itemID="{BB4BAE66-B9B7-4877-A689-DC059261EAF7}">
  <ds:schemaRefs>
    <ds:schemaRef ds:uri="http://schemas.microsoft.com/office/2006/documentManagement/types"/>
    <ds:schemaRef ds:uri="http://purl.org/dc/elements/1.1/"/>
    <ds:schemaRef ds:uri="http://purl.org/dc/terms/"/>
    <ds:schemaRef ds:uri="http://purl.org/dc/dcmitype/"/>
    <ds:schemaRef ds:uri="http://www.w3.org/XML/1998/namespace"/>
    <ds:schemaRef ds:uri="http://schemas.microsoft.com/office/2006/metadata/properties"/>
    <ds:schemaRef ds:uri="http://schemas.openxmlformats.org/package/2006/metadata/core-properties"/>
  </ds:schemaRefs>
</ds:datastoreItem>
</file>

<file path=docProps/app.xml><?xml version="1.0" encoding="utf-8"?>
<Properties xmlns="http://schemas.openxmlformats.org/officeDocument/2006/extended-properties" xmlns:vt="http://schemas.openxmlformats.org/officeDocument/2006/docPropsVTypes">
  <Template/>
  <TotalTime>3338</TotalTime>
  <Words>2209</Words>
  <Application>Microsoft Office PowerPoint</Application>
  <PresentationFormat>On-screen Show (4:3)</PresentationFormat>
  <Paragraphs>428</Paragraphs>
  <Slides>35</Slides>
  <Notes>35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35</vt:i4>
      </vt:variant>
    </vt:vector>
  </HeadingPairs>
  <TitlesOfParts>
    <vt:vector size="42" baseType="lpstr">
      <vt:lpstr>Arial</vt:lpstr>
      <vt:lpstr>Segoe</vt:lpstr>
      <vt:lpstr>Wingdings</vt:lpstr>
      <vt:lpstr>Segoe Semibold</vt:lpstr>
      <vt:lpstr>Lucida Console</vt:lpstr>
      <vt:lpstr>Calibri</vt:lpstr>
      <vt:lpstr>WinHec 2007 WEB Template</vt:lpstr>
      <vt:lpstr>NUMA I/O Optimizations</vt:lpstr>
      <vt:lpstr>Key Takeaways</vt:lpstr>
      <vt:lpstr>Why NUMA I/O?</vt:lpstr>
      <vt:lpstr>Agenda</vt:lpstr>
      <vt:lpstr>High-Level Visual Overview</vt:lpstr>
      <vt:lpstr>3000 Words About Windows Disk I/O…</vt:lpstr>
      <vt:lpstr>Slide 7</vt:lpstr>
      <vt:lpstr>Slide 8</vt:lpstr>
      <vt:lpstr>Slide 9</vt:lpstr>
      <vt:lpstr>Optimization Details</vt:lpstr>
      <vt:lpstr>Concurrent I/O Initiation (1)</vt:lpstr>
      <vt:lpstr>Concurrent I/O Initiation (2)</vt:lpstr>
      <vt:lpstr>I/O Completion Redirection</vt:lpstr>
      <vt:lpstr>Dynamic Interrupt Redirection</vt:lpstr>
      <vt:lpstr>Dynamic DPC Redirection</vt:lpstr>
      <vt:lpstr>Benchmark Performance</vt:lpstr>
      <vt:lpstr>API Details</vt:lpstr>
      <vt:lpstr>Configuring Interrupts (1) </vt:lpstr>
      <vt:lpstr>Configuring Interrupts (2)</vt:lpstr>
      <vt:lpstr>StorPortInitializePerfOpts</vt:lpstr>
      <vt:lpstr>PERF_CONFIGURATION_DATA</vt:lpstr>
      <vt:lpstr>PERF_CONFIGURATION_DATA.Flags</vt:lpstr>
      <vt:lpstr>StorPortGetStartIoPerfParams</vt:lpstr>
      <vt:lpstr>STARTIO_PERFORMANCE_PARAMETERS</vt:lpstr>
      <vt:lpstr>Current Efforts</vt:lpstr>
      <vt:lpstr>Configuring MSI-X Message Ranges – Planned (1)</vt:lpstr>
      <vt:lpstr>Configuring MSI-X Message Ranges – Planned (2)</vt:lpstr>
      <vt:lpstr>Registry Layout For MSI-X Message Ranges </vt:lpstr>
      <vt:lpstr>Partnering</vt:lpstr>
      <vt:lpstr>NUMA I/O Futures</vt:lpstr>
      <vt:lpstr>Call To Action</vt:lpstr>
      <vt:lpstr>Additional Resources</vt:lpstr>
      <vt:lpstr>Appendix Registry entries</vt:lpstr>
      <vt:lpstr>Slide 34</vt:lpstr>
      <vt:lpstr>Slide 35</vt:lpstr>
    </vt:vector>
  </TitlesOfParts>
  <Company>Silver Fox Productions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NUMA I/O Optimizations</dc:title>
  <dc:subject>WinHec 2007</dc:subject>
  <dc:creator>Bruce Worthington</dc:creator>
  <dc:description>Template: Bryan Lenning, Silver Fox Productions
Formatting: Susan Blanchard, Silver Fox Productions
Event Date: May 15-17, 2007
Event Location: Los Angeles Convention Center Los Angeles, California
Audience:</dc:description>
  <cp:lastModifiedBy>Microsoft Employee</cp:lastModifiedBy>
  <cp:revision>277</cp:revision>
  <dcterms:created xsi:type="dcterms:W3CDTF">2007-01-18T18:41:21Z</dcterms:created>
  <dcterms:modified xsi:type="dcterms:W3CDTF">2007-05-29T21:42:21Z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0x010100C08F00F2425C2844BA62C773C4850D8A</vt:lpwstr>
  </property>
</Properties>
</file>