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4"/>
  </p:sldMasterIdLst>
  <p:notesMasterIdLst>
    <p:notesMasterId r:id="rId30"/>
  </p:notesMasterIdLst>
  <p:sldIdLst>
    <p:sldId id="258" r:id="rId5"/>
    <p:sldId id="277" r:id="rId6"/>
    <p:sldId id="311" r:id="rId7"/>
    <p:sldId id="281" r:id="rId8"/>
    <p:sldId id="301" r:id="rId9"/>
    <p:sldId id="283" r:id="rId10"/>
    <p:sldId id="297" r:id="rId11"/>
    <p:sldId id="296" r:id="rId12"/>
    <p:sldId id="298" r:id="rId13"/>
    <p:sldId id="280" r:id="rId14"/>
    <p:sldId id="284" r:id="rId15"/>
    <p:sldId id="288" r:id="rId16"/>
    <p:sldId id="299" r:id="rId17"/>
    <p:sldId id="289" r:id="rId18"/>
    <p:sldId id="303" r:id="rId19"/>
    <p:sldId id="305" r:id="rId20"/>
    <p:sldId id="306" r:id="rId21"/>
    <p:sldId id="312" r:id="rId22"/>
    <p:sldId id="309" r:id="rId23"/>
    <p:sldId id="310" r:id="rId24"/>
    <p:sldId id="308" r:id="rId25"/>
    <p:sldId id="295" r:id="rId26"/>
    <p:sldId id="270" r:id="rId27"/>
    <p:sldId id="271" r:id="rId28"/>
    <p:sldId id="272" r:id="rId29"/>
  </p:sldIdLst>
  <p:sldSz cx="9144000" cy="6858000" type="screen4x3"/>
  <p:notesSz cx="6858000" cy="9144000"/>
  <p:embeddedFontLst>
    <p:embeddedFont>
      <p:font typeface="Segoe Black" charset="0"/>
      <p:bold r:id="rId31"/>
      <p:boldItalic r:id="rId32"/>
    </p:embeddedFont>
    <p:embeddedFont>
      <p:font typeface="Gulim" charset="-127"/>
      <p:regular r:id="rId33"/>
    </p:embeddedFont>
    <p:embeddedFont>
      <p:font typeface="ＭＳ Ｐゴシック" charset="-128"/>
      <p:regular r:id="rId34"/>
    </p:embeddedFont>
    <p:embeddedFont>
      <p:font typeface="Wingdings 2" pitchFamily="18" charset="2"/>
      <p:regular r:id="rId35"/>
    </p:embeddedFont>
    <p:embeddedFont>
      <p:font typeface="Calibri" pitchFamily="34" charset="0"/>
      <p:regular r:id="rId36"/>
      <p:bold r:id="rId37"/>
      <p:italic r:id="rId38"/>
      <p:bold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299" autoAdjust="0"/>
    <p:restoredTop sz="94660"/>
  </p:normalViewPr>
  <p:slideViewPr>
    <p:cSldViewPr snapToGrid="0" snapToObjects="1" showGuides="1">
      <p:cViewPr varScale="1">
        <p:scale>
          <a:sx n="55" d="100"/>
          <a:sy n="55" d="100"/>
        </p:scale>
        <p:origin x="-413" y="-77"/>
      </p:cViewPr>
      <p:guideLst>
        <p:guide orient="horz" pos="2160"/>
        <p:guide orient="horz" pos="592"/>
        <p:guide orient="horz" pos="892"/>
        <p:guide orient="horz" pos="1200"/>
        <p:guide orient="horz" pos="4174"/>
        <p:guide orient="horz" pos="142"/>
        <p:guide pos="2880"/>
        <p:guide pos="244"/>
        <p:guide pos="5528"/>
      </p:guideLst>
    </p:cSldViewPr>
  </p:slideViewPr>
  <p:notesTextViewPr>
    <p:cViewPr>
      <p:scale>
        <a:sx n="100" d="100"/>
        <a:sy n="100" d="100"/>
      </p:scale>
      <p:origin x="0" y="0"/>
    </p:cViewPr>
  </p:notesTextViewPr>
  <p:sorterViewPr>
    <p:cViewPr>
      <p:scale>
        <a:sx n="66" d="100"/>
        <a:sy n="66" d="100"/>
      </p:scale>
      <p:origin x="0" y="25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2:43 PM</a:t>
            </a:fld>
            <a:endParaRPr lang="en-US" dirty="0"/>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E3BF7584-B9CC-4A6F-A467-EDE35EAC0D2C}" type="datetime8">
              <a:rPr lang="en-US" smtClean="0"/>
              <a:pPr/>
              <a:t>5/29/2007 2:43 PM</a:t>
            </a:fld>
            <a:endParaRPr lang="en-US" dirty="0" smtClean="0"/>
          </a:p>
        </p:txBody>
      </p:sp>
      <p:sp>
        <p:nvSpPr>
          <p:cNvPr id="57347" name="Rectangle 6"/>
          <p:cNvSpPr>
            <a:spLocks noGrp="1" noChangeArrowheads="1"/>
          </p:cNvSpPr>
          <p:nvPr>
            <p:ph type="ftr" sz="quarter" idx="4"/>
          </p:nvPr>
        </p:nvSpPr>
        <p:spPr>
          <a:noFill/>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57348" name="Rectangle 7"/>
          <p:cNvSpPr>
            <a:spLocks noGrp="1" noChangeArrowheads="1"/>
          </p:cNvSpPr>
          <p:nvPr>
            <p:ph type="sldNum" sz="quarter" idx="5"/>
          </p:nvPr>
        </p:nvSpPr>
        <p:spPr>
          <a:noFill/>
        </p:spPr>
        <p:txBody>
          <a:bodyPr/>
          <a:lstStyle/>
          <a:p>
            <a:fld id="{458676B2-98EC-4B87-883F-C71BF1B8B494}" type="slidenum">
              <a:rPr lang="en-US" smtClean="0"/>
              <a:pPr/>
              <a:t>10</a:t>
            </a:fld>
            <a:endParaRPr lang="en-US" dirty="0" smtClean="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p>
        </p:txBody>
      </p:sp>
      <p:sp>
        <p:nvSpPr>
          <p:cNvPr id="94212" name="Date Placeholder 3"/>
          <p:cNvSpPr>
            <a:spLocks noGrp="1"/>
          </p:cNvSpPr>
          <p:nvPr>
            <p:ph type="dt" sz="quarter" idx="1"/>
          </p:nvPr>
        </p:nvSpPr>
        <p:spPr>
          <a:noFill/>
        </p:spPr>
        <p:txBody>
          <a:bodyPr/>
          <a:lstStyle/>
          <a:p>
            <a:fld id="{4845D259-067E-4152-A698-92A6B0D9195A}" type="datetime8">
              <a:rPr lang="en-US" smtClean="0"/>
              <a:pPr/>
              <a:t>5/29/2007 2:43 PM</a:t>
            </a:fld>
            <a:endParaRPr lang="en-US" dirty="0" smtClean="0"/>
          </a:p>
        </p:txBody>
      </p:sp>
      <p:sp>
        <p:nvSpPr>
          <p:cNvPr id="94213" name="Footer Placeholder 4"/>
          <p:cNvSpPr>
            <a:spLocks noGrp="1"/>
          </p:cNvSpPr>
          <p:nvPr>
            <p:ph type="ftr" sz="quarter" idx="4"/>
          </p:nvPr>
        </p:nvSpPr>
        <p:spPr>
          <a:noFill/>
        </p:spPr>
        <p:txBody>
          <a:bodyPr/>
          <a:lstStyle/>
          <a:p>
            <a:r>
              <a:rPr lang="en-US" dirty="0" smtClean="0">
                <a:latin typeface="Arial" pitchFamily="34" charset="0"/>
              </a:rPr>
              <a:t>Microsoft Management Summit 2007, March 26-30, 2007, San Diego, California© 2007 Microsoft Corporation. All rights reserved.</a:t>
            </a:r>
          </a:p>
          <a:p>
            <a:r>
              <a:rPr lang="en-US" dirty="0" smtClean="0">
                <a:latin typeface="Arial" pitchFamily="34" charset="0"/>
              </a:rPr>
              <a:t>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a:t>
            </a:r>
          </a:p>
          <a:p>
            <a:r>
              <a:rPr lang="en-US" dirty="0" smtClean="0">
                <a:latin typeface="Arial" pitchFamily="34" charset="0"/>
              </a:rPr>
              <a:t>Because Microsoft must respond to changing market conditions, it should not be interpreted to be a commitment on the part of Microsoft,</a:t>
            </a:r>
          </a:p>
          <a:p>
            <a:r>
              <a:rPr lang="en-US" dirty="0" smtClean="0">
                <a:latin typeface="Arial" pitchFamily="34" charset="0"/>
              </a:rPr>
              <a:t>and Microsoft cannot guarantee the accuracy of any information provided after the date of this presentation.</a:t>
            </a:r>
          </a:p>
          <a:p>
            <a:r>
              <a:rPr lang="en-US" dirty="0" smtClean="0">
                <a:latin typeface="Arial" pitchFamily="34" charset="0"/>
              </a:rPr>
              <a:t>MICROSOFT MAKES NO WARRANTIES, EXPRESS, IMPLIED OR STATUTORY, AS TO THE INFORMATION IN THIS PRESENTATION.</a:t>
            </a:r>
          </a:p>
        </p:txBody>
      </p:sp>
      <p:sp>
        <p:nvSpPr>
          <p:cNvPr id="94214" name="Slide Number Placeholder 5"/>
          <p:cNvSpPr>
            <a:spLocks noGrp="1"/>
          </p:cNvSpPr>
          <p:nvPr>
            <p:ph type="sldNum" sz="quarter" idx="5"/>
          </p:nvPr>
        </p:nvSpPr>
        <p:spPr>
          <a:noFill/>
        </p:spPr>
        <p:txBody>
          <a:bodyPr/>
          <a:lstStyle/>
          <a:p>
            <a:fld id="{C3062625-9BCC-4C2F-B28F-3B7FC51D9339}"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F1217F9-E156-4913-B301-53DB2C1A00FD}" type="slidenum">
              <a:rPr lang="en-US" smtClean="0"/>
              <a:pPr/>
              <a:t>17</a:t>
            </a:fld>
            <a:endParaRPr lang="en-US" dirty="0" smtClean="0"/>
          </a:p>
        </p:txBody>
      </p:sp>
      <p:sp>
        <p:nvSpPr>
          <p:cNvPr id="100355"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xfrm>
            <a:off x="686115" y="4343716"/>
            <a:ext cx="5485772" cy="7642041"/>
          </a:xfrm>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0"/>
          <p:cNvSpPr>
            <a:spLocks noGrp="1" noRot="1" noChangeAspect="1" noTextEdit="1"/>
          </p:cNvSpPr>
          <p:nvPr>
            <p:ph type="sldImg"/>
          </p:nvPr>
        </p:nvSpPr>
        <p:spPr>
          <a:ln/>
        </p:spPr>
      </p:sp>
      <p:sp>
        <p:nvSpPr>
          <p:cNvPr id="76803" name="Notes Placeholder 11"/>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66B5E623-568A-49D7-A7BD-7D3CF89181AF}" type="datetime8">
              <a:rPr lang="en-US" smtClean="0">
                <a:ea typeface="ＭＳ Ｐゴシック" pitchFamily="34" charset="-128"/>
              </a:rPr>
              <a:pPr/>
              <a:t>5/29/2007 2:43 PM</a:t>
            </a:fld>
            <a:endParaRPr lang="en-US" dirty="0" smtClean="0">
              <a:ea typeface="ＭＳ Ｐゴシック" pitchFamily="34" charset="-128"/>
            </a:endParaRPr>
          </a:p>
        </p:txBody>
      </p:sp>
      <p:sp>
        <p:nvSpPr>
          <p:cNvPr id="53252" name="Rectangle 7"/>
          <p:cNvSpPr>
            <a:spLocks noGrp="1" noChangeArrowheads="1"/>
          </p:cNvSpPr>
          <p:nvPr>
            <p:ph type="sldNum" sz="quarter" idx="5"/>
          </p:nvPr>
        </p:nvSpPr>
        <p:spPr>
          <a:noFill/>
        </p:spPr>
        <p:txBody>
          <a:bodyPr/>
          <a:lstStyle/>
          <a:p>
            <a:fld id="{3EEF7FD4-78E2-4020-916F-059A8FA5A002}" type="slidenum">
              <a:rPr lang="en-US" smtClean="0">
                <a:ea typeface="ＭＳ Ｐゴシック" pitchFamily="34" charset="-128"/>
              </a:rPr>
              <a:pPr/>
              <a:t>21</a:t>
            </a:fld>
            <a:endParaRPr lang="en-US" dirty="0" smtClean="0">
              <a:ea typeface="ＭＳ Ｐゴシック" pitchFamily="34" charset="-128"/>
            </a:endParaRPr>
          </a:p>
        </p:txBody>
      </p:sp>
      <p:sp>
        <p:nvSpPr>
          <p:cNvPr id="53253" name="Rectangle 2"/>
          <p:cNvSpPr>
            <a:spLocks noGrp="1" noRot="1" noChangeAspect="1" noChangeArrowheads="1" noTextEdit="1"/>
          </p:cNvSpPr>
          <p:nvPr>
            <p:ph type="sldImg"/>
          </p:nvPr>
        </p:nvSpPr>
        <p:spPr>
          <a:xfrm>
            <a:off x="1144588" y="382588"/>
            <a:ext cx="4570412" cy="3427412"/>
          </a:xfrm>
          <a:ln/>
        </p:spPr>
      </p:sp>
      <p:sp>
        <p:nvSpPr>
          <p:cNvPr id="53254" name="Rectangle 3"/>
          <p:cNvSpPr>
            <a:spLocks noGrp="1" noChangeArrowheads="1"/>
          </p:cNvSpPr>
          <p:nvPr>
            <p:ph type="body" idx="1"/>
          </p:nvPr>
        </p:nvSpPr>
        <p:spPr>
          <a:xfrm>
            <a:off x="990600" y="4040188"/>
            <a:ext cx="5029200" cy="4416425"/>
          </a:xfrm>
          <a:noFill/>
          <a:ln/>
        </p:spPr>
        <p:txBody>
          <a:bodyPr>
            <a:normAutofit fontScale="92500"/>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0"/>
          <p:cNvSpPr>
            <a:spLocks noGrp="1" noRot="1" noChangeAspect="1" noTextEdit="1"/>
          </p:cNvSpPr>
          <p:nvPr>
            <p:ph type="sldImg"/>
          </p:nvPr>
        </p:nvSpPr>
        <p:spPr>
          <a:ln/>
        </p:spPr>
      </p:sp>
      <p:sp>
        <p:nvSpPr>
          <p:cNvPr id="76803" name="Notes Placeholder 11"/>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0C9F7B0-4A94-4EDD-BF4D-4B9ADBD8153A}" type="datetime8">
              <a:rPr lang="en-US" smtClean="0"/>
              <a:pPr/>
              <a:t>5/29/2007 2:43 PM</a:t>
            </a:fld>
            <a:endParaRPr lang="en-US" dirty="0" smtClean="0"/>
          </a:p>
        </p:txBody>
      </p:sp>
      <p:sp>
        <p:nvSpPr>
          <p:cNvPr id="51203" name="Rectangle 6"/>
          <p:cNvSpPr>
            <a:spLocks noGrp="1" noChangeArrowheads="1"/>
          </p:cNvSpPr>
          <p:nvPr>
            <p:ph type="ftr" sz="quarter" idx="4"/>
          </p:nvPr>
        </p:nvSpPr>
        <p:spPr>
          <a:noFill/>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51204" name="Rectangle 7"/>
          <p:cNvSpPr>
            <a:spLocks noGrp="1" noChangeArrowheads="1"/>
          </p:cNvSpPr>
          <p:nvPr>
            <p:ph type="sldNum" sz="quarter" idx="5"/>
          </p:nvPr>
        </p:nvSpPr>
        <p:spPr>
          <a:noFill/>
        </p:spPr>
        <p:txBody>
          <a:bodyPr/>
          <a:lstStyle/>
          <a:p>
            <a:fld id="{8884B050-6474-4ADE-A22C-7F73ED21D68A}"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xfrm>
            <a:off x="4191000" y="455613"/>
            <a:ext cx="2541588" cy="1906587"/>
          </a:xfrm>
          <a:ln/>
        </p:spPr>
      </p:sp>
      <p:sp>
        <p:nvSpPr>
          <p:cNvPr id="51206" name="Rectangle 3"/>
          <p:cNvSpPr>
            <a:spLocks noGrp="1" noChangeArrowheads="1"/>
          </p:cNvSpPr>
          <p:nvPr>
            <p:ph type="body" idx="1"/>
          </p:nvPr>
        </p:nvSpPr>
        <p:spPr>
          <a:xfrm>
            <a:off x="177800" y="2525713"/>
            <a:ext cx="6424613" cy="5988050"/>
          </a:xfrm>
          <a:noFill/>
          <a:ln/>
        </p:spPr>
        <p:txBody>
          <a:bodyPr/>
          <a:lstStyle/>
          <a:p>
            <a:pPr marL="185738" indent="-185738"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0C9F7B0-4A94-4EDD-BF4D-4B9ADBD8153A}" type="datetime8">
              <a:rPr lang="en-US" smtClean="0"/>
              <a:pPr/>
              <a:t>5/29/2007 2:43 PM</a:t>
            </a:fld>
            <a:endParaRPr lang="en-US" dirty="0" smtClean="0"/>
          </a:p>
        </p:txBody>
      </p:sp>
      <p:sp>
        <p:nvSpPr>
          <p:cNvPr id="51203" name="Rectangle 6"/>
          <p:cNvSpPr>
            <a:spLocks noGrp="1" noChangeArrowheads="1"/>
          </p:cNvSpPr>
          <p:nvPr>
            <p:ph type="ftr" sz="quarter" idx="4"/>
          </p:nvPr>
        </p:nvSpPr>
        <p:spPr>
          <a:noFill/>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51204" name="Rectangle 7"/>
          <p:cNvSpPr>
            <a:spLocks noGrp="1" noChangeArrowheads="1"/>
          </p:cNvSpPr>
          <p:nvPr>
            <p:ph type="sldNum" sz="quarter" idx="5"/>
          </p:nvPr>
        </p:nvSpPr>
        <p:spPr>
          <a:noFill/>
        </p:spPr>
        <p:txBody>
          <a:bodyPr/>
          <a:lstStyle/>
          <a:p>
            <a:fld id="{8884B050-6474-4ADE-A22C-7F73ED21D68A}" type="slidenum">
              <a:rPr lang="en-US" smtClean="0"/>
              <a:pPr/>
              <a:t>9</a:t>
            </a:fld>
            <a:endParaRPr lang="en-US" dirty="0" smtClean="0"/>
          </a:p>
        </p:txBody>
      </p:sp>
      <p:sp>
        <p:nvSpPr>
          <p:cNvPr id="51205" name="Rectangle 2"/>
          <p:cNvSpPr>
            <a:spLocks noGrp="1" noRot="1" noChangeAspect="1" noChangeArrowheads="1" noTextEdit="1"/>
          </p:cNvSpPr>
          <p:nvPr>
            <p:ph type="sldImg"/>
          </p:nvPr>
        </p:nvSpPr>
        <p:spPr>
          <a:xfrm>
            <a:off x="4191000" y="455613"/>
            <a:ext cx="2541588" cy="1906587"/>
          </a:xfrm>
          <a:ln/>
        </p:spPr>
      </p:sp>
      <p:sp>
        <p:nvSpPr>
          <p:cNvPr id="51206" name="Rectangle 3"/>
          <p:cNvSpPr>
            <a:spLocks noGrp="1" noChangeArrowheads="1"/>
          </p:cNvSpPr>
          <p:nvPr>
            <p:ph type="body" idx="1"/>
          </p:nvPr>
        </p:nvSpPr>
        <p:spPr>
          <a:xfrm>
            <a:off x="177800" y="2525713"/>
            <a:ext cx="6424613" cy="5988050"/>
          </a:xfrm>
          <a:noFill/>
          <a:ln/>
        </p:spPr>
        <p:txBody>
          <a:bodyPr/>
          <a:lstStyle/>
          <a:p>
            <a:pPr marL="185738" indent="-185738"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notesSlide" Target="../notesSlides/notesSlide10.xml"/><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slideLayout" Target="../slideLayouts/slideLayout5.xml"/><Relationship Id="rId16" Type="http://schemas.openxmlformats.org/officeDocument/2006/relationships/image" Target="../media/image87.png"/><Relationship Id="rId1" Type="http://schemas.openxmlformats.org/officeDocument/2006/relationships/tags" Target="../tags/tag5.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 Type="http://schemas.openxmlformats.org/officeDocument/2006/relationships/image" Target="../media/image89.pn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2" Type="http://schemas.openxmlformats.org/officeDocument/2006/relationships/notesSlide" Target="../notesSlides/notesSlide15.xml"/><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115.png"/><Relationship Id="rId1" Type="http://schemas.openxmlformats.org/officeDocument/2006/relationships/slideLayout" Target="../slideLayouts/slideLayout5.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0.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119.png"/><Relationship Id="rId4" Type="http://schemas.openxmlformats.org/officeDocument/2006/relationships/image" Target="../media/image118.png"/></Relationships>
</file>

<file path=ppt/slides/_rels/slide18.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emf"/><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0.png"/><Relationship Id="rId18" Type="http://schemas.openxmlformats.org/officeDocument/2006/relationships/image" Target="../media/image145.png"/><Relationship Id="rId3" Type="http://schemas.openxmlformats.org/officeDocument/2006/relationships/image" Target="../media/image131.png"/><Relationship Id="rId21"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7" Type="http://schemas.openxmlformats.org/officeDocument/2006/relationships/image" Target="../media/image135.png"/><Relationship Id="rId12" Type="http://schemas.openxmlformats.org/officeDocument/2006/relationships/image" Target="../media/image139.png"/><Relationship Id="rId17" Type="http://schemas.openxmlformats.org/officeDocument/2006/relationships/image" Target="../media/image144.png"/><Relationship Id="rId2" Type="http://schemas.openxmlformats.org/officeDocument/2006/relationships/notesSlide" Target="../notesSlides/notesSlide20.xml"/><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slideLayout" Target="../slideLayouts/slideLayout3.xml"/><Relationship Id="rId6" Type="http://schemas.openxmlformats.org/officeDocument/2006/relationships/image" Target="../media/image134.png"/><Relationship Id="rId11" Type="http://schemas.openxmlformats.org/officeDocument/2006/relationships/image" Target="../media/image138.png"/><Relationship Id="rId5" Type="http://schemas.openxmlformats.org/officeDocument/2006/relationships/image" Target="../media/image133.png"/><Relationship Id="rId15" Type="http://schemas.openxmlformats.org/officeDocument/2006/relationships/image" Target="../media/image142.png"/><Relationship Id="rId23" Type="http://schemas.openxmlformats.org/officeDocument/2006/relationships/image" Target="../media/image149.png"/><Relationship Id="rId10" Type="http://schemas.openxmlformats.org/officeDocument/2006/relationships/image" Target="../media/image67.png"/><Relationship Id="rId19" Type="http://schemas.openxmlformats.org/officeDocument/2006/relationships/image" Target="../media/image146.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1.png"/><Relationship Id="rId22" Type="http://schemas.openxmlformats.org/officeDocument/2006/relationships/image" Target="../media/image148.jpeg"/></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52.png"/><Relationship Id="rId4" Type="http://schemas.openxmlformats.org/officeDocument/2006/relationships/image" Target="../media/image151.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2.xml"/><Relationship Id="rId16" Type="http://schemas.openxmlformats.org/officeDocument/2006/relationships/image" Target="../media/image18.png"/><Relationship Id="rId20" Type="http://schemas.openxmlformats.org/officeDocument/2006/relationships/image" Target="../media/image22.emf"/><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virtualizatio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www.microsoft.com/systemcenter/scvmm/evaluation/default.mspx" TargetMode="External"/><Relationship Id="rId5" Type="http://schemas.openxmlformats.org/officeDocument/2006/relationships/hyperlink" Target="http://www.microsoft.com/scvmm" TargetMode="External"/><Relationship Id="rId4" Type="http://schemas.openxmlformats.org/officeDocument/2006/relationships/hyperlink" Target="http://www.microsoft.com/systemcen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notesSlide" Target="../notesSlides/notesSlide3.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notesSlide" Target="../notesSlides/notesSlide5.xml"/><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slideLayout" Target="../slideLayouts/slideLayout1.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tags" Target="../tags/tag3.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24.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slideLayout" Target="../slideLayouts/slideLayout5.xml"/><Relationship Id="rId16" Type="http://schemas.openxmlformats.org/officeDocument/2006/relationships/image" Target="../media/image33.png"/><Relationship Id="rId1" Type="http://schemas.openxmlformats.org/officeDocument/2006/relationships/tags" Target="../tags/tag4.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2.png"/><Relationship Id="rId10" Type="http://schemas.openxmlformats.org/officeDocument/2006/relationships/image" Target="../media/image74.png"/><Relationship Id="rId4" Type="http://schemas.openxmlformats.org/officeDocument/2006/relationships/image" Target="../media/image24.png"/><Relationship Id="rId9" Type="http://schemas.openxmlformats.org/officeDocument/2006/relationships/image" Target="../media/image73.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619" y="1416050"/>
            <a:ext cx="7692761" cy="2285241"/>
          </a:xfrm>
        </p:spPr>
        <p:txBody>
          <a:bodyPr/>
          <a:lstStyle/>
          <a:p>
            <a:r>
              <a:rPr smtClean="0"/>
              <a:t>Virtualization In Windows Server Code Name "Longhorn"</a:t>
            </a:r>
            <a:endParaRPr lang="en-US" dirty="0"/>
          </a:p>
        </p:txBody>
      </p:sp>
      <p:sp>
        <p:nvSpPr>
          <p:cNvPr id="3" name="Subtitle 2"/>
          <p:cNvSpPr>
            <a:spLocks noGrp="1"/>
          </p:cNvSpPr>
          <p:nvPr>
            <p:ph type="subTitle" idx="1"/>
          </p:nvPr>
        </p:nvSpPr>
        <p:spPr>
          <a:xfrm>
            <a:off x="727606" y="4334075"/>
            <a:ext cx="7692761" cy="1846659"/>
          </a:xfrm>
        </p:spPr>
        <p:txBody>
          <a:bodyPr/>
          <a:lstStyle/>
          <a:p>
            <a:r>
              <a:rPr lang="en-US" dirty="0" smtClean="0"/>
              <a:t>Mike Neil</a:t>
            </a:r>
          </a:p>
          <a:p>
            <a:r>
              <a:rPr lang="en-US" dirty="0" smtClean="0"/>
              <a:t>General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24" name="Rectangle 68"/>
          <p:cNvSpPr>
            <a:spLocks noGrp="1" noChangeArrowheads="1"/>
          </p:cNvSpPr>
          <p:nvPr>
            <p:ph type="title"/>
          </p:nvPr>
        </p:nvSpPr>
        <p:spPr>
          <a:xfrm>
            <a:off x="381000" y="227013"/>
            <a:ext cx="8382000" cy="1244600"/>
          </a:xfrm>
        </p:spPr>
        <p:txBody>
          <a:bodyPr/>
          <a:lstStyle/>
          <a:p>
            <a:pPr eaLnBrk="1" hangingPunct="1">
              <a:defRPr/>
            </a:pPr>
            <a:r>
              <a:rPr lang="en-US" dirty="0" smtClean="0"/>
              <a:t>Windows Virtualization</a:t>
            </a:r>
            <a:br>
              <a:rPr lang="en-US" dirty="0" smtClean="0"/>
            </a:br>
            <a:r>
              <a:rPr lang="en-US" sz="3600" dirty="0" smtClean="0">
                <a:solidFill>
                  <a:schemeClr val="accent1"/>
                </a:solidFill>
              </a:rPr>
              <a:t>Architecture</a:t>
            </a:r>
          </a:p>
        </p:txBody>
      </p:sp>
      <p:sp>
        <p:nvSpPr>
          <p:cNvPr id="317442" name="Rectangle 2"/>
          <p:cNvSpPr>
            <a:spLocks noChangeArrowheads="1"/>
          </p:cNvSpPr>
          <p:nvPr/>
        </p:nvSpPr>
        <p:spPr bwMode="auto">
          <a:xfrm>
            <a:off x="387350" y="1758950"/>
            <a:ext cx="8370888" cy="4873625"/>
          </a:xfrm>
          <a:prstGeom prst="rect">
            <a:avLst/>
          </a:prstGeom>
          <a:solidFill>
            <a:schemeClr val="bg2">
              <a:alpha val="50195"/>
            </a:schemeClr>
          </a:solidFill>
          <a:ln w="9525">
            <a:noFill/>
            <a:miter lim="800000"/>
            <a:headEnd/>
            <a:tailEnd/>
          </a:ln>
        </p:spPr>
        <p:txBody>
          <a:bodyPr wrap="none" lIns="82296" tIns="41148" rIns="82296" bIns="41148" anchor="ctr"/>
          <a:lstStyle/>
          <a:p>
            <a:pPr defTabSz="822325">
              <a:lnSpc>
                <a:spcPct val="90000"/>
              </a:lnSpc>
              <a:spcBef>
                <a:spcPct val="30000"/>
              </a:spcBef>
              <a:defRPr/>
            </a:pPr>
            <a:endParaRPr lang="en-US" sz="2900" dirty="0">
              <a:effectLst>
                <a:outerShdw blurRad="38100" dist="38100" dir="2700000" algn="tl">
                  <a:srgbClr val="000000"/>
                </a:outerShdw>
              </a:effectLst>
            </a:endParaRPr>
          </a:p>
        </p:txBody>
      </p:sp>
      <p:sp>
        <p:nvSpPr>
          <p:cNvPr id="317444" name="Line 4"/>
          <p:cNvSpPr>
            <a:spLocks noChangeShapeType="1"/>
          </p:cNvSpPr>
          <p:nvPr/>
        </p:nvSpPr>
        <p:spPr bwMode="auto">
          <a:xfrm flipV="1">
            <a:off x="3937000" y="1755775"/>
            <a:ext cx="0" cy="3805238"/>
          </a:xfrm>
          <a:prstGeom prst="line">
            <a:avLst/>
          </a:prstGeom>
          <a:noFill/>
          <a:ln w="28575">
            <a:solidFill>
              <a:srgbClr val="FFFFFF"/>
            </a:solidFill>
            <a:prstDash val="lgDash"/>
            <a:round/>
            <a:headEnd/>
            <a:tailEnd/>
          </a:ln>
          <a:effectLst>
            <a:outerShdw dist="35921" dir="2700000" algn="ctr" rotWithShape="0">
              <a:schemeClr val="bg2"/>
            </a:outerShdw>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17445" name="Text Box 5"/>
          <p:cNvSpPr txBox="1">
            <a:spLocks noChangeArrowheads="1"/>
          </p:cNvSpPr>
          <p:nvPr/>
        </p:nvSpPr>
        <p:spPr bwMode="auto">
          <a:xfrm>
            <a:off x="750888" y="1773238"/>
            <a:ext cx="2963862" cy="425450"/>
          </a:xfrm>
          <a:prstGeom prst="rect">
            <a:avLst/>
          </a:prstGeom>
          <a:noFill/>
          <a:ln w="3175" algn="ctr">
            <a:noFill/>
            <a:miter lim="800000"/>
            <a:headEnd/>
            <a:tailEnd/>
          </a:ln>
        </p:spPr>
        <p:txBody>
          <a:bodyPr lIns="82296" tIns="41148" rIns="82296" bIns="41148">
            <a:spAutoFit/>
          </a:bodyPr>
          <a:lstStyle/>
          <a:p>
            <a:pPr defTabSz="822325">
              <a:lnSpc>
                <a:spcPct val="90000"/>
              </a:lnSpc>
              <a:spcBef>
                <a:spcPct val="30000"/>
              </a:spcBef>
              <a:defRPr/>
            </a:pPr>
            <a:r>
              <a:rPr lang="en-US" sz="2500" dirty="0">
                <a:effectLst>
                  <a:outerShdw blurRad="38100" dist="38100" dir="2700000" algn="tl">
                    <a:srgbClr val="000000"/>
                  </a:outerShdw>
                </a:effectLst>
              </a:rPr>
              <a:t>Parent Partition</a:t>
            </a:r>
          </a:p>
        </p:txBody>
      </p:sp>
      <p:sp>
        <p:nvSpPr>
          <p:cNvPr id="317446" name="Line 6"/>
          <p:cNvSpPr>
            <a:spLocks noChangeShapeType="1"/>
          </p:cNvSpPr>
          <p:nvPr/>
        </p:nvSpPr>
        <p:spPr bwMode="auto">
          <a:xfrm flipH="1">
            <a:off x="704850" y="5561013"/>
            <a:ext cx="6321425" cy="1587"/>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17447" name="Text Box 7"/>
          <p:cNvSpPr txBox="1">
            <a:spLocks noChangeArrowheads="1"/>
          </p:cNvSpPr>
          <p:nvPr/>
        </p:nvSpPr>
        <p:spPr bwMode="auto">
          <a:xfrm>
            <a:off x="4202113" y="1774825"/>
            <a:ext cx="2660650" cy="425450"/>
          </a:xfrm>
          <a:prstGeom prst="rect">
            <a:avLst/>
          </a:prstGeom>
          <a:noFill/>
          <a:ln w="3175" algn="ctr">
            <a:noFill/>
            <a:miter lim="800000"/>
            <a:headEnd/>
            <a:tailEnd/>
          </a:ln>
        </p:spPr>
        <p:txBody>
          <a:bodyPr lIns="82296" tIns="41148" rIns="82296" bIns="41148">
            <a:spAutoFit/>
          </a:bodyPr>
          <a:lstStyle/>
          <a:p>
            <a:pPr defTabSz="822325">
              <a:lnSpc>
                <a:spcPct val="90000"/>
              </a:lnSpc>
              <a:spcBef>
                <a:spcPct val="30000"/>
              </a:spcBef>
              <a:defRPr/>
            </a:pPr>
            <a:r>
              <a:rPr lang="en-US" sz="2500" dirty="0">
                <a:effectLst>
                  <a:outerShdw blurRad="38100" dist="38100" dir="2700000" algn="tl">
                    <a:srgbClr val="000000"/>
                  </a:outerShdw>
                </a:effectLst>
              </a:rPr>
              <a:t>Child Partitions</a:t>
            </a:r>
          </a:p>
        </p:txBody>
      </p:sp>
      <p:sp>
        <p:nvSpPr>
          <p:cNvPr id="317448" name="Text Box 8"/>
          <p:cNvSpPr txBox="1">
            <a:spLocks noChangeArrowheads="1"/>
          </p:cNvSpPr>
          <p:nvPr/>
        </p:nvSpPr>
        <p:spPr bwMode="auto">
          <a:xfrm>
            <a:off x="5829300" y="5287963"/>
            <a:ext cx="1441450" cy="274637"/>
          </a:xfrm>
          <a:prstGeom prst="rect">
            <a:avLst/>
          </a:prstGeom>
          <a:noFill/>
          <a:ln w="3175" algn="ctr">
            <a:noFill/>
            <a:miter lim="800000"/>
            <a:headEnd/>
            <a:tailEnd/>
          </a:ln>
        </p:spPr>
        <p:txBody>
          <a:bodyPr lIns="82296" tIns="41148" rIns="82296" bIns="41148">
            <a:spAutoFit/>
          </a:bodyPr>
          <a:lstStyle/>
          <a:p>
            <a:pPr defTabSz="822325">
              <a:lnSpc>
                <a:spcPct val="90000"/>
              </a:lnSpc>
              <a:spcBef>
                <a:spcPct val="30000"/>
              </a:spcBef>
              <a:defRPr/>
            </a:pPr>
            <a:r>
              <a:rPr lang="en-US" sz="1400" dirty="0">
                <a:effectLst>
                  <a:outerShdw blurRad="38100" dist="38100" dir="2700000" algn="tl">
                    <a:srgbClr val="000000"/>
                  </a:outerShdw>
                </a:effectLst>
              </a:rPr>
              <a:t>Kernel Mode</a:t>
            </a:r>
          </a:p>
        </p:txBody>
      </p:sp>
      <p:sp>
        <p:nvSpPr>
          <p:cNvPr id="317449" name="Text Box 9"/>
          <p:cNvSpPr txBox="1">
            <a:spLocks noChangeArrowheads="1"/>
          </p:cNvSpPr>
          <p:nvPr/>
        </p:nvSpPr>
        <p:spPr bwMode="auto">
          <a:xfrm>
            <a:off x="5829300" y="3516313"/>
            <a:ext cx="1301750" cy="274637"/>
          </a:xfrm>
          <a:prstGeom prst="rect">
            <a:avLst/>
          </a:prstGeom>
          <a:noFill/>
          <a:ln w="3175" algn="ctr">
            <a:noFill/>
            <a:miter lim="800000"/>
            <a:headEnd/>
            <a:tailEnd/>
          </a:ln>
        </p:spPr>
        <p:txBody>
          <a:bodyPr lIns="82296" tIns="41148" rIns="82296" bIns="41148">
            <a:spAutoFit/>
          </a:bodyPr>
          <a:lstStyle/>
          <a:p>
            <a:pPr defTabSz="822325">
              <a:lnSpc>
                <a:spcPct val="90000"/>
              </a:lnSpc>
              <a:spcBef>
                <a:spcPct val="30000"/>
              </a:spcBef>
              <a:defRPr/>
            </a:pPr>
            <a:r>
              <a:rPr lang="en-US" sz="1400" dirty="0">
                <a:effectLst>
                  <a:outerShdw blurRad="38100" dist="38100" dir="2700000" algn="tl">
                    <a:srgbClr val="000000"/>
                  </a:outerShdw>
                </a:effectLst>
              </a:rPr>
              <a:t>User Mode</a:t>
            </a:r>
          </a:p>
        </p:txBody>
      </p:sp>
      <p:sp>
        <p:nvSpPr>
          <p:cNvPr id="317450" name="Line 10"/>
          <p:cNvSpPr>
            <a:spLocks noChangeShapeType="1"/>
          </p:cNvSpPr>
          <p:nvPr/>
        </p:nvSpPr>
        <p:spPr bwMode="auto">
          <a:xfrm flipH="1">
            <a:off x="704850" y="3846513"/>
            <a:ext cx="6653213" cy="1587"/>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pPr>
              <a:defRPr/>
            </a:pPr>
            <a:endParaRPr lang="en-US" dirty="0">
              <a:effectLst>
                <a:outerShdw blurRad="38100" dist="38100" dir="2700000" algn="tl">
                  <a:srgbClr val="000000">
                    <a:alpha val="43137"/>
                  </a:srgbClr>
                </a:outerShdw>
              </a:effectLst>
            </a:endParaRPr>
          </a:p>
        </p:txBody>
      </p:sp>
      <p:grpSp>
        <p:nvGrpSpPr>
          <p:cNvPr id="2" name="Group 11"/>
          <p:cNvGrpSpPr>
            <a:grpSpLocks/>
          </p:cNvGrpSpPr>
          <p:nvPr/>
        </p:nvGrpSpPr>
        <p:grpSpPr bwMode="auto">
          <a:xfrm>
            <a:off x="661988" y="4181475"/>
            <a:ext cx="3136900" cy="1177925"/>
            <a:chOff x="192" y="2460"/>
            <a:chExt cx="2196" cy="824"/>
          </a:xfrm>
        </p:grpSpPr>
        <p:pic>
          <p:nvPicPr>
            <p:cNvPr id="18489" name="Picture 12" descr="Vivid yellow box"/>
            <p:cNvPicPr>
              <a:picLocks noChangeAspect="1" noChangeArrowheads="1"/>
            </p:cNvPicPr>
            <p:nvPr/>
          </p:nvPicPr>
          <p:blipFill>
            <a:blip r:embed="rId4"/>
            <a:srcRect/>
            <a:stretch>
              <a:fillRect/>
            </a:stretch>
          </p:blipFill>
          <p:spPr bwMode="auto">
            <a:xfrm>
              <a:off x="1277" y="2461"/>
              <a:ext cx="1111" cy="823"/>
            </a:xfrm>
            <a:prstGeom prst="rect">
              <a:avLst/>
            </a:prstGeom>
            <a:noFill/>
            <a:ln w="9525">
              <a:noFill/>
              <a:miter lim="800000"/>
              <a:headEnd/>
              <a:tailEnd/>
            </a:ln>
          </p:spPr>
        </p:pic>
        <p:sp>
          <p:nvSpPr>
            <p:cNvPr id="317453" name="Rectangle 13"/>
            <p:cNvSpPr>
              <a:spLocks noChangeArrowheads="1"/>
            </p:cNvSpPr>
            <p:nvPr/>
          </p:nvSpPr>
          <p:spPr bwMode="grayWhite">
            <a:xfrm>
              <a:off x="1324" y="2500"/>
              <a:ext cx="904" cy="670"/>
            </a:xfrm>
            <a:prstGeom prst="rect">
              <a:avLst/>
            </a:prstGeom>
            <a:noFill/>
            <a:ln w="3175" algn="ctr">
              <a:noFill/>
              <a:miter lim="800000"/>
              <a:headEnd/>
              <a:tailEnd/>
            </a:ln>
          </p:spPr>
          <p:txBody>
            <a:bodyPr wrap="none" lIns="82296" tIns="41148" rIns="82296" bIns="41148" anchor="b" anchorCtr="1"/>
            <a:lstStyle/>
            <a:p>
              <a:pPr algn="r" defTabSz="822325">
                <a:lnSpc>
                  <a:spcPct val="90000"/>
                </a:lnSpc>
                <a:spcBef>
                  <a:spcPct val="30000"/>
                </a:spcBef>
                <a:defRPr/>
              </a:pPr>
              <a:r>
                <a:rPr lang="en-US" sz="1400" dirty="0">
                  <a:solidFill>
                    <a:schemeClr val="bg2"/>
                  </a:solidFill>
                </a:rPr>
                <a:t>Virtualization</a:t>
              </a:r>
              <a:br>
                <a:rPr lang="en-US" sz="1400" dirty="0">
                  <a:solidFill>
                    <a:schemeClr val="bg2"/>
                  </a:solidFill>
                </a:rPr>
              </a:br>
              <a:r>
                <a:rPr lang="en-US" sz="1400" dirty="0">
                  <a:solidFill>
                    <a:schemeClr val="bg2"/>
                  </a:solidFill>
                </a:rPr>
                <a:t>Service</a:t>
              </a:r>
              <a:br>
                <a:rPr lang="en-US" sz="1400" dirty="0">
                  <a:solidFill>
                    <a:schemeClr val="bg2"/>
                  </a:solidFill>
                </a:rPr>
              </a:br>
              <a:r>
                <a:rPr lang="en-US" sz="1400" dirty="0">
                  <a:solidFill>
                    <a:schemeClr val="bg2"/>
                  </a:solidFill>
                </a:rPr>
                <a:t>Providers</a:t>
              </a:r>
              <a:br>
                <a:rPr lang="en-US" sz="1400" dirty="0">
                  <a:solidFill>
                    <a:schemeClr val="bg2"/>
                  </a:solidFill>
                </a:rPr>
              </a:br>
              <a:r>
                <a:rPr lang="en-US" sz="1400" dirty="0">
                  <a:solidFill>
                    <a:schemeClr val="bg2"/>
                  </a:solidFill>
                </a:rPr>
                <a:t>(VSPs)</a:t>
              </a:r>
            </a:p>
          </p:txBody>
        </p:sp>
        <p:pic>
          <p:nvPicPr>
            <p:cNvPr id="18491" name="Picture 14" descr="Vivid green box"/>
            <p:cNvPicPr>
              <a:picLocks noChangeAspect="1" noChangeArrowheads="1"/>
            </p:cNvPicPr>
            <p:nvPr/>
          </p:nvPicPr>
          <p:blipFill>
            <a:blip r:embed="rId5"/>
            <a:srcRect/>
            <a:stretch>
              <a:fillRect/>
            </a:stretch>
          </p:blipFill>
          <p:spPr bwMode="auto">
            <a:xfrm>
              <a:off x="192" y="2460"/>
              <a:ext cx="1172" cy="824"/>
            </a:xfrm>
            <a:prstGeom prst="rect">
              <a:avLst/>
            </a:prstGeom>
            <a:noFill/>
            <a:ln w="9525">
              <a:noFill/>
              <a:miter lim="800000"/>
              <a:headEnd/>
              <a:tailEnd/>
            </a:ln>
          </p:spPr>
        </p:pic>
        <p:grpSp>
          <p:nvGrpSpPr>
            <p:cNvPr id="3" name="Group 15"/>
            <p:cNvGrpSpPr>
              <a:grpSpLocks/>
            </p:cNvGrpSpPr>
            <p:nvPr/>
          </p:nvGrpSpPr>
          <p:grpSpPr bwMode="auto">
            <a:xfrm>
              <a:off x="252" y="2792"/>
              <a:ext cx="755" cy="355"/>
              <a:chOff x="-138" y="2223"/>
              <a:chExt cx="755" cy="355"/>
            </a:xfrm>
          </p:grpSpPr>
          <p:pic>
            <p:nvPicPr>
              <p:cNvPr id="18497" name="Picture 16" descr="Vivid green box"/>
              <p:cNvPicPr>
                <a:picLocks noChangeAspect="1" noChangeArrowheads="1"/>
              </p:cNvPicPr>
              <p:nvPr/>
            </p:nvPicPr>
            <p:blipFill>
              <a:blip r:embed="rId6"/>
              <a:srcRect/>
              <a:stretch>
                <a:fillRect/>
              </a:stretch>
            </p:blipFill>
            <p:spPr bwMode="auto">
              <a:xfrm>
                <a:off x="-138" y="2223"/>
                <a:ext cx="755" cy="355"/>
              </a:xfrm>
              <a:prstGeom prst="rect">
                <a:avLst/>
              </a:prstGeom>
              <a:noFill/>
              <a:ln w="9525">
                <a:noFill/>
                <a:miter lim="800000"/>
                <a:headEnd/>
                <a:tailEnd/>
              </a:ln>
            </p:spPr>
          </p:pic>
          <p:sp>
            <p:nvSpPr>
              <p:cNvPr id="317457" name="Rectangle 17"/>
              <p:cNvSpPr>
                <a:spLocks noChangeArrowheads="1"/>
              </p:cNvSpPr>
              <p:nvPr/>
            </p:nvSpPr>
            <p:spPr bwMode="auto">
              <a:xfrm>
                <a:off x="-76" y="2236"/>
                <a:ext cx="629" cy="328"/>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solidFill>
                      <a:schemeClr val="bg2"/>
                    </a:solidFill>
                  </a:rPr>
                  <a:t>Windows</a:t>
                </a:r>
                <a:br>
                  <a:rPr lang="en-US" sz="1400" dirty="0">
                    <a:solidFill>
                      <a:schemeClr val="bg2"/>
                    </a:solidFill>
                  </a:rPr>
                </a:br>
                <a:r>
                  <a:rPr lang="en-US" sz="1400" dirty="0">
                    <a:solidFill>
                      <a:schemeClr val="bg2"/>
                    </a:solidFill>
                  </a:rPr>
                  <a:t>Kernel</a:t>
                </a:r>
              </a:p>
            </p:txBody>
          </p:sp>
        </p:grpSp>
        <p:sp>
          <p:nvSpPr>
            <p:cNvPr id="317458" name="Text Box 18"/>
            <p:cNvSpPr txBox="1">
              <a:spLocks noChangeArrowheads="1"/>
            </p:cNvSpPr>
            <p:nvPr/>
          </p:nvSpPr>
          <p:spPr bwMode="auto">
            <a:xfrm>
              <a:off x="308" y="2546"/>
              <a:ext cx="940" cy="192"/>
            </a:xfrm>
            <a:prstGeom prst="rect">
              <a:avLst/>
            </a:prstGeom>
            <a:noFill/>
            <a:ln w="3175" algn="ctr">
              <a:noFill/>
              <a:miter lim="800000"/>
              <a:headEnd/>
              <a:tailEnd/>
            </a:ln>
          </p:spPr>
          <p:txBody>
            <a:bodyPr lIns="82296" tIns="41148" rIns="82296" bIns="41148">
              <a:spAutoFit/>
            </a:bodyPr>
            <a:lstStyle/>
            <a:p>
              <a:pPr algn="ctr" defTabSz="822325">
                <a:lnSpc>
                  <a:spcPct val="90000"/>
                </a:lnSpc>
                <a:spcBef>
                  <a:spcPct val="30000"/>
                </a:spcBef>
                <a:defRPr/>
              </a:pPr>
              <a:r>
                <a:rPr lang="en-US" sz="1400" dirty="0">
                  <a:solidFill>
                    <a:schemeClr val="bg2"/>
                  </a:solidFill>
                </a:rPr>
                <a:t>Server Core</a:t>
              </a:r>
            </a:p>
          </p:txBody>
        </p:sp>
        <p:grpSp>
          <p:nvGrpSpPr>
            <p:cNvPr id="4" name="Group 19"/>
            <p:cNvGrpSpPr>
              <a:grpSpLocks/>
            </p:cNvGrpSpPr>
            <p:nvPr/>
          </p:nvGrpSpPr>
          <p:grpSpPr bwMode="auto">
            <a:xfrm>
              <a:off x="1075" y="2879"/>
              <a:ext cx="517" cy="365"/>
              <a:chOff x="1447" y="3097"/>
              <a:chExt cx="517" cy="365"/>
            </a:xfrm>
          </p:grpSpPr>
          <p:pic>
            <p:nvPicPr>
              <p:cNvPr id="18495" name="Picture 20" descr="Vivid blue box"/>
              <p:cNvPicPr>
                <a:picLocks noChangeAspect="1" noChangeArrowheads="1"/>
              </p:cNvPicPr>
              <p:nvPr/>
            </p:nvPicPr>
            <p:blipFill>
              <a:blip r:embed="rId7"/>
              <a:srcRect/>
              <a:stretch>
                <a:fillRect/>
              </a:stretch>
            </p:blipFill>
            <p:spPr bwMode="auto">
              <a:xfrm>
                <a:off x="1447" y="3097"/>
                <a:ext cx="517" cy="364"/>
              </a:xfrm>
              <a:prstGeom prst="rect">
                <a:avLst/>
              </a:prstGeom>
              <a:noFill/>
              <a:ln w="9525">
                <a:noFill/>
                <a:miter lim="800000"/>
                <a:headEnd/>
                <a:tailEnd/>
              </a:ln>
            </p:spPr>
          </p:pic>
          <p:sp>
            <p:nvSpPr>
              <p:cNvPr id="317461" name="Rectangle 21"/>
              <p:cNvSpPr>
                <a:spLocks noChangeArrowheads="1"/>
              </p:cNvSpPr>
              <p:nvPr/>
            </p:nvSpPr>
            <p:spPr bwMode="blackWhite">
              <a:xfrm>
                <a:off x="1452" y="3097"/>
                <a:ext cx="508" cy="365"/>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effectLst>
                      <a:outerShdw blurRad="38100" dist="38100" dir="2700000" algn="tl">
                        <a:srgbClr val="000000"/>
                      </a:outerShdw>
                    </a:effectLst>
                  </a:rPr>
                  <a:t>IHV</a:t>
                </a:r>
                <a:br>
                  <a:rPr lang="en-US" sz="1400" dirty="0">
                    <a:effectLst>
                      <a:outerShdw blurRad="38100" dist="38100" dir="2700000" algn="tl">
                        <a:srgbClr val="000000"/>
                      </a:outerShdw>
                    </a:effectLst>
                  </a:rPr>
                </a:br>
                <a:r>
                  <a:rPr lang="en-US" sz="1400" dirty="0">
                    <a:effectLst>
                      <a:outerShdw blurRad="38100" dist="38100" dir="2700000" algn="tl">
                        <a:srgbClr val="000000"/>
                      </a:outerShdw>
                    </a:effectLst>
                  </a:rPr>
                  <a:t>Drivers</a:t>
                </a:r>
              </a:p>
            </p:txBody>
          </p:sp>
        </p:grpSp>
      </p:grpSp>
      <p:grpSp>
        <p:nvGrpSpPr>
          <p:cNvPr id="5" name="Group 22"/>
          <p:cNvGrpSpPr>
            <a:grpSpLocks/>
          </p:cNvGrpSpPr>
          <p:nvPr/>
        </p:nvGrpSpPr>
        <p:grpSpPr bwMode="auto">
          <a:xfrm>
            <a:off x="3582988" y="3781425"/>
            <a:ext cx="3489325" cy="1622425"/>
            <a:chOff x="2237" y="2180"/>
            <a:chExt cx="2442" cy="1136"/>
          </a:xfrm>
        </p:grpSpPr>
        <p:pic>
          <p:nvPicPr>
            <p:cNvPr id="18476" name="Picture 23" descr="Vivid teal box"/>
            <p:cNvPicPr>
              <a:picLocks noChangeAspect="1" noChangeArrowheads="1"/>
            </p:cNvPicPr>
            <p:nvPr/>
          </p:nvPicPr>
          <p:blipFill>
            <a:blip r:embed="rId8"/>
            <a:srcRect/>
            <a:stretch>
              <a:fillRect/>
            </a:stretch>
          </p:blipFill>
          <p:spPr bwMode="auto">
            <a:xfrm>
              <a:off x="2521" y="2180"/>
              <a:ext cx="2158" cy="1136"/>
            </a:xfrm>
            <a:prstGeom prst="rect">
              <a:avLst/>
            </a:prstGeom>
            <a:noFill/>
            <a:ln w="9525">
              <a:noFill/>
              <a:miter lim="800000"/>
              <a:headEnd/>
              <a:tailEnd/>
            </a:ln>
          </p:spPr>
        </p:pic>
        <p:grpSp>
          <p:nvGrpSpPr>
            <p:cNvPr id="6" name="Group 24"/>
            <p:cNvGrpSpPr>
              <a:grpSpLocks/>
            </p:cNvGrpSpPr>
            <p:nvPr/>
          </p:nvGrpSpPr>
          <p:grpSpPr bwMode="auto">
            <a:xfrm>
              <a:off x="2607" y="2253"/>
              <a:ext cx="1062" cy="783"/>
              <a:chOff x="4111" y="3729"/>
              <a:chExt cx="910" cy="803"/>
            </a:xfrm>
          </p:grpSpPr>
          <p:pic>
            <p:nvPicPr>
              <p:cNvPr id="18487" name="Picture 25" descr="Vivid yellow box"/>
              <p:cNvPicPr>
                <a:picLocks noChangeAspect="1" noChangeArrowheads="1"/>
              </p:cNvPicPr>
              <p:nvPr/>
            </p:nvPicPr>
            <p:blipFill>
              <a:blip r:embed="rId4"/>
              <a:srcRect/>
              <a:stretch>
                <a:fillRect/>
              </a:stretch>
            </p:blipFill>
            <p:spPr bwMode="auto">
              <a:xfrm>
                <a:off x="4111" y="3729"/>
                <a:ext cx="910" cy="803"/>
              </a:xfrm>
              <a:prstGeom prst="rect">
                <a:avLst/>
              </a:prstGeom>
              <a:noFill/>
              <a:ln w="9525">
                <a:noFill/>
                <a:miter lim="800000"/>
                <a:headEnd/>
                <a:tailEnd/>
              </a:ln>
            </p:spPr>
          </p:pic>
          <p:sp>
            <p:nvSpPr>
              <p:cNvPr id="317466" name="Rectangle 26"/>
              <p:cNvSpPr>
                <a:spLocks noChangeArrowheads="1"/>
              </p:cNvSpPr>
              <p:nvPr/>
            </p:nvSpPr>
            <p:spPr bwMode="grayWhite">
              <a:xfrm>
                <a:off x="4119" y="3766"/>
                <a:ext cx="892" cy="730"/>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solidFill>
                      <a:schemeClr val="bg2"/>
                    </a:solidFill>
                  </a:rPr>
                  <a:t>Virtualization</a:t>
                </a:r>
                <a:br>
                  <a:rPr lang="en-US" sz="1400" dirty="0">
                    <a:solidFill>
                      <a:schemeClr val="bg2"/>
                    </a:solidFill>
                  </a:rPr>
                </a:br>
                <a:r>
                  <a:rPr lang="en-US" sz="1400" dirty="0">
                    <a:solidFill>
                      <a:schemeClr val="bg2"/>
                    </a:solidFill>
                  </a:rPr>
                  <a:t>Service</a:t>
                </a:r>
                <a:br>
                  <a:rPr lang="en-US" sz="1400" dirty="0">
                    <a:solidFill>
                      <a:schemeClr val="bg2"/>
                    </a:solidFill>
                  </a:rPr>
                </a:br>
                <a:r>
                  <a:rPr lang="en-US" sz="1400" dirty="0">
                    <a:solidFill>
                      <a:schemeClr val="bg2"/>
                    </a:solidFill>
                  </a:rPr>
                  <a:t>Clients</a:t>
                </a:r>
                <a:br>
                  <a:rPr lang="en-US" sz="1400" dirty="0">
                    <a:solidFill>
                      <a:schemeClr val="bg2"/>
                    </a:solidFill>
                  </a:rPr>
                </a:br>
                <a:r>
                  <a:rPr lang="en-US" sz="1400" dirty="0">
                    <a:solidFill>
                      <a:schemeClr val="bg2"/>
                    </a:solidFill>
                  </a:rPr>
                  <a:t>(VSCs)</a:t>
                </a:r>
              </a:p>
            </p:txBody>
          </p:sp>
        </p:grpSp>
        <p:grpSp>
          <p:nvGrpSpPr>
            <p:cNvPr id="7" name="Group 27"/>
            <p:cNvGrpSpPr>
              <a:grpSpLocks/>
            </p:cNvGrpSpPr>
            <p:nvPr/>
          </p:nvGrpSpPr>
          <p:grpSpPr bwMode="auto">
            <a:xfrm>
              <a:off x="3699" y="2207"/>
              <a:ext cx="857" cy="829"/>
              <a:chOff x="5763" y="2312"/>
              <a:chExt cx="857" cy="678"/>
            </a:xfrm>
          </p:grpSpPr>
          <p:pic>
            <p:nvPicPr>
              <p:cNvPr id="18485" name="Picture 28" descr="Vivid teal box"/>
              <p:cNvPicPr>
                <a:picLocks noChangeAspect="1" noChangeArrowheads="1"/>
              </p:cNvPicPr>
              <p:nvPr/>
            </p:nvPicPr>
            <p:blipFill>
              <a:blip r:embed="rId8"/>
              <a:srcRect/>
              <a:stretch>
                <a:fillRect/>
              </a:stretch>
            </p:blipFill>
            <p:spPr bwMode="auto">
              <a:xfrm>
                <a:off x="5763" y="2355"/>
                <a:ext cx="857" cy="592"/>
              </a:xfrm>
              <a:prstGeom prst="rect">
                <a:avLst/>
              </a:prstGeom>
              <a:noFill/>
              <a:ln w="9525">
                <a:noFill/>
                <a:miter lim="800000"/>
                <a:headEnd/>
                <a:tailEnd/>
              </a:ln>
            </p:spPr>
          </p:pic>
          <p:sp>
            <p:nvSpPr>
              <p:cNvPr id="317469" name="Rectangle 29"/>
              <p:cNvSpPr>
                <a:spLocks noChangeArrowheads="1"/>
              </p:cNvSpPr>
              <p:nvPr/>
            </p:nvSpPr>
            <p:spPr bwMode="auto">
              <a:xfrm>
                <a:off x="5811" y="2312"/>
                <a:ext cx="762" cy="678"/>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solidFill>
                      <a:schemeClr val="bg2"/>
                    </a:solidFill>
                  </a:rPr>
                  <a:t>Windows</a:t>
                </a:r>
                <a:br>
                  <a:rPr lang="en-US" sz="1400" dirty="0">
                    <a:solidFill>
                      <a:schemeClr val="bg2"/>
                    </a:solidFill>
                  </a:rPr>
                </a:br>
                <a:r>
                  <a:rPr lang="en-US" sz="1400" dirty="0">
                    <a:solidFill>
                      <a:schemeClr val="bg2"/>
                    </a:solidFill>
                  </a:rPr>
                  <a:t>Kernel</a:t>
                </a:r>
              </a:p>
            </p:txBody>
          </p:sp>
        </p:grpSp>
        <p:grpSp>
          <p:nvGrpSpPr>
            <p:cNvPr id="8" name="Group 30"/>
            <p:cNvGrpSpPr>
              <a:grpSpLocks/>
            </p:cNvGrpSpPr>
            <p:nvPr/>
          </p:nvGrpSpPr>
          <p:grpSpPr bwMode="auto">
            <a:xfrm>
              <a:off x="3488" y="2913"/>
              <a:ext cx="1070" cy="325"/>
              <a:chOff x="5520" y="4157"/>
              <a:chExt cx="1014" cy="325"/>
            </a:xfrm>
          </p:grpSpPr>
          <p:pic>
            <p:nvPicPr>
              <p:cNvPr id="18483" name="Picture 31" descr="Vivid yellow box"/>
              <p:cNvPicPr>
                <a:picLocks noChangeAspect="1" noChangeArrowheads="1"/>
              </p:cNvPicPr>
              <p:nvPr/>
            </p:nvPicPr>
            <p:blipFill>
              <a:blip r:embed="rId9"/>
              <a:srcRect/>
              <a:stretch>
                <a:fillRect/>
              </a:stretch>
            </p:blipFill>
            <p:spPr bwMode="auto">
              <a:xfrm>
                <a:off x="5520" y="4157"/>
                <a:ext cx="1014" cy="325"/>
              </a:xfrm>
              <a:prstGeom prst="rect">
                <a:avLst/>
              </a:prstGeom>
              <a:noFill/>
              <a:ln w="9525">
                <a:noFill/>
                <a:miter lim="800000"/>
                <a:headEnd/>
                <a:tailEnd/>
              </a:ln>
            </p:spPr>
          </p:pic>
          <p:sp>
            <p:nvSpPr>
              <p:cNvPr id="317472" name="Rectangle 32"/>
              <p:cNvSpPr>
                <a:spLocks noChangeArrowheads="1"/>
              </p:cNvSpPr>
              <p:nvPr/>
            </p:nvSpPr>
            <p:spPr bwMode="grayWhite">
              <a:xfrm>
                <a:off x="5561" y="4212"/>
                <a:ext cx="932" cy="213"/>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solidFill>
                      <a:schemeClr val="bg2"/>
                    </a:solidFill>
                  </a:rPr>
                  <a:t>Enlightenments</a:t>
                </a:r>
              </a:p>
            </p:txBody>
          </p:sp>
        </p:grpSp>
        <p:grpSp>
          <p:nvGrpSpPr>
            <p:cNvPr id="9" name="Group 33"/>
            <p:cNvGrpSpPr>
              <a:grpSpLocks/>
            </p:cNvGrpSpPr>
            <p:nvPr/>
          </p:nvGrpSpPr>
          <p:grpSpPr bwMode="auto">
            <a:xfrm>
              <a:off x="2237" y="2916"/>
              <a:ext cx="1014" cy="325"/>
              <a:chOff x="5760" y="4320"/>
              <a:chExt cx="1014" cy="325"/>
            </a:xfrm>
          </p:grpSpPr>
          <p:pic>
            <p:nvPicPr>
              <p:cNvPr id="18481" name="Picture 34" descr="Vivid yellow box"/>
              <p:cNvPicPr>
                <a:picLocks noChangeAspect="1" noChangeArrowheads="1"/>
              </p:cNvPicPr>
              <p:nvPr/>
            </p:nvPicPr>
            <p:blipFill>
              <a:blip r:embed="rId10"/>
              <a:srcRect/>
              <a:stretch>
                <a:fillRect/>
              </a:stretch>
            </p:blipFill>
            <p:spPr bwMode="auto">
              <a:xfrm>
                <a:off x="5760" y="4320"/>
                <a:ext cx="1014" cy="325"/>
              </a:xfrm>
              <a:prstGeom prst="rect">
                <a:avLst/>
              </a:prstGeom>
              <a:noFill/>
              <a:ln w="9525">
                <a:noFill/>
                <a:miter lim="800000"/>
                <a:headEnd/>
                <a:tailEnd/>
              </a:ln>
            </p:spPr>
          </p:pic>
          <p:sp>
            <p:nvSpPr>
              <p:cNvPr id="317475" name="Rectangle 35"/>
              <p:cNvSpPr>
                <a:spLocks noChangeArrowheads="1"/>
              </p:cNvSpPr>
              <p:nvPr/>
            </p:nvSpPr>
            <p:spPr bwMode="grayWhite">
              <a:xfrm>
                <a:off x="5946" y="4375"/>
                <a:ext cx="643" cy="213"/>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solidFill>
                      <a:schemeClr val="bg2"/>
                    </a:solidFill>
                  </a:rPr>
                  <a:t>VMBus</a:t>
                </a:r>
              </a:p>
            </p:txBody>
          </p:sp>
        </p:grpSp>
      </p:grpSp>
      <p:grpSp>
        <p:nvGrpSpPr>
          <p:cNvPr id="10" name="Group 36"/>
          <p:cNvGrpSpPr>
            <a:grpSpLocks/>
          </p:cNvGrpSpPr>
          <p:nvPr/>
        </p:nvGrpSpPr>
        <p:grpSpPr bwMode="auto">
          <a:xfrm>
            <a:off x="965200" y="5627688"/>
            <a:ext cx="6199188" cy="422275"/>
            <a:chOff x="60" y="3472"/>
            <a:chExt cx="4339" cy="296"/>
          </a:xfrm>
        </p:grpSpPr>
        <p:pic>
          <p:nvPicPr>
            <p:cNvPr id="18474" name="Picture 37" descr="Vivid yellow box"/>
            <p:cNvPicPr>
              <a:picLocks noChangeAspect="1" noChangeArrowheads="1"/>
            </p:cNvPicPr>
            <p:nvPr/>
          </p:nvPicPr>
          <p:blipFill>
            <a:blip r:embed="rId4"/>
            <a:srcRect/>
            <a:stretch>
              <a:fillRect/>
            </a:stretch>
          </p:blipFill>
          <p:spPr bwMode="auto">
            <a:xfrm>
              <a:off x="487" y="3472"/>
              <a:ext cx="3486" cy="296"/>
            </a:xfrm>
            <a:prstGeom prst="rect">
              <a:avLst/>
            </a:prstGeom>
            <a:noFill/>
            <a:ln w="9525">
              <a:noFill/>
              <a:miter lim="800000"/>
              <a:headEnd/>
              <a:tailEnd/>
            </a:ln>
          </p:spPr>
        </p:pic>
        <p:sp>
          <p:nvSpPr>
            <p:cNvPr id="317478" name="Rectangle 38"/>
            <p:cNvSpPr>
              <a:spLocks noChangeArrowheads="1"/>
            </p:cNvSpPr>
            <p:nvPr/>
          </p:nvSpPr>
          <p:spPr bwMode="grayWhite">
            <a:xfrm>
              <a:off x="60" y="3545"/>
              <a:ext cx="4339" cy="149"/>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solidFill>
                    <a:schemeClr val="bg2"/>
                  </a:solidFill>
                </a:rPr>
                <a:t>Windows hypervisor</a:t>
              </a:r>
            </a:p>
          </p:txBody>
        </p:sp>
      </p:grpSp>
      <p:grpSp>
        <p:nvGrpSpPr>
          <p:cNvPr id="11" name="Group 39"/>
          <p:cNvGrpSpPr>
            <a:grpSpLocks/>
          </p:cNvGrpSpPr>
          <p:nvPr/>
        </p:nvGrpSpPr>
        <p:grpSpPr bwMode="auto">
          <a:xfrm>
            <a:off x="627063" y="2146300"/>
            <a:ext cx="3254375" cy="1714500"/>
            <a:chOff x="168" y="1035"/>
            <a:chExt cx="2278" cy="1200"/>
          </a:xfrm>
        </p:grpSpPr>
        <p:grpSp>
          <p:nvGrpSpPr>
            <p:cNvPr id="12" name="Group 40"/>
            <p:cNvGrpSpPr>
              <a:grpSpLocks/>
            </p:cNvGrpSpPr>
            <p:nvPr/>
          </p:nvGrpSpPr>
          <p:grpSpPr bwMode="auto">
            <a:xfrm>
              <a:off x="168" y="1035"/>
              <a:ext cx="2278" cy="1200"/>
              <a:chOff x="-456" y="-600"/>
              <a:chExt cx="2158" cy="1200"/>
            </a:xfrm>
          </p:grpSpPr>
          <p:pic>
            <p:nvPicPr>
              <p:cNvPr id="18472" name="Picture 41" descr="Vivid teal box"/>
              <p:cNvPicPr>
                <a:picLocks noChangeAspect="1" noChangeArrowheads="1"/>
              </p:cNvPicPr>
              <p:nvPr/>
            </p:nvPicPr>
            <p:blipFill>
              <a:blip r:embed="rId8"/>
              <a:srcRect/>
              <a:stretch>
                <a:fillRect/>
              </a:stretch>
            </p:blipFill>
            <p:spPr bwMode="auto">
              <a:xfrm>
                <a:off x="-456" y="-600"/>
                <a:ext cx="2158" cy="1200"/>
              </a:xfrm>
              <a:prstGeom prst="rect">
                <a:avLst/>
              </a:prstGeom>
              <a:noFill/>
              <a:ln w="9525">
                <a:noFill/>
                <a:miter lim="800000"/>
                <a:headEnd/>
                <a:tailEnd/>
              </a:ln>
            </p:spPr>
          </p:pic>
          <p:sp>
            <p:nvSpPr>
              <p:cNvPr id="317482" name="Text Box 42"/>
              <p:cNvSpPr txBox="1">
                <a:spLocks noChangeArrowheads="1"/>
              </p:cNvSpPr>
              <p:nvPr/>
            </p:nvSpPr>
            <p:spPr bwMode="auto">
              <a:xfrm>
                <a:off x="-372" y="-466"/>
                <a:ext cx="1736" cy="194"/>
              </a:xfrm>
              <a:prstGeom prst="rect">
                <a:avLst/>
              </a:prstGeom>
              <a:noFill/>
              <a:ln w="3175" algn="ctr">
                <a:noFill/>
                <a:miter lim="800000"/>
                <a:headEnd/>
                <a:tailEnd/>
              </a:ln>
            </p:spPr>
            <p:txBody>
              <a:bodyPr lIns="82296" tIns="41148" rIns="82296" bIns="41148">
                <a:spAutoFit/>
              </a:bodyPr>
              <a:lstStyle/>
              <a:p>
                <a:pPr defTabSz="822325">
                  <a:lnSpc>
                    <a:spcPct val="90000"/>
                  </a:lnSpc>
                  <a:spcBef>
                    <a:spcPct val="30000"/>
                  </a:spcBef>
                  <a:defRPr/>
                </a:pPr>
                <a:r>
                  <a:rPr lang="en-US" sz="1400" dirty="0">
                    <a:solidFill>
                      <a:schemeClr val="bg2"/>
                    </a:solidFill>
                  </a:rPr>
                  <a:t>Virtualization Stack</a:t>
                </a:r>
              </a:p>
            </p:txBody>
          </p:sp>
        </p:grpSp>
        <p:grpSp>
          <p:nvGrpSpPr>
            <p:cNvPr id="13" name="Group 43"/>
            <p:cNvGrpSpPr>
              <a:grpSpLocks/>
            </p:cNvGrpSpPr>
            <p:nvPr/>
          </p:nvGrpSpPr>
          <p:grpSpPr bwMode="auto">
            <a:xfrm>
              <a:off x="192" y="1400"/>
              <a:ext cx="1237" cy="784"/>
              <a:chOff x="2342" y="4816"/>
              <a:chExt cx="1237" cy="784"/>
            </a:xfrm>
          </p:grpSpPr>
          <p:pic>
            <p:nvPicPr>
              <p:cNvPr id="18470" name="Picture 44" descr="Vivid yellow box"/>
              <p:cNvPicPr>
                <a:picLocks noChangeAspect="1" noChangeArrowheads="1"/>
              </p:cNvPicPr>
              <p:nvPr/>
            </p:nvPicPr>
            <p:blipFill>
              <a:blip r:embed="rId4"/>
              <a:srcRect/>
              <a:stretch>
                <a:fillRect/>
              </a:stretch>
            </p:blipFill>
            <p:spPr bwMode="auto">
              <a:xfrm>
                <a:off x="2344" y="4816"/>
                <a:ext cx="1235" cy="784"/>
              </a:xfrm>
              <a:prstGeom prst="rect">
                <a:avLst/>
              </a:prstGeom>
              <a:noFill/>
              <a:ln w="9525">
                <a:noFill/>
                <a:miter lim="800000"/>
                <a:headEnd/>
                <a:tailEnd/>
              </a:ln>
            </p:spPr>
          </p:pic>
          <p:pic>
            <p:nvPicPr>
              <p:cNvPr id="18471" name="Picture 45" descr="Vivid yellow box"/>
              <p:cNvPicPr>
                <a:picLocks noChangeAspect="1" noChangeArrowheads="1"/>
              </p:cNvPicPr>
              <p:nvPr/>
            </p:nvPicPr>
            <p:blipFill>
              <a:blip r:embed="rId4"/>
              <a:srcRect/>
              <a:stretch>
                <a:fillRect/>
              </a:stretch>
            </p:blipFill>
            <p:spPr bwMode="auto">
              <a:xfrm>
                <a:off x="2342" y="5096"/>
                <a:ext cx="1235" cy="472"/>
              </a:xfrm>
              <a:prstGeom prst="rect">
                <a:avLst/>
              </a:prstGeom>
              <a:noFill/>
              <a:ln w="9525">
                <a:noFill/>
                <a:miter lim="800000"/>
                <a:headEnd/>
                <a:tailEnd/>
              </a:ln>
            </p:spPr>
          </p:pic>
        </p:grpSp>
        <p:pic>
          <p:nvPicPr>
            <p:cNvPr id="18464" name="Picture 46" descr="Vivid yellow box"/>
            <p:cNvPicPr>
              <a:picLocks noChangeAspect="1" noChangeArrowheads="1"/>
            </p:cNvPicPr>
            <p:nvPr/>
          </p:nvPicPr>
          <p:blipFill>
            <a:blip r:embed="rId4"/>
            <a:srcRect/>
            <a:stretch>
              <a:fillRect/>
            </a:stretch>
          </p:blipFill>
          <p:spPr bwMode="auto">
            <a:xfrm>
              <a:off x="1552" y="1244"/>
              <a:ext cx="800" cy="728"/>
            </a:xfrm>
            <a:prstGeom prst="rect">
              <a:avLst/>
            </a:prstGeom>
            <a:noFill/>
            <a:ln w="9525">
              <a:noFill/>
              <a:miter lim="800000"/>
              <a:headEnd/>
              <a:tailEnd/>
            </a:ln>
          </p:spPr>
        </p:pic>
        <p:pic>
          <p:nvPicPr>
            <p:cNvPr id="18465" name="Picture 47" descr="Vivid yellow box"/>
            <p:cNvPicPr>
              <a:picLocks noChangeAspect="1" noChangeArrowheads="1"/>
            </p:cNvPicPr>
            <p:nvPr/>
          </p:nvPicPr>
          <p:blipFill>
            <a:blip r:embed="rId4"/>
            <a:srcRect/>
            <a:stretch>
              <a:fillRect/>
            </a:stretch>
          </p:blipFill>
          <p:spPr bwMode="auto">
            <a:xfrm>
              <a:off x="1480" y="1320"/>
              <a:ext cx="800" cy="728"/>
            </a:xfrm>
            <a:prstGeom prst="rect">
              <a:avLst/>
            </a:prstGeom>
            <a:noFill/>
            <a:ln w="9525">
              <a:noFill/>
              <a:miter lim="800000"/>
              <a:headEnd/>
              <a:tailEnd/>
            </a:ln>
          </p:spPr>
        </p:pic>
        <p:pic>
          <p:nvPicPr>
            <p:cNvPr id="18466" name="Picture 48" descr="Vivid yellow box"/>
            <p:cNvPicPr>
              <a:picLocks noChangeAspect="1" noChangeArrowheads="1"/>
            </p:cNvPicPr>
            <p:nvPr/>
          </p:nvPicPr>
          <p:blipFill>
            <a:blip r:embed="rId4"/>
            <a:srcRect/>
            <a:stretch>
              <a:fillRect/>
            </a:stretch>
          </p:blipFill>
          <p:spPr bwMode="auto">
            <a:xfrm>
              <a:off x="1400" y="1416"/>
              <a:ext cx="800" cy="728"/>
            </a:xfrm>
            <a:prstGeom prst="rect">
              <a:avLst/>
            </a:prstGeom>
            <a:noFill/>
            <a:ln w="9525">
              <a:noFill/>
              <a:miter lim="800000"/>
              <a:headEnd/>
              <a:tailEnd/>
            </a:ln>
          </p:spPr>
        </p:pic>
        <p:sp>
          <p:nvSpPr>
            <p:cNvPr id="317489" name="Rectangle 49"/>
            <p:cNvSpPr>
              <a:spLocks noChangeArrowheads="1"/>
            </p:cNvSpPr>
            <p:nvPr/>
          </p:nvSpPr>
          <p:spPr bwMode="grayWhite">
            <a:xfrm>
              <a:off x="1421" y="1455"/>
              <a:ext cx="748" cy="619"/>
            </a:xfrm>
            <a:prstGeom prst="rect">
              <a:avLst/>
            </a:prstGeom>
            <a:noFill/>
            <a:ln w="3175" algn="ctr">
              <a:noFill/>
              <a:miter lim="800000"/>
              <a:headEnd/>
              <a:tailEnd/>
            </a:ln>
          </p:spPr>
          <p:txBody>
            <a:bodyPr wrap="none" lIns="82296" tIns="41148" rIns="82296" bIns="41148" anchor="ctr"/>
            <a:lstStyle/>
            <a:p>
              <a:pPr defTabSz="822325">
                <a:lnSpc>
                  <a:spcPct val="90000"/>
                </a:lnSpc>
                <a:spcBef>
                  <a:spcPct val="30000"/>
                </a:spcBef>
                <a:defRPr/>
              </a:pPr>
              <a:r>
                <a:rPr lang="en-US" sz="1400" dirty="0">
                  <a:solidFill>
                    <a:schemeClr val="bg2"/>
                  </a:solidFill>
                </a:rPr>
                <a:t>VM Worker</a:t>
              </a:r>
              <a:br>
                <a:rPr lang="en-US" sz="1400" dirty="0">
                  <a:solidFill>
                    <a:schemeClr val="bg2"/>
                  </a:solidFill>
                </a:rPr>
              </a:br>
              <a:r>
                <a:rPr lang="en-US" sz="1400" dirty="0">
                  <a:solidFill>
                    <a:schemeClr val="bg2"/>
                  </a:solidFill>
                </a:rPr>
                <a:t>Processes</a:t>
              </a:r>
            </a:p>
          </p:txBody>
        </p:sp>
        <p:sp>
          <p:nvSpPr>
            <p:cNvPr id="317490" name="Rectangle 50"/>
            <p:cNvSpPr>
              <a:spLocks noChangeArrowheads="1"/>
            </p:cNvSpPr>
            <p:nvPr/>
          </p:nvSpPr>
          <p:spPr bwMode="grayWhite">
            <a:xfrm>
              <a:off x="322" y="1548"/>
              <a:ext cx="975" cy="576"/>
            </a:xfrm>
            <a:prstGeom prst="rect">
              <a:avLst/>
            </a:prstGeom>
            <a:noFill/>
            <a:ln w="3175" algn="ctr">
              <a:noFill/>
              <a:miter lim="800000"/>
              <a:headEnd/>
              <a:tailEnd/>
            </a:ln>
          </p:spPr>
          <p:txBody>
            <a:bodyPr wrap="none" lIns="82296" tIns="41148" rIns="82296" bIns="41148" anchor="ctr"/>
            <a:lstStyle/>
            <a:p>
              <a:pPr defTabSz="822325">
                <a:lnSpc>
                  <a:spcPct val="90000"/>
                </a:lnSpc>
                <a:spcBef>
                  <a:spcPct val="30000"/>
                </a:spcBef>
                <a:defRPr/>
              </a:pPr>
              <a:endParaRPr lang="en-US" sz="1400" dirty="0">
                <a:solidFill>
                  <a:schemeClr val="bg2"/>
                </a:solidFill>
              </a:endParaRPr>
            </a:p>
            <a:p>
              <a:pPr defTabSz="822325">
                <a:lnSpc>
                  <a:spcPct val="90000"/>
                </a:lnSpc>
                <a:spcBef>
                  <a:spcPct val="30000"/>
                </a:spcBef>
                <a:defRPr/>
              </a:pPr>
              <a:r>
                <a:rPr lang="en-US" sz="1400" dirty="0">
                  <a:solidFill>
                    <a:schemeClr val="bg2"/>
                  </a:solidFill>
                </a:rPr>
                <a:t>VM</a:t>
              </a:r>
              <a:br>
                <a:rPr lang="en-US" sz="1400" dirty="0">
                  <a:solidFill>
                    <a:schemeClr val="bg2"/>
                  </a:solidFill>
                </a:rPr>
              </a:br>
              <a:r>
                <a:rPr lang="en-US" sz="1400" dirty="0">
                  <a:solidFill>
                    <a:schemeClr val="bg2"/>
                  </a:solidFill>
                </a:rPr>
                <a:t>Service</a:t>
              </a:r>
            </a:p>
          </p:txBody>
        </p:sp>
        <p:sp>
          <p:nvSpPr>
            <p:cNvPr id="317491" name="Rectangle 51"/>
            <p:cNvSpPr>
              <a:spLocks noChangeArrowheads="1"/>
            </p:cNvSpPr>
            <p:nvPr/>
          </p:nvSpPr>
          <p:spPr bwMode="grayWhite">
            <a:xfrm>
              <a:off x="322" y="1502"/>
              <a:ext cx="975" cy="182"/>
            </a:xfrm>
            <a:prstGeom prst="rect">
              <a:avLst/>
            </a:prstGeom>
            <a:noFill/>
            <a:ln w="3175" algn="ctr">
              <a:noFill/>
              <a:miter lim="800000"/>
              <a:headEnd/>
              <a:tailEnd/>
            </a:ln>
          </p:spPr>
          <p:txBody>
            <a:bodyPr wrap="none" lIns="82296" tIns="41148" rIns="82296" bIns="41148" anchor="ctr"/>
            <a:lstStyle/>
            <a:p>
              <a:pPr defTabSz="822325">
                <a:lnSpc>
                  <a:spcPct val="90000"/>
                </a:lnSpc>
                <a:spcBef>
                  <a:spcPct val="30000"/>
                </a:spcBef>
                <a:defRPr/>
              </a:pPr>
              <a:r>
                <a:rPr lang="en-US" sz="1400" dirty="0">
                  <a:solidFill>
                    <a:schemeClr val="bg2"/>
                  </a:solidFill>
                </a:rPr>
                <a:t>WMI Provider</a:t>
              </a:r>
            </a:p>
          </p:txBody>
        </p:sp>
      </p:grpSp>
      <p:pic>
        <p:nvPicPr>
          <p:cNvPr id="317492" name="Picture 52" descr="Vivid blue box"/>
          <p:cNvPicPr>
            <a:picLocks noChangeAspect="1" noChangeArrowheads="1"/>
          </p:cNvPicPr>
          <p:nvPr/>
        </p:nvPicPr>
        <p:blipFill>
          <a:blip r:embed="rId11"/>
          <a:srcRect/>
          <a:stretch>
            <a:fillRect/>
          </a:stretch>
        </p:blipFill>
        <p:spPr bwMode="auto">
          <a:xfrm>
            <a:off x="4375150" y="2187575"/>
            <a:ext cx="2174875" cy="1200150"/>
          </a:xfrm>
          <a:prstGeom prst="rect">
            <a:avLst/>
          </a:prstGeom>
          <a:noFill/>
          <a:ln w="9525">
            <a:noFill/>
            <a:miter lim="800000"/>
            <a:headEnd/>
            <a:tailEnd/>
          </a:ln>
        </p:spPr>
      </p:pic>
      <p:sp>
        <p:nvSpPr>
          <p:cNvPr id="317493" name="Rectangle 53"/>
          <p:cNvSpPr>
            <a:spLocks noChangeArrowheads="1"/>
          </p:cNvSpPr>
          <p:nvPr/>
        </p:nvSpPr>
        <p:spPr bwMode="blackWhite">
          <a:xfrm>
            <a:off x="4605338" y="2427288"/>
            <a:ext cx="1714500" cy="719137"/>
          </a:xfrm>
          <a:prstGeom prst="rect">
            <a:avLst/>
          </a:prstGeom>
          <a:noFill/>
          <a:ln w="3175" algn="ctr">
            <a:noFill/>
            <a:miter lim="800000"/>
            <a:headEnd/>
            <a:tailEnd/>
          </a:ln>
        </p:spPr>
        <p:txBody>
          <a:bodyPr wrap="none" lIns="82296" tIns="41148" rIns="82296" bIns="41148" anchor="ctr"/>
          <a:lstStyle/>
          <a:p>
            <a:pPr algn="ctr" defTabSz="822325">
              <a:lnSpc>
                <a:spcPct val="90000"/>
              </a:lnSpc>
              <a:spcBef>
                <a:spcPct val="30000"/>
              </a:spcBef>
              <a:defRPr/>
            </a:pPr>
            <a:r>
              <a:rPr lang="en-US" sz="1400" dirty="0">
                <a:effectLst>
                  <a:outerShdw blurRad="38100" dist="38100" dir="2700000" algn="tl">
                    <a:srgbClr val="000000"/>
                  </a:outerShdw>
                </a:effectLst>
              </a:rPr>
              <a:t>Applications</a:t>
            </a:r>
          </a:p>
        </p:txBody>
      </p:sp>
      <p:pic>
        <p:nvPicPr>
          <p:cNvPr id="18449" name="Picture 54" descr="cooltools-shape"/>
          <p:cNvPicPr>
            <a:picLocks noChangeAspect="1" noChangeArrowheads="1"/>
          </p:cNvPicPr>
          <p:nvPr/>
        </p:nvPicPr>
        <p:blipFill>
          <a:blip r:embed="rId12"/>
          <a:srcRect/>
          <a:stretch>
            <a:fillRect/>
          </a:stretch>
        </p:blipFill>
        <p:spPr bwMode="auto">
          <a:xfrm>
            <a:off x="1655763" y="5970588"/>
            <a:ext cx="4800600" cy="582612"/>
          </a:xfrm>
          <a:prstGeom prst="rect">
            <a:avLst/>
          </a:prstGeom>
          <a:noFill/>
          <a:ln w="9525">
            <a:noFill/>
            <a:miter lim="800000"/>
            <a:headEnd/>
            <a:tailEnd/>
          </a:ln>
        </p:spPr>
      </p:pic>
      <p:sp>
        <p:nvSpPr>
          <p:cNvPr id="317495" name="Rectangle 55"/>
          <p:cNvSpPr>
            <a:spLocks noChangeArrowheads="1"/>
          </p:cNvSpPr>
          <p:nvPr/>
        </p:nvSpPr>
        <p:spPr bwMode="invGray">
          <a:xfrm>
            <a:off x="966788" y="6008688"/>
            <a:ext cx="6143625" cy="511175"/>
          </a:xfrm>
          <a:prstGeom prst="rect">
            <a:avLst/>
          </a:prstGeom>
          <a:noFill/>
          <a:ln w="3175">
            <a:noFill/>
            <a:miter lim="800000"/>
            <a:headEnd/>
            <a:tailEnd/>
          </a:ln>
        </p:spPr>
        <p:txBody>
          <a:bodyPr wrap="none" lIns="82296" tIns="41148" rIns="82296" bIns="41148" anchor="ctr"/>
          <a:lstStyle/>
          <a:p>
            <a:pPr algn="ctr" defTabSz="822325">
              <a:lnSpc>
                <a:spcPct val="90000"/>
              </a:lnSpc>
              <a:spcBef>
                <a:spcPct val="30000"/>
              </a:spcBef>
              <a:defRPr/>
            </a:pPr>
            <a:r>
              <a:rPr lang="en-US" sz="1400" dirty="0">
                <a:solidFill>
                  <a:schemeClr val="bg2"/>
                </a:solidFill>
              </a:rPr>
              <a:t>“Designed for Windows” Server Hardware</a:t>
            </a:r>
          </a:p>
        </p:txBody>
      </p:sp>
      <p:grpSp>
        <p:nvGrpSpPr>
          <p:cNvPr id="14" name="Group 56"/>
          <p:cNvGrpSpPr>
            <a:grpSpLocks/>
          </p:cNvGrpSpPr>
          <p:nvPr/>
        </p:nvGrpSpPr>
        <p:grpSpPr bwMode="auto">
          <a:xfrm>
            <a:off x="6931025" y="1725613"/>
            <a:ext cx="1643063" cy="2509837"/>
            <a:chOff x="4580" y="741"/>
            <a:chExt cx="1150" cy="1757"/>
          </a:xfrm>
        </p:grpSpPr>
        <p:pic>
          <p:nvPicPr>
            <p:cNvPr id="18452" name="Picture 57" descr="Vivid purple box"/>
            <p:cNvPicPr>
              <a:picLocks noChangeAspect="1" noChangeArrowheads="1"/>
            </p:cNvPicPr>
            <p:nvPr/>
          </p:nvPicPr>
          <p:blipFill>
            <a:blip r:embed="rId13"/>
            <a:srcRect/>
            <a:stretch>
              <a:fillRect/>
            </a:stretch>
          </p:blipFill>
          <p:spPr bwMode="auto">
            <a:xfrm>
              <a:off x="4580" y="741"/>
              <a:ext cx="1150" cy="1757"/>
            </a:xfrm>
            <a:prstGeom prst="rect">
              <a:avLst/>
            </a:prstGeom>
            <a:noFill/>
            <a:ln w="9525">
              <a:noFill/>
              <a:miter lim="800000"/>
              <a:headEnd/>
              <a:tailEnd/>
            </a:ln>
          </p:spPr>
        </p:pic>
        <p:sp>
          <p:nvSpPr>
            <p:cNvPr id="317498" name="Rectangle 58"/>
            <p:cNvSpPr>
              <a:spLocks noChangeArrowheads="1"/>
            </p:cNvSpPr>
            <p:nvPr/>
          </p:nvSpPr>
          <p:spPr bwMode="auto">
            <a:xfrm>
              <a:off x="4684" y="897"/>
              <a:ext cx="851" cy="192"/>
            </a:xfrm>
            <a:prstGeom prst="rect">
              <a:avLst/>
            </a:prstGeom>
            <a:noFill/>
            <a:ln w="3175">
              <a:noFill/>
              <a:miter lim="800000"/>
              <a:headEnd/>
              <a:tailEnd/>
            </a:ln>
          </p:spPr>
          <p:txBody>
            <a:bodyPr wrap="none" lIns="82868" tIns="41434" rIns="82868" bIns="41434">
              <a:spAutoFit/>
            </a:bodyPr>
            <a:lstStyle/>
            <a:p>
              <a:pPr defTabSz="822325">
                <a:lnSpc>
                  <a:spcPct val="90000"/>
                </a:lnSpc>
                <a:spcBef>
                  <a:spcPct val="30000"/>
                </a:spcBef>
                <a:defRPr/>
              </a:pPr>
              <a:r>
                <a:rPr lang="en-US" sz="1400" dirty="0">
                  <a:solidFill>
                    <a:schemeClr val="accent1"/>
                  </a:solidFill>
                  <a:effectLst>
                    <a:outerShdw blurRad="38100" dist="38100" dir="2700000" algn="tl">
                      <a:srgbClr val="000000"/>
                    </a:outerShdw>
                  </a:effectLst>
                </a:rPr>
                <a:t>Provided by:</a:t>
              </a:r>
            </a:p>
          </p:txBody>
        </p:sp>
        <p:sp>
          <p:nvSpPr>
            <p:cNvPr id="317499" name="Rectangle 59"/>
            <p:cNvSpPr>
              <a:spLocks noChangeArrowheads="1"/>
            </p:cNvSpPr>
            <p:nvPr/>
          </p:nvSpPr>
          <p:spPr bwMode="auto">
            <a:xfrm>
              <a:off x="4898" y="1178"/>
              <a:ext cx="558" cy="173"/>
            </a:xfrm>
            <a:prstGeom prst="rect">
              <a:avLst/>
            </a:prstGeom>
            <a:noFill/>
            <a:ln w="9525">
              <a:noFill/>
              <a:miter lim="800000"/>
              <a:headEnd/>
              <a:tailEnd/>
            </a:ln>
          </p:spPr>
          <p:txBody>
            <a:bodyPr wrap="none" lIns="82868" tIns="41434" rIns="82868" bIns="41434">
              <a:spAutoFit/>
            </a:bodyPr>
            <a:lstStyle/>
            <a:p>
              <a:pPr defTabSz="822325">
                <a:lnSpc>
                  <a:spcPct val="90000"/>
                </a:lnSpc>
                <a:spcBef>
                  <a:spcPct val="30000"/>
                </a:spcBef>
                <a:defRPr/>
              </a:pPr>
              <a:r>
                <a:rPr lang="en-US" sz="1200" dirty="0">
                  <a:effectLst>
                    <a:outerShdw blurRad="38100" dist="38100" dir="2700000" algn="tl">
                      <a:srgbClr val="000000"/>
                    </a:outerShdw>
                  </a:effectLst>
                </a:rPr>
                <a:t>Windows</a:t>
              </a:r>
            </a:p>
          </p:txBody>
        </p:sp>
        <p:sp>
          <p:nvSpPr>
            <p:cNvPr id="317500" name="Rectangle 60"/>
            <p:cNvSpPr>
              <a:spLocks noChangeArrowheads="1"/>
            </p:cNvSpPr>
            <p:nvPr/>
          </p:nvSpPr>
          <p:spPr bwMode="auto">
            <a:xfrm>
              <a:off x="4898" y="1762"/>
              <a:ext cx="268" cy="172"/>
            </a:xfrm>
            <a:prstGeom prst="rect">
              <a:avLst/>
            </a:prstGeom>
            <a:noFill/>
            <a:ln w="3175">
              <a:noFill/>
              <a:miter lim="800000"/>
              <a:headEnd/>
              <a:tailEnd/>
            </a:ln>
          </p:spPr>
          <p:txBody>
            <a:bodyPr wrap="none" lIns="82868" tIns="41434" rIns="82868" bIns="41434">
              <a:spAutoFit/>
            </a:bodyPr>
            <a:lstStyle/>
            <a:p>
              <a:pPr defTabSz="822325">
                <a:lnSpc>
                  <a:spcPct val="90000"/>
                </a:lnSpc>
                <a:spcBef>
                  <a:spcPct val="30000"/>
                </a:spcBef>
                <a:defRPr/>
              </a:pPr>
              <a:r>
                <a:rPr lang="en-US" sz="1200" dirty="0">
                  <a:effectLst>
                    <a:outerShdw blurRad="38100" dist="38100" dir="2700000" algn="tl">
                      <a:srgbClr val="000000"/>
                    </a:outerShdw>
                  </a:effectLst>
                </a:rPr>
                <a:t>ISV</a:t>
              </a:r>
            </a:p>
          </p:txBody>
        </p:sp>
        <p:sp>
          <p:nvSpPr>
            <p:cNvPr id="317501" name="Rectangle 61"/>
            <p:cNvSpPr>
              <a:spLocks noChangeArrowheads="1"/>
            </p:cNvSpPr>
            <p:nvPr/>
          </p:nvSpPr>
          <p:spPr bwMode="auto">
            <a:xfrm>
              <a:off x="4898" y="2055"/>
              <a:ext cx="332" cy="173"/>
            </a:xfrm>
            <a:prstGeom prst="rect">
              <a:avLst/>
            </a:prstGeom>
            <a:noFill/>
            <a:ln w="3175">
              <a:noFill/>
              <a:miter lim="800000"/>
              <a:headEnd/>
              <a:tailEnd/>
            </a:ln>
          </p:spPr>
          <p:txBody>
            <a:bodyPr wrap="none" lIns="82868" tIns="41434" rIns="82868" bIns="41434">
              <a:spAutoFit/>
            </a:bodyPr>
            <a:lstStyle/>
            <a:p>
              <a:pPr defTabSz="822325">
                <a:lnSpc>
                  <a:spcPct val="90000"/>
                </a:lnSpc>
                <a:spcBef>
                  <a:spcPct val="30000"/>
                </a:spcBef>
                <a:defRPr/>
              </a:pPr>
              <a:r>
                <a:rPr lang="en-US" sz="1200" dirty="0">
                  <a:effectLst>
                    <a:outerShdw blurRad="38100" dist="38100" dir="2700000" algn="tl">
                      <a:srgbClr val="000000"/>
                    </a:outerShdw>
                  </a:effectLst>
                </a:rPr>
                <a:t>OEM</a:t>
              </a:r>
            </a:p>
          </p:txBody>
        </p:sp>
        <p:sp>
          <p:nvSpPr>
            <p:cNvPr id="317502" name="Rectangle 62"/>
            <p:cNvSpPr>
              <a:spLocks noChangeArrowheads="1"/>
            </p:cNvSpPr>
            <p:nvPr/>
          </p:nvSpPr>
          <p:spPr bwMode="auto">
            <a:xfrm>
              <a:off x="4898" y="1421"/>
              <a:ext cx="798" cy="328"/>
            </a:xfrm>
            <a:prstGeom prst="rect">
              <a:avLst/>
            </a:prstGeom>
            <a:noFill/>
            <a:ln w="3175">
              <a:noFill/>
              <a:miter lim="800000"/>
              <a:headEnd/>
              <a:tailEnd/>
            </a:ln>
          </p:spPr>
          <p:txBody>
            <a:bodyPr wrap="none" lIns="82868" tIns="41434" rIns="82868" bIns="41434">
              <a:spAutoFit/>
            </a:bodyPr>
            <a:lstStyle/>
            <a:p>
              <a:pPr defTabSz="822325">
                <a:lnSpc>
                  <a:spcPct val="90000"/>
                </a:lnSpc>
                <a:spcBef>
                  <a:spcPct val="30000"/>
                </a:spcBef>
                <a:defRPr/>
              </a:pPr>
              <a:r>
                <a:rPr lang="en-US" sz="1200" dirty="0">
                  <a:effectLst>
                    <a:outerShdw blurRad="38100" dist="38100" dir="2700000" algn="tl">
                      <a:srgbClr val="000000"/>
                    </a:outerShdw>
                  </a:effectLst>
                </a:rPr>
                <a:t>Windows </a:t>
              </a:r>
            </a:p>
            <a:p>
              <a:pPr defTabSz="822325">
                <a:lnSpc>
                  <a:spcPct val="90000"/>
                </a:lnSpc>
                <a:spcBef>
                  <a:spcPct val="30000"/>
                </a:spcBef>
                <a:defRPr/>
              </a:pPr>
              <a:r>
                <a:rPr lang="en-US" sz="1200" dirty="0">
                  <a:effectLst>
                    <a:outerShdw blurRad="38100" dist="38100" dir="2700000" algn="tl">
                      <a:srgbClr val="000000"/>
                    </a:outerShdw>
                  </a:effectLst>
                </a:rPr>
                <a:t>Virtualization</a:t>
              </a:r>
            </a:p>
          </p:txBody>
        </p:sp>
        <p:pic>
          <p:nvPicPr>
            <p:cNvPr id="18458" name="Picture 63" descr="cooltools-shape"/>
            <p:cNvPicPr>
              <a:picLocks noChangeAspect="1" noChangeArrowheads="1"/>
            </p:cNvPicPr>
            <p:nvPr/>
          </p:nvPicPr>
          <p:blipFill>
            <a:blip r:embed="rId14"/>
            <a:srcRect/>
            <a:stretch>
              <a:fillRect/>
            </a:stretch>
          </p:blipFill>
          <p:spPr bwMode="auto">
            <a:xfrm>
              <a:off x="4653" y="1120"/>
              <a:ext cx="292" cy="287"/>
            </a:xfrm>
            <a:prstGeom prst="rect">
              <a:avLst/>
            </a:prstGeom>
            <a:noFill/>
            <a:ln w="9525">
              <a:noFill/>
              <a:miter lim="800000"/>
              <a:headEnd/>
              <a:tailEnd/>
            </a:ln>
          </p:spPr>
        </p:pic>
        <p:pic>
          <p:nvPicPr>
            <p:cNvPr id="18459" name="Picture 64" descr="cooltools-shape"/>
            <p:cNvPicPr>
              <a:picLocks noChangeAspect="1" noChangeArrowheads="1"/>
            </p:cNvPicPr>
            <p:nvPr/>
          </p:nvPicPr>
          <p:blipFill>
            <a:blip r:embed="rId15"/>
            <a:srcRect/>
            <a:stretch>
              <a:fillRect/>
            </a:stretch>
          </p:blipFill>
          <p:spPr bwMode="auto">
            <a:xfrm>
              <a:off x="4653" y="1997"/>
              <a:ext cx="292" cy="287"/>
            </a:xfrm>
            <a:prstGeom prst="rect">
              <a:avLst/>
            </a:prstGeom>
            <a:noFill/>
            <a:ln w="9525">
              <a:noFill/>
              <a:miter lim="800000"/>
              <a:headEnd/>
              <a:tailEnd/>
            </a:ln>
          </p:spPr>
        </p:pic>
        <p:pic>
          <p:nvPicPr>
            <p:cNvPr id="18460" name="Picture 65" descr="cooltools-shape"/>
            <p:cNvPicPr>
              <a:picLocks noChangeAspect="1" noChangeArrowheads="1"/>
            </p:cNvPicPr>
            <p:nvPr/>
          </p:nvPicPr>
          <p:blipFill>
            <a:blip r:embed="rId16"/>
            <a:srcRect/>
            <a:stretch>
              <a:fillRect/>
            </a:stretch>
          </p:blipFill>
          <p:spPr bwMode="auto">
            <a:xfrm>
              <a:off x="4653" y="1704"/>
              <a:ext cx="292" cy="287"/>
            </a:xfrm>
            <a:prstGeom prst="rect">
              <a:avLst/>
            </a:prstGeom>
            <a:noFill/>
            <a:ln w="9525">
              <a:noFill/>
              <a:miter lim="800000"/>
              <a:headEnd/>
              <a:tailEnd/>
            </a:ln>
          </p:spPr>
        </p:pic>
        <p:pic>
          <p:nvPicPr>
            <p:cNvPr id="18461" name="Picture 66" descr="cooltools-shape"/>
            <p:cNvPicPr>
              <a:picLocks noChangeAspect="1" noChangeArrowheads="1"/>
            </p:cNvPicPr>
            <p:nvPr/>
          </p:nvPicPr>
          <p:blipFill>
            <a:blip r:embed="rId17"/>
            <a:srcRect/>
            <a:stretch>
              <a:fillRect/>
            </a:stretch>
          </p:blipFill>
          <p:spPr bwMode="auto">
            <a:xfrm>
              <a:off x="4653" y="1412"/>
              <a:ext cx="292" cy="287"/>
            </a:xfrm>
            <a:prstGeom prst="rect">
              <a:avLst/>
            </a:prstGeom>
            <a:noFill/>
            <a:ln w="9525">
              <a:noFill/>
              <a:miter lim="800000"/>
              <a:headEnd/>
              <a:tailEnd/>
            </a:ln>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93"/>
                                        </p:tgtEl>
                                        <p:attrNameLst>
                                          <p:attrName>style.visibility</p:attrName>
                                        </p:attrNameLst>
                                      </p:cBhvr>
                                      <p:to>
                                        <p:strVal val="visible"/>
                                      </p:to>
                                    </p:set>
                                    <p:animEffect transition="in" filter="fade">
                                      <p:cBhvr>
                                        <p:cTn id="27" dur="1000"/>
                                        <p:tgtEl>
                                          <p:spTgt spid="317493"/>
                                        </p:tgtEl>
                                      </p:cBhvr>
                                    </p:animEffect>
                                  </p:childTnLst>
                                </p:cTn>
                              </p:par>
                              <p:par>
                                <p:cTn id="28" presetID="10" presetClass="entr" presetSubtype="0" fill="hold" nodeType="withEffect">
                                  <p:stCondLst>
                                    <p:cond delay="0"/>
                                  </p:stCondLst>
                                  <p:childTnLst>
                                    <p:set>
                                      <p:cBhvr>
                                        <p:cTn id="29" dur="1" fill="hold">
                                          <p:stCondLst>
                                            <p:cond delay="0"/>
                                          </p:stCondLst>
                                        </p:cTn>
                                        <p:tgtEl>
                                          <p:spTgt spid="317492"/>
                                        </p:tgtEl>
                                        <p:attrNameLst>
                                          <p:attrName>style.visibility</p:attrName>
                                        </p:attrNameLst>
                                      </p:cBhvr>
                                      <p:to>
                                        <p:strVal val="visible"/>
                                      </p:to>
                                    </p:set>
                                    <p:animEffect transition="in" filter="fade">
                                      <p:cBhvr>
                                        <p:cTn id="30" dur="1000"/>
                                        <p:tgtEl>
                                          <p:spTgt spid="317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Windows Server Virtualization</a:t>
            </a:r>
            <a:br>
              <a:rPr smtClean="0"/>
            </a:br>
            <a:r>
              <a:rPr sz="3600" smtClean="0">
                <a:solidFill>
                  <a:schemeClr val="accent1"/>
                </a:solidFill>
              </a:rPr>
              <a:t>Features</a:t>
            </a:r>
            <a:endParaRPr lang="en-US" dirty="0"/>
          </a:p>
        </p:txBody>
      </p:sp>
      <p:sp>
        <p:nvSpPr>
          <p:cNvPr id="3" name="Content Placeholder 2"/>
          <p:cNvSpPr>
            <a:spLocks noGrp="1"/>
          </p:cNvSpPr>
          <p:nvPr>
            <p:ph idx="1"/>
          </p:nvPr>
        </p:nvSpPr>
        <p:spPr>
          <a:xfrm>
            <a:off x="382588" y="1905000"/>
            <a:ext cx="8380412" cy="4882875"/>
          </a:xfrm>
        </p:spPr>
        <p:txBody>
          <a:bodyPr/>
          <a:lstStyle/>
          <a:p>
            <a:pPr marL="415925" indent="-415925">
              <a:spcBef>
                <a:spcPct val="20000"/>
              </a:spcBef>
              <a:defRPr/>
            </a:pPr>
            <a:r>
              <a:rPr lang="en-US" sz="2000" dirty="0" smtClean="0"/>
              <a:t>64-bit (x64) and hardware virtualization required</a:t>
            </a:r>
          </a:p>
          <a:p>
            <a:pPr marL="741363" lvl="1" indent="-323850">
              <a:spcBef>
                <a:spcPct val="20000"/>
              </a:spcBef>
              <a:defRPr/>
            </a:pPr>
            <a:r>
              <a:rPr lang="en-US" sz="1800" dirty="0" smtClean="0"/>
              <a:t>AMD AMD-V or Intel Virtualization Technology</a:t>
            </a:r>
          </a:p>
          <a:p>
            <a:pPr marL="415925" indent="-415925">
              <a:spcBef>
                <a:spcPct val="20000"/>
              </a:spcBef>
              <a:defRPr/>
            </a:pPr>
            <a:r>
              <a:rPr lang="en-US" sz="2000" dirty="0" smtClean="0"/>
              <a:t>32-bit (x86) and 64-bit (x64) child partitions</a:t>
            </a:r>
          </a:p>
          <a:p>
            <a:pPr marL="415925" indent="-415925">
              <a:spcBef>
                <a:spcPct val="20000"/>
              </a:spcBef>
              <a:defRPr/>
            </a:pPr>
            <a:r>
              <a:rPr lang="en-US" sz="2000" dirty="0" smtClean="0"/>
              <a:t>Large memory support within VMs</a:t>
            </a:r>
          </a:p>
          <a:p>
            <a:pPr marL="415925" indent="-415925">
              <a:spcBef>
                <a:spcPct val="20000"/>
              </a:spcBef>
              <a:defRPr/>
            </a:pPr>
            <a:r>
              <a:rPr lang="en-US" sz="2000" dirty="0" smtClean="0"/>
              <a:t>SMP VMs</a:t>
            </a:r>
          </a:p>
          <a:p>
            <a:pPr marL="415925" indent="-415925">
              <a:spcBef>
                <a:spcPct val="20000"/>
              </a:spcBef>
              <a:defRPr/>
            </a:pPr>
            <a:r>
              <a:rPr lang="en-US" sz="2000" dirty="0" smtClean="0"/>
              <a:t>High availability and load balancing through clustering</a:t>
            </a:r>
          </a:p>
          <a:p>
            <a:pPr marL="415925" indent="-415925">
              <a:spcBef>
                <a:spcPct val="20000"/>
              </a:spcBef>
              <a:defRPr/>
            </a:pPr>
            <a:r>
              <a:rPr lang="en-US" sz="2000" dirty="0" smtClean="0"/>
              <a:t>VSS integration for live backups</a:t>
            </a:r>
          </a:p>
          <a:p>
            <a:pPr marL="415925" indent="-415925">
              <a:spcBef>
                <a:spcPct val="20000"/>
              </a:spcBef>
              <a:defRPr/>
            </a:pPr>
            <a:r>
              <a:rPr lang="en-US" sz="2000" dirty="0" smtClean="0"/>
              <a:t>New hardware sharing architecture (VSP/VSC)</a:t>
            </a:r>
          </a:p>
          <a:p>
            <a:pPr marL="741363" lvl="1" indent="-323850">
              <a:spcBef>
                <a:spcPct val="20000"/>
              </a:spcBef>
              <a:defRPr/>
            </a:pPr>
            <a:r>
              <a:rPr lang="en-US" sz="1800" dirty="0" smtClean="0"/>
              <a:t>Disk, networking, input, video</a:t>
            </a:r>
          </a:p>
          <a:p>
            <a:pPr marL="415925" indent="-415925">
              <a:spcBef>
                <a:spcPct val="20000"/>
              </a:spcBef>
              <a:defRPr/>
            </a:pPr>
            <a:r>
              <a:rPr lang="en-US" sz="2000" dirty="0" smtClean="0"/>
              <a:t>Pass-through high performance disk access for VMs</a:t>
            </a:r>
          </a:p>
          <a:p>
            <a:pPr marL="415925" indent="-415925">
              <a:spcBef>
                <a:spcPct val="20000"/>
              </a:spcBef>
              <a:defRPr/>
            </a:pPr>
            <a:r>
              <a:rPr lang="en-US" sz="2000" dirty="0" smtClean="0"/>
              <a:t>Robust networking</a:t>
            </a:r>
          </a:p>
          <a:p>
            <a:pPr marL="738174" lvl="1" indent="-415925">
              <a:spcBef>
                <a:spcPct val="20000"/>
              </a:spcBef>
              <a:defRPr/>
            </a:pPr>
            <a:r>
              <a:rPr lang="en-US" sz="2000" dirty="0" smtClean="0"/>
              <a:t>VLANs and NLB</a:t>
            </a:r>
          </a:p>
          <a:p>
            <a:pPr marL="415925" indent="-415925">
              <a:spcBef>
                <a:spcPct val="20000"/>
              </a:spcBef>
              <a:defRPr/>
            </a:pPr>
            <a:r>
              <a:rPr lang="en-US" sz="2000" dirty="0" smtClean="0"/>
              <a:t>DMTF standard for WMI management interface</a:t>
            </a:r>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Interoperablity</a:t>
            </a:r>
            <a:endParaRPr lang="en-US" dirty="0"/>
          </a:p>
        </p:txBody>
      </p:sp>
      <p:sp>
        <p:nvSpPr>
          <p:cNvPr id="3" name="Content Placeholder 2"/>
          <p:cNvSpPr>
            <a:spLocks noGrp="1"/>
          </p:cNvSpPr>
          <p:nvPr>
            <p:ph idx="1"/>
          </p:nvPr>
        </p:nvSpPr>
        <p:spPr>
          <a:xfrm>
            <a:off x="382588" y="1414464"/>
            <a:ext cx="8380412" cy="4877233"/>
          </a:xfrm>
        </p:spPr>
        <p:txBody>
          <a:bodyPr/>
          <a:lstStyle/>
          <a:p>
            <a:r>
              <a:rPr lang="en-US" dirty="0" smtClean="0"/>
              <a:t>VHD (Virtual Hard Disk)</a:t>
            </a:r>
          </a:p>
          <a:p>
            <a:pPr lvl="1"/>
            <a:r>
              <a:rPr lang="en-US" dirty="0" smtClean="0"/>
              <a:t>VHD specification is freely available under Open Specification Promise (OSP)</a:t>
            </a:r>
          </a:p>
          <a:p>
            <a:pPr lvl="1"/>
            <a:r>
              <a:rPr lang="en-US" dirty="0" smtClean="0"/>
              <a:t>VHD TestDrive program</a:t>
            </a:r>
          </a:p>
          <a:p>
            <a:r>
              <a:rPr lang="en-US" dirty="0" smtClean="0"/>
              <a:t>Standards based management APIs</a:t>
            </a:r>
          </a:p>
          <a:p>
            <a:pPr lvl="1"/>
            <a:r>
              <a:rPr lang="en-US" dirty="0" smtClean="0"/>
              <a:t>DMTF defining model for management</a:t>
            </a:r>
          </a:p>
          <a:p>
            <a:r>
              <a:rPr lang="en-US" dirty="0" smtClean="0"/>
              <a:t>Hypervisor hypercall API</a:t>
            </a:r>
          </a:p>
          <a:p>
            <a:pPr lvl="1"/>
            <a:r>
              <a:rPr lang="en-US" dirty="0" smtClean="0"/>
              <a:t>Preliminary documentation available</a:t>
            </a:r>
          </a:p>
          <a:p>
            <a:pPr lvl="1"/>
            <a:r>
              <a:rPr lang="en-US" dirty="0" smtClean="0"/>
              <a:t>Final version will be licensed at RTM</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Interoperablity</a:t>
            </a:r>
            <a:endParaRPr lang="en-US" dirty="0"/>
          </a:p>
        </p:txBody>
      </p:sp>
      <p:sp>
        <p:nvSpPr>
          <p:cNvPr id="3" name="Content Placeholder 2"/>
          <p:cNvSpPr>
            <a:spLocks noGrp="1"/>
          </p:cNvSpPr>
          <p:nvPr>
            <p:ph idx="1"/>
          </p:nvPr>
        </p:nvSpPr>
        <p:spPr>
          <a:xfrm>
            <a:off x="382588" y="1414464"/>
            <a:ext cx="8380412" cy="4755148"/>
          </a:xfrm>
        </p:spPr>
        <p:txBody>
          <a:bodyPr/>
          <a:lstStyle/>
          <a:p>
            <a:r>
              <a:rPr lang="en-US" dirty="0" smtClean="0"/>
              <a:t>Linux</a:t>
            </a:r>
          </a:p>
          <a:p>
            <a:pPr lvl="1"/>
            <a:r>
              <a:rPr lang="en-US" dirty="0" smtClean="0"/>
              <a:t>Working with XenSource</a:t>
            </a:r>
          </a:p>
          <a:p>
            <a:pPr lvl="2"/>
            <a:r>
              <a:rPr lang="en-US" dirty="0" smtClean="0"/>
              <a:t>Developing adapter layer to map Xen hypercall API to “Viridian” hypercall API</a:t>
            </a:r>
          </a:p>
          <a:p>
            <a:pPr lvl="2"/>
            <a:r>
              <a:rPr lang="en-US" dirty="0" smtClean="0"/>
              <a:t>Developing disk and networking drivers to integrate with the new I/O architecture</a:t>
            </a:r>
          </a:p>
          <a:p>
            <a:pPr lvl="1"/>
            <a:r>
              <a:rPr lang="en-US" dirty="0" smtClean="0"/>
              <a:t>Working with Novell</a:t>
            </a:r>
          </a:p>
          <a:p>
            <a:pPr lvl="2"/>
            <a:r>
              <a:rPr lang="en-US" dirty="0" smtClean="0"/>
              <a:t>Interoperability and joint support for Windows Server and Novel </a:t>
            </a:r>
            <a:r>
              <a:rPr lang="fr-FR" dirty="0" smtClean="0"/>
              <a:t>SUSE Linux Enterprise Server 10</a:t>
            </a:r>
          </a:p>
          <a:p>
            <a:pPr lvl="1"/>
            <a:r>
              <a:rPr lang="en-US" dirty="0" smtClean="0"/>
              <a:t>Support for Linux on “Viridian”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Virtualization Management</a:t>
            </a:r>
            <a:br>
              <a:rPr smtClean="0"/>
            </a:br>
            <a:r>
              <a:rPr sz="3600" smtClean="0">
                <a:solidFill>
                  <a:srgbClr val="FDE399"/>
                </a:solidFill>
              </a:rPr>
              <a:t> System Center Virtual Machine Manager</a:t>
            </a:r>
            <a:endParaRPr lang="en-US" dirty="0"/>
          </a:p>
        </p:txBody>
      </p:sp>
      <p:sp>
        <p:nvSpPr>
          <p:cNvPr id="3" name="Content Placeholder 2"/>
          <p:cNvSpPr>
            <a:spLocks noGrp="1"/>
          </p:cNvSpPr>
          <p:nvPr>
            <p:ph idx="1"/>
          </p:nvPr>
        </p:nvSpPr>
        <p:spPr>
          <a:xfrm>
            <a:off x="395288" y="1905000"/>
            <a:ext cx="8380412" cy="5261440"/>
          </a:xfrm>
        </p:spPr>
        <p:txBody>
          <a:bodyPr/>
          <a:lstStyle/>
          <a:p>
            <a:pPr marL="344475" indent="-344475" defTabSz="914363">
              <a:defRPr/>
            </a:pPr>
            <a:r>
              <a:rPr lang="en-US" sz="2400" dirty="0" smtClean="0"/>
              <a:t>A new System Center product that allows you to manage your virtualized environment</a:t>
            </a:r>
          </a:p>
          <a:p>
            <a:pPr marL="679423" lvl="1" indent="-333362" defTabSz="914363">
              <a:defRPr/>
            </a:pPr>
            <a:r>
              <a:rPr lang="en-US" sz="1800" dirty="0" smtClean="0"/>
              <a:t>Manage Virtual Server – V1</a:t>
            </a:r>
          </a:p>
          <a:p>
            <a:pPr marL="679423" lvl="1" indent="-333362" defTabSz="914363">
              <a:defRPr/>
            </a:pPr>
            <a:r>
              <a:rPr lang="en-US" sz="1800" dirty="0" smtClean="0"/>
              <a:t>Manage Windows Server Virtualization – R2</a:t>
            </a:r>
            <a:endParaRPr lang="en-US" sz="2800" dirty="0" smtClean="0"/>
          </a:p>
          <a:p>
            <a:pPr marL="344475" indent="-344475" defTabSz="914363">
              <a:defRPr/>
            </a:pPr>
            <a:r>
              <a:rPr lang="en-US" sz="2400" dirty="0" smtClean="0"/>
              <a:t>Feature set includes centralized:</a:t>
            </a:r>
          </a:p>
          <a:p>
            <a:pPr marL="679423" lvl="1" indent="-333362" defTabSz="914363">
              <a:defRPr/>
            </a:pPr>
            <a:r>
              <a:rPr lang="en-US" sz="1800" dirty="0" smtClean="0"/>
              <a:t>Host Configuration</a:t>
            </a:r>
          </a:p>
          <a:p>
            <a:pPr marL="679423" lvl="1" indent="-333362" defTabSz="914363">
              <a:defRPr/>
            </a:pPr>
            <a:r>
              <a:rPr lang="en-US" sz="1800" dirty="0" smtClean="0"/>
              <a:t>Virtual Machine Creation</a:t>
            </a:r>
          </a:p>
          <a:p>
            <a:pPr marL="679423" lvl="1" indent="-333362" defTabSz="914363">
              <a:defRPr/>
            </a:pPr>
            <a:r>
              <a:rPr lang="en-US" sz="1800" dirty="0" smtClean="0"/>
              <a:t>Server Consolidation Tools</a:t>
            </a:r>
          </a:p>
          <a:p>
            <a:pPr marL="679423" lvl="1" indent="-333362" defTabSz="914363">
              <a:defRPr/>
            </a:pPr>
            <a:r>
              <a:rPr lang="en-US" sz="1800" dirty="0" smtClean="0"/>
              <a:t>Image Library Management</a:t>
            </a:r>
          </a:p>
          <a:p>
            <a:pPr marL="679423" lvl="1" indent="-333362" defTabSz="914363">
              <a:defRPr/>
            </a:pPr>
            <a:r>
              <a:rPr lang="en-US" sz="1800" dirty="0" smtClean="0"/>
              <a:t>Virtual Machine Placement and Deployment</a:t>
            </a:r>
          </a:p>
          <a:p>
            <a:pPr marL="679423" lvl="1" indent="-333362" defTabSz="914363">
              <a:defRPr/>
            </a:pPr>
            <a:r>
              <a:rPr lang="en-US" sz="1800" dirty="0" smtClean="0"/>
              <a:t>Monitoring and Reporting</a:t>
            </a:r>
          </a:p>
          <a:p>
            <a:pPr marL="679423" lvl="1" indent="-333362" defTabSz="914363">
              <a:defRPr/>
            </a:pPr>
            <a:r>
              <a:rPr lang="en-US" sz="1800" dirty="0" smtClean="0"/>
              <a:t>Rapid Recovery</a:t>
            </a:r>
          </a:p>
          <a:p>
            <a:endParaRPr lang="en-US" sz="3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 name="Group 121"/>
          <p:cNvGrpSpPr/>
          <p:nvPr/>
        </p:nvGrpSpPr>
        <p:grpSpPr>
          <a:xfrm>
            <a:off x="76200" y="764179"/>
            <a:ext cx="8610600" cy="6093822"/>
            <a:chOff x="0" y="386686"/>
            <a:chExt cx="9144000" cy="6471315"/>
          </a:xfrm>
        </p:grpSpPr>
        <p:grpSp>
          <p:nvGrpSpPr>
            <p:cNvPr id="2" name="Group 206"/>
            <p:cNvGrpSpPr/>
            <p:nvPr/>
          </p:nvGrpSpPr>
          <p:grpSpPr>
            <a:xfrm>
              <a:off x="5938846" y="5056910"/>
              <a:ext cx="489773" cy="1801091"/>
              <a:chOff x="3244044" y="6068291"/>
              <a:chExt cx="587727" cy="2161309"/>
            </a:xfrm>
          </p:grpSpPr>
          <p:pic>
            <p:nvPicPr>
              <p:cNvPr id="210" name="Picture 6" descr="GEL Rounded Square MS yellow"/>
              <p:cNvPicPr>
                <a:picLocks noChangeAspect="1" noChangeArrowheads="1"/>
              </p:cNvPicPr>
              <p:nvPr/>
            </p:nvPicPr>
            <p:blipFill>
              <a:blip r:embed="rId3" cstate="print"/>
              <a:srcRect/>
              <a:stretch>
                <a:fillRect/>
              </a:stretch>
            </p:blipFill>
            <p:spPr bwMode="auto">
              <a:xfrm>
                <a:off x="3244044" y="6068291"/>
                <a:ext cx="587727" cy="2161309"/>
              </a:xfrm>
              <a:prstGeom prst="rect">
                <a:avLst/>
              </a:prstGeom>
              <a:noFill/>
              <a:ln w="9525">
                <a:noFill/>
                <a:miter lim="800000"/>
                <a:headEnd/>
                <a:tailEnd/>
              </a:ln>
            </p:spPr>
          </p:pic>
          <p:sp>
            <p:nvSpPr>
              <p:cNvPr id="211" name="TextBox 210"/>
              <p:cNvSpPr txBox="1"/>
              <p:nvPr/>
            </p:nvSpPr>
            <p:spPr>
              <a:xfrm rot="16200000">
                <a:off x="2712820" y="6998613"/>
                <a:ext cx="1647286" cy="300664"/>
              </a:xfrm>
              <a:prstGeom prst="rect">
                <a:avLst/>
              </a:prstGeom>
              <a:noFill/>
            </p:spPr>
            <p:txBody>
              <a:bodyPr vert="vert" wrap="square" rtlCol="0">
                <a:spAutoFit/>
              </a:bodyPr>
              <a:lstStyle/>
              <a:p>
                <a:pPr algn="ctr"/>
                <a:r>
                  <a:rPr lang="en-US" dirty="0" smtClean="0">
                    <a:solidFill>
                      <a:schemeClr val="bg2"/>
                    </a:solidFill>
                  </a:rPr>
                  <a:t>BITS</a:t>
                </a:r>
                <a:endParaRPr lang="en-US" dirty="0">
                  <a:solidFill>
                    <a:schemeClr val="bg2"/>
                  </a:solidFill>
                </a:endParaRPr>
              </a:p>
            </p:txBody>
          </p:sp>
        </p:grpSp>
        <p:grpSp>
          <p:nvGrpSpPr>
            <p:cNvPr id="3" name="Group 151"/>
            <p:cNvGrpSpPr/>
            <p:nvPr/>
          </p:nvGrpSpPr>
          <p:grpSpPr>
            <a:xfrm>
              <a:off x="6449123" y="5061045"/>
              <a:ext cx="2572540" cy="1796955"/>
              <a:chOff x="3764128" y="6073254"/>
              <a:chExt cx="3087048" cy="2156346"/>
            </a:xfrm>
          </p:grpSpPr>
          <p:pic>
            <p:nvPicPr>
              <p:cNvPr id="157" name="Picture 45" descr="GEL Rounded Square cobalt"/>
              <p:cNvPicPr>
                <a:picLocks noChangeAspect="1" noChangeArrowheads="1"/>
              </p:cNvPicPr>
              <p:nvPr/>
            </p:nvPicPr>
            <p:blipFill>
              <a:blip r:embed="rId4"/>
              <a:srcRect/>
              <a:stretch>
                <a:fillRect/>
              </a:stretch>
            </p:blipFill>
            <p:spPr bwMode="auto">
              <a:xfrm>
                <a:off x="3764128" y="6073254"/>
                <a:ext cx="3087048" cy="2156346"/>
              </a:xfrm>
              <a:prstGeom prst="rect">
                <a:avLst/>
              </a:prstGeom>
              <a:noFill/>
              <a:ln w="9525">
                <a:noFill/>
                <a:miter lim="800000"/>
                <a:headEnd/>
                <a:tailEnd/>
              </a:ln>
            </p:spPr>
          </p:pic>
          <p:sp>
            <p:nvSpPr>
              <p:cNvPr id="160" name="TextBox 159"/>
              <p:cNvSpPr txBox="1"/>
              <p:nvPr/>
            </p:nvSpPr>
            <p:spPr>
              <a:xfrm>
                <a:off x="4322928" y="7751932"/>
                <a:ext cx="2057400" cy="443198"/>
              </a:xfrm>
              <a:prstGeom prst="rect">
                <a:avLst/>
              </a:prstGeom>
              <a:noFill/>
            </p:spPr>
            <p:txBody>
              <a:bodyPr wrap="square" rtlCol="0">
                <a:spAutoFit/>
              </a:bodyPr>
              <a:lstStyle/>
              <a:p>
                <a:r>
                  <a:rPr lang="en-US" dirty="0" smtClean="0"/>
                  <a:t>P2V Source</a:t>
                </a:r>
                <a:endParaRPr lang="en-US" dirty="0"/>
              </a:p>
            </p:txBody>
          </p:sp>
          <p:grpSp>
            <p:nvGrpSpPr>
              <p:cNvPr id="4" name="Group 157"/>
              <p:cNvGrpSpPr/>
              <p:nvPr/>
            </p:nvGrpSpPr>
            <p:grpSpPr>
              <a:xfrm>
                <a:off x="3951974" y="7081679"/>
                <a:ext cx="2721782" cy="724849"/>
                <a:chOff x="3515246" y="6672238"/>
                <a:chExt cx="2721782" cy="724849"/>
              </a:xfrm>
            </p:grpSpPr>
            <p:pic>
              <p:nvPicPr>
                <p:cNvPr id="196" name="Picture 7" descr="GEL Rounded Square cobalt"/>
                <p:cNvPicPr>
                  <a:picLocks noChangeAspect="1" noChangeArrowheads="1"/>
                </p:cNvPicPr>
                <p:nvPr/>
              </p:nvPicPr>
              <p:blipFill>
                <a:blip r:embed="rId4"/>
                <a:srcRect/>
                <a:stretch>
                  <a:fillRect/>
                </a:stretch>
              </p:blipFill>
              <p:spPr bwMode="auto">
                <a:xfrm>
                  <a:off x="3515246" y="6672238"/>
                  <a:ext cx="2721782" cy="724849"/>
                </a:xfrm>
                <a:prstGeom prst="rect">
                  <a:avLst/>
                </a:prstGeom>
                <a:noFill/>
                <a:ln w="9525">
                  <a:noFill/>
                  <a:miter lim="800000"/>
                  <a:headEnd/>
                  <a:tailEnd/>
                </a:ln>
              </p:spPr>
            </p:pic>
            <p:pic>
              <p:nvPicPr>
                <p:cNvPr id="197" name="Picture 17" descr="WinServer03R2"/>
                <p:cNvPicPr>
                  <a:picLocks noChangeAspect="1" noChangeArrowheads="1"/>
                </p:cNvPicPr>
                <p:nvPr/>
              </p:nvPicPr>
              <p:blipFill>
                <a:blip r:embed="rId5" cstate="print"/>
                <a:srcRect/>
                <a:stretch>
                  <a:fillRect/>
                </a:stretch>
              </p:blipFill>
              <p:spPr bwMode="auto">
                <a:xfrm>
                  <a:off x="3656560" y="6833433"/>
                  <a:ext cx="2389398" cy="331508"/>
                </a:xfrm>
                <a:prstGeom prst="rect">
                  <a:avLst/>
                </a:prstGeom>
                <a:noFill/>
                <a:ln w="9525">
                  <a:noFill/>
                  <a:miter lim="800000"/>
                  <a:headEnd/>
                  <a:tailEnd/>
                </a:ln>
              </p:spPr>
            </p:pic>
          </p:grpSp>
          <p:grpSp>
            <p:nvGrpSpPr>
              <p:cNvPr id="5" name="Group 193"/>
              <p:cNvGrpSpPr/>
              <p:nvPr/>
            </p:nvGrpSpPr>
            <p:grpSpPr>
              <a:xfrm>
                <a:off x="3923732" y="6328666"/>
                <a:ext cx="2763672" cy="699930"/>
                <a:chOff x="13286096" y="4882004"/>
                <a:chExt cx="2763672" cy="699930"/>
              </a:xfrm>
            </p:grpSpPr>
            <p:pic>
              <p:nvPicPr>
                <p:cNvPr id="190" name="Picture 24" descr="GEL Rounded Square sand"/>
                <p:cNvPicPr>
                  <a:picLocks noChangeAspect="1" noChangeArrowheads="1"/>
                </p:cNvPicPr>
                <p:nvPr/>
              </p:nvPicPr>
              <p:blipFill>
                <a:blip r:embed="rId6"/>
                <a:srcRect/>
                <a:stretch>
                  <a:fillRect/>
                </a:stretch>
              </p:blipFill>
              <p:spPr bwMode="auto">
                <a:xfrm>
                  <a:off x="13286096" y="4882004"/>
                  <a:ext cx="2763672" cy="699930"/>
                </a:xfrm>
                <a:prstGeom prst="rect">
                  <a:avLst/>
                </a:prstGeom>
                <a:noFill/>
                <a:ln w="9525">
                  <a:noFill/>
                  <a:miter lim="800000"/>
                  <a:headEnd/>
                  <a:tailEnd/>
                </a:ln>
              </p:spPr>
            </p:pic>
            <p:sp>
              <p:nvSpPr>
                <p:cNvPr id="192" name="Text Box 56"/>
                <p:cNvSpPr txBox="1">
                  <a:spLocks noChangeArrowheads="1"/>
                </p:cNvSpPr>
                <p:nvPr/>
              </p:nvSpPr>
              <p:spPr bwMode="auto">
                <a:xfrm>
                  <a:off x="14102491" y="4986976"/>
                  <a:ext cx="1441720" cy="332399"/>
                </a:xfrm>
                <a:prstGeom prst="rect">
                  <a:avLst/>
                </a:prstGeom>
                <a:noFill/>
                <a:ln w="9525">
                  <a:noFill/>
                  <a:miter lim="800000"/>
                  <a:headEnd/>
                  <a:tailEnd/>
                </a:ln>
              </p:spPr>
              <p:txBody>
                <a:bodyPr>
                  <a:spAutoFit/>
                </a:bodyPr>
                <a:lstStyle/>
                <a:p>
                  <a:pPr defTabSz="760647">
                    <a:spcBef>
                      <a:spcPct val="50000"/>
                    </a:spcBef>
                  </a:pPr>
                  <a:r>
                    <a:rPr lang="en-US" sz="1200" dirty="0">
                      <a:latin typeface="Segoe" pitchFamily="34" charset="0"/>
                    </a:rPr>
                    <a:t>SCVMM Agent</a:t>
                  </a:r>
                </a:p>
              </p:txBody>
            </p:sp>
            <p:pic>
              <p:nvPicPr>
                <p:cNvPr id="193" name="Picture 2" descr="C:\Users\agoodman\Documents\Carmine\MOM Integration\VMP Icons\Carmine_Agent.png"/>
                <p:cNvPicPr>
                  <a:picLocks noChangeAspect="1" noChangeArrowheads="1"/>
                </p:cNvPicPr>
                <p:nvPr/>
              </p:nvPicPr>
              <p:blipFill>
                <a:blip r:embed="rId7"/>
                <a:srcRect/>
                <a:stretch>
                  <a:fillRect/>
                </a:stretch>
              </p:blipFill>
              <p:spPr bwMode="auto">
                <a:xfrm>
                  <a:off x="13597888" y="4918516"/>
                  <a:ext cx="540645" cy="571500"/>
                </a:xfrm>
                <a:prstGeom prst="rect">
                  <a:avLst/>
                </a:prstGeom>
                <a:noFill/>
              </p:spPr>
            </p:pic>
          </p:grpSp>
        </p:grpSp>
        <p:pic>
          <p:nvPicPr>
            <p:cNvPr id="91" name="Picture 25" descr="GEL Rounded Square berry"/>
            <p:cNvPicPr>
              <a:picLocks noChangeAspect="1" noChangeArrowheads="1"/>
            </p:cNvPicPr>
            <p:nvPr/>
          </p:nvPicPr>
          <p:blipFill>
            <a:blip r:embed="rId8"/>
            <a:srcRect/>
            <a:stretch>
              <a:fillRect/>
            </a:stretch>
          </p:blipFill>
          <p:spPr bwMode="auto">
            <a:xfrm>
              <a:off x="2875642" y="2965142"/>
              <a:ext cx="6268358" cy="1387146"/>
            </a:xfrm>
            <a:prstGeom prst="rect">
              <a:avLst/>
            </a:prstGeom>
            <a:noFill/>
            <a:ln w="9525">
              <a:noFill/>
              <a:miter lim="800000"/>
              <a:headEnd/>
              <a:tailEnd/>
            </a:ln>
          </p:spPr>
        </p:pic>
        <p:pic>
          <p:nvPicPr>
            <p:cNvPr id="92" name="Picture 4" descr="GEL Rounded Square MS blue"/>
            <p:cNvPicPr>
              <a:picLocks noChangeAspect="1" noChangeArrowheads="1"/>
            </p:cNvPicPr>
            <p:nvPr/>
          </p:nvPicPr>
          <p:blipFill>
            <a:blip r:embed="rId9"/>
            <a:srcRect/>
            <a:stretch>
              <a:fillRect/>
            </a:stretch>
          </p:blipFill>
          <p:spPr bwMode="auto">
            <a:xfrm>
              <a:off x="147851" y="2997636"/>
              <a:ext cx="2655221" cy="1347579"/>
            </a:xfrm>
            <a:prstGeom prst="rect">
              <a:avLst/>
            </a:prstGeom>
            <a:noFill/>
            <a:ln w="9525">
              <a:noFill/>
              <a:miter lim="800000"/>
              <a:headEnd/>
              <a:tailEnd/>
            </a:ln>
          </p:spPr>
        </p:pic>
        <p:pic>
          <p:nvPicPr>
            <p:cNvPr id="93" name="Picture 34" descr="Blue Embossed Cylinder"/>
            <p:cNvPicPr>
              <a:picLocks noChangeAspect="1" noChangeArrowheads="1"/>
            </p:cNvPicPr>
            <p:nvPr/>
          </p:nvPicPr>
          <p:blipFill>
            <a:blip r:embed="rId10"/>
            <a:srcRect/>
            <a:stretch>
              <a:fillRect/>
            </a:stretch>
          </p:blipFill>
          <p:spPr bwMode="auto">
            <a:xfrm>
              <a:off x="251486" y="3276147"/>
              <a:ext cx="669548" cy="607916"/>
            </a:xfrm>
            <a:prstGeom prst="rect">
              <a:avLst/>
            </a:prstGeom>
            <a:noFill/>
            <a:ln w="9525">
              <a:noFill/>
              <a:miter lim="800000"/>
              <a:headEnd/>
              <a:tailEnd/>
            </a:ln>
          </p:spPr>
        </p:pic>
        <p:pic>
          <p:nvPicPr>
            <p:cNvPr id="94" name="Picture 106"/>
            <p:cNvPicPr>
              <a:picLocks noChangeAspect="1" noChangeArrowheads="1"/>
            </p:cNvPicPr>
            <p:nvPr/>
          </p:nvPicPr>
          <p:blipFill>
            <a:blip r:embed="rId11"/>
            <a:srcRect/>
            <a:stretch>
              <a:fillRect/>
            </a:stretch>
          </p:blipFill>
          <p:spPr bwMode="auto">
            <a:xfrm>
              <a:off x="900070" y="3338380"/>
              <a:ext cx="1663924" cy="568007"/>
            </a:xfrm>
            <a:prstGeom prst="rect">
              <a:avLst/>
            </a:prstGeom>
            <a:noFill/>
            <a:ln w="9525">
              <a:noFill/>
              <a:miter lim="800000"/>
              <a:headEnd/>
              <a:tailEnd/>
            </a:ln>
          </p:spPr>
        </p:pic>
        <p:pic>
          <p:nvPicPr>
            <p:cNvPr id="95" name="Picture 6" descr="GEL Rounded Square MS yellow"/>
            <p:cNvPicPr>
              <a:picLocks noChangeAspect="1" noChangeArrowheads="1"/>
            </p:cNvPicPr>
            <p:nvPr/>
          </p:nvPicPr>
          <p:blipFill>
            <a:blip r:embed="rId12"/>
            <a:srcRect/>
            <a:stretch>
              <a:fillRect/>
            </a:stretch>
          </p:blipFill>
          <p:spPr bwMode="auto">
            <a:xfrm>
              <a:off x="0" y="2358089"/>
              <a:ext cx="9144000" cy="542061"/>
            </a:xfrm>
            <a:prstGeom prst="rect">
              <a:avLst/>
            </a:prstGeom>
            <a:noFill/>
            <a:ln w="9525">
              <a:noFill/>
              <a:miter lim="800000"/>
              <a:headEnd/>
              <a:tailEnd/>
            </a:ln>
          </p:spPr>
        </p:pic>
        <p:pic>
          <p:nvPicPr>
            <p:cNvPr id="97" name="Picture 45" descr="GEL Rounded Square cobalt"/>
            <p:cNvPicPr>
              <a:picLocks noChangeAspect="1" noChangeArrowheads="1"/>
            </p:cNvPicPr>
            <p:nvPr/>
          </p:nvPicPr>
          <p:blipFill>
            <a:blip r:embed="rId4"/>
            <a:srcRect/>
            <a:stretch>
              <a:fillRect/>
            </a:stretch>
          </p:blipFill>
          <p:spPr bwMode="auto">
            <a:xfrm>
              <a:off x="288910" y="386686"/>
              <a:ext cx="2878667" cy="1912741"/>
            </a:xfrm>
            <a:prstGeom prst="rect">
              <a:avLst/>
            </a:prstGeom>
            <a:noFill/>
            <a:ln w="9525">
              <a:noFill/>
              <a:miter lim="800000"/>
              <a:headEnd/>
              <a:tailEnd/>
            </a:ln>
          </p:spPr>
        </p:pic>
        <p:grpSp>
          <p:nvGrpSpPr>
            <p:cNvPr id="6" name="Group 97"/>
            <p:cNvGrpSpPr/>
            <p:nvPr/>
          </p:nvGrpSpPr>
          <p:grpSpPr>
            <a:xfrm>
              <a:off x="542120" y="1686395"/>
              <a:ext cx="2293938" cy="509116"/>
              <a:chOff x="952500" y="2121297"/>
              <a:chExt cx="2752725" cy="610940"/>
            </a:xfrm>
          </p:grpSpPr>
          <p:pic>
            <p:nvPicPr>
              <p:cNvPr id="99" name="Picture 8" descr="GEL Rounded Square steel gray"/>
              <p:cNvPicPr>
                <a:picLocks noChangeAspect="1" noChangeArrowheads="1"/>
              </p:cNvPicPr>
              <p:nvPr/>
            </p:nvPicPr>
            <p:blipFill>
              <a:blip r:embed="rId13"/>
              <a:srcRect/>
              <a:stretch>
                <a:fillRect/>
              </a:stretch>
            </p:blipFill>
            <p:spPr bwMode="auto">
              <a:xfrm>
                <a:off x="952500" y="2145904"/>
                <a:ext cx="2752725" cy="522287"/>
              </a:xfrm>
              <a:prstGeom prst="rect">
                <a:avLst/>
              </a:prstGeom>
              <a:noFill/>
              <a:ln w="9525">
                <a:noFill/>
                <a:miter lim="800000"/>
                <a:headEnd/>
                <a:tailEnd/>
              </a:ln>
            </p:spPr>
          </p:pic>
          <p:grpSp>
            <p:nvGrpSpPr>
              <p:cNvPr id="7" name="Group 116"/>
              <p:cNvGrpSpPr/>
              <p:nvPr/>
            </p:nvGrpSpPr>
            <p:grpSpPr>
              <a:xfrm>
                <a:off x="1147762" y="2121297"/>
                <a:ext cx="2362201" cy="610940"/>
                <a:chOff x="1147762" y="2133600"/>
                <a:chExt cx="2362201" cy="610940"/>
              </a:xfrm>
            </p:grpSpPr>
            <p:sp>
              <p:nvSpPr>
                <p:cNvPr id="101" name="Text Box 22"/>
                <p:cNvSpPr txBox="1">
                  <a:spLocks noChangeArrowheads="1"/>
                </p:cNvSpPr>
                <p:nvPr/>
              </p:nvSpPr>
              <p:spPr bwMode="auto">
                <a:xfrm>
                  <a:off x="1566863" y="2156223"/>
                  <a:ext cx="1943100" cy="588317"/>
                </a:xfrm>
                <a:prstGeom prst="rect">
                  <a:avLst/>
                </a:prstGeom>
                <a:noFill/>
                <a:ln w="9525">
                  <a:noFill/>
                  <a:miter lim="800000"/>
                  <a:headEnd/>
                  <a:tailEnd/>
                </a:ln>
              </p:spPr>
              <p:txBody>
                <a:bodyPr wrap="square">
                  <a:spAutoFit/>
                </a:bodyPr>
                <a:lstStyle/>
                <a:p>
                  <a:pPr algn="ctr" defTabSz="760647">
                    <a:spcBef>
                      <a:spcPct val="50000"/>
                    </a:spcBef>
                  </a:pPr>
                  <a:r>
                    <a:rPr lang="en-US" sz="1200" dirty="0">
                      <a:latin typeface="Segoe" pitchFamily="34" charset="0"/>
                    </a:rPr>
                    <a:t>Windows</a:t>
                  </a:r>
                  <a:r>
                    <a:rPr lang="en-US" sz="1200" baseline="30000" dirty="0">
                      <a:latin typeface="Segoe" pitchFamily="34" charset="0"/>
                    </a:rPr>
                    <a:t>®</a:t>
                  </a:r>
                  <a:r>
                    <a:rPr lang="en-US" sz="1200" dirty="0">
                      <a:latin typeface="Segoe" pitchFamily="34" charset="0"/>
                    </a:rPr>
                    <a:t> PowerShell</a:t>
                  </a:r>
                </a:p>
              </p:txBody>
            </p:sp>
            <p:pic>
              <p:nvPicPr>
                <p:cNvPr id="102" name="Picture 8" descr="C:\Users\agoodman\Downloads\PowerShell.png"/>
                <p:cNvPicPr>
                  <a:picLocks noChangeAspect="1" noChangeArrowheads="1"/>
                </p:cNvPicPr>
                <p:nvPr/>
              </p:nvPicPr>
              <p:blipFill>
                <a:blip r:embed="rId14"/>
                <a:srcRect/>
                <a:stretch>
                  <a:fillRect/>
                </a:stretch>
              </p:blipFill>
              <p:spPr bwMode="auto">
                <a:xfrm>
                  <a:off x="1147762" y="2133600"/>
                  <a:ext cx="469900" cy="469900"/>
                </a:xfrm>
                <a:prstGeom prst="rect">
                  <a:avLst/>
                </a:prstGeom>
                <a:noFill/>
              </p:spPr>
            </p:pic>
          </p:grpSp>
        </p:grpSp>
        <p:pic>
          <p:nvPicPr>
            <p:cNvPr id="103" name="Picture 8" descr="GEL Rounded Square steel gray"/>
            <p:cNvPicPr>
              <a:picLocks noChangeAspect="1" noChangeArrowheads="1"/>
            </p:cNvPicPr>
            <p:nvPr/>
          </p:nvPicPr>
          <p:blipFill>
            <a:blip r:embed="rId13"/>
            <a:srcRect/>
            <a:stretch>
              <a:fillRect/>
            </a:stretch>
          </p:blipFill>
          <p:spPr bwMode="auto">
            <a:xfrm>
              <a:off x="542120" y="934650"/>
              <a:ext cx="2293938" cy="730913"/>
            </a:xfrm>
            <a:prstGeom prst="rect">
              <a:avLst/>
            </a:prstGeom>
            <a:noFill/>
            <a:ln w="9525">
              <a:noFill/>
              <a:miter lim="800000"/>
              <a:headEnd/>
              <a:tailEnd/>
            </a:ln>
          </p:spPr>
        </p:pic>
        <p:sp>
          <p:nvSpPr>
            <p:cNvPr id="104" name="Text Box 20"/>
            <p:cNvSpPr txBox="1">
              <a:spLocks noChangeArrowheads="1"/>
            </p:cNvSpPr>
            <p:nvPr/>
          </p:nvSpPr>
          <p:spPr bwMode="auto">
            <a:xfrm>
              <a:off x="1123542" y="1084471"/>
              <a:ext cx="1435365" cy="446272"/>
            </a:xfrm>
            <a:prstGeom prst="rect">
              <a:avLst/>
            </a:prstGeom>
            <a:noFill/>
            <a:ln w="9525">
              <a:noFill/>
              <a:miter lim="800000"/>
              <a:headEnd/>
              <a:tailEnd/>
            </a:ln>
          </p:spPr>
          <p:txBody>
            <a:bodyPr lIns="76197" tIns="38098" rIns="76197" bIns="38098">
              <a:spAutoFit/>
            </a:bodyPr>
            <a:lstStyle/>
            <a:p>
              <a:pPr algn="ctr" defTabSz="760647">
                <a:spcBef>
                  <a:spcPct val="50000"/>
                </a:spcBef>
              </a:pPr>
              <a:r>
                <a:rPr lang="en-US" sz="1200" dirty="0">
                  <a:latin typeface="Segoe" pitchFamily="34" charset="0"/>
                </a:rPr>
                <a:t>Administrator Console</a:t>
              </a:r>
            </a:p>
          </p:txBody>
        </p:sp>
        <p:sp>
          <p:nvSpPr>
            <p:cNvPr id="105" name="TextBox 104"/>
            <p:cNvSpPr txBox="1"/>
            <p:nvPr/>
          </p:nvSpPr>
          <p:spPr>
            <a:xfrm>
              <a:off x="854329" y="559323"/>
              <a:ext cx="1725083" cy="359073"/>
            </a:xfrm>
            <a:prstGeom prst="rect">
              <a:avLst/>
            </a:prstGeom>
            <a:noFill/>
          </p:spPr>
          <p:txBody>
            <a:bodyPr wrap="square" lIns="76197" tIns="38098" rIns="76197" bIns="38098" rtlCol="0">
              <a:spAutoFit/>
            </a:bodyPr>
            <a:lstStyle/>
            <a:p>
              <a:r>
                <a:rPr lang="en-US" dirty="0" smtClean="0"/>
                <a:t>Client</a:t>
              </a:r>
              <a:endParaRPr lang="en-US" dirty="0"/>
            </a:p>
          </p:txBody>
        </p:sp>
        <p:pic>
          <p:nvPicPr>
            <p:cNvPr id="112" name="Picture 45" descr="GEL Rounded Square cobalt"/>
            <p:cNvPicPr>
              <a:picLocks noChangeAspect="1" noChangeArrowheads="1"/>
            </p:cNvPicPr>
            <p:nvPr/>
          </p:nvPicPr>
          <p:blipFill>
            <a:blip r:embed="rId4"/>
            <a:srcRect/>
            <a:stretch>
              <a:fillRect/>
            </a:stretch>
          </p:blipFill>
          <p:spPr bwMode="auto">
            <a:xfrm>
              <a:off x="3184478" y="398060"/>
              <a:ext cx="2786418" cy="1853822"/>
            </a:xfrm>
            <a:prstGeom prst="rect">
              <a:avLst/>
            </a:prstGeom>
            <a:noFill/>
            <a:ln w="9525">
              <a:noFill/>
              <a:miter lim="800000"/>
              <a:headEnd/>
              <a:tailEnd/>
            </a:ln>
          </p:spPr>
        </p:pic>
        <p:pic>
          <p:nvPicPr>
            <p:cNvPr id="114" name="Picture 12" descr="GEL Rounded Square steel gray"/>
            <p:cNvPicPr>
              <a:picLocks noChangeAspect="1" noChangeArrowheads="1"/>
            </p:cNvPicPr>
            <p:nvPr/>
          </p:nvPicPr>
          <p:blipFill>
            <a:blip r:embed="rId15"/>
            <a:srcRect/>
            <a:stretch>
              <a:fillRect/>
            </a:stretch>
          </p:blipFill>
          <p:spPr bwMode="auto">
            <a:xfrm>
              <a:off x="3404683" y="919329"/>
              <a:ext cx="2319320" cy="698499"/>
            </a:xfrm>
            <a:prstGeom prst="rect">
              <a:avLst/>
            </a:prstGeom>
            <a:noFill/>
            <a:ln w="9525">
              <a:noFill/>
              <a:miter lim="800000"/>
              <a:headEnd/>
              <a:tailEnd/>
            </a:ln>
          </p:spPr>
        </p:pic>
        <p:sp>
          <p:nvSpPr>
            <p:cNvPr id="116" name="TextBox 115"/>
            <p:cNvSpPr txBox="1"/>
            <p:nvPr/>
          </p:nvSpPr>
          <p:spPr>
            <a:xfrm>
              <a:off x="3424102" y="537539"/>
              <a:ext cx="2307167" cy="359073"/>
            </a:xfrm>
            <a:prstGeom prst="rect">
              <a:avLst/>
            </a:prstGeom>
            <a:noFill/>
          </p:spPr>
          <p:txBody>
            <a:bodyPr wrap="square" lIns="76197" tIns="38098" rIns="76197" bIns="38098" rtlCol="0">
              <a:spAutoFit/>
            </a:bodyPr>
            <a:lstStyle/>
            <a:p>
              <a:r>
                <a:rPr lang="en-US" dirty="0" smtClean="0"/>
                <a:t>Web Client</a:t>
              </a:r>
              <a:endParaRPr lang="en-US" dirty="0"/>
            </a:p>
          </p:txBody>
        </p:sp>
        <p:pic>
          <p:nvPicPr>
            <p:cNvPr id="120" name="Picture 10" descr="C:\Users\agoodman\Documents\Carmine\MOM Integration\VMP Icons\Carmine_SelfService (2).png"/>
            <p:cNvPicPr>
              <a:picLocks noChangeAspect="1" noChangeArrowheads="1"/>
            </p:cNvPicPr>
            <p:nvPr/>
          </p:nvPicPr>
          <p:blipFill>
            <a:blip r:embed="rId16"/>
            <a:srcRect/>
            <a:stretch>
              <a:fillRect/>
            </a:stretch>
          </p:blipFill>
          <p:spPr bwMode="auto">
            <a:xfrm>
              <a:off x="3702587" y="1056911"/>
              <a:ext cx="423333" cy="423333"/>
            </a:xfrm>
            <a:prstGeom prst="rect">
              <a:avLst/>
            </a:prstGeom>
            <a:noFill/>
          </p:spPr>
        </p:pic>
        <p:sp>
          <p:nvSpPr>
            <p:cNvPr id="123" name="Text Box 20"/>
            <p:cNvSpPr txBox="1">
              <a:spLocks noChangeArrowheads="1"/>
            </p:cNvSpPr>
            <p:nvPr/>
          </p:nvSpPr>
          <p:spPr bwMode="auto">
            <a:xfrm>
              <a:off x="4167592" y="1037399"/>
              <a:ext cx="1228328" cy="446272"/>
            </a:xfrm>
            <a:prstGeom prst="rect">
              <a:avLst/>
            </a:prstGeom>
            <a:noFill/>
            <a:ln w="9525">
              <a:noFill/>
              <a:miter lim="800000"/>
              <a:headEnd/>
              <a:tailEnd/>
            </a:ln>
          </p:spPr>
          <p:txBody>
            <a:bodyPr wrap="square" lIns="76197" tIns="38098" rIns="76197" bIns="38098">
              <a:spAutoFit/>
            </a:bodyPr>
            <a:lstStyle/>
            <a:p>
              <a:pPr algn="ctr" defTabSz="760647">
                <a:spcBef>
                  <a:spcPct val="50000"/>
                </a:spcBef>
              </a:pPr>
              <a:r>
                <a:rPr lang="en-US" sz="1200" dirty="0" smtClean="0">
                  <a:latin typeface="Segoe" pitchFamily="34" charset="0"/>
                </a:rPr>
                <a:t>Self Service Web Portal</a:t>
              </a:r>
              <a:endParaRPr lang="en-US" sz="1200" dirty="0">
                <a:latin typeface="Segoe" pitchFamily="34" charset="0"/>
              </a:endParaRPr>
            </a:p>
          </p:txBody>
        </p:sp>
        <p:grpSp>
          <p:nvGrpSpPr>
            <p:cNvPr id="8" name="Group 147"/>
            <p:cNvGrpSpPr/>
            <p:nvPr/>
          </p:nvGrpSpPr>
          <p:grpSpPr>
            <a:xfrm>
              <a:off x="3417375" y="1618158"/>
              <a:ext cx="2293938" cy="496435"/>
              <a:chOff x="952500" y="2121297"/>
              <a:chExt cx="2752725" cy="595722"/>
            </a:xfrm>
          </p:grpSpPr>
          <p:pic>
            <p:nvPicPr>
              <p:cNvPr id="129" name="Picture 8" descr="GEL Rounded Square steel gray"/>
              <p:cNvPicPr>
                <a:picLocks noChangeAspect="1" noChangeArrowheads="1"/>
              </p:cNvPicPr>
              <p:nvPr/>
            </p:nvPicPr>
            <p:blipFill>
              <a:blip r:embed="rId13"/>
              <a:srcRect/>
              <a:stretch>
                <a:fillRect/>
              </a:stretch>
            </p:blipFill>
            <p:spPr bwMode="auto">
              <a:xfrm>
                <a:off x="952500" y="2145904"/>
                <a:ext cx="2752725" cy="522287"/>
              </a:xfrm>
              <a:prstGeom prst="rect">
                <a:avLst/>
              </a:prstGeom>
              <a:noFill/>
              <a:ln w="9525">
                <a:noFill/>
                <a:miter lim="800000"/>
                <a:headEnd/>
                <a:tailEnd/>
              </a:ln>
            </p:spPr>
          </p:pic>
          <p:grpSp>
            <p:nvGrpSpPr>
              <p:cNvPr id="9" name="Group 149"/>
              <p:cNvGrpSpPr/>
              <p:nvPr/>
            </p:nvGrpSpPr>
            <p:grpSpPr>
              <a:xfrm>
                <a:off x="1147762" y="2121297"/>
                <a:ext cx="2362201" cy="595722"/>
                <a:chOff x="1147762" y="2133600"/>
                <a:chExt cx="2362201" cy="595722"/>
              </a:xfrm>
            </p:grpSpPr>
            <p:sp>
              <p:nvSpPr>
                <p:cNvPr id="131" name="Text Box 22"/>
                <p:cNvSpPr txBox="1">
                  <a:spLocks noChangeArrowheads="1"/>
                </p:cNvSpPr>
                <p:nvPr/>
              </p:nvSpPr>
              <p:spPr bwMode="auto">
                <a:xfrm>
                  <a:off x="1566863" y="2141005"/>
                  <a:ext cx="1943100" cy="588317"/>
                </a:xfrm>
                <a:prstGeom prst="rect">
                  <a:avLst/>
                </a:prstGeom>
                <a:noFill/>
                <a:ln w="9525">
                  <a:noFill/>
                  <a:miter lim="800000"/>
                  <a:headEnd/>
                  <a:tailEnd/>
                </a:ln>
              </p:spPr>
              <p:txBody>
                <a:bodyPr wrap="square">
                  <a:spAutoFit/>
                </a:bodyPr>
                <a:lstStyle/>
                <a:p>
                  <a:pPr algn="ctr" defTabSz="760647">
                    <a:spcBef>
                      <a:spcPct val="50000"/>
                    </a:spcBef>
                  </a:pPr>
                  <a:r>
                    <a:rPr lang="en-US" sz="1200" dirty="0">
                      <a:latin typeface="Segoe" pitchFamily="34" charset="0"/>
                    </a:rPr>
                    <a:t>Windows</a:t>
                  </a:r>
                  <a:r>
                    <a:rPr lang="en-US" sz="1200" baseline="30000" dirty="0">
                      <a:latin typeface="Segoe" pitchFamily="34" charset="0"/>
                    </a:rPr>
                    <a:t>®</a:t>
                  </a:r>
                  <a:r>
                    <a:rPr lang="en-US" sz="1200" dirty="0">
                      <a:latin typeface="Segoe" pitchFamily="34" charset="0"/>
                    </a:rPr>
                    <a:t> PowerShell</a:t>
                  </a:r>
                </a:p>
              </p:txBody>
            </p:sp>
            <p:pic>
              <p:nvPicPr>
                <p:cNvPr id="132" name="Picture 8" descr="C:\Users\agoodman\Downloads\PowerShell.png"/>
                <p:cNvPicPr>
                  <a:picLocks noChangeAspect="1" noChangeArrowheads="1"/>
                </p:cNvPicPr>
                <p:nvPr/>
              </p:nvPicPr>
              <p:blipFill>
                <a:blip r:embed="rId14"/>
                <a:srcRect/>
                <a:stretch>
                  <a:fillRect/>
                </a:stretch>
              </p:blipFill>
              <p:spPr bwMode="auto">
                <a:xfrm>
                  <a:off x="1147762" y="2133600"/>
                  <a:ext cx="469900" cy="469900"/>
                </a:xfrm>
                <a:prstGeom prst="rect">
                  <a:avLst/>
                </a:prstGeom>
                <a:noFill/>
              </p:spPr>
            </p:pic>
          </p:grpSp>
        </p:grpSp>
        <p:grpSp>
          <p:nvGrpSpPr>
            <p:cNvPr id="10" name="Group 242"/>
            <p:cNvGrpSpPr/>
            <p:nvPr/>
          </p:nvGrpSpPr>
          <p:grpSpPr>
            <a:xfrm>
              <a:off x="1588891" y="1483749"/>
              <a:ext cx="200396" cy="381653"/>
              <a:chOff x="6062354" y="1635007"/>
              <a:chExt cx="282575" cy="538162"/>
            </a:xfrm>
          </p:grpSpPr>
          <p:pic>
            <p:nvPicPr>
              <p:cNvPr id="127" name="Picture 14" descr="Gel - Gel3 arrows gray"/>
              <p:cNvPicPr>
                <a:picLocks noChangeAspect="1" noChangeArrowheads="1"/>
              </p:cNvPicPr>
              <p:nvPr/>
            </p:nvPicPr>
            <p:blipFill>
              <a:blip r:embed="rId17" cstate="print"/>
              <a:srcRect/>
              <a:stretch>
                <a:fillRect/>
              </a:stretch>
            </p:blipFill>
            <p:spPr bwMode="auto">
              <a:xfrm>
                <a:off x="6065529" y="1863607"/>
                <a:ext cx="279400" cy="309562"/>
              </a:xfrm>
              <a:prstGeom prst="rect">
                <a:avLst/>
              </a:prstGeom>
              <a:noFill/>
              <a:ln w="9525">
                <a:noFill/>
                <a:miter lim="800000"/>
                <a:headEnd/>
                <a:tailEnd/>
              </a:ln>
            </p:spPr>
          </p:pic>
          <p:pic>
            <p:nvPicPr>
              <p:cNvPr id="128" name="Picture 14" descr="Gel - Gel3 arrows gray"/>
              <p:cNvPicPr>
                <a:picLocks noChangeAspect="1" noChangeArrowheads="1"/>
              </p:cNvPicPr>
              <p:nvPr/>
            </p:nvPicPr>
            <p:blipFill>
              <a:blip r:embed="rId18" cstate="print"/>
              <a:srcRect/>
              <a:stretch>
                <a:fillRect/>
              </a:stretch>
            </p:blipFill>
            <p:spPr bwMode="auto">
              <a:xfrm>
                <a:off x="6062354" y="1635007"/>
                <a:ext cx="279400" cy="309562"/>
              </a:xfrm>
              <a:prstGeom prst="rect">
                <a:avLst/>
              </a:prstGeom>
              <a:noFill/>
              <a:ln w="9525">
                <a:noFill/>
                <a:miter lim="800000"/>
                <a:headEnd/>
                <a:tailEnd/>
              </a:ln>
            </p:spPr>
          </p:pic>
        </p:grpSp>
        <p:grpSp>
          <p:nvGrpSpPr>
            <p:cNvPr id="11" name="Group 132"/>
            <p:cNvGrpSpPr/>
            <p:nvPr/>
          </p:nvGrpSpPr>
          <p:grpSpPr>
            <a:xfrm>
              <a:off x="6018283" y="399956"/>
              <a:ext cx="2786418" cy="1853822"/>
              <a:chOff x="7303826" y="452651"/>
              <a:chExt cx="3343701" cy="2224586"/>
            </a:xfrm>
          </p:grpSpPr>
          <p:pic>
            <p:nvPicPr>
              <p:cNvPr id="134" name="Picture 45" descr="GEL Rounded Square cobalt"/>
              <p:cNvPicPr>
                <a:picLocks noChangeAspect="1" noChangeArrowheads="1"/>
              </p:cNvPicPr>
              <p:nvPr/>
            </p:nvPicPr>
            <p:blipFill>
              <a:blip r:embed="rId4"/>
              <a:srcRect/>
              <a:stretch>
                <a:fillRect/>
              </a:stretch>
            </p:blipFill>
            <p:spPr bwMode="auto">
              <a:xfrm>
                <a:off x="7303826" y="452651"/>
                <a:ext cx="3343701" cy="2224586"/>
              </a:xfrm>
              <a:prstGeom prst="rect">
                <a:avLst/>
              </a:prstGeom>
              <a:noFill/>
              <a:ln w="9525">
                <a:noFill/>
                <a:miter lim="800000"/>
                <a:headEnd/>
                <a:tailEnd/>
              </a:ln>
            </p:spPr>
          </p:pic>
          <p:sp>
            <p:nvSpPr>
              <p:cNvPr id="135" name="TextBox 134"/>
              <p:cNvSpPr txBox="1"/>
              <p:nvPr/>
            </p:nvSpPr>
            <p:spPr>
              <a:xfrm>
                <a:off x="7591376" y="620025"/>
                <a:ext cx="2768600" cy="443198"/>
              </a:xfrm>
              <a:prstGeom prst="rect">
                <a:avLst/>
              </a:prstGeom>
              <a:noFill/>
            </p:spPr>
            <p:txBody>
              <a:bodyPr wrap="square" rtlCol="0">
                <a:spAutoFit/>
              </a:bodyPr>
              <a:lstStyle/>
              <a:p>
                <a:r>
                  <a:rPr lang="en-US" dirty="0" smtClean="0"/>
                  <a:t>Scripting Client</a:t>
                </a:r>
                <a:endParaRPr lang="en-US" dirty="0"/>
              </a:p>
            </p:txBody>
          </p:sp>
          <p:grpSp>
            <p:nvGrpSpPr>
              <p:cNvPr id="12" name="Group 201"/>
              <p:cNvGrpSpPr/>
              <p:nvPr/>
            </p:nvGrpSpPr>
            <p:grpSpPr>
              <a:xfrm>
                <a:off x="7636301" y="1463706"/>
                <a:ext cx="2752725" cy="788175"/>
                <a:chOff x="7486175" y="1354524"/>
                <a:chExt cx="2752725" cy="788175"/>
              </a:xfrm>
            </p:grpSpPr>
            <p:pic>
              <p:nvPicPr>
                <p:cNvPr id="140" name="Picture 8" descr="GEL Rounded Square steel gray"/>
                <p:cNvPicPr>
                  <a:picLocks noChangeAspect="1" noChangeArrowheads="1"/>
                </p:cNvPicPr>
                <p:nvPr/>
              </p:nvPicPr>
              <p:blipFill>
                <a:blip r:embed="rId13"/>
                <a:srcRect/>
                <a:stretch>
                  <a:fillRect/>
                </a:stretch>
              </p:blipFill>
              <p:spPr bwMode="auto">
                <a:xfrm>
                  <a:off x="7486175" y="1354524"/>
                  <a:ext cx="2752725" cy="788175"/>
                </a:xfrm>
                <a:prstGeom prst="rect">
                  <a:avLst/>
                </a:prstGeom>
                <a:noFill/>
                <a:ln w="9525">
                  <a:noFill/>
                  <a:miter lim="800000"/>
                  <a:headEnd/>
                  <a:tailEnd/>
                </a:ln>
              </p:spPr>
            </p:pic>
            <p:sp>
              <p:nvSpPr>
                <p:cNvPr id="141" name="Text Box 22"/>
                <p:cNvSpPr txBox="1">
                  <a:spLocks noChangeArrowheads="1"/>
                </p:cNvSpPr>
                <p:nvPr/>
              </p:nvSpPr>
              <p:spPr bwMode="auto">
                <a:xfrm>
                  <a:off x="8045947" y="1407189"/>
                  <a:ext cx="1903272" cy="705980"/>
                </a:xfrm>
                <a:prstGeom prst="rect">
                  <a:avLst/>
                </a:prstGeom>
                <a:noFill/>
                <a:ln w="9525">
                  <a:noFill/>
                  <a:miter lim="800000"/>
                  <a:headEnd/>
                  <a:tailEnd/>
                </a:ln>
              </p:spPr>
              <p:txBody>
                <a:bodyPr wrap="square">
                  <a:spAutoFit/>
                </a:bodyPr>
                <a:lstStyle/>
                <a:p>
                  <a:pPr algn="ctr" defTabSz="760647">
                    <a:spcBef>
                      <a:spcPct val="50000"/>
                    </a:spcBef>
                  </a:pPr>
                  <a:r>
                    <a:rPr lang="en-US" sz="1500" dirty="0">
                      <a:latin typeface="Segoe" pitchFamily="34" charset="0"/>
                    </a:rPr>
                    <a:t>Windows</a:t>
                  </a:r>
                  <a:r>
                    <a:rPr lang="en-US" sz="1500" baseline="30000" dirty="0">
                      <a:latin typeface="Segoe" pitchFamily="34" charset="0"/>
                    </a:rPr>
                    <a:t>®</a:t>
                  </a:r>
                  <a:r>
                    <a:rPr lang="en-US" sz="1500" dirty="0">
                      <a:latin typeface="Segoe" pitchFamily="34" charset="0"/>
                    </a:rPr>
                    <a:t> PowerShell</a:t>
                  </a:r>
                </a:p>
              </p:txBody>
            </p:sp>
            <p:pic>
              <p:nvPicPr>
                <p:cNvPr id="143" name="Picture 8" descr="C:\Users\agoodman\Downloads\PowerShell.png"/>
                <p:cNvPicPr>
                  <a:picLocks noChangeAspect="1" noChangeArrowheads="1"/>
                </p:cNvPicPr>
                <p:nvPr/>
              </p:nvPicPr>
              <p:blipFill>
                <a:blip r:embed="rId14"/>
                <a:srcRect/>
                <a:stretch>
                  <a:fillRect/>
                </a:stretch>
              </p:blipFill>
              <p:spPr bwMode="auto">
                <a:xfrm>
                  <a:off x="7749676" y="1452747"/>
                  <a:ext cx="469900" cy="469900"/>
                </a:xfrm>
                <a:prstGeom prst="rect">
                  <a:avLst/>
                </a:prstGeom>
                <a:noFill/>
              </p:spPr>
            </p:pic>
          </p:grpSp>
        </p:grpSp>
        <p:grpSp>
          <p:nvGrpSpPr>
            <p:cNvPr id="13" name="Group 143"/>
            <p:cNvGrpSpPr/>
            <p:nvPr/>
          </p:nvGrpSpPr>
          <p:grpSpPr>
            <a:xfrm>
              <a:off x="147433" y="5061045"/>
              <a:ext cx="2572540" cy="1796955"/>
              <a:chOff x="3764128" y="6073254"/>
              <a:chExt cx="3087048" cy="2156346"/>
            </a:xfrm>
          </p:grpSpPr>
          <p:pic>
            <p:nvPicPr>
              <p:cNvPr id="145" name="Picture 45" descr="GEL Rounded Square cobalt"/>
              <p:cNvPicPr>
                <a:picLocks noChangeAspect="1" noChangeArrowheads="1"/>
              </p:cNvPicPr>
              <p:nvPr/>
            </p:nvPicPr>
            <p:blipFill>
              <a:blip r:embed="rId4"/>
              <a:srcRect/>
              <a:stretch>
                <a:fillRect/>
              </a:stretch>
            </p:blipFill>
            <p:spPr bwMode="auto">
              <a:xfrm>
                <a:off x="3764128" y="6073254"/>
                <a:ext cx="3087048" cy="2156346"/>
              </a:xfrm>
              <a:prstGeom prst="rect">
                <a:avLst/>
              </a:prstGeom>
              <a:noFill/>
              <a:ln w="9525">
                <a:noFill/>
                <a:miter lim="800000"/>
                <a:headEnd/>
                <a:tailEnd/>
              </a:ln>
            </p:spPr>
          </p:pic>
          <p:sp>
            <p:nvSpPr>
              <p:cNvPr id="146" name="TextBox 145"/>
              <p:cNvSpPr txBox="1"/>
              <p:nvPr/>
            </p:nvSpPr>
            <p:spPr>
              <a:xfrm>
                <a:off x="4322928" y="7751932"/>
                <a:ext cx="2057400" cy="443198"/>
              </a:xfrm>
              <a:prstGeom prst="rect">
                <a:avLst/>
              </a:prstGeom>
              <a:noFill/>
            </p:spPr>
            <p:txBody>
              <a:bodyPr wrap="square" rtlCol="0">
                <a:spAutoFit/>
              </a:bodyPr>
              <a:lstStyle/>
              <a:p>
                <a:r>
                  <a:rPr lang="en-US" dirty="0" smtClean="0"/>
                  <a:t>Library</a:t>
                </a:r>
                <a:endParaRPr lang="en-US" dirty="0"/>
              </a:p>
            </p:txBody>
          </p:sp>
          <p:grpSp>
            <p:nvGrpSpPr>
              <p:cNvPr id="14" name="Group 157"/>
              <p:cNvGrpSpPr/>
              <p:nvPr/>
            </p:nvGrpSpPr>
            <p:grpSpPr>
              <a:xfrm>
                <a:off x="3951974" y="7081679"/>
                <a:ext cx="2721782" cy="724849"/>
                <a:chOff x="3515246" y="6672238"/>
                <a:chExt cx="2721782" cy="724849"/>
              </a:xfrm>
            </p:grpSpPr>
            <p:pic>
              <p:nvPicPr>
                <p:cNvPr id="155" name="Picture 7" descr="GEL Rounded Square cobalt"/>
                <p:cNvPicPr>
                  <a:picLocks noChangeAspect="1" noChangeArrowheads="1"/>
                </p:cNvPicPr>
                <p:nvPr/>
              </p:nvPicPr>
              <p:blipFill>
                <a:blip r:embed="rId4"/>
                <a:srcRect/>
                <a:stretch>
                  <a:fillRect/>
                </a:stretch>
              </p:blipFill>
              <p:spPr bwMode="auto">
                <a:xfrm>
                  <a:off x="3515246" y="6672238"/>
                  <a:ext cx="2721782" cy="724849"/>
                </a:xfrm>
                <a:prstGeom prst="rect">
                  <a:avLst/>
                </a:prstGeom>
                <a:noFill/>
                <a:ln w="9525">
                  <a:noFill/>
                  <a:miter lim="800000"/>
                  <a:headEnd/>
                  <a:tailEnd/>
                </a:ln>
              </p:spPr>
            </p:pic>
            <p:pic>
              <p:nvPicPr>
                <p:cNvPr id="156" name="Picture 17" descr="WinServer03R2"/>
                <p:cNvPicPr>
                  <a:picLocks noChangeAspect="1" noChangeArrowheads="1"/>
                </p:cNvPicPr>
                <p:nvPr/>
              </p:nvPicPr>
              <p:blipFill>
                <a:blip r:embed="rId5" cstate="print"/>
                <a:srcRect/>
                <a:stretch>
                  <a:fillRect/>
                </a:stretch>
              </p:blipFill>
              <p:spPr bwMode="auto">
                <a:xfrm>
                  <a:off x="3656560" y="6833433"/>
                  <a:ext cx="2389398" cy="331508"/>
                </a:xfrm>
                <a:prstGeom prst="rect">
                  <a:avLst/>
                </a:prstGeom>
                <a:noFill/>
                <a:ln w="9525">
                  <a:noFill/>
                  <a:miter lim="800000"/>
                  <a:headEnd/>
                  <a:tailEnd/>
                </a:ln>
              </p:spPr>
            </p:pic>
          </p:grpSp>
          <p:grpSp>
            <p:nvGrpSpPr>
              <p:cNvPr id="15" name="Group 193"/>
              <p:cNvGrpSpPr/>
              <p:nvPr/>
            </p:nvGrpSpPr>
            <p:grpSpPr>
              <a:xfrm>
                <a:off x="3923732" y="6328666"/>
                <a:ext cx="2763672" cy="699930"/>
                <a:chOff x="13286096" y="4882004"/>
                <a:chExt cx="2763672" cy="699930"/>
              </a:xfrm>
            </p:grpSpPr>
            <p:pic>
              <p:nvPicPr>
                <p:cNvPr id="150" name="Picture 24" descr="GEL Rounded Square sand"/>
                <p:cNvPicPr>
                  <a:picLocks noChangeAspect="1" noChangeArrowheads="1"/>
                </p:cNvPicPr>
                <p:nvPr/>
              </p:nvPicPr>
              <p:blipFill>
                <a:blip r:embed="rId6"/>
                <a:srcRect/>
                <a:stretch>
                  <a:fillRect/>
                </a:stretch>
              </p:blipFill>
              <p:spPr bwMode="auto">
                <a:xfrm>
                  <a:off x="13286096" y="4882004"/>
                  <a:ext cx="2763672" cy="699930"/>
                </a:xfrm>
                <a:prstGeom prst="rect">
                  <a:avLst/>
                </a:prstGeom>
                <a:noFill/>
                <a:ln w="9525">
                  <a:noFill/>
                  <a:miter lim="800000"/>
                  <a:headEnd/>
                  <a:tailEnd/>
                </a:ln>
              </p:spPr>
            </p:pic>
            <p:sp>
              <p:nvSpPr>
                <p:cNvPr id="153" name="Text Box 56"/>
                <p:cNvSpPr txBox="1">
                  <a:spLocks noChangeArrowheads="1"/>
                </p:cNvSpPr>
                <p:nvPr/>
              </p:nvSpPr>
              <p:spPr bwMode="auto">
                <a:xfrm>
                  <a:off x="14102491" y="4986976"/>
                  <a:ext cx="1441720" cy="332399"/>
                </a:xfrm>
                <a:prstGeom prst="rect">
                  <a:avLst/>
                </a:prstGeom>
                <a:noFill/>
                <a:ln w="9525">
                  <a:noFill/>
                  <a:miter lim="800000"/>
                  <a:headEnd/>
                  <a:tailEnd/>
                </a:ln>
              </p:spPr>
              <p:txBody>
                <a:bodyPr>
                  <a:spAutoFit/>
                </a:bodyPr>
                <a:lstStyle/>
                <a:p>
                  <a:pPr defTabSz="760647">
                    <a:spcBef>
                      <a:spcPct val="50000"/>
                    </a:spcBef>
                  </a:pPr>
                  <a:r>
                    <a:rPr lang="en-US" sz="1200" dirty="0">
                      <a:latin typeface="Segoe" pitchFamily="34" charset="0"/>
                    </a:rPr>
                    <a:t>SCVMM Agent</a:t>
                  </a:r>
                </a:p>
              </p:txBody>
            </p:sp>
            <p:pic>
              <p:nvPicPr>
                <p:cNvPr id="154" name="Picture 2" descr="C:\Users\agoodman\Documents\Carmine\MOM Integration\VMP Icons\Carmine_Agent.png"/>
                <p:cNvPicPr>
                  <a:picLocks noChangeAspect="1" noChangeArrowheads="1"/>
                </p:cNvPicPr>
                <p:nvPr/>
              </p:nvPicPr>
              <p:blipFill>
                <a:blip r:embed="rId7"/>
                <a:srcRect/>
                <a:stretch>
                  <a:fillRect/>
                </a:stretch>
              </p:blipFill>
              <p:spPr bwMode="auto">
                <a:xfrm>
                  <a:off x="13597888" y="4918516"/>
                  <a:ext cx="540645" cy="571500"/>
                </a:xfrm>
                <a:prstGeom prst="rect">
                  <a:avLst/>
                </a:prstGeom>
                <a:noFill/>
              </p:spPr>
            </p:pic>
          </p:grpSp>
        </p:grpSp>
        <p:pic>
          <p:nvPicPr>
            <p:cNvPr id="158" name="Picture 45" descr="GEL Rounded Square cobalt"/>
            <p:cNvPicPr>
              <a:picLocks noChangeAspect="1" noChangeArrowheads="1"/>
            </p:cNvPicPr>
            <p:nvPr/>
          </p:nvPicPr>
          <p:blipFill>
            <a:blip r:embed="rId4"/>
            <a:srcRect/>
            <a:stretch>
              <a:fillRect/>
            </a:stretch>
          </p:blipFill>
          <p:spPr bwMode="auto">
            <a:xfrm>
              <a:off x="3290548" y="5061045"/>
              <a:ext cx="2634428" cy="1796955"/>
            </a:xfrm>
            <a:prstGeom prst="rect">
              <a:avLst/>
            </a:prstGeom>
            <a:noFill/>
            <a:ln w="9525">
              <a:noFill/>
              <a:miter lim="800000"/>
              <a:headEnd/>
              <a:tailEnd/>
            </a:ln>
          </p:spPr>
        </p:pic>
        <p:sp>
          <p:nvSpPr>
            <p:cNvPr id="159" name="TextBox 158"/>
            <p:cNvSpPr txBox="1"/>
            <p:nvPr/>
          </p:nvSpPr>
          <p:spPr>
            <a:xfrm>
              <a:off x="3745220" y="6448569"/>
              <a:ext cx="1725083" cy="359073"/>
            </a:xfrm>
            <a:prstGeom prst="rect">
              <a:avLst/>
            </a:prstGeom>
            <a:noFill/>
          </p:spPr>
          <p:txBody>
            <a:bodyPr wrap="square" lIns="76197" tIns="38098" rIns="76197" bIns="38098" rtlCol="0">
              <a:spAutoFit/>
            </a:bodyPr>
            <a:lstStyle/>
            <a:p>
              <a:r>
                <a:rPr lang="en-US" dirty="0" smtClean="0"/>
                <a:t>Host</a:t>
              </a:r>
              <a:endParaRPr lang="en-US" dirty="0"/>
            </a:p>
          </p:txBody>
        </p:sp>
        <p:grpSp>
          <p:nvGrpSpPr>
            <p:cNvPr id="16" name="Group 226"/>
            <p:cNvGrpSpPr/>
            <p:nvPr/>
          </p:nvGrpSpPr>
          <p:grpSpPr>
            <a:xfrm>
              <a:off x="3464762" y="5917871"/>
              <a:ext cx="2286000" cy="572884"/>
              <a:chOff x="7904270" y="7101444"/>
              <a:chExt cx="2743200" cy="687461"/>
            </a:xfrm>
          </p:grpSpPr>
          <p:pic>
            <p:nvPicPr>
              <p:cNvPr id="165" name="Picture 5" descr="GEL Rounded Square carrot"/>
              <p:cNvPicPr>
                <a:picLocks noChangeAspect="1" noChangeArrowheads="1"/>
              </p:cNvPicPr>
              <p:nvPr/>
            </p:nvPicPr>
            <p:blipFill>
              <a:blip r:embed="rId19"/>
              <a:srcRect/>
              <a:stretch>
                <a:fillRect/>
              </a:stretch>
            </p:blipFill>
            <p:spPr bwMode="auto">
              <a:xfrm>
                <a:off x="7904270" y="7101444"/>
                <a:ext cx="2743200" cy="687461"/>
              </a:xfrm>
              <a:prstGeom prst="rect">
                <a:avLst/>
              </a:prstGeom>
              <a:noFill/>
              <a:ln w="9525">
                <a:noFill/>
                <a:miter lim="800000"/>
                <a:headEnd/>
                <a:tailEnd/>
              </a:ln>
            </p:spPr>
          </p:pic>
          <p:pic>
            <p:nvPicPr>
              <p:cNvPr id="166" name="Picture 18" descr="VirtualServer2005R2"/>
              <p:cNvPicPr>
                <a:picLocks noChangeAspect="1" noChangeArrowheads="1"/>
              </p:cNvPicPr>
              <p:nvPr/>
            </p:nvPicPr>
            <p:blipFill>
              <a:blip r:embed="rId20"/>
              <a:srcRect/>
              <a:stretch>
                <a:fillRect/>
              </a:stretch>
            </p:blipFill>
            <p:spPr bwMode="auto">
              <a:xfrm>
                <a:off x="8082223" y="7290316"/>
                <a:ext cx="2311095" cy="296436"/>
              </a:xfrm>
              <a:prstGeom prst="rect">
                <a:avLst/>
              </a:prstGeom>
              <a:noFill/>
              <a:ln w="9525">
                <a:noFill/>
                <a:miter lim="800000"/>
                <a:headEnd/>
                <a:tailEnd/>
              </a:ln>
            </p:spPr>
          </p:pic>
        </p:grpSp>
        <p:grpSp>
          <p:nvGrpSpPr>
            <p:cNvPr id="17" name="Group 194"/>
            <p:cNvGrpSpPr/>
            <p:nvPr/>
          </p:nvGrpSpPr>
          <p:grpSpPr>
            <a:xfrm>
              <a:off x="3456232" y="5296189"/>
              <a:ext cx="2303060" cy="583275"/>
              <a:chOff x="13286096" y="4882004"/>
              <a:chExt cx="2763672" cy="699930"/>
            </a:xfrm>
          </p:grpSpPr>
          <p:pic>
            <p:nvPicPr>
              <p:cNvPr id="162" name="Picture 24" descr="GEL Rounded Square sand"/>
              <p:cNvPicPr>
                <a:picLocks noChangeAspect="1" noChangeArrowheads="1"/>
              </p:cNvPicPr>
              <p:nvPr/>
            </p:nvPicPr>
            <p:blipFill>
              <a:blip r:embed="rId6"/>
              <a:srcRect/>
              <a:stretch>
                <a:fillRect/>
              </a:stretch>
            </p:blipFill>
            <p:spPr bwMode="auto">
              <a:xfrm>
                <a:off x="13286096" y="4882004"/>
                <a:ext cx="2763672" cy="699930"/>
              </a:xfrm>
              <a:prstGeom prst="rect">
                <a:avLst/>
              </a:prstGeom>
              <a:noFill/>
              <a:ln w="9525">
                <a:noFill/>
                <a:miter lim="800000"/>
                <a:headEnd/>
                <a:tailEnd/>
              </a:ln>
            </p:spPr>
          </p:pic>
          <p:sp>
            <p:nvSpPr>
              <p:cNvPr id="163" name="Text Box 56"/>
              <p:cNvSpPr txBox="1">
                <a:spLocks noChangeArrowheads="1"/>
              </p:cNvSpPr>
              <p:nvPr/>
            </p:nvSpPr>
            <p:spPr bwMode="auto">
              <a:xfrm>
                <a:off x="14102491" y="4960215"/>
                <a:ext cx="1441720" cy="332399"/>
              </a:xfrm>
              <a:prstGeom prst="rect">
                <a:avLst/>
              </a:prstGeom>
              <a:noFill/>
              <a:ln w="9525">
                <a:noFill/>
                <a:miter lim="800000"/>
                <a:headEnd/>
                <a:tailEnd/>
              </a:ln>
            </p:spPr>
            <p:txBody>
              <a:bodyPr>
                <a:spAutoFit/>
              </a:bodyPr>
              <a:lstStyle/>
              <a:p>
                <a:pPr defTabSz="760647">
                  <a:spcBef>
                    <a:spcPct val="50000"/>
                  </a:spcBef>
                </a:pPr>
                <a:r>
                  <a:rPr lang="en-US" sz="1200" dirty="0">
                    <a:latin typeface="Segoe" pitchFamily="34" charset="0"/>
                  </a:rPr>
                  <a:t>SCVMM Agent</a:t>
                </a:r>
              </a:p>
            </p:txBody>
          </p:sp>
          <p:pic>
            <p:nvPicPr>
              <p:cNvPr id="164" name="Picture 2" descr="C:\Users\agoodman\Documents\Carmine\MOM Integration\VMP Icons\Carmine_Agent.png"/>
              <p:cNvPicPr>
                <a:picLocks noChangeAspect="1" noChangeArrowheads="1"/>
              </p:cNvPicPr>
              <p:nvPr/>
            </p:nvPicPr>
            <p:blipFill>
              <a:blip r:embed="rId7"/>
              <a:srcRect/>
              <a:stretch>
                <a:fillRect/>
              </a:stretch>
            </p:blipFill>
            <p:spPr bwMode="auto">
              <a:xfrm>
                <a:off x="13597888" y="4918516"/>
                <a:ext cx="540645" cy="571500"/>
              </a:xfrm>
              <a:prstGeom prst="rect">
                <a:avLst/>
              </a:prstGeom>
              <a:noFill/>
            </p:spPr>
          </p:pic>
        </p:grpSp>
        <p:pic>
          <p:nvPicPr>
            <p:cNvPr id="167" name="Picture 6" descr="GEL Rounded Square MS yellow"/>
            <p:cNvPicPr>
              <a:picLocks noChangeAspect="1" noChangeArrowheads="1"/>
            </p:cNvPicPr>
            <p:nvPr/>
          </p:nvPicPr>
          <p:blipFill>
            <a:blip r:embed="rId12"/>
            <a:srcRect/>
            <a:stretch>
              <a:fillRect/>
            </a:stretch>
          </p:blipFill>
          <p:spPr bwMode="auto">
            <a:xfrm>
              <a:off x="0" y="4429895"/>
              <a:ext cx="9144000" cy="542061"/>
            </a:xfrm>
            <a:prstGeom prst="rect">
              <a:avLst/>
            </a:prstGeom>
            <a:noFill/>
            <a:ln w="9525">
              <a:noFill/>
              <a:miter lim="800000"/>
              <a:headEnd/>
              <a:tailEnd/>
            </a:ln>
          </p:spPr>
        </p:pic>
        <p:sp>
          <p:nvSpPr>
            <p:cNvPr id="168" name="TextBox 167"/>
            <p:cNvSpPr txBox="1"/>
            <p:nvPr/>
          </p:nvSpPr>
          <p:spPr>
            <a:xfrm>
              <a:off x="2411104" y="2445224"/>
              <a:ext cx="4321792" cy="375864"/>
            </a:xfrm>
            <a:prstGeom prst="rect">
              <a:avLst/>
            </a:prstGeom>
            <a:noFill/>
          </p:spPr>
          <p:txBody>
            <a:bodyPr wrap="square" lIns="76197" tIns="38098" rIns="76197" bIns="38098" rtlCol="0">
              <a:spAutoFit/>
            </a:bodyPr>
            <a:lstStyle/>
            <a:p>
              <a:r>
                <a:rPr lang="en-US" dirty="0" smtClean="0">
                  <a:solidFill>
                    <a:schemeClr val="bg2"/>
                  </a:solidFill>
                </a:rPr>
                <a:t>Windows Communication Foundation</a:t>
              </a:r>
              <a:endParaRPr lang="en-US" dirty="0">
                <a:solidFill>
                  <a:schemeClr val="bg2"/>
                </a:solidFill>
              </a:endParaRPr>
            </a:p>
          </p:txBody>
        </p:sp>
        <p:sp>
          <p:nvSpPr>
            <p:cNvPr id="169" name="TextBox 168"/>
            <p:cNvSpPr txBox="1"/>
            <p:nvPr/>
          </p:nvSpPr>
          <p:spPr>
            <a:xfrm>
              <a:off x="2177955" y="4521389"/>
              <a:ext cx="4788090" cy="375864"/>
            </a:xfrm>
            <a:prstGeom prst="rect">
              <a:avLst/>
            </a:prstGeom>
            <a:noFill/>
          </p:spPr>
          <p:txBody>
            <a:bodyPr wrap="square" lIns="76197" tIns="38098" rIns="76197" bIns="38098" rtlCol="0">
              <a:spAutoFit/>
            </a:bodyPr>
            <a:lstStyle/>
            <a:p>
              <a:r>
                <a:rPr lang="en-US" dirty="0" smtClean="0">
                  <a:solidFill>
                    <a:schemeClr val="bg2"/>
                  </a:solidFill>
                </a:rPr>
                <a:t>Windows Remote Management (WS-MAN)</a:t>
              </a:r>
              <a:endParaRPr lang="en-US" dirty="0">
                <a:solidFill>
                  <a:schemeClr val="bg2"/>
                </a:solidFill>
              </a:endParaRPr>
            </a:p>
          </p:txBody>
        </p:sp>
        <p:grpSp>
          <p:nvGrpSpPr>
            <p:cNvPr id="18" name="Group 169"/>
            <p:cNvGrpSpPr/>
            <p:nvPr/>
          </p:nvGrpSpPr>
          <p:grpSpPr>
            <a:xfrm>
              <a:off x="1571350" y="2096349"/>
              <a:ext cx="235479" cy="448468"/>
              <a:chOff x="-1238250" y="3621088"/>
              <a:chExt cx="282575" cy="538162"/>
            </a:xfrm>
          </p:grpSpPr>
          <p:pic>
            <p:nvPicPr>
              <p:cNvPr id="171" name="Picture 14" descr="Gel - Gel3 arrows gray"/>
              <p:cNvPicPr>
                <a:picLocks noChangeAspect="1" noChangeArrowheads="1"/>
              </p:cNvPicPr>
              <p:nvPr/>
            </p:nvPicPr>
            <p:blipFill>
              <a:blip r:embed="rId21" cstate="print"/>
              <a:srcRect/>
              <a:stretch>
                <a:fillRect/>
              </a:stretch>
            </p:blipFill>
            <p:spPr bwMode="auto">
              <a:xfrm>
                <a:off x="-1235075" y="3849688"/>
                <a:ext cx="279400" cy="309562"/>
              </a:xfrm>
              <a:prstGeom prst="rect">
                <a:avLst/>
              </a:prstGeom>
              <a:noFill/>
              <a:ln w="9525">
                <a:noFill/>
                <a:miter lim="800000"/>
                <a:headEnd/>
                <a:tailEnd/>
              </a:ln>
            </p:spPr>
          </p:pic>
          <p:pic>
            <p:nvPicPr>
              <p:cNvPr id="172" name="Picture 14" descr="Gel - Gel3 arrows gray"/>
              <p:cNvPicPr>
                <a:picLocks noChangeAspect="1" noChangeArrowheads="1"/>
              </p:cNvPicPr>
              <p:nvPr/>
            </p:nvPicPr>
            <p:blipFill>
              <a:blip r:embed="rId22" cstate="print"/>
              <a:srcRect/>
              <a:stretch>
                <a:fillRect/>
              </a:stretch>
            </p:blipFill>
            <p:spPr bwMode="auto">
              <a:xfrm>
                <a:off x="-1238250" y="3621088"/>
                <a:ext cx="279400" cy="309562"/>
              </a:xfrm>
              <a:prstGeom prst="rect">
                <a:avLst/>
              </a:prstGeom>
              <a:noFill/>
              <a:ln w="9525">
                <a:noFill/>
                <a:miter lim="800000"/>
                <a:headEnd/>
                <a:tailEnd/>
              </a:ln>
            </p:spPr>
          </p:pic>
        </p:grpSp>
        <p:grpSp>
          <p:nvGrpSpPr>
            <p:cNvPr id="19" name="Group 172"/>
            <p:cNvGrpSpPr/>
            <p:nvPr/>
          </p:nvGrpSpPr>
          <p:grpSpPr>
            <a:xfrm>
              <a:off x="4454261" y="2096349"/>
              <a:ext cx="235479" cy="448468"/>
              <a:chOff x="-1238250" y="3621088"/>
              <a:chExt cx="282575" cy="538162"/>
            </a:xfrm>
          </p:grpSpPr>
          <p:pic>
            <p:nvPicPr>
              <p:cNvPr id="174" name="Picture 14" descr="Gel - Gel3 arrows gray"/>
              <p:cNvPicPr>
                <a:picLocks noChangeAspect="1" noChangeArrowheads="1"/>
              </p:cNvPicPr>
              <p:nvPr/>
            </p:nvPicPr>
            <p:blipFill>
              <a:blip r:embed="rId21" cstate="print"/>
              <a:srcRect/>
              <a:stretch>
                <a:fillRect/>
              </a:stretch>
            </p:blipFill>
            <p:spPr bwMode="auto">
              <a:xfrm>
                <a:off x="-1235075" y="3849688"/>
                <a:ext cx="279400" cy="309562"/>
              </a:xfrm>
              <a:prstGeom prst="rect">
                <a:avLst/>
              </a:prstGeom>
              <a:noFill/>
              <a:ln w="9525">
                <a:noFill/>
                <a:miter lim="800000"/>
                <a:headEnd/>
                <a:tailEnd/>
              </a:ln>
            </p:spPr>
          </p:pic>
          <p:pic>
            <p:nvPicPr>
              <p:cNvPr id="175" name="Picture 14" descr="Gel - Gel3 arrows gray"/>
              <p:cNvPicPr>
                <a:picLocks noChangeAspect="1" noChangeArrowheads="1"/>
              </p:cNvPicPr>
              <p:nvPr/>
            </p:nvPicPr>
            <p:blipFill>
              <a:blip r:embed="rId22" cstate="print"/>
              <a:srcRect/>
              <a:stretch>
                <a:fillRect/>
              </a:stretch>
            </p:blipFill>
            <p:spPr bwMode="auto">
              <a:xfrm>
                <a:off x="-1238250" y="3621088"/>
                <a:ext cx="279400" cy="309562"/>
              </a:xfrm>
              <a:prstGeom prst="rect">
                <a:avLst/>
              </a:prstGeom>
              <a:noFill/>
              <a:ln w="9525">
                <a:noFill/>
                <a:miter lim="800000"/>
                <a:headEnd/>
                <a:tailEnd/>
              </a:ln>
            </p:spPr>
          </p:pic>
        </p:grpSp>
        <p:grpSp>
          <p:nvGrpSpPr>
            <p:cNvPr id="20" name="Group 175"/>
            <p:cNvGrpSpPr/>
            <p:nvPr/>
          </p:nvGrpSpPr>
          <p:grpSpPr>
            <a:xfrm>
              <a:off x="7304633" y="2096349"/>
              <a:ext cx="235479" cy="448468"/>
              <a:chOff x="-1238250" y="3621088"/>
              <a:chExt cx="282575" cy="538162"/>
            </a:xfrm>
          </p:grpSpPr>
          <p:pic>
            <p:nvPicPr>
              <p:cNvPr id="177" name="Picture 14" descr="Gel - Gel3 arrows gray"/>
              <p:cNvPicPr>
                <a:picLocks noChangeAspect="1" noChangeArrowheads="1"/>
              </p:cNvPicPr>
              <p:nvPr/>
            </p:nvPicPr>
            <p:blipFill>
              <a:blip r:embed="rId21" cstate="print"/>
              <a:srcRect/>
              <a:stretch>
                <a:fillRect/>
              </a:stretch>
            </p:blipFill>
            <p:spPr bwMode="auto">
              <a:xfrm>
                <a:off x="-1235075" y="3849688"/>
                <a:ext cx="279400" cy="309562"/>
              </a:xfrm>
              <a:prstGeom prst="rect">
                <a:avLst/>
              </a:prstGeom>
              <a:noFill/>
              <a:ln w="9525">
                <a:noFill/>
                <a:miter lim="800000"/>
                <a:headEnd/>
                <a:tailEnd/>
              </a:ln>
            </p:spPr>
          </p:pic>
          <p:pic>
            <p:nvPicPr>
              <p:cNvPr id="178" name="Picture 14" descr="Gel - Gel3 arrows gray"/>
              <p:cNvPicPr>
                <a:picLocks noChangeAspect="1" noChangeArrowheads="1"/>
              </p:cNvPicPr>
              <p:nvPr/>
            </p:nvPicPr>
            <p:blipFill>
              <a:blip r:embed="rId22" cstate="print"/>
              <a:srcRect/>
              <a:stretch>
                <a:fillRect/>
              </a:stretch>
            </p:blipFill>
            <p:spPr bwMode="auto">
              <a:xfrm>
                <a:off x="-1238250" y="3621088"/>
                <a:ext cx="279400" cy="309562"/>
              </a:xfrm>
              <a:prstGeom prst="rect">
                <a:avLst/>
              </a:prstGeom>
              <a:noFill/>
              <a:ln w="9525">
                <a:noFill/>
                <a:miter lim="800000"/>
                <a:headEnd/>
                <a:tailEnd/>
              </a:ln>
            </p:spPr>
          </p:pic>
        </p:grpSp>
        <p:grpSp>
          <p:nvGrpSpPr>
            <p:cNvPr id="21" name="Group 178"/>
            <p:cNvGrpSpPr/>
            <p:nvPr/>
          </p:nvGrpSpPr>
          <p:grpSpPr>
            <a:xfrm>
              <a:off x="4490023" y="4803155"/>
              <a:ext cx="235479" cy="448468"/>
              <a:chOff x="-1238250" y="3621088"/>
              <a:chExt cx="282575" cy="538162"/>
            </a:xfrm>
          </p:grpSpPr>
          <p:pic>
            <p:nvPicPr>
              <p:cNvPr id="181" name="Picture 14" descr="Gel - Gel3 arrows gray"/>
              <p:cNvPicPr>
                <a:picLocks noChangeAspect="1" noChangeArrowheads="1"/>
              </p:cNvPicPr>
              <p:nvPr/>
            </p:nvPicPr>
            <p:blipFill>
              <a:blip r:embed="rId21" cstate="print"/>
              <a:srcRect/>
              <a:stretch>
                <a:fillRect/>
              </a:stretch>
            </p:blipFill>
            <p:spPr bwMode="auto">
              <a:xfrm>
                <a:off x="-1235075" y="3849688"/>
                <a:ext cx="279400" cy="309562"/>
              </a:xfrm>
              <a:prstGeom prst="rect">
                <a:avLst/>
              </a:prstGeom>
              <a:noFill/>
              <a:ln w="9525">
                <a:noFill/>
                <a:miter lim="800000"/>
                <a:headEnd/>
                <a:tailEnd/>
              </a:ln>
            </p:spPr>
          </p:pic>
          <p:pic>
            <p:nvPicPr>
              <p:cNvPr id="183" name="Picture 14" descr="Gel - Gel3 arrows gray"/>
              <p:cNvPicPr>
                <a:picLocks noChangeAspect="1" noChangeArrowheads="1"/>
              </p:cNvPicPr>
              <p:nvPr/>
            </p:nvPicPr>
            <p:blipFill>
              <a:blip r:embed="rId22" cstate="print"/>
              <a:srcRect/>
              <a:stretch>
                <a:fillRect/>
              </a:stretch>
            </p:blipFill>
            <p:spPr bwMode="auto">
              <a:xfrm>
                <a:off x="-1238250" y="3621088"/>
                <a:ext cx="279400" cy="309562"/>
              </a:xfrm>
              <a:prstGeom prst="rect">
                <a:avLst/>
              </a:prstGeom>
              <a:noFill/>
              <a:ln w="9525">
                <a:noFill/>
                <a:miter lim="800000"/>
                <a:headEnd/>
                <a:tailEnd/>
              </a:ln>
            </p:spPr>
          </p:pic>
        </p:grpSp>
        <p:grpSp>
          <p:nvGrpSpPr>
            <p:cNvPr id="22" name="Group 186"/>
            <p:cNvGrpSpPr/>
            <p:nvPr/>
          </p:nvGrpSpPr>
          <p:grpSpPr>
            <a:xfrm>
              <a:off x="5892081" y="4154886"/>
              <a:ext cx="235479" cy="448468"/>
              <a:chOff x="-1238250" y="3621088"/>
              <a:chExt cx="282575" cy="538162"/>
            </a:xfrm>
          </p:grpSpPr>
          <p:pic>
            <p:nvPicPr>
              <p:cNvPr id="188" name="Picture 14" descr="Gel - Gel3 arrows gray"/>
              <p:cNvPicPr>
                <a:picLocks noChangeAspect="1" noChangeArrowheads="1"/>
              </p:cNvPicPr>
              <p:nvPr/>
            </p:nvPicPr>
            <p:blipFill>
              <a:blip r:embed="rId21" cstate="print"/>
              <a:srcRect/>
              <a:stretch>
                <a:fillRect/>
              </a:stretch>
            </p:blipFill>
            <p:spPr bwMode="auto">
              <a:xfrm>
                <a:off x="-1235075" y="3849688"/>
                <a:ext cx="279400" cy="309562"/>
              </a:xfrm>
              <a:prstGeom prst="rect">
                <a:avLst/>
              </a:prstGeom>
              <a:noFill/>
              <a:ln w="9525">
                <a:noFill/>
                <a:miter lim="800000"/>
                <a:headEnd/>
                <a:tailEnd/>
              </a:ln>
            </p:spPr>
          </p:pic>
          <p:pic>
            <p:nvPicPr>
              <p:cNvPr id="189" name="Picture 14" descr="Gel - Gel3 arrows gray"/>
              <p:cNvPicPr>
                <a:picLocks noChangeAspect="1" noChangeArrowheads="1"/>
              </p:cNvPicPr>
              <p:nvPr/>
            </p:nvPicPr>
            <p:blipFill>
              <a:blip r:embed="rId22" cstate="print"/>
              <a:srcRect/>
              <a:stretch>
                <a:fillRect/>
              </a:stretch>
            </p:blipFill>
            <p:spPr bwMode="auto">
              <a:xfrm>
                <a:off x="-1238250" y="3621088"/>
                <a:ext cx="279400" cy="309562"/>
              </a:xfrm>
              <a:prstGeom prst="rect">
                <a:avLst/>
              </a:prstGeom>
              <a:noFill/>
              <a:ln w="9525">
                <a:noFill/>
                <a:miter lim="800000"/>
                <a:headEnd/>
                <a:tailEnd/>
              </a:ln>
            </p:spPr>
          </p:pic>
        </p:grpSp>
        <p:pic>
          <p:nvPicPr>
            <p:cNvPr id="200" name="Picture 4" descr="C:\Users\agoodman\Documents\Carmine\MOM Integration\VMP Icons\Carmine_ManagementGroup.png"/>
            <p:cNvPicPr>
              <a:picLocks noChangeAspect="1" noChangeArrowheads="1"/>
            </p:cNvPicPr>
            <p:nvPr/>
          </p:nvPicPr>
          <p:blipFill>
            <a:blip r:embed="rId23"/>
            <a:srcRect/>
            <a:stretch>
              <a:fillRect/>
            </a:stretch>
          </p:blipFill>
          <p:spPr bwMode="auto">
            <a:xfrm>
              <a:off x="828027" y="1077289"/>
              <a:ext cx="445763" cy="445763"/>
            </a:xfrm>
            <a:prstGeom prst="rect">
              <a:avLst/>
            </a:prstGeom>
            <a:noFill/>
          </p:spPr>
        </p:pic>
        <p:grpSp>
          <p:nvGrpSpPr>
            <p:cNvPr id="23" name="Group 109"/>
            <p:cNvGrpSpPr/>
            <p:nvPr/>
          </p:nvGrpSpPr>
          <p:grpSpPr>
            <a:xfrm>
              <a:off x="3668623" y="3060185"/>
              <a:ext cx="4691468" cy="1220851"/>
              <a:chOff x="2138150" y="3661335"/>
              <a:chExt cx="5629762" cy="1465021"/>
            </a:xfrm>
          </p:grpSpPr>
          <p:pic>
            <p:nvPicPr>
              <p:cNvPr id="96" name="Picture 23"/>
              <p:cNvPicPr>
                <a:picLocks noChangeAspect="1" noChangeArrowheads="1"/>
              </p:cNvPicPr>
              <p:nvPr/>
            </p:nvPicPr>
            <p:blipFill>
              <a:blip r:embed="rId24"/>
              <a:srcRect/>
              <a:stretch>
                <a:fillRect/>
              </a:stretch>
            </p:blipFill>
            <p:spPr bwMode="auto">
              <a:xfrm>
                <a:off x="4073287" y="3915357"/>
                <a:ext cx="3694625" cy="950201"/>
              </a:xfrm>
              <a:prstGeom prst="rect">
                <a:avLst/>
              </a:prstGeom>
              <a:noFill/>
              <a:ln w="9525">
                <a:noFill/>
                <a:miter lim="800000"/>
                <a:headEnd/>
                <a:tailEnd/>
              </a:ln>
            </p:spPr>
          </p:pic>
          <p:pic>
            <p:nvPicPr>
              <p:cNvPr id="201" name="Picture 12" descr="c:\Users\agoodman\Documents\Carmine\Shared\private\product\WebUI\PresentationLayer\wwwroot\images\VMManager_256.png"/>
              <p:cNvPicPr>
                <a:picLocks noChangeAspect="1" noChangeArrowheads="1"/>
              </p:cNvPicPr>
              <p:nvPr/>
            </p:nvPicPr>
            <p:blipFill>
              <a:blip r:embed="rId25"/>
              <a:srcRect/>
              <a:stretch>
                <a:fillRect/>
              </a:stretch>
            </p:blipFill>
            <p:spPr bwMode="auto">
              <a:xfrm>
                <a:off x="2138150" y="3661335"/>
                <a:ext cx="1465021" cy="1465021"/>
              </a:xfrm>
              <a:prstGeom prst="rect">
                <a:avLst/>
              </a:prstGeom>
              <a:noFill/>
            </p:spPr>
          </p:pic>
        </p:grpSp>
        <p:grpSp>
          <p:nvGrpSpPr>
            <p:cNvPr id="24" name="Group 201"/>
            <p:cNvGrpSpPr/>
            <p:nvPr/>
          </p:nvGrpSpPr>
          <p:grpSpPr>
            <a:xfrm>
              <a:off x="5905594" y="2737057"/>
              <a:ext cx="208453" cy="396998"/>
              <a:chOff x="-1238250" y="3621088"/>
              <a:chExt cx="282575" cy="538162"/>
            </a:xfrm>
          </p:grpSpPr>
          <p:pic>
            <p:nvPicPr>
              <p:cNvPr id="203" name="Picture 14" descr="Gel - Gel3 arrows gray"/>
              <p:cNvPicPr>
                <a:picLocks noChangeAspect="1" noChangeArrowheads="1"/>
              </p:cNvPicPr>
              <p:nvPr/>
            </p:nvPicPr>
            <p:blipFill>
              <a:blip r:embed="rId26" cstate="print"/>
              <a:srcRect/>
              <a:stretch>
                <a:fillRect/>
              </a:stretch>
            </p:blipFill>
            <p:spPr bwMode="auto">
              <a:xfrm>
                <a:off x="-1235075" y="3849688"/>
                <a:ext cx="279400" cy="309562"/>
              </a:xfrm>
              <a:prstGeom prst="rect">
                <a:avLst/>
              </a:prstGeom>
              <a:noFill/>
              <a:ln w="9525">
                <a:noFill/>
                <a:miter lim="800000"/>
                <a:headEnd/>
                <a:tailEnd/>
              </a:ln>
            </p:spPr>
          </p:pic>
          <p:pic>
            <p:nvPicPr>
              <p:cNvPr id="204" name="Picture 14" descr="Gel - Gel3 arrows gray"/>
              <p:cNvPicPr>
                <a:picLocks noChangeAspect="1" noChangeArrowheads="1"/>
              </p:cNvPicPr>
              <p:nvPr/>
            </p:nvPicPr>
            <p:blipFill>
              <a:blip r:embed="rId27" cstate="print"/>
              <a:srcRect/>
              <a:stretch>
                <a:fillRect/>
              </a:stretch>
            </p:blipFill>
            <p:spPr bwMode="auto">
              <a:xfrm>
                <a:off x="-1238250" y="3621088"/>
                <a:ext cx="279400" cy="309562"/>
              </a:xfrm>
              <a:prstGeom prst="rect">
                <a:avLst/>
              </a:prstGeom>
              <a:noFill/>
              <a:ln w="9525">
                <a:noFill/>
                <a:miter lim="800000"/>
                <a:headEnd/>
                <a:tailEnd/>
              </a:ln>
            </p:spPr>
          </p:pic>
        </p:grpSp>
        <p:grpSp>
          <p:nvGrpSpPr>
            <p:cNvPr id="25" name="Group 197"/>
            <p:cNvGrpSpPr/>
            <p:nvPr/>
          </p:nvGrpSpPr>
          <p:grpSpPr>
            <a:xfrm>
              <a:off x="2766872" y="5056910"/>
              <a:ext cx="489773" cy="1801091"/>
              <a:chOff x="3244044" y="6068291"/>
              <a:chExt cx="587727" cy="2161309"/>
            </a:xfrm>
          </p:grpSpPr>
          <p:pic>
            <p:nvPicPr>
              <p:cNvPr id="208" name="Picture 6" descr="GEL Rounded Square MS yellow"/>
              <p:cNvPicPr>
                <a:picLocks noChangeAspect="1" noChangeArrowheads="1"/>
              </p:cNvPicPr>
              <p:nvPr/>
            </p:nvPicPr>
            <p:blipFill>
              <a:blip r:embed="rId3" cstate="print"/>
              <a:srcRect/>
              <a:stretch>
                <a:fillRect/>
              </a:stretch>
            </p:blipFill>
            <p:spPr bwMode="auto">
              <a:xfrm>
                <a:off x="3244044" y="6068291"/>
                <a:ext cx="587727" cy="2161309"/>
              </a:xfrm>
              <a:prstGeom prst="rect">
                <a:avLst/>
              </a:prstGeom>
              <a:noFill/>
              <a:ln w="9525">
                <a:noFill/>
                <a:miter lim="800000"/>
                <a:headEnd/>
                <a:tailEnd/>
              </a:ln>
            </p:spPr>
          </p:pic>
          <p:sp>
            <p:nvSpPr>
              <p:cNvPr id="209" name="TextBox 208"/>
              <p:cNvSpPr txBox="1"/>
              <p:nvPr/>
            </p:nvSpPr>
            <p:spPr>
              <a:xfrm rot="16200000">
                <a:off x="2712820" y="6998613"/>
                <a:ext cx="1647286" cy="300664"/>
              </a:xfrm>
              <a:prstGeom prst="rect">
                <a:avLst/>
              </a:prstGeom>
              <a:noFill/>
            </p:spPr>
            <p:txBody>
              <a:bodyPr vert="vert" wrap="square" rtlCol="0">
                <a:spAutoFit/>
              </a:bodyPr>
              <a:lstStyle/>
              <a:p>
                <a:pPr algn="ctr"/>
                <a:r>
                  <a:rPr lang="en-US" dirty="0" smtClean="0">
                    <a:solidFill>
                      <a:schemeClr val="bg2"/>
                    </a:solidFill>
                  </a:rPr>
                  <a:t>BITS</a:t>
                </a:r>
                <a:endParaRPr lang="en-US" dirty="0">
                  <a:solidFill>
                    <a:schemeClr val="bg2"/>
                  </a:solidFill>
                </a:endParaRPr>
              </a:p>
            </p:txBody>
          </p:sp>
        </p:grpSp>
        <p:grpSp>
          <p:nvGrpSpPr>
            <p:cNvPr id="26" name="Group 220"/>
            <p:cNvGrpSpPr/>
            <p:nvPr/>
          </p:nvGrpSpPr>
          <p:grpSpPr>
            <a:xfrm>
              <a:off x="6296168" y="5824843"/>
              <a:ext cx="339583" cy="183741"/>
              <a:chOff x="-1576387" y="5595938"/>
              <a:chExt cx="560387" cy="303212"/>
            </a:xfrm>
          </p:grpSpPr>
          <p:pic>
            <p:nvPicPr>
              <p:cNvPr id="224" name="Picture 14" descr="Gel - Gel3 arrows gray"/>
              <p:cNvPicPr>
                <a:picLocks noChangeAspect="1" noChangeArrowheads="1"/>
              </p:cNvPicPr>
              <p:nvPr/>
            </p:nvPicPr>
            <p:blipFill>
              <a:blip r:embed="rId28" cstate="print"/>
              <a:srcRect/>
              <a:stretch>
                <a:fillRect/>
              </a:stretch>
            </p:blipFill>
            <p:spPr bwMode="auto">
              <a:xfrm>
                <a:off x="-1576387" y="5595938"/>
                <a:ext cx="333375" cy="298450"/>
              </a:xfrm>
              <a:prstGeom prst="rect">
                <a:avLst/>
              </a:prstGeom>
              <a:noFill/>
              <a:ln w="9525">
                <a:noFill/>
                <a:miter lim="800000"/>
                <a:headEnd/>
                <a:tailEnd/>
              </a:ln>
            </p:spPr>
          </p:pic>
          <p:pic>
            <p:nvPicPr>
              <p:cNvPr id="225" name="Picture 14" descr="Gel - Gel3 arrows gray"/>
              <p:cNvPicPr>
                <a:picLocks noChangeAspect="1" noChangeArrowheads="1"/>
              </p:cNvPicPr>
              <p:nvPr/>
            </p:nvPicPr>
            <p:blipFill>
              <a:blip r:embed="rId29" cstate="print"/>
              <a:srcRect/>
              <a:stretch>
                <a:fillRect/>
              </a:stretch>
            </p:blipFill>
            <p:spPr bwMode="auto">
              <a:xfrm>
                <a:off x="-1349375" y="5600700"/>
                <a:ext cx="333375" cy="298450"/>
              </a:xfrm>
              <a:prstGeom prst="rect">
                <a:avLst/>
              </a:prstGeom>
              <a:noFill/>
              <a:ln w="9525">
                <a:noFill/>
                <a:miter lim="800000"/>
                <a:headEnd/>
                <a:tailEnd/>
              </a:ln>
            </p:spPr>
          </p:pic>
        </p:grpSp>
        <p:grpSp>
          <p:nvGrpSpPr>
            <p:cNvPr id="27" name="Group 112"/>
            <p:cNvGrpSpPr/>
            <p:nvPr/>
          </p:nvGrpSpPr>
          <p:grpSpPr>
            <a:xfrm>
              <a:off x="2657977" y="3541722"/>
              <a:ext cx="466989" cy="252677"/>
              <a:chOff x="-1576387" y="5595938"/>
              <a:chExt cx="560387" cy="303212"/>
            </a:xfrm>
          </p:grpSpPr>
          <p:pic>
            <p:nvPicPr>
              <p:cNvPr id="115" name="Picture 14" descr="Gel - Gel3 arrows gray"/>
              <p:cNvPicPr>
                <a:picLocks noChangeAspect="1" noChangeArrowheads="1"/>
              </p:cNvPicPr>
              <p:nvPr/>
            </p:nvPicPr>
            <p:blipFill>
              <a:blip r:embed="rId30" cstate="print"/>
              <a:srcRect/>
              <a:stretch>
                <a:fillRect/>
              </a:stretch>
            </p:blipFill>
            <p:spPr bwMode="auto">
              <a:xfrm>
                <a:off x="-1576387" y="5595938"/>
                <a:ext cx="333375" cy="298450"/>
              </a:xfrm>
              <a:prstGeom prst="rect">
                <a:avLst/>
              </a:prstGeom>
              <a:noFill/>
              <a:ln w="9525">
                <a:noFill/>
                <a:miter lim="800000"/>
                <a:headEnd/>
                <a:tailEnd/>
              </a:ln>
            </p:spPr>
          </p:pic>
          <p:pic>
            <p:nvPicPr>
              <p:cNvPr id="117" name="Picture 14" descr="Gel - Gel3 arrows gray"/>
              <p:cNvPicPr>
                <a:picLocks noChangeAspect="1" noChangeArrowheads="1"/>
              </p:cNvPicPr>
              <p:nvPr/>
            </p:nvPicPr>
            <p:blipFill>
              <a:blip r:embed="rId31" cstate="print"/>
              <a:srcRect/>
              <a:stretch>
                <a:fillRect/>
              </a:stretch>
            </p:blipFill>
            <p:spPr bwMode="auto">
              <a:xfrm>
                <a:off x="-1349375" y="5600700"/>
                <a:ext cx="333375" cy="298450"/>
              </a:xfrm>
              <a:prstGeom prst="rect">
                <a:avLst/>
              </a:prstGeom>
              <a:noFill/>
              <a:ln w="9525">
                <a:noFill/>
                <a:miter lim="800000"/>
                <a:headEnd/>
                <a:tailEnd/>
              </a:ln>
            </p:spPr>
          </p:pic>
        </p:grpSp>
        <p:grpSp>
          <p:nvGrpSpPr>
            <p:cNvPr id="28" name="Group 183"/>
            <p:cNvGrpSpPr/>
            <p:nvPr/>
          </p:nvGrpSpPr>
          <p:grpSpPr>
            <a:xfrm>
              <a:off x="7617654" y="4803155"/>
              <a:ext cx="235479" cy="448468"/>
              <a:chOff x="-1238250" y="3621088"/>
              <a:chExt cx="282575" cy="538162"/>
            </a:xfrm>
          </p:grpSpPr>
          <p:pic>
            <p:nvPicPr>
              <p:cNvPr id="185" name="Picture 14" descr="Gel - Gel3 arrows gray"/>
              <p:cNvPicPr>
                <a:picLocks noChangeAspect="1" noChangeArrowheads="1"/>
              </p:cNvPicPr>
              <p:nvPr/>
            </p:nvPicPr>
            <p:blipFill>
              <a:blip r:embed="rId21" cstate="print"/>
              <a:srcRect/>
              <a:stretch>
                <a:fillRect/>
              </a:stretch>
            </p:blipFill>
            <p:spPr bwMode="auto">
              <a:xfrm>
                <a:off x="-1235075" y="3849688"/>
                <a:ext cx="279400" cy="309562"/>
              </a:xfrm>
              <a:prstGeom prst="rect">
                <a:avLst/>
              </a:prstGeom>
              <a:noFill/>
              <a:ln w="9525">
                <a:noFill/>
                <a:miter lim="800000"/>
                <a:headEnd/>
                <a:tailEnd/>
              </a:ln>
            </p:spPr>
          </p:pic>
          <p:pic>
            <p:nvPicPr>
              <p:cNvPr id="186" name="Picture 14" descr="Gel - Gel3 arrows gray"/>
              <p:cNvPicPr>
                <a:picLocks noChangeAspect="1" noChangeArrowheads="1"/>
              </p:cNvPicPr>
              <p:nvPr/>
            </p:nvPicPr>
            <p:blipFill>
              <a:blip r:embed="rId22" cstate="print"/>
              <a:srcRect/>
              <a:stretch>
                <a:fillRect/>
              </a:stretch>
            </p:blipFill>
            <p:spPr bwMode="auto">
              <a:xfrm>
                <a:off x="-1238250" y="3621088"/>
                <a:ext cx="279400" cy="309562"/>
              </a:xfrm>
              <a:prstGeom prst="rect">
                <a:avLst/>
              </a:prstGeom>
              <a:noFill/>
              <a:ln w="9525">
                <a:noFill/>
                <a:miter lim="800000"/>
                <a:headEnd/>
                <a:tailEnd/>
              </a:ln>
            </p:spPr>
          </p:pic>
        </p:grpSp>
        <p:grpSp>
          <p:nvGrpSpPr>
            <p:cNvPr id="29" name="Group 212"/>
            <p:cNvGrpSpPr/>
            <p:nvPr/>
          </p:nvGrpSpPr>
          <p:grpSpPr>
            <a:xfrm>
              <a:off x="5745834" y="5824843"/>
              <a:ext cx="339583" cy="183741"/>
              <a:chOff x="-1576387" y="5595938"/>
              <a:chExt cx="560387" cy="303212"/>
            </a:xfrm>
          </p:grpSpPr>
          <p:pic>
            <p:nvPicPr>
              <p:cNvPr id="214" name="Picture 14" descr="Gel - Gel3 arrows gray"/>
              <p:cNvPicPr>
                <a:picLocks noChangeAspect="1" noChangeArrowheads="1"/>
              </p:cNvPicPr>
              <p:nvPr/>
            </p:nvPicPr>
            <p:blipFill>
              <a:blip r:embed="rId28" cstate="print"/>
              <a:srcRect/>
              <a:stretch>
                <a:fillRect/>
              </a:stretch>
            </p:blipFill>
            <p:spPr bwMode="auto">
              <a:xfrm>
                <a:off x="-1576387" y="5595938"/>
                <a:ext cx="333375" cy="298450"/>
              </a:xfrm>
              <a:prstGeom prst="rect">
                <a:avLst/>
              </a:prstGeom>
              <a:noFill/>
              <a:ln w="9525">
                <a:noFill/>
                <a:miter lim="800000"/>
                <a:headEnd/>
                <a:tailEnd/>
              </a:ln>
            </p:spPr>
          </p:pic>
          <p:pic>
            <p:nvPicPr>
              <p:cNvPr id="216" name="Picture 14" descr="Gel - Gel3 arrows gray"/>
              <p:cNvPicPr>
                <a:picLocks noChangeAspect="1" noChangeArrowheads="1"/>
              </p:cNvPicPr>
              <p:nvPr/>
            </p:nvPicPr>
            <p:blipFill>
              <a:blip r:embed="rId29" cstate="print"/>
              <a:srcRect/>
              <a:stretch>
                <a:fillRect/>
              </a:stretch>
            </p:blipFill>
            <p:spPr bwMode="auto">
              <a:xfrm>
                <a:off x="-1349375" y="5600700"/>
                <a:ext cx="333375" cy="298450"/>
              </a:xfrm>
              <a:prstGeom prst="rect">
                <a:avLst/>
              </a:prstGeom>
              <a:noFill/>
              <a:ln w="9525">
                <a:noFill/>
                <a:miter lim="800000"/>
                <a:headEnd/>
                <a:tailEnd/>
              </a:ln>
            </p:spPr>
          </p:pic>
        </p:grpSp>
        <p:grpSp>
          <p:nvGrpSpPr>
            <p:cNvPr id="30" name="Group 216"/>
            <p:cNvGrpSpPr/>
            <p:nvPr/>
          </p:nvGrpSpPr>
          <p:grpSpPr>
            <a:xfrm>
              <a:off x="3115876" y="5824843"/>
              <a:ext cx="339583" cy="183741"/>
              <a:chOff x="-1576387" y="5595938"/>
              <a:chExt cx="560387" cy="303212"/>
            </a:xfrm>
          </p:grpSpPr>
          <p:pic>
            <p:nvPicPr>
              <p:cNvPr id="219" name="Picture 14" descr="Gel - Gel3 arrows gray"/>
              <p:cNvPicPr>
                <a:picLocks noChangeAspect="1" noChangeArrowheads="1"/>
              </p:cNvPicPr>
              <p:nvPr/>
            </p:nvPicPr>
            <p:blipFill>
              <a:blip r:embed="rId28" cstate="print"/>
              <a:srcRect/>
              <a:stretch>
                <a:fillRect/>
              </a:stretch>
            </p:blipFill>
            <p:spPr bwMode="auto">
              <a:xfrm>
                <a:off x="-1576387" y="5595938"/>
                <a:ext cx="333375" cy="298450"/>
              </a:xfrm>
              <a:prstGeom prst="rect">
                <a:avLst/>
              </a:prstGeom>
              <a:noFill/>
              <a:ln w="9525">
                <a:noFill/>
                <a:miter lim="800000"/>
                <a:headEnd/>
                <a:tailEnd/>
              </a:ln>
            </p:spPr>
          </p:pic>
          <p:pic>
            <p:nvPicPr>
              <p:cNvPr id="220" name="Picture 14" descr="Gel - Gel3 arrows gray"/>
              <p:cNvPicPr>
                <a:picLocks noChangeAspect="1" noChangeArrowheads="1"/>
              </p:cNvPicPr>
              <p:nvPr/>
            </p:nvPicPr>
            <p:blipFill>
              <a:blip r:embed="rId29" cstate="print"/>
              <a:srcRect/>
              <a:stretch>
                <a:fillRect/>
              </a:stretch>
            </p:blipFill>
            <p:spPr bwMode="auto">
              <a:xfrm>
                <a:off x="-1349375" y="5600700"/>
                <a:ext cx="333375" cy="298450"/>
              </a:xfrm>
              <a:prstGeom prst="rect">
                <a:avLst/>
              </a:prstGeom>
              <a:noFill/>
              <a:ln w="9525">
                <a:noFill/>
                <a:miter lim="800000"/>
                <a:headEnd/>
                <a:tailEnd/>
              </a:ln>
            </p:spPr>
          </p:pic>
        </p:grpSp>
        <p:grpSp>
          <p:nvGrpSpPr>
            <p:cNvPr id="31" name="Group 221"/>
            <p:cNvGrpSpPr/>
            <p:nvPr/>
          </p:nvGrpSpPr>
          <p:grpSpPr>
            <a:xfrm>
              <a:off x="2549668" y="5824843"/>
              <a:ext cx="339583" cy="183741"/>
              <a:chOff x="-1576387" y="5595938"/>
              <a:chExt cx="560387" cy="303212"/>
            </a:xfrm>
          </p:grpSpPr>
          <p:pic>
            <p:nvPicPr>
              <p:cNvPr id="223" name="Picture 14" descr="Gel - Gel3 arrows gray"/>
              <p:cNvPicPr>
                <a:picLocks noChangeAspect="1" noChangeArrowheads="1"/>
              </p:cNvPicPr>
              <p:nvPr/>
            </p:nvPicPr>
            <p:blipFill>
              <a:blip r:embed="rId28" cstate="print"/>
              <a:srcRect/>
              <a:stretch>
                <a:fillRect/>
              </a:stretch>
            </p:blipFill>
            <p:spPr bwMode="auto">
              <a:xfrm>
                <a:off x="-1576387" y="5595938"/>
                <a:ext cx="333375" cy="298450"/>
              </a:xfrm>
              <a:prstGeom prst="rect">
                <a:avLst/>
              </a:prstGeom>
              <a:noFill/>
              <a:ln w="9525">
                <a:noFill/>
                <a:miter lim="800000"/>
                <a:headEnd/>
                <a:tailEnd/>
              </a:ln>
            </p:spPr>
          </p:pic>
          <p:pic>
            <p:nvPicPr>
              <p:cNvPr id="226" name="Picture 14" descr="Gel - Gel3 arrows gray"/>
              <p:cNvPicPr>
                <a:picLocks noChangeAspect="1" noChangeArrowheads="1"/>
              </p:cNvPicPr>
              <p:nvPr/>
            </p:nvPicPr>
            <p:blipFill>
              <a:blip r:embed="rId29" cstate="print"/>
              <a:srcRect/>
              <a:stretch>
                <a:fillRect/>
              </a:stretch>
            </p:blipFill>
            <p:spPr bwMode="auto">
              <a:xfrm>
                <a:off x="-1349375" y="5600700"/>
                <a:ext cx="333375" cy="298450"/>
              </a:xfrm>
              <a:prstGeom prst="rect">
                <a:avLst/>
              </a:prstGeom>
              <a:noFill/>
              <a:ln w="9525">
                <a:noFill/>
                <a:miter lim="800000"/>
                <a:headEnd/>
                <a:tailEnd/>
              </a:ln>
            </p:spPr>
          </p:pic>
        </p:grpSp>
        <p:grpSp>
          <p:nvGrpSpPr>
            <p:cNvPr id="227" name="Group 233"/>
            <p:cNvGrpSpPr/>
            <p:nvPr/>
          </p:nvGrpSpPr>
          <p:grpSpPr>
            <a:xfrm>
              <a:off x="1329477" y="4841629"/>
              <a:ext cx="208453" cy="396998"/>
              <a:chOff x="-1238250" y="3621088"/>
              <a:chExt cx="282575" cy="538162"/>
            </a:xfrm>
          </p:grpSpPr>
          <p:pic>
            <p:nvPicPr>
              <p:cNvPr id="235" name="Picture 14" descr="Gel - Gel3 arrows gray"/>
              <p:cNvPicPr>
                <a:picLocks noChangeAspect="1" noChangeArrowheads="1"/>
              </p:cNvPicPr>
              <p:nvPr/>
            </p:nvPicPr>
            <p:blipFill>
              <a:blip r:embed="rId26" cstate="print"/>
              <a:srcRect/>
              <a:stretch>
                <a:fillRect/>
              </a:stretch>
            </p:blipFill>
            <p:spPr bwMode="auto">
              <a:xfrm>
                <a:off x="-1235075" y="3849688"/>
                <a:ext cx="279400" cy="309562"/>
              </a:xfrm>
              <a:prstGeom prst="rect">
                <a:avLst/>
              </a:prstGeom>
              <a:noFill/>
              <a:ln w="9525">
                <a:noFill/>
                <a:miter lim="800000"/>
                <a:headEnd/>
                <a:tailEnd/>
              </a:ln>
            </p:spPr>
          </p:pic>
          <p:pic>
            <p:nvPicPr>
              <p:cNvPr id="236" name="Picture 14" descr="Gel - Gel3 arrows gray"/>
              <p:cNvPicPr>
                <a:picLocks noChangeAspect="1" noChangeArrowheads="1"/>
              </p:cNvPicPr>
              <p:nvPr/>
            </p:nvPicPr>
            <p:blipFill>
              <a:blip r:embed="rId27" cstate="print"/>
              <a:srcRect/>
              <a:stretch>
                <a:fillRect/>
              </a:stretch>
            </p:blipFill>
            <p:spPr bwMode="auto">
              <a:xfrm>
                <a:off x="-1238250" y="3621088"/>
                <a:ext cx="279400" cy="309562"/>
              </a:xfrm>
              <a:prstGeom prst="rect">
                <a:avLst/>
              </a:prstGeom>
              <a:noFill/>
              <a:ln w="9525">
                <a:noFill/>
                <a:miter lim="800000"/>
                <a:headEnd/>
                <a:tailEnd/>
              </a:ln>
            </p:spPr>
          </p:pic>
        </p:grpSp>
        <p:grpSp>
          <p:nvGrpSpPr>
            <p:cNvPr id="228" name="Group 239"/>
            <p:cNvGrpSpPr/>
            <p:nvPr/>
          </p:nvGrpSpPr>
          <p:grpSpPr>
            <a:xfrm>
              <a:off x="1315023" y="4803155"/>
              <a:ext cx="235479" cy="448468"/>
              <a:chOff x="-1238250" y="3621088"/>
              <a:chExt cx="282575" cy="538162"/>
            </a:xfrm>
          </p:grpSpPr>
          <p:pic>
            <p:nvPicPr>
              <p:cNvPr id="241" name="Picture 14" descr="Gel - Gel3 arrows gray"/>
              <p:cNvPicPr>
                <a:picLocks noChangeAspect="1" noChangeArrowheads="1"/>
              </p:cNvPicPr>
              <p:nvPr/>
            </p:nvPicPr>
            <p:blipFill>
              <a:blip r:embed="rId21" cstate="print"/>
              <a:srcRect/>
              <a:stretch>
                <a:fillRect/>
              </a:stretch>
            </p:blipFill>
            <p:spPr bwMode="auto">
              <a:xfrm>
                <a:off x="-1235075" y="3849688"/>
                <a:ext cx="279400" cy="309562"/>
              </a:xfrm>
              <a:prstGeom prst="rect">
                <a:avLst/>
              </a:prstGeom>
              <a:noFill/>
              <a:ln w="9525">
                <a:noFill/>
                <a:miter lim="800000"/>
                <a:headEnd/>
                <a:tailEnd/>
              </a:ln>
            </p:spPr>
          </p:pic>
          <p:pic>
            <p:nvPicPr>
              <p:cNvPr id="242" name="Picture 14" descr="Gel - Gel3 arrows gray"/>
              <p:cNvPicPr>
                <a:picLocks noChangeAspect="1" noChangeArrowheads="1"/>
              </p:cNvPicPr>
              <p:nvPr/>
            </p:nvPicPr>
            <p:blipFill>
              <a:blip r:embed="rId22" cstate="print"/>
              <a:srcRect/>
              <a:stretch>
                <a:fillRect/>
              </a:stretch>
            </p:blipFill>
            <p:spPr bwMode="auto">
              <a:xfrm>
                <a:off x="-1238250" y="3621088"/>
                <a:ext cx="279400" cy="309562"/>
              </a:xfrm>
              <a:prstGeom prst="rect">
                <a:avLst/>
              </a:prstGeom>
              <a:noFill/>
              <a:ln w="9525">
                <a:noFill/>
                <a:miter lim="800000"/>
                <a:headEnd/>
                <a:tailEnd/>
              </a:ln>
            </p:spPr>
          </p:pic>
        </p:grpSp>
      </p:grpSp>
      <p:sp>
        <p:nvSpPr>
          <p:cNvPr id="121" name="Title 13312"/>
          <p:cNvSpPr>
            <a:spLocks noGrp="1" noChangeArrowheads="1"/>
          </p:cNvSpPr>
          <p:nvPr>
            <p:ph type="title"/>
          </p:nvPr>
        </p:nvSpPr>
        <p:spPr>
          <a:xfrm>
            <a:off x="382588" y="228600"/>
            <a:ext cx="8380412" cy="1107996"/>
          </a:xfrm>
        </p:spPr>
        <p:txBody>
          <a:bodyPr/>
          <a:lstStyle/>
          <a:p>
            <a:r>
              <a:rPr lang="en-US" sz="4000" dirty="0" smtClean="0"/>
              <a:t>Virtual Machine Manager Architecture</a:t>
            </a:r>
            <a:br>
              <a:rPr lang="en-US" sz="4000" dirty="0" smtClean="0"/>
            </a:br>
            <a:endParaRPr lang="en-US" sz="4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Virtual Machine Manager</a:t>
            </a:r>
            <a:br>
              <a:rPr smtClean="0"/>
            </a:br>
            <a:r>
              <a:rPr sz="3600" smtClean="0">
                <a:solidFill>
                  <a:srgbClr val="FDE399"/>
                </a:solidFill>
              </a:rPr>
              <a:t>Storage integration</a:t>
            </a:r>
            <a:endParaRPr lang="en-US" dirty="0"/>
          </a:p>
        </p:txBody>
      </p:sp>
      <p:sp>
        <p:nvSpPr>
          <p:cNvPr id="3" name="Content Placeholder 2"/>
          <p:cNvSpPr>
            <a:spLocks noGrp="1"/>
          </p:cNvSpPr>
          <p:nvPr>
            <p:ph idx="1"/>
          </p:nvPr>
        </p:nvSpPr>
        <p:spPr>
          <a:xfrm>
            <a:off x="382588" y="1905000"/>
            <a:ext cx="8380412" cy="5311711"/>
          </a:xfrm>
        </p:spPr>
        <p:txBody>
          <a:bodyPr/>
          <a:lstStyle/>
          <a:p>
            <a:r>
              <a:rPr lang="en-US" sz="2300" dirty="0" smtClean="0">
                <a:solidFill>
                  <a:schemeClr val="tx2"/>
                </a:solidFill>
              </a:rPr>
              <a:t>Out the box integration with VDS for Fiber Channel and iSCSI based migrations</a:t>
            </a:r>
          </a:p>
          <a:p>
            <a:r>
              <a:rPr lang="en-US" sz="2300" dirty="0" smtClean="0">
                <a:solidFill>
                  <a:schemeClr val="tx2"/>
                </a:solidFill>
              </a:rPr>
              <a:t>Working with partners to create an NPIV solution</a:t>
            </a:r>
          </a:p>
          <a:p>
            <a:pPr marL="628650" lvl="1" indent="-241300"/>
            <a:r>
              <a:rPr lang="en-US" sz="2000" dirty="0" smtClean="0"/>
              <a:t>Allows a physical port to acquire multiple SAN addresses</a:t>
            </a:r>
          </a:p>
          <a:p>
            <a:pPr marL="800100" lvl="2" indent="-171450"/>
            <a:r>
              <a:rPr lang="en-US" sz="1200" dirty="0" smtClean="0"/>
              <a:t>Can be assigned to Virtual Machines to provide unique SAN identities</a:t>
            </a:r>
          </a:p>
          <a:p>
            <a:pPr marL="628650" lvl="1" indent="-241300"/>
            <a:r>
              <a:rPr lang="en-US" sz="2000" dirty="0" smtClean="0"/>
              <a:t>Enables SAN best practices: each virtual machine is independently zoned and LUNs are mapped and masked using dedicated World Wide Port Names (WWPNs)</a:t>
            </a:r>
            <a:endParaRPr lang="en-US" sz="2700" dirty="0" smtClean="0">
              <a:solidFill>
                <a:schemeClr val="tx2"/>
              </a:solidFill>
            </a:endParaRPr>
          </a:p>
          <a:p>
            <a:r>
              <a:rPr lang="en-US" sz="2700" dirty="0" smtClean="0">
                <a:solidFill>
                  <a:schemeClr val="tx2"/>
                </a:solidFill>
              </a:rPr>
              <a:t>Partners include</a:t>
            </a:r>
          </a:p>
          <a:p>
            <a:pPr lvl="1"/>
            <a:r>
              <a:rPr lang="en-US" sz="2300" dirty="0" smtClean="0"/>
              <a:t>Emulex</a:t>
            </a:r>
          </a:p>
          <a:p>
            <a:pPr lvl="1"/>
            <a:r>
              <a:rPr lang="en-US" sz="2300" dirty="0" smtClean="0"/>
              <a:t>QLogic</a:t>
            </a:r>
          </a:p>
          <a:p>
            <a:pPr lvl="1"/>
            <a:r>
              <a:rPr lang="en-US" sz="2300" dirty="0" smtClean="0"/>
              <a:t>Brocade</a:t>
            </a:r>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053167" y="3190875"/>
            <a:ext cx="867833" cy="533136"/>
            <a:chOff x="532" y="2993"/>
            <a:chExt cx="550" cy="507"/>
          </a:xfrm>
        </p:grpSpPr>
        <p:sp>
          <p:nvSpPr>
            <p:cNvPr id="351256" name="Line 24"/>
            <p:cNvSpPr>
              <a:spLocks noChangeShapeType="1"/>
            </p:cNvSpPr>
            <p:nvPr/>
          </p:nvSpPr>
          <p:spPr bwMode="auto">
            <a:xfrm>
              <a:off x="541" y="2993"/>
              <a:ext cx="0" cy="507"/>
            </a:xfrm>
            <a:prstGeom prst="line">
              <a:avLst/>
            </a:prstGeom>
            <a:noFill/>
            <a:ln w="38100">
              <a:solidFill>
                <a:schemeClr val="tx1"/>
              </a:solidFill>
              <a:round/>
              <a:headEnd/>
              <a:tailEnd/>
            </a:ln>
            <a:effectLst/>
          </p:spPr>
          <p:txBody>
            <a:bodyPr anchor="ctr"/>
            <a:lstStyle/>
            <a:p>
              <a:pPr algn="ctr" eaLnBrk="0" hangingPunct="0">
                <a:defRPr/>
              </a:pPr>
              <a:endParaRPr lang="en-US" dirty="0">
                <a:effectLst>
                  <a:outerShdw blurRad="38100" dist="38100" dir="2700000" algn="tl">
                    <a:srgbClr val="000000">
                      <a:alpha val="43137"/>
                    </a:srgbClr>
                  </a:outerShdw>
                </a:effectLst>
                <a:latin typeface="Segoe Semibold"/>
              </a:endParaRPr>
            </a:p>
          </p:txBody>
        </p:sp>
        <p:sp>
          <p:nvSpPr>
            <p:cNvPr id="351257" name="Line 25"/>
            <p:cNvSpPr>
              <a:spLocks noChangeShapeType="1"/>
            </p:cNvSpPr>
            <p:nvPr/>
          </p:nvSpPr>
          <p:spPr bwMode="auto">
            <a:xfrm>
              <a:off x="532" y="3500"/>
              <a:ext cx="550" cy="0"/>
            </a:xfrm>
            <a:prstGeom prst="line">
              <a:avLst/>
            </a:prstGeom>
            <a:noFill/>
            <a:ln w="38100">
              <a:solidFill>
                <a:schemeClr val="tx1"/>
              </a:solidFill>
              <a:round/>
              <a:headEnd/>
              <a:tailEnd type="triangle" w="med" len="med"/>
            </a:ln>
            <a:effectLst/>
          </p:spPr>
          <p:txBody>
            <a:bodyPr anchor="ctr"/>
            <a:lstStyle/>
            <a:p>
              <a:pPr algn="ctr" eaLnBrk="0" hangingPunct="0">
                <a:defRPr/>
              </a:pPr>
              <a:endParaRPr lang="en-US" dirty="0">
                <a:effectLst>
                  <a:outerShdw blurRad="38100" dist="38100" dir="2700000" algn="tl">
                    <a:srgbClr val="000000">
                      <a:alpha val="43137"/>
                    </a:srgbClr>
                  </a:outerShdw>
                </a:effectLst>
                <a:latin typeface="Segoe Semibold"/>
              </a:endParaRPr>
            </a:p>
          </p:txBody>
        </p:sp>
      </p:grpSp>
      <p:sp>
        <p:nvSpPr>
          <p:cNvPr id="351237" name="Text Box 5"/>
          <p:cNvSpPr txBox="1">
            <a:spLocks noChangeArrowheads="1"/>
          </p:cNvSpPr>
          <p:nvPr/>
        </p:nvSpPr>
        <p:spPr bwMode="auto">
          <a:xfrm>
            <a:off x="2971271" y="3562295"/>
            <a:ext cx="6249458" cy="400105"/>
          </a:xfrm>
          <a:prstGeom prst="rect">
            <a:avLst/>
          </a:prstGeom>
          <a:noFill/>
          <a:ln w="9525">
            <a:noFill/>
            <a:miter lim="800000"/>
            <a:headEnd/>
            <a:tailEnd/>
          </a:ln>
          <a:effectLst/>
        </p:spPr>
        <p:txBody>
          <a:bodyPr lIns="91436" tIns="45718" rIns="91436" bIns="45718">
            <a:spAutoFit/>
          </a:bodyPr>
          <a:lstStyle/>
          <a:p>
            <a:pPr marL="284163" indent="-284163" defTabSz="914099" eaLnBrk="0" hangingPunct="0">
              <a:buClr>
                <a:schemeClr val="tx2"/>
              </a:buClr>
              <a:buSzPct val="95000"/>
              <a:buBlip>
                <a:blip r:embed="rId4"/>
              </a:buBlip>
              <a:defRPr/>
            </a:pPr>
            <a:r>
              <a:rPr lang="en-US" sz="2000" b="1" dirty="0">
                <a:effectLst>
                  <a:outerShdw blurRad="38100" dist="38100" dir="2700000" algn="tl">
                    <a:srgbClr val="000000">
                      <a:alpha val="43137"/>
                    </a:srgbClr>
                  </a:outerShdw>
                </a:effectLst>
              </a:rPr>
              <a:t>System Center Virtual Machine Manager </a:t>
            </a:r>
            <a:r>
              <a:rPr lang="en-US" sz="2000" b="1" dirty="0" smtClean="0">
                <a:effectLst>
                  <a:outerShdw blurRad="38100" dist="38100" dir="2700000" algn="tl">
                    <a:srgbClr val="000000">
                      <a:alpha val="43137"/>
                    </a:srgbClr>
                  </a:outerShdw>
                </a:effectLst>
              </a:rPr>
              <a:t>RTM</a:t>
            </a:r>
            <a:endParaRPr lang="en-US" sz="2000" b="1" dirty="0">
              <a:effectLst>
                <a:outerShdw blurRad="38100" dist="38100" dir="2700000" algn="tl">
                  <a:srgbClr val="000000">
                    <a:alpha val="43137"/>
                  </a:srgbClr>
                </a:outerShdw>
              </a:effectLst>
            </a:endParaRPr>
          </a:p>
        </p:txBody>
      </p:sp>
      <p:grpSp>
        <p:nvGrpSpPr>
          <p:cNvPr id="3" name="Group 6"/>
          <p:cNvGrpSpPr>
            <a:grpSpLocks/>
          </p:cNvGrpSpPr>
          <p:nvPr/>
        </p:nvGrpSpPr>
        <p:grpSpPr bwMode="auto">
          <a:xfrm>
            <a:off x="1066271" y="2300553"/>
            <a:ext cx="2198688" cy="1447271"/>
            <a:chOff x="515" y="605"/>
            <a:chExt cx="1364" cy="742"/>
          </a:xfrm>
        </p:grpSpPr>
        <p:pic>
          <p:nvPicPr>
            <p:cNvPr id="69652" name="Picture 7" descr="green-road-sign-horizontal"/>
            <p:cNvPicPr>
              <a:picLocks noChangeAspect="1" noChangeArrowheads="1"/>
            </p:cNvPicPr>
            <p:nvPr/>
          </p:nvPicPr>
          <p:blipFill>
            <a:blip r:embed="rId5"/>
            <a:srcRect/>
            <a:stretch>
              <a:fillRect/>
            </a:stretch>
          </p:blipFill>
          <p:spPr bwMode="auto">
            <a:xfrm>
              <a:off x="515" y="605"/>
              <a:ext cx="1364" cy="742"/>
            </a:xfrm>
            <a:prstGeom prst="rect">
              <a:avLst/>
            </a:prstGeom>
            <a:noFill/>
            <a:ln w="9525">
              <a:noFill/>
              <a:miter lim="800000"/>
              <a:headEnd/>
              <a:tailEnd/>
            </a:ln>
          </p:spPr>
        </p:pic>
        <p:sp>
          <p:nvSpPr>
            <p:cNvPr id="351240" name="Text Box 8"/>
            <p:cNvSpPr txBox="1">
              <a:spLocks noChangeArrowheads="1"/>
            </p:cNvSpPr>
            <p:nvPr/>
          </p:nvSpPr>
          <p:spPr bwMode="auto">
            <a:xfrm>
              <a:off x="640" y="733"/>
              <a:ext cx="970" cy="237"/>
            </a:xfrm>
            <a:prstGeom prst="rect">
              <a:avLst/>
            </a:prstGeom>
            <a:noFill/>
            <a:ln w="12700" algn="ctr">
              <a:noFill/>
              <a:miter lim="800000"/>
              <a:headEnd/>
              <a:tailEnd/>
            </a:ln>
            <a:effectLst/>
          </p:spPr>
          <p:txBody>
            <a:bodyPr>
              <a:spAutoFit/>
            </a:bodyPr>
            <a:lstStyle/>
            <a:p>
              <a:pPr algn="ctr" eaLnBrk="0" hangingPunct="0">
                <a:spcBef>
                  <a:spcPct val="50000"/>
                </a:spcBef>
              </a:pPr>
              <a:r>
                <a:rPr lang="en-US" sz="2400" dirty="0">
                  <a:solidFill>
                    <a:srgbClr val="FFFFFF"/>
                  </a:solidFill>
                  <a:effectLst>
                    <a:outerShdw blurRad="38100" dist="38100" dir="2700000" algn="tl">
                      <a:srgbClr val="000000"/>
                    </a:outerShdw>
                  </a:effectLst>
                  <a:latin typeface="ＭＳ Ｐゴシック" pitchFamily="34" charset="-128"/>
                  <a:cs typeface="Arial" pitchFamily="34" charset="0"/>
                </a:rPr>
                <a:t>2007</a:t>
              </a:r>
            </a:p>
          </p:txBody>
        </p:sp>
      </p:grpSp>
      <p:sp>
        <p:nvSpPr>
          <p:cNvPr id="351244" name="Text Box 12"/>
          <p:cNvSpPr txBox="1">
            <a:spLocks noChangeArrowheads="1"/>
          </p:cNvSpPr>
          <p:nvPr/>
        </p:nvSpPr>
        <p:spPr bwMode="auto">
          <a:xfrm>
            <a:off x="2286000" y="5334000"/>
            <a:ext cx="6489700" cy="400105"/>
          </a:xfrm>
          <a:prstGeom prst="rect">
            <a:avLst/>
          </a:prstGeom>
          <a:noFill/>
          <a:ln w="9525">
            <a:noFill/>
            <a:miter lim="800000"/>
            <a:headEnd/>
            <a:tailEnd/>
          </a:ln>
          <a:effectLst/>
        </p:spPr>
        <p:txBody>
          <a:bodyPr wrap="square" lIns="91436" tIns="45718" rIns="91436" bIns="45718">
            <a:spAutoFit/>
          </a:bodyPr>
          <a:lstStyle/>
          <a:p>
            <a:pPr marL="285750" indent="-285750" defTabSz="914099" eaLnBrk="0" hangingPunct="0">
              <a:buClr>
                <a:schemeClr val="tx2"/>
              </a:buClr>
              <a:buSzPct val="95000"/>
              <a:buBlip>
                <a:blip r:embed="rId4"/>
              </a:buBlip>
              <a:defRPr/>
            </a:pPr>
            <a:r>
              <a:rPr lang="en-US" sz="2000" b="1" dirty="0">
                <a:effectLst>
                  <a:outerShdw blurRad="38100" dist="38100" dir="2700000" algn="tl">
                    <a:srgbClr val="000000">
                      <a:alpha val="43137"/>
                    </a:srgbClr>
                  </a:outerShdw>
                </a:effectLst>
              </a:rPr>
              <a:t>System Center Virtual Machine Manager </a:t>
            </a:r>
            <a:r>
              <a:rPr lang="en-US" sz="2000" b="1" dirty="0" smtClean="0">
                <a:effectLst>
                  <a:outerShdw blurRad="38100" dist="38100" dir="2700000" algn="tl">
                    <a:srgbClr val="000000">
                      <a:alpha val="43137"/>
                    </a:srgbClr>
                  </a:outerShdw>
                </a:effectLst>
              </a:rPr>
              <a:t>Beta 2</a:t>
            </a:r>
            <a:endParaRPr lang="en-US" sz="2000" b="1" dirty="0">
              <a:effectLst>
                <a:outerShdw blurRad="38100" dist="38100" dir="2700000" algn="tl">
                  <a:srgbClr val="000000">
                    <a:alpha val="43137"/>
                  </a:srgbClr>
                </a:outerShdw>
              </a:effectLst>
            </a:endParaRPr>
          </a:p>
        </p:txBody>
      </p:sp>
      <p:sp>
        <p:nvSpPr>
          <p:cNvPr id="351248" name="Rectangle 16"/>
          <p:cNvSpPr>
            <a:spLocks noGrp="1" noChangeArrowheads="1"/>
          </p:cNvSpPr>
          <p:nvPr>
            <p:ph type="title"/>
          </p:nvPr>
        </p:nvSpPr>
        <p:spPr>
          <a:xfrm>
            <a:off x="382588" y="228600"/>
            <a:ext cx="8380412" cy="701725"/>
          </a:xfrm>
        </p:spPr>
        <p:txBody>
          <a:bodyPr lIns="91432" tIns="45717" rIns="91432" bIns="45717"/>
          <a:lstStyle/>
          <a:p>
            <a:pPr>
              <a:defRPr/>
            </a:pPr>
            <a:r>
              <a:rPr lang="en-US" sz="4400" dirty="0" smtClean="0"/>
              <a:t>Virtualization Manager Roadmap</a:t>
            </a:r>
            <a:endParaRPr lang="en-US" sz="4400" dirty="0"/>
          </a:p>
        </p:txBody>
      </p:sp>
      <p:grpSp>
        <p:nvGrpSpPr>
          <p:cNvPr id="4" name="Group 20"/>
          <p:cNvGrpSpPr>
            <a:grpSpLocks/>
          </p:cNvGrpSpPr>
          <p:nvPr/>
        </p:nvGrpSpPr>
        <p:grpSpPr bwMode="auto">
          <a:xfrm>
            <a:off x="1034521" y="4814094"/>
            <a:ext cx="1174750" cy="762000"/>
            <a:chOff x="532" y="2993"/>
            <a:chExt cx="550" cy="507"/>
          </a:xfrm>
        </p:grpSpPr>
        <p:sp>
          <p:nvSpPr>
            <p:cNvPr id="351253" name="Line 21"/>
            <p:cNvSpPr>
              <a:spLocks noChangeShapeType="1"/>
            </p:cNvSpPr>
            <p:nvPr/>
          </p:nvSpPr>
          <p:spPr bwMode="auto">
            <a:xfrm>
              <a:off x="541" y="2993"/>
              <a:ext cx="0" cy="507"/>
            </a:xfrm>
            <a:prstGeom prst="line">
              <a:avLst/>
            </a:prstGeom>
            <a:noFill/>
            <a:ln w="38100">
              <a:solidFill>
                <a:schemeClr val="tx1"/>
              </a:solidFill>
              <a:round/>
              <a:headEnd/>
              <a:tailEnd/>
            </a:ln>
            <a:effectLst/>
          </p:spPr>
          <p:txBody>
            <a:bodyPr anchor="ctr"/>
            <a:lstStyle/>
            <a:p>
              <a:pPr algn="ctr" eaLnBrk="0" hangingPunct="0">
                <a:defRPr/>
              </a:pPr>
              <a:endParaRPr lang="en-US" dirty="0">
                <a:effectLst>
                  <a:outerShdw blurRad="38100" dist="38100" dir="2700000" algn="tl">
                    <a:srgbClr val="000000">
                      <a:alpha val="43137"/>
                    </a:srgbClr>
                  </a:outerShdw>
                </a:effectLst>
                <a:latin typeface="Segoe Semibold"/>
              </a:endParaRPr>
            </a:p>
          </p:txBody>
        </p:sp>
        <p:sp>
          <p:nvSpPr>
            <p:cNvPr id="351254" name="Line 22"/>
            <p:cNvSpPr>
              <a:spLocks noChangeShapeType="1"/>
            </p:cNvSpPr>
            <p:nvPr/>
          </p:nvSpPr>
          <p:spPr bwMode="auto">
            <a:xfrm>
              <a:off x="532" y="3500"/>
              <a:ext cx="550" cy="0"/>
            </a:xfrm>
            <a:prstGeom prst="line">
              <a:avLst/>
            </a:prstGeom>
            <a:noFill/>
            <a:ln w="38100">
              <a:solidFill>
                <a:schemeClr val="tx1"/>
              </a:solidFill>
              <a:round/>
              <a:headEnd/>
              <a:tailEnd type="triangle" w="med" len="med"/>
            </a:ln>
            <a:effectLst/>
          </p:spPr>
          <p:txBody>
            <a:bodyPr anchor="ctr"/>
            <a:lstStyle/>
            <a:p>
              <a:pPr algn="ctr" eaLnBrk="0" hangingPunct="0">
                <a:defRPr/>
              </a:pPr>
              <a:endParaRPr lang="en-US" dirty="0">
                <a:effectLst>
                  <a:outerShdw blurRad="38100" dist="38100" dir="2700000" algn="tl">
                    <a:srgbClr val="000000">
                      <a:alpha val="43137"/>
                    </a:srgbClr>
                  </a:outerShdw>
                </a:effectLst>
                <a:latin typeface="Segoe Semibold"/>
              </a:endParaRPr>
            </a:p>
          </p:txBody>
        </p:sp>
      </p:grpSp>
      <p:grpSp>
        <p:nvGrpSpPr>
          <p:cNvPr id="5" name="Group 23"/>
          <p:cNvGrpSpPr>
            <a:grpSpLocks/>
          </p:cNvGrpSpPr>
          <p:nvPr/>
        </p:nvGrpSpPr>
        <p:grpSpPr bwMode="auto">
          <a:xfrm>
            <a:off x="2514865" y="1538553"/>
            <a:ext cx="685271" cy="456406"/>
            <a:chOff x="532" y="2993"/>
            <a:chExt cx="550" cy="507"/>
          </a:xfrm>
        </p:grpSpPr>
        <p:sp>
          <p:nvSpPr>
            <p:cNvPr id="41" name="Line 24"/>
            <p:cNvSpPr>
              <a:spLocks noChangeShapeType="1"/>
            </p:cNvSpPr>
            <p:nvPr/>
          </p:nvSpPr>
          <p:spPr bwMode="auto">
            <a:xfrm>
              <a:off x="540" y="2993"/>
              <a:ext cx="0" cy="507"/>
            </a:xfrm>
            <a:prstGeom prst="line">
              <a:avLst/>
            </a:prstGeom>
            <a:noFill/>
            <a:ln w="38100">
              <a:solidFill>
                <a:schemeClr val="tx1"/>
              </a:solidFill>
              <a:round/>
              <a:headEnd/>
              <a:tailEnd/>
            </a:ln>
            <a:effectLst/>
          </p:spPr>
          <p:txBody>
            <a:bodyPr anchor="ctr"/>
            <a:lstStyle/>
            <a:p>
              <a:pPr algn="ctr" eaLnBrk="0" hangingPunct="0">
                <a:defRPr/>
              </a:pPr>
              <a:endParaRPr lang="en-US" dirty="0">
                <a:effectLst>
                  <a:outerShdw blurRad="38100" dist="38100" dir="2700000" algn="tl">
                    <a:srgbClr val="000000">
                      <a:alpha val="43137"/>
                    </a:srgbClr>
                  </a:outerShdw>
                </a:effectLst>
                <a:latin typeface="Segoe Semibold"/>
              </a:endParaRPr>
            </a:p>
          </p:txBody>
        </p:sp>
        <p:sp>
          <p:nvSpPr>
            <p:cNvPr id="42" name="Line 25"/>
            <p:cNvSpPr>
              <a:spLocks noChangeShapeType="1"/>
            </p:cNvSpPr>
            <p:nvPr/>
          </p:nvSpPr>
          <p:spPr bwMode="auto">
            <a:xfrm>
              <a:off x="532" y="3500"/>
              <a:ext cx="550" cy="0"/>
            </a:xfrm>
            <a:prstGeom prst="line">
              <a:avLst/>
            </a:prstGeom>
            <a:noFill/>
            <a:ln w="38100">
              <a:solidFill>
                <a:schemeClr val="tx1"/>
              </a:solidFill>
              <a:round/>
              <a:headEnd/>
              <a:tailEnd type="triangle" w="med" len="med"/>
            </a:ln>
            <a:effectLst/>
          </p:spPr>
          <p:txBody>
            <a:bodyPr anchor="ctr"/>
            <a:lstStyle/>
            <a:p>
              <a:pPr algn="ctr" eaLnBrk="0" hangingPunct="0">
                <a:defRPr/>
              </a:pPr>
              <a:endParaRPr lang="en-US" dirty="0">
                <a:effectLst>
                  <a:outerShdw blurRad="38100" dist="38100" dir="2700000" algn="tl">
                    <a:srgbClr val="000000">
                      <a:alpha val="43137"/>
                    </a:srgbClr>
                  </a:outerShdw>
                </a:effectLst>
                <a:latin typeface="Segoe Semibold"/>
              </a:endParaRPr>
            </a:p>
          </p:txBody>
        </p:sp>
      </p:grpSp>
      <p:sp>
        <p:nvSpPr>
          <p:cNvPr id="43" name="Text Box 5"/>
          <p:cNvSpPr txBox="1">
            <a:spLocks noChangeArrowheads="1"/>
          </p:cNvSpPr>
          <p:nvPr/>
        </p:nvSpPr>
        <p:spPr bwMode="auto">
          <a:xfrm>
            <a:off x="3257021" y="1575141"/>
            <a:ext cx="5873750" cy="1015659"/>
          </a:xfrm>
          <a:prstGeom prst="rect">
            <a:avLst/>
          </a:prstGeom>
          <a:noFill/>
          <a:ln w="9525">
            <a:noFill/>
            <a:miter lim="800000"/>
            <a:headEnd/>
            <a:tailEnd/>
          </a:ln>
          <a:effectLst/>
        </p:spPr>
        <p:txBody>
          <a:bodyPr lIns="91436" tIns="45718" rIns="91436" bIns="45718">
            <a:spAutoFit/>
          </a:bodyPr>
          <a:lstStyle/>
          <a:p>
            <a:pPr marL="285750" indent="-285750" defTabSz="914099" eaLnBrk="0" hangingPunct="0">
              <a:buClr>
                <a:schemeClr val="tx2"/>
              </a:buClr>
              <a:buSzPct val="95000"/>
              <a:buBlip>
                <a:blip r:embed="rId4"/>
              </a:buBlip>
              <a:defRPr/>
            </a:pPr>
            <a:r>
              <a:rPr lang="en-US" sz="2000" b="1" dirty="0">
                <a:effectLst>
                  <a:outerShdw blurRad="38100" dist="38100" dir="2700000" algn="tl">
                    <a:srgbClr val="000000">
                      <a:alpha val="43137"/>
                    </a:srgbClr>
                  </a:outerShdw>
                </a:effectLst>
              </a:rPr>
              <a:t>System Center Virtual Machine Manager R2</a:t>
            </a:r>
          </a:p>
          <a:p>
            <a:pPr marL="285750" indent="-285750" defTabSz="914099" eaLnBrk="0" hangingPunct="0">
              <a:buClr>
                <a:schemeClr val="tx2"/>
              </a:buClr>
              <a:buSzPct val="95000"/>
              <a:buBlip>
                <a:blip r:embed="rId4"/>
              </a:buBlip>
              <a:defRPr/>
            </a:pPr>
            <a:r>
              <a:rPr lang="en-US" sz="2000" dirty="0">
                <a:effectLst>
                  <a:outerShdw blurRad="38100" dist="38100" dir="2700000" algn="tl">
                    <a:srgbClr val="000000">
                      <a:alpha val="43137"/>
                    </a:srgbClr>
                  </a:outerShdw>
                </a:effectLst>
              </a:rPr>
              <a:t>Windows</a:t>
            </a:r>
            <a:r>
              <a:rPr lang="en-US" sz="2000" baseline="30000" dirty="0">
                <a:effectLst>
                  <a:outerShdw blurRad="38100" dist="38100" dir="2700000" algn="tl">
                    <a:srgbClr val="000000">
                      <a:alpha val="43137"/>
                    </a:srgbClr>
                  </a:outerShdw>
                </a:effectLst>
              </a:rPr>
              <a:t>®</a:t>
            </a:r>
            <a:r>
              <a:rPr lang="en-US" sz="1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Server </a:t>
            </a:r>
            <a:r>
              <a:rPr lang="en-US" sz="2000" dirty="0" smtClean="0">
                <a:effectLst>
                  <a:outerShdw blurRad="38100" dist="38100" dir="2700000" algn="tl">
                    <a:srgbClr val="000000">
                      <a:alpha val="43137"/>
                    </a:srgbClr>
                  </a:outerShdw>
                </a:effectLst>
              </a:rPr>
              <a:t>Virtualization </a:t>
            </a:r>
            <a:r>
              <a:rPr lang="en-US" sz="2000" dirty="0">
                <a:effectLst>
                  <a:outerShdw blurRad="38100" dist="38100" dir="2700000" algn="tl">
                    <a:srgbClr val="000000">
                      <a:alpha val="43137"/>
                    </a:srgbClr>
                  </a:outerShdw>
                </a:effectLst>
              </a:rPr>
              <a:t>(</a:t>
            </a:r>
            <a:r>
              <a:rPr lang="en-US" sz="1500" dirty="0">
                <a:effectLst>
                  <a:outerShdw blurRad="38100" dist="38100" dir="2700000" algn="tl">
                    <a:srgbClr val="000000">
                      <a:alpha val="43137"/>
                    </a:srgbClr>
                  </a:outerShdw>
                </a:effectLst>
              </a:rPr>
              <a:t>within 180 days of the release of “Longhorn</a:t>
            </a:r>
            <a:r>
              <a:rPr lang="en-US" sz="1500" dirty="0" smtClean="0">
                <a:effectLst>
                  <a:outerShdw blurRad="38100" dist="38100" dir="2700000" algn="tl">
                    <a:srgbClr val="000000">
                      <a:alpha val="43137"/>
                    </a:srgbClr>
                  </a:outerShdw>
                </a:effectLst>
              </a:rPr>
              <a:t>”</a:t>
            </a:r>
            <a:r>
              <a:rPr lang="en-US" sz="2000" dirty="0" smtClean="0">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p:txBody>
      </p:sp>
      <p:grpSp>
        <p:nvGrpSpPr>
          <p:cNvPr id="6" name="Group 13"/>
          <p:cNvGrpSpPr>
            <a:grpSpLocks/>
          </p:cNvGrpSpPr>
          <p:nvPr/>
        </p:nvGrpSpPr>
        <p:grpSpPr bwMode="auto">
          <a:xfrm>
            <a:off x="1" y="3911866"/>
            <a:ext cx="2575719" cy="1664229"/>
            <a:chOff x="515" y="605"/>
            <a:chExt cx="1364" cy="742"/>
          </a:xfrm>
        </p:grpSpPr>
        <p:pic>
          <p:nvPicPr>
            <p:cNvPr id="69646" name="Picture 14" descr="green-road-sign-horizontal"/>
            <p:cNvPicPr>
              <a:picLocks noChangeAspect="1" noChangeArrowheads="1"/>
            </p:cNvPicPr>
            <p:nvPr/>
          </p:nvPicPr>
          <p:blipFill>
            <a:blip r:embed="rId5"/>
            <a:srcRect/>
            <a:stretch>
              <a:fillRect/>
            </a:stretch>
          </p:blipFill>
          <p:spPr bwMode="auto">
            <a:xfrm>
              <a:off x="515" y="605"/>
              <a:ext cx="1364" cy="742"/>
            </a:xfrm>
            <a:prstGeom prst="rect">
              <a:avLst/>
            </a:prstGeom>
            <a:noFill/>
            <a:ln w="9525">
              <a:noFill/>
              <a:miter lim="800000"/>
              <a:headEnd/>
              <a:tailEnd/>
            </a:ln>
          </p:spPr>
        </p:pic>
        <p:sp>
          <p:nvSpPr>
            <p:cNvPr id="351247" name="Text Box 15"/>
            <p:cNvSpPr txBox="1">
              <a:spLocks noChangeArrowheads="1"/>
            </p:cNvSpPr>
            <p:nvPr/>
          </p:nvSpPr>
          <p:spPr bwMode="auto">
            <a:xfrm>
              <a:off x="641" y="702"/>
              <a:ext cx="966" cy="261"/>
            </a:xfrm>
            <a:prstGeom prst="rect">
              <a:avLst/>
            </a:prstGeom>
            <a:noFill/>
            <a:ln w="12700" algn="ctr">
              <a:noFill/>
              <a:miter lim="800000"/>
              <a:headEnd/>
              <a:tailEnd/>
            </a:ln>
            <a:effectLst/>
          </p:spPr>
          <p:txBody>
            <a:bodyPr>
              <a:spAutoFit/>
            </a:bodyPr>
            <a:lstStyle/>
            <a:p>
              <a:pPr algn="ctr" eaLnBrk="0" hangingPunct="0">
                <a:spcBef>
                  <a:spcPct val="50000"/>
                </a:spcBef>
              </a:pPr>
              <a:r>
                <a:rPr lang="en-US" sz="3200" dirty="0">
                  <a:solidFill>
                    <a:srgbClr val="FFFFFF"/>
                  </a:solidFill>
                  <a:effectLst>
                    <a:outerShdw blurRad="38100" dist="38100" dir="2700000" algn="tl">
                      <a:srgbClr val="000000"/>
                    </a:outerShdw>
                  </a:effectLst>
                  <a:latin typeface="ＭＳ Ｐゴシック" pitchFamily="34" charset="-128"/>
                  <a:cs typeface="Arial" pitchFamily="34" charset="0"/>
                </a:rPr>
                <a:t>Now</a:t>
              </a:r>
            </a:p>
          </p:txBody>
        </p:sp>
      </p:grpSp>
      <p:grpSp>
        <p:nvGrpSpPr>
          <p:cNvPr id="7" name="Group 6"/>
          <p:cNvGrpSpPr>
            <a:grpSpLocks/>
          </p:cNvGrpSpPr>
          <p:nvPr/>
        </p:nvGrpSpPr>
        <p:grpSpPr bwMode="auto">
          <a:xfrm>
            <a:off x="1905000" y="1004095"/>
            <a:ext cx="1510771" cy="996156"/>
            <a:chOff x="515" y="605"/>
            <a:chExt cx="1364" cy="742"/>
          </a:xfrm>
        </p:grpSpPr>
        <p:pic>
          <p:nvPicPr>
            <p:cNvPr id="69644" name="Picture 7" descr="green-road-sign-horizontal"/>
            <p:cNvPicPr>
              <a:picLocks noChangeAspect="1" noChangeArrowheads="1"/>
            </p:cNvPicPr>
            <p:nvPr/>
          </p:nvPicPr>
          <p:blipFill>
            <a:blip r:embed="rId5"/>
            <a:srcRect/>
            <a:stretch>
              <a:fillRect/>
            </a:stretch>
          </p:blipFill>
          <p:spPr bwMode="auto">
            <a:xfrm>
              <a:off x="515" y="605"/>
              <a:ext cx="1364" cy="742"/>
            </a:xfrm>
            <a:prstGeom prst="rect">
              <a:avLst/>
            </a:prstGeom>
            <a:noFill/>
            <a:ln w="9525">
              <a:noFill/>
              <a:miter lim="800000"/>
              <a:headEnd/>
              <a:tailEnd/>
            </a:ln>
          </p:spPr>
        </p:pic>
        <p:sp>
          <p:nvSpPr>
            <p:cNvPr id="33" name="Text Box 8"/>
            <p:cNvSpPr txBox="1">
              <a:spLocks noChangeArrowheads="1"/>
            </p:cNvSpPr>
            <p:nvPr/>
          </p:nvSpPr>
          <p:spPr bwMode="auto">
            <a:xfrm>
              <a:off x="640" y="659"/>
              <a:ext cx="970" cy="341"/>
            </a:xfrm>
            <a:prstGeom prst="rect">
              <a:avLst/>
            </a:prstGeom>
            <a:noFill/>
            <a:ln w="12700" algn="ctr">
              <a:noFill/>
              <a:miter lim="800000"/>
              <a:headEnd/>
              <a:tailEnd/>
            </a:ln>
            <a:effectLst/>
          </p:spPr>
          <p:txBody>
            <a:bodyPr>
              <a:spAutoFit/>
            </a:bodyPr>
            <a:lstStyle/>
            <a:p>
              <a:pPr algn="ctr" eaLnBrk="0" hangingPunct="0">
                <a:spcBef>
                  <a:spcPct val="50000"/>
                </a:spcBef>
              </a:pPr>
              <a:r>
                <a:rPr lang="en-US" sz="2400" dirty="0">
                  <a:solidFill>
                    <a:srgbClr val="FFFFFF"/>
                  </a:solidFill>
                  <a:effectLst>
                    <a:outerShdw blurRad="38100" dist="38100" dir="2700000" algn="tl">
                      <a:srgbClr val="000000"/>
                    </a:outerShdw>
                  </a:effectLst>
                  <a:latin typeface="ＭＳ Ｐゴシック" pitchFamily="34" charset="-128"/>
                  <a:cs typeface="Arial" pitchFamily="34" charset="0"/>
                </a:rPr>
                <a:t>2008</a:t>
              </a: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1244"/>
                                        </p:tgtEl>
                                        <p:attrNameLst>
                                          <p:attrName>style.visibility</p:attrName>
                                        </p:attrNameLst>
                                      </p:cBhvr>
                                      <p:to>
                                        <p:strVal val="visible"/>
                                      </p:to>
                                    </p:set>
                                    <p:anim calcmode="lin" valueType="num">
                                      <p:cBhvr additive="base">
                                        <p:cTn id="7" dur="1000" fill="hold"/>
                                        <p:tgtEl>
                                          <p:spTgt spid="351244"/>
                                        </p:tgtEl>
                                        <p:attrNameLst>
                                          <p:attrName>ppt_x</p:attrName>
                                        </p:attrNameLst>
                                      </p:cBhvr>
                                      <p:tavLst>
                                        <p:tav tm="0">
                                          <p:val>
                                            <p:strVal val="#ppt_x"/>
                                          </p:val>
                                        </p:tav>
                                        <p:tav tm="100000">
                                          <p:val>
                                            <p:strVal val="#ppt_x"/>
                                          </p:val>
                                        </p:tav>
                                      </p:tavLst>
                                    </p:anim>
                                    <p:anim calcmode="lin" valueType="num">
                                      <p:cBhvr additive="base">
                                        <p:cTn id="8" dur="1000" fill="hold"/>
                                        <p:tgtEl>
                                          <p:spTgt spid="3512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1+#ppt_w/2"/>
                                          </p:val>
                                        </p:tav>
                                        <p:tav tm="100000">
                                          <p:val>
                                            <p:strVal val="#ppt_x"/>
                                          </p:val>
                                        </p:tav>
                                      </p:tavLst>
                                    </p:anim>
                                    <p:anim calcmode="lin" valueType="num">
                                      <p:cBhvr additive="base">
                                        <p:cTn id="22" dur="10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1+#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51237"/>
                                        </p:tgtEl>
                                        <p:attrNameLst>
                                          <p:attrName>style.visibility</p:attrName>
                                        </p:attrNameLst>
                                      </p:cBhvr>
                                      <p:to>
                                        <p:strVal val="visible"/>
                                      </p:to>
                                    </p:set>
                                    <p:anim calcmode="lin" valueType="num">
                                      <p:cBhvr additive="base">
                                        <p:cTn id="29" dur="1000" fill="hold"/>
                                        <p:tgtEl>
                                          <p:spTgt spid="351237"/>
                                        </p:tgtEl>
                                        <p:attrNameLst>
                                          <p:attrName>ppt_x</p:attrName>
                                        </p:attrNameLst>
                                      </p:cBhvr>
                                      <p:tavLst>
                                        <p:tav tm="0">
                                          <p:val>
                                            <p:strVal val="1+#ppt_w/2"/>
                                          </p:val>
                                        </p:tav>
                                        <p:tav tm="100000">
                                          <p:val>
                                            <p:strVal val="#ppt_x"/>
                                          </p:val>
                                        </p:tav>
                                      </p:tavLst>
                                    </p:anim>
                                    <p:anim calcmode="lin" valueType="num">
                                      <p:cBhvr additive="base">
                                        <p:cTn id="30" dur="1000" fill="hold"/>
                                        <p:tgtEl>
                                          <p:spTgt spid="35123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0-#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0-#ppt_w/2"/>
                                          </p:val>
                                        </p:tav>
                                        <p:tav tm="100000">
                                          <p:val>
                                            <p:strVal val="#ppt_x"/>
                                          </p:val>
                                        </p:tav>
                                      </p:tavLst>
                                    </p:anim>
                                    <p:anim calcmode="lin" valueType="num">
                                      <p:cBhvr additive="base">
                                        <p:cTn id="44"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4"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descr="5 horiz glass bars"/>
          <p:cNvPicPr>
            <a:picLocks noChangeAspect="1" noChangeArrowheads="1"/>
          </p:cNvPicPr>
          <p:nvPr/>
        </p:nvPicPr>
        <p:blipFill>
          <a:blip r:embed="rId3"/>
          <a:srcRect/>
          <a:stretch>
            <a:fillRect/>
          </a:stretch>
        </p:blipFill>
        <p:spPr bwMode="auto">
          <a:xfrm>
            <a:off x="209740" y="1433513"/>
            <a:ext cx="8763000" cy="5256212"/>
          </a:xfrm>
          <a:prstGeom prst="rect">
            <a:avLst/>
          </a:prstGeom>
          <a:noFill/>
          <a:ln w="9525">
            <a:noFill/>
            <a:miter lim="800000"/>
            <a:headEnd/>
            <a:tailEnd/>
          </a:ln>
        </p:spPr>
      </p:pic>
      <p:pic>
        <p:nvPicPr>
          <p:cNvPr id="3" name="Picture 32" descr="5 bar horiz - 5"/>
          <p:cNvPicPr>
            <a:picLocks noChangeAspect="1" noChangeArrowheads="1"/>
          </p:cNvPicPr>
          <p:nvPr/>
        </p:nvPicPr>
        <p:blipFill>
          <a:blip r:embed="rId4"/>
          <a:srcRect/>
          <a:stretch>
            <a:fillRect/>
          </a:stretch>
        </p:blipFill>
        <p:spPr bwMode="auto">
          <a:xfrm>
            <a:off x="2038540" y="5653088"/>
            <a:ext cx="6870700" cy="979487"/>
          </a:xfrm>
          <a:prstGeom prst="rect">
            <a:avLst/>
          </a:prstGeom>
          <a:noFill/>
          <a:ln w="9525">
            <a:noFill/>
            <a:miter lim="800000"/>
            <a:headEnd/>
            <a:tailEnd/>
          </a:ln>
        </p:spPr>
      </p:pic>
      <p:pic>
        <p:nvPicPr>
          <p:cNvPr id="4" name="Picture 33" descr="5 bar horiz - 1"/>
          <p:cNvPicPr>
            <a:picLocks noChangeAspect="1" noChangeArrowheads="1"/>
          </p:cNvPicPr>
          <p:nvPr/>
        </p:nvPicPr>
        <p:blipFill>
          <a:blip r:embed="rId5"/>
          <a:srcRect/>
          <a:stretch>
            <a:fillRect/>
          </a:stretch>
        </p:blipFill>
        <p:spPr bwMode="auto">
          <a:xfrm>
            <a:off x="2038540" y="1484313"/>
            <a:ext cx="6870700" cy="987425"/>
          </a:xfrm>
          <a:prstGeom prst="rect">
            <a:avLst/>
          </a:prstGeom>
          <a:noFill/>
          <a:ln w="9525">
            <a:noFill/>
            <a:miter lim="800000"/>
            <a:headEnd/>
            <a:tailEnd/>
          </a:ln>
        </p:spPr>
      </p:pic>
      <p:pic>
        <p:nvPicPr>
          <p:cNvPr id="5" name="Picture 34" descr="5 bar horiz - 2"/>
          <p:cNvPicPr>
            <a:picLocks noChangeAspect="1" noChangeArrowheads="1"/>
          </p:cNvPicPr>
          <p:nvPr/>
        </p:nvPicPr>
        <p:blipFill>
          <a:blip r:embed="rId6"/>
          <a:srcRect/>
          <a:stretch>
            <a:fillRect/>
          </a:stretch>
        </p:blipFill>
        <p:spPr bwMode="auto">
          <a:xfrm>
            <a:off x="2038540" y="3559175"/>
            <a:ext cx="6870700" cy="1003300"/>
          </a:xfrm>
          <a:prstGeom prst="rect">
            <a:avLst/>
          </a:prstGeom>
          <a:noFill/>
          <a:ln w="9525">
            <a:noFill/>
            <a:miter lim="800000"/>
            <a:headEnd/>
            <a:tailEnd/>
          </a:ln>
        </p:spPr>
      </p:pic>
      <p:pic>
        <p:nvPicPr>
          <p:cNvPr id="6" name="Picture 35" descr="5 bar horiz - 3"/>
          <p:cNvPicPr>
            <a:picLocks noChangeAspect="1" noChangeArrowheads="1"/>
          </p:cNvPicPr>
          <p:nvPr/>
        </p:nvPicPr>
        <p:blipFill>
          <a:blip r:embed="rId7"/>
          <a:srcRect/>
          <a:stretch>
            <a:fillRect/>
          </a:stretch>
        </p:blipFill>
        <p:spPr bwMode="auto">
          <a:xfrm>
            <a:off x="2038540" y="2513013"/>
            <a:ext cx="6870700" cy="1003300"/>
          </a:xfrm>
          <a:prstGeom prst="rect">
            <a:avLst/>
          </a:prstGeom>
          <a:noFill/>
          <a:ln w="9525">
            <a:noFill/>
            <a:miter lim="800000"/>
            <a:headEnd/>
            <a:tailEnd/>
          </a:ln>
        </p:spPr>
      </p:pic>
      <p:pic>
        <p:nvPicPr>
          <p:cNvPr id="7" name="Picture 37" descr="5 bar horiz - 4"/>
          <p:cNvPicPr>
            <a:picLocks noChangeAspect="1" noChangeArrowheads="1"/>
          </p:cNvPicPr>
          <p:nvPr/>
        </p:nvPicPr>
        <p:blipFill>
          <a:blip r:embed="rId8">
            <a:lum bright="6000"/>
          </a:blip>
          <a:srcRect/>
          <a:stretch>
            <a:fillRect/>
          </a:stretch>
        </p:blipFill>
        <p:spPr bwMode="auto">
          <a:xfrm>
            <a:off x="2038540" y="4605338"/>
            <a:ext cx="6870700" cy="1001712"/>
          </a:xfrm>
          <a:prstGeom prst="rect">
            <a:avLst/>
          </a:prstGeom>
          <a:noFill/>
          <a:ln w="9525">
            <a:noFill/>
            <a:miter lim="800000"/>
            <a:headEnd/>
            <a:tailEnd/>
          </a:ln>
        </p:spPr>
      </p:pic>
      <p:sp>
        <p:nvSpPr>
          <p:cNvPr id="8" name="Rectangle 39"/>
          <p:cNvSpPr>
            <a:spLocks noChangeArrowheads="1"/>
          </p:cNvSpPr>
          <p:nvPr/>
        </p:nvSpPr>
        <p:spPr bwMode="auto">
          <a:xfrm>
            <a:off x="2132202" y="2689289"/>
            <a:ext cx="6705600" cy="646331"/>
          </a:xfrm>
          <a:prstGeom prst="rect">
            <a:avLst/>
          </a:prstGeom>
          <a:noFill/>
          <a:ln w="9525">
            <a:noFill/>
            <a:miter lim="800000"/>
            <a:headEnd/>
            <a:tailEnd/>
          </a:ln>
        </p:spPr>
        <p:txBody>
          <a:bodyPr wrap="square" lIns="91439" rIns="91439" anchor="ctr">
            <a:spAutoFit/>
          </a:bodyPr>
          <a:lstStyle/>
          <a:p>
            <a:pPr eaLnBrk="0" hangingPunct="0">
              <a:lnSpc>
                <a:spcPct val="90000"/>
              </a:lnSpc>
              <a:spcBef>
                <a:spcPct val="10000"/>
              </a:spcBef>
              <a:buClr>
                <a:schemeClr val="tx2"/>
              </a:buClr>
              <a:buFont typeface="Wingdings 2" pitchFamily="18" charset="2"/>
              <a:buNone/>
            </a:pPr>
            <a:r>
              <a:rPr lang="en-US" sz="2000" b="1" dirty="0">
                <a:solidFill>
                  <a:schemeClr val="bg2"/>
                </a:solidFill>
                <a:latin typeface="Segoe" pitchFamily="34" charset="0"/>
              </a:rPr>
              <a:t>Windows Server Enterprise/Datacenter </a:t>
            </a:r>
          </a:p>
          <a:p>
            <a:pPr eaLnBrk="0" hangingPunct="0">
              <a:lnSpc>
                <a:spcPct val="90000"/>
              </a:lnSpc>
              <a:spcBef>
                <a:spcPct val="10000"/>
              </a:spcBef>
              <a:buClr>
                <a:schemeClr val="tx2"/>
              </a:buClr>
              <a:buFont typeface="Wingdings 2" pitchFamily="18" charset="2"/>
              <a:buNone/>
            </a:pPr>
            <a:r>
              <a:rPr lang="en-US" i="1" dirty="0">
                <a:solidFill>
                  <a:schemeClr val="bg2"/>
                </a:solidFill>
                <a:latin typeface="Segoe" pitchFamily="34" charset="0"/>
              </a:rPr>
              <a:t>Includes 4/Unlimited virtual instances</a:t>
            </a:r>
          </a:p>
        </p:txBody>
      </p:sp>
      <p:sp>
        <p:nvSpPr>
          <p:cNvPr id="9" name="Rectangle 40"/>
          <p:cNvSpPr>
            <a:spLocks noChangeArrowheads="1"/>
          </p:cNvSpPr>
          <p:nvPr/>
        </p:nvSpPr>
        <p:spPr bwMode="auto">
          <a:xfrm>
            <a:off x="2132202" y="4773168"/>
            <a:ext cx="6705600" cy="646331"/>
          </a:xfrm>
          <a:prstGeom prst="rect">
            <a:avLst/>
          </a:prstGeom>
          <a:noFill/>
          <a:ln w="9525">
            <a:noFill/>
            <a:miter lim="800000"/>
            <a:headEnd/>
            <a:tailEnd/>
          </a:ln>
        </p:spPr>
        <p:txBody>
          <a:bodyPr wrap="square" lIns="91439" rIns="91439" anchor="ctr">
            <a:spAutoFit/>
          </a:bodyPr>
          <a:lstStyle/>
          <a:p>
            <a:pPr eaLnBrk="0" hangingPunct="0">
              <a:lnSpc>
                <a:spcPct val="90000"/>
              </a:lnSpc>
              <a:spcBef>
                <a:spcPct val="10000"/>
              </a:spcBef>
              <a:buClr>
                <a:schemeClr val="tx2"/>
              </a:buClr>
              <a:buFont typeface="Wingdings 2" pitchFamily="18" charset="2"/>
              <a:buNone/>
            </a:pPr>
            <a:r>
              <a:rPr lang="pt-BR" sz="2000" b="1" dirty="0">
                <a:solidFill>
                  <a:schemeClr val="bg2"/>
                </a:solidFill>
                <a:latin typeface="Segoe" pitchFamily="34" charset="0"/>
              </a:rPr>
              <a:t>Windows Vista (Software Assurance </a:t>
            </a:r>
            <a:r>
              <a:rPr lang="pt-BR" sz="2000" b="1" dirty="0" smtClean="0">
                <a:solidFill>
                  <a:schemeClr val="bg2"/>
                </a:solidFill>
                <a:latin typeface="Segoe" pitchFamily="34" charset="0"/>
              </a:rPr>
              <a:t>Customer Benefit</a:t>
            </a:r>
            <a:r>
              <a:rPr lang="pt-BR" sz="2000" b="1" dirty="0">
                <a:solidFill>
                  <a:schemeClr val="bg2"/>
                </a:solidFill>
                <a:latin typeface="Segoe" pitchFamily="34" charset="0"/>
              </a:rPr>
              <a:t>)</a:t>
            </a:r>
            <a:endParaRPr lang="en-US" sz="2000" b="1" dirty="0">
              <a:solidFill>
                <a:schemeClr val="bg2"/>
              </a:solidFill>
              <a:latin typeface="Segoe" pitchFamily="34" charset="0"/>
            </a:endParaRPr>
          </a:p>
          <a:p>
            <a:pPr eaLnBrk="0" hangingPunct="0">
              <a:lnSpc>
                <a:spcPct val="90000"/>
              </a:lnSpc>
              <a:spcBef>
                <a:spcPct val="10000"/>
              </a:spcBef>
              <a:buClr>
                <a:schemeClr val="tx2"/>
              </a:buClr>
              <a:buFont typeface="Wingdings 2" pitchFamily="18" charset="2"/>
              <a:buNone/>
            </a:pPr>
            <a:r>
              <a:rPr lang="en-US" i="1" dirty="0">
                <a:solidFill>
                  <a:schemeClr val="bg2"/>
                </a:solidFill>
                <a:latin typeface="Segoe" pitchFamily="34" charset="0"/>
              </a:rPr>
              <a:t>Allows </a:t>
            </a:r>
            <a:r>
              <a:rPr lang="en-US" i="1" dirty="0" smtClean="0">
                <a:solidFill>
                  <a:schemeClr val="bg2"/>
                </a:solidFill>
                <a:latin typeface="Segoe" pitchFamily="34" charset="0"/>
              </a:rPr>
              <a:t>Vista </a:t>
            </a:r>
            <a:r>
              <a:rPr lang="en-US" i="1" dirty="0">
                <a:solidFill>
                  <a:schemeClr val="bg2"/>
                </a:solidFill>
                <a:latin typeface="Segoe" pitchFamily="34" charset="0"/>
              </a:rPr>
              <a:t>Enterprise Centralized Desktop deployments</a:t>
            </a:r>
          </a:p>
        </p:txBody>
      </p:sp>
      <p:sp>
        <p:nvSpPr>
          <p:cNvPr id="10" name="Rectangle 41"/>
          <p:cNvSpPr>
            <a:spLocks noChangeArrowheads="1"/>
          </p:cNvSpPr>
          <p:nvPr/>
        </p:nvSpPr>
        <p:spPr bwMode="auto">
          <a:xfrm>
            <a:off x="2132202" y="3732276"/>
            <a:ext cx="6705600" cy="646331"/>
          </a:xfrm>
          <a:prstGeom prst="rect">
            <a:avLst/>
          </a:prstGeom>
          <a:noFill/>
          <a:ln w="9525">
            <a:noFill/>
            <a:miter lim="800000"/>
            <a:headEnd/>
            <a:tailEnd/>
          </a:ln>
        </p:spPr>
        <p:txBody>
          <a:bodyPr wrap="square" lIns="91439" rIns="91439" anchor="ctr">
            <a:spAutoFit/>
          </a:bodyPr>
          <a:lstStyle/>
          <a:p>
            <a:pPr eaLnBrk="0" hangingPunct="0">
              <a:lnSpc>
                <a:spcPct val="90000"/>
              </a:lnSpc>
              <a:spcBef>
                <a:spcPct val="10000"/>
              </a:spcBef>
              <a:buClr>
                <a:schemeClr val="tx2"/>
              </a:buClr>
              <a:buFont typeface="Wingdings 2" pitchFamily="18" charset="2"/>
              <a:buNone/>
            </a:pPr>
            <a:r>
              <a:rPr lang="en-US" sz="2000" b="1" dirty="0">
                <a:solidFill>
                  <a:schemeClr val="bg2"/>
                </a:solidFill>
                <a:latin typeface="Segoe" pitchFamily="34" charset="0"/>
              </a:rPr>
              <a:t>Licensing per </a:t>
            </a:r>
            <a:r>
              <a:rPr lang="en-US" sz="2000" b="1" dirty="0" smtClean="0">
                <a:solidFill>
                  <a:schemeClr val="bg2"/>
                </a:solidFill>
                <a:latin typeface="Segoe" pitchFamily="34" charset="0"/>
              </a:rPr>
              <a:t>Virtual Processor</a:t>
            </a:r>
            <a:endParaRPr lang="en-US" sz="2000" b="1" dirty="0">
              <a:solidFill>
                <a:schemeClr val="bg2"/>
              </a:solidFill>
              <a:latin typeface="Segoe" pitchFamily="34" charset="0"/>
            </a:endParaRPr>
          </a:p>
          <a:p>
            <a:pPr eaLnBrk="0" hangingPunct="0">
              <a:lnSpc>
                <a:spcPct val="90000"/>
              </a:lnSpc>
              <a:spcBef>
                <a:spcPct val="10000"/>
              </a:spcBef>
              <a:buClr>
                <a:schemeClr val="tx2"/>
              </a:buClr>
              <a:buFont typeface="Wingdings 2" pitchFamily="18" charset="2"/>
              <a:buNone/>
            </a:pPr>
            <a:r>
              <a:rPr lang="en-US" i="1" dirty="0">
                <a:solidFill>
                  <a:schemeClr val="bg2"/>
                </a:solidFill>
                <a:latin typeface="Segoe" pitchFamily="34" charset="0"/>
              </a:rPr>
              <a:t>SQL Server, BizTalk Server, etc.</a:t>
            </a:r>
          </a:p>
        </p:txBody>
      </p:sp>
      <p:sp>
        <p:nvSpPr>
          <p:cNvPr id="11" name="Rectangle 42"/>
          <p:cNvSpPr>
            <a:spLocks noChangeArrowheads="1"/>
          </p:cNvSpPr>
          <p:nvPr/>
        </p:nvSpPr>
        <p:spPr bwMode="auto">
          <a:xfrm>
            <a:off x="2132202" y="1640713"/>
            <a:ext cx="6705600" cy="646331"/>
          </a:xfrm>
          <a:prstGeom prst="rect">
            <a:avLst/>
          </a:prstGeom>
          <a:noFill/>
          <a:ln w="9525">
            <a:noFill/>
            <a:miter lim="800000"/>
            <a:headEnd/>
            <a:tailEnd/>
          </a:ln>
        </p:spPr>
        <p:txBody>
          <a:bodyPr wrap="square" lIns="91439" rIns="91439" anchor="ctr">
            <a:spAutoFit/>
          </a:bodyPr>
          <a:lstStyle/>
          <a:p>
            <a:pPr eaLnBrk="0" hangingPunct="0">
              <a:lnSpc>
                <a:spcPct val="90000"/>
              </a:lnSpc>
              <a:spcBef>
                <a:spcPct val="10000"/>
              </a:spcBef>
              <a:buClr>
                <a:schemeClr val="tx2"/>
              </a:buClr>
              <a:buFont typeface="Wingdings 2" pitchFamily="18" charset="2"/>
              <a:buNone/>
            </a:pPr>
            <a:r>
              <a:rPr lang="en-US" sz="2000" b="1" dirty="0">
                <a:solidFill>
                  <a:schemeClr val="bg2"/>
                </a:solidFill>
                <a:latin typeface="Segoe" pitchFamily="34" charset="0"/>
              </a:rPr>
              <a:t>Instance </a:t>
            </a:r>
            <a:r>
              <a:rPr lang="en-US" sz="2000" b="1" dirty="0" smtClean="0">
                <a:solidFill>
                  <a:schemeClr val="bg2"/>
                </a:solidFill>
                <a:latin typeface="Segoe" pitchFamily="34" charset="0"/>
              </a:rPr>
              <a:t>Based Licensing</a:t>
            </a:r>
            <a:endParaRPr lang="en-US" sz="2000" b="1" dirty="0">
              <a:solidFill>
                <a:schemeClr val="bg2"/>
              </a:solidFill>
              <a:latin typeface="Segoe" pitchFamily="34" charset="0"/>
            </a:endParaRPr>
          </a:p>
          <a:p>
            <a:pPr eaLnBrk="0" hangingPunct="0">
              <a:lnSpc>
                <a:spcPct val="90000"/>
              </a:lnSpc>
              <a:spcBef>
                <a:spcPct val="10000"/>
              </a:spcBef>
              <a:buClr>
                <a:schemeClr val="tx2"/>
              </a:buClr>
              <a:buFont typeface="Wingdings 2" pitchFamily="18" charset="2"/>
              <a:buNone/>
            </a:pPr>
            <a:r>
              <a:rPr lang="en-US" i="1" dirty="0">
                <a:solidFill>
                  <a:schemeClr val="bg2"/>
                </a:solidFill>
                <a:latin typeface="Segoe" pitchFamily="34" charset="0"/>
              </a:rPr>
              <a:t>Will enable new usage models</a:t>
            </a:r>
          </a:p>
        </p:txBody>
      </p:sp>
      <p:sp>
        <p:nvSpPr>
          <p:cNvPr id="12" name="Rectangle 43"/>
          <p:cNvSpPr>
            <a:spLocks noChangeArrowheads="1"/>
          </p:cNvSpPr>
          <p:nvPr/>
        </p:nvSpPr>
        <p:spPr bwMode="auto">
          <a:xfrm>
            <a:off x="2132202" y="5932488"/>
            <a:ext cx="6705600" cy="369332"/>
          </a:xfrm>
          <a:prstGeom prst="rect">
            <a:avLst/>
          </a:prstGeom>
          <a:noFill/>
          <a:ln w="9525">
            <a:noFill/>
            <a:miter lim="800000"/>
            <a:headEnd/>
            <a:tailEnd/>
          </a:ln>
        </p:spPr>
        <p:txBody>
          <a:bodyPr wrap="square" lIns="91439" rIns="91439" anchor="ctr">
            <a:spAutoFit/>
          </a:bodyPr>
          <a:lstStyle/>
          <a:p>
            <a:pPr eaLnBrk="0" hangingPunct="0">
              <a:lnSpc>
                <a:spcPct val="90000"/>
              </a:lnSpc>
              <a:spcBef>
                <a:spcPct val="10000"/>
              </a:spcBef>
              <a:buClr>
                <a:schemeClr val="tx2"/>
              </a:buClr>
              <a:buFont typeface="Wingdings 2" pitchFamily="18" charset="2"/>
              <a:buNone/>
            </a:pPr>
            <a:r>
              <a:rPr lang="en-US" sz="2000" b="1" dirty="0">
                <a:solidFill>
                  <a:schemeClr val="bg2"/>
                </a:solidFill>
                <a:latin typeface="Segoe" pitchFamily="34" charset="0"/>
              </a:rPr>
              <a:t>Demo </a:t>
            </a:r>
            <a:r>
              <a:rPr lang="en-US" sz="2000" b="1" dirty="0" smtClean="0">
                <a:solidFill>
                  <a:schemeClr val="bg2"/>
                </a:solidFill>
                <a:latin typeface="Segoe" pitchFamily="34" charset="0"/>
              </a:rPr>
              <a:t>Distribution </a:t>
            </a:r>
            <a:r>
              <a:rPr lang="en-US" sz="2000" b="1" dirty="0">
                <a:solidFill>
                  <a:schemeClr val="bg2"/>
                </a:solidFill>
                <a:latin typeface="Segoe" pitchFamily="34" charset="0"/>
              </a:rPr>
              <a:t>of </a:t>
            </a:r>
            <a:r>
              <a:rPr lang="en-US" sz="2000" b="1" dirty="0" smtClean="0">
                <a:solidFill>
                  <a:schemeClr val="bg2"/>
                </a:solidFill>
                <a:latin typeface="Segoe" pitchFamily="34" charset="0"/>
              </a:rPr>
              <a:t>Virtual Images</a:t>
            </a:r>
            <a:endParaRPr lang="en-US" sz="2000" b="1" dirty="0">
              <a:solidFill>
                <a:schemeClr val="bg2"/>
              </a:solidFill>
              <a:latin typeface="Segoe" pitchFamily="34" charset="0"/>
            </a:endParaRPr>
          </a:p>
        </p:txBody>
      </p:sp>
      <p:pic>
        <p:nvPicPr>
          <p:cNvPr id="13" name="Picture 45" descr="blue check"/>
          <p:cNvPicPr>
            <a:picLocks noChangeAspect="1" noChangeArrowheads="1"/>
          </p:cNvPicPr>
          <p:nvPr/>
        </p:nvPicPr>
        <p:blipFill>
          <a:blip r:embed="rId9"/>
          <a:srcRect/>
          <a:stretch>
            <a:fillRect/>
          </a:stretch>
        </p:blipFill>
        <p:spPr bwMode="gray">
          <a:xfrm>
            <a:off x="476440" y="2327275"/>
            <a:ext cx="1466850" cy="1524000"/>
          </a:xfrm>
          <a:prstGeom prst="rect">
            <a:avLst/>
          </a:prstGeom>
          <a:noFill/>
          <a:ln w="9525">
            <a:noFill/>
            <a:miter lim="800000"/>
            <a:headEnd/>
            <a:tailEnd/>
          </a:ln>
        </p:spPr>
      </p:pic>
      <p:pic>
        <p:nvPicPr>
          <p:cNvPr id="14" name="Picture 46" descr="purple check"/>
          <p:cNvPicPr>
            <a:picLocks noChangeAspect="1" noChangeArrowheads="1"/>
          </p:cNvPicPr>
          <p:nvPr/>
        </p:nvPicPr>
        <p:blipFill>
          <a:blip r:embed="rId10"/>
          <a:srcRect/>
          <a:stretch>
            <a:fillRect/>
          </a:stretch>
        </p:blipFill>
        <p:spPr bwMode="gray">
          <a:xfrm>
            <a:off x="476440" y="4418013"/>
            <a:ext cx="1466850" cy="1524000"/>
          </a:xfrm>
          <a:prstGeom prst="rect">
            <a:avLst/>
          </a:prstGeom>
          <a:noFill/>
          <a:ln w="9525">
            <a:noFill/>
            <a:miter lim="800000"/>
            <a:headEnd/>
            <a:tailEnd/>
          </a:ln>
        </p:spPr>
      </p:pic>
      <p:pic>
        <p:nvPicPr>
          <p:cNvPr id="15" name="Picture 47" descr="yellow check"/>
          <p:cNvPicPr>
            <a:picLocks noChangeAspect="1" noChangeArrowheads="1"/>
          </p:cNvPicPr>
          <p:nvPr/>
        </p:nvPicPr>
        <p:blipFill>
          <a:blip r:embed="rId11"/>
          <a:srcRect/>
          <a:stretch>
            <a:fillRect/>
          </a:stretch>
        </p:blipFill>
        <p:spPr bwMode="gray">
          <a:xfrm>
            <a:off x="325438" y="5462588"/>
            <a:ext cx="1466850" cy="1524000"/>
          </a:xfrm>
          <a:prstGeom prst="rect">
            <a:avLst/>
          </a:prstGeom>
          <a:noFill/>
          <a:ln w="9525">
            <a:noFill/>
            <a:miter lim="800000"/>
            <a:headEnd/>
            <a:tailEnd/>
          </a:ln>
        </p:spPr>
      </p:pic>
      <p:pic>
        <p:nvPicPr>
          <p:cNvPr id="16" name="Picture 48" descr="green check"/>
          <p:cNvPicPr>
            <a:picLocks noChangeAspect="1" noChangeArrowheads="1"/>
          </p:cNvPicPr>
          <p:nvPr/>
        </p:nvPicPr>
        <p:blipFill>
          <a:blip r:embed="rId12"/>
          <a:srcRect/>
          <a:stretch>
            <a:fillRect/>
          </a:stretch>
        </p:blipFill>
        <p:spPr bwMode="gray">
          <a:xfrm>
            <a:off x="476440" y="1281113"/>
            <a:ext cx="1466850" cy="1524000"/>
          </a:xfrm>
          <a:prstGeom prst="rect">
            <a:avLst/>
          </a:prstGeom>
          <a:noFill/>
          <a:ln w="9525">
            <a:noFill/>
            <a:miter lim="800000"/>
            <a:headEnd/>
            <a:tailEnd/>
          </a:ln>
        </p:spPr>
      </p:pic>
      <p:pic>
        <p:nvPicPr>
          <p:cNvPr id="17" name="Picture 49" descr="orange check"/>
          <p:cNvPicPr>
            <a:picLocks noChangeAspect="1" noChangeArrowheads="1"/>
          </p:cNvPicPr>
          <p:nvPr/>
        </p:nvPicPr>
        <p:blipFill>
          <a:blip r:embed="rId13"/>
          <a:srcRect/>
          <a:stretch>
            <a:fillRect/>
          </a:stretch>
        </p:blipFill>
        <p:spPr bwMode="gray">
          <a:xfrm>
            <a:off x="476440" y="3371850"/>
            <a:ext cx="1466850" cy="1524000"/>
          </a:xfrm>
          <a:prstGeom prst="rect">
            <a:avLst/>
          </a:prstGeom>
          <a:noFill/>
          <a:ln w="9525">
            <a:noFill/>
            <a:miter lim="800000"/>
            <a:headEnd/>
            <a:tailEnd/>
          </a:ln>
        </p:spPr>
      </p:pic>
      <p:sp>
        <p:nvSpPr>
          <p:cNvPr id="18" name="Title 17"/>
          <p:cNvSpPr>
            <a:spLocks noGrp="1"/>
          </p:cNvSpPr>
          <p:nvPr>
            <p:ph type="title"/>
          </p:nvPr>
        </p:nvSpPr>
        <p:spPr/>
        <p:txBody>
          <a:bodyPr/>
          <a:lstStyle/>
          <a:p>
            <a:r>
              <a:rPr smtClean="0"/>
              <a:t>Industry Leadership In Licensing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1000"/>
                                        <p:tgtEl>
                                          <p:spTgt spid="6"/>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1000"/>
                                        <p:tgtEl>
                                          <p:spTgt spid="5"/>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000"/>
                                        <p:tgtEl>
                                          <p:spTgt spid="7"/>
                                        </p:tgtEl>
                                      </p:cBhvr>
                                    </p:animEffect>
                                  </p:childTnLst>
                                </p:cTn>
                              </p:par>
                              <p:par>
                                <p:cTn id="21" presetID="22" presetClass="entr" presetSubtype="2"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1000"/>
                                        <p:tgtEl>
                                          <p:spTgt spid="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2588" y="228600"/>
            <a:ext cx="8380412" cy="1191095"/>
          </a:xfrm>
        </p:spPr>
        <p:txBody>
          <a:bodyPr/>
          <a:lstStyle/>
          <a:p>
            <a:r>
              <a:rPr smtClean="0"/>
              <a:t>New Computing Models</a:t>
            </a:r>
            <a:br>
              <a:rPr smtClean="0"/>
            </a:br>
            <a:r>
              <a:rPr sz="3600" smtClean="0">
                <a:solidFill>
                  <a:srgbClr val="FDE399"/>
                </a:solidFill>
              </a:rPr>
              <a:t>Vista Enterprise Centralized Desktop (VECD)</a:t>
            </a:r>
            <a:endParaRPr lang="en-US" dirty="0"/>
          </a:p>
        </p:txBody>
      </p:sp>
      <p:sp>
        <p:nvSpPr>
          <p:cNvPr id="3" name="Content Placeholder 2"/>
          <p:cNvSpPr>
            <a:spLocks noGrp="1"/>
          </p:cNvSpPr>
          <p:nvPr>
            <p:ph idx="1"/>
          </p:nvPr>
        </p:nvSpPr>
        <p:spPr>
          <a:xfrm>
            <a:off x="387350" y="1905000"/>
            <a:ext cx="8380412" cy="6447406"/>
          </a:xfrm>
        </p:spPr>
        <p:txBody>
          <a:bodyPr/>
          <a:lstStyle/>
          <a:p>
            <a:r>
              <a:rPr lang="en-US" sz="2000" dirty="0" smtClean="0"/>
              <a:t>Windows Vista/XP running with VMs running on Servers with the presentation delivered to either rich or thin-clients</a:t>
            </a:r>
          </a:p>
          <a:p>
            <a:r>
              <a:rPr lang="en-US" sz="2000" dirty="0" smtClean="0"/>
              <a:t>For licensing count the number of access devices</a:t>
            </a:r>
          </a:p>
          <a:p>
            <a:pPr lvl="1"/>
            <a:r>
              <a:rPr lang="en-US" sz="2000" dirty="0" smtClean="0"/>
              <a:t>Thin-clients:  Annual subscription</a:t>
            </a:r>
          </a:p>
          <a:p>
            <a:pPr lvl="1"/>
            <a:r>
              <a:rPr lang="en-US" sz="2000" dirty="0" smtClean="0"/>
              <a:t>PCs:  Software assurance + smaller annual subscription</a:t>
            </a:r>
          </a:p>
          <a:p>
            <a:r>
              <a:rPr lang="en-US" sz="2000" dirty="0" smtClean="0"/>
              <a:t>Licensing enables significant deployment flexibility</a:t>
            </a:r>
          </a:p>
          <a:p>
            <a:pPr lvl="1"/>
            <a:r>
              <a:rPr lang="en-US" sz="1800" dirty="0" smtClean="0"/>
              <a:t>VM Pool in the data center </a:t>
            </a:r>
          </a:p>
          <a:p>
            <a:pPr lvl="2"/>
            <a:r>
              <a:rPr lang="en-US" sz="1800" dirty="0" smtClean="0"/>
              <a:t>Unlimited instances of Windows client on any combination of server and storage hardware</a:t>
            </a:r>
          </a:p>
          <a:p>
            <a:pPr lvl="1"/>
            <a:r>
              <a:rPr lang="en-US" sz="1800" dirty="0" smtClean="0"/>
              <a:t>Presentation on the Client </a:t>
            </a:r>
          </a:p>
          <a:p>
            <a:pPr lvl="2"/>
            <a:r>
              <a:rPr lang="en-US" sz="1800" dirty="0" smtClean="0"/>
              <a:t>Up to four (4) running instances per access device </a:t>
            </a:r>
          </a:p>
          <a:p>
            <a:pPr lvl="1"/>
            <a:r>
              <a:rPr lang="en-US" sz="1800" dirty="0" smtClean="0"/>
              <a:t>Architectures</a:t>
            </a:r>
          </a:p>
          <a:p>
            <a:pPr lvl="2"/>
            <a:r>
              <a:rPr lang="en-US" sz="1800" dirty="0" smtClean="0"/>
              <a:t>Both static and dynamic…</a:t>
            </a:r>
          </a:p>
          <a:p>
            <a:pPr lvl="1"/>
            <a:endParaRPr lang="en-US" sz="1800" dirty="0" smtClean="0"/>
          </a:p>
          <a:p>
            <a:pPr lvl="1"/>
            <a:endParaRPr lang="en-US" sz="1800" dirty="0" smtClean="0"/>
          </a:p>
          <a:p>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winard\Desktop\Muglia 11-14 TechEd EMEA IT Forume\Artwork\PNGs\6-part.png"/>
          <p:cNvPicPr>
            <a:picLocks noChangeAspect="1" noChangeArrowheads="1"/>
          </p:cNvPicPr>
          <p:nvPr/>
        </p:nvPicPr>
        <p:blipFill>
          <a:blip r:embed="rId3"/>
          <a:srcRect/>
          <a:stretch>
            <a:fillRect/>
          </a:stretch>
        </p:blipFill>
        <p:spPr bwMode="ltGray">
          <a:xfrm>
            <a:off x="0" y="493713"/>
            <a:ext cx="9144000" cy="6364287"/>
          </a:xfrm>
          <a:prstGeom prst="rect">
            <a:avLst/>
          </a:prstGeom>
          <a:noFill/>
          <a:ln w="9525">
            <a:noFill/>
            <a:miter lim="800000"/>
            <a:headEnd/>
            <a:tailEnd/>
          </a:ln>
        </p:spPr>
      </p:pic>
      <p:grpSp>
        <p:nvGrpSpPr>
          <p:cNvPr id="2" name="Group 46"/>
          <p:cNvGrpSpPr>
            <a:grpSpLocks/>
          </p:cNvGrpSpPr>
          <p:nvPr/>
        </p:nvGrpSpPr>
        <p:grpSpPr bwMode="auto">
          <a:xfrm>
            <a:off x="6438900" y="1038225"/>
            <a:ext cx="2309813" cy="1211263"/>
            <a:chOff x="11797665" y="2461260"/>
            <a:chExt cx="2705101" cy="1296988"/>
          </a:xfrm>
          <a:effectLst>
            <a:outerShdw blurRad="50800" dist="38100" dir="2700000" algn="tl" rotWithShape="0">
              <a:prstClr val="black">
                <a:alpha val="40000"/>
              </a:prstClr>
            </a:outerShdw>
          </a:effectLst>
        </p:grpSpPr>
        <p:pic>
          <p:nvPicPr>
            <p:cNvPr id="37914" name="Rectangle 592905"/>
            <p:cNvPicPr>
              <a:picLocks noChangeAspect="1" noChangeArrowheads="1"/>
            </p:cNvPicPr>
            <p:nvPr/>
          </p:nvPicPr>
          <p:blipFill>
            <a:blip r:embed="rId4"/>
            <a:srcRect/>
            <a:stretch>
              <a:fillRect/>
            </a:stretch>
          </p:blipFill>
          <p:spPr bwMode="auto">
            <a:xfrm>
              <a:off x="11797665" y="2604135"/>
              <a:ext cx="1866900" cy="1154113"/>
            </a:xfrm>
            <a:prstGeom prst="rect">
              <a:avLst/>
            </a:prstGeom>
            <a:noFill/>
            <a:ln w="9525">
              <a:noFill/>
              <a:miter lim="800000"/>
              <a:headEnd/>
              <a:tailEnd/>
            </a:ln>
          </p:spPr>
        </p:pic>
        <p:pic>
          <p:nvPicPr>
            <p:cNvPr id="37915" name="Rectangle 592906"/>
            <p:cNvPicPr>
              <a:picLocks noChangeAspect="1" noChangeArrowheads="1"/>
            </p:cNvPicPr>
            <p:nvPr/>
          </p:nvPicPr>
          <p:blipFill>
            <a:blip r:embed="rId5"/>
            <a:srcRect/>
            <a:stretch>
              <a:fillRect/>
            </a:stretch>
          </p:blipFill>
          <p:spPr bwMode="auto">
            <a:xfrm>
              <a:off x="13148628" y="2461260"/>
              <a:ext cx="1354138" cy="1266825"/>
            </a:xfrm>
            <a:prstGeom prst="rect">
              <a:avLst/>
            </a:prstGeom>
            <a:noFill/>
            <a:ln w="9525">
              <a:noFill/>
              <a:miter lim="800000"/>
              <a:headEnd/>
              <a:tailEnd/>
            </a:ln>
          </p:spPr>
        </p:pic>
        <p:pic>
          <p:nvPicPr>
            <p:cNvPr id="37916" name="Rectangle 592907"/>
            <p:cNvPicPr>
              <a:picLocks noChangeAspect="1" noChangeArrowheads="1"/>
            </p:cNvPicPr>
            <p:nvPr/>
          </p:nvPicPr>
          <p:blipFill>
            <a:blip r:embed="rId6"/>
            <a:srcRect/>
            <a:stretch>
              <a:fillRect/>
            </a:stretch>
          </p:blipFill>
          <p:spPr bwMode="auto">
            <a:xfrm>
              <a:off x="13088303" y="2766060"/>
              <a:ext cx="530225" cy="920750"/>
            </a:xfrm>
            <a:prstGeom prst="rect">
              <a:avLst/>
            </a:prstGeom>
            <a:noFill/>
            <a:ln w="9525">
              <a:noFill/>
              <a:miter lim="800000"/>
              <a:headEnd/>
              <a:tailEnd/>
            </a:ln>
          </p:spPr>
        </p:pic>
      </p:grpSp>
      <p:grpSp>
        <p:nvGrpSpPr>
          <p:cNvPr id="3" name="Group 6"/>
          <p:cNvGrpSpPr>
            <a:grpSpLocks/>
          </p:cNvGrpSpPr>
          <p:nvPr/>
        </p:nvGrpSpPr>
        <p:grpSpPr bwMode="auto">
          <a:xfrm>
            <a:off x="2971800" y="182563"/>
            <a:ext cx="3200400" cy="3200400"/>
            <a:chOff x="2831131" y="1864958"/>
            <a:chExt cx="3493470" cy="3493470"/>
          </a:xfrm>
        </p:grpSpPr>
        <p:grpSp>
          <p:nvGrpSpPr>
            <p:cNvPr id="5" name="Oval 43"/>
            <p:cNvGrpSpPr>
              <a:grpSpLocks/>
            </p:cNvGrpSpPr>
            <p:nvPr/>
          </p:nvGrpSpPr>
          <p:grpSpPr bwMode="auto">
            <a:xfrm>
              <a:off x="2767916" y="1825033"/>
              <a:ext cx="3619900" cy="3626555"/>
              <a:chOff x="2913888" y="146304"/>
              <a:chExt cx="3316224" cy="3322320"/>
            </a:xfrm>
          </p:grpSpPr>
          <p:pic>
            <p:nvPicPr>
              <p:cNvPr id="37912" name="Oval 43"/>
              <p:cNvPicPr>
                <a:picLocks noChangeArrowheads="1"/>
              </p:cNvPicPr>
              <p:nvPr/>
            </p:nvPicPr>
            <p:blipFill>
              <a:blip r:embed="rId7"/>
              <a:srcRect/>
              <a:stretch>
                <a:fillRect/>
              </a:stretch>
            </p:blipFill>
            <p:spPr bwMode="auto">
              <a:xfrm>
                <a:off x="2913888" y="146304"/>
                <a:ext cx="3316224" cy="3322320"/>
              </a:xfrm>
              <a:prstGeom prst="rect">
                <a:avLst/>
              </a:prstGeom>
              <a:noFill/>
              <a:ln w="9525">
                <a:noFill/>
                <a:miter lim="800000"/>
                <a:headEnd/>
                <a:tailEnd/>
              </a:ln>
            </p:spPr>
          </p:pic>
          <p:sp>
            <p:nvSpPr>
              <p:cNvPr id="4" name="Text Box 21"/>
              <p:cNvSpPr txBox="1">
                <a:spLocks noChangeArrowheads="1"/>
              </p:cNvSpPr>
              <p:nvPr/>
            </p:nvSpPr>
            <p:spPr bwMode="auto">
              <a:xfrm>
                <a:off x="3441700" y="651192"/>
                <a:ext cx="2260600" cy="2263775"/>
              </a:xfrm>
              <a:prstGeom prst="rect">
                <a:avLst/>
              </a:prstGeom>
              <a:noFill/>
              <a:ln w="9525">
                <a:noFill/>
                <a:miter lim="800000"/>
                <a:headEnd/>
                <a:tailEnd/>
              </a:ln>
            </p:spPr>
            <p:txBody>
              <a:bodyPr anchor="ctr"/>
              <a:lstStyle/>
              <a:p>
                <a:pPr>
                  <a:defRPr/>
                </a:pPr>
                <a:endParaRPr lang="en-US" sz="3600" dirty="0">
                  <a:effectLst>
                    <a:outerShdw blurRad="38100" dist="38100" dir="2700000" algn="tl">
                      <a:srgbClr val="000000"/>
                    </a:outerShdw>
                  </a:effectLst>
                  <a:latin typeface="Segoe Black" pitchFamily="34" charset="0"/>
                </a:endParaRPr>
              </a:p>
            </p:txBody>
          </p:sp>
        </p:grpSp>
        <p:grpSp>
          <p:nvGrpSpPr>
            <p:cNvPr id="6" name="Oval 44"/>
            <p:cNvGrpSpPr>
              <a:grpSpLocks/>
            </p:cNvGrpSpPr>
            <p:nvPr/>
          </p:nvGrpSpPr>
          <p:grpSpPr bwMode="auto">
            <a:xfrm>
              <a:off x="2781224" y="1811724"/>
              <a:ext cx="3593283" cy="3599938"/>
              <a:chOff x="2926080" y="134112"/>
              <a:chExt cx="3291840" cy="3297936"/>
            </a:xfrm>
          </p:grpSpPr>
          <p:pic>
            <p:nvPicPr>
              <p:cNvPr id="37910" name="Oval 44"/>
              <p:cNvPicPr>
                <a:picLocks noChangeArrowheads="1"/>
              </p:cNvPicPr>
              <p:nvPr/>
            </p:nvPicPr>
            <p:blipFill>
              <a:blip r:embed="rId8"/>
              <a:srcRect/>
              <a:stretch>
                <a:fillRect/>
              </a:stretch>
            </p:blipFill>
            <p:spPr bwMode="auto">
              <a:xfrm>
                <a:off x="2926080" y="134112"/>
                <a:ext cx="3291840" cy="3297936"/>
              </a:xfrm>
              <a:prstGeom prst="rect">
                <a:avLst/>
              </a:prstGeom>
              <a:noFill/>
              <a:ln w="9525">
                <a:noFill/>
                <a:miter lim="800000"/>
                <a:headEnd/>
                <a:tailEnd/>
              </a:ln>
            </p:spPr>
          </p:pic>
          <p:sp>
            <p:nvSpPr>
              <p:cNvPr id="37911" name="Text Box 24"/>
              <p:cNvSpPr txBox="1">
                <a:spLocks noChangeArrowheads="1"/>
              </p:cNvSpPr>
              <p:nvPr/>
            </p:nvSpPr>
            <p:spPr bwMode="auto">
              <a:xfrm>
                <a:off x="3593000" y="804079"/>
                <a:ext cx="1958000" cy="1958002"/>
              </a:xfrm>
              <a:prstGeom prst="rect">
                <a:avLst/>
              </a:prstGeom>
              <a:noFill/>
              <a:ln w="9525">
                <a:noFill/>
                <a:miter lim="800000"/>
                <a:headEnd/>
                <a:tailEnd/>
              </a:ln>
            </p:spPr>
            <p:txBody>
              <a:bodyPr wrap="none" anchor="ctr"/>
              <a:lstStyle/>
              <a:p>
                <a:endParaRPr lang="en-US" sz="3600" b="0" dirty="0">
                  <a:latin typeface="Segoe Black" pitchFamily="34" charset="0"/>
                </a:endParaRPr>
              </a:p>
            </p:txBody>
          </p:sp>
        </p:grpSp>
      </p:grpSp>
      <p:pic>
        <p:nvPicPr>
          <p:cNvPr id="46" name="Rectangle 45"/>
          <p:cNvPicPr>
            <a:picLocks noChangeArrowheads="1"/>
          </p:cNvPicPr>
          <p:nvPr/>
        </p:nvPicPr>
        <p:blipFill>
          <a:blip r:embed="rId9"/>
          <a:srcRect/>
          <a:stretch>
            <a:fillRect/>
          </a:stretch>
        </p:blipFill>
        <p:spPr bwMode="auto">
          <a:xfrm>
            <a:off x="3163888" y="933450"/>
            <a:ext cx="2938462" cy="1511300"/>
          </a:xfrm>
          <a:prstGeom prst="rect">
            <a:avLst/>
          </a:prstGeom>
          <a:noFill/>
          <a:ln w="9525">
            <a:noFill/>
            <a:miter lim="800000"/>
            <a:headEnd/>
            <a:tailEnd/>
          </a:ln>
        </p:spPr>
      </p:pic>
      <p:pic>
        <p:nvPicPr>
          <p:cNvPr id="39" name="Rectangle 38"/>
          <p:cNvPicPr>
            <a:picLocks noChangeArrowheads="1"/>
          </p:cNvPicPr>
          <p:nvPr/>
        </p:nvPicPr>
        <p:blipFill>
          <a:blip r:embed="rId10"/>
          <a:srcRect/>
          <a:stretch>
            <a:fillRect/>
          </a:stretch>
        </p:blipFill>
        <p:spPr bwMode="auto">
          <a:xfrm>
            <a:off x="390525" y="4883150"/>
            <a:ext cx="1839913" cy="590550"/>
          </a:xfrm>
          <a:prstGeom prst="rect">
            <a:avLst/>
          </a:prstGeom>
          <a:noFill/>
          <a:ln w="9525">
            <a:noFill/>
            <a:miter lim="800000"/>
            <a:headEnd/>
            <a:tailEnd/>
          </a:ln>
        </p:spPr>
      </p:pic>
      <p:pic>
        <p:nvPicPr>
          <p:cNvPr id="40" name="Rectangle 39"/>
          <p:cNvPicPr>
            <a:picLocks noChangeArrowheads="1"/>
          </p:cNvPicPr>
          <p:nvPr/>
        </p:nvPicPr>
        <p:blipFill>
          <a:blip r:embed="rId11"/>
          <a:srcRect/>
          <a:stretch>
            <a:fillRect/>
          </a:stretch>
        </p:blipFill>
        <p:spPr bwMode="auto">
          <a:xfrm>
            <a:off x="6997700" y="2060575"/>
            <a:ext cx="2274888" cy="914400"/>
          </a:xfrm>
          <a:prstGeom prst="rect">
            <a:avLst/>
          </a:prstGeom>
          <a:noFill/>
          <a:ln w="9525">
            <a:noFill/>
            <a:miter lim="800000"/>
            <a:headEnd/>
            <a:tailEnd/>
          </a:ln>
        </p:spPr>
      </p:pic>
      <p:pic>
        <p:nvPicPr>
          <p:cNvPr id="41" name="Rectangle 40"/>
          <p:cNvPicPr>
            <a:picLocks noChangeArrowheads="1"/>
          </p:cNvPicPr>
          <p:nvPr/>
        </p:nvPicPr>
        <p:blipFill>
          <a:blip r:embed="rId12"/>
          <a:srcRect/>
          <a:stretch>
            <a:fillRect/>
          </a:stretch>
        </p:blipFill>
        <p:spPr bwMode="auto">
          <a:xfrm>
            <a:off x="390525" y="2133600"/>
            <a:ext cx="2060575" cy="585788"/>
          </a:xfrm>
          <a:prstGeom prst="rect">
            <a:avLst/>
          </a:prstGeom>
          <a:noFill/>
          <a:ln w="9525">
            <a:noFill/>
            <a:miter lim="800000"/>
            <a:headEnd/>
            <a:tailEnd/>
          </a:ln>
        </p:spPr>
      </p:pic>
      <p:pic>
        <p:nvPicPr>
          <p:cNvPr id="42" name="Rectangle 41"/>
          <p:cNvPicPr>
            <a:picLocks noChangeArrowheads="1"/>
          </p:cNvPicPr>
          <p:nvPr/>
        </p:nvPicPr>
        <p:blipFill>
          <a:blip r:embed="rId13"/>
          <a:srcRect/>
          <a:stretch>
            <a:fillRect/>
          </a:stretch>
        </p:blipFill>
        <p:spPr bwMode="auto">
          <a:xfrm>
            <a:off x="1779588" y="6156325"/>
            <a:ext cx="2584450" cy="585788"/>
          </a:xfrm>
          <a:prstGeom prst="rect">
            <a:avLst/>
          </a:prstGeom>
          <a:noFill/>
          <a:ln w="9525">
            <a:noFill/>
            <a:miter lim="800000"/>
            <a:headEnd/>
            <a:tailEnd/>
          </a:ln>
        </p:spPr>
      </p:pic>
      <p:pic>
        <p:nvPicPr>
          <p:cNvPr id="48" name="Rectangle 47"/>
          <p:cNvPicPr>
            <a:picLocks noChangeArrowheads="1"/>
          </p:cNvPicPr>
          <p:nvPr/>
        </p:nvPicPr>
        <p:blipFill>
          <a:blip r:embed="rId14"/>
          <a:srcRect/>
          <a:stretch>
            <a:fillRect/>
          </a:stretch>
        </p:blipFill>
        <p:spPr bwMode="auto">
          <a:xfrm>
            <a:off x="6675438" y="4846638"/>
            <a:ext cx="2297112" cy="584200"/>
          </a:xfrm>
          <a:prstGeom prst="rect">
            <a:avLst/>
          </a:prstGeom>
          <a:noFill/>
          <a:ln w="9525">
            <a:noFill/>
            <a:miter lim="800000"/>
            <a:headEnd/>
            <a:tailEnd/>
          </a:ln>
        </p:spPr>
      </p:pic>
      <p:pic>
        <p:nvPicPr>
          <p:cNvPr id="37" name="Rectangle 36"/>
          <p:cNvPicPr>
            <a:picLocks noChangeArrowheads="1"/>
          </p:cNvPicPr>
          <p:nvPr/>
        </p:nvPicPr>
        <p:blipFill>
          <a:blip r:embed="rId15"/>
          <a:srcRect/>
          <a:stretch>
            <a:fillRect/>
          </a:stretch>
        </p:blipFill>
        <p:spPr bwMode="auto">
          <a:xfrm>
            <a:off x="4949825" y="6145213"/>
            <a:ext cx="1931988" cy="584200"/>
          </a:xfrm>
          <a:prstGeom prst="rect">
            <a:avLst/>
          </a:prstGeom>
          <a:noFill/>
          <a:ln w="9525">
            <a:noFill/>
            <a:miter lim="800000"/>
            <a:headEnd/>
            <a:tailEnd/>
          </a:ln>
        </p:spPr>
      </p:pic>
      <p:pic>
        <p:nvPicPr>
          <p:cNvPr id="1028" name="Picture 4" descr="I:\SHOW_ART\Executive_Show_Art\06_EXECUTIVE_SHOW_ART\Muglia - 111406 TechEd IT Forum\PNGs\Intel-Core-2-Duo.png"/>
          <p:cNvPicPr>
            <a:picLocks noChangeAspect="1" noChangeArrowheads="1"/>
          </p:cNvPicPr>
          <p:nvPr/>
        </p:nvPicPr>
        <p:blipFill>
          <a:blip r:embed="rId16"/>
          <a:srcRect/>
          <a:stretch>
            <a:fillRect/>
          </a:stretch>
        </p:blipFill>
        <p:spPr bwMode="auto">
          <a:xfrm>
            <a:off x="684213" y="1082675"/>
            <a:ext cx="1209675" cy="1038225"/>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7" name="Group 30"/>
          <p:cNvGrpSpPr>
            <a:grpSpLocks/>
          </p:cNvGrpSpPr>
          <p:nvPr/>
        </p:nvGrpSpPr>
        <p:grpSpPr bwMode="auto">
          <a:xfrm>
            <a:off x="395288" y="2860675"/>
            <a:ext cx="3149600" cy="1965325"/>
            <a:chOff x="395288" y="2861455"/>
            <a:chExt cx="3149396" cy="1964755"/>
          </a:xfrm>
          <a:effectLst>
            <a:outerShdw blurRad="50800" dist="38100" dir="2700000" algn="tl" rotWithShape="0">
              <a:prstClr val="black">
                <a:alpha val="40000"/>
              </a:prstClr>
            </a:outerShdw>
          </a:effectLst>
        </p:grpSpPr>
        <p:pic>
          <p:nvPicPr>
            <p:cNvPr id="37906" name="Picture 5" descr="I:\SHOW_ART\Executive_Show_Art\06_EXECUTIVE_SHOW_ART\Muglia - 111406 TechEd IT Forum\PNGs\Intel-Xeon-MP.png"/>
            <p:cNvPicPr>
              <a:picLocks noChangeAspect="1" noChangeArrowheads="1"/>
            </p:cNvPicPr>
            <p:nvPr/>
          </p:nvPicPr>
          <p:blipFill>
            <a:blip r:embed="rId17"/>
            <a:srcRect/>
            <a:stretch>
              <a:fillRect/>
            </a:stretch>
          </p:blipFill>
          <p:spPr bwMode="auto">
            <a:xfrm>
              <a:off x="1592876" y="2861455"/>
              <a:ext cx="1951808" cy="1721747"/>
            </a:xfrm>
            <a:prstGeom prst="rect">
              <a:avLst/>
            </a:prstGeom>
            <a:noFill/>
            <a:ln w="9525">
              <a:noFill/>
              <a:miter lim="800000"/>
              <a:headEnd/>
              <a:tailEnd/>
            </a:ln>
          </p:spPr>
        </p:pic>
        <p:pic>
          <p:nvPicPr>
            <p:cNvPr id="37907" name="Picture 2" descr="I:\SHOW_ART\Executive_Show_Art\06_EXECUTIVE_SHOW_ART\Muglia - 111406 TechEd IT Forum\PNGs\AMD-Athlon-64-X2.png"/>
            <p:cNvPicPr>
              <a:picLocks noChangeAspect="1" noChangeArrowheads="1"/>
            </p:cNvPicPr>
            <p:nvPr/>
          </p:nvPicPr>
          <p:blipFill>
            <a:blip r:embed="rId18"/>
            <a:srcRect/>
            <a:stretch>
              <a:fillRect/>
            </a:stretch>
          </p:blipFill>
          <p:spPr bwMode="auto">
            <a:xfrm>
              <a:off x="395288" y="3634533"/>
              <a:ext cx="1115317" cy="1191677"/>
            </a:xfrm>
            <a:prstGeom prst="rect">
              <a:avLst/>
            </a:prstGeom>
            <a:noFill/>
            <a:ln w="9525">
              <a:noFill/>
              <a:miter lim="800000"/>
              <a:headEnd/>
              <a:tailEnd/>
            </a:ln>
          </p:spPr>
        </p:pic>
      </p:grpSp>
      <p:pic>
        <p:nvPicPr>
          <p:cNvPr id="32" name="Picture 5" descr="I:\Illustrations-Icons\Windows_Vista_Icons_ for_Marketing_use\Vista Icons off the web\MIGUIImg.dll_I00ad_0409.png"/>
          <p:cNvPicPr>
            <a:picLocks noChangeAspect="1" noChangeArrowheads="1"/>
          </p:cNvPicPr>
          <p:nvPr/>
        </p:nvPicPr>
        <p:blipFill>
          <a:blip r:embed="rId19">
            <a:duotone>
              <a:schemeClr val="accent3">
                <a:shade val="45000"/>
                <a:satMod val="135000"/>
              </a:schemeClr>
              <a:prstClr val="white"/>
            </a:duotone>
          </a:blip>
          <a:srcRect/>
          <a:stretch>
            <a:fillRect/>
          </a:stretch>
        </p:blipFill>
        <p:spPr bwMode="auto">
          <a:xfrm>
            <a:off x="2794000" y="4982028"/>
            <a:ext cx="1688496" cy="126637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Rectangle 7226"/>
          <p:cNvPicPr>
            <a:picLocks noChangeAspect="1" noChangeArrowheads="1"/>
          </p:cNvPicPr>
          <p:nvPr/>
        </p:nvPicPr>
        <p:blipFill>
          <a:blip r:embed="rId20">
            <a:duotone>
              <a:prstClr val="black"/>
              <a:srgbClr val="7B9D1E">
                <a:tint val="45000"/>
                <a:satMod val="400000"/>
              </a:srgbClr>
            </a:duotone>
          </a:blip>
          <a:stretch>
            <a:fillRect/>
          </a:stretch>
        </p:blipFill>
        <p:spPr bwMode="auto">
          <a:xfrm>
            <a:off x="6096000" y="3200400"/>
            <a:ext cx="2416460" cy="1780388"/>
          </a:xfrm>
          <a:prstGeom prst="rect">
            <a:avLst/>
          </a:prstGeom>
          <a:noFill/>
          <a:ln>
            <a:noFill/>
          </a:ln>
        </p:spPr>
      </p:pic>
      <p:pic>
        <p:nvPicPr>
          <p:cNvPr id="35" name="Picture 6" descr="C:\Program Files\Microsoft Resource DVD Artwork\DVD_ART\Artwork_Imagery\HARDWARE_IMAGERY\Illustration - Misc Hardware\Miscellaneous\Connecting systems icon.png"/>
          <p:cNvPicPr>
            <a:picLocks noChangeAspect="1" noChangeArrowheads="1"/>
          </p:cNvPicPr>
          <p:nvPr/>
        </p:nvPicPr>
        <p:blipFill>
          <a:blip r:embed="rId21">
            <a:duotone>
              <a:schemeClr val="accent6">
                <a:shade val="45000"/>
                <a:satMod val="135000"/>
              </a:schemeClr>
              <a:prstClr val="white"/>
            </a:duotone>
            <a:lum bright="4000" contrast="-29000"/>
          </a:blip>
          <a:srcRect/>
          <a:stretch>
            <a:fillRect/>
          </a:stretch>
        </p:blipFill>
        <p:spPr bwMode="auto">
          <a:xfrm>
            <a:off x="4495800" y="4495800"/>
            <a:ext cx="1981200"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VECD Dynamic Model</a:t>
            </a:r>
            <a:endParaRPr lang="en-US" dirty="0"/>
          </a:p>
        </p:txBody>
      </p:sp>
      <p:grpSp>
        <p:nvGrpSpPr>
          <p:cNvPr id="3" name="Group 55"/>
          <p:cNvGrpSpPr>
            <a:grpSpLocks/>
          </p:cNvGrpSpPr>
          <p:nvPr/>
        </p:nvGrpSpPr>
        <p:grpSpPr bwMode="auto">
          <a:xfrm>
            <a:off x="990600" y="2819400"/>
            <a:ext cx="1056538" cy="853440"/>
            <a:chOff x="6629400" y="5129175"/>
            <a:chExt cx="1533185" cy="1119718"/>
          </a:xfrm>
          <a:effectLst>
            <a:outerShdw blurRad="50800" dist="38100" dir="2700000" algn="tl" rotWithShape="0">
              <a:prstClr val="black">
                <a:alpha val="40000"/>
              </a:prstClr>
            </a:outerShdw>
          </a:effectLst>
        </p:grpSpPr>
        <p:grpSp>
          <p:nvGrpSpPr>
            <p:cNvPr id="4" name="Group 54"/>
            <p:cNvGrpSpPr>
              <a:grpSpLocks/>
            </p:cNvGrpSpPr>
            <p:nvPr/>
          </p:nvGrpSpPr>
          <p:grpSpPr bwMode="auto">
            <a:xfrm>
              <a:off x="7182285" y="5129175"/>
              <a:ext cx="980300" cy="991093"/>
              <a:chOff x="4972485" y="5281575"/>
              <a:chExt cx="980300" cy="991093"/>
            </a:xfrm>
          </p:grpSpPr>
          <p:pic>
            <p:nvPicPr>
              <p:cNvPr id="10" name="Picture 7" descr="C:\Clients\MS_artwork\Windows_Vista_Icons_ for_Marketing_use\Computer.png"/>
              <p:cNvPicPr>
                <a:picLocks noChangeAspect="1" noChangeArrowheads="1"/>
              </p:cNvPicPr>
              <p:nvPr/>
            </p:nvPicPr>
            <p:blipFill>
              <a:blip r:embed="rId3">
                <a:lum bright="-6000" contrast="-36000"/>
              </a:blip>
              <a:srcRect/>
              <a:stretch>
                <a:fillRect/>
              </a:stretch>
            </p:blipFill>
            <p:spPr bwMode="auto">
              <a:xfrm>
                <a:off x="4972485" y="5281575"/>
                <a:ext cx="980300" cy="991093"/>
              </a:xfrm>
              <a:prstGeom prst="rect">
                <a:avLst/>
              </a:prstGeom>
              <a:noFill/>
              <a:ln w="9525">
                <a:noFill/>
                <a:miter lim="800000"/>
                <a:headEnd/>
                <a:tailEnd/>
              </a:ln>
            </p:spPr>
          </p:pic>
          <p:pic>
            <p:nvPicPr>
              <p:cNvPr id="11" name="Picture 3" descr="\\eventsql\dvd27\Clip_Installer\DVD_ART\BoxShots_Logos\Windows Embedded CE\Windows Embedded CE logo rev v.png"/>
              <p:cNvPicPr>
                <a:picLocks noChangeAspect="1" noChangeArrowheads="1"/>
              </p:cNvPicPr>
              <p:nvPr/>
            </p:nvPicPr>
            <p:blipFill>
              <a:blip r:embed="rId4" cstate="print"/>
              <a:srcRect/>
              <a:stretch>
                <a:fillRect/>
              </a:stretch>
            </p:blipFill>
            <p:spPr bwMode="auto">
              <a:xfrm rot="730905">
                <a:off x="5227273" y="5628557"/>
                <a:ext cx="533400" cy="339673"/>
              </a:xfrm>
              <a:prstGeom prst="rect">
                <a:avLst/>
              </a:prstGeom>
              <a:noFill/>
              <a:ln w="9525">
                <a:noFill/>
                <a:miter lim="800000"/>
                <a:headEnd/>
                <a:tailEnd/>
              </a:ln>
            </p:spPr>
          </p:pic>
        </p:grpSp>
        <p:grpSp>
          <p:nvGrpSpPr>
            <p:cNvPr id="5" name="Group 53"/>
            <p:cNvGrpSpPr>
              <a:grpSpLocks/>
            </p:cNvGrpSpPr>
            <p:nvPr/>
          </p:nvGrpSpPr>
          <p:grpSpPr bwMode="auto">
            <a:xfrm>
              <a:off x="6629400" y="5257800"/>
              <a:ext cx="980300" cy="991093"/>
              <a:chOff x="6629400" y="5257800"/>
              <a:chExt cx="980300" cy="991093"/>
            </a:xfrm>
          </p:grpSpPr>
          <p:pic>
            <p:nvPicPr>
              <p:cNvPr id="8" name="Picture 7" descr="C:\Clients\MS_artwork\Windows_Vista_Icons_ for_Marketing_use\Computer.png"/>
              <p:cNvPicPr>
                <a:picLocks noChangeAspect="1" noChangeArrowheads="1"/>
              </p:cNvPicPr>
              <p:nvPr/>
            </p:nvPicPr>
            <p:blipFill>
              <a:blip r:embed="rId3">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9" name="Picture 6" descr="\\eventsql\dvd27\Clip_Installer\DVD_ART\BoxShots_Logos\Windows XP Embedded\Windows-XP-Embedded-Logo-rev v.png"/>
              <p:cNvPicPr>
                <a:picLocks noChangeAspect="1" noChangeArrowheads="1"/>
              </p:cNvPicPr>
              <p:nvPr/>
            </p:nvPicPr>
            <p:blipFill>
              <a:blip r:embed="rId5"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6" name="Group 55"/>
          <p:cNvGrpSpPr>
            <a:grpSpLocks/>
          </p:cNvGrpSpPr>
          <p:nvPr/>
        </p:nvGrpSpPr>
        <p:grpSpPr bwMode="auto">
          <a:xfrm>
            <a:off x="1066800" y="1524000"/>
            <a:ext cx="1381124" cy="1173480"/>
            <a:chOff x="5715000" y="1371600"/>
            <a:chExt cx="1915906" cy="1352679"/>
          </a:xfrm>
          <a:effectLst>
            <a:outerShdw blurRad="50800" dist="38100" dir="2700000" algn="tl" rotWithShape="0">
              <a:prstClr val="black">
                <a:alpha val="40000"/>
              </a:prstClr>
            </a:outerShdw>
          </a:effectLst>
        </p:grpSpPr>
        <p:pic>
          <p:nvPicPr>
            <p:cNvPr id="13" name="Picture 12" descr="image007"/>
            <p:cNvPicPr>
              <a:picLocks noChangeAspect="1" noChangeArrowheads="1"/>
            </p:cNvPicPr>
            <p:nvPr/>
          </p:nvPicPr>
          <p:blipFill>
            <a:blip r:embed="rId6"/>
            <a:srcRect/>
            <a:stretch>
              <a:fillRect/>
            </a:stretch>
          </p:blipFill>
          <p:spPr bwMode="auto">
            <a:xfrm flipH="1">
              <a:off x="5715000" y="1371600"/>
              <a:ext cx="1223614" cy="1143000"/>
            </a:xfrm>
            <a:prstGeom prst="rect">
              <a:avLst/>
            </a:prstGeom>
            <a:noFill/>
            <a:ln w="9525">
              <a:noFill/>
              <a:miter lim="800000"/>
              <a:headEnd/>
              <a:tailEnd/>
            </a:ln>
          </p:spPr>
        </p:pic>
        <p:pic>
          <p:nvPicPr>
            <p:cNvPr id="14" name="Picture 3" descr="C:\Clients\MS_artwork\Windows_Vista_Icons_ for_Marketing_use\Laptop.png"/>
            <p:cNvPicPr>
              <a:picLocks noChangeAspect="1" noChangeArrowheads="1"/>
            </p:cNvPicPr>
            <p:nvPr/>
          </p:nvPicPr>
          <p:blipFill>
            <a:blip r:embed="rId7"/>
            <a:srcRect/>
            <a:stretch>
              <a:fillRect/>
            </a:stretch>
          </p:blipFill>
          <p:spPr bwMode="auto">
            <a:xfrm rot="457243" flipH="1">
              <a:off x="6696008" y="1657479"/>
              <a:ext cx="934898" cy="1066800"/>
            </a:xfrm>
            <a:prstGeom prst="rect">
              <a:avLst/>
            </a:prstGeom>
            <a:noFill/>
            <a:ln w="9525">
              <a:noFill/>
              <a:miter lim="800000"/>
              <a:headEnd/>
              <a:tailEnd/>
            </a:ln>
          </p:spPr>
        </p:pic>
        <p:pic>
          <p:nvPicPr>
            <p:cNvPr id="15" name="Picture 7" descr="\\eventsql\dvd27\Clip_Installer\DVD_ART\BoxShots_Logos\Windows Vista Enterprise\Windows Vista Enterprise logo v w.png"/>
            <p:cNvPicPr>
              <a:picLocks noChangeAspect="1" noChangeArrowheads="1"/>
            </p:cNvPicPr>
            <p:nvPr/>
          </p:nvPicPr>
          <p:blipFill>
            <a:blip r:embed="rId8" cstate="print"/>
            <a:srcRect/>
            <a:stretch>
              <a:fillRect/>
            </a:stretch>
          </p:blipFill>
          <p:spPr bwMode="auto">
            <a:xfrm rot="-302217">
              <a:off x="6792201" y="1888236"/>
              <a:ext cx="523013" cy="381000"/>
            </a:xfrm>
            <a:prstGeom prst="rect">
              <a:avLst/>
            </a:prstGeom>
            <a:noFill/>
            <a:ln w="9525">
              <a:noFill/>
              <a:miter lim="800000"/>
              <a:headEnd/>
              <a:tailEnd/>
            </a:ln>
          </p:spPr>
        </p:pic>
        <p:pic>
          <p:nvPicPr>
            <p:cNvPr id="16" name="Picture 8" descr="\\eventsql\dvd27\Clip_Installer\DVD_ART\BoxShots_Logos\Windows Fundamentals for Legacy PCs\windows fundamentals for legacy pcs v rev.png"/>
            <p:cNvPicPr>
              <a:picLocks noChangeAspect="1" noChangeArrowheads="1"/>
            </p:cNvPicPr>
            <p:nvPr/>
          </p:nvPicPr>
          <p:blipFill>
            <a:blip r:embed="rId9" cstate="print"/>
            <a:srcRect t="49200"/>
            <a:stretch>
              <a:fillRect/>
            </a:stretch>
          </p:blipFill>
          <p:spPr bwMode="auto">
            <a:xfrm rot="-580527">
              <a:off x="6340940" y="1789888"/>
              <a:ext cx="463504" cy="233667"/>
            </a:xfrm>
            <a:prstGeom prst="rect">
              <a:avLst/>
            </a:prstGeom>
            <a:noFill/>
            <a:ln w="9525">
              <a:noFill/>
              <a:miter lim="800000"/>
              <a:headEnd/>
              <a:tailEnd/>
            </a:ln>
          </p:spPr>
        </p:pic>
      </p:grpSp>
      <p:pic>
        <p:nvPicPr>
          <p:cNvPr id="22" name="Picture 142" descr="SysCenter-VMM_bL_r"/>
          <p:cNvPicPr>
            <a:picLocks noChangeAspect="1" noChangeArrowheads="1"/>
          </p:cNvPicPr>
          <p:nvPr/>
        </p:nvPicPr>
        <p:blipFill>
          <a:blip r:embed="rId10" cstate="print"/>
          <a:srcRect/>
          <a:stretch>
            <a:fillRect/>
          </a:stretch>
        </p:blipFill>
        <p:spPr bwMode="auto">
          <a:xfrm>
            <a:off x="5257800" y="1295400"/>
            <a:ext cx="1034283" cy="266406"/>
          </a:xfrm>
          <a:prstGeom prst="rect">
            <a:avLst/>
          </a:prstGeom>
          <a:noFill/>
          <a:ln w="9525">
            <a:noFill/>
            <a:miter lim="800000"/>
            <a:headEnd/>
            <a:tailEnd/>
          </a:ln>
        </p:spPr>
      </p:pic>
      <p:pic>
        <p:nvPicPr>
          <p:cNvPr id="23" name="Picture 8" descr="\\eventsql\dvd27\Clip_Installer\DVD_ART\Artwork_Imagery\HARDWARE_IMAGERY\Illustration - Misc Hardware\XML Icons\Database blue.png"/>
          <p:cNvPicPr>
            <a:picLocks noChangeAspect="1" noChangeArrowheads="1"/>
          </p:cNvPicPr>
          <p:nvPr/>
        </p:nvPicPr>
        <p:blipFill>
          <a:blip r:embed="rId11"/>
          <a:srcRect/>
          <a:stretch>
            <a:fillRect/>
          </a:stretch>
        </p:blipFill>
        <p:spPr bwMode="auto">
          <a:xfrm>
            <a:off x="7162800" y="1524000"/>
            <a:ext cx="1066800" cy="14287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9" name="Picture 5" descr="\\eventsql\dvd27\Clip_Installer\DVD_ART\Artwork_Imagery\HARDWARE_IMAGERY\Illustration - Misc Hardware\Windows Vista Illustration Icons\Server.png"/>
          <p:cNvPicPr>
            <a:picLocks noChangeAspect="1" noChangeArrowheads="1"/>
          </p:cNvPicPr>
          <p:nvPr/>
        </p:nvPicPr>
        <p:blipFill>
          <a:blip r:embed="rId12" cstate="print"/>
          <a:srcRect/>
          <a:stretch>
            <a:fillRect/>
          </a:stretch>
        </p:blipFill>
        <p:spPr bwMode="auto">
          <a:xfrm>
            <a:off x="3124200" y="1905000"/>
            <a:ext cx="568569" cy="7780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9" name="Picture 5" descr="C:\Program Files\Microsoft Resource DVD Artwork\DVD_ART\Artwork_Imagery\HARDWARE_IMAGERY\Illustration - Misc Hardware\XML Icons\Message Bus network connection.png"/>
          <p:cNvPicPr>
            <a:picLocks noChangeAspect="1" noChangeArrowheads="1"/>
          </p:cNvPicPr>
          <p:nvPr/>
        </p:nvPicPr>
        <p:blipFill>
          <a:blip r:embed="rId13" cstate="print"/>
          <a:srcRect/>
          <a:stretch>
            <a:fillRect/>
          </a:stretch>
        </p:blipFill>
        <p:spPr bwMode="auto">
          <a:xfrm>
            <a:off x="3243072" y="2133600"/>
            <a:ext cx="421640" cy="228600"/>
          </a:xfrm>
          <a:prstGeom prst="rect">
            <a:avLst/>
          </a:prstGeom>
          <a:noFill/>
          <a:effectLst>
            <a:outerShdw blurRad="50800" dist="38100" dir="2700000" algn="tl" rotWithShape="0">
              <a:prstClr val="black">
                <a:alpha val="40000"/>
              </a:prstClr>
            </a:outerShdw>
          </a:effectLst>
        </p:spPr>
      </p:pic>
      <p:pic>
        <p:nvPicPr>
          <p:cNvPr id="30"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5334000" y="1676400"/>
            <a:ext cx="609600" cy="83419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7" name="Group 36"/>
          <p:cNvGrpSpPr/>
          <p:nvPr/>
        </p:nvGrpSpPr>
        <p:grpSpPr>
          <a:xfrm>
            <a:off x="4114800" y="1752600"/>
            <a:ext cx="751858" cy="834189"/>
            <a:chOff x="3124200" y="2971800"/>
            <a:chExt cx="751858" cy="834189"/>
          </a:xfrm>
          <a:effectLst>
            <a:outerShdw blurRad="50800" dist="38100" dir="2700000" algn="tl" rotWithShape="0">
              <a:prstClr val="black">
                <a:alpha val="40000"/>
              </a:prstClr>
            </a:outerShdw>
          </a:effectLst>
        </p:grpSpPr>
        <p:pic>
          <p:nvPicPr>
            <p:cNvPr id="31"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3124200" y="2971800"/>
              <a:ext cx="609600" cy="834189"/>
            </a:xfrm>
            <a:prstGeom prst="rect">
              <a:avLst/>
            </a:prstGeom>
            <a:noFill/>
            <a:ln w="9525">
              <a:noFill/>
              <a:miter lim="800000"/>
              <a:headEnd/>
              <a:tailEnd/>
            </a:ln>
          </p:spPr>
        </p:pic>
        <p:pic>
          <p:nvPicPr>
            <p:cNvPr id="1031" name="Picture 7" descr="C:\Program Files\Microsoft Resource DVD Artwork\DVD_ART\Artwork_Imagery\Shapes and Graphics\documents folders Pages\open book.png"/>
            <p:cNvPicPr>
              <a:picLocks noChangeAspect="1" noChangeArrowheads="1"/>
            </p:cNvPicPr>
            <p:nvPr/>
          </p:nvPicPr>
          <p:blipFill>
            <a:blip r:embed="rId15" cstate="print"/>
            <a:srcRect/>
            <a:stretch>
              <a:fillRect/>
            </a:stretch>
          </p:blipFill>
          <p:spPr bwMode="auto">
            <a:xfrm>
              <a:off x="3505200" y="3200401"/>
              <a:ext cx="370858" cy="209550"/>
            </a:xfrm>
            <a:prstGeom prst="rect">
              <a:avLst/>
            </a:prstGeom>
            <a:noFill/>
          </p:spPr>
        </p:pic>
      </p:grpSp>
      <p:pic>
        <p:nvPicPr>
          <p:cNvPr id="33"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6343830" y="3204856"/>
            <a:ext cx="609600" cy="8341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7029630" y="3281056"/>
            <a:ext cx="609600" cy="8341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5"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7182030" y="4271656"/>
            <a:ext cx="609600" cy="8341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6"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6572430" y="4195456"/>
            <a:ext cx="609600" cy="8341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8"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4972230" y="3738256"/>
            <a:ext cx="609600" cy="8341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9" name="Picture 11" descr="logo"/>
          <p:cNvPicPr>
            <a:picLocks noChangeAspect="1" noChangeArrowheads="1"/>
          </p:cNvPicPr>
          <p:nvPr/>
        </p:nvPicPr>
        <p:blipFill>
          <a:blip r:embed="rId16" cstate="print"/>
          <a:srcRect/>
          <a:stretch>
            <a:fillRect/>
          </a:stretch>
        </p:blipFill>
        <p:spPr bwMode="auto">
          <a:xfrm>
            <a:off x="4819830" y="3433456"/>
            <a:ext cx="1371600" cy="306334"/>
          </a:xfrm>
          <a:prstGeom prst="rect">
            <a:avLst/>
          </a:prstGeom>
          <a:noFill/>
          <a:ln w="9525">
            <a:noFill/>
            <a:miter lim="800000"/>
            <a:headEnd/>
            <a:tailEnd/>
          </a:ln>
        </p:spPr>
      </p:pic>
      <p:sp>
        <p:nvSpPr>
          <p:cNvPr id="40" name="TextBox 39"/>
          <p:cNvSpPr txBox="1"/>
          <p:nvPr/>
        </p:nvSpPr>
        <p:spPr>
          <a:xfrm>
            <a:off x="3733800" y="1524000"/>
            <a:ext cx="13716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Active Directory</a:t>
            </a:r>
            <a:endParaRPr lang="en-US" sz="1200" dirty="0" smtClean="0">
              <a:solidFill>
                <a:schemeClr val="tx1"/>
              </a:solidFill>
              <a:effectLst>
                <a:outerShdw blurRad="38100" dist="38100" dir="2700000" algn="tl">
                  <a:srgbClr val="000000">
                    <a:alpha val="43137"/>
                  </a:srgbClr>
                </a:outerShdw>
              </a:effectLst>
            </a:endParaRPr>
          </a:p>
        </p:txBody>
      </p:sp>
      <p:sp>
        <p:nvSpPr>
          <p:cNvPr id="41" name="TextBox 40"/>
          <p:cNvSpPr txBox="1"/>
          <p:nvPr/>
        </p:nvSpPr>
        <p:spPr>
          <a:xfrm>
            <a:off x="2438400" y="1676400"/>
            <a:ext cx="17526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Connection Broker </a:t>
            </a:r>
            <a:endParaRPr lang="en-US" sz="1200" dirty="0" smtClean="0">
              <a:solidFill>
                <a:schemeClr val="tx1"/>
              </a:solidFill>
              <a:effectLst>
                <a:outerShdw blurRad="38100" dist="38100" dir="2700000" algn="tl">
                  <a:srgbClr val="000000">
                    <a:alpha val="43137"/>
                  </a:srgbClr>
                </a:outerShdw>
              </a:effectLst>
            </a:endParaRPr>
          </a:p>
        </p:txBody>
      </p:sp>
      <p:pic>
        <p:nvPicPr>
          <p:cNvPr id="42" name="Picture 5" descr="\\eventsql\dvd27\Clip_Installer\DVD_ART\Artwork_Imagery\HARDWARE_IMAGERY\Illustration - Misc Hardware\Windows Vista Illustration Icons\Server.png"/>
          <p:cNvPicPr>
            <a:picLocks noChangeAspect="1" noChangeArrowheads="1"/>
          </p:cNvPicPr>
          <p:nvPr/>
        </p:nvPicPr>
        <p:blipFill>
          <a:blip r:embed="rId14" cstate="print"/>
          <a:srcRect/>
          <a:stretch>
            <a:fillRect/>
          </a:stretch>
        </p:blipFill>
        <p:spPr bwMode="auto">
          <a:xfrm>
            <a:off x="4267200" y="3352800"/>
            <a:ext cx="609600" cy="83419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 name="TextBox 42"/>
          <p:cNvSpPr txBox="1"/>
          <p:nvPr/>
        </p:nvSpPr>
        <p:spPr>
          <a:xfrm>
            <a:off x="3448050" y="3581400"/>
            <a:ext cx="9144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File Server</a:t>
            </a:r>
            <a:endParaRPr lang="en-US" sz="1200" dirty="0" smtClean="0">
              <a:solidFill>
                <a:schemeClr val="tx1"/>
              </a:solidFill>
              <a:effectLst>
                <a:outerShdw blurRad="38100" dist="38100" dir="2700000" algn="tl">
                  <a:srgbClr val="000000">
                    <a:alpha val="43137"/>
                  </a:srgbClr>
                </a:outerShdw>
              </a:effectLst>
            </a:endParaRPr>
          </a:p>
        </p:txBody>
      </p:sp>
      <p:pic>
        <p:nvPicPr>
          <p:cNvPr id="53" name="Picture 10" descr="C:\Program Files\Microsoft Resource DVD Artwork\DVD_ART\Artwork_Imagery\Shapes and Graphics\Arrows - arrow\Curved\blue high arc gradient arrow.png"/>
          <p:cNvPicPr>
            <a:picLocks noChangeAspect="1" noChangeArrowheads="1"/>
          </p:cNvPicPr>
          <p:nvPr/>
        </p:nvPicPr>
        <p:blipFill>
          <a:blip r:embed="rId17" cstate="print"/>
          <a:srcRect/>
          <a:stretch>
            <a:fillRect/>
          </a:stretch>
        </p:blipFill>
        <p:spPr bwMode="auto">
          <a:xfrm rot="13543491">
            <a:off x="2134502" y="2193205"/>
            <a:ext cx="721530" cy="306749"/>
          </a:xfrm>
          <a:prstGeom prst="rect">
            <a:avLst/>
          </a:prstGeom>
          <a:noFill/>
        </p:spPr>
      </p:pic>
      <p:pic>
        <p:nvPicPr>
          <p:cNvPr id="55" name="Picture 10" descr="C:\Program Files\Microsoft Resource DVD Artwork\DVD_ART\Artwork_Imagery\Shapes and Graphics\Arrows - arrow\Curved\blue high arc gradient arrow.png"/>
          <p:cNvPicPr>
            <a:picLocks noChangeAspect="1" noChangeArrowheads="1"/>
          </p:cNvPicPr>
          <p:nvPr/>
        </p:nvPicPr>
        <p:blipFill>
          <a:blip r:embed="rId18"/>
          <a:srcRect/>
          <a:stretch>
            <a:fillRect/>
          </a:stretch>
        </p:blipFill>
        <p:spPr bwMode="auto">
          <a:xfrm rot="10800000" flipV="1">
            <a:off x="3316483" y="1299723"/>
            <a:ext cx="2165627" cy="415798"/>
          </a:xfrm>
          <a:prstGeom prst="rect">
            <a:avLst/>
          </a:prstGeom>
          <a:noFill/>
        </p:spPr>
      </p:pic>
      <p:pic>
        <p:nvPicPr>
          <p:cNvPr id="58" name="Picture 77" descr="Picture1.png"/>
          <p:cNvPicPr>
            <a:picLocks noChangeAspect="1"/>
          </p:cNvPicPr>
          <p:nvPr/>
        </p:nvPicPr>
        <p:blipFill>
          <a:blip r:embed="rId19">
            <a:lum bright="24000"/>
          </a:blip>
          <a:srcRect/>
          <a:stretch>
            <a:fillRect/>
          </a:stretch>
        </p:blipFill>
        <p:spPr bwMode="auto">
          <a:xfrm>
            <a:off x="7486830" y="1833256"/>
            <a:ext cx="457200" cy="457200"/>
          </a:xfrm>
          <a:prstGeom prst="rect">
            <a:avLst/>
          </a:prstGeom>
          <a:noFill/>
          <a:ln w="9525">
            <a:noFill/>
            <a:miter lim="800000"/>
            <a:headEnd/>
            <a:tailEnd/>
          </a:ln>
        </p:spPr>
      </p:pic>
      <p:pic>
        <p:nvPicPr>
          <p:cNvPr id="59" name="Picture 77" descr="Picture1.png"/>
          <p:cNvPicPr>
            <a:picLocks noChangeAspect="1"/>
          </p:cNvPicPr>
          <p:nvPr/>
        </p:nvPicPr>
        <p:blipFill>
          <a:blip r:embed="rId19">
            <a:lum bright="24000"/>
          </a:blip>
          <a:srcRect/>
          <a:stretch>
            <a:fillRect/>
          </a:stretch>
        </p:blipFill>
        <p:spPr bwMode="auto">
          <a:xfrm>
            <a:off x="7715430" y="1985656"/>
            <a:ext cx="457200" cy="457200"/>
          </a:xfrm>
          <a:prstGeom prst="rect">
            <a:avLst/>
          </a:prstGeom>
          <a:noFill/>
          <a:ln w="9525">
            <a:noFill/>
            <a:miter lim="800000"/>
            <a:headEnd/>
            <a:tailEnd/>
          </a:ln>
        </p:spPr>
      </p:pic>
      <p:pic>
        <p:nvPicPr>
          <p:cNvPr id="60" name="Picture 77" descr="Picture1.png"/>
          <p:cNvPicPr>
            <a:picLocks noChangeAspect="1"/>
          </p:cNvPicPr>
          <p:nvPr/>
        </p:nvPicPr>
        <p:blipFill>
          <a:blip r:embed="rId19">
            <a:lum bright="24000"/>
          </a:blip>
          <a:srcRect/>
          <a:stretch>
            <a:fillRect/>
          </a:stretch>
        </p:blipFill>
        <p:spPr bwMode="auto">
          <a:xfrm>
            <a:off x="7486830" y="2138056"/>
            <a:ext cx="457200" cy="457200"/>
          </a:xfrm>
          <a:prstGeom prst="rect">
            <a:avLst/>
          </a:prstGeom>
          <a:noFill/>
          <a:ln w="9525">
            <a:noFill/>
            <a:miter lim="800000"/>
            <a:headEnd/>
            <a:tailEnd/>
          </a:ln>
        </p:spPr>
      </p:pic>
      <p:pic>
        <p:nvPicPr>
          <p:cNvPr id="61" name="Picture 77" descr="Picture1.png"/>
          <p:cNvPicPr>
            <a:picLocks noChangeAspect="1"/>
          </p:cNvPicPr>
          <p:nvPr/>
        </p:nvPicPr>
        <p:blipFill>
          <a:blip r:embed="rId19">
            <a:lum bright="24000"/>
          </a:blip>
          <a:srcRect/>
          <a:stretch>
            <a:fillRect/>
          </a:stretch>
        </p:blipFill>
        <p:spPr bwMode="auto">
          <a:xfrm>
            <a:off x="7258230" y="2138056"/>
            <a:ext cx="457200" cy="457200"/>
          </a:xfrm>
          <a:prstGeom prst="rect">
            <a:avLst/>
          </a:prstGeom>
          <a:noFill/>
          <a:ln w="9525">
            <a:noFill/>
            <a:miter lim="800000"/>
            <a:headEnd/>
            <a:tailEnd/>
          </a:ln>
        </p:spPr>
      </p:pic>
      <p:pic>
        <p:nvPicPr>
          <p:cNvPr id="62" name="Picture 77" descr="Picture1.png"/>
          <p:cNvPicPr>
            <a:picLocks noChangeAspect="1"/>
          </p:cNvPicPr>
          <p:nvPr/>
        </p:nvPicPr>
        <p:blipFill>
          <a:blip r:embed="rId19">
            <a:lum bright="24000"/>
          </a:blip>
          <a:srcRect/>
          <a:stretch>
            <a:fillRect/>
          </a:stretch>
        </p:blipFill>
        <p:spPr bwMode="auto">
          <a:xfrm>
            <a:off x="7334430" y="1985656"/>
            <a:ext cx="457200" cy="457200"/>
          </a:xfrm>
          <a:prstGeom prst="rect">
            <a:avLst/>
          </a:prstGeom>
          <a:noFill/>
          <a:ln w="9525">
            <a:noFill/>
            <a:miter lim="800000"/>
            <a:headEnd/>
            <a:tailEnd/>
          </a:ln>
        </p:spPr>
      </p:pic>
      <p:pic>
        <p:nvPicPr>
          <p:cNvPr id="63" name="Picture 77" descr="Picture1.png"/>
          <p:cNvPicPr>
            <a:picLocks noChangeAspect="1"/>
          </p:cNvPicPr>
          <p:nvPr/>
        </p:nvPicPr>
        <p:blipFill>
          <a:blip r:embed="rId19">
            <a:lum bright="24000"/>
          </a:blip>
          <a:srcRect/>
          <a:stretch>
            <a:fillRect/>
          </a:stretch>
        </p:blipFill>
        <p:spPr bwMode="auto">
          <a:xfrm>
            <a:off x="7715430" y="2366656"/>
            <a:ext cx="457200" cy="457200"/>
          </a:xfrm>
          <a:prstGeom prst="rect">
            <a:avLst/>
          </a:prstGeom>
          <a:noFill/>
          <a:ln w="9525">
            <a:noFill/>
            <a:miter lim="800000"/>
            <a:headEnd/>
            <a:tailEnd/>
          </a:ln>
        </p:spPr>
      </p:pic>
      <p:pic>
        <p:nvPicPr>
          <p:cNvPr id="64" name="Picture 77" descr="Picture1.png"/>
          <p:cNvPicPr>
            <a:picLocks noChangeAspect="1"/>
          </p:cNvPicPr>
          <p:nvPr/>
        </p:nvPicPr>
        <p:blipFill>
          <a:blip r:embed="rId19">
            <a:lum bright="24000"/>
          </a:blip>
          <a:srcRect/>
          <a:stretch>
            <a:fillRect/>
          </a:stretch>
        </p:blipFill>
        <p:spPr bwMode="auto">
          <a:xfrm>
            <a:off x="7410630" y="2366656"/>
            <a:ext cx="457200" cy="457200"/>
          </a:xfrm>
          <a:prstGeom prst="rect">
            <a:avLst/>
          </a:prstGeom>
          <a:noFill/>
          <a:ln w="9525">
            <a:noFill/>
            <a:miter lim="800000"/>
            <a:headEnd/>
            <a:tailEnd/>
          </a:ln>
        </p:spPr>
      </p:pic>
      <p:pic>
        <p:nvPicPr>
          <p:cNvPr id="65" name="Picture 77" descr="Picture1.png"/>
          <p:cNvPicPr>
            <a:picLocks noChangeAspect="1"/>
          </p:cNvPicPr>
          <p:nvPr/>
        </p:nvPicPr>
        <p:blipFill>
          <a:blip r:embed="rId19">
            <a:lum bright="24000"/>
          </a:blip>
          <a:srcRect/>
          <a:stretch>
            <a:fillRect/>
          </a:stretch>
        </p:blipFill>
        <p:spPr bwMode="auto">
          <a:xfrm>
            <a:off x="7239000" y="1524000"/>
            <a:ext cx="457200" cy="457200"/>
          </a:xfrm>
          <a:prstGeom prst="rect">
            <a:avLst/>
          </a:prstGeom>
          <a:noFill/>
          <a:ln w="9525">
            <a:noFill/>
            <a:miter lim="800000"/>
            <a:headEnd/>
            <a:tailEnd/>
          </a:ln>
        </p:spPr>
      </p:pic>
      <p:sp>
        <p:nvSpPr>
          <p:cNvPr id="67" name="TextBox 66"/>
          <p:cNvSpPr txBox="1"/>
          <p:nvPr/>
        </p:nvSpPr>
        <p:spPr>
          <a:xfrm>
            <a:off x="6496230" y="3966856"/>
            <a:ext cx="1752600" cy="307777"/>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rPr>
              <a:t>Execution Servers</a:t>
            </a:r>
            <a:endParaRPr lang="en-US" sz="1400" dirty="0" smtClean="0">
              <a:solidFill>
                <a:schemeClr val="tx1"/>
              </a:solidFill>
              <a:effectLst>
                <a:outerShdw blurRad="38100" dist="38100" dir="2700000" algn="tl">
                  <a:srgbClr val="000000">
                    <a:alpha val="43137"/>
                  </a:srgbClr>
                </a:outerShdw>
              </a:effectLst>
            </a:endParaRPr>
          </a:p>
        </p:txBody>
      </p:sp>
      <p:sp>
        <p:nvSpPr>
          <p:cNvPr id="69" name="TextBox 68"/>
          <p:cNvSpPr txBox="1"/>
          <p:nvPr/>
        </p:nvSpPr>
        <p:spPr>
          <a:xfrm>
            <a:off x="2381430" y="2214256"/>
            <a:ext cx="4572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1</a:t>
            </a:r>
            <a:endParaRPr lang="en-US" sz="1200" dirty="0" smtClean="0">
              <a:solidFill>
                <a:schemeClr val="tx1"/>
              </a:solidFill>
              <a:effectLst>
                <a:outerShdw blurRad="38100" dist="38100" dir="2700000" algn="tl">
                  <a:srgbClr val="000000">
                    <a:alpha val="43137"/>
                  </a:srgbClr>
                </a:outerShdw>
              </a:effectLst>
            </a:endParaRPr>
          </a:p>
        </p:txBody>
      </p:sp>
      <p:sp>
        <p:nvSpPr>
          <p:cNvPr id="70" name="TextBox 69"/>
          <p:cNvSpPr txBox="1"/>
          <p:nvPr/>
        </p:nvSpPr>
        <p:spPr>
          <a:xfrm>
            <a:off x="3657600" y="1842854"/>
            <a:ext cx="45720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rPr>
              <a:t>2a</a:t>
            </a:r>
          </a:p>
        </p:txBody>
      </p:sp>
      <p:sp>
        <p:nvSpPr>
          <p:cNvPr id="93" name="TextBox 92"/>
          <p:cNvSpPr txBox="1"/>
          <p:nvPr/>
        </p:nvSpPr>
        <p:spPr>
          <a:xfrm>
            <a:off x="6553200" y="1752600"/>
            <a:ext cx="45720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rPr>
              <a:t>3</a:t>
            </a:r>
          </a:p>
        </p:txBody>
      </p:sp>
      <p:sp>
        <p:nvSpPr>
          <p:cNvPr id="94" name="TextBox 93"/>
          <p:cNvSpPr txBox="1"/>
          <p:nvPr/>
        </p:nvSpPr>
        <p:spPr>
          <a:xfrm>
            <a:off x="4419600" y="2438400"/>
            <a:ext cx="4572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5 </a:t>
            </a:r>
            <a:endParaRPr lang="en-US" sz="1200" dirty="0" smtClean="0">
              <a:solidFill>
                <a:schemeClr val="tx1"/>
              </a:solidFill>
              <a:effectLst>
                <a:outerShdw blurRad="38100" dist="38100" dir="2700000" algn="tl">
                  <a:srgbClr val="000000">
                    <a:alpha val="43137"/>
                  </a:srgbClr>
                </a:outerShdw>
              </a:effectLst>
            </a:endParaRPr>
          </a:p>
        </p:txBody>
      </p:sp>
      <p:grpSp>
        <p:nvGrpSpPr>
          <p:cNvPr id="12" name="Group 56"/>
          <p:cNvGrpSpPr>
            <a:grpSpLocks/>
          </p:cNvGrpSpPr>
          <p:nvPr/>
        </p:nvGrpSpPr>
        <p:grpSpPr bwMode="auto">
          <a:xfrm>
            <a:off x="6019800" y="3048000"/>
            <a:ext cx="457200" cy="548640"/>
            <a:chOff x="6400800" y="4876800"/>
            <a:chExt cx="381000" cy="457200"/>
          </a:xfrm>
          <a:effectLst>
            <a:outerShdw blurRad="50800" dist="38100" dir="2700000" algn="tl" rotWithShape="0">
              <a:prstClr val="black">
                <a:alpha val="40000"/>
              </a:prstClr>
            </a:outerShdw>
          </a:effectLst>
        </p:grpSpPr>
        <p:pic>
          <p:nvPicPr>
            <p:cNvPr id="96" name="Picture 3" descr="\\eventsql\dvd27\Clip_Installer\DVD_ART\Artwork_Imagery\HARDWARE_IMAGERY\Illustration - Misc Hardware\Windows Vista Illustration Icons\Flip 3D.png"/>
            <p:cNvPicPr>
              <a:picLocks noChangeAspect="1" noChangeArrowheads="1"/>
            </p:cNvPicPr>
            <p:nvPr/>
          </p:nvPicPr>
          <p:blipFill>
            <a:blip r:embed="rId20"/>
            <a:srcRect/>
            <a:stretch>
              <a:fillRect/>
            </a:stretch>
          </p:blipFill>
          <p:spPr bwMode="auto">
            <a:xfrm>
              <a:off x="6400800" y="4876800"/>
              <a:ext cx="381000" cy="457200"/>
            </a:xfrm>
            <a:prstGeom prst="rect">
              <a:avLst/>
            </a:prstGeom>
            <a:noFill/>
            <a:ln w="9525">
              <a:noFill/>
              <a:miter lim="800000"/>
              <a:headEnd/>
              <a:tailEnd/>
            </a:ln>
          </p:spPr>
        </p:pic>
        <p:pic>
          <p:nvPicPr>
            <p:cNvPr id="97" name="Picture 2" descr="http://images.google.com/images?q=tbn:N3GTqTsGB1CbjM:http://www.activewin.com/screenshots/vista/nov05ctp/Bliss.bmp">
              <a:hlinkClick r:id="rId21"/>
            </p:cNvPr>
            <p:cNvPicPr>
              <a:picLocks noChangeAspect="1" noChangeArrowheads="1"/>
            </p:cNvPicPr>
            <p:nvPr/>
          </p:nvPicPr>
          <p:blipFill>
            <a:blip r:embed="rId22"/>
            <a:srcRect/>
            <a:stretch>
              <a:fillRect/>
            </a:stretch>
          </p:blipFill>
          <p:spPr bwMode="auto">
            <a:xfrm>
              <a:off x="6400800" y="4953000"/>
              <a:ext cx="334370" cy="304800"/>
            </a:xfrm>
            <a:prstGeom prst="rect">
              <a:avLst/>
            </a:prstGeom>
            <a:noFill/>
            <a:ln w="9525">
              <a:noFill/>
              <a:miter lim="800000"/>
              <a:headEnd/>
              <a:tailEnd/>
            </a:ln>
          </p:spPr>
        </p:pic>
      </p:grpSp>
      <p:sp>
        <p:nvSpPr>
          <p:cNvPr id="120" name="TextBox 119"/>
          <p:cNvSpPr txBox="1"/>
          <p:nvPr/>
        </p:nvSpPr>
        <p:spPr>
          <a:xfrm>
            <a:off x="6801030" y="2671456"/>
            <a:ext cx="4572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4</a:t>
            </a:r>
            <a:endParaRPr lang="en-US" sz="1200" dirty="0" smtClean="0">
              <a:solidFill>
                <a:schemeClr val="tx1"/>
              </a:solidFill>
              <a:effectLst>
                <a:outerShdw blurRad="38100" dist="38100" dir="2700000" algn="tl">
                  <a:srgbClr val="000000">
                    <a:alpha val="43137"/>
                  </a:srgbClr>
                </a:outerShdw>
              </a:effectLst>
            </a:endParaRPr>
          </a:p>
        </p:txBody>
      </p:sp>
      <p:sp>
        <p:nvSpPr>
          <p:cNvPr id="121" name="TextBox 120"/>
          <p:cNvSpPr txBox="1"/>
          <p:nvPr/>
        </p:nvSpPr>
        <p:spPr>
          <a:xfrm>
            <a:off x="5810430" y="3738256"/>
            <a:ext cx="4572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9 </a:t>
            </a:r>
            <a:endParaRPr lang="en-US" sz="1200" dirty="0" smtClean="0">
              <a:solidFill>
                <a:schemeClr val="tx1"/>
              </a:solidFill>
              <a:effectLst>
                <a:outerShdw blurRad="38100" dist="38100" dir="2700000" algn="tl">
                  <a:srgbClr val="000000">
                    <a:alpha val="43137"/>
                  </a:srgbClr>
                </a:outerShdw>
              </a:effectLst>
            </a:endParaRPr>
          </a:p>
        </p:txBody>
      </p:sp>
      <p:sp>
        <p:nvSpPr>
          <p:cNvPr id="122" name="TextBox 121"/>
          <p:cNvSpPr txBox="1"/>
          <p:nvPr/>
        </p:nvSpPr>
        <p:spPr>
          <a:xfrm>
            <a:off x="2667000" y="1905000"/>
            <a:ext cx="4572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6 </a:t>
            </a:r>
            <a:endParaRPr lang="en-US" sz="1200" dirty="0" smtClean="0">
              <a:solidFill>
                <a:schemeClr val="tx1"/>
              </a:solidFill>
              <a:effectLst>
                <a:outerShdw blurRad="38100" dist="38100" dir="2700000" algn="tl">
                  <a:srgbClr val="000000">
                    <a:alpha val="43137"/>
                  </a:srgbClr>
                </a:outerShdw>
              </a:effectLst>
            </a:endParaRPr>
          </a:p>
        </p:txBody>
      </p:sp>
      <p:pic>
        <p:nvPicPr>
          <p:cNvPr id="123" name="Picture 10" descr="C:\Program Files\Microsoft Resource DVD Artwork\DVD_ART\Artwork_Imagery\Shapes and Graphics\Arrows - arrow\Curved\blue high arc gradient arrow.png"/>
          <p:cNvPicPr>
            <a:picLocks noChangeAspect="1" noChangeArrowheads="1"/>
          </p:cNvPicPr>
          <p:nvPr/>
        </p:nvPicPr>
        <p:blipFill>
          <a:blip r:embed="rId23" cstate="print"/>
          <a:srcRect/>
          <a:stretch>
            <a:fillRect/>
          </a:stretch>
        </p:blipFill>
        <p:spPr bwMode="auto">
          <a:xfrm rot="12788325" flipH="1" flipV="1">
            <a:off x="2445769" y="1944654"/>
            <a:ext cx="729118" cy="243894"/>
          </a:xfrm>
          <a:prstGeom prst="rect">
            <a:avLst/>
          </a:prstGeom>
          <a:noFill/>
        </p:spPr>
      </p:pic>
      <p:sp>
        <p:nvSpPr>
          <p:cNvPr id="124" name="TextBox 123"/>
          <p:cNvSpPr txBox="1"/>
          <p:nvPr/>
        </p:nvSpPr>
        <p:spPr>
          <a:xfrm>
            <a:off x="3448230" y="2747656"/>
            <a:ext cx="4572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7 </a:t>
            </a:r>
            <a:endParaRPr lang="en-US" sz="1200" dirty="0" smtClean="0">
              <a:solidFill>
                <a:schemeClr val="tx1"/>
              </a:solidFill>
              <a:effectLst>
                <a:outerShdw blurRad="38100" dist="38100" dir="2700000" algn="tl">
                  <a:srgbClr val="000000">
                    <a:alpha val="43137"/>
                  </a:srgbClr>
                </a:outerShdw>
              </a:effectLst>
            </a:endParaRPr>
          </a:p>
        </p:txBody>
      </p:sp>
      <p:sp>
        <p:nvSpPr>
          <p:cNvPr id="126" name="TextBox 125"/>
          <p:cNvSpPr txBox="1"/>
          <p:nvPr/>
        </p:nvSpPr>
        <p:spPr>
          <a:xfrm>
            <a:off x="5429430" y="3158473"/>
            <a:ext cx="4572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8 </a:t>
            </a:r>
            <a:endParaRPr lang="en-US" sz="1200" dirty="0" smtClean="0">
              <a:solidFill>
                <a:schemeClr val="tx1"/>
              </a:solidFill>
              <a:effectLst>
                <a:outerShdw blurRad="38100" dist="38100" dir="2700000" algn="tl">
                  <a:srgbClr val="000000">
                    <a:alpha val="43137"/>
                  </a:srgbClr>
                </a:outerShdw>
              </a:effectLst>
            </a:endParaRPr>
          </a:p>
        </p:txBody>
      </p:sp>
      <p:cxnSp>
        <p:nvCxnSpPr>
          <p:cNvPr id="129" name="Straight Arrow Connector 128"/>
          <p:cNvCxnSpPr/>
          <p:nvPr/>
        </p:nvCxnSpPr>
        <p:spPr bwMode="auto">
          <a:xfrm rot="10800000" flipV="1">
            <a:off x="4667430" y="3357256"/>
            <a:ext cx="1447800" cy="3048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4">
                <a:lumMod val="75000"/>
              </a:schemeClr>
            </a:solidFill>
            <a:prstDash val="solid"/>
            <a:round/>
            <a:headEnd type="arrow"/>
            <a:tailEnd type="arrow"/>
          </a:ln>
          <a:effectLst/>
        </p:spPr>
      </p:cxnSp>
      <p:cxnSp>
        <p:nvCxnSpPr>
          <p:cNvPr id="131" name="Straight Arrow Connector 130"/>
          <p:cNvCxnSpPr>
            <a:endCxn id="38" idx="3"/>
          </p:cNvCxnSpPr>
          <p:nvPr/>
        </p:nvCxnSpPr>
        <p:spPr bwMode="auto">
          <a:xfrm rot="5400000">
            <a:off x="5563783" y="3603903"/>
            <a:ext cx="569495" cy="533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4">
                <a:lumMod val="75000"/>
              </a:schemeClr>
            </a:solidFill>
            <a:prstDash val="solid"/>
            <a:round/>
            <a:headEnd type="arrow"/>
            <a:tailEnd type="arrow"/>
          </a:ln>
          <a:effectLst/>
        </p:spPr>
      </p:cxnSp>
      <p:sp>
        <p:nvSpPr>
          <p:cNvPr id="68" name="Curved Left Arrow 67"/>
          <p:cNvSpPr/>
          <p:nvPr/>
        </p:nvSpPr>
        <p:spPr bwMode="auto">
          <a:xfrm>
            <a:off x="3733800" y="2057400"/>
            <a:ext cx="304800" cy="381000"/>
          </a:xfrm>
          <a:prstGeom prst="curvedLeftArrow">
            <a:avLst>
              <a:gd name="adj1" fmla="val 11839"/>
              <a:gd name="adj2" fmla="val 50000"/>
              <a:gd name="adj3" fmla="val 25000"/>
            </a:avLst>
          </a:prstGeom>
          <a:solidFill>
            <a:schemeClr val="bg1">
              <a:lumMod val="40000"/>
              <a:lumOff val="60000"/>
            </a:schemeClr>
          </a:solidFill>
          <a:ln>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1" name="TextBox 70"/>
          <p:cNvSpPr txBox="1"/>
          <p:nvPr/>
        </p:nvSpPr>
        <p:spPr>
          <a:xfrm>
            <a:off x="4038600" y="1143000"/>
            <a:ext cx="45720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rPr>
              <a:t>2b</a:t>
            </a:r>
          </a:p>
        </p:txBody>
      </p:sp>
      <p:sp>
        <p:nvSpPr>
          <p:cNvPr id="72" name="Curved Left Arrow 71"/>
          <p:cNvSpPr/>
          <p:nvPr/>
        </p:nvSpPr>
        <p:spPr bwMode="auto">
          <a:xfrm rot="20337251">
            <a:off x="6221768" y="1881639"/>
            <a:ext cx="1078394" cy="1384381"/>
          </a:xfrm>
          <a:prstGeom prst="curvedLeftArrow">
            <a:avLst>
              <a:gd name="adj1" fmla="val 2873"/>
              <a:gd name="adj2" fmla="val 42836"/>
              <a:gd name="adj3" fmla="val 10790"/>
            </a:avLst>
          </a:prstGeom>
          <a:solidFill>
            <a:schemeClr val="accent4">
              <a:lumMod val="75000"/>
            </a:schemeClr>
          </a:solidFill>
          <a:ln>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73" name="Picture 10" descr="C:\Program Files\Microsoft Resource DVD Artwork\DVD_ART\Artwork_Imagery\Shapes and Graphics\Arrows - arrow\Curved\blue high arc gradient arrow.png"/>
          <p:cNvPicPr>
            <a:picLocks noChangeAspect="1" noChangeArrowheads="1"/>
          </p:cNvPicPr>
          <p:nvPr/>
        </p:nvPicPr>
        <p:blipFill>
          <a:blip r:embed="rId18"/>
          <a:srcRect/>
          <a:stretch>
            <a:fillRect/>
          </a:stretch>
        </p:blipFill>
        <p:spPr bwMode="auto">
          <a:xfrm rot="10800000" flipH="1">
            <a:off x="3505200" y="2362200"/>
            <a:ext cx="2057400" cy="416622"/>
          </a:xfrm>
          <a:prstGeom prst="rect">
            <a:avLst/>
          </a:prstGeom>
          <a:noFill/>
        </p:spPr>
      </p:pic>
      <p:pic>
        <p:nvPicPr>
          <p:cNvPr id="74" name="Picture 10" descr="C:\Program Files\Microsoft Resource DVD Artwork\DVD_ART\Artwork_Imagery\Shapes and Graphics\Arrows - arrow\Curved\blue high arc gradient arrow.png"/>
          <p:cNvPicPr>
            <a:picLocks noChangeAspect="1" noChangeArrowheads="1"/>
          </p:cNvPicPr>
          <p:nvPr/>
        </p:nvPicPr>
        <p:blipFill>
          <a:blip r:embed="rId18"/>
          <a:srcRect/>
          <a:stretch>
            <a:fillRect/>
          </a:stretch>
        </p:blipFill>
        <p:spPr bwMode="auto">
          <a:xfrm rot="11249417">
            <a:off x="2006013" y="2777008"/>
            <a:ext cx="3980254" cy="346202"/>
          </a:xfrm>
          <a:prstGeom prst="rect">
            <a:avLst/>
          </a:prstGeom>
          <a:noFill/>
        </p:spPr>
      </p:pic>
      <p:sp>
        <p:nvSpPr>
          <p:cNvPr id="79" name="TextBox 78"/>
          <p:cNvSpPr txBox="1"/>
          <p:nvPr/>
        </p:nvSpPr>
        <p:spPr>
          <a:xfrm>
            <a:off x="382588" y="4419600"/>
            <a:ext cx="5614614" cy="2246769"/>
          </a:xfrm>
          <a:prstGeom prst="rect">
            <a:avLst/>
          </a:prstGeom>
          <a:noFill/>
        </p:spPr>
        <p:txBody>
          <a:bodyPr wrap="none" rtlCol="0">
            <a:spAutoFit/>
          </a:bodyPr>
          <a:lstStyle/>
          <a:p>
            <a:pPr marL="342900" indent="-342900">
              <a:buAutoNum type="arabicPeriod"/>
            </a:pPr>
            <a:r>
              <a:rPr lang="en-US" sz="1400" dirty="0" smtClean="0">
                <a:effectLst>
                  <a:outerShdw blurRad="38100" dist="38100" dir="2700000" algn="tl">
                    <a:srgbClr val="000000">
                      <a:alpha val="43137"/>
                    </a:srgbClr>
                  </a:outerShdw>
                </a:effectLst>
              </a:rPr>
              <a:t>Customer request to connection broker</a:t>
            </a:r>
          </a:p>
          <a:p>
            <a:pPr marL="342900" indent="-342900">
              <a:buAutoNum type="arabicPeriod"/>
            </a:pPr>
            <a:r>
              <a:rPr lang="en-US" sz="1400" dirty="0" smtClean="0">
                <a:effectLst>
                  <a:outerShdw blurRad="38100" dist="38100" dir="2700000" algn="tl">
                    <a:srgbClr val="000000">
                      <a:alpha val="43137"/>
                    </a:srgbClr>
                  </a:outerShdw>
                </a:effectLst>
              </a:rPr>
              <a:t>Identify customer profile for a specific image and send </a:t>
            </a:r>
            <a:br>
              <a:rPr lang="en-US" sz="1400" dirty="0" smtClean="0">
                <a:effectLst>
                  <a:outerShdw blurRad="38100" dist="38100" dir="2700000" algn="tl">
                    <a:srgbClr val="000000">
                      <a:alpha val="43137"/>
                    </a:srgbClr>
                  </a:outerShdw>
                </a:effectLst>
              </a:rPr>
            </a:br>
            <a:r>
              <a:rPr lang="en-US" sz="1400" dirty="0" smtClean="0">
                <a:effectLst>
                  <a:outerShdw blurRad="38100" dist="38100" dir="2700000" algn="tl">
                    <a:srgbClr val="000000">
                      <a:alpha val="43137"/>
                    </a:srgbClr>
                  </a:outerShdw>
                </a:effectLst>
              </a:rPr>
              <a:t>request to SCVMM</a:t>
            </a:r>
          </a:p>
          <a:p>
            <a:pPr marL="342900" indent="-342900">
              <a:buAutoNum type="arabicPeriod"/>
            </a:pPr>
            <a:r>
              <a:rPr lang="en-US" sz="1400" dirty="0" smtClean="0">
                <a:solidFill>
                  <a:schemeClr val="tx1"/>
                </a:solidFill>
                <a:effectLst>
                  <a:outerShdw blurRad="38100" dist="38100" dir="2700000" algn="tl">
                    <a:srgbClr val="000000">
                      <a:alpha val="43137"/>
                    </a:srgbClr>
                  </a:outerShdw>
                </a:effectLst>
              </a:rPr>
              <a:t>SCVMM locate the VM and </a:t>
            </a:r>
          </a:p>
          <a:p>
            <a:pPr marL="342900" indent="-342900">
              <a:buAutoNum type="arabicPeriod"/>
            </a:pPr>
            <a:r>
              <a:rPr lang="en-US" sz="1400" dirty="0" smtClean="0">
                <a:solidFill>
                  <a:schemeClr val="tx1"/>
                </a:solidFill>
                <a:effectLst>
                  <a:outerShdw blurRad="38100" dist="38100" dir="2700000" algn="tl">
                    <a:srgbClr val="000000">
                      <a:alpha val="43137"/>
                    </a:srgbClr>
                  </a:outerShdw>
                </a:effectLst>
              </a:rPr>
              <a:t>Identify a suitable server to run the VM</a:t>
            </a:r>
          </a:p>
          <a:p>
            <a:pPr marL="342900" indent="-342900">
              <a:buAutoNum type="arabicPeriod"/>
            </a:pPr>
            <a:r>
              <a:rPr lang="en-US" sz="1400" dirty="0" smtClean="0">
                <a:solidFill>
                  <a:schemeClr val="tx1"/>
                </a:solidFill>
                <a:effectLst>
                  <a:outerShdw blurRad="38100" dist="38100" dir="2700000" algn="tl">
                    <a:srgbClr val="000000">
                      <a:alpha val="43137"/>
                    </a:srgbClr>
                  </a:outerShdw>
                </a:effectLst>
              </a:rPr>
              <a:t>SCVMM provides the server location to connection broker</a:t>
            </a:r>
          </a:p>
          <a:p>
            <a:pPr marL="342900" indent="-342900">
              <a:buAutoNum type="arabicPeriod"/>
            </a:pPr>
            <a:r>
              <a:rPr lang="en-US" sz="1400" dirty="0" smtClean="0">
                <a:effectLst>
                  <a:outerShdw blurRad="38100" dist="38100" dir="2700000" algn="tl">
                    <a:srgbClr val="000000">
                      <a:alpha val="43137"/>
                    </a:srgbClr>
                  </a:outerShdw>
                </a:effectLst>
              </a:rPr>
              <a:t>Connection Broker tells the access device  the location of the VM</a:t>
            </a:r>
          </a:p>
          <a:p>
            <a:pPr marL="342900" indent="-342900">
              <a:buAutoNum type="arabicPeriod"/>
            </a:pPr>
            <a:r>
              <a:rPr lang="en-US" sz="1400" dirty="0" smtClean="0">
                <a:solidFill>
                  <a:schemeClr val="tx1"/>
                </a:solidFill>
                <a:effectLst>
                  <a:outerShdw blurRad="38100" dist="38100" dir="2700000" algn="tl">
                    <a:srgbClr val="000000">
                      <a:alpha val="43137"/>
                    </a:srgbClr>
                  </a:outerShdw>
                </a:effectLst>
              </a:rPr>
              <a:t>Device calls the server to activate the VM</a:t>
            </a:r>
          </a:p>
          <a:p>
            <a:pPr marL="342900" indent="-342900">
              <a:buAutoNum type="arabicPeriod"/>
            </a:pPr>
            <a:r>
              <a:rPr lang="en-US" sz="1400" dirty="0" smtClean="0">
                <a:effectLst>
                  <a:outerShdw blurRad="38100" dist="38100" dir="2700000" algn="tl">
                    <a:srgbClr val="000000">
                      <a:alpha val="43137"/>
                    </a:srgbClr>
                  </a:outerShdw>
                </a:effectLst>
              </a:rPr>
              <a:t>Files are provisioned when user  click on the icon in VM</a:t>
            </a:r>
          </a:p>
          <a:p>
            <a:pPr marL="342900" indent="-342900">
              <a:buAutoNum type="arabicPeriod"/>
            </a:pPr>
            <a:r>
              <a:rPr lang="en-US" sz="1400" dirty="0" smtClean="0">
                <a:solidFill>
                  <a:schemeClr val="tx1"/>
                </a:solidFill>
                <a:effectLst>
                  <a:outerShdw blurRad="38100" dist="38100" dir="2700000" algn="tl">
                    <a:srgbClr val="000000">
                      <a:alpha val="43137"/>
                    </a:srgbClr>
                  </a:outerShdw>
                </a:effectLst>
              </a:rPr>
              <a:t>Applications are provisioned when user click on the icon in VM</a:t>
            </a:r>
          </a:p>
        </p:txBody>
      </p:sp>
      <p:sp>
        <p:nvSpPr>
          <p:cNvPr id="83" name="TextBox 82"/>
          <p:cNvSpPr txBox="1"/>
          <p:nvPr/>
        </p:nvSpPr>
        <p:spPr>
          <a:xfrm>
            <a:off x="7486829" y="3338146"/>
            <a:ext cx="990599" cy="400110"/>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rPr>
              <a:t>50% Utilization</a:t>
            </a:r>
            <a:endParaRPr lang="en-US" sz="1000" dirty="0" smtClean="0">
              <a:solidFill>
                <a:schemeClr val="tx1"/>
              </a:solidFill>
              <a:effectLst>
                <a:outerShdw blurRad="38100" dist="38100" dir="2700000" algn="tl">
                  <a:srgbClr val="000000">
                    <a:alpha val="43137"/>
                  </a:srgbClr>
                </a:outerShdw>
              </a:effectLst>
            </a:endParaRPr>
          </a:p>
        </p:txBody>
      </p:sp>
      <p:sp>
        <p:nvSpPr>
          <p:cNvPr id="84" name="TextBox 83"/>
          <p:cNvSpPr txBox="1"/>
          <p:nvPr/>
        </p:nvSpPr>
        <p:spPr>
          <a:xfrm>
            <a:off x="7639229" y="4347856"/>
            <a:ext cx="762000" cy="400110"/>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rPr>
              <a:t>60% Utilization</a:t>
            </a:r>
            <a:endParaRPr lang="en-US" sz="1000" dirty="0" smtClean="0">
              <a:solidFill>
                <a:schemeClr val="tx1"/>
              </a:solidFill>
              <a:effectLst>
                <a:outerShdw blurRad="38100" dist="38100" dir="2700000" algn="tl">
                  <a:srgbClr val="000000">
                    <a:alpha val="43137"/>
                  </a:srgbClr>
                </a:outerShdw>
              </a:effectLst>
            </a:endParaRPr>
          </a:p>
        </p:txBody>
      </p:sp>
      <p:sp>
        <p:nvSpPr>
          <p:cNvPr id="85" name="TextBox 84"/>
          <p:cNvSpPr txBox="1"/>
          <p:nvPr/>
        </p:nvSpPr>
        <p:spPr>
          <a:xfrm>
            <a:off x="5848530" y="4271656"/>
            <a:ext cx="762000" cy="400110"/>
          </a:xfrm>
          <a:prstGeom prst="rect">
            <a:avLst/>
          </a:prstGeom>
          <a:noFill/>
        </p:spPr>
        <p:txBody>
          <a:bodyPr wrap="square" rtlCol="0">
            <a:spAutoFit/>
          </a:bodyPr>
          <a:lstStyle/>
          <a:p>
            <a:pPr algn="r"/>
            <a:r>
              <a:rPr lang="en-US" sz="1000" dirty="0" smtClean="0">
                <a:effectLst>
                  <a:outerShdw blurRad="38100" dist="38100" dir="2700000" algn="tl">
                    <a:srgbClr val="000000">
                      <a:alpha val="43137"/>
                    </a:srgbClr>
                  </a:outerShdw>
                </a:effectLst>
              </a:rPr>
              <a:t>70% Utilization</a:t>
            </a:r>
            <a:endParaRPr lang="en-US" sz="1000" dirty="0" smtClean="0">
              <a:solidFill>
                <a:schemeClr val="tx1"/>
              </a:solidFill>
              <a:effectLst>
                <a:outerShdw blurRad="38100" dist="38100" dir="2700000" algn="tl">
                  <a:srgbClr val="000000">
                    <a:alpha val="43137"/>
                  </a:srgbClr>
                </a:outerShdw>
              </a:effectLst>
            </a:endParaRPr>
          </a:p>
        </p:txBody>
      </p:sp>
      <p:sp>
        <p:nvSpPr>
          <p:cNvPr id="86" name="TextBox 85"/>
          <p:cNvSpPr txBox="1"/>
          <p:nvPr/>
        </p:nvSpPr>
        <p:spPr>
          <a:xfrm>
            <a:off x="6496230" y="2976256"/>
            <a:ext cx="990599" cy="400110"/>
          </a:xfrm>
          <a:prstGeom prst="rect">
            <a:avLst/>
          </a:prstGeom>
          <a:noFill/>
        </p:spPr>
        <p:txBody>
          <a:bodyPr wrap="square" rtlCol="0">
            <a:spAutoFit/>
          </a:bodyPr>
          <a:lstStyle/>
          <a:p>
            <a:r>
              <a:rPr lang="en-US" sz="1000" dirty="0" smtClean="0">
                <a:effectLst>
                  <a:outerShdw blurRad="38100" dist="38100" dir="2700000" algn="tl">
                    <a:srgbClr val="000000">
                      <a:alpha val="43137"/>
                    </a:srgbClr>
                  </a:outerShdw>
                </a:effectLst>
              </a:rPr>
              <a:t>20% Utilization</a:t>
            </a:r>
            <a:endParaRPr lang="en-US" sz="1000"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TextBox 9"/>
          <p:cNvSpPr txBox="1">
            <a:spLocks noChangeArrowheads="1"/>
          </p:cNvSpPr>
          <p:nvPr/>
        </p:nvSpPr>
        <p:spPr bwMode="auto">
          <a:xfrm>
            <a:off x="76200" y="4876800"/>
            <a:ext cx="2514600" cy="1323975"/>
          </a:xfrm>
          <a:prstGeom prst="rect">
            <a:avLst/>
          </a:prstGeom>
          <a:noFill/>
          <a:ln w="9525">
            <a:noFill/>
            <a:miter lim="800000"/>
            <a:headEnd/>
            <a:tailEnd/>
          </a:ln>
        </p:spPr>
        <p:txBody>
          <a:bodyPr>
            <a:spAutoFit/>
          </a:bodyPr>
          <a:lstStyle/>
          <a:p>
            <a:pPr algn="ctr"/>
            <a:r>
              <a:rPr lang="en-US" sz="1600" dirty="0">
                <a:effectLst>
                  <a:outerShdw blurRad="38100" dist="38100" dir="2700000" algn="tl">
                    <a:srgbClr val="000000">
                      <a:alpha val="43137"/>
                    </a:srgbClr>
                  </a:outerShdw>
                </a:effectLst>
              </a:rPr>
              <a:t>Rapidly packages applications through active watch technology including execution dependencies.</a:t>
            </a:r>
          </a:p>
        </p:txBody>
      </p:sp>
      <p:sp>
        <p:nvSpPr>
          <p:cNvPr id="11269" name="TextBox 10"/>
          <p:cNvSpPr txBox="1">
            <a:spLocks noChangeArrowheads="1"/>
          </p:cNvSpPr>
          <p:nvPr/>
        </p:nvSpPr>
        <p:spPr bwMode="auto">
          <a:xfrm>
            <a:off x="5943600" y="4876800"/>
            <a:ext cx="3124200" cy="1323975"/>
          </a:xfrm>
          <a:prstGeom prst="rect">
            <a:avLst/>
          </a:prstGeom>
          <a:noFill/>
          <a:ln w="9525">
            <a:noFill/>
            <a:miter lim="800000"/>
            <a:headEnd/>
            <a:tailEnd/>
          </a:ln>
        </p:spPr>
        <p:txBody>
          <a:bodyPr>
            <a:spAutoFit/>
          </a:bodyPr>
          <a:lstStyle/>
          <a:p>
            <a:pPr algn="ctr"/>
            <a:r>
              <a:rPr lang="en-US" sz="1600" dirty="0">
                <a:effectLst>
                  <a:outerShdw blurRad="38100" dist="38100" dir="2700000" algn="tl">
                    <a:srgbClr val="000000">
                      <a:alpha val="43137"/>
                    </a:srgbClr>
                  </a:outerShdw>
                </a:effectLst>
              </a:rPr>
              <a:t>Delivers launch threshold of application through dynamic streaming protocol and caches for repeat use.  Supports disconnected mode.</a:t>
            </a:r>
          </a:p>
        </p:txBody>
      </p:sp>
      <p:sp>
        <p:nvSpPr>
          <p:cNvPr id="11271" name="TextBox 7"/>
          <p:cNvSpPr txBox="1">
            <a:spLocks noChangeArrowheads="1"/>
          </p:cNvSpPr>
          <p:nvPr/>
        </p:nvSpPr>
        <p:spPr bwMode="auto">
          <a:xfrm>
            <a:off x="2743200" y="4876800"/>
            <a:ext cx="3048000" cy="1323975"/>
          </a:xfrm>
          <a:prstGeom prst="rect">
            <a:avLst/>
          </a:prstGeom>
          <a:noFill/>
          <a:ln w="9525">
            <a:noFill/>
            <a:miter lim="800000"/>
            <a:headEnd/>
            <a:tailEnd/>
          </a:ln>
        </p:spPr>
        <p:txBody>
          <a:bodyPr>
            <a:spAutoFit/>
          </a:bodyPr>
          <a:lstStyle/>
          <a:p>
            <a:pPr algn="ctr"/>
            <a:r>
              <a:rPr lang="en-US" sz="1600" dirty="0">
                <a:effectLst>
                  <a:outerShdw blurRad="38100" dist="38100" dir="2700000" algn="tl">
                    <a:srgbClr val="000000">
                      <a:alpha val="43137"/>
                    </a:srgbClr>
                  </a:outerShdw>
                </a:effectLst>
              </a:rPr>
              <a:t>Applications delivered by highly scalable infrastructure and assigned by Active Directory.  Optional application license enforcement.</a:t>
            </a:r>
          </a:p>
        </p:txBody>
      </p:sp>
      <p:sp>
        <p:nvSpPr>
          <p:cNvPr id="11" name="Rectangle 2"/>
          <p:cNvSpPr>
            <a:spLocks noGrp="1" noChangeArrowheads="1"/>
          </p:cNvSpPr>
          <p:nvPr>
            <p:ph type="title"/>
          </p:nvPr>
        </p:nvSpPr>
        <p:spPr>
          <a:xfrm>
            <a:off x="382588" y="228600"/>
            <a:ext cx="8380412" cy="1828193"/>
          </a:xfrm>
        </p:spPr>
        <p:txBody>
          <a:bodyPr/>
          <a:lstStyle/>
          <a:p>
            <a:r>
              <a:rPr lang="en-US" sz="3600" dirty="0" smtClean="0"/>
              <a:t>Microsoft </a:t>
            </a:r>
            <a:r>
              <a:rPr lang="en-US" sz="3600" dirty="0" err="1" smtClean="0"/>
              <a:t>SoftGrid</a:t>
            </a:r>
            <a:r>
              <a:rPr lang="en-US" sz="3600" dirty="0" smtClean="0"/>
              <a:t> Application Virtualization</a:t>
            </a:r>
            <a:br>
              <a:rPr lang="en-US" sz="3600" dirty="0" smtClean="0"/>
            </a:br>
            <a:r>
              <a:rPr lang="en-US" sz="2400" dirty="0" smtClean="0">
                <a:solidFill>
                  <a:schemeClr val="accent1"/>
                </a:solidFill>
                <a:effectLst/>
              </a:rPr>
              <a:t>Dynamically streaming software as a centrally managed service</a:t>
            </a:r>
            <a:r>
              <a:rPr lang="en-US" sz="3600" dirty="0" smtClean="0"/>
              <a:t/>
            </a:r>
            <a:br>
              <a:rPr lang="en-US" sz="3600" dirty="0" smtClean="0"/>
            </a:br>
            <a:r>
              <a:rPr lang="en-US" sz="3600" dirty="0" smtClean="0"/>
              <a:t/>
            </a:r>
            <a:br>
              <a:rPr lang="en-US" sz="3600" dirty="0" smtClean="0"/>
            </a:br>
            <a:endParaRPr lang="en-US" sz="3600" dirty="0" smtClean="0"/>
          </a:p>
        </p:txBody>
      </p:sp>
      <p:pic>
        <p:nvPicPr>
          <p:cNvPr id="19459" name="Picture 3" descr="\\.PSF\Parallels Share\MDOP 'Deep Dive' Presentation 2007-03\Sequencing-Process-Vertical.png"/>
          <p:cNvPicPr>
            <a:picLocks noChangeAspect="1" noChangeArrowheads="1"/>
          </p:cNvPicPr>
          <p:nvPr/>
        </p:nvPicPr>
        <p:blipFill>
          <a:blip r:embed="rId3"/>
          <a:srcRect/>
          <a:stretch>
            <a:fillRect/>
          </a:stretch>
        </p:blipFill>
        <p:spPr bwMode="auto">
          <a:xfrm>
            <a:off x="228599" y="1524000"/>
            <a:ext cx="2188521" cy="3276600"/>
          </a:xfrm>
          <a:prstGeom prst="rect">
            <a:avLst/>
          </a:prstGeom>
          <a:noFill/>
        </p:spPr>
      </p:pic>
      <p:pic>
        <p:nvPicPr>
          <p:cNvPr id="19460" name="Picture 4" descr="\\.PSF\Parallels Share\MDOP 'Deep Dive' Presentation 2007-03\Management-Architecture.png"/>
          <p:cNvPicPr>
            <a:picLocks noChangeAspect="1" noChangeArrowheads="1"/>
          </p:cNvPicPr>
          <p:nvPr/>
        </p:nvPicPr>
        <p:blipFill>
          <a:blip r:embed="rId4"/>
          <a:srcRect/>
          <a:stretch>
            <a:fillRect/>
          </a:stretch>
        </p:blipFill>
        <p:spPr bwMode="auto">
          <a:xfrm>
            <a:off x="2719759" y="2024063"/>
            <a:ext cx="3087580" cy="2547937"/>
          </a:xfrm>
          <a:prstGeom prst="rect">
            <a:avLst/>
          </a:prstGeom>
          <a:noFill/>
        </p:spPr>
      </p:pic>
      <p:pic>
        <p:nvPicPr>
          <p:cNvPr id="19462" name="Picture 6" descr="\\.PSF\Parallels Share\MDOP 'Deep Dive' Presentation 2007-03\App-Streaming.png"/>
          <p:cNvPicPr>
            <a:picLocks noChangeAspect="1" noChangeArrowheads="1"/>
          </p:cNvPicPr>
          <p:nvPr/>
        </p:nvPicPr>
        <p:blipFill>
          <a:blip r:embed="rId5"/>
          <a:srcRect/>
          <a:stretch>
            <a:fillRect/>
          </a:stretch>
        </p:blipFill>
        <p:spPr bwMode="auto">
          <a:xfrm>
            <a:off x="6087533" y="2279974"/>
            <a:ext cx="2980267" cy="16764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winard\Desktop\Muglia 11-14 TechEd EMEA IT Forume\Artwork\PNGs\6-part.png"/>
          <p:cNvPicPr>
            <a:picLocks noChangeAspect="1" noChangeArrowheads="1"/>
          </p:cNvPicPr>
          <p:nvPr/>
        </p:nvPicPr>
        <p:blipFill>
          <a:blip r:embed="rId3"/>
          <a:srcRect/>
          <a:stretch>
            <a:fillRect/>
          </a:stretch>
        </p:blipFill>
        <p:spPr bwMode="ltGray">
          <a:xfrm>
            <a:off x="0" y="493713"/>
            <a:ext cx="9144000" cy="6364287"/>
          </a:xfrm>
          <a:prstGeom prst="rect">
            <a:avLst/>
          </a:prstGeom>
          <a:noFill/>
          <a:ln w="9525">
            <a:noFill/>
            <a:miter lim="800000"/>
            <a:headEnd/>
            <a:tailEnd/>
          </a:ln>
        </p:spPr>
      </p:pic>
      <p:grpSp>
        <p:nvGrpSpPr>
          <p:cNvPr id="2" name="Group 46"/>
          <p:cNvGrpSpPr>
            <a:grpSpLocks/>
          </p:cNvGrpSpPr>
          <p:nvPr/>
        </p:nvGrpSpPr>
        <p:grpSpPr bwMode="auto">
          <a:xfrm>
            <a:off x="6438900" y="1038225"/>
            <a:ext cx="2309813" cy="1211263"/>
            <a:chOff x="11797665" y="2461260"/>
            <a:chExt cx="2705101" cy="1296988"/>
          </a:xfrm>
        </p:grpSpPr>
        <p:pic>
          <p:nvPicPr>
            <p:cNvPr id="37914" name="Rectangle 592905"/>
            <p:cNvPicPr>
              <a:picLocks noChangeAspect="1" noChangeArrowheads="1"/>
            </p:cNvPicPr>
            <p:nvPr/>
          </p:nvPicPr>
          <p:blipFill>
            <a:blip r:embed="rId4"/>
            <a:srcRect/>
            <a:stretch>
              <a:fillRect/>
            </a:stretch>
          </p:blipFill>
          <p:spPr bwMode="auto">
            <a:xfrm>
              <a:off x="11797665" y="2604135"/>
              <a:ext cx="1866900" cy="1154113"/>
            </a:xfrm>
            <a:prstGeom prst="rect">
              <a:avLst/>
            </a:prstGeom>
            <a:noFill/>
            <a:ln w="9525">
              <a:noFill/>
              <a:miter lim="800000"/>
              <a:headEnd/>
              <a:tailEnd/>
            </a:ln>
          </p:spPr>
        </p:pic>
        <p:pic>
          <p:nvPicPr>
            <p:cNvPr id="37915" name="Rectangle 592906"/>
            <p:cNvPicPr>
              <a:picLocks noChangeAspect="1" noChangeArrowheads="1"/>
            </p:cNvPicPr>
            <p:nvPr/>
          </p:nvPicPr>
          <p:blipFill>
            <a:blip r:embed="rId5"/>
            <a:srcRect/>
            <a:stretch>
              <a:fillRect/>
            </a:stretch>
          </p:blipFill>
          <p:spPr bwMode="auto">
            <a:xfrm>
              <a:off x="13148628" y="2461260"/>
              <a:ext cx="1354138" cy="1266825"/>
            </a:xfrm>
            <a:prstGeom prst="rect">
              <a:avLst/>
            </a:prstGeom>
            <a:noFill/>
            <a:ln w="9525">
              <a:noFill/>
              <a:miter lim="800000"/>
              <a:headEnd/>
              <a:tailEnd/>
            </a:ln>
          </p:spPr>
        </p:pic>
        <p:pic>
          <p:nvPicPr>
            <p:cNvPr id="37916" name="Rectangle 592907"/>
            <p:cNvPicPr>
              <a:picLocks noChangeAspect="1" noChangeArrowheads="1"/>
            </p:cNvPicPr>
            <p:nvPr/>
          </p:nvPicPr>
          <p:blipFill>
            <a:blip r:embed="rId6"/>
            <a:srcRect/>
            <a:stretch>
              <a:fillRect/>
            </a:stretch>
          </p:blipFill>
          <p:spPr bwMode="auto">
            <a:xfrm>
              <a:off x="13088303" y="2766060"/>
              <a:ext cx="530225" cy="920750"/>
            </a:xfrm>
            <a:prstGeom prst="rect">
              <a:avLst/>
            </a:prstGeom>
            <a:noFill/>
            <a:ln w="9525">
              <a:noFill/>
              <a:miter lim="800000"/>
              <a:headEnd/>
              <a:tailEnd/>
            </a:ln>
          </p:spPr>
        </p:pic>
      </p:grpSp>
      <p:grpSp>
        <p:nvGrpSpPr>
          <p:cNvPr id="3" name="Group 6"/>
          <p:cNvGrpSpPr>
            <a:grpSpLocks/>
          </p:cNvGrpSpPr>
          <p:nvPr/>
        </p:nvGrpSpPr>
        <p:grpSpPr bwMode="auto">
          <a:xfrm>
            <a:off x="2971800" y="182563"/>
            <a:ext cx="3200400" cy="3200400"/>
            <a:chOff x="2831131" y="1864958"/>
            <a:chExt cx="3493470" cy="3493470"/>
          </a:xfrm>
        </p:grpSpPr>
        <p:grpSp>
          <p:nvGrpSpPr>
            <p:cNvPr id="5" name="Oval 43"/>
            <p:cNvGrpSpPr>
              <a:grpSpLocks/>
            </p:cNvGrpSpPr>
            <p:nvPr/>
          </p:nvGrpSpPr>
          <p:grpSpPr bwMode="auto">
            <a:xfrm>
              <a:off x="2767916" y="1825033"/>
              <a:ext cx="3619900" cy="3626555"/>
              <a:chOff x="2913888" y="146304"/>
              <a:chExt cx="3316224" cy="3322320"/>
            </a:xfrm>
          </p:grpSpPr>
          <p:pic>
            <p:nvPicPr>
              <p:cNvPr id="37912" name="Oval 43"/>
              <p:cNvPicPr>
                <a:picLocks noChangeArrowheads="1"/>
              </p:cNvPicPr>
              <p:nvPr/>
            </p:nvPicPr>
            <p:blipFill>
              <a:blip r:embed="rId7"/>
              <a:srcRect/>
              <a:stretch>
                <a:fillRect/>
              </a:stretch>
            </p:blipFill>
            <p:spPr bwMode="auto">
              <a:xfrm>
                <a:off x="2913888" y="146304"/>
                <a:ext cx="3316224" cy="3322320"/>
              </a:xfrm>
              <a:prstGeom prst="rect">
                <a:avLst/>
              </a:prstGeom>
              <a:noFill/>
              <a:ln w="9525">
                <a:noFill/>
                <a:miter lim="800000"/>
                <a:headEnd/>
                <a:tailEnd/>
              </a:ln>
            </p:spPr>
          </p:pic>
          <p:sp>
            <p:nvSpPr>
              <p:cNvPr id="4" name="Text Box 21"/>
              <p:cNvSpPr txBox="1">
                <a:spLocks noChangeArrowheads="1"/>
              </p:cNvSpPr>
              <p:nvPr/>
            </p:nvSpPr>
            <p:spPr bwMode="auto">
              <a:xfrm>
                <a:off x="3441700" y="651192"/>
                <a:ext cx="2260600" cy="2263775"/>
              </a:xfrm>
              <a:prstGeom prst="rect">
                <a:avLst/>
              </a:prstGeom>
              <a:noFill/>
              <a:ln w="9525">
                <a:noFill/>
                <a:miter lim="800000"/>
                <a:headEnd/>
                <a:tailEnd/>
              </a:ln>
            </p:spPr>
            <p:txBody>
              <a:bodyPr anchor="ctr"/>
              <a:lstStyle/>
              <a:p>
                <a:pPr>
                  <a:defRPr/>
                </a:pPr>
                <a:endParaRPr lang="en-US" sz="3600" dirty="0">
                  <a:effectLst>
                    <a:outerShdw blurRad="38100" dist="38100" dir="2700000" algn="tl">
                      <a:srgbClr val="000000"/>
                    </a:outerShdw>
                  </a:effectLst>
                  <a:latin typeface="Segoe Black" pitchFamily="34" charset="0"/>
                </a:endParaRPr>
              </a:p>
            </p:txBody>
          </p:sp>
        </p:grpSp>
        <p:grpSp>
          <p:nvGrpSpPr>
            <p:cNvPr id="6" name="Oval 44"/>
            <p:cNvGrpSpPr>
              <a:grpSpLocks/>
            </p:cNvGrpSpPr>
            <p:nvPr/>
          </p:nvGrpSpPr>
          <p:grpSpPr bwMode="auto">
            <a:xfrm>
              <a:off x="2781224" y="1811724"/>
              <a:ext cx="3593283" cy="3599938"/>
              <a:chOff x="2926080" y="134112"/>
              <a:chExt cx="3291840" cy="3297936"/>
            </a:xfrm>
          </p:grpSpPr>
          <p:pic>
            <p:nvPicPr>
              <p:cNvPr id="37910" name="Oval 44"/>
              <p:cNvPicPr>
                <a:picLocks noChangeArrowheads="1"/>
              </p:cNvPicPr>
              <p:nvPr/>
            </p:nvPicPr>
            <p:blipFill>
              <a:blip r:embed="rId8"/>
              <a:srcRect/>
              <a:stretch>
                <a:fillRect/>
              </a:stretch>
            </p:blipFill>
            <p:spPr bwMode="auto">
              <a:xfrm>
                <a:off x="2926080" y="134112"/>
                <a:ext cx="3291840" cy="3297936"/>
              </a:xfrm>
              <a:prstGeom prst="rect">
                <a:avLst/>
              </a:prstGeom>
              <a:noFill/>
              <a:ln w="9525">
                <a:noFill/>
                <a:miter lim="800000"/>
                <a:headEnd/>
                <a:tailEnd/>
              </a:ln>
            </p:spPr>
          </p:pic>
          <p:sp>
            <p:nvSpPr>
              <p:cNvPr id="37911" name="Text Box 24"/>
              <p:cNvSpPr txBox="1">
                <a:spLocks noChangeArrowheads="1"/>
              </p:cNvSpPr>
              <p:nvPr/>
            </p:nvSpPr>
            <p:spPr bwMode="auto">
              <a:xfrm>
                <a:off x="3593000" y="804079"/>
                <a:ext cx="1958000" cy="1958002"/>
              </a:xfrm>
              <a:prstGeom prst="rect">
                <a:avLst/>
              </a:prstGeom>
              <a:noFill/>
              <a:ln w="9525">
                <a:noFill/>
                <a:miter lim="800000"/>
                <a:headEnd/>
                <a:tailEnd/>
              </a:ln>
            </p:spPr>
            <p:txBody>
              <a:bodyPr wrap="none" anchor="ctr"/>
              <a:lstStyle/>
              <a:p>
                <a:endParaRPr lang="en-US" sz="3600" b="0" dirty="0">
                  <a:latin typeface="Segoe Black" pitchFamily="34" charset="0"/>
                </a:endParaRPr>
              </a:p>
            </p:txBody>
          </p:sp>
        </p:grpSp>
      </p:grpSp>
      <p:pic>
        <p:nvPicPr>
          <p:cNvPr id="46" name="Rectangle 45"/>
          <p:cNvPicPr>
            <a:picLocks noChangeArrowheads="1"/>
          </p:cNvPicPr>
          <p:nvPr/>
        </p:nvPicPr>
        <p:blipFill>
          <a:blip r:embed="rId9"/>
          <a:srcRect/>
          <a:stretch>
            <a:fillRect/>
          </a:stretch>
        </p:blipFill>
        <p:spPr bwMode="auto">
          <a:xfrm>
            <a:off x="3163888" y="933450"/>
            <a:ext cx="2938462" cy="1511300"/>
          </a:xfrm>
          <a:prstGeom prst="rect">
            <a:avLst/>
          </a:prstGeom>
          <a:noFill/>
          <a:ln w="9525">
            <a:noFill/>
            <a:miter lim="800000"/>
            <a:headEnd/>
            <a:tailEnd/>
          </a:ln>
        </p:spPr>
      </p:pic>
      <p:pic>
        <p:nvPicPr>
          <p:cNvPr id="39" name="Rectangle 38"/>
          <p:cNvPicPr>
            <a:picLocks noChangeArrowheads="1"/>
          </p:cNvPicPr>
          <p:nvPr/>
        </p:nvPicPr>
        <p:blipFill>
          <a:blip r:embed="rId10"/>
          <a:srcRect/>
          <a:stretch>
            <a:fillRect/>
          </a:stretch>
        </p:blipFill>
        <p:spPr bwMode="auto">
          <a:xfrm>
            <a:off x="390525" y="4883150"/>
            <a:ext cx="1839913" cy="590550"/>
          </a:xfrm>
          <a:prstGeom prst="rect">
            <a:avLst/>
          </a:prstGeom>
          <a:noFill/>
          <a:ln w="9525">
            <a:noFill/>
            <a:miter lim="800000"/>
            <a:headEnd/>
            <a:tailEnd/>
          </a:ln>
        </p:spPr>
      </p:pic>
      <p:pic>
        <p:nvPicPr>
          <p:cNvPr id="40" name="Rectangle 39"/>
          <p:cNvPicPr>
            <a:picLocks noChangeArrowheads="1"/>
          </p:cNvPicPr>
          <p:nvPr/>
        </p:nvPicPr>
        <p:blipFill>
          <a:blip r:embed="rId11"/>
          <a:srcRect/>
          <a:stretch>
            <a:fillRect/>
          </a:stretch>
        </p:blipFill>
        <p:spPr bwMode="auto">
          <a:xfrm>
            <a:off x="6997700" y="2060575"/>
            <a:ext cx="2274888" cy="914400"/>
          </a:xfrm>
          <a:prstGeom prst="rect">
            <a:avLst/>
          </a:prstGeom>
          <a:noFill/>
          <a:ln w="9525">
            <a:noFill/>
            <a:miter lim="800000"/>
            <a:headEnd/>
            <a:tailEnd/>
          </a:ln>
        </p:spPr>
      </p:pic>
      <p:pic>
        <p:nvPicPr>
          <p:cNvPr id="41" name="Rectangle 40"/>
          <p:cNvPicPr>
            <a:picLocks noChangeArrowheads="1"/>
          </p:cNvPicPr>
          <p:nvPr/>
        </p:nvPicPr>
        <p:blipFill>
          <a:blip r:embed="rId12"/>
          <a:srcRect/>
          <a:stretch>
            <a:fillRect/>
          </a:stretch>
        </p:blipFill>
        <p:spPr bwMode="auto">
          <a:xfrm>
            <a:off x="390525" y="2133600"/>
            <a:ext cx="2060575" cy="585788"/>
          </a:xfrm>
          <a:prstGeom prst="rect">
            <a:avLst/>
          </a:prstGeom>
          <a:noFill/>
          <a:ln w="9525">
            <a:noFill/>
            <a:miter lim="800000"/>
            <a:headEnd/>
            <a:tailEnd/>
          </a:ln>
        </p:spPr>
      </p:pic>
      <p:pic>
        <p:nvPicPr>
          <p:cNvPr id="42" name="Rectangle 41"/>
          <p:cNvPicPr>
            <a:picLocks noChangeArrowheads="1"/>
          </p:cNvPicPr>
          <p:nvPr/>
        </p:nvPicPr>
        <p:blipFill>
          <a:blip r:embed="rId13"/>
          <a:srcRect/>
          <a:stretch>
            <a:fillRect/>
          </a:stretch>
        </p:blipFill>
        <p:spPr bwMode="auto">
          <a:xfrm>
            <a:off x="1779588" y="6156325"/>
            <a:ext cx="2584450" cy="585788"/>
          </a:xfrm>
          <a:prstGeom prst="rect">
            <a:avLst/>
          </a:prstGeom>
          <a:noFill/>
          <a:ln w="9525">
            <a:noFill/>
            <a:miter lim="800000"/>
            <a:headEnd/>
            <a:tailEnd/>
          </a:ln>
        </p:spPr>
      </p:pic>
      <p:pic>
        <p:nvPicPr>
          <p:cNvPr id="48" name="Rectangle 47"/>
          <p:cNvPicPr>
            <a:picLocks noChangeArrowheads="1"/>
          </p:cNvPicPr>
          <p:nvPr/>
        </p:nvPicPr>
        <p:blipFill>
          <a:blip r:embed="rId14"/>
          <a:srcRect/>
          <a:stretch>
            <a:fillRect/>
          </a:stretch>
        </p:blipFill>
        <p:spPr bwMode="auto">
          <a:xfrm>
            <a:off x="6675438" y="4846638"/>
            <a:ext cx="2297112" cy="584200"/>
          </a:xfrm>
          <a:prstGeom prst="rect">
            <a:avLst/>
          </a:prstGeom>
          <a:noFill/>
          <a:ln w="9525">
            <a:noFill/>
            <a:miter lim="800000"/>
            <a:headEnd/>
            <a:tailEnd/>
          </a:ln>
        </p:spPr>
      </p:pic>
      <p:pic>
        <p:nvPicPr>
          <p:cNvPr id="37" name="Rectangle 36"/>
          <p:cNvPicPr>
            <a:picLocks noChangeArrowheads="1"/>
          </p:cNvPicPr>
          <p:nvPr/>
        </p:nvPicPr>
        <p:blipFill>
          <a:blip r:embed="rId15"/>
          <a:srcRect/>
          <a:stretch>
            <a:fillRect/>
          </a:stretch>
        </p:blipFill>
        <p:spPr bwMode="auto">
          <a:xfrm>
            <a:off x="4949825" y="6145213"/>
            <a:ext cx="1931988" cy="584200"/>
          </a:xfrm>
          <a:prstGeom prst="rect">
            <a:avLst/>
          </a:prstGeom>
          <a:noFill/>
          <a:ln w="9525">
            <a:noFill/>
            <a:miter lim="800000"/>
            <a:headEnd/>
            <a:tailEnd/>
          </a:ln>
        </p:spPr>
      </p:pic>
      <p:pic>
        <p:nvPicPr>
          <p:cNvPr id="1028" name="Picture 4" descr="I:\SHOW_ART\Executive_Show_Art\06_EXECUTIVE_SHOW_ART\Muglia - 111406 TechEd IT Forum\PNGs\Intel-Core-2-Duo.png"/>
          <p:cNvPicPr>
            <a:picLocks noChangeAspect="1" noChangeArrowheads="1"/>
          </p:cNvPicPr>
          <p:nvPr/>
        </p:nvPicPr>
        <p:blipFill>
          <a:blip r:embed="rId16"/>
          <a:srcRect/>
          <a:stretch>
            <a:fillRect/>
          </a:stretch>
        </p:blipFill>
        <p:spPr bwMode="auto">
          <a:xfrm>
            <a:off x="684213" y="1082675"/>
            <a:ext cx="1209675" cy="1038225"/>
          </a:xfrm>
          <a:prstGeom prst="rect">
            <a:avLst/>
          </a:prstGeom>
          <a:noFill/>
          <a:ln w="9525">
            <a:noFill/>
            <a:miter lim="800000"/>
            <a:headEnd/>
            <a:tailEnd/>
          </a:ln>
        </p:spPr>
      </p:pic>
      <p:grpSp>
        <p:nvGrpSpPr>
          <p:cNvPr id="7" name="Group 30"/>
          <p:cNvGrpSpPr>
            <a:grpSpLocks/>
          </p:cNvGrpSpPr>
          <p:nvPr/>
        </p:nvGrpSpPr>
        <p:grpSpPr bwMode="auto">
          <a:xfrm>
            <a:off x="395288" y="2860675"/>
            <a:ext cx="3149600" cy="1965325"/>
            <a:chOff x="395288" y="2861455"/>
            <a:chExt cx="3149396" cy="1964755"/>
          </a:xfrm>
        </p:grpSpPr>
        <p:pic>
          <p:nvPicPr>
            <p:cNvPr id="37906" name="Picture 5" descr="I:\SHOW_ART\Executive_Show_Art\06_EXECUTIVE_SHOW_ART\Muglia - 111406 TechEd IT Forum\PNGs\Intel-Xeon-MP.png"/>
            <p:cNvPicPr>
              <a:picLocks noChangeAspect="1" noChangeArrowheads="1"/>
            </p:cNvPicPr>
            <p:nvPr/>
          </p:nvPicPr>
          <p:blipFill>
            <a:blip r:embed="rId17"/>
            <a:srcRect/>
            <a:stretch>
              <a:fillRect/>
            </a:stretch>
          </p:blipFill>
          <p:spPr bwMode="auto">
            <a:xfrm>
              <a:off x="1592876" y="2861455"/>
              <a:ext cx="1951808" cy="1721747"/>
            </a:xfrm>
            <a:prstGeom prst="rect">
              <a:avLst/>
            </a:prstGeom>
            <a:noFill/>
            <a:ln w="9525">
              <a:noFill/>
              <a:miter lim="800000"/>
              <a:headEnd/>
              <a:tailEnd/>
            </a:ln>
          </p:spPr>
        </p:pic>
        <p:pic>
          <p:nvPicPr>
            <p:cNvPr id="37907" name="Picture 2" descr="I:\SHOW_ART\Executive_Show_Art\06_EXECUTIVE_SHOW_ART\Muglia - 111406 TechEd IT Forum\PNGs\AMD-Athlon-64-X2.png"/>
            <p:cNvPicPr>
              <a:picLocks noChangeAspect="1" noChangeArrowheads="1"/>
            </p:cNvPicPr>
            <p:nvPr/>
          </p:nvPicPr>
          <p:blipFill>
            <a:blip r:embed="rId18"/>
            <a:srcRect/>
            <a:stretch>
              <a:fillRect/>
            </a:stretch>
          </p:blipFill>
          <p:spPr bwMode="auto">
            <a:xfrm>
              <a:off x="395288" y="3634533"/>
              <a:ext cx="1115317" cy="1191677"/>
            </a:xfrm>
            <a:prstGeom prst="rect">
              <a:avLst/>
            </a:prstGeom>
            <a:noFill/>
            <a:ln w="9525">
              <a:noFill/>
              <a:miter lim="800000"/>
              <a:headEnd/>
              <a:tailEnd/>
            </a:ln>
          </p:spPr>
        </p:pic>
      </p:grpSp>
      <p:pic>
        <p:nvPicPr>
          <p:cNvPr id="32" name="Picture 5" descr="I:\Illustrations-Icons\Windows_Vista_Icons_ for_Marketing_use\Vista Icons off the web\MIGUIImg.dll_I00ad_0409.png"/>
          <p:cNvPicPr>
            <a:picLocks noChangeAspect="1" noChangeArrowheads="1"/>
          </p:cNvPicPr>
          <p:nvPr/>
        </p:nvPicPr>
        <p:blipFill>
          <a:blip r:embed="rId19">
            <a:duotone>
              <a:schemeClr val="accent3">
                <a:shade val="45000"/>
                <a:satMod val="135000"/>
              </a:schemeClr>
              <a:prstClr val="white"/>
            </a:duotone>
          </a:blip>
          <a:srcRect/>
          <a:stretch>
            <a:fillRect/>
          </a:stretch>
        </p:blipFill>
        <p:spPr bwMode="auto">
          <a:xfrm>
            <a:off x="2794000" y="4982028"/>
            <a:ext cx="1688496" cy="1266372"/>
          </a:xfrm>
          <a:prstGeom prst="rect">
            <a:avLst/>
          </a:prstGeom>
          <a:noFill/>
          <a:ln w="9525">
            <a:noFill/>
            <a:miter lim="800000"/>
            <a:headEnd/>
            <a:tailEnd/>
          </a:ln>
        </p:spPr>
      </p:pic>
      <p:pic>
        <p:nvPicPr>
          <p:cNvPr id="34" name="Rectangle 7226"/>
          <p:cNvPicPr>
            <a:picLocks noChangeAspect="1" noChangeArrowheads="1"/>
          </p:cNvPicPr>
          <p:nvPr/>
        </p:nvPicPr>
        <p:blipFill>
          <a:blip r:embed="rId20">
            <a:duotone>
              <a:prstClr val="black"/>
              <a:srgbClr val="7B9D1E">
                <a:tint val="45000"/>
                <a:satMod val="400000"/>
              </a:srgbClr>
            </a:duotone>
          </a:blip>
          <a:stretch>
            <a:fillRect/>
          </a:stretch>
        </p:blipFill>
        <p:spPr bwMode="auto">
          <a:xfrm>
            <a:off x="6096000" y="3200400"/>
            <a:ext cx="2416460" cy="1780388"/>
          </a:xfrm>
          <a:prstGeom prst="rect">
            <a:avLst/>
          </a:prstGeom>
          <a:noFill/>
          <a:ln>
            <a:noFill/>
          </a:ln>
        </p:spPr>
      </p:pic>
      <p:pic>
        <p:nvPicPr>
          <p:cNvPr id="35" name="Picture 6" descr="C:\Program Files\Microsoft Resource DVD Artwork\DVD_ART\Artwork_Imagery\HARDWARE_IMAGERY\Illustration - Misc Hardware\Miscellaneous\Connecting systems icon.png"/>
          <p:cNvPicPr>
            <a:picLocks noChangeAspect="1" noChangeArrowheads="1"/>
          </p:cNvPicPr>
          <p:nvPr/>
        </p:nvPicPr>
        <p:blipFill>
          <a:blip r:embed="rId21">
            <a:duotone>
              <a:schemeClr val="accent6">
                <a:shade val="45000"/>
                <a:satMod val="135000"/>
              </a:schemeClr>
              <a:prstClr val="white"/>
            </a:duotone>
            <a:lum bright="4000" contrast="-29000"/>
          </a:blip>
          <a:srcRect/>
          <a:stretch>
            <a:fillRect/>
          </a:stretch>
        </p:blipFill>
        <p:spPr bwMode="auto">
          <a:xfrm>
            <a:off x="4495800" y="4495800"/>
            <a:ext cx="1981200"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4"/>
            <a:ext cx="8380412" cy="3050066"/>
          </a:xfrm>
        </p:spPr>
        <p:txBody>
          <a:bodyPr/>
          <a:lstStyle/>
          <a:p>
            <a:r>
              <a:rPr lang="en-US" dirty="0" smtClean="0"/>
              <a:t>Check out Virtual PC 2007, Virtual Server 2005 and System Center Virtual Machine Manager today!</a:t>
            </a:r>
          </a:p>
          <a:p>
            <a:r>
              <a:rPr lang="en-US" dirty="0" smtClean="0"/>
              <a:t>Get ready for Windows Server </a:t>
            </a:r>
            <a:br>
              <a:rPr lang="en-US" dirty="0" smtClean="0"/>
            </a:br>
            <a:r>
              <a:rPr lang="en-US" dirty="0" smtClean="0"/>
              <a:t>virtualization (“Viridian”)!</a:t>
            </a:r>
          </a:p>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485843"/>
          </a:xfrm>
        </p:spPr>
        <p:txBody>
          <a:bodyPr/>
          <a:lstStyle/>
          <a:p>
            <a:r>
              <a:rPr lang="en-US" sz="2800" dirty="0" smtClean="0"/>
              <a:t>Microsoft Virtualization Homepage</a:t>
            </a:r>
            <a:br>
              <a:rPr lang="en-US" sz="2800" dirty="0" smtClean="0"/>
            </a:br>
            <a:r>
              <a:rPr lang="en-US" sz="2800" dirty="0" smtClean="0">
                <a:hlinkClick r:id="rId3"/>
              </a:rPr>
              <a:t>http://www.microsoft.com/virtualization</a:t>
            </a:r>
            <a:endParaRPr lang="en-US" sz="2800" dirty="0" smtClean="0"/>
          </a:p>
          <a:p>
            <a:r>
              <a:rPr lang="en-US" sz="2800" dirty="0" smtClean="0"/>
              <a:t>Microsoft System Center Homepage</a:t>
            </a:r>
            <a:br>
              <a:rPr lang="en-US" sz="2800" dirty="0" smtClean="0"/>
            </a:br>
            <a:r>
              <a:rPr lang="en-US" sz="2800" dirty="0" smtClean="0">
                <a:hlinkClick r:id="rId4"/>
              </a:rPr>
              <a:t>http://www.microsoft.com/</a:t>
            </a:r>
            <a:r>
              <a:rPr lang="en-US" sz="2800" dirty="0" err="1" smtClean="0">
                <a:hlinkClick r:id="rId4"/>
              </a:rPr>
              <a:t>systemcenter</a:t>
            </a:r>
            <a:r>
              <a:rPr lang="en-US" sz="2800" dirty="0" smtClean="0">
                <a:hlinkClick r:id="rId4"/>
              </a:rPr>
              <a:t>/</a:t>
            </a:r>
            <a:endParaRPr lang="en-US" sz="2800" dirty="0" smtClean="0"/>
          </a:p>
          <a:p>
            <a:r>
              <a:rPr lang="en-US" sz="2800" dirty="0" smtClean="0"/>
              <a:t>Microsoft System Center Virtual Machine Manager</a:t>
            </a:r>
          </a:p>
          <a:p>
            <a:pPr lvl="1"/>
            <a:r>
              <a:rPr lang="en-US" sz="2400" dirty="0" smtClean="0"/>
              <a:t>Homepage:  </a:t>
            </a:r>
            <a:r>
              <a:rPr lang="en-US" sz="2400" dirty="0" smtClean="0">
                <a:hlinkClick r:id="rId5"/>
              </a:rPr>
              <a:t>www.microsoft.com/</a:t>
            </a:r>
            <a:r>
              <a:rPr lang="en-US" sz="2400" dirty="0" err="1" smtClean="0">
                <a:hlinkClick r:id="rId5"/>
              </a:rPr>
              <a:t>scvmm</a:t>
            </a:r>
            <a:endParaRPr lang="en-US" sz="2400" dirty="0" smtClean="0"/>
          </a:p>
          <a:p>
            <a:pPr lvl="1"/>
            <a:r>
              <a:rPr lang="en-US" sz="2400" dirty="0" smtClean="0"/>
              <a:t>Datasheet: </a:t>
            </a:r>
            <a:r>
              <a:rPr lang="en-US" sz="2000" dirty="0" smtClean="0">
                <a:hlinkClick r:id="rId6"/>
              </a:rPr>
              <a:t>www.microsoft.com/</a:t>
            </a:r>
            <a:r>
              <a:rPr lang="en-US" sz="2000" dirty="0" err="1" smtClean="0">
                <a:hlinkClick r:id="rId6"/>
              </a:rPr>
              <a:t>systemcenter/scvmm/evaluation/default.mspx</a:t>
            </a:r>
            <a:endParaRPr lang="en-US" sz="2400" dirty="0" smtClean="0"/>
          </a:p>
          <a:p>
            <a:pPr lvl="1"/>
            <a:r>
              <a:rPr lang="en-US" sz="2400" dirty="0" smtClean="0"/>
              <a:t>E-mail:</a:t>
            </a:r>
          </a:p>
          <a:p>
            <a:endParaRPr lang="en-US" sz="2800" dirty="0"/>
          </a:p>
        </p:txBody>
      </p:sp>
      <p:sp>
        <p:nvSpPr>
          <p:cNvPr id="242693" name="Text Box 5"/>
          <p:cNvSpPr txBox="1">
            <a:spLocks noChangeArrowheads="1"/>
          </p:cNvSpPr>
          <p:nvPr/>
        </p:nvSpPr>
        <p:spPr bwMode="auto">
          <a:xfrm>
            <a:off x="1995487" y="4907869"/>
            <a:ext cx="4329113" cy="461655"/>
          </a:xfrm>
          <a:prstGeom prst="rect">
            <a:avLst/>
          </a:prstGeom>
          <a:noFill/>
          <a:ln w="12700">
            <a:noFill/>
            <a:miter lim="800000"/>
            <a:headEnd/>
            <a:tailEnd/>
          </a:ln>
          <a:effectLst/>
        </p:spPr>
        <p:txBody>
          <a:bodyPr wrap="square" lIns="91428" tIns="45715" rIns="91428" bIns="45715">
            <a:spAutoFit/>
          </a:bodyPr>
          <a:lstStyle/>
          <a:p>
            <a:r>
              <a:rPr lang="en-US" sz="2400" dirty="0" smtClean="0">
                <a:solidFill>
                  <a:schemeClr val="tx2"/>
                </a:solidFill>
                <a:effectLst>
                  <a:outerShdw blurRad="38100" dist="38100" dir="2700000" algn="tl">
                    <a:srgbClr val="000000">
                      <a:alpha val="43137"/>
                    </a:srgbClr>
                  </a:outerShdw>
                </a:effectLst>
              </a:rPr>
              <a:t>scvmm@microsoft.com</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7" name="Picture 3" descr="gray-disc"/>
          <p:cNvPicPr>
            <a:picLocks noChangeAspect="1" noChangeArrowheads="1"/>
          </p:cNvPicPr>
          <p:nvPr/>
        </p:nvPicPr>
        <p:blipFill>
          <a:blip r:embed="rId4"/>
          <a:srcRect/>
          <a:stretch>
            <a:fillRect/>
          </a:stretch>
        </p:blipFill>
        <p:spPr bwMode="auto">
          <a:xfrm>
            <a:off x="533400" y="4476750"/>
            <a:ext cx="3432175" cy="1797050"/>
          </a:xfrm>
          <a:prstGeom prst="rect">
            <a:avLst/>
          </a:prstGeom>
          <a:noFill/>
          <a:ln w="9525" algn="ctr">
            <a:noFill/>
            <a:miter lim="800000"/>
            <a:headEnd/>
            <a:tailEnd/>
          </a:ln>
        </p:spPr>
      </p:pic>
      <p:grpSp>
        <p:nvGrpSpPr>
          <p:cNvPr id="2" name="Group 4"/>
          <p:cNvGrpSpPr>
            <a:grpSpLocks/>
          </p:cNvGrpSpPr>
          <p:nvPr/>
        </p:nvGrpSpPr>
        <p:grpSpPr bwMode="auto">
          <a:xfrm>
            <a:off x="2470150" y="4097338"/>
            <a:ext cx="1108075" cy="1265237"/>
            <a:chOff x="2085" y="1465"/>
            <a:chExt cx="894" cy="1087"/>
          </a:xfrm>
        </p:grpSpPr>
        <p:pic>
          <p:nvPicPr>
            <p:cNvPr id="12341" name="Picture 5"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p:spPr>
        </p:pic>
        <p:pic>
          <p:nvPicPr>
            <p:cNvPr id="12342" name="Picture 6" descr="Host Integration Server (HIS) sm"/>
            <p:cNvPicPr>
              <a:picLocks noChangeAspect="1" noChangeArrowheads="1"/>
            </p:cNvPicPr>
            <p:nvPr/>
          </p:nvPicPr>
          <p:blipFill>
            <a:blip r:embed="rId6"/>
            <a:srcRect/>
            <a:stretch>
              <a:fillRect/>
            </a:stretch>
          </p:blipFill>
          <p:spPr bwMode="auto">
            <a:xfrm>
              <a:off x="2246" y="1465"/>
              <a:ext cx="625" cy="964"/>
            </a:xfrm>
            <a:prstGeom prst="rect">
              <a:avLst/>
            </a:prstGeom>
            <a:noFill/>
            <a:ln w="9525">
              <a:noFill/>
              <a:miter lim="800000"/>
              <a:headEnd/>
              <a:tailEnd/>
            </a:ln>
          </p:spPr>
        </p:pic>
      </p:grpSp>
      <p:pic>
        <p:nvPicPr>
          <p:cNvPr id="333831" name="Picture 7" descr="green checkmark2"/>
          <p:cNvPicPr>
            <a:picLocks noChangeAspect="1" noChangeArrowheads="1"/>
          </p:cNvPicPr>
          <p:nvPr/>
        </p:nvPicPr>
        <p:blipFill>
          <a:blip r:embed="rId7"/>
          <a:srcRect/>
          <a:stretch>
            <a:fillRect/>
          </a:stretch>
        </p:blipFill>
        <p:spPr bwMode="auto">
          <a:xfrm>
            <a:off x="2927350" y="4446588"/>
            <a:ext cx="914400" cy="895350"/>
          </a:xfrm>
          <a:prstGeom prst="rect">
            <a:avLst/>
          </a:prstGeom>
          <a:noFill/>
          <a:ln w="9525">
            <a:noFill/>
            <a:miter lim="800000"/>
            <a:headEnd/>
            <a:tailEnd/>
          </a:ln>
        </p:spPr>
      </p:pic>
      <p:sp>
        <p:nvSpPr>
          <p:cNvPr id="333832" name="Rectangle 8"/>
          <p:cNvSpPr>
            <a:spLocks noChangeArrowheads="1"/>
          </p:cNvSpPr>
          <p:nvPr/>
        </p:nvSpPr>
        <p:spPr bwMode="auto">
          <a:xfrm>
            <a:off x="38100" y="73025"/>
            <a:ext cx="9105900" cy="1244600"/>
          </a:xfrm>
          <a:prstGeom prst="rect">
            <a:avLst/>
          </a:prstGeom>
          <a:noFill/>
          <a:ln w="9525">
            <a:noFill/>
            <a:miter lim="800000"/>
            <a:headEnd/>
            <a:tailEnd/>
          </a:ln>
          <a:effectLst/>
        </p:spPr>
        <p:txBody>
          <a:bodyPr anchor="ctr"/>
          <a:lstStyle/>
          <a:p>
            <a:pPr>
              <a:lnSpc>
                <a:spcPct val="90000"/>
              </a:lnSpc>
              <a:spcBef>
                <a:spcPct val="30000"/>
              </a:spcBef>
              <a:defRPr/>
            </a:pPr>
            <a:endParaRPr lang="en-GB" sz="4400" dirty="0">
              <a:solidFill>
                <a:schemeClr val="tx2"/>
              </a:solidFill>
              <a:effectLst>
                <a:outerShdw blurRad="38100" dist="38100" dir="2700000" algn="tl">
                  <a:srgbClr val="000000"/>
                </a:outerShdw>
              </a:effectLst>
            </a:endParaRPr>
          </a:p>
        </p:txBody>
      </p:sp>
      <p:sp>
        <p:nvSpPr>
          <p:cNvPr id="13368" name="Rectangle 56"/>
          <p:cNvSpPr>
            <a:spLocks noGrp="1" noChangeArrowheads="1"/>
          </p:cNvSpPr>
          <p:nvPr>
            <p:ph type="title"/>
          </p:nvPr>
        </p:nvSpPr>
        <p:spPr/>
        <p:txBody>
          <a:bodyPr/>
          <a:lstStyle/>
          <a:p>
            <a:r>
              <a:rPr lang="en-US" dirty="0" smtClean="0"/>
              <a:t>Virtualization </a:t>
            </a:r>
            <a:r>
              <a:rPr lang="en-US" dirty="0" err="1" smtClean="0"/>
              <a:t>Benifits</a:t>
            </a:r>
            <a:endParaRPr lang="en-US" dirty="0" smtClean="0"/>
          </a:p>
        </p:txBody>
      </p:sp>
      <p:pic>
        <p:nvPicPr>
          <p:cNvPr id="333841" name="Picture 17" descr="gray-disc"/>
          <p:cNvPicPr>
            <a:picLocks noChangeAspect="1" noChangeArrowheads="1"/>
          </p:cNvPicPr>
          <p:nvPr/>
        </p:nvPicPr>
        <p:blipFill>
          <a:blip r:embed="rId4"/>
          <a:srcRect/>
          <a:stretch>
            <a:fillRect/>
          </a:stretch>
        </p:blipFill>
        <p:spPr bwMode="auto">
          <a:xfrm>
            <a:off x="546100" y="2160588"/>
            <a:ext cx="3432175" cy="1797050"/>
          </a:xfrm>
          <a:prstGeom prst="rect">
            <a:avLst/>
          </a:prstGeom>
          <a:noFill/>
          <a:ln w="9525" algn="ctr">
            <a:noFill/>
            <a:miter lim="800000"/>
            <a:headEnd/>
            <a:tailEnd/>
          </a:ln>
        </p:spPr>
      </p:pic>
      <p:grpSp>
        <p:nvGrpSpPr>
          <p:cNvPr id="4" name="Group 18"/>
          <p:cNvGrpSpPr>
            <a:grpSpLocks/>
          </p:cNvGrpSpPr>
          <p:nvPr/>
        </p:nvGrpSpPr>
        <p:grpSpPr bwMode="auto">
          <a:xfrm>
            <a:off x="2466975" y="1781175"/>
            <a:ext cx="1108075" cy="1265238"/>
            <a:chOff x="2085" y="1465"/>
            <a:chExt cx="894" cy="1087"/>
          </a:xfrm>
        </p:grpSpPr>
        <p:pic>
          <p:nvPicPr>
            <p:cNvPr id="12335" name="Picture 19"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p:spPr>
        </p:pic>
        <p:pic>
          <p:nvPicPr>
            <p:cNvPr id="12336" name="Picture 20" descr="Host Integration Server (HIS) sm"/>
            <p:cNvPicPr>
              <a:picLocks noChangeAspect="1" noChangeArrowheads="1"/>
            </p:cNvPicPr>
            <p:nvPr/>
          </p:nvPicPr>
          <p:blipFill>
            <a:blip r:embed="rId6"/>
            <a:srcRect/>
            <a:stretch>
              <a:fillRect/>
            </a:stretch>
          </p:blipFill>
          <p:spPr bwMode="auto">
            <a:xfrm>
              <a:off x="2246" y="1465"/>
              <a:ext cx="625" cy="964"/>
            </a:xfrm>
            <a:prstGeom prst="rect">
              <a:avLst/>
            </a:prstGeom>
            <a:noFill/>
            <a:ln w="9525">
              <a:noFill/>
              <a:miter lim="800000"/>
              <a:headEnd/>
              <a:tailEnd/>
            </a:ln>
          </p:spPr>
        </p:pic>
      </p:grpSp>
      <p:pic>
        <p:nvPicPr>
          <p:cNvPr id="333845" name="Picture 21" descr="sm yellow straight down arrow"/>
          <p:cNvPicPr>
            <a:picLocks noChangeAspect="1" noChangeArrowheads="1"/>
          </p:cNvPicPr>
          <p:nvPr/>
        </p:nvPicPr>
        <p:blipFill>
          <a:blip r:embed="rId8">
            <a:lum bright="36000"/>
          </a:blip>
          <a:srcRect/>
          <a:stretch>
            <a:fillRect/>
          </a:stretch>
        </p:blipFill>
        <p:spPr bwMode="auto">
          <a:xfrm>
            <a:off x="1728787" y="2090738"/>
            <a:ext cx="992188" cy="719137"/>
          </a:xfrm>
          <a:prstGeom prst="rect">
            <a:avLst/>
          </a:prstGeom>
          <a:noFill/>
          <a:ln w="9525" algn="ctr">
            <a:noFill/>
            <a:miter lim="800000"/>
            <a:headEnd/>
            <a:tailEnd/>
          </a:ln>
        </p:spPr>
      </p:pic>
      <p:sp>
        <p:nvSpPr>
          <p:cNvPr id="333846" name="Text Box 22"/>
          <p:cNvSpPr txBox="1">
            <a:spLocks noChangeArrowheads="1"/>
          </p:cNvSpPr>
          <p:nvPr/>
        </p:nvSpPr>
        <p:spPr bwMode="auto">
          <a:xfrm>
            <a:off x="860425" y="1412875"/>
            <a:ext cx="2923685"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a:effectLst>
                  <a:outerShdw blurRad="38100" dist="38100" dir="2700000" algn="tl">
                    <a:srgbClr val="000000"/>
                  </a:outerShdw>
                </a:effectLst>
                <a:cs typeface="Arial" charset="0"/>
              </a:rPr>
              <a:t>Server consolidation</a:t>
            </a:r>
          </a:p>
        </p:txBody>
      </p:sp>
      <p:pic>
        <p:nvPicPr>
          <p:cNvPr id="333849" name="Picture 25" descr="stop No"/>
          <p:cNvPicPr>
            <a:picLocks noChangeAspect="1" noChangeArrowheads="1"/>
          </p:cNvPicPr>
          <p:nvPr/>
        </p:nvPicPr>
        <p:blipFill>
          <a:blip r:embed="rId9"/>
          <a:srcRect/>
          <a:stretch>
            <a:fillRect/>
          </a:stretch>
        </p:blipFill>
        <p:spPr bwMode="auto">
          <a:xfrm>
            <a:off x="2514600" y="1863725"/>
            <a:ext cx="1060450" cy="1060450"/>
          </a:xfrm>
          <a:prstGeom prst="rect">
            <a:avLst/>
          </a:prstGeom>
          <a:noFill/>
          <a:ln w="9525">
            <a:noFill/>
            <a:miter lim="800000"/>
            <a:headEnd/>
            <a:tailEnd/>
          </a:ln>
        </p:spPr>
      </p:pic>
      <p:pic>
        <p:nvPicPr>
          <p:cNvPr id="333850" name="Picture 26" descr="sm yellow straight down arrow"/>
          <p:cNvPicPr>
            <a:picLocks noChangeAspect="1" noChangeArrowheads="1"/>
          </p:cNvPicPr>
          <p:nvPr/>
        </p:nvPicPr>
        <p:blipFill>
          <a:blip r:embed="rId8">
            <a:lum bright="36000"/>
          </a:blip>
          <a:srcRect/>
          <a:stretch>
            <a:fillRect/>
          </a:stretch>
        </p:blipFill>
        <p:spPr bwMode="auto">
          <a:xfrm>
            <a:off x="1725612" y="4371975"/>
            <a:ext cx="992188" cy="719138"/>
          </a:xfrm>
          <a:prstGeom prst="rect">
            <a:avLst/>
          </a:prstGeom>
          <a:noFill/>
          <a:ln w="9525" algn="ctr">
            <a:noFill/>
            <a:miter lim="800000"/>
            <a:headEnd/>
            <a:tailEnd/>
          </a:ln>
        </p:spPr>
      </p:pic>
      <p:grpSp>
        <p:nvGrpSpPr>
          <p:cNvPr id="5" name="Group 27"/>
          <p:cNvGrpSpPr>
            <a:grpSpLocks/>
          </p:cNvGrpSpPr>
          <p:nvPr/>
        </p:nvGrpSpPr>
        <p:grpSpPr bwMode="auto">
          <a:xfrm>
            <a:off x="1031875" y="2106613"/>
            <a:ext cx="1352550" cy="1141412"/>
            <a:chOff x="863" y="1699"/>
            <a:chExt cx="1091" cy="981"/>
          </a:xfrm>
        </p:grpSpPr>
        <p:grpSp>
          <p:nvGrpSpPr>
            <p:cNvPr id="6" name="Group 28"/>
            <p:cNvGrpSpPr>
              <a:grpSpLocks/>
            </p:cNvGrpSpPr>
            <p:nvPr/>
          </p:nvGrpSpPr>
          <p:grpSpPr bwMode="auto">
            <a:xfrm>
              <a:off x="863" y="1699"/>
              <a:ext cx="489" cy="541"/>
              <a:chOff x="543" y="1479"/>
              <a:chExt cx="489" cy="541"/>
            </a:xfrm>
          </p:grpSpPr>
          <p:pic>
            <p:nvPicPr>
              <p:cNvPr id="12333" name="Picture 29"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12334" name="Picture 30"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7" name="Group 31"/>
            <p:cNvGrpSpPr>
              <a:grpSpLocks/>
            </p:cNvGrpSpPr>
            <p:nvPr/>
          </p:nvGrpSpPr>
          <p:grpSpPr bwMode="auto">
            <a:xfrm>
              <a:off x="1300" y="1738"/>
              <a:ext cx="489" cy="542"/>
              <a:chOff x="1062" y="1473"/>
              <a:chExt cx="489" cy="542"/>
            </a:xfrm>
          </p:grpSpPr>
          <p:pic>
            <p:nvPicPr>
              <p:cNvPr id="12331" name="Picture 32"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12332" name="Picture 33"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8" name="Group 34"/>
            <p:cNvGrpSpPr>
              <a:grpSpLocks/>
            </p:cNvGrpSpPr>
            <p:nvPr/>
          </p:nvGrpSpPr>
          <p:grpSpPr bwMode="auto">
            <a:xfrm>
              <a:off x="1465" y="2130"/>
              <a:ext cx="489" cy="550"/>
              <a:chOff x="1410" y="2075"/>
              <a:chExt cx="489" cy="550"/>
            </a:xfrm>
          </p:grpSpPr>
          <p:pic>
            <p:nvPicPr>
              <p:cNvPr id="12329" name="Picture 35"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12330" name="Picture 36"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9" name="Group 37"/>
            <p:cNvGrpSpPr>
              <a:grpSpLocks/>
            </p:cNvGrpSpPr>
            <p:nvPr/>
          </p:nvGrpSpPr>
          <p:grpSpPr bwMode="auto">
            <a:xfrm>
              <a:off x="1009" y="2015"/>
              <a:ext cx="489" cy="551"/>
              <a:chOff x="935" y="2062"/>
              <a:chExt cx="489" cy="551"/>
            </a:xfrm>
          </p:grpSpPr>
          <p:pic>
            <p:nvPicPr>
              <p:cNvPr id="12327" name="Picture 38"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12328" name="Picture 39"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sp>
        <p:nvSpPr>
          <p:cNvPr id="333864" name="Text Box 40"/>
          <p:cNvSpPr txBox="1">
            <a:spLocks noChangeArrowheads="1"/>
          </p:cNvSpPr>
          <p:nvPr/>
        </p:nvSpPr>
        <p:spPr bwMode="auto">
          <a:xfrm>
            <a:off x="925512" y="5792788"/>
            <a:ext cx="2791150"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smtClean="0">
                <a:effectLst>
                  <a:outerShdw blurRad="38100" dist="38100" dir="2700000" algn="tl">
                    <a:srgbClr val="000000"/>
                  </a:outerShdw>
                </a:effectLst>
                <a:cs typeface="Arial" charset="0"/>
              </a:rPr>
              <a:t>Business Continuity</a:t>
            </a:r>
            <a:endParaRPr lang="en-US" sz="2000" b="0" dirty="0">
              <a:effectLst>
                <a:outerShdw blurRad="38100" dist="38100" dir="2700000" algn="tl">
                  <a:srgbClr val="000000"/>
                </a:outerShdw>
              </a:effectLst>
              <a:cs typeface="Arial" charset="0"/>
            </a:endParaRPr>
          </a:p>
        </p:txBody>
      </p:sp>
      <p:grpSp>
        <p:nvGrpSpPr>
          <p:cNvPr id="10" name="Group 41"/>
          <p:cNvGrpSpPr>
            <a:grpSpLocks/>
          </p:cNvGrpSpPr>
          <p:nvPr/>
        </p:nvGrpSpPr>
        <p:grpSpPr bwMode="auto">
          <a:xfrm>
            <a:off x="1057275" y="4411663"/>
            <a:ext cx="1352550" cy="1141412"/>
            <a:chOff x="863" y="1699"/>
            <a:chExt cx="1091" cy="981"/>
          </a:xfrm>
        </p:grpSpPr>
        <p:grpSp>
          <p:nvGrpSpPr>
            <p:cNvPr id="11" name="Group 42"/>
            <p:cNvGrpSpPr>
              <a:grpSpLocks/>
            </p:cNvGrpSpPr>
            <p:nvPr/>
          </p:nvGrpSpPr>
          <p:grpSpPr bwMode="auto">
            <a:xfrm>
              <a:off x="863" y="1699"/>
              <a:ext cx="489" cy="541"/>
              <a:chOff x="543" y="1479"/>
              <a:chExt cx="489" cy="541"/>
            </a:xfrm>
          </p:grpSpPr>
          <p:pic>
            <p:nvPicPr>
              <p:cNvPr id="12321" name="Picture 43"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12322" name="Picture 44"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12" name="Group 45"/>
            <p:cNvGrpSpPr>
              <a:grpSpLocks/>
            </p:cNvGrpSpPr>
            <p:nvPr/>
          </p:nvGrpSpPr>
          <p:grpSpPr bwMode="auto">
            <a:xfrm>
              <a:off x="1300" y="1738"/>
              <a:ext cx="489" cy="542"/>
              <a:chOff x="1062" y="1473"/>
              <a:chExt cx="489" cy="542"/>
            </a:xfrm>
          </p:grpSpPr>
          <p:pic>
            <p:nvPicPr>
              <p:cNvPr id="12319" name="Picture 46"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12320" name="Picture 47"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13" name="Group 48"/>
            <p:cNvGrpSpPr>
              <a:grpSpLocks/>
            </p:cNvGrpSpPr>
            <p:nvPr/>
          </p:nvGrpSpPr>
          <p:grpSpPr bwMode="auto">
            <a:xfrm>
              <a:off x="1465" y="2130"/>
              <a:ext cx="489" cy="550"/>
              <a:chOff x="1410" y="2075"/>
              <a:chExt cx="489" cy="550"/>
            </a:xfrm>
          </p:grpSpPr>
          <p:pic>
            <p:nvPicPr>
              <p:cNvPr id="12317" name="Picture 49"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12318" name="Picture 50"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14" name="Group 51"/>
            <p:cNvGrpSpPr>
              <a:grpSpLocks/>
            </p:cNvGrpSpPr>
            <p:nvPr/>
          </p:nvGrpSpPr>
          <p:grpSpPr bwMode="auto">
            <a:xfrm>
              <a:off x="1009" y="2015"/>
              <a:ext cx="489" cy="551"/>
              <a:chOff x="935" y="2062"/>
              <a:chExt cx="489" cy="551"/>
            </a:xfrm>
          </p:grpSpPr>
          <p:pic>
            <p:nvPicPr>
              <p:cNvPr id="12315" name="Picture 52"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12316" name="Picture 53"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pic>
        <p:nvPicPr>
          <p:cNvPr id="333878" name="Picture 54" descr="arrow 1 Yellow Curved Arrow Large"/>
          <p:cNvPicPr>
            <a:picLocks noChangeAspect="1" noChangeArrowheads="1"/>
          </p:cNvPicPr>
          <p:nvPr/>
        </p:nvPicPr>
        <p:blipFill>
          <a:blip r:embed="rId13"/>
          <a:srcRect/>
          <a:stretch>
            <a:fillRect/>
          </a:stretch>
        </p:blipFill>
        <p:spPr bwMode="auto">
          <a:xfrm rot="4129424" flipH="1">
            <a:off x="411162" y="3190875"/>
            <a:ext cx="2198688" cy="846138"/>
          </a:xfrm>
          <a:prstGeom prst="rect">
            <a:avLst/>
          </a:prstGeom>
          <a:noFill/>
          <a:ln w="9525">
            <a:noFill/>
            <a:miter lim="800000"/>
            <a:headEnd/>
            <a:tailEnd/>
          </a:ln>
        </p:spPr>
      </p:pic>
      <p:grpSp>
        <p:nvGrpSpPr>
          <p:cNvPr id="149" name="Group 148"/>
          <p:cNvGrpSpPr/>
          <p:nvPr/>
        </p:nvGrpSpPr>
        <p:grpSpPr>
          <a:xfrm>
            <a:off x="4371975" y="4071938"/>
            <a:ext cx="4467225" cy="2176462"/>
            <a:chOff x="4371975" y="4148138"/>
            <a:chExt cx="4467225" cy="2176462"/>
          </a:xfrm>
        </p:grpSpPr>
        <p:grpSp>
          <p:nvGrpSpPr>
            <p:cNvPr id="148" name="Group 147"/>
            <p:cNvGrpSpPr/>
            <p:nvPr/>
          </p:nvGrpSpPr>
          <p:grpSpPr>
            <a:xfrm>
              <a:off x="4371975" y="4462463"/>
              <a:ext cx="4467225" cy="1862137"/>
              <a:chOff x="4371975" y="4462463"/>
              <a:chExt cx="4467225" cy="1862137"/>
            </a:xfrm>
          </p:grpSpPr>
          <p:pic>
            <p:nvPicPr>
              <p:cNvPr id="66" name="Picture 3" descr="gray-disc"/>
              <p:cNvPicPr>
                <a:picLocks noChangeAspect="1" noChangeArrowheads="1"/>
              </p:cNvPicPr>
              <p:nvPr/>
            </p:nvPicPr>
            <p:blipFill>
              <a:blip r:embed="rId4"/>
              <a:srcRect/>
              <a:stretch>
                <a:fillRect/>
              </a:stretch>
            </p:blipFill>
            <p:spPr bwMode="auto">
              <a:xfrm>
                <a:off x="4371975" y="4527550"/>
                <a:ext cx="4467225" cy="1797050"/>
              </a:xfrm>
              <a:prstGeom prst="rect">
                <a:avLst/>
              </a:prstGeom>
              <a:noFill/>
              <a:ln w="9525" algn="ctr">
                <a:noFill/>
                <a:miter lim="800000"/>
                <a:headEnd/>
                <a:tailEnd/>
              </a:ln>
            </p:spPr>
          </p:pic>
          <p:grpSp>
            <p:nvGrpSpPr>
              <p:cNvPr id="86" name="Group 85"/>
              <p:cNvGrpSpPr/>
              <p:nvPr/>
            </p:nvGrpSpPr>
            <p:grpSpPr>
              <a:xfrm>
                <a:off x="4829175" y="4462463"/>
                <a:ext cx="2454275" cy="1208087"/>
                <a:chOff x="4648200" y="4124325"/>
                <a:chExt cx="2454275" cy="1208087"/>
              </a:xfrm>
            </p:grpSpPr>
            <p:grpSp>
              <p:nvGrpSpPr>
                <p:cNvPr id="53" name="Group 42"/>
                <p:cNvGrpSpPr>
                  <a:grpSpLocks/>
                </p:cNvGrpSpPr>
                <p:nvPr/>
              </p:nvGrpSpPr>
              <p:grpSpPr bwMode="auto">
                <a:xfrm>
                  <a:off x="4648200" y="4191000"/>
                  <a:ext cx="606230" cy="629464"/>
                  <a:chOff x="543" y="1479"/>
                  <a:chExt cx="489" cy="541"/>
                </a:xfrm>
              </p:grpSpPr>
              <p:pic>
                <p:nvPicPr>
                  <p:cNvPr id="64" name="Picture 43"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65" name="Picture 44"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54" name="Group 45"/>
                <p:cNvGrpSpPr>
                  <a:grpSpLocks/>
                </p:cNvGrpSpPr>
                <p:nvPr/>
              </p:nvGrpSpPr>
              <p:grpSpPr bwMode="auto">
                <a:xfrm>
                  <a:off x="5189964" y="4236377"/>
                  <a:ext cx="606230" cy="630627"/>
                  <a:chOff x="1062" y="1473"/>
                  <a:chExt cx="489" cy="542"/>
                </a:xfrm>
              </p:grpSpPr>
              <p:pic>
                <p:nvPicPr>
                  <p:cNvPr id="62" name="Picture 46"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63" name="Picture 47"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55" name="Group 48"/>
                <p:cNvGrpSpPr>
                  <a:grpSpLocks/>
                </p:cNvGrpSpPr>
                <p:nvPr/>
              </p:nvGrpSpPr>
              <p:grpSpPr bwMode="auto">
                <a:xfrm>
                  <a:off x="5394520" y="4692477"/>
                  <a:ext cx="606230" cy="639935"/>
                  <a:chOff x="1410" y="2075"/>
                  <a:chExt cx="489" cy="550"/>
                </a:xfrm>
              </p:grpSpPr>
              <p:pic>
                <p:nvPicPr>
                  <p:cNvPr id="60" name="Picture 49"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61" name="Picture 50"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57" name="Group 51"/>
                <p:cNvGrpSpPr>
                  <a:grpSpLocks/>
                </p:cNvGrpSpPr>
                <p:nvPr/>
              </p:nvGrpSpPr>
              <p:grpSpPr bwMode="auto">
                <a:xfrm>
                  <a:off x="4829201" y="4558672"/>
                  <a:ext cx="606230" cy="641099"/>
                  <a:chOff x="935" y="2062"/>
                  <a:chExt cx="489" cy="551"/>
                </a:xfrm>
              </p:grpSpPr>
              <p:pic>
                <p:nvPicPr>
                  <p:cNvPr id="58" name="Picture 52"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59" name="Picture 53"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nvGrpSpPr>
                <p:cNvPr id="73" name="Group 41"/>
                <p:cNvGrpSpPr>
                  <a:grpSpLocks/>
                </p:cNvGrpSpPr>
                <p:nvPr/>
              </p:nvGrpSpPr>
              <p:grpSpPr bwMode="auto">
                <a:xfrm>
                  <a:off x="5749925" y="4124325"/>
                  <a:ext cx="1352550" cy="1141412"/>
                  <a:chOff x="863" y="1699"/>
                  <a:chExt cx="1091" cy="981"/>
                </a:xfrm>
              </p:grpSpPr>
              <p:grpSp>
                <p:nvGrpSpPr>
                  <p:cNvPr id="74" name="Group 42"/>
                  <p:cNvGrpSpPr>
                    <a:grpSpLocks/>
                  </p:cNvGrpSpPr>
                  <p:nvPr/>
                </p:nvGrpSpPr>
                <p:grpSpPr bwMode="auto">
                  <a:xfrm>
                    <a:off x="863" y="1699"/>
                    <a:ext cx="489" cy="541"/>
                    <a:chOff x="543" y="1479"/>
                    <a:chExt cx="489" cy="541"/>
                  </a:xfrm>
                </p:grpSpPr>
                <p:pic>
                  <p:nvPicPr>
                    <p:cNvPr id="84" name="Picture 43"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85" name="Picture 44"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75" name="Group 45"/>
                  <p:cNvGrpSpPr>
                    <a:grpSpLocks/>
                  </p:cNvGrpSpPr>
                  <p:nvPr/>
                </p:nvGrpSpPr>
                <p:grpSpPr bwMode="auto">
                  <a:xfrm>
                    <a:off x="1300" y="1738"/>
                    <a:ext cx="489" cy="542"/>
                    <a:chOff x="1062" y="1473"/>
                    <a:chExt cx="489" cy="542"/>
                  </a:xfrm>
                </p:grpSpPr>
                <p:pic>
                  <p:nvPicPr>
                    <p:cNvPr id="82" name="Picture 46"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83" name="Picture 47"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76" name="Group 48"/>
                  <p:cNvGrpSpPr>
                    <a:grpSpLocks/>
                  </p:cNvGrpSpPr>
                  <p:nvPr/>
                </p:nvGrpSpPr>
                <p:grpSpPr bwMode="auto">
                  <a:xfrm>
                    <a:off x="1465" y="2130"/>
                    <a:ext cx="489" cy="550"/>
                    <a:chOff x="1410" y="2075"/>
                    <a:chExt cx="489" cy="550"/>
                  </a:xfrm>
                </p:grpSpPr>
                <p:pic>
                  <p:nvPicPr>
                    <p:cNvPr id="80" name="Picture 49"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81" name="Picture 50"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77" name="Group 51"/>
                  <p:cNvGrpSpPr>
                    <a:grpSpLocks/>
                  </p:cNvGrpSpPr>
                  <p:nvPr/>
                </p:nvGrpSpPr>
                <p:grpSpPr bwMode="auto">
                  <a:xfrm>
                    <a:off x="1009" y="2015"/>
                    <a:ext cx="489" cy="551"/>
                    <a:chOff x="935" y="2062"/>
                    <a:chExt cx="489" cy="551"/>
                  </a:xfrm>
                </p:grpSpPr>
                <p:pic>
                  <p:nvPicPr>
                    <p:cNvPr id="78" name="Picture 52"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79" name="Picture 53"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grpSp>
        </p:grpSp>
        <p:grpSp>
          <p:nvGrpSpPr>
            <p:cNvPr id="67" name="Group 4"/>
            <p:cNvGrpSpPr>
              <a:grpSpLocks/>
            </p:cNvGrpSpPr>
            <p:nvPr/>
          </p:nvGrpSpPr>
          <p:grpSpPr bwMode="auto">
            <a:xfrm>
              <a:off x="7343775" y="4148138"/>
              <a:ext cx="1108075" cy="1265237"/>
              <a:chOff x="2085" y="1465"/>
              <a:chExt cx="894" cy="1087"/>
            </a:xfrm>
          </p:grpSpPr>
          <p:pic>
            <p:nvPicPr>
              <p:cNvPr id="68" name="Picture 5"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p:spPr>
          </p:pic>
          <p:pic>
            <p:nvPicPr>
              <p:cNvPr id="69" name="Picture 6" descr="Host Integration Server (HIS) sm"/>
              <p:cNvPicPr>
                <a:picLocks noChangeAspect="1" noChangeArrowheads="1"/>
              </p:cNvPicPr>
              <p:nvPr/>
            </p:nvPicPr>
            <p:blipFill>
              <a:blip r:embed="rId6"/>
              <a:srcRect/>
              <a:stretch>
                <a:fillRect/>
              </a:stretch>
            </p:blipFill>
            <p:spPr bwMode="auto">
              <a:xfrm>
                <a:off x="2246" y="1465"/>
                <a:ext cx="625" cy="964"/>
              </a:xfrm>
              <a:prstGeom prst="rect">
                <a:avLst/>
              </a:prstGeom>
              <a:noFill/>
              <a:ln w="9525">
                <a:noFill/>
                <a:miter lim="800000"/>
                <a:headEnd/>
                <a:tailEnd/>
              </a:ln>
            </p:spPr>
          </p:pic>
        </p:grpSp>
        <p:pic>
          <p:nvPicPr>
            <p:cNvPr id="71" name="Picture 26" descr="sm yellow straight down arrow"/>
            <p:cNvPicPr>
              <a:picLocks noChangeAspect="1" noChangeArrowheads="1"/>
            </p:cNvPicPr>
            <p:nvPr/>
          </p:nvPicPr>
          <p:blipFill>
            <a:blip r:embed="rId8">
              <a:lum bright="36000"/>
            </a:blip>
            <a:srcRect/>
            <a:stretch>
              <a:fillRect/>
            </a:stretch>
          </p:blipFill>
          <p:spPr bwMode="auto">
            <a:xfrm>
              <a:off x="6599237" y="4422775"/>
              <a:ext cx="992188" cy="719138"/>
            </a:xfrm>
            <a:prstGeom prst="rect">
              <a:avLst/>
            </a:prstGeom>
            <a:noFill/>
            <a:ln w="9525" algn="ctr">
              <a:noFill/>
              <a:miter lim="800000"/>
              <a:headEnd/>
              <a:tailEnd/>
            </a:ln>
          </p:spPr>
        </p:pic>
        <p:sp>
          <p:nvSpPr>
            <p:cNvPr id="72" name="Text Box 40"/>
            <p:cNvSpPr txBox="1">
              <a:spLocks noChangeArrowheads="1"/>
            </p:cNvSpPr>
            <p:nvPr/>
          </p:nvSpPr>
          <p:spPr bwMode="auto">
            <a:xfrm>
              <a:off x="5799137" y="5843588"/>
              <a:ext cx="1444627"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smtClean="0">
                  <a:effectLst>
                    <a:outerShdw blurRad="38100" dist="38100" dir="2700000" algn="tl">
                      <a:srgbClr val="000000"/>
                    </a:outerShdw>
                  </a:effectLst>
                  <a:cs typeface="Arial" charset="0"/>
                </a:rPr>
                <a:t>Flexibility</a:t>
              </a:r>
              <a:endParaRPr lang="en-US" sz="2000" b="0" dirty="0">
                <a:effectLst>
                  <a:outerShdw blurRad="38100" dist="38100" dir="2700000" algn="tl">
                    <a:srgbClr val="000000"/>
                  </a:outerShdw>
                </a:effectLst>
                <a:cs typeface="Arial" charset="0"/>
              </a:endParaRPr>
            </a:p>
          </p:txBody>
        </p:sp>
      </p:grpSp>
      <p:grpSp>
        <p:nvGrpSpPr>
          <p:cNvPr id="147" name="Group 146"/>
          <p:cNvGrpSpPr/>
          <p:nvPr/>
        </p:nvGrpSpPr>
        <p:grpSpPr>
          <a:xfrm>
            <a:off x="4724400" y="1295400"/>
            <a:ext cx="4038600" cy="2579689"/>
            <a:chOff x="4724400" y="1295400"/>
            <a:chExt cx="4038600" cy="2579689"/>
          </a:xfrm>
        </p:grpSpPr>
        <p:pic>
          <p:nvPicPr>
            <p:cNvPr id="88" name="Picture 54" descr="arrow 1 Yellow Curved Arrow Large"/>
            <p:cNvPicPr>
              <a:picLocks noChangeAspect="1" noChangeArrowheads="1"/>
            </p:cNvPicPr>
            <p:nvPr/>
          </p:nvPicPr>
          <p:blipFill>
            <a:blip r:embed="rId13"/>
            <a:srcRect/>
            <a:stretch>
              <a:fillRect/>
            </a:stretch>
          </p:blipFill>
          <p:spPr bwMode="auto">
            <a:xfrm rot="16200000" flipH="1">
              <a:off x="5564187" y="2352676"/>
              <a:ext cx="2198688" cy="846138"/>
            </a:xfrm>
            <a:prstGeom prst="rect">
              <a:avLst/>
            </a:prstGeom>
            <a:noFill/>
            <a:ln w="9525">
              <a:noFill/>
              <a:miter lim="800000"/>
              <a:headEnd/>
              <a:tailEnd/>
            </a:ln>
          </p:spPr>
        </p:pic>
        <p:sp>
          <p:nvSpPr>
            <p:cNvPr id="87" name="Rectangle 86"/>
            <p:cNvSpPr/>
            <p:nvPr/>
          </p:nvSpPr>
          <p:spPr bwMode="auto">
            <a:xfrm>
              <a:off x="4724400" y="1828800"/>
              <a:ext cx="1676400" cy="1676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bwMode="auto">
            <a:xfrm>
              <a:off x="48006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1" name="Rectangle 90"/>
            <p:cNvSpPr/>
            <p:nvPr/>
          </p:nvSpPr>
          <p:spPr bwMode="auto">
            <a:xfrm>
              <a:off x="48006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2" name="Rectangle 91"/>
            <p:cNvSpPr/>
            <p:nvPr/>
          </p:nvSpPr>
          <p:spPr bwMode="auto">
            <a:xfrm>
              <a:off x="48006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3" name="Rectangle 92"/>
            <p:cNvSpPr/>
            <p:nvPr/>
          </p:nvSpPr>
          <p:spPr bwMode="auto">
            <a:xfrm>
              <a:off x="48006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4" name="Rectangle 93"/>
            <p:cNvSpPr/>
            <p:nvPr/>
          </p:nvSpPr>
          <p:spPr bwMode="auto">
            <a:xfrm>
              <a:off x="48006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5" name="Rectangle 94"/>
            <p:cNvSpPr/>
            <p:nvPr/>
          </p:nvSpPr>
          <p:spPr bwMode="auto">
            <a:xfrm>
              <a:off x="51054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6" name="Rectangle 95"/>
            <p:cNvSpPr/>
            <p:nvPr/>
          </p:nvSpPr>
          <p:spPr bwMode="auto">
            <a:xfrm>
              <a:off x="51054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7" name="Rectangle 96"/>
            <p:cNvSpPr/>
            <p:nvPr/>
          </p:nvSpPr>
          <p:spPr bwMode="auto">
            <a:xfrm>
              <a:off x="51054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8" name="Rectangle 97"/>
            <p:cNvSpPr/>
            <p:nvPr/>
          </p:nvSpPr>
          <p:spPr bwMode="auto">
            <a:xfrm>
              <a:off x="51054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9" name="Rectangle 98"/>
            <p:cNvSpPr/>
            <p:nvPr/>
          </p:nvSpPr>
          <p:spPr bwMode="auto">
            <a:xfrm>
              <a:off x="51054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0" name="Rectangle 99"/>
            <p:cNvSpPr/>
            <p:nvPr/>
          </p:nvSpPr>
          <p:spPr bwMode="auto">
            <a:xfrm>
              <a:off x="54102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1" name="Rectangle 100"/>
            <p:cNvSpPr/>
            <p:nvPr/>
          </p:nvSpPr>
          <p:spPr bwMode="auto">
            <a:xfrm>
              <a:off x="54102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2" name="Rectangle 101"/>
            <p:cNvSpPr/>
            <p:nvPr/>
          </p:nvSpPr>
          <p:spPr bwMode="auto">
            <a:xfrm>
              <a:off x="54102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3" name="Rectangle 102"/>
            <p:cNvSpPr/>
            <p:nvPr/>
          </p:nvSpPr>
          <p:spPr bwMode="auto">
            <a:xfrm>
              <a:off x="54102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4" name="Rectangle 103"/>
            <p:cNvSpPr/>
            <p:nvPr/>
          </p:nvSpPr>
          <p:spPr bwMode="auto">
            <a:xfrm>
              <a:off x="54102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5" name="Rectangle 104"/>
            <p:cNvSpPr/>
            <p:nvPr/>
          </p:nvSpPr>
          <p:spPr bwMode="auto">
            <a:xfrm>
              <a:off x="57150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Rectangle 105"/>
            <p:cNvSpPr/>
            <p:nvPr/>
          </p:nvSpPr>
          <p:spPr bwMode="auto">
            <a:xfrm>
              <a:off x="57150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7" name="Rectangle 106"/>
            <p:cNvSpPr/>
            <p:nvPr/>
          </p:nvSpPr>
          <p:spPr bwMode="auto">
            <a:xfrm>
              <a:off x="57150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Rectangle 107"/>
            <p:cNvSpPr/>
            <p:nvPr/>
          </p:nvSpPr>
          <p:spPr bwMode="auto">
            <a:xfrm>
              <a:off x="57150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9" name="Rectangle 108"/>
            <p:cNvSpPr/>
            <p:nvPr/>
          </p:nvSpPr>
          <p:spPr bwMode="auto">
            <a:xfrm>
              <a:off x="57150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0" name="Rectangle 109"/>
            <p:cNvSpPr/>
            <p:nvPr/>
          </p:nvSpPr>
          <p:spPr bwMode="auto">
            <a:xfrm>
              <a:off x="60198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1" name="Rectangle 110"/>
            <p:cNvSpPr/>
            <p:nvPr/>
          </p:nvSpPr>
          <p:spPr bwMode="auto">
            <a:xfrm>
              <a:off x="60198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2" name="Rectangle 111"/>
            <p:cNvSpPr/>
            <p:nvPr/>
          </p:nvSpPr>
          <p:spPr bwMode="auto">
            <a:xfrm>
              <a:off x="60198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3" name="Rectangle 112"/>
            <p:cNvSpPr/>
            <p:nvPr/>
          </p:nvSpPr>
          <p:spPr bwMode="auto">
            <a:xfrm>
              <a:off x="60198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4" name="Rectangle 113"/>
            <p:cNvSpPr/>
            <p:nvPr/>
          </p:nvSpPr>
          <p:spPr bwMode="auto">
            <a:xfrm>
              <a:off x="60198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7" name="Freeform 116"/>
            <p:cNvSpPr/>
            <p:nvPr/>
          </p:nvSpPr>
          <p:spPr bwMode="auto">
            <a:xfrm>
              <a:off x="4816110" y="2895600"/>
              <a:ext cx="1488934" cy="204998"/>
            </a:xfrm>
            <a:custGeom>
              <a:avLst/>
              <a:gdLst>
                <a:gd name="connsiteX0" fmla="*/ 0 w 1488934"/>
                <a:gd name="connsiteY0" fmla="*/ 279175 h 279175"/>
                <a:gd name="connsiteX1" fmla="*/ 283221 w 1488934"/>
                <a:gd name="connsiteY1" fmla="*/ 4046 h 279175"/>
                <a:gd name="connsiteX2" fmla="*/ 639271 w 1488934"/>
                <a:gd name="connsiteY2" fmla="*/ 254899 h 279175"/>
                <a:gd name="connsiteX3" fmla="*/ 962952 w 1488934"/>
                <a:gd name="connsiteY3" fmla="*/ 84966 h 279175"/>
                <a:gd name="connsiteX4" fmla="*/ 1270449 w 1488934"/>
                <a:gd name="connsiteY4" fmla="*/ 133519 h 279175"/>
                <a:gd name="connsiteX5" fmla="*/ 1488934 w 1488934"/>
                <a:gd name="connsiteY5" fmla="*/ 222531 h 27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34" h="279175">
                  <a:moveTo>
                    <a:pt x="0" y="279175"/>
                  </a:moveTo>
                  <a:cubicBezTo>
                    <a:pt x="88338" y="143633"/>
                    <a:pt x="176676" y="8092"/>
                    <a:pt x="283221" y="4046"/>
                  </a:cubicBezTo>
                  <a:cubicBezTo>
                    <a:pt x="389766" y="0"/>
                    <a:pt x="525982" y="241412"/>
                    <a:pt x="639271" y="254899"/>
                  </a:cubicBezTo>
                  <a:cubicBezTo>
                    <a:pt x="752560" y="268386"/>
                    <a:pt x="857756" y="105196"/>
                    <a:pt x="962952" y="84966"/>
                  </a:cubicBezTo>
                  <a:cubicBezTo>
                    <a:pt x="1068148" y="64736"/>
                    <a:pt x="1182785" y="110592"/>
                    <a:pt x="1270449" y="133519"/>
                  </a:cubicBezTo>
                  <a:cubicBezTo>
                    <a:pt x="1358113" y="156446"/>
                    <a:pt x="1393178" y="237366"/>
                    <a:pt x="1488934" y="222531"/>
                  </a:cubicBezTo>
                </a:path>
              </a:pathLst>
            </a:custGeom>
            <a:noFill/>
            <a:ln w="38100" cap="flat" cmpd="sng" algn="ctr">
              <a:solidFill>
                <a:srgbClr val="00B050"/>
              </a:solidFill>
              <a:prstDash val="solid"/>
              <a:round/>
              <a:headEnd type="none" w="med" len="med"/>
              <a:tailEnd type="none" w="med" len="med"/>
            </a:ln>
            <a:effectLst>
              <a:glow rad="63500">
                <a:schemeClr val="accent2">
                  <a:satMod val="175000"/>
                  <a:alpha val="40000"/>
                </a:schemeClr>
              </a:glo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18" name="Rectangle 117"/>
            <p:cNvSpPr/>
            <p:nvPr/>
          </p:nvSpPr>
          <p:spPr bwMode="auto">
            <a:xfrm>
              <a:off x="7086600" y="1828800"/>
              <a:ext cx="1676400" cy="1676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9" name="Rectangle 118"/>
            <p:cNvSpPr/>
            <p:nvPr/>
          </p:nvSpPr>
          <p:spPr bwMode="auto">
            <a:xfrm>
              <a:off x="71628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0" name="Rectangle 119"/>
            <p:cNvSpPr/>
            <p:nvPr/>
          </p:nvSpPr>
          <p:spPr bwMode="auto">
            <a:xfrm>
              <a:off x="71628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1" name="Rectangle 120"/>
            <p:cNvSpPr/>
            <p:nvPr/>
          </p:nvSpPr>
          <p:spPr bwMode="auto">
            <a:xfrm>
              <a:off x="71628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2" name="Rectangle 121"/>
            <p:cNvSpPr/>
            <p:nvPr/>
          </p:nvSpPr>
          <p:spPr bwMode="auto">
            <a:xfrm>
              <a:off x="71628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3" name="Rectangle 122"/>
            <p:cNvSpPr/>
            <p:nvPr/>
          </p:nvSpPr>
          <p:spPr bwMode="auto">
            <a:xfrm>
              <a:off x="71628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4" name="Rectangle 123"/>
            <p:cNvSpPr/>
            <p:nvPr/>
          </p:nvSpPr>
          <p:spPr bwMode="auto">
            <a:xfrm>
              <a:off x="74676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5" name="Rectangle 124"/>
            <p:cNvSpPr/>
            <p:nvPr/>
          </p:nvSpPr>
          <p:spPr bwMode="auto">
            <a:xfrm>
              <a:off x="74676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6" name="Rectangle 125"/>
            <p:cNvSpPr/>
            <p:nvPr/>
          </p:nvSpPr>
          <p:spPr bwMode="auto">
            <a:xfrm>
              <a:off x="74676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7" name="Rectangle 126"/>
            <p:cNvSpPr/>
            <p:nvPr/>
          </p:nvSpPr>
          <p:spPr bwMode="auto">
            <a:xfrm>
              <a:off x="74676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8" name="Rectangle 127"/>
            <p:cNvSpPr/>
            <p:nvPr/>
          </p:nvSpPr>
          <p:spPr bwMode="auto">
            <a:xfrm>
              <a:off x="74676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9" name="Rectangle 128"/>
            <p:cNvSpPr/>
            <p:nvPr/>
          </p:nvSpPr>
          <p:spPr bwMode="auto">
            <a:xfrm>
              <a:off x="77724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0" name="Rectangle 129"/>
            <p:cNvSpPr/>
            <p:nvPr/>
          </p:nvSpPr>
          <p:spPr bwMode="auto">
            <a:xfrm>
              <a:off x="77724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1" name="Rectangle 130"/>
            <p:cNvSpPr/>
            <p:nvPr/>
          </p:nvSpPr>
          <p:spPr bwMode="auto">
            <a:xfrm>
              <a:off x="77724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2" name="Rectangle 131"/>
            <p:cNvSpPr/>
            <p:nvPr/>
          </p:nvSpPr>
          <p:spPr bwMode="auto">
            <a:xfrm>
              <a:off x="77724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3" name="Rectangle 132"/>
            <p:cNvSpPr/>
            <p:nvPr/>
          </p:nvSpPr>
          <p:spPr bwMode="auto">
            <a:xfrm>
              <a:off x="77724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4" name="Rectangle 133"/>
            <p:cNvSpPr/>
            <p:nvPr/>
          </p:nvSpPr>
          <p:spPr bwMode="auto">
            <a:xfrm>
              <a:off x="80772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5" name="Rectangle 134"/>
            <p:cNvSpPr/>
            <p:nvPr/>
          </p:nvSpPr>
          <p:spPr bwMode="auto">
            <a:xfrm>
              <a:off x="80772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6" name="Rectangle 135"/>
            <p:cNvSpPr/>
            <p:nvPr/>
          </p:nvSpPr>
          <p:spPr bwMode="auto">
            <a:xfrm>
              <a:off x="80772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7" name="Rectangle 136"/>
            <p:cNvSpPr/>
            <p:nvPr/>
          </p:nvSpPr>
          <p:spPr bwMode="auto">
            <a:xfrm>
              <a:off x="80772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8" name="Rectangle 137"/>
            <p:cNvSpPr/>
            <p:nvPr/>
          </p:nvSpPr>
          <p:spPr bwMode="auto">
            <a:xfrm>
              <a:off x="80772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9" name="Rectangle 138"/>
            <p:cNvSpPr/>
            <p:nvPr/>
          </p:nvSpPr>
          <p:spPr bwMode="auto">
            <a:xfrm>
              <a:off x="8382000" y="31242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0" name="Rectangle 139"/>
            <p:cNvSpPr/>
            <p:nvPr/>
          </p:nvSpPr>
          <p:spPr bwMode="auto">
            <a:xfrm>
              <a:off x="8382000" y="28194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1" name="Rectangle 140"/>
            <p:cNvSpPr/>
            <p:nvPr/>
          </p:nvSpPr>
          <p:spPr bwMode="auto">
            <a:xfrm>
              <a:off x="8382000" y="25146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2" name="Rectangle 141"/>
            <p:cNvSpPr/>
            <p:nvPr/>
          </p:nvSpPr>
          <p:spPr bwMode="auto">
            <a:xfrm>
              <a:off x="8382000" y="22098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3" name="Rectangle 142"/>
            <p:cNvSpPr/>
            <p:nvPr/>
          </p:nvSpPr>
          <p:spPr bwMode="auto">
            <a:xfrm>
              <a:off x="8382000" y="1905000"/>
              <a:ext cx="304800" cy="304800"/>
            </a:xfrm>
            <a:prstGeom prst="rect">
              <a:avLst/>
            </a:prstGeom>
            <a:solidFill>
              <a:schemeClr val="bg2"/>
            </a:solid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5" name="Freeform 144"/>
            <p:cNvSpPr/>
            <p:nvPr/>
          </p:nvSpPr>
          <p:spPr bwMode="auto">
            <a:xfrm>
              <a:off x="7177635" y="2304881"/>
              <a:ext cx="1505119" cy="745816"/>
            </a:xfrm>
            <a:custGeom>
              <a:avLst/>
              <a:gdLst>
                <a:gd name="connsiteX0" fmla="*/ 0 w 1505119"/>
                <a:gd name="connsiteY0" fmla="*/ 745816 h 745816"/>
                <a:gd name="connsiteX1" fmla="*/ 299406 w 1505119"/>
                <a:gd name="connsiteY1" fmla="*/ 308846 h 745816"/>
                <a:gd name="connsiteX2" fmla="*/ 436970 w 1505119"/>
                <a:gd name="connsiteY2" fmla="*/ 25625 h 745816"/>
                <a:gd name="connsiteX3" fmla="*/ 736376 w 1505119"/>
                <a:gd name="connsiteY3" fmla="*/ 155098 h 745816"/>
                <a:gd name="connsiteX4" fmla="*/ 995321 w 1505119"/>
                <a:gd name="connsiteY4" fmla="*/ 17533 h 745816"/>
                <a:gd name="connsiteX5" fmla="*/ 1278542 w 1505119"/>
                <a:gd name="connsiteY5" fmla="*/ 227926 h 745816"/>
                <a:gd name="connsiteX6" fmla="*/ 1505119 w 1505119"/>
                <a:gd name="connsiteY6" fmla="*/ 41809 h 7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119" h="745816">
                  <a:moveTo>
                    <a:pt x="0" y="745816"/>
                  </a:moveTo>
                  <a:cubicBezTo>
                    <a:pt x="113289" y="587347"/>
                    <a:pt x="226578" y="428878"/>
                    <a:pt x="299406" y="308846"/>
                  </a:cubicBezTo>
                  <a:cubicBezTo>
                    <a:pt x="372234" y="188814"/>
                    <a:pt x="364142" y="51250"/>
                    <a:pt x="436970" y="25625"/>
                  </a:cubicBezTo>
                  <a:cubicBezTo>
                    <a:pt x="509798" y="0"/>
                    <a:pt x="643318" y="156447"/>
                    <a:pt x="736376" y="155098"/>
                  </a:cubicBezTo>
                  <a:cubicBezTo>
                    <a:pt x="829434" y="153749"/>
                    <a:pt x="904960" y="5395"/>
                    <a:pt x="995321" y="17533"/>
                  </a:cubicBezTo>
                  <a:cubicBezTo>
                    <a:pt x="1085682" y="29671"/>
                    <a:pt x="1193576" y="223880"/>
                    <a:pt x="1278542" y="227926"/>
                  </a:cubicBezTo>
                  <a:cubicBezTo>
                    <a:pt x="1363508" y="231972"/>
                    <a:pt x="1434313" y="136890"/>
                    <a:pt x="1505119" y="41809"/>
                  </a:cubicBezTo>
                </a:path>
              </a:pathLst>
            </a:custGeom>
            <a:noFill/>
            <a:ln w="38100" cap="flat" cmpd="sng" algn="ctr">
              <a:solidFill>
                <a:srgbClr val="00B050"/>
              </a:solidFill>
              <a:prstDash val="solid"/>
              <a:round/>
              <a:headEnd type="none" w="med" len="med"/>
              <a:tailEnd type="none" w="med" len="med"/>
            </a:ln>
            <a:effectLst>
              <a:glow rad="63500">
                <a:schemeClr val="accent2">
                  <a:satMod val="175000"/>
                  <a:alpha val="40000"/>
                </a:schemeClr>
              </a:glo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46" name="Text Box 22"/>
            <p:cNvSpPr txBox="1">
              <a:spLocks noChangeArrowheads="1"/>
            </p:cNvSpPr>
            <p:nvPr/>
          </p:nvSpPr>
          <p:spPr bwMode="auto">
            <a:xfrm>
              <a:off x="5943600" y="1295400"/>
              <a:ext cx="1553630"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smtClean="0">
                  <a:effectLst>
                    <a:outerShdw blurRad="38100" dist="38100" dir="2700000" algn="tl">
                      <a:srgbClr val="000000"/>
                    </a:outerShdw>
                  </a:effectLst>
                  <a:cs typeface="Arial" charset="0"/>
                </a:rPr>
                <a:t>Utilization</a:t>
              </a:r>
              <a:endParaRPr lang="en-US" sz="2400" b="0" dirty="0">
                <a:effectLst>
                  <a:outerShdw blurRad="38100" dist="38100" dir="2700000" algn="tl">
                    <a:srgbClr val="000000"/>
                  </a:outerShdw>
                </a:effectLst>
                <a:cs typeface="Arial" charset="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3841"/>
                                        </p:tgtEl>
                                        <p:attrNameLst>
                                          <p:attrName>style.visibility</p:attrName>
                                        </p:attrNameLst>
                                      </p:cBhvr>
                                      <p:to>
                                        <p:strVal val="visible"/>
                                      </p:to>
                                    </p:set>
                                    <p:anim calcmode="lin" valueType="num">
                                      <p:cBhvr>
                                        <p:cTn id="7" dur="500" fill="hold"/>
                                        <p:tgtEl>
                                          <p:spTgt spid="333841"/>
                                        </p:tgtEl>
                                        <p:attrNameLst>
                                          <p:attrName>ppt_w</p:attrName>
                                        </p:attrNameLst>
                                      </p:cBhvr>
                                      <p:tavLst>
                                        <p:tav tm="0">
                                          <p:val>
                                            <p:fltVal val="0"/>
                                          </p:val>
                                        </p:tav>
                                        <p:tav tm="100000">
                                          <p:val>
                                            <p:strVal val="#ppt_w"/>
                                          </p:val>
                                        </p:tav>
                                      </p:tavLst>
                                    </p:anim>
                                    <p:anim calcmode="lin" valueType="num">
                                      <p:cBhvr>
                                        <p:cTn id="8" dur="500" fill="hold"/>
                                        <p:tgtEl>
                                          <p:spTgt spid="333841"/>
                                        </p:tgtEl>
                                        <p:attrNameLst>
                                          <p:attrName>ppt_h</p:attrName>
                                        </p:attrNameLst>
                                      </p:cBhvr>
                                      <p:tavLst>
                                        <p:tav tm="0">
                                          <p:val>
                                            <p:fltVal val="0"/>
                                          </p:val>
                                        </p:tav>
                                        <p:tav tm="100000">
                                          <p:val>
                                            <p:strVal val="#ppt_h"/>
                                          </p:val>
                                        </p:tav>
                                      </p:tavLst>
                                    </p:anim>
                                    <p:animEffect transition="in" filter="fade">
                                      <p:cBhvr>
                                        <p:cTn id="9" dur="500"/>
                                        <p:tgtEl>
                                          <p:spTgt spid="333841"/>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0" fill="hold" nodeType="withEffect">
                                  <p:stCondLst>
                                    <p:cond delay="0"/>
                                  </p:stCondLst>
                                  <p:childTnLst>
                                    <p:set>
                                      <p:cBhvr>
                                        <p:cTn id="21" dur="1" fill="hold">
                                          <p:stCondLst>
                                            <p:cond delay="0"/>
                                          </p:stCondLst>
                                        </p:cTn>
                                        <p:tgtEl>
                                          <p:spTgt spid="333845"/>
                                        </p:tgtEl>
                                        <p:attrNameLst>
                                          <p:attrName>style.visibility</p:attrName>
                                        </p:attrNameLst>
                                      </p:cBhvr>
                                      <p:to>
                                        <p:strVal val="visible"/>
                                      </p:to>
                                    </p:set>
                                    <p:anim calcmode="lin" valueType="num">
                                      <p:cBhvr>
                                        <p:cTn id="22" dur="500" fill="hold"/>
                                        <p:tgtEl>
                                          <p:spTgt spid="333845"/>
                                        </p:tgtEl>
                                        <p:attrNameLst>
                                          <p:attrName>ppt_w</p:attrName>
                                        </p:attrNameLst>
                                      </p:cBhvr>
                                      <p:tavLst>
                                        <p:tav tm="0">
                                          <p:val>
                                            <p:fltVal val="0"/>
                                          </p:val>
                                        </p:tav>
                                        <p:tav tm="100000">
                                          <p:val>
                                            <p:strVal val="#ppt_w"/>
                                          </p:val>
                                        </p:tav>
                                      </p:tavLst>
                                    </p:anim>
                                    <p:anim calcmode="lin" valueType="num">
                                      <p:cBhvr>
                                        <p:cTn id="23" dur="500" fill="hold"/>
                                        <p:tgtEl>
                                          <p:spTgt spid="333845"/>
                                        </p:tgtEl>
                                        <p:attrNameLst>
                                          <p:attrName>ppt_h</p:attrName>
                                        </p:attrNameLst>
                                      </p:cBhvr>
                                      <p:tavLst>
                                        <p:tav tm="0">
                                          <p:val>
                                            <p:fltVal val="0"/>
                                          </p:val>
                                        </p:tav>
                                        <p:tav tm="100000">
                                          <p:val>
                                            <p:strVal val="#ppt_h"/>
                                          </p:val>
                                        </p:tav>
                                      </p:tavLst>
                                    </p:anim>
                                    <p:animEffect transition="in" filter="fade">
                                      <p:cBhvr>
                                        <p:cTn id="24" dur="500"/>
                                        <p:tgtEl>
                                          <p:spTgt spid="33384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33846"/>
                                        </p:tgtEl>
                                        <p:attrNameLst>
                                          <p:attrName>style.visibility</p:attrName>
                                        </p:attrNameLst>
                                      </p:cBhvr>
                                      <p:to>
                                        <p:strVal val="visible"/>
                                      </p:to>
                                    </p:set>
                                    <p:animEffect transition="in" filter="fade">
                                      <p:cBhvr>
                                        <p:cTn id="28" dur="500"/>
                                        <p:tgtEl>
                                          <p:spTgt spid="33384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500" fill="hold"/>
                                        <p:tgtEl>
                                          <p:spTgt spid="147"/>
                                        </p:tgtEl>
                                        <p:attrNameLst>
                                          <p:attrName>ppt_w</p:attrName>
                                        </p:attrNameLst>
                                      </p:cBhvr>
                                      <p:tavLst>
                                        <p:tav tm="0">
                                          <p:val>
                                            <p:fltVal val="0"/>
                                          </p:val>
                                        </p:tav>
                                        <p:tav tm="100000">
                                          <p:val>
                                            <p:strVal val="#ppt_w"/>
                                          </p:val>
                                        </p:tav>
                                      </p:tavLst>
                                    </p:anim>
                                    <p:anim calcmode="lin" valueType="num">
                                      <p:cBhvr>
                                        <p:cTn id="34" dur="500" fill="hold"/>
                                        <p:tgtEl>
                                          <p:spTgt spid="147"/>
                                        </p:tgtEl>
                                        <p:attrNameLst>
                                          <p:attrName>ppt_h</p:attrName>
                                        </p:attrNameLst>
                                      </p:cBhvr>
                                      <p:tavLst>
                                        <p:tav tm="0">
                                          <p:val>
                                            <p:fltVal val="0"/>
                                          </p:val>
                                        </p:tav>
                                        <p:tav tm="100000">
                                          <p:val>
                                            <p:strVal val="#ppt_h"/>
                                          </p:val>
                                        </p:tav>
                                      </p:tavLst>
                                    </p:anim>
                                    <p:animEffect transition="in" filter="fade">
                                      <p:cBhvr>
                                        <p:cTn id="35" dur="5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3827"/>
                                        </p:tgtEl>
                                        <p:attrNameLst>
                                          <p:attrName>style.visibility</p:attrName>
                                        </p:attrNameLst>
                                      </p:cBhvr>
                                      <p:to>
                                        <p:strVal val="visible"/>
                                      </p:to>
                                    </p:set>
                                    <p:animEffect transition="in" filter="fade">
                                      <p:cBhvr>
                                        <p:cTn id="40" dur="500"/>
                                        <p:tgtEl>
                                          <p:spTgt spid="333827"/>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500"/>
                            </p:stCondLst>
                            <p:childTnLst>
                              <p:par>
                                <p:cTn id="45" presetID="53" presetClass="entr" presetSubtype="0" fill="hold" nodeType="afterEffect">
                                  <p:stCondLst>
                                    <p:cond delay="0"/>
                                  </p:stCondLst>
                                  <p:childTnLst>
                                    <p:set>
                                      <p:cBhvr>
                                        <p:cTn id="46" dur="1" fill="hold">
                                          <p:stCondLst>
                                            <p:cond delay="0"/>
                                          </p:stCondLst>
                                        </p:cTn>
                                        <p:tgtEl>
                                          <p:spTgt spid="333849"/>
                                        </p:tgtEl>
                                        <p:attrNameLst>
                                          <p:attrName>style.visibility</p:attrName>
                                        </p:attrNameLst>
                                      </p:cBhvr>
                                      <p:to>
                                        <p:strVal val="visible"/>
                                      </p:to>
                                    </p:set>
                                    <p:anim calcmode="lin" valueType="num">
                                      <p:cBhvr>
                                        <p:cTn id="47" dur="500" fill="hold"/>
                                        <p:tgtEl>
                                          <p:spTgt spid="333849"/>
                                        </p:tgtEl>
                                        <p:attrNameLst>
                                          <p:attrName>ppt_w</p:attrName>
                                        </p:attrNameLst>
                                      </p:cBhvr>
                                      <p:tavLst>
                                        <p:tav tm="0">
                                          <p:val>
                                            <p:fltVal val="0"/>
                                          </p:val>
                                        </p:tav>
                                        <p:tav tm="100000">
                                          <p:val>
                                            <p:strVal val="#ppt_w"/>
                                          </p:val>
                                        </p:tav>
                                      </p:tavLst>
                                    </p:anim>
                                    <p:anim calcmode="lin" valueType="num">
                                      <p:cBhvr>
                                        <p:cTn id="48" dur="500" fill="hold"/>
                                        <p:tgtEl>
                                          <p:spTgt spid="333849"/>
                                        </p:tgtEl>
                                        <p:attrNameLst>
                                          <p:attrName>ppt_h</p:attrName>
                                        </p:attrNameLst>
                                      </p:cBhvr>
                                      <p:tavLst>
                                        <p:tav tm="0">
                                          <p:val>
                                            <p:fltVal val="0"/>
                                          </p:val>
                                        </p:tav>
                                        <p:tav tm="100000">
                                          <p:val>
                                            <p:strVal val="#ppt_h"/>
                                          </p:val>
                                        </p:tav>
                                      </p:tavLst>
                                    </p:anim>
                                    <p:animEffect transition="in" filter="fade">
                                      <p:cBhvr>
                                        <p:cTn id="49" dur="500"/>
                                        <p:tgtEl>
                                          <p:spTgt spid="333849"/>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333878"/>
                                        </p:tgtEl>
                                        <p:attrNameLst>
                                          <p:attrName>style.visibility</p:attrName>
                                        </p:attrNameLst>
                                      </p:cBhvr>
                                      <p:to>
                                        <p:strVal val="visible"/>
                                      </p:to>
                                    </p:set>
                                    <p:animEffect transition="in" filter="wipe(up)">
                                      <p:cBhvr>
                                        <p:cTn id="53" dur="500"/>
                                        <p:tgtEl>
                                          <p:spTgt spid="3338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3864"/>
                                        </p:tgtEl>
                                        <p:attrNameLst>
                                          <p:attrName>style.visibility</p:attrName>
                                        </p:attrNameLst>
                                      </p:cBhvr>
                                      <p:to>
                                        <p:strVal val="visible"/>
                                      </p:to>
                                    </p:set>
                                    <p:animEffect transition="in" filter="fade">
                                      <p:cBhvr>
                                        <p:cTn id="56" dur="500"/>
                                        <p:tgtEl>
                                          <p:spTgt spid="333864"/>
                                        </p:tgtEl>
                                      </p:cBhvr>
                                    </p:animEffect>
                                  </p:childTnLst>
                                </p:cTn>
                              </p:par>
                              <p:par>
                                <p:cTn id="57" presetID="22" presetClass="entr" presetSubtype="8" fill="hold" nodeType="withEffect">
                                  <p:stCondLst>
                                    <p:cond delay="0"/>
                                  </p:stCondLst>
                                  <p:childTnLst>
                                    <p:set>
                                      <p:cBhvr>
                                        <p:cTn id="58" dur="1" fill="hold">
                                          <p:stCondLst>
                                            <p:cond delay="0"/>
                                          </p:stCondLst>
                                        </p:cTn>
                                        <p:tgtEl>
                                          <p:spTgt spid="333850"/>
                                        </p:tgtEl>
                                        <p:attrNameLst>
                                          <p:attrName>style.visibility</p:attrName>
                                        </p:attrNameLst>
                                      </p:cBhvr>
                                      <p:to>
                                        <p:strVal val="visible"/>
                                      </p:to>
                                    </p:set>
                                    <p:animEffect transition="in" filter="wipe(left)">
                                      <p:cBhvr>
                                        <p:cTn id="59" dur="500"/>
                                        <p:tgtEl>
                                          <p:spTgt spid="333850"/>
                                        </p:tgtEl>
                                      </p:cBhvr>
                                    </p:animEffect>
                                  </p:childTnLst>
                                </p:cTn>
                              </p:par>
                              <p:par>
                                <p:cTn id="60" presetID="53"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par>
                          <p:cTn id="65" fill="hold">
                            <p:stCondLst>
                              <p:cond delay="1500"/>
                            </p:stCondLst>
                            <p:childTnLst>
                              <p:par>
                                <p:cTn id="66" presetID="53" presetClass="entr" presetSubtype="0" fill="hold" nodeType="afterEffect">
                                  <p:stCondLst>
                                    <p:cond delay="0"/>
                                  </p:stCondLst>
                                  <p:childTnLst>
                                    <p:set>
                                      <p:cBhvr>
                                        <p:cTn id="67" dur="1" fill="hold">
                                          <p:stCondLst>
                                            <p:cond delay="0"/>
                                          </p:stCondLst>
                                        </p:cTn>
                                        <p:tgtEl>
                                          <p:spTgt spid="333831"/>
                                        </p:tgtEl>
                                        <p:attrNameLst>
                                          <p:attrName>style.visibility</p:attrName>
                                        </p:attrNameLst>
                                      </p:cBhvr>
                                      <p:to>
                                        <p:strVal val="visible"/>
                                      </p:to>
                                    </p:set>
                                    <p:anim calcmode="lin" valueType="num">
                                      <p:cBhvr>
                                        <p:cTn id="68" dur="500" fill="hold"/>
                                        <p:tgtEl>
                                          <p:spTgt spid="333831"/>
                                        </p:tgtEl>
                                        <p:attrNameLst>
                                          <p:attrName>ppt_w</p:attrName>
                                        </p:attrNameLst>
                                      </p:cBhvr>
                                      <p:tavLst>
                                        <p:tav tm="0">
                                          <p:val>
                                            <p:fltVal val="0"/>
                                          </p:val>
                                        </p:tav>
                                        <p:tav tm="100000">
                                          <p:val>
                                            <p:strVal val="#ppt_w"/>
                                          </p:val>
                                        </p:tav>
                                      </p:tavLst>
                                    </p:anim>
                                    <p:anim calcmode="lin" valueType="num">
                                      <p:cBhvr>
                                        <p:cTn id="69" dur="500" fill="hold"/>
                                        <p:tgtEl>
                                          <p:spTgt spid="333831"/>
                                        </p:tgtEl>
                                        <p:attrNameLst>
                                          <p:attrName>ppt_h</p:attrName>
                                        </p:attrNameLst>
                                      </p:cBhvr>
                                      <p:tavLst>
                                        <p:tav tm="0">
                                          <p:val>
                                            <p:fltVal val="0"/>
                                          </p:val>
                                        </p:tav>
                                        <p:tav tm="100000">
                                          <p:val>
                                            <p:strVal val="#ppt_h"/>
                                          </p:val>
                                        </p:tav>
                                      </p:tavLst>
                                    </p:anim>
                                    <p:animEffect transition="in" filter="fade">
                                      <p:cBhvr>
                                        <p:cTn id="70" dur="500"/>
                                        <p:tgtEl>
                                          <p:spTgt spid="33383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149"/>
                                        </p:tgtEl>
                                        <p:attrNameLst>
                                          <p:attrName>style.visibility</p:attrName>
                                        </p:attrNameLst>
                                      </p:cBhvr>
                                      <p:to>
                                        <p:strVal val="visible"/>
                                      </p:to>
                                    </p:set>
                                    <p:anim calcmode="lin" valueType="num">
                                      <p:cBhvr>
                                        <p:cTn id="75" dur="500" fill="hold"/>
                                        <p:tgtEl>
                                          <p:spTgt spid="149"/>
                                        </p:tgtEl>
                                        <p:attrNameLst>
                                          <p:attrName>ppt_w</p:attrName>
                                        </p:attrNameLst>
                                      </p:cBhvr>
                                      <p:tavLst>
                                        <p:tav tm="0">
                                          <p:val>
                                            <p:fltVal val="0"/>
                                          </p:val>
                                        </p:tav>
                                        <p:tav tm="100000">
                                          <p:val>
                                            <p:strVal val="#ppt_w"/>
                                          </p:val>
                                        </p:tav>
                                      </p:tavLst>
                                    </p:anim>
                                    <p:anim calcmode="lin" valueType="num">
                                      <p:cBhvr>
                                        <p:cTn id="76" dur="500" fill="hold"/>
                                        <p:tgtEl>
                                          <p:spTgt spid="149"/>
                                        </p:tgtEl>
                                        <p:attrNameLst>
                                          <p:attrName>ppt_h</p:attrName>
                                        </p:attrNameLst>
                                      </p:cBhvr>
                                      <p:tavLst>
                                        <p:tav tm="0">
                                          <p:val>
                                            <p:fltVal val="0"/>
                                          </p:val>
                                        </p:tav>
                                        <p:tav tm="100000">
                                          <p:val>
                                            <p:strVal val="#ppt_h"/>
                                          </p:val>
                                        </p:tav>
                                      </p:tavLst>
                                    </p:anim>
                                    <p:animEffect transition="in" filter="fade">
                                      <p:cBhvr>
                                        <p:cTn id="7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6" grpId="0"/>
      <p:bldP spid="33386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46495"/>
          </a:xfrm>
        </p:spPr>
        <p:txBody>
          <a:bodyPr/>
          <a:lstStyle/>
          <a:p>
            <a:r>
              <a:rPr lang="en-US" dirty="0" smtClean="0"/>
              <a:t>Virtualization</a:t>
            </a:r>
            <a:r>
              <a:rPr smtClean="0"/>
              <a:t> Investments</a:t>
            </a:r>
            <a:br>
              <a:rPr smtClean="0"/>
            </a:br>
            <a:r>
              <a:rPr sz="4000" smtClean="0">
                <a:solidFill>
                  <a:srgbClr val="FDE399"/>
                </a:solidFill>
              </a:rPr>
              <a:t>A multiple level approach</a:t>
            </a:r>
            <a:endParaRPr lang="en-US" dirty="0"/>
          </a:p>
        </p:txBody>
      </p:sp>
      <p:grpSp>
        <p:nvGrpSpPr>
          <p:cNvPr id="3" name="Group 2"/>
          <p:cNvGrpSpPr/>
          <p:nvPr/>
        </p:nvGrpSpPr>
        <p:grpSpPr>
          <a:xfrm>
            <a:off x="0" y="1609898"/>
            <a:ext cx="9108618" cy="4409902"/>
            <a:chOff x="465508" y="1878671"/>
            <a:chExt cx="13632872" cy="6483929"/>
          </a:xfrm>
        </p:grpSpPr>
        <p:sp>
          <p:nvSpPr>
            <p:cNvPr id="4" name="Round Diagonal Corner Rectangle 3"/>
            <p:cNvSpPr/>
            <p:nvPr/>
          </p:nvSpPr>
          <p:spPr bwMode="auto">
            <a:xfrm>
              <a:off x="565265" y="1995051"/>
              <a:ext cx="13366866" cy="6367549"/>
            </a:xfrm>
            <a:prstGeom prst="round2DiagRect">
              <a:avLst>
                <a:gd name="adj1" fmla="val 16667"/>
                <a:gd name="adj2" fmla="val 0"/>
              </a:avLst>
            </a:prstGeom>
            <a:gradFill flip="none" rotWithShape="1">
              <a:gsLst>
                <a:gs pos="0">
                  <a:srgbClr val="000000">
                    <a:alpha val="46000"/>
                  </a:srgbClr>
                </a:gs>
                <a:gs pos="75000">
                  <a:srgbClr val="000000">
                    <a:alpha val="34000"/>
                  </a:srgbClr>
                </a:gs>
                <a:gs pos="100000">
                  <a:srgbClr val="000000">
                    <a:alpha val="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628625" marR="0" indent="-628625" algn="ctr" defTabSz="1095332" eaLnBrk="0" latinLnBrk="0" hangingPunct="0">
                <a:lnSpc>
                  <a:spcPct val="85000"/>
                </a:lnSpc>
                <a:buClr>
                  <a:schemeClr val="tx2"/>
                </a:buClr>
                <a:buSzPct val="76000"/>
                <a:buFontTx/>
                <a:buNone/>
                <a:tabLst/>
                <a:defRPr/>
              </a:pPr>
              <a:endParaRPr lang="en-US" sz="3600" i="1" spc="-60" dirty="0" smtClean="0">
                <a:solidFill>
                  <a:schemeClr val="lt1"/>
                </a:solidFill>
                <a:latin typeface="+mn-lt"/>
              </a:endParaRPr>
            </a:p>
          </p:txBody>
        </p:sp>
        <p:sp>
          <p:nvSpPr>
            <p:cNvPr id="5" name="Round Diagonal Corner Rectangle 4"/>
            <p:cNvSpPr/>
            <p:nvPr/>
          </p:nvSpPr>
          <p:spPr bwMode="auto">
            <a:xfrm>
              <a:off x="465508" y="1878671"/>
              <a:ext cx="13632872" cy="5892053"/>
            </a:xfrm>
            <a:prstGeom prst="round2DiagRect">
              <a:avLst/>
            </a:prstGeom>
            <a:noFill/>
            <a:ln w="28575">
              <a:gradFill>
                <a:gsLst>
                  <a:gs pos="0">
                    <a:schemeClr val="tx2">
                      <a:alpha val="53000"/>
                    </a:schemeClr>
                  </a:gs>
                  <a:gs pos="39000">
                    <a:schemeClr val="accent1">
                      <a:tint val="44500"/>
                      <a:satMod val="160000"/>
                      <a:alpha val="24000"/>
                    </a:schemeClr>
                  </a:gs>
                  <a:gs pos="100000">
                    <a:schemeClr val="accent1">
                      <a:tint val="23500"/>
                      <a:satMod val="160000"/>
                      <a:alpha val="0"/>
                    </a:scheme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628625" marR="0" indent="-628625" algn="ctr" defTabSz="1095332" eaLnBrk="0" latinLnBrk="0" hangingPunct="0">
                <a:lnSpc>
                  <a:spcPct val="85000"/>
                </a:lnSpc>
                <a:buClr>
                  <a:schemeClr val="tx2"/>
                </a:buClr>
                <a:buSzPct val="76000"/>
                <a:buFontTx/>
                <a:buNone/>
                <a:tabLst/>
                <a:defRPr/>
              </a:pPr>
              <a:endParaRPr lang="en-US" sz="3600" i="1" spc="-60" dirty="0" smtClean="0">
                <a:solidFill>
                  <a:schemeClr val="lt1"/>
                </a:solidFill>
                <a:latin typeface="+mn-lt"/>
              </a:endParaRPr>
            </a:p>
          </p:txBody>
        </p:sp>
      </p:grpSp>
      <p:grpSp>
        <p:nvGrpSpPr>
          <p:cNvPr id="59" name="Group 58"/>
          <p:cNvGrpSpPr/>
          <p:nvPr/>
        </p:nvGrpSpPr>
        <p:grpSpPr>
          <a:xfrm>
            <a:off x="3587933" y="2120869"/>
            <a:ext cx="1858189" cy="4356131"/>
            <a:chOff x="3587933" y="2120869"/>
            <a:chExt cx="1858189" cy="4356131"/>
          </a:xfrm>
        </p:grpSpPr>
        <p:sp>
          <p:nvSpPr>
            <p:cNvPr id="24" name="Round Diagonal Corner Rectangle 23"/>
            <p:cNvSpPr/>
            <p:nvPr/>
          </p:nvSpPr>
          <p:spPr bwMode="auto">
            <a:xfrm>
              <a:off x="3687470" y="2120869"/>
              <a:ext cx="1680338" cy="4356131"/>
            </a:xfrm>
            <a:prstGeom prst="round2DiagRect">
              <a:avLst/>
            </a:prstGeom>
            <a:gradFill>
              <a:gsLst>
                <a:gs pos="0">
                  <a:srgbClr val="FFFFFF"/>
                </a:gs>
                <a:gs pos="58000">
                  <a:srgbClr val="3292A8"/>
                </a:gs>
                <a:gs pos="100000">
                  <a:srgbClr val="1B4B57"/>
                </a:gs>
              </a:gsLst>
              <a:lin ang="5400000" scaled="1"/>
            </a:gradFill>
            <a:ln>
              <a:noFill/>
              <a:headEnd type="none" w="med" len="med"/>
              <a:tailEnd type="none" w="med" len="med"/>
            </a:ln>
            <a:effectLst>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25" name="Round Diagonal Corner Rectangle 24"/>
            <p:cNvSpPr/>
            <p:nvPr/>
          </p:nvSpPr>
          <p:spPr bwMode="auto">
            <a:xfrm>
              <a:off x="3728306" y="3733800"/>
              <a:ext cx="1605694" cy="2674266"/>
            </a:xfrm>
            <a:prstGeom prst="round2DiagRect">
              <a:avLst/>
            </a:prstGeom>
            <a:gradFill rotWithShape="1">
              <a:gsLst>
                <a:gs pos="0">
                  <a:srgbClr val="FFFFFF">
                    <a:alpha val="78000"/>
                  </a:srgbClr>
                </a:gs>
                <a:gs pos="18000">
                  <a:schemeClr val="tx1">
                    <a:alpha val="17000"/>
                  </a:schemeClr>
                </a:gs>
              </a:gsLst>
              <a:lin ang="5400000" scaled="1"/>
            </a:gradFill>
            <a:ln w="9525" algn="ctr">
              <a:noFill/>
              <a:round/>
              <a:headEnd/>
              <a:tailEnd/>
            </a:ln>
            <a:effectLst>
              <a:outerShdw blurRad="63500" sx="102000" sy="102000" algn="ctr" rotWithShape="0">
                <a:prstClr val="black">
                  <a:alpha val="40000"/>
                </a:prstClr>
              </a:outerShdw>
              <a:reflection blurRad="6350" stA="52000" endA="300" endPos="35000" dir="5400000" sy="-100000" algn="bl" rotWithShape="0"/>
            </a:effectLst>
          </p:spPr>
          <p:txBody>
            <a:bodyPr lIns="13062" tIns="65311" rIns="13062" bIns="65311"/>
            <a:lstStyle/>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Ease consolidation</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onto virtual infrastructure</a:t>
              </a:r>
            </a:p>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Better utilize</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management</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resources</a:t>
              </a:r>
            </a:p>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Free up IT spend</a:t>
              </a:r>
            </a:p>
            <a:p>
              <a:pPr marL="174625" lvl="0" indent="-174625" eaLnBrk="0" hangingPunct="0">
                <a:lnSpc>
                  <a:spcPct val="90000"/>
                </a:lnSpc>
                <a:spcBef>
                  <a:spcPct val="30000"/>
                </a:spcBef>
                <a:buClr>
                  <a:srgbClr val="FFFFFF"/>
                </a:buClr>
                <a:buSzPct val="65000"/>
                <a:buBlip>
                  <a:blip r:embed="rId3"/>
                </a:buBlip>
              </a:pPr>
              <a:endParaRPr lang="en-US" sz="1600" dirty="0" smtClean="0">
                <a:solidFill>
                  <a:srgbClr val="000000"/>
                </a:solidFill>
                <a:latin typeface="Segoe Light" pitchFamily="34" charset="0"/>
                <a:ea typeface="Gulim" pitchFamily="34" charset="-127"/>
              </a:endParaRPr>
            </a:p>
          </p:txBody>
        </p:sp>
        <p:pic>
          <p:nvPicPr>
            <p:cNvPr id="26" name="Rectangle 30733" descr="System Center Virtual Machine Manager logo bl"/>
            <p:cNvPicPr>
              <a:picLocks noChangeAspect="1" noChangeArrowheads="1"/>
            </p:cNvPicPr>
            <p:nvPr/>
          </p:nvPicPr>
          <p:blipFill>
            <a:blip r:embed="rId4" cstate="print"/>
            <a:stretch>
              <a:fillRect/>
            </a:stretch>
          </p:blipFill>
          <p:spPr bwMode="auto">
            <a:xfrm>
              <a:off x="3743858" y="2950607"/>
              <a:ext cx="1577349" cy="346151"/>
            </a:xfrm>
            <a:prstGeom prst="rect">
              <a:avLst/>
            </a:prstGeom>
            <a:noFill/>
            <a:ln>
              <a:noFill/>
            </a:ln>
            <a:effectLst/>
          </p:spPr>
        </p:pic>
        <p:sp>
          <p:nvSpPr>
            <p:cNvPr id="23" name="Rectangle 22"/>
            <p:cNvSpPr>
              <a:spLocks noChangeArrowheads="1"/>
            </p:cNvSpPr>
            <p:nvPr/>
          </p:nvSpPr>
          <p:spPr bwMode="ltGray">
            <a:xfrm>
              <a:off x="3587933" y="2256049"/>
              <a:ext cx="1858189" cy="292388"/>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a:lnSpc>
                  <a:spcPct val="95000"/>
                </a:lnSpc>
                <a:buClr>
                  <a:schemeClr val="tx2"/>
                </a:buClr>
                <a:buSzPct val="95000"/>
                <a:buFont typeface="Wingdings" pitchFamily="2" charset="2"/>
                <a:buNone/>
                <a:defRPr/>
              </a:pPr>
              <a:r>
                <a:rPr lang="en-US" sz="2000" spc="-1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rPr>
                <a:t>Management</a:t>
              </a:r>
              <a:endParaRPr lang="en-US" sz="2000" spc="-1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endParaRPr>
            </a:p>
          </p:txBody>
        </p:sp>
      </p:grpSp>
      <p:grpSp>
        <p:nvGrpSpPr>
          <p:cNvPr id="60" name="Group 59"/>
          <p:cNvGrpSpPr/>
          <p:nvPr/>
        </p:nvGrpSpPr>
        <p:grpSpPr>
          <a:xfrm>
            <a:off x="1799408" y="2120869"/>
            <a:ext cx="1858192" cy="4356131"/>
            <a:chOff x="5393885" y="2120869"/>
            <a:chExt cx="1858192" cy="4356131"/>
          </a:xfrm>
        </p:grpSpPr>
        <p:grpSp>
          <p:nvGrpSpPr>
            <p:cNvPr id="54" name="Group 53"/>
            <p:cNvGrpSpPr/>
            <p:nvPr/>
          </p:nvGrpSpPr>
          <p:grpSpPr>
            <a:xfrm>
              <a:off x="5481217" y="2120869"/>
              <a:ext cx="1681583" cy="4356131"/>
              <a:chOff x="5481217" y="2120869"/>
              <a:chExt cx="1681583" cy="3543651"/>
            </a:xfrm>
          </p:grpSpPr>
          <p:sp>
            <p:nvSpPr>
              <p:cNvPr id="32" name="Round Diagonal Corner Rectangle 31"/>
              <p:cNvSpPr/>
              <p:nvPr/>
            </p:nvSpPr>
            <p:spPr bwMode="auto">
              <a:xfrm>
                <a:off x="5481217" y="2120869"/>
                <a:ext cx="1680339" cy="3543651"/>
              </a:xfrm>
              <a:prstGeom prst="round2DiagRect">
                <a:avLst/>
              </a:prstGeom>
              <a:gradFill>
                <a:gsLst>
                  <a:gs pos="0">
                    <a:srgbClr val="FFFFFF"/>
                  </a:gs>
                  <a:gs pos="58000">
                    <a:srgbClr val="B84715"/>
                  </a:gs>
                  <a:gs pos="100000">
                    <a:srgbClr val="954D00"/>
                  </a:gs>
                </a:gsLst>
                <a:lin ang="5400000" scaled="1"/>
              </a:gradFill>
              <a:ln>
                <a:noFill/>
                <a:headEnd type="none" w="med" len="med"/>
                <a:tailEnd type="none" w="med" len="med"/>
              </a:ln>
              <a:effectLst>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33" name="Round Diagonal Corner Rectangle 32"/>
              <p:cNvSpPr/>
              <p:nvPr/>
            </p:nvSpPr>
            <p:spPr bwMode="auto">
              <a:xfrm>
                <a:off x="5522054" y="3432966"/>
                <a:ext cx="1640746" cy="2175476"/>
              </a:xfrm>
              <a:prstGeom prst="round2DiagRect">
                <a:avLst/>
              </a:prstGeom>
              <a:gradFill rotWithShape="1">
                <a:gsLst>
                  <a:gs pos="0">
                    <a:srgbClr val="FFFFFF">
                      <a:alpha val="78000"/>
                    </a:srgbClr>
                  </a:gs>
                  <a:gs pos="18000">
                    <a:schemeClr val="tx1">
                      <a:alpha val="17000"/>
                    </a:schemeClr>
                  </a:gs>
                </a:gsLst>
                <a:lin ang="5400000" scaled="1"/>
              </a:gradFill>
              <a:ln w="9525" algn="ctr">
                <a:noFill/>
                <a:round/>
                <a:headEnd/>
                <a:tailEnd/>
              </a:ln>
              <a:effectLst>
                <a:outerShdw blurRad="63500" sx="102000" sy="102000" algn="ctr" rotWithShape="0">
                  <a:prstClr val="black">
                    <a:alpha val="40000"/>
                  </a:prstClr>
                </a:outerShdw>
                <a:reflection blurRad="6350" stA="52000" endA="300" endPos="35000" dir="5400000" sy="-100000" algn="bl" rotWithShape="0"/>
              </a:effectLst>
            </p:spPr>
            <p:txBody>
              <a:bodyPr lIns="13062" tIns="65311" rIns="13062" bIns="65311"/>
              <a:lstStyle/>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Support</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heterogeneity</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across the</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datacenter</a:t>
                </a:r>
              </a:p>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OSP (Open Specification Promise) VHD</a:t>
                </a:r>
              </a:p>
              <a:p>
                <a:pPr marL="174625" lvl="0" indent="-174625" eaLnBrk="0" hangingPunct="0">
                  <a:lnSpc>
                    <a:spcPct val="90000"/>
                  </a:lnSpc>
                  <a:spcBef>
                    <a:spcPct val="30000"/>
                  </a:spcBef>
                  <a:buClr>
                    <a:srgbClr val="FFFFFF"/>
                  </a:buClr>
                  <a:buSzPct val="65000"/>
                  <a:buBlip>
                    <a:blip r:embed="rId3"/>
                  </a:buBlip>
                </a:pPr>
                <a:endParaRPr lang="en-US" sz="1600" dirty="0" smtClean="0">
                  <a:solidFill>
                    <a:srgbClr val="000000"/>
                  </a:solidFill>
                  <a:latin typeface="Segoe Light" pitchFamily="34" charset="0"/>
                  <a:ea typeface="Gulim" pitchFamily="34" charset="-127"/>
                </a:endParaRPr>
              </a:p>
            </p:txBody>
          </p:sp>
        </p:grpSp>
        <p:grpSp>
          <p:nvGrpSpPr>
            <p:cNvPr id="55" name="Group 54"/>
            <p:cNvGrpSpPr/>
            <p:nvPr/>
          </p:nvGrpSpPr>
          <p:grpSpPr>
            <a:xfrm>
              <a:off x="5393885" y="2256049"/>
              <a:ext cx="1858192" cy="1366304"/>
              <a:chOff x="5393885" y="2256049"/>
              <a:chExt cx="1858192" cy="1366304"/>
            </a:xfrm>
          </p:grpSpPr>
          <p:pic>
            <p:nvPicPr>
              <p:cNvPr id="34" name="Rectangle 30751"/>
              <p:cNvPicPr>
                <a:picLocks noChangeAspect="1" noChangeArrowheads="1"/>
              </p:cNvPicPr>
              <p:nvPr/>
            </p:nvPicPr>
            <p:blipFill>
              <a:blip r:embed="rId5" cstate="print"/>
              <a:stretch>
                <a:fillRect/>
              </a:stretch>
            </p:blipFill>
            <p:spPr bwMode="auto">
              <a:xfrm>
                <a:off x="6300160" y="3261346"/>
                <a:ext cx="734807" cy="330416"/>
              </a:xfrm>
              <a:prstGeom prst="rect">
                <a:avLst/>
              </a:prstGeom>
              <a:noFill/>
              <a:ln>
                <a:noFill/>
              </a:ln>
              <a:effectLst/>
            </p:spPr>
          </p:pic>
          <p:pic>
            <p:nvPicPr>
              <p:cNvPr id="35" name="Rectangle 30754"/>
              <p:cNvPicPr>
                <a:picLocks noChangeAspect="1" noChangeArrowheads="1"/>
              </p:cNvPicPr>
              <p:nvPr/>
            </p:nvPicPr>
            <p:blipFill>
              <a:blip r:embed="rId6"/>
              <a:stretch>
                <a:fillRect/>
              </a:stretch>
            </p:blipFill>
            <p:spPr bwMode="auto">
              <a:xfrm>
                <a:off x="6182507" y="2546388"/>
                <a:ext cx="397565" cy="459833"/>
              </a:xfrm>
              <a:prstGeom prst="rect">
                <a:avLst/>
              </a:prstGeom>
              <a:noFill/>
              <a:ln>
                <a:noFill/>
              </a:ln>
              <a:effectLst/>
            </p:spPr>
          </p:pic>
          <p:pic>
            <p:nvPicPr>
              <p:cNvPr id="36" name="Rectangle 30750" descr="Server"/>
              <p:cNvPicPr>
                <a:picLocks noChangeAspect="1" noChangeArrowheads="1"/>
              </p:cNvPicPr>
              <p:nvPr/>
            </p:nvPicPr>
            <p:blipFill>
              <a:blip r:embed="rId7" cstate="print"/>
              <a:stretch>
                <a:fillRect/>
              </a:stretch>
            </p:blipFill>
            <p:spPr bwMode="auto">
              <a:xfrm>
                <a:off x="5889979" y="2972475"/>
                <a:ext cx="296947" cy="418648"/>
              </a:xfrm>
              <a:prstGeom prst="rect">
                <a:avLst/>
              </a:prstGeom>
              <a:noFill/>
              <a:ln>
                <a:noFill/>
              </a:ln>
              <a:effectLst/>
            </p:spPr>
          </p:pic>
          <p:pic>
            <p:nvPicPr>
              <p:cNvPr id="37" name="Picture 2" descr="I:\LOGOS\GEN_LOGO\N\Novell-red.png"/>
              <p:cNvPicPr>
                <a:picLocks noChangeAspect="1" noChangeArrowheads="1"/>
              </p:cNvPicPr>
              <p:nvPr/>
            </p:nvPicPr>
            <p:blipFill>
              <a:blip r:embed="rId8" cstate="print">
                <a:lum bright="-100000"/>
              </a:blip>
              <a:stretch>
                <a:fillRect/>
              </a:stretch>
            </p:blipFill>
            <p:spPr bwMode="auto">
              <a:xfrm>
                <a:off x="5655103" y="3477900"/>
                <a:ext cx="620757" cy="144453"/>
              </a:xfrm>
              <a:prstGeom prst="rect">
                <a:avLst/>
              </a:prstGeom>
              <a:noFill/>
              <a:ln>
                <a:noFill/>
              </a:ln>
              <a:effectLst/>
            </p:spPr>
          </p:pic>
          <p:pic>
            <p:nvPicPr>
              <p:cNvPr id="38" name="Picture 2" descr="C:\Users\swinard\Desktop\Muglia 11-14 TechEd EMEA IT Forume\Artwork\Logos\SUSE_Linux.png"/>
              <p:cNvPicPr>
                <a:picLocks noChangeAspect="1" noChangeArrowheads="1"/>
              </p:cNvPicPr>
              <p:nvPr/>
            </p:nvPicPr>
            <p:blipFill>
              <a:blip r:embed="rId9" cstate="print">
                <a:lum bright="-100000"/>
              </a:blip>
              <a:stretch>
                <a:fillRect/>
              </a:stretch>
            </p:blipFill>
            <p:spPr bwMode="auto">
              <a:xfrm>
                <a:off x="6526959" y="2872503"/>
                <a:ext cx="509135" cy="361559"/>
              </a:xfrm>
              <a:prstGeom prst="rect">
                <a:avLst/>
              </a:prstGeom>
              <a:noFill/>
              <a:ln>
                <a:noFill/>
              </a:ln>
              <a:effectLst/>
            </p:spPr>
          </p:pic>
          <p:pic>
            <p:nvPicPr>
              <p:cNvPr id="31" name="Rectangle 30752" descr="Windows Vista Logo Vertical B"/>
              <p:cNvPicPr>
                <a:picLocks noChangeAspect="1" noChangeArrowheads="1"/>
              </p:cNvPicPr>
              <p:nvPr/>
            </p:nvPicPr>
            <p:blipFill>
              <a:blip r:embed="rId10" cstate="print"/>
              <a:stretch>
                <a:fillRect/>
              </a:stretch>
            </p:blipFill>
            <p:spPr bwMode="auto">
              <a:xfrm>
                <a:off x="5588830" y="2588823"/>
                <a:ext cx="415819" cy="361581"/>
              </a:xfrm>
              <a:prstGeom prst="rect">
                <a:avLst/>
              </a:prstGeom>
              <a:noFill/>
              <a:ln>
                <a:noFill/>
              </a:ln>
              <a:effectLst/>
            </p:spPr>
          </p:pic>
          <p:sp>
            <p:nvSpPr>
              <p:cNvPr id="29" name="Rectangle 28"/>
              <p:cNvSpPr>
                <a:spLocks noChangeArrowheads="1"/>
              </p:cNvSpPr>
              <p:nvPr/>
            </p:nvSpPr>
            <p:spPr bwMode="ltGray">
              <a:xfrm>
                <a:off x="5393885" y="2256049"/>
                <a:ext cx="1858192" cy="292388"/>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a:lnSpc>
                    <a:spcPct val="95000"/>
                  </a:lnSpc>
                  <a:buClr>
                    <a:schemeClr val="tx2"/>
                  </a:buClr>
                  <a:buSzPct val="95000"/>
                  <a:buFont typeface="Wingdings" pitchFamily="2" charset="2"/>
                  <a:buNone/>
                  <a:defRPr/>
                </a:pPr>
                <a:r>
                  <a:rPr lang="en-US" sz="2000" spc="-1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rPr>
                  <a:t>Interoperability</a:t>
                </a:r>
                <a:endParaRPr lang="en-US" sz="2000" spc="-1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endParaRPr>
              </a:p>
            </p:txBody>
          </p:sp>
        </p:grpSp>
      </p:grpSp>
      <p:sp>
        <p:nvSpPr>
          <p:cNvPr id="40" name="Round Diagonal Corner Rectangle 39"/>
          <p:cNvSpPr/>
          <p:nvPr/>
        </p:nvSpPr>
        <p:spPr bwMode="auto">
          <a:xfrm>
            <a:off x="211065" y="1975909"/>
            <a:ext cx="8677251" cy="3750261"/>
          </a:xfrm>
          <a:prstGeom prst="round2Diag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628625" marR="0" indent="-628625" algn="ctr" defTabSz="1095332" eaLnBrk="0" latinLnBrk="0" hangingPunct="0">
              <a:lnSpc>
                <a:spcPct val="85000"/>
              </a:lnSpc>
              <a:buClr>
                <a:schemeClr val="tx2"/>
              </a:buClr>
              <a:buSzPct val="76000"/>
              <a:buFontTx/>
              <a:buNone/>
              <a:tabLst/>
              <a:defRPr/>
            </a:pPr>
            <a:endParaRPr lang="en-US" sz="3600" i="1" spc="-60" dirty="0" smtClean="0">
              <a:solidFill>
                <a:schemeClr val="lt1"/>
              </a:solidFill>
              <a:latin typeface="+mn-lt"/>
            </a:endParaRPr>
          </a:p>
        </p:txBody>
      </p:sp>
      <p:grpSp>
        <p:nvGrpSpPr>
          <p:cNvPr id="61" name="Group 60"/>
          <p:cNvGrpSpPr/>
          <p:nvPr/>
        </p:nvGrpSpPr>
        <p:grpSpPr>
          <a:xfrm>
            <a:off x="7209611" y="2120869"/>
            <a:ext cx="1858189" cy="4356131"/>
            <a:chOff x="7235109" y="2120869"/>
            <a:chExt cx="1858189" cy="4356131"/>
          </a:xfrm>
        </p:grpSpPr>
        <p:grpSp>
          <p:nvGrpSpPr>
            <p:cNvPr id="56" name="Group 55"/>
            <p:cNvGrpSpPr/>
            <p:nvPr/>
          </p:nvGrpSpPr>
          <p:grpSpPr>
            <a:xfrm>
              <a:off x="7263855" y="2120869"/>
              <a:ext cx="1680338" cy="4356131"/>
              <a:chOff x="7263855" y="2120869"/>
              <a:chExt cx="1680338" cy="3543651"/>
            </a:xfrm>
          </p:grpSpPr>
          <p:sp>
            <p:nvSpPr>
              <p:cNvPr id="46" name="Round Diagonal Corner Rectangle 45"/>
              <p:cNvSpPr/>
              <p:nvPr/>
            </p:nvSpPr>
            <p:spPr bwMode="auto">
              <a:xfrm>
                <a:off x="7263855" y="2120869"/>
                <a:ext cx="1680338" cy="3543651"/>
              </a:xfrm>
              <a:prstGeom prst="round2DiagRect">
                <a:avLst/>
              </a:prstGeom>
              <a:gradFill>
                <a:gsLst>
                  <a:gs pos="0">
                    <a:srgbClr val="FFFFFF"/>
                  </a:gs>
                  <a:gs pos="58000">
                    <a:srgbClr val="FCC835"/>
                  </a:gs>
                  <a:gs pos="100000">
                    <a:srgbClr val="C89404"/>
                  </a:gs>
                </a:gsLst>
                <a:lin ang="5400000" scaled="1"/>
              </a:gradFill>
              <a:ln>
                <a:noFill/>
                <a:headEnd type="none" w="med" len="med"/>
                <a:tailEnd type="none" w="med" len="med"/>
              </a:ln>
              <a:effectLst>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47" name="Round Diagonal Corner Rectangle 46"/>
              <p:cNvSpPr/>
              <p:nvPr/>
            </p:nvSpPr>
            <p:spPr bwMode="auto">
              <a:xfrm>
                <a:off x="7304692" y="3432966"/>
                <a:ext cx="1630045" cy="2175476"/>
              </a:xfrm>
              <a:prstGeom prst="round2DiagRect">
                <a:avLst/>
              </a:prstGeom>
              <a:gradFill rotWithShape="1">
                <a:gsLst>
                  <a:gs pos="0">
                    <a:srgbClr val="FFFFFF">
                      <a:alpha val="78000"/>
                    </a:srgbClr>
                  </a:gs>
                  <a:gs pos="18000">
                    <a:schemeClr val="tx1">
                      <a:alpha val="17000"/>
                    </a:schemeClr>
                  </a:gs>
                </a:gsLst>
                <a:lin ang="5400000" scaled="1"/>
              </a:gradFill>
              <a:ln w="9525" algn="ctr">
                <a:noFill/>
                <a:round/>
                <a:headEnd/>
                <a:tailEnd/>
              </a:ln>
              <a:effectLst>
                <a:outerShdw blurRad="63500" sx="102000" sy="102000" algn="ctr" rotWithShape="0">
                  <a:prstClr val="black">
                    <a:alpha val="40000"/>
                  </a:prstClr>
                </a:outerShdw>
                <a:reflection blurRad="6350" stA="52000" endA="300" endPos="35000" dir="5400000" sy="-100000" algn="bl" rotWithShape="0"/>
              </a:effectLst>
            </p:spPr>
            <p:txBody>
              <a:bodyPr lIns="13062" tIns="65311" rIns="13062" bIns="65311"/>
              <a:lstStyle/>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Accelerate</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deployment</a:t>
                </a:r>
              </a:p>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Reduce the cost of supporting</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applications </a:t>
                </a:r>
              </a:p>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Turn apps into dynamic, real-time services</a:t>
                </a:r>
              </a:p>
            </p:txBody>
          </p:sp>
        </p:grpSp>
        <p:pic>
          <p:nvPicPr>
            <p:cNvPr id="48" name="Picture 38" descr="Microsoft-SoftGrid-Logo"/>
            <p:cNvPicPr>
              <a:picLocks noChangeAspect="1" noChangeArrowheads="1"/>
            </p:cNvPicPr>
            <p:nvPr/>
          </p:nvPicPr>
          <p:blipFill>
            <a:blip r:embed="rId11">
              <a:lum bright="-100000"/>
            </a:blip>
            <a:stretch>
              <a:fillRect/>
            </a:stretch>
          </p:blipFill>
          <p:spPr bwMode="auto">
            <a:xfrm>
              <a:off x="7350334" y="2661985"/>
              <a:ext cx="1527467" cy="450269"/>
            </a:xfrm>
            <a:prstGeom prst="rect">
              <a:avLst/>
            </a:prstGeom>
            <a:noFill/>
            <a:ln>
              <a:noFill/>
            </a:ln>
            <a:effectLst/>
          </p:spPr>
        </p:pic>
        <p:pic>
          <p:nvPicPr>
            <p:cNvPr id="45" name="Picture 2" descr="C:\Program Files\Microsoft Resource DVD Artwork\DVD_ART\BoxShots_Logos\Windows Server 2003 Terminal Services\Windows Server 2003 Terminal Svc h logo.png"/>
            <p:cNvPicPr>
              <a:picLocks noChangeAspect="1" noChangeArrowheads="1"/>
            </p:cNvPicPr>
            <p:nvPr/>
          </p:nvPicPr>
          <p:blipFill>
            <a:blip r:embed="rId12" cstate="print"/>
            <a:srcRect r="13250"/>
            <a:stretch>
              <a:fillRect/>
            </a:stretch>
          </p:blipFill>
          <p:spPr bwMode="auto">
            <a:xfrm>
              <a:off x="7473186" y="3206821"/>
              <a:ext cx="1322674" cy="313824"/>
            </a:xfrm>
            <a:prstGeom prst="rect">
              <a:avLst/>
            </a:prstGeom>
            <a:noFill/>
          </p:spPr>
        </p:pic>
        <p:sp>
          <p:nvSpPr>
            <p:cNvPr id="43" name="Rectangle 42"/>
            <p:cNvSpPr>
              <a:spLocks noChangeArrowheads="1"/>
            </p:cNvSpPr>
            <p:nvPr/>
          </p:nvSpPr>
          <p:spPr bwMode="ltGray">
            <a:xfrm>
              <a:off x="7235109" y="2256049"/>
              <a:ext cx="1858189" cy="292388"/>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a:lnSpc>
                  <a:spcPct val="95000"/>
                </a:lnSpc>
                <a:buClr>
                  <a:schemeClr val="tx2"/>
                </a:buClr>
                <a:buSzPct val="95000"/>
                <a:buFont typeface="Wingdings" pitchFamily="2" charset="2"/>
                <a:buNone/>
                <a:defRPr/>
              </a:pPr>
              <a:r>
                <a:rPr lang="en-US" sz="2000" spc="-1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rPr>
                <a:t>Applications</a:t>
              </a:r>
              <a:endParaRPr lang="en-US" sz="2000" spc="-1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endParaRPr>
            </a:p>
          </p:txBody>
        </p:sp>
      </p:grpSp>
      <p:grpSp>
        <p:nvGrpSpPr>
          <p:cNvPr id="57" name="Group 56"/>
          <p:cNvGrpSpPr/>
          <p:nvPr/>
        </p:nvGrpSpPr>
        <p:grpSpPr>
          <a:xfrm>
            <a:off x="5410200" y="2120869"/>
            <a:ext cx="1858189" cy="4356131"/>
            <a:chOff x="62944" y="2120869"/>
            <a:chExt cx="1858189" cy="4356131"/>
          </a:xfrm>
        </p:grpSpPr>
        <p:grpSp>
          <p:nvGrpSpPr>
            <p:cNvPr id="50" name="Group 49"/>
            <p:cNvGrpSpPr/>
            <p:nvPr/>
          </p:nvGrpSpPr>
          <p:grpSpPr>
            <a:xfrm>
              <a:off x="133300" y="2120869"/>
              <a:ext cx="1680338" cy="4356131"/>
              <a:chOff x="133300" y="2120869"/>
              <a:chExt cx="1680338" cy="3543651"/>
            </a:xfrm>
          </p:grpSpPr>
          <p:sp>
            <p:nvSpPr>
              <p:cNvPr id="10" name="Round Diagonal Corner Rectangle 9"/>
              <p:cNvSpPr/>
              <p:nvPr/>
            </p:nvSpPr>
            <p:spPr bwMode="auto">
              <a:xfrm>
                <a:off x="133300" y="2120869"/>
                <a:ext cx="1680338" cy="3543651"/>
              </a:xfrm>
              <a:prstGeom prst="round2DiagRect">
                <a:avLst/>
              </a:prstGeom>
              <a:gradFill>
                <a:gsLst>
                  <a:gs pos="0">
                    <a:srgbClr val="FFFFFF"/>
                  </a:gs>
                  <a:gs pos="58000">
                    <a:srgbClr val="7F81E5"/>
                  </a:gs>
                  <a:gs pos="100000">
                    <a:srgbClr val="000066"/>
                  </a:gs>
                </a:gsLst>
                <a:lin ang="5400000" scaled="1"/>
              </a:gradFill>
              <a:ln>
                <a:noFill/>
                <a:headEnd type="none" w="med" len="med"/>
                <a:tailEnd type="none" w="med" len="med"/>
              </a:ln>
              <a:effectLst>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13" name="Round Diagonal Corner Rectangle 12"/>
              <p:cNvSpPr/>
              <p:nvPr/>
            </p:nvSpPr>
            <p:spPr bwMode="auto">
              <a:xfrm>
                <a:off x="174137" y="3432966"/>
                <a:ext cx="1578529" cy="2127940"/>
              </a:xfrm>
              <a:prstGeom prst="round2DiagRect">
                <a:avLst/>
              </a:prstGeom>
              <a:gradFill rotWithShape="1">
                <a:gsLst>
                  <a:gs pos="0">
                    <a:srgbClr val="FFFFFF">
                      <a:alpha val="78000"/>
                    </a:srgbClr>
                  </a:gs>
                  <a:gs pos="18000">
                    <a:schemeClr val="tx1">
                      <a:alpha val="17000"/>
                    </a:schemeClr>
                  </a:gs>
                </a:gsLst>
                <a:lin ang="5400000" scaled="1"/>
              </a:gradFill>
              <a:ln w="9525" algn="ctr">
                <a:noFill/>
                <a:round/>
                <a:headEnd/>
                <a:tailEnd/>
              </a:ln>
              <a:effectLst>
                <a:outerShdw blurRad="63500" sx="102000" sy="102000" algn="ctr" rotWithShape="0">
                  <a:prstClr val="black">
                    <a:alpha val="40000"/>
                  </a:prstClr>
                </a:outerShdw>
                <a:reflection blurRad="6350" stA="52000" endA="300" endPos="35000" dir="5400000" sy="-100000" algn="bl" rotWithShape="0"/>
              </a:effectLst>
            </p:spPr>
            <p:txBody>
              <a:bodyPr lIns="13062" tIns="65311" rIns="13062" bIns="65311"/>
              <a:lstStyle/>
              <a:p>
                <a:pPr marL="174625" lvl="0"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Deliver </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cost-effective, flexible and simplified licensing</a:t>
                </a:r>
              </a:p>
            </p:txBody>
          </p:sp>
        </p:grpSp>
        <p:sp>
          <p:nvSpPr>
            <p:cNvPr id="9" name="Rectangle 8"/>
            <p:cNvSpPr>
              <a:spLocks noChangeArrowheads="1"/>
            </p:cNvSpPr>
            <p:nvPr/>
          </p:nvSpPr>
          <p:spPr bwMode="ltGray">
            <a:xfrm>
              <a:off x="62944" y="2256050"/>
              <a:ext cx="1858189" cy="292388"/>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a:lnSpc>
                  <a:spcPct val="95000"/>
                </a:lnSpc>
                <a:buClr>
                  <a:schemeClr val="tx2"/>
                </a:buClr>
                <a:buSzPct val="95000"/>
                <a:buFont typeface="Wingdings" pitchFamily="2" charset="2"/>
                <a:buNone/>
                <a:defRPr/>
              </a:pPr>
              <a:r>
                <a:rPr lang="en-US" sz="2000" spc="-1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rPr>
                <a:t>Licensing</a:t>
              </a:r>
            </a:p>
          </p:txBody>
        </p:sp>
        <p:pic>
          <p:nvPicPr>
            <p:cNvPr id="11" name="Rectangle 30735" descr="Windows Vista Logo Horizontal B"/>
            <p:cNvPicPr>
              <a:picLocks noChangeAspect="1" noChangeArrowheads="1"/>
            </p:cNvPicPr>
            <p:nvPr/>
          </p:nvPicPr>
          <p:blipFill>
            <a:blip r:embed="rId13"/>
            <a:stretch>
              <a:fillRect/>
            </a:stretch>
          </p:blipFill>
          <p:spPr bwMode="auto">
            <a:xfrm>
              <a:off x="251065" y="3342539"/>
              <a:ext cx="1414337" cy="285180"/>
            </a:xfrm>
            <a:prstGeom prst="rect">
              <a:avLst/>
            </a:prstGeom>
            <a:noFill/>
            <a:ln>
              <a:noFill/>
            </a:ln>
            <a:effectLst/>
          </p:spPr>
        </p:pic>
        <p:pic>
          <p:nvPicPr>
            <p:cNvPr id="12" name="Picture 3" descr="C:\Program Files\Microsoft Resource DVD Artwork\DVD_ART\BoxShots_Logos\Windows Server Code Name Longhorn\Windows Server Longhorn v logo.png"/>
            <p:cNvPicPr>
              <a:picLocks noChangeAspect="1" noChangeArrowheads="1"/>
            </p:cNvPicPr>
            <p:nvPr/>
          </p:nvPicPr>
          <p:blipFill>
            <a:blip r:embed="rId14" cstate="print"/>
            <a:srcRect/>
            <a:stretch>
              <a:fillRect/>
            </a:stretch>
          </p:blipFill>
          <p:spPr bwMode="auto">
            <a:xfrm>
              <a:off x="429055" y="2681222"/>
              <a:ext cx="1259156" cy="631996"/>
            </a:xfrm>
            <a:prstGeom prst="rect">
              <a:avLst/>
            </a:prstGeom>
            <a:noFill/>
            <a:ln>
              <a:noFill/>
            </a:ln>
            <a:effectLst/>
          </p:spPr>
        </p:pic>
      </p:grpSp>
      <p:grpSp>
        <p:nvGrpSpPr>
          <p:cNvPr id="58" name="Group 57"/>
          <p:cNvGrpSpPr/>
          <p:nvPr/>
        </p:nvGrpSpPr>
        <p:grpSpPr>
          <a:xfrm>
            <a:off x="46811" y="2120869"/>
            <a:ext cx="1858189" cy="4356131"/>
            <a:chOff x="1839986" y="2120869"/>
            <a:chExt cx="1858189" cy="4356131"/>
          </a:xfrm>
        </p:grpSpPr>
        <p:grpSp>
          <p:nvGrpSpPr>
            <p:cNvPr id="51" name="Group 50"/>
            <p:cNvGrpSpPr/>
            <p:nvPr/>
          </p:nvGrpSpPr>
          <p:grpSpPr>
            <a:xfrm>
              <a:off x="1915940" y="2120869"/>
              <a:ext cx="1680338" cy="4356131"/>
              <a:chOff x="1915940" y="2120869"/>
              <a:chExt cx="1680338" cy="3543651"/>
            </a:xfrm>
          </p:grpSpPr>
          <p:sp>
            <p:nvSpPr>
              <p:cNvPr id="17" name="Round Diagonal Corner Rectangle 16"/>
              <p:cNvSpPr/>
              <p:nvPr/>
            </p:nvSpPr>
            <p:spPr bwMode="auto">
              <a:xfrm>
                <a:off x="1915940" y="2120869"/>
                <a:ext cx="1680338" cy="3543651"/>
              </a:xfrm>
              <a:prstGeom prst="round2DiagRect">
                <a:avLst/>
              </a:prstGeom>
              <a:gradFill>
                <a:gsLst>
                  <a:gs pos="0">
                    <a:srgbClr val="FFFFFF"/>
                  </a:gs>
                  <a:gs pos="58000">
                    <a:srgbClr val="809D1E"/>
                  </a:gs>
                  <a:gs pos="100000">
                    <a:srgbClr val="566914"/>
                  </a:gs>
                </a:gsLst>
                <a:lin ang="5400000" scaled="1"/>
              </a:gradFill>
              <a:ln>
                <a:noFill/>
                <a:headEnd type="none" w="med" len="med"/>
                <a:tailEnd type="none" w="med" len="med"/>
              </a:ln>
              <a:effectLst>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19" name="Round Diagonal Corner Rectangle 18"/>
              <p:cNvSpPr/>
              <p:nvPr/>
            </p:nvSpPr>
            <p:spPr bwMode="auto">
              <a:xfrm>
                <a:off x="1956777" y="3432966"/>
                <a:ext cx="1578529" cy="2175476"/>
              </a:xfrm>
              <a:prstGeom prst="round2DiagRect">
                <a:avLst/>
              </a:prstGeom>
              <a:gradFill rotWithShape="1">
                <a:gsLst>
                  <a:gs pos="0">
                    <a:srgbClr val="FFFFFF">
                      <a:alpha val="78000"/>
                    </a:srgbClr>
                  </a:gs>
                  <a:gs pos="18000">
                    <a:schemeClr val="tx1">
                      <a:alpha val="17000"/>
                    </a:schemeClr>
                  </a:gs>
                </a:gsLst>
                <a:lin ang="5400000" scaled="1"/>
              </a:gradFill>
              <a:ln w="9525" algn="ctr">
                <a:noFill/>
                <a:round/>
                <a:headEnd/>
                <a:tailEnd/>
              </a:ln>
              <a:effectLst>
                <a:outerShdw blurRad="63500" sx="102000" sy="102000" algn="ctr" rotWithShape="0">
                  <a:prstClr val="black">
                    <a:alpha val="40000"/>
                  </a:prstClr>
                </a:outerShdw>
                <a:reflection blurRad="6350" stA="52000" endA="300" endPos="35000" dir="5400000" sy="-100000" algn="bl" rotWithShape="0"/>
              </a:effectLst>
            </p:spPr>
            <p:txBody>
              <a:bodyPr lIns="13062" tIns="65311" rIns="13062" bIns="65311"/>
              <a:lstStyle/>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Create agility</a:t>
                </a:r>
              </a:p>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Better utilize</a:t>
                </a:r>
                <a:br>
                  <a:rPr lang="en-US" sz="1600" dirty="0" smtClean="0">
                    <a:solidFill>
                      <a:srgbClr val="000000"/>
                    </a:solidFill>
                    <a:latin typeface="Segoe" pitchFamily="34" charset="0"/>
                    <a:ea typeface="Gulim" pitchFamily="34" charset="-127"/>
                  </a:rPr>
                </a:br>
                <a:r>
                  <a:rPr lang="en-US" sz="1600" dirty="0" smtClean="0">
                    <a:solidFill>
                      <a:srgbClr val="000000"/>
                    </a:solidFill>
                    <a:latin typeface="Segoe" pitchFamily="34" charset="0"/>
                    <a:ea typeface="Gulim" pitchFamily="34" charset="-127"/>
                  </a:rPr>
                  <a:t>server resources</a:t>
                </a:r>
              </a:p>
              <a:p>
                <a:pPr marL="174625" indent="-174625" eaLnBrk="0" hangingPunct="0">
                  <a:lnSpc>
                    <a:spcPct val="90000"/>
                  </a:lnSpc>
                  <a:spcBef>
                    <a:spcPct val="30000"/>
                  </a:spcBef>
                  <a:buClr>
                    <a:srgbClr val="FFFFFF"/>
                  </a:buClr>
                  <a:buSzPct val="65000"/>
                  <a:buBlip>
                    <a:blip r:embed="rId3"/>
                  </a:buBlip>
                </a:pPr>
                <a:r>
                  <a:rPr lang="en-US" sz="1600" dirty="0" smtClean="0">
                    <a:solidFill>
                      <a:srgbClr val="000000"/>
                    </a:solidFill>
                    <a:latin typeface="Segoe" pitchFamily="34" charset="0"/>
                    <a:ea typeface="Gulim" pitchFamily="34" charset="-127"/>
                  </a:rPr>
                  <a:t>Partner with AMD and Intel</a:t>
                </a:r>
              </a:p>
              <a:p>
                <a:pPr marL="174625" lvl="0" indent="-174625" eaLnBrk="0" hangingPunct="0">
                  <a:lnSpc>
                    <a:spcPct val="90000"/>
                  </a:lnSpc>
                  <a:spcBef>
                    <a:spcPct val="30000"/>
                  </a:spcBef>
                  <a:buClr>
                    <a:srgbClr val="FFFFFF"/>
                  </a:buClr>
                  <a:buSzPct val="65000"/>
                  <a:buBlip>
                    <a:blip r:embed="rId3"/>
                  </a:buBlip>
                </a:pPr>
                <a:endParaRPr lang="en-US" sz="1600" dirty="0" smtClean="0">
                  <a:solidFill>
                    <a:srgbClr val="000000"/>
                  </a:solidFill>
                  <a:latin typeface="Segoe Light" pitchFamily="34" charset="0"/>
                  <a:ea typeface="Gulim" pitchFamily="34" charset="-127"/>
                </a:endParaRPr>
              </a:p>
            </p:txBody>
          </p:sp>
        </p:grpSp>
        <p:sp>
          <p:nvSpPr>
            <p:cNvPr id="16" name="Rectangle 15"/>
            <p:cNvSpPr>
              <a:spLocks noChangeArrowheads="1"/>
            </p:cNvSpPr>
            <p:nvPr/>
          </p:nvSpPr>
          <p:spPr bwMode="ltGray">
            <a:xfrm>
              <a:off x="1839986" y="2256049"/>
              <a:ext cx="1858189" cy="292388"/>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a:lnSpc>
                  <a:spcPct val="95000"/>
                </a:lnSpc>
                <a:buClr>
                  <a:schemeClr val="tx2"/>
                </a:buClr>
                <a:buSzPct val="95000"/>
                <a:buFont typeface="Wingdings" pitchFamily="2" charset="2"/>
                <a:buNone/>
                <a:defRPr/>
              </a:pPr>
              <a:r>
                <a:rPr lang="en-US" sz="2000" spc="-1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rPr>
                <a:t>Infrastructure</a:t>
              </a:r>
              <a:endParaRPr lang="en-US" sz="2700" spc="-1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outerShdw blurRad="63500" sx="102000" sy="102000" algn="ctr" rotWithShape="0">
                    <a:prstClr val="black">
                      <a:alpha val="0"/>
                    </a:prstClr>
                  </a:outerShdw>
                </a:effectLst>
                <a:latin typeface="Segoe Black" pitchFamily="34" charset="0"/>
              </a:endParaRPr>
            </a:p>
          </p:txBody>
        </p:sp>
        <p:grpSp>
          <p:nvGrpSpPr>
            <p:cNvPr id="53" name="Group 52"/>
            <p:cNvGrpSpPr/>
            <p:nvPr/>
          </p:nvGrpSpPr>
          <p:grpSpPr>
            <a:xfrm>
              <a:off x="2058086" y="2731664"/>
              <a:ext cx="1451894" cy="828664"/>
              <a:chOff x="2058086" y="2731664"/>
              <a:chExt cx="1451894" cy="828664"/>
            </a:xfrm>
          </p:grpSpPr>
          <p:pic>
            <p:nvPicPr>
              <p:cNvPr id="18" name="Picture 3" descr="C:\Program Files\Microsoft Resource DVD Artwork\DVD_ART\BoxShots_Logos\Windows Server Code Name Longhorn\Windows Server Longhorn v logo.png"/>
              <p:cNvPicPr>
                <a:picLocks noChangeAspect="1" noChangeArrowheads="1"/>
              </p:cNvPicPr>
              <p:nvPr/>
            </p:nvPicPr>
            <p:blipFill>
              <a:blip r:embed="rId15" cstate="print"/>
              <a:srcRect b="24408"/>
              <a:stretch>
                <a:fillRect/>
              </a:stretch>
            </p:blipFill>
            <p:spPr bwMode="auto">
              <a:xfrm>
                <a:off x="2100442" y="2731664"/>
                <a:ext cx="1399823" cy="531112"/>
              </a:xfrm>
              <a:prstGeom prst="rect">
                <a:avLst/>
              </a:prstGeom>
              <a:noFill/>
              <a:ln>
                <a:noFill/>
              </a:ln>
              <a:effectLst/>
            </p:spPr>
          </p:pic>
          <p:pic>
            <p:nvPicPr>
              <p:cNvPr id="20" name="Rectangle 30734" descr="virtual server 2005 r2 standard edition logo cl"/>
              <p:cNvPicPr>
                <a:picLocks noChangeAspect="1" noChangeArrowheads="1"/>
              </p:cNvPicPr>
              <p:nvPr/>
            </p:nvPicPr>
            <p:blipFill>
              <a:blip r:embed="rId16"/>
              <a:stretch>
                <a:fillRect/>
              </a:stretch>
            </p:blipFill>
            <p:spPr bwMode="auto">
              <a:xfrm>
                <a:off x="2058086" y="3347169"/>
                <a:ext cx="1451894" cy="213159"/>
              </a:xfrm>
              <a:prstGeom prst="rect">
                <a:avLst/>
              </a:prstGeom>
              <a:noFill/>
              <a:ln>
                <a:noFill/>
              </a:ln>
              <a:effectLst/>
            </p:spPr>
          </p:pic>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lear bubble 2"/>
          <p:cNvPicPr>
            <a:picLocks noChangeAspect="1" noChangeArrowheads="1"/>
          </p:cNvPicPr>
          <p:nvPr/>
        </p:nvPicPr>
        <p:blipFill>
          <a:blip r:embed="rId4"/>
          <a:srcRect/>
          <a:stretch>
            <a:fillRect/>
          </a:stretch>
        </p:blipFill>
        <p:spPr bwMode="auto">
          <a:xfrm>
            <a:off x="0" y="838200"/>
            <a:ext cx="9104313" cy="5540459"/>
          </a:xfrm>
          <a:prstGeom prst="rect">
            <a:avLst/>
          </a:prstGeom>
          <a:noFill/>
          <a:ln w="9525">
            <a:noFill/>
            <a:miter lim="800000"/>
            <a:headEnd/>
            <a:tailEnd/>
          </a:ln>
        </p:spPr>
      </p:pic>
      <p:grpSp>
        <p:nvGrpSpPr>
          <p:cNvPr id="2" name="Group 24"/>
          <p:cNvGrpSpPr>
            <a:grpSpLocks/>
          </p:cNvGrpSpPr>
          <p:nvPr/>
        </p:nvGrpSpPr>
        <p:grpSpPr bwMode="auto">
          <a:xfrm>
            <a:off x="812800" y="2324100"/>
            <a:ext cx="7315200" cy="2971800"/>
            <a:chOff x="312" y="1555"/>
            <a:chExt cx="5112" cy="2029"/>
          </a:xfrm>
        </p:grpSpPr>
        <p:grpSp>
          <p:nvGrpSpPr>
            <p:cNvPr id="3" name="Group 25"/>
            <p:cNvGrpSpPr>
              <a:grpSpLocks/>
            </p:cNvGrpSpPr>
            <p:nvPr/>
          </p:nvGrpSpPr>
          <p:grpSpPr bwMode="auto">
            <a:xfrm>
              <a:off x="3648" y="1555"/>
              <a:ext cx="1776" cy="1229"/>
              <a:chOff x="912" y="725"/>
              <a:chExt cx="4320" cy="3163"/>
            </a:xfrm>
          </p:grpSpPr>
          <p:grpSp>
            <p:nvGrpSpPr>
              <p:cNvPr id="4" name="Group 26"/>
              <p:cNvGrpSpPr>
                <a:grpSpLocks/>
              </p:cNvGrpSpPr>
              <p:nvPr/>
            </p:nvGrpSpPr>
            <p:grpSpPr bwMode="auto">
              <a:xfrm>
                <a:off x="912" y="1227"/>
                <a:ext cx="4320" cy="2661"/>
                <a:chOff x="816" y="1131"/>
                <a:chExt cx="4320" cy="2661"/>
              </a:xfrm>
            </p:grpSpPr>
            <p:pic>
              <p:nvPicPr>
                <p:cNvPr id="12316" name="Picture 27" descr="gray oval disc"/>
                <p:cNvPicPr>
                  <a:picLocks noChangeAspect="1" noChangeArrowheads="1"/>
                </p:cNvPicPr>
                <p:nvPr/>
              </p:nvPicPr>
              <p:blipFill>
                <a:blip r:embed="rId5"/>
                <a:srcRect/>
                <a:stretch>
                  <a:fillRect/>
                </a:stretch>
              </p:blipFill>
              <p:spPr bwMode="auto">
                <a:xfrm>
                  <a:off x="816" y="1530"/>
                  <a:ext cx="4320" cy="2262"/>
                </a:xfrm>
                <a:prstGeom prst="rect">
                  <a:avLst/>
                </a:prstGeom>
                <a:noFill/>
                <a:ln w="9525">
                  <a:noFill/>
                  <a:miter lim="800000"/>
                  <a:headEnd/>
                  <a:tailEnd/>
                </a:ln>
              </p:spPr>
            </p:pic>
            <p:pic>
              <p:nvPicPr>
                <p:cNvPr id="12317" name="Picture 28" descr="interface_icon01 copy"/>
                <p:cNvPicPr>
                  <a:picLocks noChangeAspect="1" noChangeArrowheads="1"/>
                </p:cNvPicPr>
                <p:nvPr/>
              </p:nvPicPr>
              <p:blipFill>
                <a:blip r:embed="rId6" cstate="print"/>
                <a:srcRect/>
                <a:stretch>
                  <a:fillRect/>
                </a:stretch>
              </p:blipFill>
              <p:spPr bwMode="auto">
                <a:xfrm>
                  <a:off x="1400" y="1131"/>
                  <a:ext cx="1329" cy="1328"/>
                </a:xfrm>
                <a:prstGeom prst="rect">
                  <a:avLst/>
                </a:prstGeom>
                <a:noFill/>
                <a:ln w="9525">
                  <a:noFill/>
                  <a:miter lim="800000"/>
                  <a:headEnd/>
                  <a:tailEnd/>
                </a:ln>
              </p:spPr>
            </p:pic>
            <p:pic>
              <p:nvPicPr>
                <p:cNvPr id="12318" name="Picture 29" descr="interface_icon02 copy"/>
                <p:cNvPicPr>
                  <a:picLocks noChangeAspect="1" noChangeArrowheads="1"/>
                </p:cNvPicPr>
                <p:nvPr/>
              </p:nvPicPr>
              <p:blipFill>
                <a:blip r:embed="rId7" cstate="print"/>
                <a:srcRect/>
                <a:stretch>
                  <a:fillRect/>
                </a:stretch>
              </p:blipFill>
              <p:spPr bwMode="auto">
                <a:xfrm>
                  <a:off x="3246" y="1131"/>
                  <a:ext cx="1328" cy="1328"/>
                </a:xfrm>
                <a:prstGeom prst="rect">
                  <a:avLst/>
                </a:prstGeom>
                <a:noFill/>
                <a:ln w="9525">
                  <a:noFill/>
                  <a:miter lim="800000"/>
                  <a:headEnd/>
                  <a:tailEnd/>
                </a:ln>
              </p:spPr>
            </p:pic>
          </p:grpSp>
          <p:sp>
            <p:nvSpPr>
              <p:cNvPr id="145438" name="AutoShape 30"/>
              <p:cNvSpPr>
                <a:spLocks noChangeArrowheads="1"/>
              </p:cNvSpPr>
              <p:nvPr/>
            </p:nvSpPr>
            <p:spPr bwMode="auto">
              <a:xfrm>
                <a:off x="2218" y="913"/>
                <a:ext cx="1734" cy="1117"/>
              </a:xfrm>
              <a:custGeom>
                <a:avLst/>
                <a:gdLst>
                  <a:gd name="G0" fmla="+- 3618 0 0"/>
                  <a:gd name="G1" fmla="+- -10752766 0 0"/>
                  <a:gd name="G2" fmla="+- 0 0 -10752766"/>
                  <a:gd name="T0" fmla="*/ 0 256 1"/>
                  <a:gd name="T1" fmla="*/ 180 256 1"/>
                  <a:gd name="G3" fmla="+- -10752766 T0 T1"/>
                  <a:gd name="T2" fmla="*/ 0 256 1"/>
                  <a:gd name="T3" fmla="*/ 90 256 1"/>
                  <a:gd name="G4" fmla="+- -10752766 T2 T3"/>
                  <a:gd name="G5" fmla="*/ G4 2 1"/>
                  <a:gd name="T4" fmla="*/ 90 256 1"/>
                  <a:gd name="T5" fmla="*/ 0 256 1"/>
                  <a:gd name="G6" fmla="+- -10752766 T4 T5"/>
                  <a:gd name="G7" fmla="*/ G6 2 1"/>
                  <a:gd name="G8" fmla="abs -107527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3618"/>
                  <a:gd name="G18" fmla="*/ 3618 1 2"/>
                  <a:gd name="G19" fmla="+- G18 5400 0"/>
                  <a:gd name="G20" fmla="cos G19 -10752766"/>
                  <a:gd name="G21" fmla="sin G19 -10752766"/>
                  <a:gd name="G22" fmla="+- G20 10800 0"/>
                  <a:gd name="G23" fmla="+- G21 10800 0"/>
                  <a:gd name="G24" fmla="+- 10800 0 G20"/>
                  <a:gd name="G25" fmla="+- 3618 10800 0"/>
                  <a:gd name="G26" fmla="?: G9 G17 G25"/>
                  <a:gd name="G27" fmla="?: G9 0 21600"/>
                  <a:gd name="G28" fmla="cos 10800 -10752766"/>
                  <a:gd name="G29" fmla="sin 10800 -10752766"/>
                  <a:gd name="G30" fmla="sin 3618 -10752766"/>
                  <a:gd name="G31" fmla="+- G28 10800 0"/>
                  <a:gd name="G32" fmla="+- G29 10800 0"/>
                  <a:gd name="G33" fmla="+- G30 10800 0"/>
                  <a:gd name="G34" fmla="?: G4 0 G31"/>
                  <a:gd name="G35" fmla="?: -10752766 G34 0"/>
                  <a:gd name="G36" fmla="?: G6 G35 G31"/>
                  <a:gd name="G37" fmla="+- 21600 0 G36"/>
                  <a:gd name="G38" fmla="?: G4 0 G33"/>
                  <a:gd name="G39" fmla="?: -10752766 G38 G32"/>
                  <a:gd name="G40" fmla="?: G6 G39 0"/>
                  <a:gd name="G41" fmla="?: G4 G32 21600"/>
                  <a:gd name="G42" fmla="?: G6 G41 G33"/>
                  <a:gd name="T12" fmla="*/ 10800 w 21600"/>
                  <a:gd name="T13" fmla="*/ 0 h 21600"/>
                  <a:gd name="T14" fmla="*/ 3867 w 21600"/>
                  <a:gd name="T15" fmla="*/ 8821 h 21600"/>
                  <a:gd name="T16" fmla="*/ 10800 w 21600"/>
                  <a:gd name="T17" fmla="*/ 7182 h 21600"/>
                  <a:gd name="T18" fmla="*/ 17733 w 21600"/>
                  <a:gd name="T19" fmla="*/ 88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20" y="9807"/>
                    </a:moveTo>
                    <a:cubicBezTo>
                      <a:pt x="7764" y="8253"/>
                      <a:pt x="9184" y="7181"/>
                      <a:pt x="10800" y="7182"/>
                    </a:cubicBezTo>
                    <a:cubicBezTo>
                      <a:pt x="12415" y="7182"/>
                      <a:pt x="13835" y="8253"/>
                      <a:pt x="14279" y="9807"/>
                    </a:cubicBezTo>
                    <a:lnTo>
                      <a:pt x="21185" y="7836"/>
                    </a:lnTo>
                    <a:cubicBezTo>
                      <a:pt x="19861" y="3198"/>
                      <a:pt x="15623" y="-1"/>
                      <a:pt x="10799" y="0"/>
                    </a:cubicBezTo>
                    <a:cubicBezTo>
                      <a:pt x="5976" y="0"/>
                      <a:pt x="1738" y="3198"/>
                      <a:pt x="414" y="7836"/>
                    </a:cubicBezTo>
                    <a:close/>
                  </a:path>
                </a:pathLst>
              </a:custGeom>
              <a:gradFill rotWithShape="1">
                <a:gsLst>
                  <a:gs pos="0">
                    <a:schemeClr val="folHlink">
                      <a:gamma/>
                      <a:shade val="46275"/>
                      <a:invGamma/>
                      <a:alpha val="0"/>
                    </a:schemeClr>
                  </a:gs>
                  <a:gs pos="50000">
                    <a:schemeClr val="folHlink"/>
                  </a:gs>
                  <a:gs pos="100000">
                    <a:schemeClr val="folHlink">
                      <a:gamma/>
                      <a:shade val="46275"/>
                      <a:invGamma/>
                      <a:alpha val="0"/>
                    </a:schemeClr>
                  </a:gs>
                </a:gsLst>
                <a:lin ang="0" scaled="1"/>
              </a:gradFill>
              <a:ln w="12700">
                <a:no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US" dirty="0"/>
              </a:p>
            </p:txBody>
          </p:sp>
          <p:pic>
            <p:nvPicPr>
              <p:cNvPr id="12315" name="Picture 31" descr="server_ghosted copy"/>
              <p:cNvPicPr>
                <a:picLocks noChangeAspect="1" noChangeArrowheads="1"/>
              </p:cNvPicPr>
              <p:nvPr/>
            </p:nvPicPr>
            <p:blipFill>
              <a:blip r:embed="rId8"/>
              <a:srcRect/>
              <a:stretch>
                <a:fillRect/>
              </a:stretch>
            </p:blipFill>
            <p:spPr bwMode="auto">
              <a:xfrm>
                <a:off x="2760" y="725"/>
                <a:ext cx="513" cy="723"/>
              </a:xfrm>
              <a:prstGeom prst="rect">
                <a:avLst/>
              </a:prstGeom>
              <a:noFill/>
              <a:ln w="9525">
                <a:noFill/>
                <a:miter lim="800000"/>
                <a:headEnd/>
                <a:tailEnd/>
              </a:ln>
            </p:spPr>
          </p:pic>
        </p:grpSp>
        <p:grpSp>
          <p:nvGrpSpPr>
            <p:cNvPr id="5" name="Group 32"/>
            <p:cNvGrpSpPr>
              <a:grpSpLocks noChangeAspect="1"/>
            </p:cNvGrpSpPr>
            <p:nvPr/>
          </p:nvGrpSpPr>
          <p:grpSpPr bwMode="auto">
            <a:xfrm>
              <a:off x="2472" y="2066"/>
              <a:ext cx="1706" cy="1054"/>
              <a:chOff x="1152" y="1320"/>
              <a:chExt cx="3456" cy="2136"/>
            </a:xfrm>
          </p:grpSpPr>
          <p:pic>
            <p:nvPicPr>
              <p:cNvPr id="12308" name="Picture 33" descr="gray oval disc"/>
              <p:cNvPicPr>
                <a:picLocks noChangeAspect="1" noChangeArrowheads="1"/>
              </p:cNvPicPr>
              <p:nvPr/>
            </p:nvPicPr>
            <p:blipFill>
              <a:blip r:embed="rId5"/>
              <a:srcRect/>
              <a:stretch>
                <a:fillRect/>
              </a:stretch>
            </p:blipFill>
            <p:spPr bwMode="auto">
              <a:xfrm>
                <a:off x="1152" y="1647"/>
                <a:ext cx="3456" cy="1809"/>
              </a:xfrm>
              <a:prstGeom prst="rect">
                <a:avLst/>
              </a:prstGeom>
              <a:noFill/>
              <a:ln w="9525">
                <a:noFill/>
                <a:miter lim="800000"/>
                <a:headEnd/>
                <a:tailEnd/>
              </a:ln>
            </p:spPr>
          </p:pic>
          <p:pic>
            <p:nvPicPr>
              <p:cNvPr id="12309" name="Picture 34" descr="XP icon my computer"/>
              <p:cNvPicPr>
                <a:picLocks noChangeAspect="1" noChangeArrowheads="1"/>
              </p:cNvPicPr>
              <p:nvPr/>
            </p:nvPicPr>
            <p:blipFill>
              <a:blip r:embed="rId9" cstate="print"/>
              <a:srcRect/>
              <a:stretch>
                <a:fillRect/>
              </a:stretch>
            </p:blipFill>
            <p:spPr bwMode="auto">
              <a:xfrm>
                <a:off x="2719" y="1383"/>
                <a:ext cx="1281" cy="1281"/>
              </a:xfrm>
              <a:prstGeom prst="rect">
                <a:avLst/>
              </a:prstGeom>
              <a:noFill/>
              <a:ln w="9525">
                <a:noFill/>
                <a:miter lim="800000"/>
                <a:headEnd/>
                <a:tailEnd/>
              </a:ln>
            </p:spPr>
          </p:pic>
          <p:pic>
            <p:nvPicPr>
              <p:cNvPr id="12310" name="Picture 35" descr="server_ghosted copy"/>
              <p:cNvPicPr>
                <a:picLocks noChangeAspect="1" noChangeArrowheads="1"/>
              </p:cNvPicPr>
              <p:nvPr/>
            </p:nvPicPr>
            <p:blipFill>
              <a:blip r:embed="rId10" cstate="print"/>
              <a:srcRect/>
              <a:stretch>
                <a:fillRect/>
              </a:stretch>
            </p:blipFill>
            <p:spPr bwMode="auto">
              <a:xfrm>
                <a:off x="1789" y="1320"/>
                <a:ext cx="664" cy="936"/>
              </a:xfrm>
              <a:prstGeom prst="rect">
                <a:avLst/>
              </a:prstGeom>
              <a:noFill/>
              <a:ln w="9525">
                <a:noFill/>
                <a:miter lim="800000"/>
                <a:headEnd/>
                <a:tailEnd/>
              </a:ln>
            </p:spPr>
          </p:pic>
          <p:sp>
            <p:nvSpPr>
              <p:cNvPr id="145444" name="AutoShape 36"/>
              <p:cNvSpPr>
                <a:spLocks noChangeAspect="1" noChangeArrowheads="1"/>
              </p:cNvSpPr>
              <p:nvPr/>
            </p:nvSpPr>
            <p:spPr bwMode="auto">
              <a:xfrm rot="-5400000">
                <a:off x="2280" y="1513"/>
                <a:ext cx="624" cy="5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folHlink">
                      <a:gamma/>
                      <a:shade val="46275"/>
                      <a:invGamma/>
                      <a:alpha val="0"/>
                    </a:schemeClr>
                  </a:gs>
                  <a:gs pos="50000">
                    <a:schemeClr val="folHlink"/>
                  </a:gs>
                  <a:gs pos="100000">
                    <a:schemeClr val="folHlink">
                      <a:gamma/>
                      <a:shade val="46275"/>
                      <a:invGamma/>
                      <a:alpha val="0"/>
                    </a:schemeClr>
                  </a:gs>
                </a:gsLst>
                <a:lin ang="5400000" scaled="1"/>
              </a:gradFill>
              <a:ln w="12700">
                <a:noFill/>
                <a:miter lim="800000"/>
                <a:headEnd/>
                <a:tailEnd/>
              </a:ln>
              <a:effectLst/>
            </p:spPr>
            <p:txBody>
              <a:bodyPr vert="horz" wrap="none" lIns="91440" tIns="45720" rIns="91440" bIns="45720" numCol="1" anchor="ctr" anchorCtr="0" compatLnSpc="1">
                <a:prstTxWarp prst="textNoShape">
                  <a:avLst/>
                </a:prstTxWarp>
              </a:bodyPr>
              <a:lstStyle/>
              <a:p>
                <a:pPr>
                  <a:defRPr/>
                </a:pPr>
                <a:endParaRPr lang="en-US" dirty="0"/>
              </a:p>
            </p:txBody>
          </p:sp>
          <p:pic>
            <p:nvPicPr>
              <p:cNvPr id="12312" name="Picture 37" descr="application_screen"/>
              <p:cNvPicPr>
                <a:picLocks noChangeAspect="1" noChangeArrowheads="1"/>
              </p:cNvPicPr>
              <p:nvPr/>
            </p:nvPicPr>
            <p:blipFill>
              <a:blip r:embed="rId11" cstate="print"/>
              <a:srcRect/>
              <a:stretch>
                <a:fillRect/>
              </a:stretch>
            </p:blipFill>
            <p:spPr bwMode="auto">
              <a:xfrm>
                <a:off x="2864" y="1564"/>
                <a:ext cx="615" cy="620"/>
              </a:xfrm>
              <a:prstGeom prst="rect">
                <a:avLst/>
              </a:prstGeom>
              <a:noFill/>
              <a:ln w="9525">
                <a:noFill/>
                <a:miter lim="800000"/>
                <a:headEnd/>
                <a:tailEnd/>
              </a:ln>
            </p:spPr>
          </p:pic>
        </p:grpSp>
        <p:grpSp>
          <p:nvGrpSpPr>
            <p:cNvPr id="6" name="Group 38"/>
            <p:cNvGrpSpPr>
              <a:grpSpLocks noChangeAspect="1"/>
            </p:cNvGrpSpPr>
            <p:nvPr/>
          </p:nvGrpSpPr>
          <p:grpSpPr bwMode="auto">
            <a:xfrm>
              <a:off x="1248" y="2288"/>
              <a:ext cx="1631" cy="1055"/>
              <a:chOff x="1152" y="1460"/>
              <a:chExt cx="3456" cy="2236"/>
            </a:xfrm>
          </p:grpSpPr>
          <p:pic>
            <p:nvPicPr>
              <p:cNvPr id="12305" name="Picture 39" descr="gray oval disc"/>
              <p:cNvPicPr>
                <a:picLocks noChangeAspect="1" noChangeArrowheads="1"/>
              </p:cNvPicPr>
              <p:nvPr/>
            </p:nvPicPr>
            <p:blipFill>
              <a:blip r:embed="rId5"/>
              <a:srcRect/>
              <a:stretch>
                <a:fillRect/>
              </a:stretch>
            </p:blipFill>
            <p:spPr bwMode="auto">
              <a:xfrm>
                <a:off x="1152" y="1887"/>
                <a:ext cx="3456" cy="1809"/>
              </a:xfrm>
              <a:prstGeom prst="rect">
                <a:avLst/>
              </a:prstGeom>
              <a:noFill/>
              <a:ln w="9525">
                <a:noFill/>
                <a:miter lim="800000"/>
                <a:headEnd/>
                <a:tailEnd/>
              </a:ln>
            </p:spPr>
          </p:pic>
          <p:pic>
            <p:nvPicPr>
              <p:cNvPr id="12306" name="Picture 40" descr="icon02"/>
              <p:cNvPicPr>
                <a:picLocks noChangeAspect="1" noChangeArrowheads="1"/>
              </p:cNvPicPr>
              <p:nvPr/>
            </p:nvPicPr>
            <p:blipFill>
              <a:blip r:embed="rId12" cstate="print"/>
              <a:srcRect/>
              <a:stretch>
                <a:fillRect/>
              </a:stretch>
            </p:blipFill>
            <p:spPr bwMode="auto">
              <a:xfrm>
                <a:off x="2744" y="1460"/>
                <a:ext cx="1280" cy="1324"/>
              </a:xfrm>
              <a:prstGeom prst="rect">
                <a:avLst/>
              </a:prstGeom>
              <a:noFill/>
              <a:ln w="9525">
                <a:noFill/>
                <a:miter lim="800000"/>
                <a:headEnd/>
                <a:tailEnd/>
              </a:ln>
            </p:spPr>
          </p:pic>
          <p:pic>
            <p:nvPicPr>
              <p:cNvPr id="12307" name="Picture 41" descr="server_ghosted copy"/>
              <p:cNvPicPr>
                <a:picLocks noChangeAspect="1" noChangeArrowheads="1"/>
              </p:cNvPicPr>
              <p:nvPr/>
            </p:nvPicPr>
            <p:blipFill>
              <a:blip r:embed="rId13" cstate="print"/>
              <a:srcRect/>
              <a:stretch>
                <a:fillRect/>
              </a:stretch>
            </p:blipFill>
            <p:spPr bwMode="auto">
              <a:xfrm>
                <a:off x="1776" y="1488"/>
                <a:ext cx="920" cy="1297"/>
              </a:xfrm>
              <a:prstGeom prst="rect">
                <a:avLst/>
              </a:prstGeom>
              <a:noFill/>
              <a:ln w="9525">
                <a:noFill/>
                <a:miter lim="800000"/>
                <a:headEnd/>
                <a:tailEnd/>
              </a:ln>
            </p:spPr>
          </p:pic>
        </p:grpSp>
        <p:grpSp>
          <p:nvGrpSpPr>
            <p:cNvPr id="7" name="Group 42"/>
            <p:cNvGrpSpPr>
              <a:grpSpLocks noChangeAspect="1"/>
            </p:cNvGrpSpPr>
            <p:nvPr/>
          </p:nvGrpSpPr>
          <p:grpSpPr bwMode="auto">
            <a:xfrm>
              <a:off x="312" y="2329"/>
              <a:ext cx="1405" cy="1255"/>
              <a:chOff x="1152" y="944"/>
              <a:chExt cx="3456" cy="3088"/>
            </a:xfrm>
          </p:grpSpPr>
          <p:pic>
            <p:nvPicPr>
              <p:cNvPr id="12302" name="Picture 43" descr="gray oval disc"/>
              <p:cNvPicPr>
                <a:picLocks noChangeAspect="1" noChangeArrowheads="1"/>
              </p:cNvPicPr>
              <p:nvPr/>
            </p:nvPicPr>
            <p:blipFill>
              <a:blip r:embed="rId14" cstate="print"/>
              <a:srcRect/>
              <a:stretch>
                <a:fillRect/>
              </a:stretch>
            </p:blipFill>
            <p:spPr bwMode="auto">
              <a:xfrm>
                <a:off x="1152" y="2223"/>
                <a:ext cx="3456" cy="1809"/>
              </a:xfrm>
              <a:prstGeom prst="rect">
                <a:avLst/>
              </a:prstGeom>
              <a:noFill/>
              <a:ln w="9525">
                <a:noFill/>
                <a:miter lim="800000"/>
                <a:headEnd/>
                <a:tailEnd/>
              </a:ln>
            </p:spPr>
          </p:pic>
          <p:pic>
            <p:nvPicPr>
              <p:cNvPr id="12303" name="Picture 44" descr="application server"/>
              <p:cNvPicPr>
                <a:picLocks noChangeAspect="1" noChangeArrowheads="1"/>
              </p:cNvPicPr>
              <p:nvPr/>
            </p:nvPicPr>
            <p:blipFill>
              <a:blip r:embed="rId15"/>
              <a:srcRect/>
              <a:stretch>
                <a:fillRect/>
              </a:stretch>
            </p:blipFill>
            <p:spPr bwMode="auto">
              <a:xfrm>
                <a:off x="2674" y="944"/>
                <a:ext cx="1410" cy="1986"/>
              </a:xfrm>
              <a:prstGeom prst="rect">
                <a:avLst/>
              </a:prstGeom>
              <a:noFill/>
              <a:ln w="9525">
                <a:noFill/>
                <a:miter lim="800000"/>
                <a:headEnd/>
                <a:tailEnd/>
              </a:ln>
            </p:spPr>
          </p:pic>
          <p:pic>
            <p:nvPicPr>
              <p:cNvPr id="12304" name="Picture 45" descr="server_ghosted copy"/>
              <p:cNvPicPr>
                <a:picLocks noChangeAspect="1" noChangeArrowheads="1"/>
              </p:cNvPicPr>
              <p:nvPr/>
            </p:nvPicPr>
            <p:blipFill>
              <a:blip r:embed="rId16" cstate="print"/>
              <a:srcRect/>
              <a:stretch>
                <a:fillRect/>
              </a:stretch>
            </p:blipFill>
            <p:spPr bwMode="auto">
              <a:xfrm>
                <a:off x="1639" y="1136"/>
                <a:ext cx="1481" cy="2088"/>
              </a:xfrm>
              <a:prstGeom prst="rect">
                <a:avLst/>
              </a:prstGeom>
              <a:noFill/>
              <a:ln w="9525">
                <a:noFill/>
                <a:miter lim="800000"/>
                <a:headEnd/>
                <a:tailEnd/>
              </a:ln>
            </p:spPr>
          </p:pic>
        </p:grpSp>
      </p:grpSp>
      <p:sp>
        <p:nvSpPr>
          <p:cNvPr id="145454" name="Rectangle 46"/>
          <p:cNvSpPr>
            <a:spLocks noGrp="1" noChangeArrowheads="1"/>
          </p:cNvSpPr>
          <p:nvPr>
            <p:ph type="ctrTitle"/>
          </p:nvPr>
        </p:nvSpPr>
        <p:spPr>
          <a:xfrm>
            <a:off x="381000" y="228601"/>
            <a:ext cx="8393113" cy="609398"/>
          </a:xfrm>
        </p:spPr>
        <p:txBody>
          <a:bodyPr/>
          <a:lstStyle/>
          <a:p>
            <a:pPr>
              <a:defRPr/>
            </a:pPr>
            <a:r>
              <a:rPr sz="4400" smtClean="0"/>
              <a:t>Virtualzied Infrastructure</a:t>
            </a:r>
          </a:p>
        </p:txBody>
      </p:sp>
      <p:sp>
        <p:nvSpPr>
          <p:cNvPr id="48" name="Rectangle 47"/>
          <p:cNvSpPr/>
          <p:nvPr/>
        </p:nvSpPr>
        <p:spPr bwMode="auto">
          <a:xfrm>
            <a:off x="3352800" y="14478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363"/>
            <a:r>
              <a:rPr lang="en-US" b="1" dirty="0" smtClean="0">
                <a:solidFill>
                  <a:schemeClr val="tx1"/>
                </a:solidFill>
                <a:effectLst>
                  <a:outerShdw blurRad="38100" dist="38100" dir="2700000" algn="tl">
                    <a:srgbClr val="000000">
                      <a:alpha val="43137"/>
                    </a:srgbClr>
                  </a:outerShdw>
                </a:effectLst>
                <a:latin typeface="Arial" charset="0"/>
              </a:rPr>
              <a:t>Management </a:t>
            </a:r>
          </a:p>
        </p:txBody>
      </p:sp>
      <p:sp>
        <p:nvSpPr>
          <p:cNvPr id="49" name="Rectangle 48"/>
          <p:cNvSpPr/>
          <p:nvPr/>
        </p:nvSpPr>
        <p:spPr bwMode="auto">
          <a:xfrm>
            <a:off x="762000" y="49657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363"/>
            <a:r>
              <a:rPr lang="en-US" sz="1400" b="1" dirty="0" smtClean="0">
                <a:effectLst>
                  <a:outerShdw blurRad="38100" dist="38100" dir="2700000" algn="tl">
                    <a:srgbClr val="000000">
                      <a:alpha val="43137"/>
                    </a:srgbClr>
                  </a:outerShdw>
                </a:effectLst>
                <a:latin typeface="Arial" charset="0"/>
              </a:rPr>
              <a:t>Server </a:t>
            </a:r>
          </a:p>
          <a:p>
            <a:pPr algn="ctr" defTabSz="914363"/>
            <a:r>
              <a:rPr lang="en-US" sz="1400" b="1" dirty="0" smtClean="0">
                <a:effectLst>
                  <a:outerShdw blurRad="38100" dist="38100" dir="2700000" algn="tl">
                    <a:srgbClr val="000000">
                      <a:alpha val="43137"/>
                    </a:srgbClr>
                  </a:outerShdw>
                </a:effectLst>
                <a:latin typeface="Arial" charset="0"/>
              </a:rPr>
              <a:t>Virtualization</a:t>
            </a:r>
          </a:p>
        </p:txBody>
      </p:sp>
      <p:sp>
        <p:nvSpPr>
          <p:cNvPr id="28" name="Rectangle 27"/>
          <p:cNvSpPr/>
          <p:nvPr/>
        </p:nvSpPr>
        <p:spPr bwMode="auto">
          <a:xfrm>
            <a:off x="2362200" y="45466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363"/>
            <a:r>
              <a:rPr lang="en-US" sz="1400" b="1" dirty="0" smtClean="0">
                <a:effectLst>
                  <a:outerShdw blurRad="38100" dist="38100" dir="2700000" algn="tl">
                    <a:srgbClr val="000000">
                      <a:alpha val="43137"/>
                    </a:srgbClr>
                  </a:outerShdw>
                </a:effectLst>
                <a:latin typeface="Arial" charset="0"/>
              </a:rPr>
              <a:t>Desktop </a:t>
            </a:r>
          </a:p>
          <a:p>
            <a:pPr algn="ctr" defTabSz="914363"/>
            <a:r>
              <a:rPr lang="en-US" sz="1400" b="1" dirty="0" smtClean="0">
                <a:effectLst>
                  <a:outerShdw blurRad="38100" dist="38100" dir="2700000" algn="tl">
                    <a:srgbClr val="000000">
                      <a:alpha val="43137"/>
                    </a:srgbClr>
                  </a:outerShdw>
                </a:effectLst>
                <a:latin typeface="Arial" charset="0"/>
              </a:rPr>
              <a:t>Virtualization</a:t>
            </a:r>
          </a:p>
        </p:txBody>
      </p:sp>
      <p:sp>
        <p:nvSpPr>
          <p:cNvPr id="29" name="Rectangle 28"/>
          <p:cNvSpPr/>
          <p:nvPr/>
        </p:nvSpPr>
        <p:spPr bwMode="auto">
          <a:xfrm>
            <a:off x="4127500" y="42291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363"/>
            <a:r>
              <a:rPr lang="en-US" sz="1400" b="1" dirty="0" smtClean="0">
                <a:effectLst>
                  <a:outerShdw blurRad="38100" dist="38100" dir="2700000" algn="tl">
                    <a:srgbClr val="000000">
                      <a:alpha val="43137"/>
                    </a:srgbClr>
                  </a:outerShdw>
                </a:effectLst>
                <a:latin typeface="Arial" charset="0"/>
              </a:rPr>
              <a:t>Application</a:t>
            </a:r>
          </a:p>
          <a:p>
            <a:pPr algn="ctr" defTabSz="914363"/>
            <a:r>
              <a:rPr lang="en-US" sz="1400" b="1" dirty="0" smtClean="0">
                <a:effectLst>
                  <a:outerShdw blurRad="38100" dist="38100" dir="2700000" algn="tl">
                    <a:srgbClr val="000000">
                      <a:alpha val="43137"/>
                    </a:srgbClr>
                  </a:outerShdw>
                </a:effectLst>
                <a:latin typeface="Arial" charset="0"/>
              </a:rPr>
              <a:t>Virtualization</a:t>
            </a:r>
          </a:p>
        </p:txBody>
      </p:sp>
      <p:sp>
        <p:nvSpPr>
          <p:cNvPr id="30" name="Rectangle 29"/>
          <p:cNvSpPr/>
          <p:nvPr/>
        </p:nvSpPr>
        <p:spPr bwMode="auto">
          <a:xfrm>
            <a:off x="5867400" y="3759200"/>
            <a:ext cx="2743200" cy="457200"/>
          </a:xfrm>
          <a:prstGeom prst="rect">
            <a:avLst/>
          </a:prstGeom>
          <a:noFill/>
          <a:ln w="12700" cap="flat" cmpd="sng" algn="ctr">
            <a:no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363"/>
            <a:r>
              <a:rPr lang="en-US" sz="1400" b="1" dirty="0" smtClean="0">
                <a:effectLst>
                  <a:outerShdw blurRad="38100" dist="38100" dir="2700000" algn="tl">
                    <a:srgbClr val="000000">
                      <a:alpha val="43137"/>
                    </a:srgbClr>
                  </a:outerShdw>
                </a:effectLst>
                <a:latin typeface="Arial" charset="0"/>
              </a:rPr>
              <a:t>Presentation</a:t>
            </a:r>
          </a:p>
          <a:p>
            <a:pPr algn="ctr" defTabSz="914363"/>
            <a:r>
              <a:rPr lang="en-US" sz="1400" b="1" dirty="0" smtClean="0">
                <a:effectLst>
                  <a:outerShdw blurRad="38100" dist="38100" dir="2700000" algn="tl">
                    <a:srgbClr val="000000">
                      <a:alpha val="43137"/>
                    </a:srgbClr>
                  </a:outerShdw>
                </a:effectLst>
                <a:latin typeface="Arial" charset="0"/>
              </a:rPr>
              <a:t>Virtualization</a:t>
            </a:r>
          </a:p>
        </p:txBody>
      </p:sp>
      <p:pic>
        <p:nvPicPr>
          <p:cNvPr id="31" name="Picture 187" descr="Virtual Server 2005 Enterprise Edition R2 logo rev"/>
          <p:cNvPicPr>
            <a:picLocks noChangeAspect="1" noChangeArrowheads="1"/>
          </p:cNvPicPr>
          <p:nvPr/>
        </p:nvPicPr>
        <p:blipFill>
          <a:blip r:embed="rId17" cstate="print"/>
          <a:srcRect b="41644"/>
          <a:stretch>
            <a:fillRect/>
          </a:stretch>
        </p:blipFill>
        <p:spPr bwMode="auto">
          <a:xfrm>
            <a:off x="1219201" y="5006262"/>
            <a:ext cx="1596411" cy="221377"/>
          </a:xfrm>
          <a:prstGeom prst="rect">
            <a:avLst/>
          </a:prstGeom>
          <a:noFill/>
          <a:ln w="9525">
            <a:noFill/>
            <a:miter lim="800000"/>
            <a:headEnd/>
            <a:tailEnd/>
          </a:ln>
        </p:spPr>
      </p:pic>
      <p:pic>
        <p:nvPicPr>
          <p:cNvPr id="32" name="Picture 188" descr="Windows Server 2003 r2 logo reverse"/>
          <p:cNvPicPr>
            <a:picLocks noChangeAspect="1" noChangeArrowheads="1"/>
          </p:cNvPicPr>
          <p:nvPr/>
        </p:nvPicPr>
        <p:blipFill>
          <a:blip r:embed="rId18" cstate="print"/>
          <a:srcRect/>
          <a:stretch>
            <a:fillRect/>
          </a:stretch>
        </p:blipFill>
        <p:spPr bwMode="auto">
          <a:xfrm>
            <a:off x="1066801" y="5292352"/>
            <a:ext cx="1828800" cy="231608"/>
          </a:xfrm>
          <a:prstGeom prst="rect">
            <a:avLst/>
          </a:prstGeom>
          <a:noFill/>
          <a:ln w="9525">
            <a:noFill/>
            <a:miter lim="800000"/>
            <a:headEnd/>
            <a:tailEnd/>
          </a:ln>
        </p:spPr>
      </p:pic>
      <p:pic>
        <p:nvPicPr>
          <p:cNvPr id="33" name="Picture 191" descr="longhorn server logo"/>
          <p:cNvPicPr>
            <a:picLocks noChangeAspect="1" noChangeArrowheads="1"/>
          </p:cNvPicPr>
          <p:nvPr/>
        </p:nvPicPr>
        <p:blipFill>
          <a:blip r:embed="rId19"/>
          <a:srcRect/>
          <a:stretch>
            <a:fillRect/>
          </a:stretch>
        </p:blipFill>
        <p:spPr bwMode="auto">
          <a:xfrm>
            <a:off x="1295400" y="5600701"/>
            <a:ext cx="1295400" cy="315144"/>
          </a:xfrm>
          <a:prstGeom prst="rect">
            <a:avLst/>
          </a:prstGeom>
          <a:noFill/>
          <a:ln w="9525">
            <a:noFill/>
            <a:miter lim="800000"/>
            <a:headEnd/>
            <a:tailEnd/>
          </a:ln>
        </p:spPr>
      </p:pic>
      <p:pic>
        <p:nvPicPr>
          <p:cNvPr id="34" name="Picture 34" descr="Windows Vista Logo Horizontal W"/>
          <p:cNvPicPr>
            <a:picLocks noChangeAspect="1" noChangeArrowheads="1"/>
          </p:cNvPicPr>
          <p:nvPr/>
        </p:nvPicPr>
        <p:blipFill>
          <a:blip r:embed="rId20" cstate="print"/>
          <a:srcRect/>
          <a:stretch>
            <a:fillRect/>
          </a:stretch>
        </p:blipFill>
        <p:spPr bwMode="auto">
          <a:xfrm>
            <a:off x="2971800" y="4648200"/>
            <a:ext cx="1447800" cy="292868"/>
          </a:xfrm>
          <a:prstGeom prst="rect">
            <a:avLst/>
          </a:prstGeom>
          <a:noFill/>
          <a:ln w="9525">
            <a:noFill/>
            <a:miter lim="800000"/>
            <a:headEnd/>
            <a:tailEnd/>
          </a:ln>
        </p:spPr>
      </p:pic>
      <p:pic>
        <p:nvPicPr>
          <p:cNvPr id="35" name="Picture 35" descr="Virtual PC VPC logo w"/>
          <p:cNvPicPr>
            <a:picLocks noChangeAspect="1" noChangeArrowheads="1"/>
          </p:cNvPicPr>
          <p:nvPr/>
        </p:nvPicPr>
        <p:blipFill>
          <a:blip r:embed="rId21" cstate="print"/>
          <a:srcRect/>
          <a:stretch>
            <a:fillRect/>
          </a:stretch>
        </p:blipFill>
        <p:spPr bwMode="auto">
          <a:xfrm>
            <a:off x="3276601" y="4991100"/>
            <a:ext cx="840658" cy="228600"/>
          </a:xfrm>
          <a:prstGeom prst="rect">
            <a:avLst/>
          </a:prstGeom>
          <a:noFill/>
          <a:ln w="9525">
            <a:noFill/>
            <a:miter lim="800000"/>
            <a:headEnd/>
            <a:tailEnd/>
          </a:ln>
        </p:spPr>
      </p:pic>
      <p:pic>
        <p:nvPicPr>
          <p:cNvPr id="36" name="Picture 36" descr="longhorn server logo"/>
          <p:cNvPicPr>
            <a:picLocks noChangeAspect="1" noChangeArrowheads="1"/>
          </p:cNvPicPr>
          <p:nvPr/>
        </p:nvPicPr>
        <p:blipFill>
          <a:blip r:embed="rId19"/>
          <a:srcRect/>
          <a:stretch>
            <a:fillRect/>
          </a:stretch>
        </p:blipFill>
        <p:spPr bwMode="auto">
          <a:xfrm>
            <a:off x="3060701" y="5257800"/>
            <a:ext cx="1371600" cy="334032"/>
          </a:xfrm>
          <a:prstGeom prst="rect">
            <a:avLst/>
          </a:prstGeom>
          <a:noFill/>
          <a:ln w="9525">
            <a:noFill/>
            <a:miter lim="800000"/>
            <a:headEnd/>
            <a:tailEnd/>
          </a:ln>
        </p:spPr>
      </p:pic>
      <p:pic>
        <p:nvPicPr>
          <p:cNvPr id="37" name="Picture 147" descr="Microsoft-SoftGrid-Logo-White"/>
          <p:cNvPicPr>
            <a:picLocks noChangeAspect="1" noChangeArrowheads="1"/>
          </p:cNvPicPr>
          <p:nvPr/>
        </p:nvPicPr>
        <p:blipFill>
          <a:blip r:embed="rId22" cstate="print"/>
          <a:srcRect/>
          <a:stretch>
            <a:fillRect/>
          </a:stretch>
        </p:blipFill>
        <p:spPr bwMode="auto">
          <a:xfrm>
            <a:off x="4953000" y="4419600"/>
            <a:ext cx="1219200" cy="359636"/>
          </a:xfrm>
          <a:prstGeom prst="rect">
            <a:avLst/>
          </a:prstGeom>
          <a:noFill/>
          <a:ln w="9525">
            <a:noFill/>
            <a:miter lim="800000"/>
            <a:headEnd/>
            <a:tailEnd/>
          </a:ln>
        </p:spPr>
      </p:pic>
      <p:pic>
        <p:nvPicPr>
          <p:cNvPr id="38" name="Picture 103" descr="Windows Terminal Services logo reverse horiz"/>
          <p:cNvPicPr>
            <a:picLocks noChangeAspect="1" noChangeArrowheads="1"/>
          </p:cNvPicPr>
          <p:nvPr/>
        </p:nvPicPr>
        <p:blipFill>
          <a:blip r:embed="rId23" cstate="print"/>
          <a:srcRect/>
          <a:stretch>
            <a:fillRect/>
          </a:stretch>
        </p:blipFill>
        <p:spPr bwMode="auto">
          <a:xfrm>
            <a:off x="6505223" y="3872090"/>
            <a:ext cx="1524000" cy="318676"/>
          </a:xfrm>
          <a:prstGeom prst="rect">
            <a:avLst/>
          </a:prstGeom>
          <a:noFill/>
          <a:ln w="9525">
            <a:noFill/>
            <a:miter lim="800000"/>
            <a:headEnd/>
            <a:tailEnd/>
          </a:ln>
        </p:spPr>
      </p:pic>
      <p:pic>
        <p:nvPicPr>
          <p:cNvPr id="39" name="Picture 142" descr="SysCenter-VMM_bL_r"/>
          <p:cNvPicPr>
            <a:picLocks noChangeAspect="1" noChangeArrowheads="1"/>
          </p:cNvPicPr>
          <p:nvPr/>
        </p:nvPicPr>
        <p:blipFill>
          <a:blip r:embed="rId24" cstate="print"/>
          <a:srcRect/>
          <a:stretch>
            <a:fillRect/>
          </a:stretch>
        </p:blipFill>
        <p:spPr bwMode="auto">
          <a:xfrm>
            <a:off x="2623318" y="2209800"/>
            <a:ext cx="1034283" cy="266406"/>
          </a:xfrm>
          <a:prstGeom prst="rect">
            <a:avLst/>
          </a:prstGeom>
          <a:noFill/>
          <a:ln w="9525">
            <a:noFill/>
            <a:miter lim="800000"/>
            <a:headEnd/>
            <a:tailEnd/>
          </a:ln>
        </p:spPr>
      </p:pic>
      <p:pic>
        <p:nvPicPr>
          <p:cNvPr id="40" name="Picture 145" descr="SysCenter-VMM_bL_r"/>
          <p:cNvPicPr>
            <a:picLocks noChangeAspect="1" noChangeArrowheads="1"/>
          </p:cNvPicPr>
          <p:nvPr/>
        </p:nvPicPr>
        <p:blipFill>
          <a:blip r:embed="rId25"/>
          <a:srcRect b="36397"/>
          <a:stretch>
            <a:fillRect/>
          </a:stretch>
        </p:blipFill>
        <p:spPr bwMode="auto">
          <a:xfrm>
            <a:off x="3886200" y="1524001"/>
            <a:ext cx="2209800" cy="362096"/>
          </a:xfrm>
          <a:prstGeom prst="rect">
            <a:avLst/>
          </a:prstGeom>
          <a:noFill/>
          <a:ln w="9525">
            <a:noFill/>
            <a:miter lim="800000"/>
            <a:headEnd/>
            <a:tailEnd/>
          </a:ln>
        </p:spPr>
      </p:pic>
      <p:pic>
        <p:nvPicPr>
          <p:cNvPr id="41" name="Picture 149" descr="System center Ops manager 2007 logo rev"/>
          <p:cNvPicPr>
            <a:picLocks noChangeAspect="1" noChangeArrowheads="1"/>
          </p:cNvPicPr>
          <p:nvPr/>
        </p:nvPicPr>
        <p:blipFill>
          <a:blip r:embed="rId26" cstate="print"/>
          <a:srcRect/>
          <a:stretch>
            <a:fillRect/>
          </a:stretch>
        </p:blipFill>
        <p:spPr bwMode="auto">
          <a:xfrm>
            <a:off x="3200400" y="1905001"/>
            <a:ext cx="964743" cy="265427"/>
          </a:xfrm>
          <a:prstGeom prst="rect">
            <a:avLst/>
          </a:prstGeom>
          <a:noFill/>
          <a:ln w="9525">
            <a:noFill/>
            <a:miter lim="800000"/>
            <a:headEnd/>
            <a:tailEnd/>
          </a:ln>
        </p:spPr>
      </p:pic>
      <p:pic>
        <p:nvPicPr>
          <p:cNvPr id="42" name="Picture 150" descr="Sytem Center Data Protection Manager 2006 logo reverse"/>
          <p:cNvPicPr>
            <a:picLocks noChangeAspect="1" noChangeArrowheads="1"/>
          </p:cNvPicPr>
          <p:nvPr/>
        </p:nvPicPr>
        <p:blipFill>
          <a:blip r:embed="rId27" cstate="print"/>
          <a:srcRect/>
          <a:stretch>
            <a:fillRect/>
          </a:stretch>
        </p:blipFill>
        <p:spPr bwMode="auto">
          <a:xfrm>
            <a:off x="4876800" y="1905001"/>
            <a:ext cx="1143000" cy="265427"/>
          </a:xfrm>
          <a:prstGeom prst="rect">
            <a:avLst/>
          </a:prstGeom>
          <a:noFill/>
          <a:ln w="9525">
            <a:noFill/>
            <a:miter lim="800000"/>
            <a:headEnd/>
            <a:tailEnd/>
          </a:ln>
        </p:spPr>
      </p:pic>
      <p:pic>
        <p:nvPicPr>
          <p:cNvPr id="43" name="Picture 151" descr="System Center Configuration Manager logo rev"/>
          <p:cNvPicPr>
            <a:picLocks noChangeAspect="1" noChangeArrowheads="1"/>
          </p:cNvPicPr>
          <p:nvPr/>
        </p:nvPicPr>
        <p:blipFill>
          <a:blip r:embed="rId28" cstate="print"/>
          <a:srcRect/>
          <a:stretch>
            <a:fillRect/>
          </a:stretch>
        </p:blipFill>
        <p:spPr bwMode="auto">
          <a:xfrm>
            <a:off x="4191001" y="2286000"/>
            <a:ext cx="919689" cy="265426"/>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45410"/>
                                        </p:tgtEl>
                                        <p:attrNameLst>
                                          <p:attrName>style.visibility</p:attrName>
                                        </p:attrNameLst>
                                      </p:cBhvr>
                                      <p:to>
                                        <p:strVal val="visible"/>
                                      </p:to>
                                    </p:set>
                                    <p:animEffect transition="in" filter="fade">
                                      <p:cBhvr>
                                        <p:cTn id="11" dur="1000"/>
                                        <p:tgtEl>
                                          <p:spTgt spid="145410"/>
                                        </p:tgtEl>
                                      </p:cBhvr>
                                    </p:animEffect>
                                    <p:anim calcmode="lin" valueType="num">
                                      <p:cBhvr>
                                        <p:cTn id="12" dur="1000" fill="hold"/>
                                        <p:tgtEl>
                                          <p:spTgt spid="145410"/>
                                        </p:tgtEl>
                                        <p:attrNameLst>
                                          <p:attrName>ppt_x</p:attrName>
                                        </p:attrNameLst>
                                      </p:cBhvr>
                                      <p:tavLst>
                                        <p:tav tm="0">
                                          <p:val>
                                            <p:strVal val="#ppt_x"/>
                                          </p:val>
                                        </p:tav>
                                        <p:tav tm="100000">
                                          <p:val>
                                            <p:strVal val="#ppt_x"/>
                                          </p:val>
                                        </p:tav>
                                      </p:tavLst>
                                    </p:anim>
                                    <p:anim calcmode="lin" valueType="num">
                                      <p:cBhvr>
                                        <p:cTn id="13" dur="1000" fill="hold"/>
                                        <p:tgtEl>
                                          <p:spTgt spid="145410"/>
                                        </p:tgtEl>
                                        <p:attrNameLst>
                                          <p:attrName>ppt_y</p:attrName>
                                        </p:attrNameLst>
                                      </p:cBhvr>
                                      <p:tavLst>
                                        <p:tav tm="0">
                                          <p:val>
                                            <p:strVal val="#ppt_y-.1"/>
                                          </p:val>
                                        </p:tav>
                                        <p:tav tm="100000">
                                          <p:val>
                                            <p:strVal val="#ppt_y"/>
                                          </p:val>
                                        </p:tav>
                                      </p:tavLst>
                                    </p:anim>
                                  </p:childTnLst>
                                </p:cTn>
                              </p:par>
                              <p:par>
                                <p:cTn id="14" presetID="53"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fltVal val="0"/>
                                          </p:val>
                                        </p:tav>
                                        <p:tav tm="100000">
                                          <p:val>
                                            <p:strVal val="#ppt_w"/>
                                          </p:val>
                                        </p:tav>
                                      </p:tavLst>
                                    </p:anim>
                                    <p:anim calcmode="lin" valueType="num">
                                      <p:cBhvr>
                                        <p:cTn id="17" dur="500" fill="hold"/>
                                        <p:tgtEl>
                                          <p:spTgt spid="49"/>
                                        </p:tgtEl>
                                        <p:attrNameLst>
                                          <p:attrName>ppt_h</p:attrName>
                                        </p:attrNameLst>
                                      </p:cBhvr>
                                      <p:tavLst>
                                        <p:tav tm="0">
                                          <p:val>
                                            <p:fltVal val="0"/>
                                          </p:val>
                                        </p:tav>
                                        <p:tav tm="100000">
                                          <p:val>
                                            <p:strVal val="#ppt_h"/>
                                          </p:val>
                                        </p:tav>
                                      </p:tavLst>
                                    </p:anim>
                                    <p:animEffect transition="in" filter="fade">
                                      <p:cBhvr>
                                        <p:cTn id="18" dur="500"/>
                                        <p:tgtEl>
                                          <p:spTgt spid="49"/>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0" fill="hold" grpId="1"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fltVal val="0"/>
                                          </p:val>
                                        </p:tav>
                                        <p:tav tm="100000">
                                          <p:val>
                                            <p:strVal val="#ppt_w"/>
                                          </p:val>
                                        </p:tav>
                                      </p:tavLst>
                                    </p:anim>
                                    <p:anim calcmode="lin" valueType="num">
                                      <p:cBhvr>
                                        <p:cTn id="37" dur="500" fill="hold"/>
                                        <p:tgtEl>
                                          <p:spTgt spid="48"/>
                                        </p:tgtEl>
                                        <p:attrNameLst>
                                          <p:attrName>ppt_h</p:attrName>
                                        </p:attrNameLst>
                                      </p:cBhvr>
                                      <p:tavLst>
                                        <p:tav tm="0">
                                          <p:val>
                                            <p:fltVal val="0"/>
                                          </p:val>
                                        </p:tav>
                                        <p:tav tm="100000">
                                          <p:val>
                                            <p:strVal val="#ppt_h"/>
                                          </p:val>
                                        </p:tav>
                                      </p:tavLst>
                                    </p:anim>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3.33333E-6 2.59259E-6 L -0.04166 -0.26852 " pathEditMode="relative" rAng="0" ptsTypes="AA">
                                      <p:cBhvr>
                                        <p:cTn id="42" dur="2000" fill="hold"/>
                                        <p:tgtEl>
                                          <p:spTgt spid="49"/>
                                        </p:tgtEl>
                                        <p:attrNameLst>
                                          <p:attrName>ppt_x</p:attrName>
                                          <p:attrName>ppt_y</p:attrName>
                                        </p:attrNameLst>
                                      </p:cBhvr>
                                      <p:rCtr x="-21" y="-134"/>
                                    </p:animMotion>
                                  </p:childTnLst>
                                </p:cTn>
                              </p:par>
                              <p:par>
                                <p:cTn id="43" presetID="53"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1" nodeType="clickEffect">
                                  <p:stCondLst>
                                    <p:cond delay="0"/>
                                  </p:stCondLst>
                                  <p:childTnLst>
                                    <p:animMotion origin="layout" path="M -3.33333E-6 3.7037E-6 L -0.025 -0.22963 " pathEditMode="relative" rAng="0" ptsTypes="AA">
                                      <p:cBhvr>
                                        <p:cTn id="61" dur="2000" fill="hold"/>
                                        <p:tgtEl>
                                          <p:spTgt spid="28"/>
                                        </p:tgtEl>
                                        <p:attrNameLst>
                                          <p:attrName>ppt_x</p:attrName>
                                          <p:attrName>ppt_y</p:attrName>
                                        </p:attrNameLst>
                                      </p:cBhvr>
                                      <p:rCtr x="-13" y="-115"/>
                                    </p:animMotion>
                                  </p:childTnLst>
                                </p:cTn>
                              </p:par>
                              <p:par>
                                <p:cTn id="62" presetID="53"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53"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1" nodeType="clickEffect">
                                  <p:stCondLst>
                                    <p:cond delay="0"/>
                                  </p:stCondLst>
                                  <p:childTnLst>
                                    <p:animMotion origin="layout" path="M 1.11111E-6 1.11022E-16 L -0.04306 -0.22778 " pathEditMode="relative" rAng="0" ptsTypes="AA">
                                      <p:cBhvr>
                                        <p:cTn id="80" dur="2000" fill="hold"/>
                                        <p:tgtEl>
                                          <p:spTgt spid="29"/>
                                        </p:tgtEl>
                                        <p:attrNameLst>
                                          <p:attrName>ppt_x</p:attrName>
                                          <p:attrName>ppt_y</p:attrName>
                                        </p:attrNameLst>
                                      </p:cBhvr>
                                      <p:rCtr x="-22" y="-114"/>
                                    </p:animMotion>
                                  </p:childTnLst>
                                </p:cTn>
                              </p:par>
                              <p:par>
                                <p:cTn id="81" presetID="53"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grpId="1" nodeType="clickEffect">
                                  <p:stCondLst>
                                    <p:cond delay="0"/>
                                  </p:stCondLst>
                                  <p:childTnLst>
                                    <p:animMotion origin="layout" path="M 3.33333E-6 -1.48148E-6 L -0.05834 -0.27037 " pathEditMode="relative" rAng="0" ptsTypes="AA">
                                      <p:cBhvr>
                                        <p:cTn id="89" dur="2000" fill="hold"/>
                                        <p:tgtEl>
                                          <p:spTgt spid="30"/>
                                        </p:tgtEl>
                                        <p:attrNameLst>
                                          <p:attrName>ppt_x</p:attrName>
                                          <p:attrName>ppt_y</p:attrName>
                                        </p:attrNameLst>
                                      </p:cBhvr>
                                      <p:rCtr x="-29" y="-135"/>
                                    </p:animMotion>
                                  </p:childTnLst>
                                </p:cTn>
                              </p:par>
                              <p:par>
                                <p:cTn id="90" presetID="53"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grpId="0" nodeType="clickEffect">
                                  <p:stCondLst>
                                    <p:cond delay="0"/>
                                  </p:stCondLst>
                                  <p:childTnLst>
                                    <p:animMotion origin="layout" path="M 3.33333E-6 1.11111E-6 L 3.33333E-6 -0.06666 " pathEditMode="relative" ptsTypes="AA">
                                      <p:cBhvr>
                                        <p:cTn id="98" dur="2000" fill="hold"/>
                                        <p:tgtEl>
                                          <p:spTgt spid="48"/>
                                        </p:tgtEl>
                                        <p:attrNameLst>
                                          <p:attrName>ppt_x</p:attrName>
                                          <p:attrName>ppt_y</p:attrName>
                                        </p:attrNameLst>
                                      </p:cBhvr>
                                    </p:animMotion>
                                  </p:childTnLst>
                                </p:cTn>
                              </p:par>
                              <p:par>
                                <p:cTn id="99" presetID="53" presetClass="entr" presetSubtype="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par>
                                <p:cTn id="104" presetID="53" presetClass="entr" presetSubtype="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p:cTn id="106" dur="500" fill="hold"/>
                                        <p:tgtEl>
                                          <p:spTgt spid="41"/>
                                        </p:tgtEl>
                                        <p:attrNameLst>
                                          <p:attrName>ppt_w</p:attrName>
                                        </p:attrNameLst>
                                      </p:cBhvr>
                                      <p:tavLst>
                                        <p:tav tm="0">
                                          <p:val>
                                            <p:fltVal val="0"/>
                                          </p:val>
                                        </p:tav>
                                        <p:tav tm="100000">
                                          <p:val>
                                            <p:strVal val="#ppt_w"/>
                                          </p:val>
                                        </p:tav>
                                      </p:tavLst>
                                    </p:anim>
                                    <p:anim calcmode="lin" valueType="num">
                                      <p:cBhvr>
                                        <p:cTn id="107" dur="500" fill="hold"/>
                                        <p:tgtEl>
                                          <p:spTgt spid="41"/>
                                        </p:tgtEl>
                                        <p:attrNameLst>
                                          <p:attrName>ppt_h</p:attrName>
                                        </p:attrNameLst>
                                      </p:cBhvr>
                                      <p:tavLst>
                                        <p:tav tm="0">
                                          <p:val>
                                            <p:fltVal val="0"/>
                                          </p:val>
                                        </p:tav>
                                        <p:tav tm="100000">
                                          <p:val>
                                            <p:strVal val="#ppt_h"/>
                                          </p:val>
                                        </p:tav>
                                      </p:tavLst>
                                    </p:anim>
                                    <p:animEffect transition="in" filter="fade">
                                      <p:cBhvr>
                                        <p:cTn id="108" dur="500"/>
                                        <p:tgtEl>
                                          <p:spTgt spid="41"/>
                                        </p:tgtEl>
                                      </p:cBhvr>
                                    </p:animEffect>
                                  </p:childTnLst>
                                </p:cTn>
                              </p:par>
                              <p:par>
                                <p:cTn id="109" presetID="53"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par>
                                <p:cTn id="114" presetID="53" presetClass="entr" presetSubtype="0" fill="hold" nodeType="with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p:cTn id="116" dur="500" fill="hold"/>
                                        <p:tgtEl>
                                          <p:spTgt spid="43"/>
                                        </p:tgtEl>
                                        <p:attrNameLst>
                                          <p:attrName>ppt_w</p:attrName>
                                        </p:attrNameLst>
                                      </p:cBhvr>
                                      <p:tavLst>
                                        <p:tav tm="0">
                                          <p:val>
                                            <p:fltVal val="0"/>
                                          </p:val>
                                        </p:tav>
                                        <p:tav tm="100000">
                                          <p:val>
                                            <p:strVal val="#ppt_w"/>
                                          </p:val>
                                        </p:tav>
                                      </p:tavLst>
                                    </p:anim>
                                    <p:anim calcmode="lin" valueType="num">
                                      <p:cBhvr>
                                        <p:cTn id="117" dur="500" fill="hold"/>
                                        <p:tgtEl>
                                          <p:spTgt spid="43"/>
                                        </p:tgtEl>
                                        <p:attrNameLst>
                                          <p:attrName>ppt_h</p:attrName>
                                        </p:attrNameLst>
                                      </p:cBhvr>
                                      <p:tavLst>
                                        <p:tav tm="0">
                                          <p:val>
                                            <p:fltVal val="0"/>
                                          </p:val>
                                        </p:tav>
                                        <p:tav tm="100000">
                                          <p:val>
                                            <p:strVal val="#ppt_h"/>
                                          </p:val>
                                        </p:tav>
                                      </p:tavLst>
                                    </p:anim>
                                    <p:animEffect transition="in" filter="fade">
                                      <p:cBhvr>
                                        <p:cTn id="118" dur="500"/>
                                        <p:tgtEl>
                                          <p:spTgt spid="43"/>
                                        </p:tgtEl>
                                      </p:cBhvr>
                                    </p:animEffect>
                                  </p:childTnLst>
                                </p:cTn>
                              </p:par>
                              <p:par>
                                <p:cTn id="119" presetID="53" presetClass="entr" presetSubtype="0"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p:cTn id="121" dur="500" fill="hold"/>
                                        <p:tgtEl>
                                          <p:spTgt spid="42"/>
                                        </p:tgtEl>
                                        <p:attrNameLst>
                                          <p:attrName>ppt_w</p:attrName>
                                        </p:attrNameLst>
                                      </p:cBhvr>
                                      <p:tavLst>
                                        <p:tav tm="0">
                                          <p:val>
                                            <p:fltVal val="0"/>
                                          </p:val>
                                        </p:tav>
                                        <p:tav tm="100000">
                                          <p:val>
                                            <p:strVal val="#ppt_w"/>
                                          </p:val>
                                        </p:tav>
                                      </p:tavLst>
                                    </p:anim>
                                    <p:anim calcmode="lin" valueType="num">
                                      <p:cBhvr>
                                        <p:cTn id="122" dur="500" fill="hold"/>
                                        <p:tgtEl>
                                          <p:spTgt spid="42"/>
                                        </p:tgtEl>
                                        <p:attrNameLst>
                                          <p:attrName>ppt_h</p:attrName>
                                        </p:attrNameLst>
                                      </p:cBhvr>
                                      <p:tavLst>
                                        <p:tav tm="0">
                                          <p:val>
                                            <p:fltVal val="0"/>
                                          </p:val>
                                        </p:tav>
                                        <p:tav tm="100000">
                                          <p:val>
                                            <p:strVal val="#ppt_h"/>
                                          </p:val>
                                        </p:tav>
                                      </p:tavLst>
                                    </p:anim>
                                    <p:animEffect transition="in" filter="fade">
                                      <p:cBhvr>
                                        <p:cTn id="1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28" grpId="0"/>
      <p:bldP spid="28" grpId="1"/>
      <p:bldP spid="29" grpId="0"/>
      <p:bldP spid="29" grpId="1"/>
      <p:bldP spid="30" grpId="0"/>
      <p:bldP spid="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Virtual PC</a:t>
            </a:r>
            <a:br>
              <a:rPr smtClean="0"/>
            </a:br>
            <a:r>
              <a:rPr sz="3600" smtClean="0">
                <a:solidFill>
                  <a:srgbClr val="FDE399"/>
                </a:solidFill>
              </a:rPr>
              <a:t> Microsoft Virtual PC 2007</a:t>
            </a:r>
            <a:endParaRPr lang="en-US" dirty="0"/>
          </a:p>
        </p:txBody>
      </p:sp>
      <p:sp>
        <p:nvSpPr>
          <p:cNvPr id="3" name="Content Placeholder 2"/>
          <p:cNvSpPr>
            <a:spLocks noGrp="1"/>
          </p:cNvSpPr>
          <p:nvPr>
            <p:ph idx="1"/>
          </p:nvPr>
        </p:nvSpPr>
        <p:spPr>
          <a:xfrm>
            <a:off x="381794" y="1905000"/>
            <a:ext cx="8380412" cy="3968779"/>
          </a:xfrm>
        </p:spPr>
        <p:txBody>
          <a:bodyPr/>
          <a:lstStyle/>
          <a:p>
            <a:r>
              <a:rPr lang="en-US" dirty="0" smtClean="0"/>
              <a:t>Released February 2007</a:t>
            </a:r>
          </a:p>
          <a:p>
            <a:r>
              <a:rPr lang="en-US" dirty="0" smtClean="0"/>
              <a:t>Over 1 million downloads in first 38 days</a:t>
            </a:r>
          </a:p>
          <a:p>
            <a:r>
              <a:rPr lang="en-US" dirty="0" smtClean="0"/>
              <a:t>Support for Windows Vista as a host </a:t>
            </a:r>
            <a:br>
              <a:rPr lang="en-US" dirty="0" smtClean="0"/>
            </a:br>
            <a:r>
              <a:rPr lang="en-US" dirty="0" smtClean="0"/>
              <a:t>and guest</a:t>
            </a:r>
          </a:p>
          <a:p>
            <a:r>
              <a:rPr lang="en-US" dirty="0" smtClean="0"/>
              <a:t>64-bit host support </a:t>
            </a:r>
          </a:p>
          <a:p>
            <a:r>
              <a:rPr lang="en-US" dirty="0" smtClean="0"/>
              <a:t>Improved performance</a:t>
            </a:r>
          </a:p>
          <a:p>
            <a:r>
              <a:rPr lang="en-US" dirty="0" smtClean="0"/>
              <a:t>Support for Intel VT and AMD-V</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Virtual Server</a:t>
            </a:r>
            <a:br>
              <a:rPr smtClean="0"/>
            </a:br>
            <a:r>
              <a:rPr sz="3600" smtClean="0">
                <a:solidFill>
                  <a:srgbClr val="FDE399"/>
                </a:solidFill>
              </a:rPr>
              <a:t> Microsoft Virtual Server 2005 R2 SP1</a:t>
            </a:r>
            <a:endParaRPr lang="en-US" dirty="0"/>
          </a:p>
        </p:txBody>
      </p:sp>
      <p:sp>
        <p:nvSpPr>
          <p:cNvPr id="3" name="Content Placeholder 2"/>
          <p:cNvSpPr>
            <a:spLocks noGrp="1"/>
          </p:cNvSpPr>
          <p:nvPr>
            <p:ph idx="1"/>
          </p:nvPr>
        </p:nvSpPr>
        <p:spPr>
          <a:xfrm>
            <a:off x="382588" y="1905000"/>
            <a:ext cx="8380412" cy="4567404"/>
          </a:xfrm>
        </p:spPr>
        <p:txBody>
          <a:bodyPr/>
          <a:lstStyle/>
          <a:p>
            <a:r>
              <a:rPr lang="en-US" sz="2800" dirty="0" smtClean="0"/>
              <a:t>RC released April 18</a:t>
            </a:r>
            <a:r>
              <a:rPr lang="en-US" sz="2800" baseline="30000" dirty="0" smtClean="0"/>
              <a:t>th</a:t>
            </a:r>
            <a:r>
              <a:rPr lang="en-US" sz="2800" dirty="0" smtClean="0"/>
              <a:t> </a:t>
            </a:r>
          </a:p>
          <a:p>
            <a:r>
              <a:rPr lang="en-US" sz="2800" dirty="0" smtClean="0"/>
              <a:t>RTM release Q2 CY2007</a:t>
            </a:r>
          </a:p>
          <a:p>
            <a:r>
              <a:rPr lang="en-US" sz="2800" dirty="0" smtClean="0"/>
              <a:t>Support for Intel VT and AMD-V</a:t>
            </a:r>
          </a:p>
          <a:p>
            <a:r>
              <a:rPr lang="en-US" sz="2800" dirty="0" smtClean="0"/>
              <a:t>Support for SLES 10</a:t>
            </a:r>
          </a:p>
          <a:p>
            <a:r>
              <a:rPr lang="en-US" sz="2800" dirty="0" smtClean="0"/>
              <a:t>VSS integration for live backup of running </a:t>
            </a:r>
            <a:br>
              <a:rPr lang="en-US" sz="2800" dirty="0" smtClean="0"/>
            </a:br>
            <a:r>
              <a:rPr lang="en-US" sz="2800" dirty="0" smtClean="0"/>
              <a:t>virtual machines</a:t>
            </a:r>
          </a:p>
          <a:p>
            <a:r>
              <a:rPr lang="en-US" sz="2800" dirty="0" smtClean="0"/>
              <a:t>VHD mounting tool for offline servicing</a:t>
            </a:r>
          </a:p>
          <a:p>
            <a:r>
              <a:rPr lang="en-US" sz="2800" dirty="0" smtClean="0"/>
              <a:t>Improved performance</a:t>
            </a:r>
          </a:p>
          <a:p>
            <a:r>
              <a:rPr lang="en-US" sz="2800" dirty="0" smtClean="0"/>
              <a:t>Improved scalability:  512 VMs on x64 systems</a:t>
            </a:r>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Windows Server </a:t>
            </a:r>
            <a:r>
              <a:rPr lang="en-US" dirty="0" smtClean="0"/>
              <a:t>Virtualization</a:t>
            </a:r>
            <a:r>
              <a:rPr smtClean="0"/>
              <a:t/>
            </a:r>
            <a:br>
              <a:rPr smtClean="0"/>
            </a:br>
            <a:r>
              <a:rPr sz="3600" smtClean="0">
                <a:solidFill>
                  <a:srgbClr val="FDE399"/>
                </a:solidFill>
              </a:rPr>
              <a:t> Codename </a:t>
            </a:r>
            <a:r>
              <a:rPr sz="3600" i="1" smtClean="0">
                <a:solidFill>
                  <a:srgbClr val="FDE399"/>
                </a:solidFill>
              </a:rPr>
              <a:t>"Viridian"</a:t>
            </a:r>
            <a:endParaRPr lang="en-US" i="1" dirty="0"/>
          </a:p>
        </p:txBody>
      </p:sp>
      <p:sp>
        <p:nvSpPr>
          <p:cNvPr id="3" name="Content Placeholder 2"/>
          <p:cNvSpPr>
            <a:spLocks noGrp="1"/>
          </p:cNvSpPr>
          <p:nvPr>
            <p:ph idx="1"/>
          </p:nvPr>
        </p:nvSpPr>
        <p:spPr>
          <a:xfrm>
            <a:off x="382588" y="1905000"/>
            <a:ext cx="8380412" cy="4886466"/>
          </a:xfrm>
        </p:spPr>
        <p:txBody>
          <a:bodyPr/>
          <a:lstStyle/>
          <a:p>
            <a:r>
              <a:rPr lang="en-US" sz="3200" dirty="0" smtClean="0"/>
              <a:t>Part of Windows Server code named “Longhorn” wave</a:t>
            </a:r>
          </a:p>
          <a:p>
            <a:r>
              <a:rPr lang="en-US" sz="3200" dirty="0" smtClean="0"/>
              <a:t>Hypervisor based architecture</a:t>
            </a:r>
          </a:p>
          <a:p>
            <a:r>
              <a:rPr lang="en-US" sz="3200" dirty="0" smtClean="0"/>
              <a:t>New virtualization role</a:t>
            </a:r>
          </a:p>
          <a:p>
            <a:pPr lvl="1"/>
            <a:r>
              <a:rPr lang="en-US" sz="2800" dirty="0" smtClean="0"/>
              <a:t>Can be a full role with local UI or</a:t>
            </a:r>
          </a:p>
          <a:p>
            <a:pPr lvl="1"/>
            <a:r>
              <a:rPr lang="en-US" sz="2800" dirty="0" smtClean="0"/>
              <a:t>Production servers can be configured as a minimal footprint Server Core role</a:t>
            </a:r>
          </a:p>
          <a:p>
            <a:r>
              <a:rPr lang="en-US" sz="3200" dirty="0" smtClean="0"/>
              <a:t>Flexible and dynamic virtualization solution</a:t>
            </a:r>
          </a:p>
          <a:p>
            <a:r>
              <a:rPr lang="en-US" sz="3200" dirty="0" smtClean="0"/>
              <a:t>Managed by Microsoft System Center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7" name="Picture 3" descr="gray-disc"/>
          <p:cNvPicPr>
            <a:picLocks noChangeAspect="1" noChangeArrowheads="1"/>
          </p:cNvPicPr>
          <p:nvPr/>
        </p:nvPicPr>
        <p:blipFill>
          <a:blip r:embed="rId4"/>
          <a:srcRect/>
          <a:stretch>
            <a:fillRect/>
          </a:stretch>
        </p:blipFill>
        <p:spPr bwMode="auto">
          <a:xfrm>
            <a:off x="5084763" y="4476750"/>
            <a:ext cx="3432175" cy="1797050"/>
          </a:xfrm>
          <a:prstGeom prst="rect">
            <a:avLst/>
          </a:prstGeom>
          <a:noFill/>
          <a:ln w="9525" algn="ctr">
            <a:noFill/>
            <a:miter lim="800000"/>
            <a:headEnd/>
            <a:tailEnd/>
          </a:ln>
        </p:spPr>
      </p:pic>
      <p:grpSp>
        <p:nvGrpSpPr>
          <p:cNvPr id="2" name="Group 4"/>
          <p:cNvGrpSpPr>
            <a:grpSpLocks/>
          </p:cNvGrpSpPr>
          <p:nvPr/>
        </p:nvGrpSpPr>
        <p:grpSpPr bwMode="auto">
          <a:xfrm>
            <a:off x="7021513" y="4097338"/>
            <a:ext cx="1108075" cy="1265237"/>
            <a:chOff x="2085" y="1465"/>
            <a:chExt cx="894" cy="1087"/>
          </a:xfrm>
        </p:grpSpPr>
        <p:pic>
          <p:nvPicPr>
            <p:cNvPr id="12341" name="Picture 5"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p:spPr>
        </p:pic>
        <p:pic>
          <p:nvPicPr>
            <p:cNvPr id="12342" name="Picture 6" descr="Host Integration Server (HIS) sm"/>
            <p:cNvPicPr>
              <a:picLocks noChangeAspect="1" noChangeArrowheads="1"/>
            </p:cNvPicPr>
            <p:nvPr/>
          </p:nvPicPr>
          <p:blipFill>
            <a:blip r:embed="rId6"/>
            <a:srcRect/>
            <a:stretch>
              <a:fillRect/>
            </a:stretch>
          </p:blipFill>
          <p:spPr bwMode="auto">
            <a:xfrm>
              <a:off x="2246" y="1465"/>
              <a:ext cx="625" cy="964"/>
            </a:xfrm>
            <a:prstGeom prst="rect">
              <a:avLst/>
            </a:prstGeom>
            <a:noFill/>
            <a:ln w="9525">
              <a:noFill/>
              <a:miter lim="800000"/>
              <a:headEnd/>
              <a:tailEnd/>
            </a:ln>
          </p:spPr>
        </p:pic>
      </p:grpSp>
      <p:pic>
        <p:nvPicPr>
          <p:cNvPr id="333831" name="Picture 7" descr="green checkmark2"/>
          <p:cNvPicPr>
            <a:picLocks noChangeAspect="1" noChangeArrowheads="1"/>
          </p:cNvPicPr>
          <p:nvPr/>
        </p:nvPicPr>
        <p:blipFill>
          <a:blip r:embed="rId7"/>
          <a:srcRect/>
          <a:stretch>
            <a:fillRect/>
          </a:stretch>
        </p:blipFill>
        <p:spPr bwMode="auto">
          <a:xfrm>
            <a:off x="7478713" y="4446588"/>
            <a:ext cx="914400" cy="895350"/>
          </a:xfrm>
          <a:prstGeom prst="rect">
            <a:avLst/>
          </a:prstGeom>
          <a:noFill/>
          <a:ln w="9525">
            <a:noFill/>
            <a:miter lim="800000"/>
            <a:headEnd/>
            <a:tailEnd/>
          </a:ln>
        </p:spPr>
      </p:pic>
      <p:sp>
        <p:nvSpPr>
          <p:cNvPr id="333832" name="Rectangle 8"/>
          <p:cNvSpPr>
            <a:spLocks noChangeArrowheads="1"/>
          </p:cNvSpPr>
          <p:nvPr/>
        </p:nvSpPr>
        <p:spPr bwMode="auto">
          <a:xfrm>
            <a:off x="38100" y="73025"/>
            <a:ext cx="9105900" cy="1244600"/>
          </a:xfrm>
          <a:prstGeom prst="rect">
            <a:avLst/>
          </a:prstGeom>
          <a:noFill/>
          <a:ln w="9525">
            <a:noFill/>
            <a:miter lim="800000"/>
            <a:headEnd/>
            <a:tailEnd/>
          </a:ln>
          <a:effectLst/>
        </p:spPr>
        <p:txBody>
          <a:bodyPr anchor="ctr"/>
          <a:lstStyle/>
          <a:p>
            <a:pPr>
              <a:lnSpc>
                <a:spcPct val="90000"/>
              </a:lnSpc>
              <a:spcBef>
                <a:spcPct val="30000"/>
              </a:spcBef>
              <a:defRPr/>
            </a:pPr>
            <a:endParaRPr lang="en-GB" sz="4400" dirty="0">
              <a:solidFill>
                <a:schemeClr val="tx2"/>
              </a:solidFill>
              <a:effectLst>
                <a:outerShdw blurRad="38100" dist="38100" dir="2700000" algn="tl">
                  <a:srgbClr val="000000"/>
                </a:outerShdw>
              </a:effectLst>
            </a:endParaRPr>
          </a:p>
        </p:txBody>
      </p:sp>
      <p:sp>
        <p:nvSpPr>
          <p:cNvPr id="13368" name="Rectangle 56"/>
          <p:cNvSpPr>
            <a:spLocks noGrp="1" noChangeArrowheads="1"/>
          </p:cNvSpPr>
          <p:nvPr>
            <p:ph type="title"/>
          </p:nvPr>
        </p:nvSpPr>
        <p:spPr/>
        <p:txBody>
          <a:bodyPr/>
          <a:lstStyle/>
          <a:p>
            <a:pPr eaLnBrk="1" hangingPunct="1">
              <a:defRPr/>
            </a:pPr>
            <a:r>
              <a:rPr lang="en-US" dirty="0" smtClean="0"/>
              <a:t>Usage Scenarios</a:t>
            </a:r>
          </a:p>
        </p:txBody>
      </p:sp>
      <p:sp>
        <p:nvSpPr>
          <p:cNvPr id="333835" name="Text Box 11"/>
          <p:cNvSpPr txBox="1">
            <a:spLocks noChangeArrowheads="1"/>
          </p:cNvSpPr>
          <p:nvPr/>
        </p:nvSpPr>
        <p:spPr bwMode="auto">
          <a:xfrm>
            <a:off x="-687388" y="1219200"/>
            <a:ext cx="5945188" cy="867930"/>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en-US" sz="2400" b="0" dirty="0">
                <a:effectLst>
                  <a:outerShdw blurRad="38100" dist="38100" dir="2700000" algn="tl">
                    <a:srgbClr val="000000"/>
                  </a:outerShdw>
                </a:effectLst>
                <a:cs typeface="Arial" charset="0"/>
              </a:rPr>
              <a:t>Test and </a:t>
            </a:r>
            <a:r>
              <a:rPr lang="en-US" sz="2400" b="0" dirty="0" smtClean="0">
                <a:effectLst>
                  <a:outerShdw blurRad="38100" dist="38100" dir="2700000" algn="tl">
                    <a:srgbClr val="000000"/>
                  </a:outerShdw>
                </a:effectLst>
                <a:cs typeface="Arial" charset="0"/>
              </a:rPr>
              <a:t>Development </a:t>
            </a:r>
          </a:p>
          <a:p>
            <a:pPr algn="ctr">
              <a:lnSpc>
                <a:spcPct val="90000"/>
              </a:lnSpc>
              <a:spcBef>
                <a:spcPct val="30000"/>
              </a:spcBef>
              <a:defRPr/>
            </a:pPr>
            <a:r>
              <a:rPr lang="en-US" sz="2400" dirty="0" smtClean="0">
                <a:effectLst>
                  <a:outerShdw blurRad="38100" dist="38100" dir="2700000" algn="tl">
                    <a:srgbClr val="000000"/>
                  </a:outerShdw>
                </a:effectLst>
                <a:cs typeface="Arial" charset="0"/>
              </a:rPr>
              <a:t>A</a:t>
            </a:r>
            <a:r>
              <a:rPr lang="en-US" sz="2400" b="0" dirty="0" smtClean="0">
                <a:effectLst>
                  <a:outerShdw blurRad="38100" dist="38100" dir="2700000" algn="tl">
                    <a:srgbClr val="000000"/>
                  </a:outerShdw>
                </a:effectLst>
                <a:cs typeface="Arial" charset="0"/>
              </a:rPr>
              <a:t>utomation</a:t>
            </a:r>
            <a:endParaRPr lang="en-US" sz="2400" b="0" dirty="0">
              <a:effectLst>
                <a:outerShdw blurRad="38100" dist="38100" dir="2700000" algn="tl">
                  <a:srgbClr val="000000"/>
                </a:outerShdw>
              </a:effectLst>
              <a:cs typeface="Arial" charset="0"/>
            </a:endParaRPr>
          </a:p>
        </p:txBody>
      </p:sp>
      <p:grpSp>
        <p:nvGrpSpPr>
          <p:cNvPr id="3" name="Group 12"/>
          <p:cNvGrpSpPr>
            <a:grpSpLocks noChangeAspect="1"/>
          </p:cNvGrpSpPr>
          <p:nvPr/>
        </p:nvGrpSpPr>
        <p:grpSpPr bwMode="auto">
          <a:xfrm>
            <a:off x="1241425" y="2103438"/>
            <a:ext cx="2087563" cy="1554162"/>
            <a:chOff x="318" y="2104"/>
            <a:chExt cx="1284" cy="956"/>
          </a:xfrm>
        </p:grpSpPr>
        <p:pic>
          <p:nvPicPr>
            <p:cNvPr id="12337" name="Picture 13" descr="blue 3d disc with glow"/>
            <p:cNvPicPr>
              <a:picLocks noChangeAspect="1" noChangeArrowheads="1"/>
            </p:cNvPicPr>
            <p:nvPr/>
          </p:nvPicPr>
          <p:blipFill>
            <a:blip r:embed="rId5"/>
            <a:srcRect/>
            <a:stretch>
              <a:fillRect/>
            </a:stretch>
          </p:blipFill>
          <p:spPr bwMode="auto">
            <a:xfrm>
              <a:off x="318" y="2268"/>
              <a:ext cx="1284" cy="792"/>
            </a:xfrm>
            <a:prstGeom prst="rect">
              <a:avLst/>
            </a:prstGeom>
            <a:noFill/>
            <a:ln w="9525">
              <a:noFill/>
              <a:miter lim="800000"/>
              <a:headEnd/>
              <a:tailEnd/>
            </a:ln>
          </p:spPr>
        </p:pic>
        <p:pic>
          <p:nvPicPr>
            <p:cNvPr id="12338" name="Picture 14" descr="Red User sm"/>
            <p:cNvPicPr>
              <a:picLocks noChangeAspect="1" noChangeArrowheads="1"/>
            </p:cNvPicPr>
            <p:nvPr/>
          </p:nvPicPr>
          <p:blipFill>
            <a:blip r:embed="rId8"/>
            <a:srcRect/>
            <a:stretch>
              <a:fillRect/>
            </a:stretch>
          </p:blipFill>
          <p:spPr bwMode="auto">
            <a:xfrm>
              <a:off x="367" y="2301"/>
              <a:ext cx="324" cy="435"/>
            </a:xfrm>
            <a:prstGeom prst="rect">
              <a:avLst/>
            </a:prstGeom>
            <a:noFill/>
            <a:ln w="9525">
              <a:noFill/>
              <a:miter lim="800000"/>
              <a:headEnd/>
              <a:tailEnd/>
            </a:ln>
          </p:spPr>
        </p:pic>
        <p:pic>
          <p:nvPicPr>
            <p:cNvPr id="12339" name="Picture 15" descr="Yellow User sm"/>
            <p:cNvPicPr>
              <a:picLocks noChangeAspect="1" noChangeArrowheads="1"/>
            </p:cNvPicPr>
            <p:nvPr/>
          </p:nvPicPr>
          <p:blipFill>
            <a:blip r:embed="rId9"/>
            <a:srcRect/>
            <a:stretch>
              <a:fillRect/>
            </a:stretch>
          </p:blipFill>
          <p:spPr bwMode="auto">
            <a:xfrm>
              <a:off x="1151" y="2292"/>
              <a:ext cx="312" cy="418"/>
            </a:xfrm>
            <a:prstGeom prst="rect">
              <a:avLst/>
            </a:prstGeom>
            <a:noFill/>
            <a:ln w="9525">
              <a:noFill/>
              <a:miter lim="800000"/>
              <a:headEnd/>
              <a:tailEnd/>
            </a:ln>
          </p:spPr>
        </p:pic>
        <p:pic>
          <p:nvPicPr>
            <p:cNvPr id="12340" name="Picture 16" descr="XML Web Service sm"/>
            <p:cNvPicPr>
              <a:picLocks noChangeAspect="1" noChangeArrowheads="1"/>
            </p:cNvPicPr>
            <p:nvPr/>
          </p:nvPicPr>
          <p:blipFill>
            <a:blip r:embed="rId10"/>
            <a:srcRect/>
            <a:stretch>
              <a:fillRect/>
            </a:stretch>
          </p:blipFill>
          <p:spPr bwMode="auto">
            <a:xfrm>
              <a:off x="664" y="2104"/>
              <a:ext cx="584" cy="698"/>
            </a:xfrm>
            <a:prstGeom prst="rect">
              <a:avLst/>
            </a:prstGeom>
            <a:noFill/>
            <a:ln w="9525">
              <a:noFill/>
              <a:miter lim="800000"/>
              <a:headEnd/>
              <a:tailEnd/>
            </a:ln>
          </p:spPr>
        </p:pic>
      </p:grpSp>
      <p:pic>
        <p:nvPicPr>
          <p:cNvPr id="333841" name="Picture 17" descr="gray-disc"/>
          <p:cNvPicPr>
            <a:picLocks noChangeAspect="1" noChangeArrowheads="1"/>
          </p:cNvPicPr>
          <p:nvPr/>
        </p:nvPicPr>
        <p:blipFill>
          <a:blip r:embed="rId4"/>
          <a:srcRect/>
          <a:stretch>
            <a:fillRect/>
          </a:stretch>
        </p:blipFill>
        <p:spPr bwMode="auto">
          <a:xfrm>
            <a:off x="5097463" y="2160588"/>
            <a:ext cx="3432175" cy="1797050"/>
          </a:xfrm>
          <a:prstGeom prst="rect">
            <a:avLst/>
          </a:prstGeom>
          <a:noFill/>
          <a:ln w="9525" algn="ctr">
            <a:noFill/>
            <a:miter lim="800000"/>
            <a:headEnd/>
            <a:tailEnd/>
          </a:ln>
        </p:spPr>
      </p:pic>
      <p:grpSp>
        <p:nvGrpSpPr>
          <p:cNvPr id="4" name="Group 18"/>
          <p:cNvGrpSpPr>
            <a:grpSpLocks/>
          </p:cNvGrpSpPr>
          <p:nvPr/>
        </p:nvGrpSpPr>
        <p:grpSpPr bwMode="auto">
          <a:xfrm>
            <a:off x="7018338" y="1781175"/>
            <a:ext cx="1108075" cy="1265238"/>
            <a:chOff x="2085" y="1465"/>
            <a:chExt cx="894" cy="1087"/>
          </a:xfrm>
        </p:grpSpPr>
        <p:pic>
          <p:nvPicPr>
            <p:cNvPr id="12335" name="Picture 19"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p:spPr>
        </p:pic>
        <p:pic>
          <p:nvPicPr>
            <p:cNvPr id="12336" name="Picture 20" descr="Host Integration Server (HIS) sm"/>
            <p:cNvPicPr>
              <a:picLocks noChangeAspect="1" noChangeArrowheads="1"/>
            </p:cNvPicPr>
            <p:nvPr/>
          </p:nvPicPr>
          <p:blipFill>
            <a:blip r:embed="rId6"/>
            <a:srcRect/>
            <a:stretch>
              <a:fillRect/>
            </a:stretch>
          </p:blipFill>
          <p:spPr bwMode="auto">
            <a:xfrm>
              <a:off x="2246" y="1465"/>
              <a:ext cx="625" cy="964"/>
            </a:xfrm>
            <a:prstGeom prst="rect">
              <a:avLst/>
            </a:prstGeom>
            <a:noFill/>
            <a:ln w="9525">
              <a:noFill/>
              <a:miter lim="800000"/>
              <a:headEnd/>
              <a:tailEnd/>
            </a:ln>
          </p:spPr>
        </p:pic>
      </p:grpSp>
      <p:pic>
        <p:nvPicPr>
          <p:cNvPr id="333845" name="Picture 21" descr="sm yellow straight down arrow"/>
          <p:cNvPicPr>
            <a:picLocks noChangeAspect="1" noChangeArrowheads="1"/>
          </p:cNvPicPr>
          <p:nvPr/>
        </p:nvPicPr>
        <p:blipFill>
          <a:blip r:embed="rId11">
            <a:lum bright="36000"/>
          </a:blip>
          <a:srcRect/>
          <a:stretch>
            <a:fillRect/>
          </a:stretch>
        </p:blipFill>
        <p:spPr bwMode="auto">
          <a:xfrm>
            <a:off x="6280150" y="2090738"/>
            <a:ext cx="992188" cy="719137"/>
          </a:xfrm>
          <a:prstGeom prst="rect">
            <a:avLst/>
          </a:prstGeom>
          <a:noFill/>
          <a:ln w="9525" algn="ctr">
            <a:noFill/>
            <a:miter lim="800000"/>
            <a:headEnd/>
            <a:tailEnd/>
          </a:ln>
        </p:spPr>
      </p:pic>
      <p:sp>
        <p:nvSpPr>
          <p:cNvPr id="333846" name="Text Box 22"/>
          <p:cNvSpPr txBox="1">
            <a:spLocks noChangeArrowheads="1"/>
          </p:cNvSpPr>
          <p:nvPr/>
        </p:nvSpPr>
        <p:spPr bwMode="auto">
          <a:xfrm>
            <a:off x="5411788" y="1412875"/>
            <a:ext cx="2973379"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a:effectLst>
                  <a:outerShdw blurRad="38100" dist="38100" dir="2700000" algn="tl">
                    <a:srgbClr val="000000"/>
                  </a:outerShdw>
                </a:effectLst>
                <a:cs typeface="Arial" charset="0"/>
              </a:rPr>
              <a:t>Server </a:t>
            </a:r>
            <a:r>
              <a:rPr lang="en-US" sz="2400" b="0" dirty="0" smtClean="0">
                <a:effectLst>
                  <a:outerShdw blurRad="38100" dist="38100" dir="2700000" algn="tl">
                    <a:srgbClr val="000000"/>
                  </a:outerShdw>
                </a:effectLst>
                <a:cs typeface="Arial" charset="0"/>
              </a:rPr>
              <a:t>Consolidation</a:t>
            </a:r>
            <a:endParaRPr lang="en-US" sz="2400" b="0" dirty="0">
              <a:effectLst>
                <a:outerShdw blurRad="38100" dist="38100" dir="2700000" algn="tl">
                  <a:srgbClr val="000000"/>
                </a:outerShdw>
              </a:effectLst>
              <a:cs typeface="Arial" charset="0"/>
            </a:endParaRPr>
          </a:p>
        </p:txBody>
      </p:sp>
      <p:pic>
        <p:nvPicPr>
          <p:cNvPr id="333849" name="Picture 25" descr="stop No"/>
          <p:cNvPicPr>
            <a:picLocks noChangeAspect="1" noChangeArrowheads="1"/>
          </p:cNvPicPr>
          <p:nvPr/>
        </p:nvPicPr>
        <p:blipFill>
          <a:blip r:embed="rId12"/>
          <a:srcRect/>
          <a:stretch>
            <a:fillRect/>
          </a:stretch>
        </p:blipFill>
        <p:spPr bwMode="auto">
          <a:xfrm>
            <a:off x="7065963" y="1863725"/>
            <a:ext cx="1060450" cy="1060450"/>
          </a:xfrm>
          <a:prstGeom prst="rect">
            <a:avLst/>
          </a:prstGeom>
          <a:noFill/>
          <a:ln w="9525">
            <a:noFill/>
            <a:miter lim="800000"/>
            <a:headEnd/>
            <a:tailEnd/>
          </a:ln>
        </p:spPr>
      </p:pic>
      <p:pic>
        <p:nvPicPr>
          <p:cNvPr id="333850" name="Picture 26" descr="sm yellow straight down arrow"/>
          <p:cNvPicPr>
            <a:picLocks noChangeAspect="1" noChangeArrowheads="1"/>
          </p:cNvPicPr>
          <p:nvPr/>
        </p:nvPicPr>
        <p:blipFill>
          <a:blip r:embed="rId11">
            <a:lum bright="36000"/>
          </a:blip>
          <a:srcRect/>
          <a:stretch>
            <a:fillRect/>
          </a:stretch>
        </p:blipFill>
        <p:spPr bwMode="auto">
          <a:xfrm>
            <a:off x="6276975" y="4371975"/>
            <a:ext cx="992188" cy="719138"/>
          </a:xfrm>
          <a:prstGeom prst="rect">
            <a:avLst/>
          </a:prstGeom>
          <a:noFill/>
          <a:ln w="9525" algn="ctr">
            <a:noFill/>
            <a:miter lim="800000"/>
            <a:headEnd/>
            <a:tailEnd/>
          </a:ln>
        </p:spPr>
      </p:pic>
      <p:grpSp>
        <p:nvGrpSpPr>
          <p:cNvPr id="5" name="Group 27"/>
          <p:cNvGrpSpPr>
            <a:grpSpLocks/>
          </p:cNvGrpSpPr>
          <p:nvPr/>
        </p:nvGrpSpPr>
        <p:grpSpPr bwMode="auto">
          <a:xfrm>
            <a:off x="5583238" y="2106613"/>
            <a:ext cx="1352550" cy="1141412"/>
            <a:chOff x="863" y="1699"/>
            <a:chExt cx="1091" cy="981"/>
          </a:xfrm>
        </p:grpSpPr>
        <p:grpSp>
          <p:nvGrpSpPr>
            <p:cNvPr id="6" name="Group 28"/>
            <p:cNvGrpSpPr>
              <a:grpSpLocks/>
            </p:cNvGrpSpPr>
            <p:nvPr/>
          </p:nvGrpSpPr>
          <p:grpSpPr bwMode="auto">
            <a:xfrm>
              <a:off x="863" y="1699"/>
              <a:ext cx="489" cy="541"/>
              <a:chOff x="543" y="1479"/>
              <a:chExt cx="489" cy="541"/>
            </a:xfrm>
          </p:grpSpPr>
          <p:pic>
            <p:nvPicPr>
              <p:cNvPr id="12333" name="Picture 29" descr="blue 3d disc with glow"/>
              <p:cNvPicPr>
                <a:picLocks noChangeAspect="1" noChangeArrowheads="1"/>
              </p:cNvPicPr>
              <p:nvPr/>
            </p:nvPicPr>
            <p:blipFill>
              <a:blip r:embed="rId13"/>
              <a:srcRect/>
              <a:stretch>
                <a:fillRect/>
              </a:stretch>
            </p:blipFill>
            <p:spPr bwMode="auto">
              <a:xfrm>
                <a:off x="543" y="1686"/>
                <a:ext cx="489" cy="334"/>
              </a:xfrm>
              <a:prstGeom prst="rect">
                <a:avLst/>
              </a:prstGeom>
              <a:noFill/>
              <a:ln w="9525" algn="ctr">
                <a:noFill/>
                <a:miter lim="800000"/>
                <a:headEnd/>
                <a:tailEnd/>
              </a:ln>
            </p:spPr>
          </p:pic>
          <p:pic>
            <p:nvPicPr>
              <p:cNvPr id="12334" name="Picture 30" descr="Server sm"/>
              <p:cNvPicPr>
                <a:picLocks noChangeAspect="1" noChangeArrowheads="1"/>
              </p:cNvPicPr>
              <p:nvPr/>
            </p:nvPicPr>
            <p:blipFill>
              <a:blip r:embed="rId14"/>
              <a:srcRect/>
              <a:stretch>
                <a:fillRect/>
              </a:stretch>
            </p:blipFill>
            <p:spPr bwMode="auto">
              <a:xfrm>
                <a:off x="648" y="1479"/>
                <a:ext cx="288" cy="449"/>
              </a:xfrm>
              <a:prstGeom prst="rect">
                <a:avLst/>
              </a:prstGeom>
              <a:noFill/>
              <a:ln w="9525" algn="ctr">
                <a:noFill/>
                <a:miter lim="800000"/>
                <a:headEnd/>
                <a:tailEnd/>
              </a:ln>
            </p:spPr>
          </p:pic>
        </p:grpSp>
        <p:grpSp>
          <p:nvGrpSpPr>
            <p:cNvPr id="7" name="Group 31"/>
            <p:cNvGrpSpPr>
              <a:grpSpLocks/>
            </p:cNvGrpSpPr>
            <p:nvPr/>
          </p:nvGrpSpPr>
          <p:grpSpPr bwMode="auto">
            <a:xfrm>
              <a:off x="1300" y="1738"/>
              <a:ext cx="489" cy="542"/>
              <a:chOff x="1062" y="1473"/>
              <a:chExt cx="489" cy="542"/>
            </a:xfrm>
          </p:grpSpPr>
          <p:pic>
            <p:nvPicPr>
              <p:cNvPr id="12331" name="Picture 32" descr="blue 3d disc with glow"/>
              <p:cNvPicPr>
                <a:picLocks noChangeAspect="1" noChangeArrowheads="1"/>
              </p:cNvPicPr>
              <p:nvPr/>
            </p:nvPicPr>
            <p:blipFill>
              <a:blip r:embed="rId15"/>
              <a:srcRect/>
              <a:stretch>
                <a:fillRect/>
              </a:stretch>
            </p:blipFill>
            <p:spPr bwMode="auto">
              <a:xfrm>
                <a:off x="1062" y="1680"/>
                <a:ext cx="489" cy="335"/>
              </a:xfrm>
              <a:prstGeom prst="rect">
                <a:avLst/>
              </a:prstGeom>
              <a:noFill/>
              <a:ln w="9525" algn="ctr">
                <a:noFill/>
                <a:miter lim="800000"/>
                <a:headEnd/>
                <a:tailEnd/>
              </a:ln>
            </p:spPr>
          </p:pic>
          <p:pic>
            <p:nvPicPr>
              <p:cNvPr id="12332" name="Picture 33" descr="Server sm"/>
              <p:cNvPicPr>
                <a:picLocks noChangeAspect="1" noChangeArrowheads="1"/>
              </p:cNvPicPr>
              <p:nvPr/>
            </p:nvPicPr>
            <p:blipFill>
              <a:blip r:embed="rId14"/>
              <a:srcRect/>
              <a:stretch>
                <a:fillRect/>
              </a:stretch>
            </p:blipFill>
            <p:spPr bwMode="auto">
              <a:xfrm>
                <a:off x="1177" y="1473"/>
                <a:ext cx="288" cy="450"/>
              </a:xfrm>
              <a:prstGeom prst="rect">
                <a:avLst/>
              </a:prstGeom>
              <a:noFill/>
              <a:ln w="9525" algn="ctr">
                <a:noFill/>
                <a:miter lim="800000"/>
                <a:headEnd/>
                <a:tailEnd/>
              </a:ln>
            </p:spPr>
          </p:pic>
        </p:grpSp>
        <p:grpSp>
          <p:nvGrpSpPr>
            <p:cNvPr id="8" name="Group 34"/>
            <p:cNvGrpSpPr>
              <a:grpSpLocks/>
            </p:cNvGrpSpPr>
            <p:nvPr/>
          </p:nvGrpSpPr>
          <p:grpSpPr bwMode="auto">
            <a:xfrm>
              <a:off x="1465" y="2130"/>
              <a:ext cx="489" cy="550"/>
              <a:chOff x="1410" y="2075"/>
              <a:chExt cx="489" cy="550"/>
            </a:xfrm>
          </p:grpSpPr>
          <p:pic>
            <p:nvPicPr>
              <p:cNvPr id="12329" name="Picture 35" descr="blue 3d disc with glow"/>
              <p:cNvPicPr>
                <a:picLocks noChangeAspect="1" noChangeArrowheads="1"/>
              </p:cNvPicPr>
              <p:nvPr/>
            </p:nvPicPr>
            <p:blipFill>
              <a:blip r:embed="rId15"/>
              <a:srcRect/>
              <a:stretch>
                <a:fillRect/>
              </a:stretch>
            </p:blipFill>
            <p:spPr bwMode="auto">
              <a:xfrm>
                <a:off x="1410" y="2290"/>
                <a:ext cx="489" cy="335"/>
              </a:xfrm>
              <a:prstGeom prst="rect">
                <a:avLst/>
              </a:prstGeom>
              <a:noFill/>
              <a:ln w="9525" algn="ctr">
                <a:noFill/>
                <a:miter lim="800000"/>
                <a:headEnd/>
                <a:tailEnd/>
              </a:ln>
            </p:spPr>
          </p:pic>
          <p:pic>
            <p:nvPicPr>
              <p:cNvPr id="12330" name="Picture 36" descr="Server sm"/>
              <p:cNvPicPr>
                <a:picLocks noChangeAspect="1" noChangeArrowheads="1"/>
              </p:cNvPicPr>
              <p:nvPr/>
            </p:nvPicPr>
            <p:blipFill>
              <a:blip r:embed="rId14"/>
              <a:srcRect/>
              <a:stretch>
                <a:fillRect/>
              </a:stretch>
            </p:blipFill>
            <p:spPr bwMode="auto">
              <a:xfrm>
                <a:off x="1515" y="2075"/>
                <a:ext cx="288" cy="449"/>
              </a:xfrm>
              <a:prstGeom prst="rect">
                <a:avLst/>
              </a:prstGeom>
              <a:noFill/>
              <a:ln w="9525" algn="ctr">
                <a:noFill/>
                <a:miter lim="800000"/>
                <a:headEnd/>
                <a:tailEnd/>
              </a:ln>
            </p:spPr>
          </p:pic>
        </p:grpSp>
        <p:grpSp>
          <p:nvGrpSpPr>
            <p:cNvPr id="9" name="Group 37"/>
            <p:cNvGrpSpPr>
              <a:grpSpLocks/>
            </p:cNvGrpSpPr>
            <p:nvPr/>
          </p:nvGrpSpPr>
          <p:grpSpPr bwMode="auto">
            <a:xfrm>
              <a:off x="1009" y="2015"/>
              <a:ext cx="489" cy="551"/>
              <a:chOff x="935" y="2062"/>
              <a:chExt cx="489" cy="551"/>
            </a:xfrm>
          </p:grpSpPr>
          <p:pic>
            <p:nvPicPr>
              <p:cNvPr id="12327" name="Picture 38" descr="blue 3d disc with glow"/>
              <p:cNvPicPr>
                <a:picLocks noChangeAspect="1" noChangeArrowheads="1"/>
              </p:cNvPicPr>
              <p:nvPr/>
            </p:nvPicPr>
            <p:blipFill>
              <a:blip r:embed="rId15"/>
              <a:srcRect/>
              <a:stretch>
                <a:fillRect/>
              </a:stretch>
            </p:blipFill>
            <p:spPr bwMode="auto">
              <a:xfrm>
                <a:off x="935" y="2278"/>
                <a:ext cx="489" cy="335"/>
              </a:xfrm>
              <a:prstGeom prst="rect">
                <a:avLst/>
              </a:prstGeom>
              <a:noFill/>
              <a:ln w="9525" algn="ctr">
                <a:noFill/>
                <a:miter lim="800000"/>
                <a:headEnd/>
                <a:tailEnd/>
              </a:ln>
            </p:spPr>
          </p:pic>
          <p:pic>
            <p:nvPicPr>
              <p:cNvPr id="12328" name="Picture 39" descr="Server sm"/>
              <p:cNvPicPr>
                <a:picLocks noChangeAspect="1" noChangeArrowheads="1"/>
              </p:cNvPicPr>
              <p:nvPr/>
            </p:nvPicPr>
            <p:blipFill>
              <a:blip r:embed="rId14"/>
              <a:srcRect/>
              <a:stretch>
                <a:fillRect/>
              </a:stretch>
            </p:blipFill>
            <p:spPr bwMode="auto">
              <a:xfrm>
                <a:off x="1040" y="2062"/>
                <a:ext cx="288" cy="450"/>
              </a:xfrm>
              <a:prstGeom prst="rect">
                <a:avLst/>
              </a:prstGeom>
              <a:noFill/>
              <a:ln w="9525" algn="ctr">
                <a:noFill/>
                <a:miter lim="800000"/>
                <a:headEnd/>
                <a:tailEnd/>
              </a:ln>
            </p:spPr>
          </p:pic>
        </p:grpSp>
      </p:grpSp>
      <p:sp>
        <p:nvSpPr>
          <p:cNvPr id="333864" name="Text Box 40"/>
          <p:cNvSpPr txBox="1">
            <a:spLocks noChangeArrowheads="1"/>
          </p:cNvSpPr>
          <p:nvPr/>
        </p:nvSpPr>
        <p:spPr bwMode="auto">
          <a:xfrm>
            <a:off x="5476875" y="5792788"/>
            <a:ext cx="2791150"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smtClean="0">
                <a:effectLst>
                  <a:outerShdw blurRad="38100" dist="38100" dir="2700000" algn="tl">
                    <a:srgbClr val="000000"/>
                  </a:outerShdw>
                </a:effectLst>
                <a:cs typeface="Arial" charset="0"/>
              </a:rPr>
              <a:t>Business Continuity</a:t>
            </a:r>
            <a:endParaRPr lang="en-US" sz="2000" b="0" dirty="0">
              <a:effectLst>
                <a:outerShdw blurRad="38100" dist="38100" dir="2700000" algn="tl">
                  <a:srgbClr val="000000"/>
                </a:outerShdw>
              </a:effectLst>
              <a:cs typeface="Arial" charset="0"/>
            </a:endParaRPr>
          </a:p>
        </p:txBody>
      </p:sp>
      <p:grpSp>
        <p:nvGrpSpPr>
          <p:cNvPr id="10" name="Group 41"/>
          <p:cNvGrpSpPr>
            <a:grpSpLocks/>
          </p:cNvGrpSpPr>
          <p:nvPr/>
        </p:nvGrpSpPr>
        <p:grpSpPr bwMode="auto">
          <a:xfrm>
            <a:off x="5608638" y="4411663"/>
            <a:ext cx="1352550" cy="1141412"/>
            <a:chOff x="863" y="1699"/>
            <a:chExt cx="1091" cy="981"/>
          </a:xfrm>
        </p:grpSpPr>
        <p:grpSp>
          <p:nvGrpSpPr>
            <p:cNvPr id="11" name="Group 42"/>
            <p:cNvGrpSpPr>
              <a:grpSpLocks/>
            </p:cNvGrpSpPr>
            <p:nvPr/>
          </p:nvGrpSpPr>
          <p:grpSpPr bwMode="auto">
            <a:xfrm>
              <a:off x="863" y="1699"/>
              <a:ext cx="489" cy="541"/>
              <a:chOff x="543" y="1479"/>
              <a:chExt cx="489" cy="541"/>
            </a:xfrm>
          </p:grpSpPr>
          <p:pic>
            <p:nvPicPr>
              <p:cNvPr id="12321" name="Picture 43" descr="blue 3d disc with glow"/>
              <p:cNvPicPr>
                <a:picLocks noChangeAspect="1" noChangeArrowheads="1"/>
              </p:cNvPicPr>
              <p:nvPr/>
            </p:nvPicPr>
            <p:blipFill>
              <a:blip r:embed="rId13"/>
              <a:srcRect/>
              <a:stretch>
                <a:fillRect/>
              </a:stretch>
            </p:blipFill>
            <p:spPr bwMode="auto">
              <a:xfrm>
                <a:off x="543" y="1686"/>
                <a:ext cx="489" cy="334"/>
              </a:xfrm>
              <a:prstGeom prst="rect">
                <a:avLst/>
              </a:prstGeom>
              <a:noFill/>
              <a:ln w="9525" algn="ctr">
                <a:noFill/>
                <a:miter lim="800000"/>
                <a:headEnd/>
                <a:tailEnd/>
              </a:ln>
            </p:spPr>
          </p:pic>
          <p:pic>
            <p:nvPicPr>
              <p:cNvPr id="12322" name="Picture 44" descr="Server sm"/>
              <p:cNvPicPr>
                <a:picLocks noChangeAspect="1" noChangeArrowheads="1"/>
              </p:cNvPicPr>
              <p:nvPr/>
            </p:nvPicPr>
            <p:blipFill>
              <a:blip r:embed="rId14"/>
              <a:srcRect/>
              <a:stretch>
                <a:fillRect/>
              </a:stretch>
            </p:blipFill>
            <p:spPr bwMode="auto">
              <a:xfrm>
                <a:off x="648" y="1479"/>
                <a:ext cx="288" cy="449"/>
              </a:xfrm>
              <a:prstGeom prst="rect">
                <a:avLst/>
              </a:prstGeom>
              <a:noFill/>
              <a:ln w="9525" algn="ctr">
                <a:noFill/>
                <a:miter lim="800000"/>
                <a:headEnd/>
                <a:tailEnd/>
              </a:ln>
            </p:spPr>
          </p:pic>
        </p:grpSp>
        <p:grpSp>
          <p:nvGrpSpPr>
            <p:cNvPr id="12" name="Group 45"/>
            <p:cNvGrpSpPr>
              <a:grpSpLocks/>
            </p:cNvGrpSpPr>
            <p:nvPr/>
          </p:nvGrpSpPr>
          <p:grpSpPr bwMode="auto">
            <a:xfrm>
              <a:off x="1300" y="1738"/>
              <a:ext cx="489" cy="542"/>
              <a:chOff x="1062" y="1473"/>
              <a:chExt cx="489" cy="542"/>
            </a:xfrm>
          </p:grpSpPr>
          <p:pic>
            <p:nvPicPr>
              <p:cNvPr id="12319" name="Picture 46" descr="blue 3d disc with glow"/>
              <p:cNvPicPr>
                <a:picLocks noChangeAspect="1" noChangeArrowheads="1"/>
              </p:cNvPicPr>
              <p:nvPr/>
            </p:nvPicPr>
            <p:blipFill>
              <a:blip r:embed="rId15"/>
              <a:srcRect/>
              <a:stretch>
                <a:fillRect/>
              </a:stretch>
            </p:blipFill>
            <p:spPr bwMode="auto">
              <a:xfrm>
                <a:off x="1062" y="1680"/>
                <a:ext cx="489" cy="335"/>
              </a:xfrm>
              <a:prstGeom prst="rect">
                <a:avLst/>
              </a:prstGeom>
              <a:noFill/>
              <a:ln w="9525" algn="ctr">
                <a:noFill/>
                <a:miter lim="800000"/>
                <a:headEnd/>
                <a:tailEnd/>
              </a:ln>
            </p:spPr>
          </p:pic>
          <p:pic>
            <p:nvPicPr>
              <p:cNvPr id="12320" name="Picture 47" descr="Server sm"/>
              <p:cNvPicPr>
                <a:picLocks noChangeAspect="1" noChangeArrowheads="1"/>
              </p:cNvPicPr>
              <p:nvPr/>
            </p:nvPicPr>
            <p:blipFill>
              <a:blip r:embed="rId14"/>
              <a:srcRect/>
              <a:stretch>
                <a:fillRect/>
              </a:stretch>
            </p:blipFill>
            <p:spPr bwMode="auto">
              <a:xfrm>
                <a:off x="1177" y="1473"/>
                <a:ext cx="288" cy="450"/>
              </a:xfrm>
              <a:prstGeom prst="rect">
                <a:avLst/>
              </a:prstGeom>
              <a:noFill/>
              <a:ln w="9525" algn="ctr">
                <a:noFill/>
                <a:miter lim="800000"/>
                <a:headEnd/>
                <a:tailEnd/>
              </a:ln>
            </p:spPr>
          </p:pic>
        </p:grpSp>
        <p:grpSp>
          <p:nvGrpSpPr>
            <p:cNvPr id="13" name="Group 48"/>
            <p:cNvGrpSpPr>
              <a:grpSpLocks/>
            </p:cNvGrpSpPr>
            <p:nvPr/>
          </p:nvGrpSpPr>
          <p:grpSpPr bwMode="auto">
            <a:xfrm>
              <a:off x="1465" y="2130"/>
              <a:ext cx="489" cy="550"/>
              <a:chOff x="1410" y="2075"/>
              <a:chExt cx="489" cy="550"/>
            </a:xfrm>
          </p:grpSpPr>
          <p:pic>
            <p:nvPicPr>
              <p:cNvPr id="12317" name="Picture 49" descr="blue 3d disc with glow"/>
              <p:cNvPicPr>
                <a:picLocks noChangeAspect="1" noChangeArrowheads="1"/>
              </p:cNvPicPr>
              <p:nvPr/>
            </p:nvPicPr>
            <p:blipFill>
              <a:blip r:embed="rId15"/>
              <a:srcRect/>
              <a:stretch>
                <a:fillRect/>
              </a:stretch>
            </p:blipFill>
            <p:spPr bwMode="auto">
              <a:xfrm>
                <a:off x="1410" y="2290"/>
                <a:ext cx="489" cy="335"/>
              </a:xfrm>
              <a:prstGeom prst="rect">
                <a:avLst/>
              </a:prstGeom>
              <a:noFill/>
              <a:ln w="9525" algn="ctr">
                <a:noFill/>
                <a:miter lim="800000"/>
                <a:headEnd/>
                <a:tailEnd/>
              </a:ln>
            </p:spPr>
          </p:pic>
          <p:pic>
            <p:nvPicPr>
              <p:cNvPr id="12318" name="Picture 50" descr="Server sm"/>
              <p:cNvPicPr>
                <a:picLocks noChangeAspect="1" noChangeArrowheads="1"/>
              </p:cNvPicPr>
              <p:nvPr/>
            </p:nvPicPr>
            <p:blipFill>
              <a:blip r:embed="rId14"/>
              <a:srcRect/>
              <a:stretch>
                <a:fillRect/>
              </a:stretch>
            </p:blipFill>
            <p:spPr bwMode="auto">
              <a:xfrm>
                <a:off x="1515" y="2075"/>
                <a:ext cx="288" cy="449"/>
              </a:xfrm>
              <a:prstGeom prst="rect">
                <a:avLst/>
              </a:prstGeom>
              <a:noFill/>
              <a:ln w="9525" algn="ctr">
                <a:noFill/>
                <a:miter lim="800000"/>
                <a:headEnd/>
                <a:tailEnd/>
              </a:ln>
            </p:spPr>
          </p:pic>
        </p:grpSp>
        <p:grpSp>
          <p:nvGrpSpPr>
            <p:cNvPr id="14" name="Group 51"/>
            <p:cNvGrpSpPr>
              <a:grpSpLocks/>
            </p:cNvGrpSpPr>
            <p:nvPr/>
          </p:nvGrpSpPr>
          <p:grpSpPr bwMode="auto">
            <a:xfrm>
              <a:off x="1009" y="2015"/>
              <a:ext cx="489" cy="551"/>
              <a:chOff x="935" y="2062"/>
              <a:chExt cx="489" cy="551"/>
            </a:xfrm>
          </p:grpSpPr>
          <p:pic>
            <p:nvPicPr>
              <p:cNvPr id="12315" name="Picture 52" descr="blue 3d disc with glow"/>
              <p:cNvPicPr>
                <a:picLocks noChangeAspect="1" noChangeArrowheads="1"/>
              </p:cNvPicPr>
              <p:nvPr/>
            </p:nvPicPr>
            <p:blipFill>
              <a:blip r:embed="rId15"/>
              <a:srcRect/>
              <a:stretch>
                <a:fillRect/>
              </a:stretch>
            </p:blipFill>
            <p:spPr bwMode="auto">
              <a:xfrm>
                <a:off x="935" y="2278"/>
                <a:ext cx="489" cy="335"/>
              </a:xfrm>
              <a:prstGeom prst="rect">
                <a:avLst/>
              </a:prstGeom>
              <a:noFill/>
              <a:ln w="9525" algn="ctr">
                <a:noFill/>
                <a:miter lim="800000"/>
                <a:headEnd/>
                <a:tailEnd/>
              </a:ln>
            </p:spPr>
          </p:pic>
          <p:pic>
            <p:nvPicPr>
              <p:cNvPr id="12316" name="Picture 53" descr="Server sm"/>
              <p:cNvPicPr>
                <a:picLocks noChangeAspect="1" noChangeArrowheads="1"/>
              </p:cNvPicPr>
              <p:nvPr/>
            </p:nvPicPr>
            <p:blipFill>
              <a:blip r:embed="rId14"/>
              <a:srcRect/>
              <a:stretch>
                <a:fillRect/>
              </a:stretch>
            </p:blipFill>
            <p:spPr bwMode="auto">
              <a:xfrm>
                <a:off x="1040" y="2062"/>
                <a:ext cx="288" cy="450"/>
              </a:xfrm>
              <a:prstGeom prst="rect">
                <a:avLst/>
              </a:prstGeom>
              <a:noFill/>
              <a:ln w="9525" algn="ctr">
                <a:noFill/>
                <a:miter lim="800000"/>
                <a:headEnd/>
                <a:tailEnd/>
              </a:ln>
            </p:spPr>
          </p:pic>
        </p:grpSp>
      </p:grpSp>
      <p:pic>
        <p:nvPicPr>
          <p:cNvPr id="333878" name="Picture 54" descr="arrow 1 Yellow Curved Arrow Large"/>
          <p:cNvPicPr>
            <a:picLocks noChangeAspect="1" noChangeArrowheads="1"/>
          </p:cNvPicPr>
          <p:nvPr/>
        </p:nvPicPr>
        <p:blipFill>
          <a:blip r:embed="rId16"/>
          <a:srcRect/>
          <a:stretch>
            <a:fillRect/>
          </a:stretch>
        </p:blipFill>
        <p:spPr bwMode="auto">
          <a:xfrm rot="4129424" flipH="1">
            <a:off x="4962525" y="3190875"/>
            <a:ext cx="2198688" cy="846138"/>
          </a:xfrm>
          <a:prstGeom prst="rect">
            <a:avLst/>
          </a:prstGeom>
          <a:noFill/>
          <a:ln w="9525">
            <a:noFill/>
            <a:miter lim="800000"/>
            <a:headEnd/>
            <a:tailEnd/>
          </a:ln>
        </p:spPr>
      </p:pic>
      <p:pic>
        <p:nvPicPr>
          <p:cNvPr id="60" name="Picture 3" descr="gray-disc"/>
          <p:cNvPicPr>
            <a:picLocks noChangeAspect="1" noChangeArrowheads="1"/>
          </p:cNvPicPr>
          <p:nvPr/>
        </p:nvPicPr>
        <p:blipFill>
          <a:blip r:embed="rId4"/>
          <a:srcRect/>
          <a:stretch>
            <a:fillRect/>
          </a:stretch>
        </p:blipFill>
        <p:spPr bwMode="auto">
          <a:xfrm>
            <a:off x="152400" y="4494212"/>
            <a:ext cx="4467225" cy="1797050"/>
          </a:xfrm>
          <a:prstGeom prst="rect">
            <a:avLst/>
          </a:prstGeom>
          <a:noFill/>
          <a:ln w="9525" algn="ctr">
            <a:noFill/>
            <a:miter lim="800000"/>
            <a:headEnd/>
            <a:tailEnd/>
          </a:ln>
        </p:spPr>
      </p:pic>
      <p:grpSp>
        <p:nvGrpSpPr>
          <p:cNvPr id="62" name="Group 42"/>
          <p:cNvGrpSpPr>
            <a:grpSpLocks/>
          </p:cNvGrpSpPr>
          <p:nvPr/>
        </p:nvGrpSpPr>
        <p:grpSpPr bwMode="auto">
          <a:xfrm>
            <a:off x="609600" y="4495797"/>
            <a:ext cx="606230" cy="629463"/>
            <a:chOff x="543" y="1479"/>
            <a:chExt cx="489" cy="541"/>
          </a:xfrm>
        </p:grpSpPr>
        <p:pic>
          <p:nvPicPr>
            <p:cNvPr id="85" name="Picture 43" descr="blue 3d disc with glow"/>
            <p:cNvPicPr>
              <a:picLocks noChangeAspect="1" noChangeArrowheads="1"/>
            </p:cNvPicPr>
            <p:nvPr/>
          </p:nvPicPr>
          <p:blipFill>
            <a:blip r:embed="rId13"/>
            <a:srcRect/>
            <a:stretch>
              <a:fillRect/>
            </a:stretch>
          </p:blipFill>
          <p:spPr bwMode="auto">
            <a:xfrm>
              <a:off x="543" y="1686"/>
              <a:ext cx="489" cy="334"/>
            </a:xfrm>
            <a:prstGeom prst="rect">
              <a:avLst/>
            </a:prstGeom>
            <a:noFill/>
            <a:ln w="9525" algn="ctr">
              <a:noFill/>
              <a:miter lim="800000"/>
              <a:headEnd/>
              <a:tailEnd/>
            </a:ln>
          </p:spPr>
        </p:pic>
        <p:pic>
          <p:nvPicPr>
            <p:cNvPr id="86" name="Picture 44" descr="Server sm"/>
            <p:cNvPicPr>
              <a:picLocks noChangeAspect="1" noChangeArrowheads="1"/>
            </p:cNvPicPr>
            <p:nvPr/>
          </p:nvPicPr>
          <p:blipFill>
            <a:blip r:embed="rId14"/>
            <a:srcRect/>
            <a:stretch>
              <a:fillRect/>
            </a:stretch>
          </p:blipFill>
          <p:spPr bwMode="auto">
            <a:xfrm>
              <a:off x="648" y="1479"/>
              <a:ext cx="288" cy="449"/>
            </a:xfrm>
            <a:prstGeom prst="rect">
              <a:avLst/>
            </a:prstGeom>
            <a:noFill/>
            <a:ln w="9525" algn="ctr">
              <a:noFill/>
              <a:miter lim="800000"/>
              <a:headEnd/>
              <a:tailEnd/>
            </a:ln>
          </p:spPr>
        </p:pic>
      </p:grpSp>
      <p:grpSp>
        <p:nvGrpSpPr>
          <p:cNvPr id="63" name="Group 45"/>
          <p:cNvGrpSpPr>
            <a:grpSpLocks/>
          </p:cNvGrpSpPr>
          <p:nvPr/>
        </p:nvGrpSpPr>
        <p:grpSpPr bwMode="auto">
          <a:xfrm>
            <a:off x="1151364" y="4541180"/>
            <a:ext cx="606230" cy="630628"/>
            <a:chOff x="1062" y="1473"/>
            <a:chExt cx="489" cy="542"/>
          </a:xfrm>
        </p:grpSpPr>
        <p:pic>
          <p:nvPicPr>
            <p:cNvPr id="83" name="Picture 46" descr="blue 3d disc with glow"/>
            <p:cNvPicPr>
              <a:picLocks noChangeAspect="1" noChangeArrowheads="1"/>
            </p:cNvPicPr>
            <p:nvPr/>
          </p:nvPicPr>
          <p:blipFill>
            <a:blip r:embed="rId15"/>
            <a:srcRect/>
            <a:stretch>
              <a:fillRect/>
            </a:stretch>
          </p:blipFill>
          <p:spPr bwMode="auto">
            <a:xfrm>
              <a:off x="1062" y="1680"/>
              <a:ext cx="489" cy="335"/>
            </a:xfrm>
            <a:prstGeom prst="rect">
              <a:avLst/>
            </a:prstGeom>
            <a:noFill/>
            <a:ln w="9525" algn="ctr">
              <a:noFill/>
              <a:miter lim="800000"/>
              <a:headEnd/>
              <a:tailEnd/>
            </a:ln>
          </p:spPr>
        </p:pic>
        <p:pic>
          <p:nvPicPr>
            <p:cNvPr id="84" name="Picture 47" descr="Server sm"/>
            <p:cNvPicPr>
              <a:picLocks noChangeAspect="1" noChangeArrowheads="1"/>
            </p:cNvPicPr>
            <p:nvPr/>
          </p:nvPicPr>
          <p:blipFill>
            <a:blip r:embed="rId14"/>
            <a:srcRect/>
            <a:stretch>
              <a:fillRect/>
            </a:stretch>
          </p:blipFill>
          <p:spPr bwMode="auto">
            <a:xfrm>
              <a:off x="1177" y="1473"/>
              <a:ext cx="288" cy="450"/>
            </a:xfrm>
            <a:prstGeom prst="rect">
              <a:avLst/>
            </a:prstGeom>
            <a:noFill/>
            <a:ln w="9525" algn="ctr">
              <a:noFill/>
              <a:miter lim="800000"/>
              <a:headEnd/>
              <a:tailEnd/>
            </a:ln>
          </p:spPr>
        </p:pic>
      </p:grpSp>
      <p:grpSp>
        <p:nvGrpSpPr>
          <p:cNvPr id="64" name="Group 48"/>
          <p:cNvGrpSpPr>
            <a:grpSpLocks/>
          </p:cNvGrpSpPr>
          <p:nvPr/>
        </p:nvGrpSpPr>
        <p:grpSpPr bwMode="auto">
          <a:xfrm>
            <a:off x="1355920" y="4997281"/>
            <a:ext cx="606230" cy="639936"/>
            <a:chOff x="1410" y="2075"/>
            <a:chExt cx="489" cy="550"/>
          </a:xfrm>
        </p:grpSpPr>
        <p:pic>
          <p:nvPicPr>
            <p:cNvPr id="81" name="Picture 49" descr="blue 3d disc with glow"/>
            <p:cNvPicPr>
              <a:picLocks noChangeAspect="1" noChangeArrowheads="1"/>
            </p:cNvPicPr>
            <p:nvPr/>
          </p:nvPicPr>
          <p:blipFill>
            <a:blip r:embed="rId15"/>
            <a:srcRect/>
            <a:stretch>
              <a:fillRect/>
            </a:stretch>
          </p:blipFill>
          <p:spPr bwMode="auto">
            <a:xfrm>
              <a:off x="1410" y="2290"/>
              <a:ext cx="489" cy="335"/>
            </a:xfrm>
            <a:prstGeom prst="rect">
              <a:avLst/>
            </a:prstGeom>
            <a:noFill/>
            <a:ln w="9525" algn="ctr">
              <a:noFill/>
              <a:miter lim="800000"/>
              <a:headEnd/>
              <a:tailEnd/>
            </a:ln>
          </p:spPr>
        </p:pic>
        <p:pic>
          <p:nvPicPr>
            <p:cNvPr id="82" name="Picture 50" descr="Server sm"/>
            <p:cNvPicPr>
              <a:picLocks noChangeAspect="1" noChangeArrowheads="1"/>
            </p:cNvPicPr>
            <p:nvPr/>
          </p:nvPicPr>
          <p:blipFill>
            <a:blip r:embed="rId14"/>
            <a:srcRect/>
            <a:stretch>
              <a:fillRect/>
            </a:stretch>
          </p:blipFill>
          <p:spPr bwMode="auto">
            <a:xfrm>
              <a:off x="1515" y="2075"/>
              <a:ext cx="288" cy="449"/>
            </a:xfrm>
            <a:prstGeom prst="rect">
              <a:avLst/>
            </a:prstGeom>
            <a:noFill/>
            <a:ln w="9525" algn="ctr">
              <a:noFill/>
              <a:miter lim="800000"/>
              <a:headEnd/>
              <a:tailEnd/>
            </a:ln>
          </p:spPr>
        </p:pic>
      </p:grpSp>
      <p:grpSp>
        <p:nvGrpSpPr>
          <p:cNvPr id="65" name="Group 51"/>
          <p:cNvGrpSpPr>
            <a:grpSpLocks/>
          </p:cNvGrpSpPr>
          <p:nvPr/>
        </p:nvGrpSpPr>
        <p:grpSpPr bwMode="auto">
          <a:xfrm>
            <a:off x="790601" y="4863472"/>
            <a:ext cx="606230" cy="641099"/>
            <a:chOff x="935" y="2062"/>
            <a:chExt cx="489" cy="551"/>
          </a:xfrm>
        </p:grpSpPr>
        <p:pic>
          <p:nvPicPr>
            <p:cNvPr id="79" name="Picture 52" descr="blue 3d disc with glow"/>
            <p:cNvPicPr>
              <a:picLocks noChangeAspect="1" noChangeArrowheads="1"/>
            </p:cNvPicPr>
            <p:nvPr/>
          </p:nvPicPr>
          <p:blipFill>
            <a:blip r:embed="rId15"/>
            <a:srcRect/>
            <a:stretch>
              <a:fillRect/>
            </a:stretch>
          </p:blipFill>
          <p:spPr bwMode="auto">
            <a:xfrm>
              <a:off x="935" y="2278"/>
              <a:ext cx="489" cy="335"/>
            </a:xfrm>
            <a:prstGeom prst="rect">
              <a:avLst/>
            </a:prstGeom>
            <a:noFill/>
            <a:ln w="9525" algn="ctr">
              <a:noFill/>
              <a:miter lim="800000"/>
              <a:headEnd/>
              <a:tailEnd/>
            </a:ln>
          </p:spPr>
        </p:pic>
        <p:pic>
          <p:nvPicPr>
            <p:cNvPr id="80" name="Picture 53" descr="Server sm"/>
            <p:cNvPicPr>
              <a:picLocks noChangeAspect="1" noChangeArrowheads="1"/>
            </p:cNvPicPr>
            <p:nvPr/>
          </p:nvPicPr>
          <p:blipFill>
            <a:blip r:embed="rId14"/>
            <a:srcRect/>
            <a:stretch>
              <a:fillRect/>
            </a:stretch>
          </p:blipFill>
          <p:spPr bwMode="auto">
            <a:xfrm>
              <a:off x="1040" y="2062"/>
              <a:ext cx="288" cy="450"/>
            </a:xfrm>
            <a:prstGeom prst="rect">
              <a:avLst/>
            </a:prstGeom>
            <a:noFill/>
            <a:ln w="9525" algn="ctr">
              <a:noFill/>
              <a:miter lim="800000"/>
              <a:headEnd/>
              <a:tailEnd/>
            </a:ln>
          </p:spPr>
        </p:pic>
      </p:grpSp>
      <p:grpSp>
        <p:nvGrpSpPr>
          <p:cNvPr id="67" name="Group 42"/>
          <p:cNvGrpSpPr>
            <a:grpSpLocks/>
          </p:cNvGrpSpPr>
          <p:nvPr/>
        </p:nvGrpSpPr>
        <p:grpSpPr bwMode="auto">
          <a:xfrm>
            <a:off x="1711325" y="4429127"/>
            <a:ext cx="606230" cy="629464"/>
            <a:chOff x="543" y="1479"/>
            <a:chExt cx="489" cy="541"/>
          </a:xfrm>
        </p:grpSpPr>
        <p:pic>
          <p:nvPicPr>
            <p:cNvPr id="77" name="Picture 43" descr="blue 3d disc with glow"/>
            <p:cNvPicPr>
              <a:picLocks noChangeAspect="1" noChangeArrowheads="1"/>
            </p:cNvPicPr>
            <p:nvPr/>
          </p:nvPicPr>
          <p:blipFill>
            <a:blip r:embed="rId13"/>
            <a:srcRect/>
            <a:stretch>
              <a:fillRect/>
            </a:stretch>
          </p:blipFill>
          <p:spPr bwMode="auto">
            <a:xfrm>
              <a:off x="543" y="1686"/>
              <a:ext cx="489" cy="334"/>
            </a:xfrm>
            <a:prstGeom prst="rect">
              <a:avLst/>
            </a:prstGeom>
            <a:noFill/>
            <a:ln w="9525" algn="ctr">
              <a:noFill/>
              <a:miter lim="800000"/>
              <a:headEnd/>
              <a:tailEnd/>
            </a:ln>
          </p:spPr>
        </p:pic>
        <p:pic>
          <p:nvPicPr>
            <p:cNvPr id="78" name="Picture 44" descr="Server sm"/>
            <p:cNvPicPr>
              <a:picLocks noChangeAspect="1" noChangeArrowheads="1"/>
            </p:cNvPicPr>
            <p:nvPr/>
          </p:nvPicPr>
          <p:blipFill>
            <a:blip r:embed="rId14"/>
            <a:srcRect/>
            <a:stretch>
              <a:fillRect/>
            </a:stretch>
          </p:blipFill>
          <p:spPr bwMode="auto">
            <a:xfrm>
              <a:off x="648" y="1479"/>
              <a:ext cx="288" cy="449"/>
            </a:xfrm>
            <a:prstGeom prst="rect">
              <a:avLst/>
            </a:prstGeom>
            <a:noFill/>
            <a:ln w="9525" algn="ctr">
              <a:noFill/>
              <a:miter lim="800000"/>
              <a:headEnd/>
              <a:tailEnd/>
            </a:ln>
          </p:spPr>
        </p:pic>
      </p:grpSp>
      <p:grpSp>
        <p:nvGrpSpPr>
          <p:cNvPr id="68" name="Group 45"/>
          <p:cNvGrpSpPr>
            <a:grpSpLocks/>
          </p:cNvGrpSpPr>
          <p:nvPr/>
        </p:nvGrpSpPr>
        <p:grpSpPr bwMode="auto">
          <a:xfrm>
            <a:off x="2253089" y="4474504"/>
            <a:ext cx="606230" cy="630628"/>
            <a:chOff x="1062" y="1473"/>
            <a:chExt cx="489" cy="542"/>
          </a:xfrm>
        </p:grpSpPr>
        <p:pic>
          <p:nvPicPr>
            <p:cNvPr id="75" name="Picture 46" descr="blue 3d disc with glow"/>
            <p:cNvPicPr>
              <a:picLocks noChangeAspect="1" noChangeArrowheads="1"/>
            </p:cNvPicPr>
            <p:nvPr/>
          </p:nvPicPr>
          <p:blipFill>
            <a:blip r:embed="rId15"/>
            <a:srcRect/>
            <a:stretch>
              <a:fillRect/>
            </a:stretch>
          </p:blipFill>
          <p:spPr bwMode="auto">
            <a:xfrm>
              <a:off x="1062" y="1680"/>
              <a:ext cx="489" cy="335"/>
            </a:xfrm>
            <a:prstGeom prst="rect">
              <a:avLst/>
            </a:prstGeom>
            <a:noFill/>
            <a:ln w="9525" algn="ctr">
              <a:noFill/>
              <a:miter lim="800000"/>
              <a:headEnd/>
              <a:tailEnd/>
            </a:ln>
          </p:spPr>
        </p:pic>
        <p:pic>
          <p:nvPicPr>
            <p:cNvPr id="76" name="Picture 47" descr="Server sm"/>
            <p:cNvPicPr>
              <a:picLocks noChangeAspect="1" noChangeArrowheads="1"/>
            </p:cNvPicPr>
            <p:nvPr/>
          </p:nvPicPr>
          <p:blipFill>
            <a:blip r:embed="rId14"/>
            <a:srcRect/>
            <a:stretch>
              <a:fillRect/>
            </a:stretch>
          </p:blipFill>
          <p:spPr bwMode="auto">
            <a:xfrm>
              <a:off x="1177" y="1473"/>
              <a:ext cx="288" cy="450"/>
            </a:xfrm>
            <a:prstGeom prst="rect">
              <a:avLst/>
            </a:prstGeom>
            <a:noFill/>
            <a:ln w="9525" algn="ctr">
              <a:noFill/>
              <a:miter lim="800000"/>
              <a:headEnd/>
              <a:tailEnd/>
            </a:ln>
          </p:spPr>
        </p:pic>
      </p:grpSp>
      <p:grpSp>
        <p:nvGrpSpPr>
          <p:cNvPr id="69" name="Group 48"/>
          <p:cNvGrpSpPr>
            <a:grpSpLocks/>
          </p:cNvGrpSpPr>
          <p:nvPr/>
        </p:nvGrpSpPr>
        <p:grpSpPr bwMode="auto">
          <a:xfrm>
            <a:off x="2457645" y="4930604"/>
            <a:ext cx="606230" cy="639936"/>
            <a:chOff x="1410" y="2075"/>
            <a:chExt cx="489" cy="550"/>
          </a:xfrm>
        </p:grpSpPr>
        <p:pic>
          <p:nvPicPr>
            <p:cNvPr id="73" name="Picture 49" descr="blue 3d disc with glow"/>
            <p:cNvPicPr>
              <a:picLocks noChangeAspect="1" noChangeArrowheads="1"/>
            </p:cNvPicPr>
            <p:nvPr/>
          </p:nvPicPr>
          <p:blipFill>
            <a:blip r:embed="rId15"/>
            <a:srcRect/>
            <a:stretch>
              <a:fillRect/>
            </a:stretch>
          </p:blipFill>
          <p:spPr bwMode="auto">
            <a:xfrm>
              <a:off x="1410" y="2290"/>
              <a:ext cx="489" cy="335"/>
            </a:xfrm>
            <a:prstGeom prst="rect">
              <a:avLst/>
            </a:prstGeom>
            <a:noFill/>
            <a:ln w="9525" algn="ctr">
              <a:noFill/>
              <a:miter lim="800000"/>
              <a:headEnd/>
              <a:tailEnd/>
            </a:ln>
          </p:spPr>
        </p:pic>
        <p:pic>
          <p:nvPicPr>
            <p:cNvPr id="74" name="Picture 50" descr="Server sm"/>
            <p:cNvPicPr>
              <a:picLocks noChangeAspect="1" noChangeArrowheads="1"/>
            </p:cNvPicPr>
            <p:nvPr/>
          </p:nvPicPr>
          <p:blipFill>
            <a:blip r:embed="rId14"/>
            <a:srcRect/>
            <a:stretch>
              <a:fillRect/>
            </a:stretch>
          </p:blipFill>
          <p:spPr bwMode="auto">
            <a:xfrm>
              <a:off x="1515" y="2075"/>
              <a:ext cx="288" cy="449"/>
            </a:xfrm>
            <a:prstGeom prst="rect">
              <a:avLst/>
            </a:prstGeom>
            <a:noFill/>
            <a:ln w="9525" algn="ctr">
              <a:noFill/>
              <a:miter lim="800000"/>
              <a:headEnd/>
              <a:tailEnd/>
            </a:ln>
          </p:spPr>
        </p:pic>
      </p:grpSp>
      <p:grpSp>
        <p:nvGrpSpPr>
          <p:cNvPr id="70" name="Group 51"/>
          <p:cNvGrpSpPr>
            <a:grpSpLocks/>
          </p:cNvGrpSpPr>
          <p:nvPr/>
        </p:nvGrpSpPr>
        <p:grpSpPr bwMode="auto">
          <a:xfrm>
            <a:off x="1892326" y="4796799"/>
            <a:ext cx="606230" cy="641099"/>
            <a:chOff x="935" y="2062"/>
            <a:chExt cx="489" cy="551"/>
          </a:xfrm>
        </p:grpSpPr>
        <p:pic>
          <p:nvPicPr>
            <p:cNvPr id="71" name="Picture 52" descr="blue 3d disc with glow"/>
            <p:cNvPicPr>
              <a:picLocks noChangeAspect="1" noChangeArrowheads="1"/>
            </p:cNvPicPr>
            <p:nvPr/>
          </p:nvPicPr>
          <p:blipFill>
            <a:blip r:embed="rId15"/>
            <a:srcRect/>
            <a:stretch>
              <a:fillRect/>
            </a:stretch>
          </p:blipFill>
          <p:spPr bwMode="auto">
            <a:xfrm>
              <a:off x="935" y="2278"/>
              <a:ext cx="489" cy="335"/>
            </a:xfrm>
            <a:prstGeom prst="rect">
              <a:avLst/>
            </a:prstGeom>
            <a:noFill/>
            <a:ln w="9525" algn="ctr">
              <a:noFill/>
              <a:miter lim="800000"/>
              <a:headEnd/>
              <a:tailEnd/>
            </a:ln>
          </p:spPr>
        </p:pic>
        <p:pic>
          <p:nvPicPr>
            <p:cNvPr id="72" name="Picture 53" descr="Server sm"/>
            <p:cNvPicPr>
              <a:picLocks noChangeAspect="1" noChangeArrowheads="1"/>
            </p:cNvPicPr>
            <p:nvPr/>
          </p:nvPicPr>
          <p:blipFill>
            <a:blip r:embed="rId14"/>
            <a:srcRect/>
            <a:stretch>
              <a:fillRect/>
            </a:stretch>
          </p:blipFill>
          <p:spPr bwMode="auto">
            <a:xfrm>
              <a:off x="1040" y="2062"/>
              <a:ext cx="288" cy="450"/>
            </a:xfrm>
            <a:prstGeom prst="rect">
              <a:avLst/>
            </a:prstGeom>
            <a:noFill/>
            <a:ln w="9525" algn="ctr">
              <a:noFill/>
              <a:miter lim="800000"/>
              <a:headEnd/>
              <a:tailEnd/>
            </a:ln>
          </p:spPr>
        </p:pic>
      </p:grpSp>
      <p:grpSp>
        <p:nvGrpSpPr>
          <p:cNvPr id="54" name="Group 4"/>
          <p:cNvGrpSpPr>
            <a:grpSpLocks/>
          </p:cNvGrpSpPr>
          <p:nvPr/>
        </p:nvGrpSpPr>
        <p:grpSpPr bwMode="auto">
          <a:xfrm>
            <a:off x="3124200" y="4114800"/>
            <a:ext cx="1108075" cy="1265237"/>
            <a:chOff x="2085" y="1465"/>
            <a:chExt cx="894" cy="1087"/>
          </a:xfrm>
        </p:grpSpPr>
        <p:pic>
          <p:nvPicPr>
            <p:cNvPr id="58" name="Picture 5"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p:spPr>
        </p:pic>
        <p:pic>
          <p:nvPicPr>
            <p:cNvPr id="59" name="Picture 6" descr="Host Integration Server (HIS) sm"/>
            <p:cNvPicPr>
              <a:picLocks noChangeAspect="1" noChangeArrowheads="1"/>
            </p:cNvPicPr>
            <p:nvPr/>
          </p:nvPicPr>
          <p:blipFill>
            <a:blip r:embed="rId6"/>
            <a:srcRect/>
            <a:stretch>
              <a:fillRect/>
            </a:stretch>
          </p:blipFill>
          <p:spPr bwMode="auto">
            <a:xfrm>
              <a:off x="2246" y="1465"/>
              <a:ext cx="625" cy="964"/>
            </a:xfrm>
            <a:prstGeom prst="rect">
              <a:avLst/>
            </a:prstGeom>
            <a:noFill/>
            <a:ln w="9525">
              <a:noFill/>
              <a:miter lim="800000"/>
              <a:headEnd/>
              <a:tailEnd/>
            </a:ln>
          </p:spPr>
        </p:pic>
      </p:grpSp>
      <p:pic>
        <p:nvPicPr>
          <p:cNvPr id="55" name="Picture 26" descr="sm yellow straight down arrow"/>
          <p:cNvPicPr>
            <a:picLocks noChangeAspect="1" noChangeArrowheads="1"/>
          </p:cNvPicPr>
          <p:nvPr/>
        </p:nvPicPr>
        <p:blipFill>
          <a:blip r:embed="rId11">
            <a:lum bright="36000"/>
          </a:blip>
          <a:srcRect/>
          <a:stretch>
            <a:fillRect/>
          </a:stretch>
        </p:blipFill>
        <p:spPr bwMode="auto">
          <a:xfrm>
            <a:off x="2379662" y="4389437"/>
            <a:ext cx="992188" cy="719138"/>
          </a:xfrm>
          <a:prstGeom prst="rect">
            <a:avLst/>
          </a:prstGeom>
          <a:noFill/>
          <a:ln w="9525" algn="ctr">
            <a:noFill/>
            <a:miter lim="800000"/>
            <a:headEnd/>
            <a:tailEnd/>
          </a:ln>
        </p:spPr>
      </p:pic>
      <p:sp>
        <p:nvSpPr>
          <p:cNvPr id="57" name="Text Box 40"/>
          <p:cNvSpPr txBox="1">
            <a:spLocks noChangeArrowheads="1"/>
          </p:cNvSpPr>
          <p:nvPr/>
        </p:nvSpPr>
        <p:spPr bwMode="auto">
          <a:xfrm>
            <a:off x="885825" y="5834062"/>
            <a:ext cx="3057248" cy="424732"/>
          </a:xfrm>
          <a:prstGeom prst="rect">
            <a:avLst/>
          </a:prstGeom>
          <a:noFill/>
          <a:ln w="9525" algn="ctr">
            <a:noFill/>
            <a:miter lim="800000"/>
            <a:headEnd/>
            <a:tailEnd/>
          </a:ln>
          <a:effectLst/>
        </p:spPr>
        <p:txBody>
          <a:bodyPr wrap="none">
            <a:spAutoFit/>
          </a:bodyPr>
          <a:lstStyle/>
          <a:p>
            <a:pPr algn="ctr">
              <a:lnSpc>
                <a:spcPct val="90000"/>
              </a:lnSpc>
              <a:spcBef>
                <a:spcPct val="30000"/>
              </a:spcBef>
              <a:defRPr/>
            </a:pPr>
            <a:r>
              <a:rPr lang="en-US" sz="2400" b="0" dirty="0" smtClean="0">
                <a:effectLst>
                  <a:outerShdw blurRad="38100" dist="38100" dir="2700000" algn="tl">
                    <a:srgbClr val="000000"/>
                  </a:outerShdw>
                </a:effectLst>
                <a:cs typeface="Arial" charset="0"/>
              </a:rPr>
              <a:t>Dynamic Data Center</a:t>
            </a:r>
            <a:endParaRPr lang="en-US" sz="2000" b="0" dirty="0">
              <a:effectLst>
                <a:outerShdw blurRad="38100" dist="38100" dir="2700000" algn="tl">
                  <a:srgbClr val="000000"/>
                </a:outerShdw>
              </a:effectLst>
              <a:cs typeface="Arial"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3841"/>
                                        </p:tgtEl>
                                        <p:attrNameLst>
                                          <p:attrName>style.visibility</p:attrName>
                                        </p:attrNameLst>
                                      </p:cBhvr>
                                      <p:to>
                                        <p:strVal val="visible"/>
                                      </p:to>
                                    </p:set>
                                    <p:anim calcmode="lin" valueType="num">
                                      <p:cBhvr>
                                        <p:cTn id="7" dur="500" fill="hold"/>
                                        <p:tgtEl>
                                          <p:spTgt spid="333841"/>
                                        </p:tgtEl>
                                        <p:attrNameLst>
                                          <p:attrName>ppt_w</p:attrName>
                                        </p:attrNameLst>
                                      </p:cBhvr>
                                      <p:tavLst>
                                        <p:tav tm="0">
                                          <p:val>
                                            <p:fltVal val="0"/>
                                          </p:val>
                                        </p:tav>
                                        <p:tav tm="100000">
                                          <p:val>
                                            <p:strVal val="#ppt_w"/>
                                          </p:val>
                                        </p:tav>
                                      </p:tavLst>
                                    </p:anim>
                                    <p:anim calcmode="lin" valueType="num">
                                      <p:cBhvr>
                                        <p:cTn id="8" dur="500" fill="hold"/>
                                        <p:tgtEl>
                                          <p:spTgt spid="333841"/>
                                        </p:tgtEl>
                                        <p:attrNameLst>
                                          <p:attrName>ppt_h</p:attrName>
                                        </p:attrNameLst>
                                      </p:cBhvr>
                                      <p:tavLst>
                                        <p:tav tm="0">
                                          <p:val>
                                            <p:fltVal val="0"/>
                                          </p:val>
                                        </p:tav>
                                        <p:tav tm="100000">
                                          <p:val>
                                            <p:strVal val="#ppt_h"/>
                                          </p:val>
                                        </p:tav>
                                      </p:tavLst>
                                    </p:anim>
                                    <p:animEffect transition="in" filter="fade">
                                      <p:cBhvr>
                                        <p:cTn id="9" dur="500"/>
                                        <p:tgtEl>
                                          <p:spTgt spid="333841"/>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0" fill="hold" nodeType="withEffect">
                                  <p:stCondLst>
                                    <p:cond delay="0"/>
                                  </p:stCondLst>
                                  <p:childTnLst>
                                    <p:set>
                                      <p:cBhvr>
                                        <p:cTn id="21" dur="1" fill="hold">
                                          <p:stCondLst>
                                            <p:cond delay="0"/>
                                          </p:stCondLst>
                                        </p:cTn>
                                        <p:tgtEl>
                                          <p:spTgt spid="333845"/>
                                        </p:tgtEl>
                                        <p:attrNameLst>
                                          <p:attrName>style.visibility</p:attrName>
                                        </p:attrNameLst>
                                      </p:cBhvr>
                                      <p:to>
                                        <p:strVal val="visible"/>
                                      </p:to>
                                    </p:set>
                                    <p:anim calcmode="lin" valueType="num">
                                      <p:cBhvr>
                                        <p:cTn id="22" dur="500" fill="hold"/>
                                        <p:tgtEl>
                                          <p:spTgt spid="333845"/>
                                        </p:tgtEl>
                                        <p:attrNameLst>
                                          <p:attrName>ppt_w</p:attrName>
                                        </p:attrNameLst>
                                      </p:cBhvr>
                                      <p:tavLst>
                                        <p:tav tm="0">
                                          <p:val>
                                            <p:fltVal val="0"/>
                                          </p:val>
                                        </p:tav>
                                        <p:tav tm="100000">
                                          <p:val>
                                            <p:strVal val="#ppt_w"/>
                                          </p:val>
                                        </p:tav>
                                      </p:tavLst>
                                    </p:anim>
                                    <p:anim calcmode="lin" valueType="num">
                                      <p:cBhvr>
                                        <p:cTn id="23" dur="500" fill="hold"/>
                                        <p:tgtEl>
                                          <p:spTgt spid="333845"/>
                                        </p:tgtEl>
                                        <p:attrNameLst>
                                          <p:attrName>ppt_h</p:attrName>
                                        </p:attrNameLst>
                                      </p:cBhvr>
                                      <p:tavLst>
                                        <p:tav tm="0">
                                          <p:val>
                                            <p:fltVal val="0"/>
                                          </p:val>
                                        </p:tav>
                                        <p:tav tm="100000">
                                          <p:val>
                                            <p:strVal val="#ppt_h"/>
                                          </p:val>
                                        </p:tav>
                                      </p:tavLst>
                                    </p:anim>
                                    <p:animEffect transition="in" filter="fade">
                                      <p:cBhvr>
                                        <p:cTn id="24" dur="500"/>
                                        <p:tgtEl>
                                          <p:spTgt spid="33384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33846"/>
                                        </p:tgtEl>
                                        <p:attrNameLst>
                                          <p:attrName>style.visibility</p:attrName>
                                        </p:attrNameLst>
                                      </p:cBhvr>
                                      <p:to>
                                        <p:strVal val="visible"/>
                                      </p:to>
                                    </p:set>
                                    <p:animEffect transition="in" filter="fade">
                                      <p:cBhvr>
                                        <p:cTn id="28" dur="500"/>
                                        <p:tgtEl>
                                          <p:spTgt spid="33384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33835"/>
                                        </p:tgtEl>
                                        <p:attrNameLst>
                                          <p:attrName>style.visibility</p:attrName>
                                        </p:attrNameLst>
                                      </p:cBhvr>
                                      <p:to>
                                        <p:strVal val="visible"/>
                                      </p:to>
                                    </p:set>
                                    <p:animEffect transition="in" filter="fade">
                                      <p:cBhvr>
                                        <p:cTn id="39" dur="500"/>
                                        <p:tgtEl>
                                          <p:spTgt spid="3338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3827"/>
                                        </p:tgtEl>
                                        <p:attrNameLst>
                                          <p:attrName>style.visibility</p:attrName>
                                        </p:attrNameLst>
                                      </p:cBhvr>
                                      <p:to>
                                        <p:strVal val="visible"/>
                                      </p:to>
                                    </p:set>
                                    <p:animEffect transition="in" filter="fade">
                                      <p:cBhvr>
                                        <p:cTn id="44" dur="500"/>
                                        <p:tgtEl>
                                          <p:spTgt spid="333827"/>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par>
                          <p:cTn id="48" fill="hold">
                            <p:stCondLst>
                              <p:cond delay="500"/>
                            </p:stCondLst>
                            <p:childTnLst>
                              <p:par>
                                <p:cTn id="49" presetID="53" presetClass="entr" presetSubtype="0" fill="hold" nodeType="afterEffect">
                                  <p:stCondLst>
                                    <p:cond delay="0"/>
                                  </p:stCondLst>
                                  <p:childTnLst>
                                    <p:set>
                                      <p:cBhvr>
                                        <p:cTn id="50" dur="1" fill="hold">
                                          <p:stCondLst>
                                            <p:cond delay="0"/>
                                          </p:stCondLst>
                                        </p:cTn>
                                        <p:tgtEl>
                                          <p:spTgt spid="333849"/>
                                        </p:tgtEl>
                                        <p:attrNameLst>
                                          <p:attrName>style.visibility</p:attrName>
                                        </p:attrNameLst>
                                      </p:cBhvr>
                                      <p:to>
                                        <p:strVal val="visible"/>
                                      </p:to>
                                    </p:set>
                                    <p:anim calcmode="lin" valueType="num">
                                      <p:cBhvr>
                                        <p:cTn id="51" dur="500" fill="hold"/>
                                        <p:tgtEl>
                                          <p:spTgt spid="333849"/>
                                        </p:tgtEl>
                                        <p:attrNameLst>
                                          <p:attrName>ppt_w</p:attrName>
                                        </p:attrNameLst>
                                      </p:cBhvr>
                                      <p:tavLst>
                                        <p:tav tm="0">
                                          <p:val>
                                            <p:fltVal val="0"/>
                                          </p:val>
                                        </p:tav>
                                        <p:tav tm="100000">
                                          <p:val>
                                            <p:strVal val="#ppt_w"/>
                                          </p:val>
                                        </p:tav>
                                      </p:tavLst>
                                    </p:anim>
                                    <p:anim calcmode="lin" valueType="num">
                                      <p:cBhvr>
                                        <p:cTn id="52" dur="500" fill="hold"/>
                                        <p:tgtEl>
                                          <p:spTgt spid="333849"/>
                                        </p:tgtEl>
                                        <p:attrNameLst>
                                          <p:attrName>ppt_h</p:attrName>
                                        </p:attrNameLst>
                                      </p:cBhvr>
                                      <p:tavLst>
                                        <p:tav tm="0">
                                          <p:val>
                                            <p:fltVal val="0"/>
                                          </p:val>
                                        </p:tav>
                                        <p:tav tm="100000">
                                          <p:val>
                                            <p:strVal val="#ppt_h"/>
                                          </p:val>
                                        </p:tav>
                                      </p:tavLst>
                                    </p:anim>
                                    <p:animEffect transition="in" filter="fade">
                                      <p:cBhvr>
                                        <p:cTn id="53" dur="500"/>
                                        <p:tgtEl>
                                          <p:spTgt spid="333849"/>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333878"/>
                                        </p:tgtEl>
                                        <p:attrNameLst>
                                          <p:attrName>style.visibility</p:attrName>
                                        </p:attrNameLst>
                                      </p:cBhvr>
                                      <p:to>
                                        <p:strVal val="visible"/>
                                      </p:to>
                                    </p:set>
                                    <p:animEffect transition="in" filter="wipe(up)">
                                      <p:cBhvr>
                                        <p:cTn id="57" dur="500"/>
                                        <p:tgtEl>
                                          <p:spTgt spid="33387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3864"/>
                                        </p:tgtEl>
                                        <p:attrNameLst>
                                          <p:attrName>style.visibility</p:attrName>
                                        </p:attrNameLst>
                                      </p:cBhvr>
                                      <p:to>
                                        <p:strVal val="visible"/>
                                      </p:to>
                                    </p:set>
                                    <p:animEffect transition="in" filter="fade">
                                      <p:cBhvr>
                                        <p:cTn id="60" dur="500"/>
                                        <p:tgtEl>
                                          <p:spTgt spid="333864"/>
                                        </p:tgtEl>
                                      </p:cBhvr>
                                    </p:animEffect>
                                  </p:childTnLst>
                                </p:cTn>
                              </p:par>
                              <p:par>
                                <p:cTn id="61" presetID="22" presetClass="entr" presetSubtype="8" fill="hold" nodeType="withEffect">
                                  <p:stCondLst>
                                    <p:cond delay="0"/>
                                  </p:stCondLst>
                                  <p:childTnLst>
                                    <p:set>
                                      <p:cBhvr>
                                        <p:cTn id="62" dur="1" fill="hold">
                                          <p:stCondLst>
                                            <p:cond delay="0"/>
                                          </p:stCondLst>
                                        </p:cTn>
                                        <p:tgtEl>
                                          <p:spTgt spid="333850"/>
                                        </p:tgtEl>
                                        <p:attrNameLst>
                                          <p:attrName>style.visibility</p:attrName>
                                        </p:attrNameLst>
                                      </p:cBhvr>
                                      <p:to>
                                        <p:strVal val="visible"/>
                                      </p:to>
                                    </p:set>
                                    <p:animEffect transition="in" filter="wipe(left)">
                                      <p:cBhvr>
                                        <p:cTn id="63" dur="500"/>
                                        <p:tgtEl>
                                          <p:spTgt spid="333850"/>
                                        </p:tgtEl>
                                      </p:cBhvr>
                                    </p:animEffect>
                                  </p:childTnLst>
                                </p:cTn>
                              </p:par>
                              <p:par>
                                <p:cTn id="64" presetID="53"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par>
                          <p:cTn id="69" fill="hold">
                            <p:stCondLst>
                              <p:cond delay="1500"/>
                            </p:stCondLst>
                            <p:childTnLst>
                              <p:par>
                                <p:cTn id="70" presetID="53" presetClass="entr" presetSubtype="0" fill="hold" nodeType="afterEffect">
                                  <p:stCondLst>
                                    <p:cond delay="0"/>
                                  </p:stCondLst>
                                  <p:childTnLst>
                                    <p:set>
                                      <p:cBhvr>
                                        <p:cTn id="71" dur="1" fill="hold">
                                          <p:stCondLst>
                                            <p:cond delay="0"/>
                                          </p:stCondLst>
                                        </p:cTn>
                                        <p:tgtEl>
                                          <p:spTgt spid="333831"/>
                                        </p:tgtEl>
                                        <p:attrNameLst>
                                          <p:attrName>style.visibility</p:attrName>
                                        </p:attrNameLst>
                                      </p:cBhvr>
                                      <p:to>
                                        <p:strVal val="visible"/>
                                      </p:to>
                                    </p:set>
                                    <p:anim calcmode="lin" valueType="num">
                                      <p:cBhvr>
                                        <p:cTn id="72" dur="500" fill="hold"/>
                                        <p:tgtEl>
                                          <p:spTgt spid="333831"/>
                                        </p:tgtEl>
                                        <p:attrNameLst>
                                          <p:attrName>ppt_w</p:attrName>
                                        </p:attrNameLst>
                                      </p:cBhvr>
                                      <p:tavLst>
                                        <p:tav tm="0">
                                          <p:val>
                                            <p:fltVal val="0"/>
                                          </p:val>
                                        </p:tav>
                                        <p:tav tm="100000">
                                          <p:val>
                                            <p:strVal val="#ppt_w"/>
                                          </p:val>
                                        </p:tav>
                                      </p:tavLst>
                                    </p:anim>
                                    <p:anim calcmode="lin" valueType="num">
                                      <p:cBhvr>
                                        <p:cTn id="73" dur="500" fill="hold"/>
                                        <p:tgtEl>
                                          <p:spTgt spid="333831"/>
                                        </p:tgtEl>
                                        <p:attrNameLst>
                                          <p:attrName>ppt_h</p:attrName>
                                        </p:attrNameLst>
                                      </p:cBhvr>
                                      <p:tavLst>
                                        <p:tav tm="0">
                                          <p:val>
                                            <p:fltVal val="0"/>
                                          </p:val>
                                        </p:tav>
                                        <p:tav tm="100000">
                                          <p:val>
                                            <p:strVal val="#ppt_h"/>
                                          </p:val>
                                        </p:tav>
                                      </p:tavLst>
                                    </p:anim>
                                    <p:animEffect transition="in" filter="fade">
                                      <p:cBhvr>
                                        <p:cTn id="74" dur="500"/>
                                        <p:tgtEl>
                                          <p:spTgt spid="33383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p:cTn id="79" dur="500" fill="hold"/>
                                        <p:tgtEl>
                                          <p:spTgt spid="60"/>
                                        </p:tgtEl>
                                        <p:attrNameLst>
                                          <p:attrName>ppt_w</p:attrName>
                                        </p:attrNameLst>
                                      </p:cBhvr>
                                      <p:tavLst>
                                        <p:tav tm="0">
                                          <p:val>
                                            <p:fltVal val="0"/>
                                          </p:val>
                                        </p:tav>
                                        <p:tav tm="100000">
                                          <p:val>
                                            <p:strVal val="#ppt_w"/>
                                          </p:val>
                                        </p:tav>
                                      </p:tavLst>
                                    </p:anim>
                                    <p:anim calcmode="lin" valueType="num">
                                      <p:cBhvr>
                                        <p:cTn id="80" dur="500" fill="hold"/>
                                        <p:tgtEl>
                                          <p:spTgt spid="60"/>
                                        </p:tgtEl>
                                        <p:attrNameLst>
                                          <p:attrName>ppt_h</p:attrName>
                                        </p:attrNameLst>
                                      </p:cBhvr>
                                      <p:tavLst>
                                        <p:tav tm="0">
                                          <p:val>
                                            <p:fltVal val="0"/>
                                          </p:val>
                                        </p:tav>
                                        <p:tav tm="100000">
                                          <p:val>
                                            <p:strVal val="#ppt_h"/>
                                          </p:val>
                                        </p:tav>
                                      </p:tavLst>
                                    </p:anim>
                                    <p:animEffect transition="in" filter="fade">
                                      <p:cBhvr>
                                        <p:cTn id="81" dur="500"/>
                                        <p:tgtEl>
                                          <p:spTgt spid="60"/>
                                        </p:tgtEl>
                                      </p:cBhvr>
                                    </p:animEffect>
                                  </p:childTnLst>
                                </p:cTn>
                              </p:par>
                              <p:par>
                                <p:cTn id="82" presetID="53" presetClass="entr" presetSubtype="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p:cTn id="84" dur="500" fill="hold"/>
                                        <p:tgtEl>
                                          <p:spTgt spid="55"/>
                                        </p:tgtEl>
                                        <p:attrNameLst>
                                          <p:attrName>ppt_w</p:attrName>
                                        </p:attrNameLst>
                                      </p:cBhvr>
                                      <p:tavLst>
                                        <p:tav tm="0">
                                          <p:val>
                                            <p:fltVal val="0"/>
                                          </p:val>
                                        </p:tav>
                                        <p:tav tm="100000">
                                          <p:val>
                                            <p:strVal val="#ppt_w"/>
                                          </p:val>
                                        </p:tav>
                                      </p:tavLst>
                                    </p:anim>
                                    <p:anim calcmode="lin" valueType="num">
                                      <p:cBhvr>
                                        <p:cTn id="85" dur="500" fill="hold"/>
                                        <p:tgtEl>
                                          <p:spTgt spid="55"/>
                                        </p:tgtEl>
                                        <p:attrNameLst>
                                          <p:attrName>ppt_h</p:attrName>
                                        </p:attrNameLst>
                                      </p:cBhvr>
                                      <p:tavLst>
                                        <p:tav tm="0">
                                          <p:val>
                                            <p:fltVal val="0"/>
                                          </p:val>
                                        </p:tav>
                                        <p:tav tm="100000">
                                          <p:val>
                                            <p:strVal val="#ppt_h"/>
                                          </p:val>
                                        </p:tav>
                                      </p:tavLst>
                                    </p:anim>
                                    <p:animEffect transition="in" filter="fade">
                                      <p:cBhvr>
                                        <p:cTn id="86" dur="500"/>
                                        <p:tgtEl>
                                          <p:spTgt spid="55"/>
                                        </p:tgtEl>
                                      </p:cBhvr>
                                    </p:animEffect>
                                  </p:childTnLst>
                                </p:cTn>
                              </p:par>
                              <p:par>
                                <p:cTn id="87" presetID="53" presetClass="entr" presetSubtype="0"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fltVal val="0"/>
                                          </p:val>
                                        </p:tav>
                                        <p:tav tm="100000">
                                          <p:val>
                                            <p:strVal val="#ppt_h"/>
                                          </p:val>
                                        </p:tav>
                                      </p:tavLst>
                                    </p:anim>
                                    <p:animEffect transition="in" filter="fade">
                                      <p:cBhvr>
                                        <p:cTn id="91" dur="500"/>
                                        <p:tgtEl>
                                          <p:spTgt spid="54"/>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 calcmode="lin" valueType="num">
                                      <p:cBhvr>
                                        <p:cTn id="94" dur="500" fill="hold"/>
                                        <p:tgtEl>
                                          <p:spTgt spid="57"/>
                                        </p:tgtEl>
                                        <p:attrNameLst>
                                          <p:attrName>ppt_w</p:attrName>
                                        </p:attrNameLst>
                                      </p:cBhvr>
                                      <p:tavLst>
                                        <p:tav tm="0">
                                          <p:val>
                                            <p:fltVal val="0"/>
                                          </p:val>
                                        </p:tav>
                                        <p:tav tm="100000">
                                          <p:val>
                                            <p:strVal val="#ppt_w"/>
                                          </p:val>
                                        </p:tav>
                                      </p:tavLst>
                                    </p:anim>
                                    <p:anim calcmode="lin" valueType="num">
                                      <p:cBhvr>
                                        <p:cTn id="95" dur="500" fill="hold"/>
                                        <p:tgtEl>
                                          <p:spTgt spid="57"/>
                                        </p:tgtEl>
                                        <p:attrNameLst>
                                          <p:attrName>ppt_h</p:attrName>
                                        </p:attrNameLst>
                                      </p:cBhvr>
                                      <p:tavLst>
                                        <p:tav tm="0">
                                          <p:val>
                                            <p:fltVal val="0"/>
                                          </p:val>
                                        </p:tav>
                                        <p:tav tm="100000">
                                          <p:val>
                                            <p:strVal val="#ppt_h"/>
                                          </p:val>
                                        </p:tav>
                                      </p:tavLst>
                                    </p:anim>
                                    <p:animEffect transition="in" filter="fade">
                                      <p:cBhvr>
                                        <p:cTn id="96" dur="500"/>
                                        <p:tgtEl>
                                          <p:spTgt spid="57"/>
                                        </p:tgtEl>
                                      </p:cBhvr>
                                    </p:animEffect>
                                  </p:childTnLst>
                                </p:cTn>
                              </p:par>
                            </p:childTnLst>
                          </p:cTn>
                        </p:par>
                        <p:par>
                          <p:cTn id="97" fill="hold">
                            <p:stCondLst>
                              <p:cond delay="500"/>
                            </p:stCondLst>
                            <p:childTnLst>
                              <p:par>
                                <p:cTn id="98" presetID="53" presetClass="entr" presetSubtype="0" fill="hold" nodeType="afterEffect">
                                  <p:stCondLst>
                                    <p:cond delay="0"/>
                                  </p:stCondLst>
                                  <p:childTnLst>
                                    <p:set>
                                      <p:cBhvr>
                                        <p:cTn id="99" dur="1" fill="hold">
                                          <p:stCondLst>
                                            <p:cond delay="0"/>
                                          </p:stCondLst>
                                        </p:cTn>
                                        <p:tgtEl>
                                          <p:spTgt spid="62"/>
                                        </p:tgtEl>
                                        <p:attrNameLst>
                                          <p:attrName>style.visibility</p:attrName>
                                        </p:attrNameLst>
                                      </p:cBhvr>
                                      <p:to>
                                        <p:strVal val="visible"/>
                                      </p:to>
                                    </p:set>
                                    <p:anim calcmode="lin" valueType="num">
                                      <p:cBhvr>
                                        <p:cTn id="100" dur="500" fill="hold"/>
                                        <p:tgtEl>
                                          <p:spTgt spid="62"/>
                                        </p:tgtEl>
                                        <p:attrNameLst>
                                          <p:attrName>ppt_w</p:attrName>
                                        </p:attrNameLst>
                                      </p:cBhvr>
                                      <p:tavLst>
                                        <p:tav tm="0">
                                          <p:val>
                                            <p:fltVal val="0"/>
                                          </p:val>
                                        </p:tav>
                                        <p:tav tm="100000">
                                          <p:val>
                                            <p:strVal val="#ppt_w"/>
                                          </p:val>
                                        </p:tav>
                                      </p:tavLst>
                                    </p:anim>
                                    <p:anim calcmode="lin" valueType="num">
                                      <p:cBhvr>
                                        <p:cTn id="101" dur="500" fill="hold"/>
                                        <p:tgtEl>
                                          <p:spTgt spid="62"/>
                                        </p:tgtEl>
                                        <p:attrNameLst>
                                          <p:attrName>ppt_h</p:attrName>
                                        </p:attrNameLst>
                                      </p:cBhvr>
                                      <p:tavLst>
                                        <p:tav tm="0">
                                          <p:val>
                                            <p:fltVal val="0"/>
                                          </p:val>
                                        </p:tav>
                                        <p:tav tm="100000">
                                          <p:val>
                                            <p:strVal val="#ppt_h"/>
                                          </p:val>
                                        </p:tav>
                                      </p:tavLst>
                                    </p:anim>
                                    <p:animEffect transition="in" filter="fade">
                                      <p:cBhvr>
                                        <p:cTn id="102" dur="500"/>
                                        <p:tgtEl>
                                          <p:spTgt spid="62"/>
                                        </p:tgtEl>
                                      </p:cBhvr>
                                    </p:animEffect>
                                  </p:childTnLst>
                                </p:cTn>
                              </p:par>
                            </p:childTnLst>
                          </p:cTn>
                        </p:par>
                        <p:par>
                          <p:cTn id="103" fill="hold">
                            <p:stCondLst>
                              <p:cond delay="1000"/>
                            </p:stCondLst>
                            <p:childTnLst>
                              <p:par>
                                <p:cTn id="104" presetID="53" presetClass="entr" presetSubtype="0" fill="hold" nodeType="afterEffect">
                                  <p:stCondLst>
                                    <p:cond delay="0"/>
                                  </p:stCondLst>
                                  <p:childTnLst>
                                    <p:set>
                                      <p:cBhvr>
                                        <p:cTn id="105" dur="1" fill="hold">
                                          <p:stCondLst>
                                            <p:cond delay="0"/>
                                          </p:stCondLst>
                                        </p:cTn>
                                        <p:tgtEl>
                                          <p:spTgt spid="65"/>
                                        </p:tgtEl>
                                        <p:attrNameLst>
                                          <p:attrName>style.visibility</p:attrName>
                                        </p:attrNameLst>
                                      </p:cBhvr>
                                      <p:to>
                                        <p:strVal val="visible"/>
                                      </p:to>
                                    </p:set>
                                    <p:anim calcmode="lin" valueType="num">
                                      <p:cBhvr>
                                        <p:cTn id="106" dur="500" fill="hold"/>
                                        <p:tgtEl>
                                          <p:spTgt spid="65"/>
                                        </p:tgtEl>
                                        <p:attrNameLst>
                                          <p:attrName>ppt_w</p:attrName>
                                        </p:attrNameLst>
                                      </p:cBhvr>
                                      <p:tavLst>
                                        <p:tav tm="0">
                                          <p:val>
                                            <p:fltVal val="0"/>
                                          </p:val>
                                        </p:tav>
                                        <p:tav tm="100000">
                                          <p:val>
                                            <p:strVal val="#ppt_w"/>
                                          </p:val>
                                        </p:tav>
                                      </p:tavLst>
                                    </p:anim>
                                    <p:anim calcmode="lin" valueType="num">
                                      <p:cBhvr>
                                        <p:cTn id="107" dur="500" fill="hold"/>
                                        <p:tgtEl>
                                          <p:spTgt spid="65"/>
                                        </p:tgtEl>
                                        <p:attrNameLst>
                                          <p:attrName>ppt_h</p:attrName>
                                        </p:attrNameLst>
                                      </p:cBhvr>
                                      <p:tavLst>
                                        <p:tav tm="0">
                                          <p:val>
                                            <p:fltVal val="0"/>
                                          </p:val>
                                        </p:tav>
                                        <p:tav tm="100000">
                                          <p:val>
                                            <p:strVal val="#ppt_h"/>
                                          </p:val>
                                        </p:tav>
                                      </p:tavLst>
                                    </p:anim>
                                    <p:animEffect transition="in" filter="fade">
                                      <p:cBhvr>
                                        <p:cTn id="108" dur="500"/>
                                        <p:tgtEl>
                                          <p:spTgt spid="65"/>
                                        </p:tgtEl>
                                      </p:cBhvr>
                                    </p:animEffect>
                                  </p:childTnLst>
                                </p:cTn>
                              </p:par>
                              <p:par>
                                <p:cTn id="109" presetID="53" presetClass="entr" presetSubtype="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1500"/>
                            </p:stCondLst>
                            <p:childTnLst>
                              <p:par>
                                <p:cTn id="115" presetID="53" presetClass="entr" presetSubtype="0" fill="hold" nodeType="after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0" fill="hold" nodeType="with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500" fill="hold"/>
                                        <p:tgtEl>
                                          <p:spTgt spid="69"/>
                                        </p:tgtEl>
                                        <p:attrNameLst>
                                          <p:attrName>ppt_w</p:attrName>
                                        </p:attrNameLst>
                                      </p:cBhvr>
                                      <p:tavLst>
                                        <p:tav tm="0">
                                          <p:val>
                                            <p:fltVal val="0"/>
                                          </p:val>
                                        </p:tav>
                                        <p:tav tm="100000">
                                          <p:val>
                                            <p:strVal val="#ppt_w"/>
                                          </p:val>
                                        </p:tav>
                                      </p:tavLst>
                                    </p:anim>
                                    <p:anim calcmode="lin" valueType="num">
                                      <p:cBhvr>
                                        <p:cTn id="123" dur="500" fill="hold"/>
                                        <p:tgtEl>
                                          <p:spTgt spid="69"/>
                                        </p:tgtEl>
                                        <p:attrNameLst>
                                          <p:attrName>ppt_h</p:attrName>
                                        </p:attrNameLst>
                                      </p:cBhvr>
                                      <p:tavLst>
                                        <p:tav tm="0">
                                          <p:val>
                                            <p:fltVal val="0"/>
                                          </p:val>
                                        </p:tav>
                                        <p:tav tm="100000">
                                          <p:val>
                                            <p:strVal val="#ppt_h"/>
                                          </p:val>
                                        </p:tav>
                                      </p:tavLst>
                                    </p:anim>
                                    <p:animEffect transition="in" filter="fade">
                                      <p:cBhvr>
                                        <p:cTn id="124" dur="500"/>
                                        <p:tgtEl>
                                          <p:spTgt spid="69"/>
                                        </p:tgtEl>
                                      </p:cBhvr>
                                    </p:animEffect>
                                  </p:childTnLst>
                                </p:cTn>
                              </p:par>
                              <p:par>
                                <p:cTn id="125" presetID="53" presetClass="entr" presetSubtype="0" fill="hold"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p:cTn id="127" dur="500" fill="hold"/>
                                        <p:tgtEl>
                                          <p:spTgt spid="70"/>
                                        </p:tgtEl>
                                        <p:attrNameLst>
                                          <p:attrName>ppt_w</p:attrName>
                                        </p:attrNameLst>
                                      </p:cBhvr>
                                      <p:tavLst>
                                        <p:tav tm="0">
                                          <p:val>
                                            <p:fltVal val="0"/>
                                          </p:val>
                                        </p:tav>
                                        <p:tav tm="100000">
                                          <p:val>
                                            <p:strVal val="#ppt_w"/>
                                          </p:val>
                                        </p:tav>
                                      </p:tavLst>
                                    </p:anim>
                                    <p:anim calcmode="lin" valueType="num">
                                      <p:cBhvr>
                                        <p:cTn id="128" dur="500" fill="hold"/>
                                        <p:tgtEl>
                                          <p:spTgt spid="70"/>
                                        </p:tgtEl>
                                        <p:attrNameLst>
                                          <p:attrName>ppt_h</p:attrName>
                                        </p:attrNameLst>
                                      </p:cBhvr>
                                      <p:tavLst>
                                        <p:tav tm="0">
                                          <p:val>
                                            <p:fltVal val="0"/>
                                          </p:val>
                                        </p:tav>
                                        <p:tav tm="100000">
                                          <p:val>
                                            <p:strVal val="#ppt_h"/>
                                          </p:val>
                                        </p:tav>
                                      </p:tavLst>
                                    </p:anim>
                                    <p:animEffect transition="in" filter="fade">
                                      <p:cBhvr>
                                        <p:cTn id="129" dur="500"/>
                                        <p:tgtEl>
                                          <p:spTgt spid="70"/>
                                        </p:tgtEl>
                                      </p:cBhvr>
                                    </p:animEffect>
                                  </p:childTnLst>
                                </p:cTn>
                              </p:par>
                              <p:par>
                                <p:cTn id="130" presetID="53" presetClass="entr" presetSubtype="0" fill="hold" nodeType="with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par>
                                <p:cTn id="135" presetID="53" presetClass="entr" presetSubtype="0" fill="hold" nodeType="withEffect">
                                  <p:stCondLst>
                                    <p:cond delay="0"/>
                                  </p:stCondLst>
                                  <p:childTnLst>
                                    <p:set>
                                      <p:cBhvr>
                                        <p:cTn id="136" dur="1" fill="hold">
                                          <p:stCondLst>
                                            <p:cond delay="0"/>
                                          </p:stCondLst>
                                        </p:cTn>
                                        <p:tgtEl>
                                          <p:spTgt spid="68"/>
                                        </p:tgtEl>
                                        <p:attrNameLst>
                                          <p:attrName>style.visibility</p:attrName>
                                        </p:attrNameLst>
                                      </p:cBhvr>
                                      <p:to>
                                        <p:strVal val="visible"/>
                                      </p:to>
                                    </p:set>
                                    <p:anim calcmode="lin" valueType="num">
                                      <p:cBhvr>
                                        <p:cTn id="137" dur="500" fill="hold"/>
                                        <p:tgtEl>
                                          <p:spTgt spid="68"/>
                                        </p:tgtEl>
                                        <p:attrNameLst>
                                          <p:attrName>ppt_w</p:attrName>
                                        </p:attrNameLst>
                                      </p:cBhvr>
                                      <p:tavLst>
                                        <p:tav tm="0">
                                          <p:val>
                                            <p:fltVal val="0"/>
                                          </p:val>
                                        </p:tav>
                                        <p:tav tm="100000">
                                          <p:val>
                                            <p:strVal val="#ppt_w"/>
                                          </p:val>
                                        </p:tav>
                                      </p:tavLst>
                                    </p:anim>
                                    <p:anim calcmode="lin" valueType="num">
                                      <p:cBhvr>
                                        <p:cTn id="138" dur="500" fill="hold"/>
                                        <p:tgtEl>
                                          <p:spTgt spid="68"/>
                                        </p:tgtEl>
                                        <p:attrNameLst>
                                          <p:attrName>ppt_h</p:attrName>
                                        </p:attrNameLst>
                                      </p:cBhvr>
                                      <p:tavLst>
                                        <p:tav tm="0">
                                          <p:val>
                                            <p:fltVal val="0"/>
                                          </p:val>
                                        </p:tav>
                                        <p:tav tm="100000">
                                          <p:val>
                                            <p:strVal val="#ppt_h"/>
                                          </p:val>
                                        </p:tav>
                                      </p:tavLst>
                                    </p:anim>
                                    <p:animEffect transition="in" filter="fade">
                                      <p:cBhvr>
                                        <p:cTn id="1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5" grpId="0"/>
      <p:bldP spid="333846" grpId="0"/>
      <p:bldP spid="333864" grpId="0"/>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8:09:23 AM&quot;&gt;&lt;Slide id=&quot;257&quot; dur=&quot;272.8125&quot; bld=&quot;INVLD&quot;/&gt;&lt;Slide id=&quot;258&quot; dur=&quot;1105.406&quot;/&gt;&lt;Slide id=&quot;277&quot; dur=&quot;215.1563&quot;/&gt;&lt;Slide id=&quot;311&quot; dur=&quot;272.6094&quot; bld=&quot;|8.8|.5|56.4|52.1|.5|.5|.5|84&quot;/&gt;&lt;Slide id=&quot;281&quot; dur=&quot;51.5625&quot;/&gt;&lt;Slide id=&quot;301&quot; dur=&quot;126.625&quot; bld=&quot;|0|1|9.3|12|6.2|11.6|22.6&quot;/&gt;&lt;Slide id=&quot;283&quot; dur=&quot;77.40625&quot;/&gt;&lt;Slide id=&quot;297&quot; dur=&quot;228.9531&quot;/&gt;&lt;Slide id=&quot;296&quot; dur=&quot;193.0469&quot;/&gt;&lt;Slide id=&quot;298&quot; dur=&quot;137.4688&quot; bld=&quot;|15.3|.5|9.7|.5|52.1|.5|.5|.5|21.6|.5|.5|.5&quot;/&gt;&lt;Slide id=&quot;280&quot; dur=&quot;278.1406&quot; bld=&quot;|38.4|44.7|24.8|41.3|106.9&quot;/&gt;&lt;Slide id=&quot;284&quot; dur=&quot;160.2656&quot;/&gt;&lt;Slide id=&quot;288&quot; dur=&quot;168.5625&quot;/&gt;&lt;Slide id=&quot;299&quot; dur=&quot;76.73438&quot;/&gt;&lt;Slide id=&quot;289&quot; dur=&quot;132.8105&quot;/&gt;&lt;Slide id=&quot;303&quot; dur=&quot;66.64063&quot;/&gt;&lt;Slide id=&quot;305&quot; dur=&quot;68.5&quot;/&gt;&lt;Slide id=&quot;306&quot; dur=&quot;42.57813&quot; bld=&quot;|1.5|15.1|7.9&quot;/&gt;&lt;Slide id=&quot;312&quot; dur=&quot;165.9063&quot; bld=&quot;|.1|1|.4|.5|.5|.5|.5|.5|.5|.5|.5|.5&quot;/&gt;&lt;Slide id=&quot;309&quot; dur=&quot;232.2813&quot;/&gt;&lt;Slide id=&quot;312&quot; dur=&quot;1.207031&quot;/&gt;&lt;Slide id=&quot;309&quot; dur=&quot;.9492188&quot;/&gt;&lt;Slide id=&quot;310&quot; dur=&quot;176.2188&quot;/&gt;&lt;Slide id=&quot;308&quot; dur=&quot;138.3125&quot;/&gt;&lt;Slide id=&quot;295&quot; dur=&quot;39.39453&quot;/&gt;&lt;Slide id=&quot;270&quot; dur=&quot;26.33984&quot;/&gt;&lt;Slide id=&quot;271&quot; dur=&quot;1007.891&quot;/&gt;&lt;Slide id=&quot;272&quot; dur=&quot;106.4688&quot;/&gt;&lt;/Timings&gt;&lt;Timings time=&quot;5/17/2007 8:09:11 AM&quot;&gt;&lt;Slide id=&quot;308&quot; dur=&quot;1.109375&quot; bld=&quot;INVLD&quot;/&gt;&lt;/Timings&gt;&lt;Timings time=&quot;5/17/2007 8:07:12 AM&quot;&gt;&lt;Slide id=&quot;257&quot; dur=&quot;1.0625&quot; bld=&quot;INVLD&quot;/&gt;&lt;Slide id=&quot;258&quot; dur=&quot;1.4375&quot;/&gt;&lt;Slide id=&quot;277&quot; dur=&quot;1.078125&quot;/&gt;&lt;Slide id=&quot;311&quot; dur=&quot;5.796875&quot; bld=&quot;|.7|.5|.7|1|.5|.4|0|.5&quot;/&gt;&lt;Slide id=&quot;281&quot; dur=&quot;2.359375&quot;/&gt;&lt;Slide id=&quot;301&quot; dur=&quot;14.0625&quot; bld=&quot;|0|1|2.2|1.9|1.9|1.7|2&quot;/&gt;&lt;Slide id=&quot;283&quot; dur=&quot;6.640625&quot;/&gt;&lt;Slide id=&quot;297&quot; dur=&quot;3.5&quot;/&gt;&lt;Slide id=&quot;296&quot; dur=&quot;2.71875&quot;/&gt;&lt;Slide id=&quot;298&quot; dur=&quot;10.21875&quot; bld=&quot;|1.1|.5|.9|.5|1.1|.5|.5|.5|1.1|.5|.5|.5&quot;/&gt;&lt;Slide id=&quot;280&quot; dur=&quot;4.921875&quot; bld=&quot;|.8|.5|.5|.4|.5&quot;/&gt;&lt;Slide id=&quot;284&quot; dur=&quot;3&quot;/&gt;&lt;Slide id=&quot;288&quot; dur=&quot;3.21875&quot;/&gt;&lt;Slide id=&quot;299&quot; dur=&quot;1.609375&quot;/&gt;&lt;Slide id=&quot;289&quot; dur=&quot;3.625&quot;/&gt;&lt;Slide id=&quot;303&quot; dur=&quot;1.1875&quot;/&gt;&lt;Slide id=&quot;305&quot; dur=&quot;13.48438&quot;/&gt;&lt;Slide id=&quot;306&quot; dur=&quot;7.703125&quot; bld=&quot;|2.6|1.1|1.3&quot;/&gt;&lt;Slide id=&quot;312&quot; dur=&quot;3.71875&quot; bld=&quot;|.1|1|.5|.1|0|0|0|0|0|0|0|0&quot;/&gt;&lt;Slide id=&quot;309&quot; dur=&quot;2.15625&quot;/&gt;&lt;Slide id=&quot;310&quot; dur=&quot;1.578125&quot;/&gt;&lt;Slide id=&quot;308&quot; dur=&quot;1.5625&quot;/&gt;&lt;Slide id=&quot;310&quot; dur=&quot;1.6875&quot;/&gt;&lt;Slide id=&quot;309&quot; dur=&quot;2&quot;/&gt;&lt;Slide id=&quot;312&quot; dur=&quot;1.0625&quot;/&gt;&lt;Slide id=&quot;309&quot; dur=&quot;3.125&quot;/&gt;&lt;Slide id=&quot;310&quot; dur=&quot;.859375&quot;/&gt;&lt;Slide id=&quot;308&quot; dur=&quot;1.375&quot;/&gt;&lt;Slide id=&quot;295&quot; dur=&quot;.9375&quot;/&gt;&lt;Slide id=&quot;270&quot; dur=&quot;2.984375&quot;/&gt;&lt;Slide id=&quot;271&quot; dur=&quot;1.734375&quot;/&gt;&lt;/Timings&gt;&lt;Timings time=&quot;5/17/2007 7:35:02 AM&quot;&gt;&lt;Slide id=&quot;257&quot; dur=&quot;1.796875&quot; bld=&quot;INVLD&quot;/&gt;&lt;Slide id=&quot;258&quot; dur=&quot;1905.484&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8.8|.5|56.4|52.1|.5|.5|.5|84"/>
</p:tagLst>
</file>

<file path=ppt/tags/tag3.xml><?xml version="1.0" encoding="utf-8"?>
<p:tagLst xmlns:a="http://schemas.openxmlformats.org/drawingml/2006/main" xmlns:r="http://schemas.openxmlformats.org/officeDocument/2006/relationships" xmlns:p="http://schemas.openxmlformats.org/presentationml/2006/main">
  <p:tag name="TIMING" val="|0|1|9.3|12|6.2|11.6|22.6"/>
</p:tagLst>
</file>

<file path=ppt/tags/tag4.xml><?xml version="1.0" encoding="utf-8"?>
<p:tagLst xmlns:a="http://schemas.openxmlformats.org/drawingml/2006/main" xmlns:r="http://schemas.openxmlformats.org/officeDocument/2006/relationships" xmlns:p="http://schemas.openxmlformats.org/presentationml/2006/main">
  <p:tag name="TIMING" val="|15.3|.5|9.7|.5|52.1|.5|.5|.5|21.6|.5|.5|.5"/>
</p:tagLst>
</file>

<file path=ppt/tags/tag5.xml><?xml version="1.0" encoding="utf-8"?>
<p:tagLst xmlns:a="http://schemas.openxmlformats.org/drawingml/2006/main" xmlns:r="http://schemas.openxmlformats.org/officeDocument/2006/relationships" xmlns:p="http://schemas.openxmlformats.org/presentationml/2006/main">
  <p:tag name="TIMING" val="|38.4|44.7|24.8|41.3|106.9"/>
</p:tagLst>
</file>

<file path=ppt/tags/tag6.xml><?xml version="1.0" encoding="utf-8"?>
<p:tagLst xmlns:a="http://schemas.openxmlformats.org/drawingml/2006/main" xmlns:r="http://schemas.openxmlformats.org/officeDocument/2006/relationships" xmlns:p="http://schemas.openxmlformats.org/presentationml/2006/main">
  <p:tag name="TIMING" val="|1.5|15.1|7.9"/>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B4BAE66-B9B7-4877-A689-DC059261EAF7}">
  <ds:schemaRefs>
    <ds:schemaRef ds:uri="http://schemas.microsoft.com/office/2006/metadata/properties"/>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WinHec 2007 Slide Template</Template>
  <TotalTime>4255</TotalTime>
  <Words>1520</Words>
  <Application>Microsoft Office PowerPoint</Application>
  <PresentationFormat>On-screen Show (4:3)</PresentationFormat>
  <Paragraphs>286</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Segoe</vt:lpstr>
      <vt:lpstr>Wingdings</vt:lpstr>
      <vt:lpstr>Segoe Black</vt:lpstr>
      <vt:lpstr>Segoe Semibold</vt:lpstr>
      <vt:lpstr>Gulim</vt:lpstr>
      <vt:lpstr>Segoe Light</vt:lpstr>
      <vt:lpstr>ＭＳ Ｐゴシック</vt:lpstr>
      <vt:lpstr>Wingdings 2</vt:lpstr>
      <vt:lpstr>Calibri</vt:lpstr>
      <vt:lpstr>WinHec 2007 WEB Template</vt:lpstr>
      <vt:lpstr>Virtualization In Windows Server Code Name "Longhorn"</vt:lpstr>
      <vt:lpstr>Slide 2</vt:lpstr>
      <vt:lpstr>Virtualization Benifits</vt:lpstr>
      <vt:lpstr>Virtualization Investments A multiple level approach</vt:lpstr>
      <vt:lpstr>Virtualzied Infrastructure</vt:lpstr>
      <vt:lpstr>Virtual PC  Microsoft Virtual PC 2007</vt:lpstr>
      <vt:lpstr>Virtual Server  Microsoft Virtual Server 2005 R2 SP1</vt:lpstr>
      <vt:lpstr>Windows Server Virtualization  Codename "Viridian"</vt:lpstr>
      <vt:lpstr>Usage Scenarios</vt:lpstr>
      <vt:lpstr>Windows Virtualization Architecture</vt:lpstr>
      <vt:lpstr>Windows Server Virtualization Features</vt:lpstr>
      <vt:lpstr>Interoperablity</vt:lpstr>
      <vt:lpstr>Interoperablity</vt:lpstr>
      <vt:lpstr>Virtualization Management  System Center Virtual Machine Manager</vt:lpstr>
      <vt:lpstr>Virtual Machine Manager Architecture </vt:lpstr>
      <vt:lpstr>Virtual Machine Manager Storage integration</vt:lpstr>
      <vt:lpstr>Virtualization Manager Roadmap</vt:lpstr>
      <vt:lpstr>Industry Leadership In Licensing</vt:lpstr>
      <vt:lpstr>New Computing Models Vista Enterprise Centralized Desktop (VECD)</vt:lpstr>
      <vt:lpstr>VECD Dynamic Model</vt:lpstr>
      <vt:lpstr>Microsoft SoftGrid Application Virtualization Dynamically streaming software as a centrally managed service  </vt:lpstr>
      <vt:lpstr>Slide 22</vt:lpstr>
      <vt:lpstr>Call To Action</vt:lpstr>
      <vt:lpstr>Additional Resources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SVR-T335 Virtualization In Windows Server Code Name "Longhorn"</dc:title>
  <dc:subject>WinHEC 2007</dc:subject>
  <dc:creator>Mike Neil</dc:creator>
  <dc:description>Template: Bryan Lenning, Silver Fox Productions
Formatting: On site, John Epperson, Silver Fox Productions
Event Date: May 14-17, 2007 
Event Location: Los Angeles, CA</dc:description>
  <cp:lastModifiedBy>Microsoft Employee</cp:lastModifiedBy>
  <cp:revision>27</cp:revision>
  <dcterms:created xsi:type="dcterms:W3CDTF">2007-04-12T16:48:25Z</dcterms:created>
  <dcterms:modified xsi:type="dcterms:W3CDTF">2007-05-29T21:43:56Z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