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Default Extension="emf" ContentType="image/x-emf"/>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952" r:id="rId1"/>
  </p:sldMasterIdLst>
  <p:notesMasterIdLst>
    <p:notesMasterId r:id="rId39"/>
  </p:notesMasterIdLst>
  <p:handoutMasterIdLst>
    <p:handoutMasterId r:id="rId40"/>
  </p:handoutMasterIdLst>
  <p:sldIdLst>
    <p:sldId id="258" r:id="rId2"/>
    <p:sldId id="273" r:id="rId3"/>
    <p:sldId id="274" r:id="rId4"/>
    <p:sldId id="277" r:id="rId5"/>
    <p:sldId id="292" r:id="rId6"/>
    <p:sldId id="323" r:id="rId7"/>
    <p:sldId id="304" r:id="rId8"/>
    <p:sldId id="305" r:id="rId9"/>
    <p:sldId id="302" r:id="rId10"/>
    <p:sldId id="314" r:id="rId11"/>
    <p:sldId id="315" r:id="rId12"/>
    <p:sldId id="290" r:id="rId13"/>
    <p:sldId id="279" r:id="rId14"/>
    <p:sldId id="306" r:id="rId15"/>
    <p:sldId id="291" r:id="rId16"/>
    <p:sldId id="324" r:id="rId17"/>
    <p:sldId id="319" r:id="rId18"/>
    <p:sldId id="326" r:id="rId19"/>
    <p:sldId id="327" r:id="rId20"/>
    <p:sldId id="325" r:id="rId21"/>
    <p:sldId id="308" r:id="rId22"/>
    <p:sldId id="309" r:id="rId23"/>
    <p:sldId id="321" r:id="rId24"/>
    <p:sldId id="307" r:id="rId25"/>
    <p:sldId id="316" r:id="rId26"/>
    <p:sldId id="301" r:id="rId27"/>
    <p:sldId id="298" r:id="rId28"/>
    <p:sldId id="310" r:id="rId29"/>
    <p:sldId id="318" r:id="rId30"/>
    <p:sldId id="294" r:id="rId31"/>
    <p:sldId id="328" r:id="rId32"/>
    <p:sldId id="329" r:id="rId33"/>
    <p:sldId id="322" r:id="rId34"/>
    <p:sldId id="287" r:id="rId35"/>
    <p:sldId id="317" r:id="rId36"/>
    <p:sldId id="289" r:id="rId37"/>
    <p:sldId id="272" r:id="rId38"/>
  </p:sldIdLst>
  <p:sldSz cx="9144000" cy="6858000" type="screen4x3"/>
  <p:notesSz cx="6858000" cy="9144000"/>
  <p:embeddedFontLst>
    <p:embeddedFont>
      <p:font typeface="Webdings" pitchFamily="18" charset="2"/>
      <p:regular r:id="rId41"/>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6641" autoAdjust="0"/>
    <p:restoredTop sz="82957" autoAdjust="0"/>
  </p:normalViewPr>
  <p:slideViewPr>
    <p:cSldViewPr snapToGrid="0">
      <p:cViewPr varScale="1">
        <p:scale>
          <a:sx n="55" d="100"/>
          <a:sy n="55" d="100"/>
        </p:scale>
        <p:origin x="-629" y="-77"/>
      </p:cViewPr>
      <p:guideLst>
        <p:guide orient="horz" pos="2160"/>
        <p:guide orient="horz" pos="144"/>
        <p:guide orient="horz" pos="4176"/>
        <p:guide orient="horz" pos="895"/>
        <p:guide orient="horz" pos="1200"/>
        <p:guide orient="horz" pos="1488"/>
        <p:guide pos="2880"/>
        <p:guide pos="240"/>
        <p:guide pos="5520"/>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77" d="100"/>
          <a:sy n="77" d="100"/>
        </p:scale>
        <p:origin x="-2046" y="-102"/>
      </p:cViewPr>
      <p:guideLst>
        <p:guide orient="horz" pos="2880"/>
        <p:guide pos="2160"/>
        <p:guide pos="389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4B66509-228C-47FC-94F2-71F7E58402A2}" type="datetimeFigureOut">
              <a:rPr lang="en-US" smtClean="0"/>
              <a:pPr/>
              <a:t>5/30/2007</a:t>
            </a:fld>
            <a:endParaRPr lang="en-US"/>
          </a:p>
        </p:txBody>
      </p:sp>
      <p:sp>
        <p:nvSpPr>
          <p:cNvPr id="4" name="Footer Placeholder 3"/>
          <p:cNvSpPr>
            <a:spLocks noGrp="1"/>
          </p:cNvSpPr>
          <p:nvPr>
            <p:ph type="ftr" sz="quarter" idx="2"/>
          </p:nvPr>
        </p:nvSpPr>
        <p:spPr>
          <a:xfrm>
            <a:off x="0" y="8685213"/>
            <a:ext cx="6184900" cy="457200"/>
          </a:xfrm>
          <a:prstGeom prst="rect">
            <a:avLst/>
          </a:prstGeom>
        </p:spPr>
        <p:txBody>
          <a:bodyPr vert="horz" lIns="91440" tIns="45720" rIns="91440" bIns="45720" rtlCol="0" anchor="b"/>
          <a:lstStyle>
            <a:lvl1pPr algn="l">
              <a:defRPr sz="1200"/>
            </a:lvl1pPr>
          </a:lstStyle>
          <a:p>
            <a:r>
              <a:rPr lang="en-US" sz="500" dirty="0" smtClean="0">
                <a:latin typeface="+mn-lt"/>
              </a:rPr>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5" name="Slide Number Placeholder 4"/>
          <p:cNvSpPr>
            <a:spLocks noGrp="1"/>
          </p:cNvSpPr>
          <p:nvPr>
            <p:ph type="sldNum" sz="quarter" idx="3"/>
          </p:nvPr>
        </p:nvSpPr>
        <p:spPr>
          <a:xfrm>
            <a:off x="6184899" y="8685213"/>
            <a:ext cx="671513" cy="457200"/>
          </a:xfrm>
          <a:prstGeom prst="rect">
            <a:avLst/>
          </a:prstGeom>
        </p:spPr>
        <p:txBody>
          <a:bodyPr vert="horz" lIns="91440" tIns="45720" rIns="91440" bIns="45720" rtlCol="0" anchor="b"/>
          <a:lstStyle>
            <a:lvl1pPr algn="r">
              <a:defRPr sz="1200"/>
            </a:lvl1pPr>
          </a:lstStyle>
          <a:p>
            <a:fld id="{8F98CB86-89AE-41AF-8933-B6CAA57764E3}" type="slidenum">
              <a:rPr lang="en-US" smtClean="0"/>
              <a:pPr/>
              <a:t>‹#›</a:t>
            </a:fld>
            <a:endParaRPr lang="en-US"/>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D6EEDA1-8D50-45AB-A9A8-ABC745C88620}" type="datetimeFigureOut">
              <a:rPr lang="en-US"/>
              <a:pPr>
                <a:defRPr/>
              </a:pPr>
              <a:t>5/30/2007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6184900" cy="457200"/>
          </a:xfrm>
          <a:prstGeom prst="rect">
            <a:avLst/>
          </a:prstGeom>
        </p:spPr>
        <p:txBody>
          <a:bodyPr vert="horz" lIns="91440" tIns="45720" rIns="91440" bIns="45720" rtlCol="0" anchor="b"/>
          <a:lstStyle>
            <a:lvl1pPr algn="l" fontAlgn="auto">
              <a:spcBef>
                <a:spcPts val="0"/>
              </a:spcBef>
              <a:spcAft>
                <a:spcPts val="0"/>
              </a:spcAft>
              <a:defRPr sz="500">
                <a:latin typeface="+mn-lt"/>
                <a:cs typeface="+mn-cs"/>
              </a:defRPr>
            </a:lvl1pPr>
          </a:lstStyle>
          <a:p>
            <a:pPr>
              <a:defRPr/>
            </a:pPr>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84899" y="8685213"/>
            <a:ext cx="671513"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DC102B6-2C6A-4DF1-95A4-FB36E9CBC925}" type="slidenum">
              <a:rPr lang="en-US"/>
              <a:pPr>
                <a:defRPr/>
              </a:pPr>
              <a:t>‹#›</a:t>
            </a:fld>
            <a:endParaRPr lang="en-US"/>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4036"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44037"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3062E7AE-D30A-45F5-A569-958400898EC4}" type="datetime8">
              <a:rPr lang="en-US" smtClean="0"/>
              <a:pPr fontAlgn="base">
                <a:spcBef>
                  <a:spcPct val="0"/>
                </a:spcBef>
                <a:spcAft>
                  <a:spcPct val="0"/>
                </a:spcAft>
                <a:defRPr/>
              </a:pPr>
              <a:t>5/30/2007 8:12 AM</a:t>
            </a:fld>
            <a:endParaRPr lang="en-US" smtClean="0"/>
          </a:p>
        </p:txBody>
      </p:sp>
      <p:sp>
        <p:nvSpPr>
          <p:cNvPr id="44039"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23CAE5-3586-40EA-BD74-97B41AEF7418}" type="slidenum">
              <a:rPr lang="en-US" smtClean="0"/>
              <a:pPr fontAlgn="base">
                <a:spcBef>
                  <a:spcPct val="0"/>
                </a:spcBef>
                <a:spcAft>
                  <a:spcPct val="0"/>
                </a:spcAft>
                <a:defRPr/>
              </a:pPr>
              <a:t>1</a:t>
            </a:fld>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sz="quarter" idx="1"/>
          </p:nvPr>
        </p:nvSpPr>
        <p:spPr/>
        <p:txBody>
          <a:bodyPr/>
          <a:lstStyle/>
          <a:p>
            <a:pPr>
              <a:defRPr/>
            </a:pPr>
            <a:fld id="{850B8347-B3E7-4323-A609-2942E094B17F}" type="datetime8">
              <a:rPr lang="en-US"/>
              <a:pPr>
                <a:defRPr/>
              </a:pPr>
              <a:t>5/30/2007 8:12 AM</a:t>
            </a:fld>
            <a:endParaRPr lang="en-US" dirty="0"/>
          </a:p>
        </p:txBody>
      </p:sp>
      <p:sp>
        <p:nvSpPr>
          <p:cNvPr id="7" name="Rectangle 7"/>
          <p:cNvSpPr>
            <a:spLocks noGrp="1" noChangeArrowheads="1"/>
          </p:cNvSpPr>
          <p:nvPr>
            <p:ph type="sldNum" sz="quarter" idx="5"/>
          </p:nvPr>
        </p:nvSpPr>
        <p:spPr/>
        <p:txBody>
          <a:bodyPr/>
          <a:lstStyle/>
          <a:p>
            <a:pPr>
              <a:defRPr/>
            </a:pPr>
            <a:fld id="{8798DC1E-58EF-4AE5-83E1-6DCFA8F6305F}" type="slidenum">
              <a:rPr lang="en-US"/>
              <a:pPr>
                <a:defRPr/>
              </a:pPr>
              <a:t>10</a:t>
            </a:fld>
            <a:endParaRPr lang="en-US" dirty="0"/>
          </a:p>
        </p:txBody>
      </p:sp>
      <p:sp>
        <p:nvSpPr>
          <p:cNvPr id="52229"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2230" name="Rectangle 5"/>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sz="quarter" idx="1"/>
          </p:nvPr>
        </p:nvSpPr>
        <p:spPr/>
        <p:txBody>
          <a:bodyPr/>
          <a:lstStyle/>
          <a:p>
            <a:pPr>
              <a:defRPr/>
            </a:pPr>
            <a:fld id="{850B8347-B3E7-4323-A609-2942E094B17F}" type="datetime8">
              <a:rPr lang="en-US"/>
              <a:pPr>
                <a:defRPr/>
              </a:pPr>
              <a:t>5/30/2007 8:12 AM</a:t>
            </a:fld>
            <a:endParaRPr lang="en-US" dirty="0"/>
          </a:p>
        </p:txBody>
      </p:sp>
      <p:sp>
        <p:nvSpPr>
          <p:cNvPr id="7" name="Rectangle 7"/>
          <p:cNvSpPr>
            <a:spLocks noGrp="1" noChangeArrowheads="1"/>
          </p:cNvSpPr>
          <p:nvPr>
            <p:ph type="sldNum" sz="quarter" idx="5"/>
          </p:nvPr>
        </p:nvSpPr>
        <p:spPr/>
        <p:txBody>
          <a:bodyPr/>
          <a:lstStyle/>
          <a:p>
            <a:pPr>
              <a:defRPr/>
            </a:pPr>
            <a:fld id="{B3F9CADC-E46B-400A-9DA4-BF7F6D18C158}" type="slidenum">
              <a:rPr lang="en-US"/>
              <a:pPr>
                <a:defRPr/>
              </a:pPr>
              <a:t>11</a:t>
            </a:fld>
            <a:endParaRPr lang="en-US" dirty="0"/>
          </a:p>
        </p:txBody>
      </p:sp>
      <p:sp>
        <p:nvSpPr>
          <p:cNvPr id="5325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3254" name="Rectangle 5"/>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D93BC2-5F01-4DE9-B901-627122047EBA}" type="slidenum">
              <a:rPr lang="en-US" smtClean="0"/>
              <a:pPr fontAlgn="base">
                <a:spcBef>
                  <a:spcPct val="0"/>
                </a:spcBef>
                <a:spcAft>
                  <a:spcPct val="0"/>
                </a:spcAft>
                <a:defRPr/>
              </a:pPr>
              <a:t>12</a:t>
            </a:fld>
            <a:endParaRPr lang="en-US" smtClean="0"/>
          </a:p>
        </p:txBody>
      </p:sp>
      <p:sp>
        <p:nvSpPr>
          <p:cNvPr id="542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42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3CE404F-D5E4-4B09-AAC6-19D8D290E592}" type="datetime8">
              <a:rPr lang="en-US" smtClean="0"/>
              <a:pPr fontAlgn="base">
                <a:spcBef>
                  <a:spcPct val="0"/>
                </a:spcBef>
                <a:spcAft>
                  <a:spcPct val="0"/>
                </a:spcAft>
                <a:defRPr/>
              </a:pPr>
              <a:t>5/30/2007 8:12 AM</a:t>
            </a:fld>
            <a:endParaRPr lang="en-US" smtClean="0"/>
          </a:p>
        </p:txBody>
      </p:sp>
      <p:sp>
        <p:nvSpPr>
          <p:cNvPr id="5222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652B47D-DF51-40A8-9F0F-3DD124E6CDDC}" type="slidenum">
              <a:rPr lang="en-US" smtClean="0"/>
              <a:pPr fontAlgn="base">
                <a:spcBef>
                  <a:spcPct val="0"/>
                </a:spcBef>
                <a:spcAft>
                  <a:spcPct val="0"/>
                </a:spcAft>
                <a:defRPr/>
              </a:pPr>
              <a:t>13</a:t>
            </a:fld>
            <a:endParaRPr lang="en-US" smtClean="0"/>
          </a:p>
        </p:txBody>
      </p:sp>
      <p:sp>
        <p:nvSpPr>
          <p:cNvPr id="55301"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5302"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D8149502-A2D1-4772-9D60-49EA4B59BEAF}" type="datetime8">
              <a:rPr lang="en-US" smtClean="0"/>
              <a:pPr fontAlgn="base">
                <a:spcBef>
                  <a:spcPct val="0"/>
                </a:spcBef>
                <a:spcAft>
                  <a:spcPct val="0"/>
                </a:spcAft>
                <a:defRPr/>
              </a:pPr>
              <a:t>5/30/2007 8:12 AM</a:t>
            </a:fld>
            <a:endParaRPr lang="en-US" smtClean="0"/>
          </a:p>
        </p:txBody>
      </p:sp>
      <p:sp>
        <p:nvSpPr>
          <p:cNvPr id="5427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3E70A1-5387-401E-A515-B709565CF6E4}" type="slidenum">
              <a:rPr lang="en-US" smtClean="0"/>
              <a:pPr fontAlgn="base">
                <a:spcBef>
                  <a:spcPct val="0"/>
                </a:spcBef>
                <a:spcAft>
                  <a:spcPct val="0"/>
                </a:spcAft>
                <a:defRPr/>
              </a:pPr>
              <a:t>14</a:t>
            </a:fld>
            <a:endParaRPr lang="en-US" smtClean="0"/>
          </a:p>
        </p:txBody>
      </p:sp>
      <p:sp>
        <p:nvSpPr>
          <p:cNvPr id="57349"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7350"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B3ED2DC-65B1-4E09-AF65-174BE1893D1E}" type="datetime8">
              <a:rPr lang="en-US" smtClean="0"/>
              <a:pPr fontAlgn="base">
                <a:spcBef>
                  <a:spcPct val="0"/>
                </a:spcBef>
                <a:spcAft>
                  <a:spcPct val="0"/>
                </a:spcAft>
                <a:defRPr/>
              </a:pPr>
              <a:t>5/30/2007 8:12 AM</a:t>
            </a:fld>
            <a:endParaRPr lang="en-US" smtClean="0"/>
          </a:p>
        </p:txBody>
      </p:sp>
      <p:sp>
        <p:nvSpPr>
          <p:cNvPr id="5325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2C32CC-01CB-476F-996E-7E3EFFE9BEE5}" type="slidenum">
              <a:rPr lang="en-US" smtClean="0"/>
              <a:pPr fontAlgn="base">
                <a:spcBef>
                  <a:spcPct val="0"/>
                </a:spcBef>
                <a:spcAft>
                  <a:spcPct val="0"/>
                </a:spcAft>
                <a:defRPr/>
              </a:pPr>
              <a:t>15</a:t>
            </a:fld>
            <a:endParaRPr lang="en-US" smtClean="0"/>
          </a:p>
        </p:txBody>
      </p:sp>
      <p:sp>
        <p:nvSpPr>
          <p:cNvPr id="56325"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6326"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D8149502-A2D1-4772-9D60-49EA4B59BEAF}" type="datetime8">
              <a:rPr lang="en-US" smtClean="0"/>
              <a:pPr fontAlgn="base">
                <a:spcBef>
                  <a:spcPct val="0"/>
                </a:spcBef>
                <a:spcAft>
                  <a:spcPct val="0"/>
                </a:spcAft>
                <a:defRPr/>
              </a:pPr>
              <a:t>5/30/2007 8:12 AM</a:t>
            </a:fld>
            <a:endParaRPr lang="en-US" smtClean="0"/>
          </a:p>
        </p:txBody>
      </p:sp>
      <p:sp>
        <p:nvSpPr>
          <p:cNvPr id="5427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3E70A1-5387-401E-A515-B709565CF6E4}" type="slidenum">
              <a:rPr lang="en-US" smtClean="0"/>
              <a:pPr fontAlgn="base">
                <a:spcBef>
                  <a:spcPct val="0"/>
                </a:spcBef>
                <a:spcAft>
                  <a:spcPct val="0"/>
                </a:spcAft>
                <a:defRPr/>
              </a:pPr>
              <a:t>16</a:t>
            </a:fld>
            <a:endParaRPr lang="en-US" smtClean="0"/>
          </a:p>
        </p:txBody>
      </p:sp>
      <p:sp>
        <p:nvSpPr>
          <p:cNvPr id="57349"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7350"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0443F04-A955-4592-9824-F7C1B65FC020}" type="datetime8">
              <a:rPr lang="en-US" smtClean="0"/>
              <a:pPr fontAlgn="base">
                <a:spcBef>
                  <a:spcPct val="0"/>
                </a:spcBef>
                <a:spcAft>
                  <a:spcPct val="0"/>
                </a:spcAft>
                <a:defRPr/>
              </a:pPr>
              <a:t>5/30/2007 8:12 AM</a:t>
            </a:fld>
            <a:endParaRPr lang="en-US" smtClean="0"/>
          </a:p>
        </p:txBody>
      </p:sp>
      <p:sp>
        <p:nvSpPr>
          <p:cNvPr id="5530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FC79B24-9075-453F-89AE-65E8337DDFFD}" type="slidenum">
              <a:rPr lang="en-US" smtClean="0"/>
              <a:pPr fontAlgn="base">
                <a:spcBef>
                  <a:spcPct val="0"/>
                </a:spcBef>
                <a:spcAft>
                  <a:spcPct val="0"/>
                </a:spcAft>
                <a:defRPr/>
              </a:pPr>
              <a:t>17</a:t>
            </a:fld>
            <a:endParaRPr lang="en-US" smtClean="0"/>
          </a:p>
        </p:txBody>
      </p:sp>
      <p:sp>
        <p:nvSpPr>
          <p:cNvPr id="5837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8374"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81990868-B88B-4959-9272-38713EAD039D}" type="datetime8">
              <a:rPr lang="en-US" smtClean="0"/>
              <a:pPr fontAlgn="base">
                <a:spcBef>
                  <a:spcPct val="0"/>
                </a:spcBef>
                <a:spcAft>
                  <a:spcPct val="0"/>
                </a:spcAft>
                <a:defRPr/>
              </a:pPr>
              <a:t>5/30/2007 8:12 AM</a:t>
            </a:fld>
            <a:endParaRPr lang="en-US" smtClean="0"/>
          </a:p>
        </p:txBody>
      </p:sp>
      <p:sp>
        <p:nvSpPr>
          <p:cNvPr id="5632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13B099-3B5B-4E44-B79E-915F99A00B58}" type="slidenum">
              <a:rPr lang="en-US" smtClean="0"/>
              <a:pPr fontAlgn="base">
                <a:spcBef>
                  <a:spcPct val="0"/>
                </a:spcBef>
                <a:spcAft>
                  <a:spcPct val="0"/>
                </a:spcAft>
                <a:defRPr/>
              </a:pPr>
              <a:t>21</a:t>
            </a:fld>
            <a:endParaRPr lang="en-US" smtClean="0"/>
          </a:p>
        </p:txBody>
      </p:sp>
      <p:sp>
        <p:nvSpPr>
          <p:cNvPr id="5939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939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464C31DD-E2FA-47EA-91E9-017FE82850F1}" type="datetime8">
              <a:rPr lang="en-US" smtClean="0"/>
              <a:pPr fontAlgn="base">
                <a:spcBef>
                  <a:spcPct val="0"/>
                </a:spcBef>
                <a:spcAft>
                  <a:spcPct val="0"/>
                </a:spcAft>
                <a:defRPr/>
              </a:pPr>
              <a:t>5/30/2007 8:12 AM</a:t>
            </a:fld>
            <a:endParaRPr lang="en-US" smtClean="0"/>
          </a:p>
        </p:txBody>
      </p:sp>
      <p:sp>
        <p:nvSpPr>
          <p:cNvPr id="5734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388F1B8-0976-4BAC-9557-FF12EAB5782E}" type="slidenum">
              <a:rPr lang="en-US" smtClean="0"/>
              <a:pPr fontAlgn="base">
                <a:spcBef>
                  <a:spcPct val="0"/>
                </a:spcBef>
                <a:spcAft>
                  <a:spcPct val="0"/>
                </a:spcAft>
                <a:defRPr/>
              </a:pPr>
              <a:t>22</a:t>
            </a:fld>
            <a:endParaRPr lang="en-US" smtClean="0"/>
          </a:p>
        </p:txBody>
      </p:sp>
      <p:sp>
        <p:nvSpPr>
          <p:cNvPr id="6042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7500" lnSpcReduction="20000"/>
          </a:bodyPr>
          <a:lstStyle/>
          <a:p>
            <a:pPr eaLnBrk="1" fontAlgn="auto" hangingPunct="1">
              <a:spcBef>
                <a:spcPts val="0"/>
              </a:spcBef>
              <a:spcAft>
                <a:spcPts val="0"/>
              </a:spcAft>
              <a:defRPr/>
            </a:pPr>
            <a:endParaRPr lang="en-US" dirty="0" smtClean="0"/>
          </a:p>
        </p:txBody>
      </p:sp>
      <p:sp>
        <p:nvSpPr>
          <p:cNvPr id="583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5837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4B724462-C9EE-49F3-A0C5-C8838BEAAAB0}" type="datetime8">
              <a:rPr lang="en-US" smtClean="0"/>
              <a:pPr fontAlgn="base">
                <a:spcBef>
                  <a:spcPct val="0"/>
                </a:spcBef>
                <a:spcAft>
                  <a:spcPct val="0"/>
                </a:spcAft>
                <a:defRPr/>
              </a:pPr>
              <a:t>5/30/2007 8:12 AM</a:t>
            </a:fld>
            <a:endParaRPr lang="en-US" smtClean="0"/>
          </a:p>
        </p:txBody>
      </p:sp>
      <p:sp>
        <p:nvSpPr>
          <p:cNvPr id="58375"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E3535B-2C5A-46D7-856D-0DC1B904E80A}" type="slidenum">
              <a:rPr lang="en-US" smtClean="0"/>
              <a:pPr fontAlgn="base">
                <a:spcBef>
                  <a:spcPct val="0"/>
                </a:spcBef>
                <a:spcAft>
                  <a:spcPct val="0"/>
                </a:spcAft>
                <a:defRPr/>
              </a:pPr>
              <a:t>23</a:t>
            </a:fld>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7500" lnSpcReduction="20000"/>
          </a:bodyPr>
          <a:lstStyle/>
          <a:p>
            <a:pPr eaLnBrk="1" fontAlgn="auto" hangingPunct="1">
              <a:spcBef>
                <a:spcPts val="0"/>
              </a:spcBef>
              <a:spcAft>
                <a:spcPts val="0"/>
              </a:spcAft>
              <a:defRPr/>
            </a:pPr>
            <a:endParaRPr lang="en-US" dirty="0" smtClean="0"/>
          </a:p>
        </p:txBody>
      </p:sp>
      <p:sp>
        <p:nvSpPr>
          <p:cNvPr id="58372"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58373"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4B724462-C9EE-49F3-A0C5-C8838BEAAAB0}" type="datetime8">
              <a:rPr lang="en-US" smtClean="0"/>
              <a:pPr fontAlgn="base">
                <a:spcBef>
                  <a:spcPct val="0"/>
                </a:spcBef>
                <a:spcAft>
                  <a:spcPct val="0"/>
                </a:spcAft>
                <a:defRPr/>
              </a:pPr>
              <a:t>5/30/2007 8:12 AM</a:t>
            </a:fld>
            <a:endParaRPr lang="en-US" smtClean="0"/>
          </a:p>
        </p:txBody>
      </p:sp>
      <p:sp>
        <p:nvSpPr>
          <p:cNvPr id="58375"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E3535B-2C5A-46D7-856D-0DC1B904E80A}" type="slidenum">
              <a:rPr lang="en-US" smtClean="0"/>
              <a:pPr fontAlgn="base">
                <a:spcBef>
                  <a:spcPct val="0"/>
                </a:spcBef>
                <a:spcAft>
                  <a:spcPct val="0"/>
                </a:spcAft>
                <a:defRPr/>
              </a:pPr>
              <a:t>24</a:t>
            </a:fld>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sz="quarter" idx="1"/>
          </p:nvPr>
        </p:nvSpPr>
        <p:spPr/>
        <p:txBody>
          <a:bodyPr/>
          <a:lstStyle/>
          <a:p>
            <a:pPr>
              <a:defRPr/>
            </a:pPr>
            <a:fld id="{850B8347-B3E7-4323-A609-2942E094B17F}" type="datetime8">
              <a:rPr lang="en-US"/>
              <a:pPr>
                <a:defRPr/>
              </a:pPr>
              <a:t>5/30/2007 8:12 AM</a:t>
            </a:fld>
            <a:endParaRPr lang="en-US"/>
          </a:p>
        </p:txBody>
      </p:sp>
      <p:sp>
        <p:nvSpPr>
          <p:cNvPr id="7" name="Rectangle 7"/>
          <p:cNvSpPr>
            <a:spLocks noGrp="1" noChangeArrowheads="1"/>
          </p:cNvSpPr>
          <p:nvPr>
            <p:ph type="sldNum" sz="quarter" idx="5"/>
          </p:nvPr>
        </p:nvSpPr>
        <p:spPr/>
        <p:txBody>
          <a:bodyPr/>
          <a:lstStyle/>
          <a:p>
            <a:pPr>
              <a:defRPr/>
            </a:pPr>
            <a:fld id="{7A65D9F8-C402-46A8-986D-7D768F8C3C0E}" type="slidenum">
              <a:rPr lang="en-US"/>
              <a:pPr>
                <a:defRPr/>
              </a:pPr>
              <a:t>25</a:t>
            </a:fld>
            <a:endParaRPr lang="en-US"/>
          </a:p>
        </p:txBody>
      </p:sp>
      <p:sp>
        <p:nvSpPr>
          <p:cNvPr id="62469"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62470" name="Rectangle 5"/>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4550534B-EE34-4921-8C41-19BF32254EE6}" type="datetime8">
              <a:rPr lang="en-US" smtClean="0"/>
              <a:pPr fontAlgn="base">
                <a:spcBef>
                  <a:spcPct val="0"/>
                </a:spcBef>
                <a:spcAft>
                  <a:spcPct val="0"/>
                </a:spcAft>
                <a:defRPr/>
              </a:pPr>
              <a:t>5/30/2007 8:12 AM</a:t>
            </a:fld>
            <a:endParaRPr lang="en-US" smtClean="0"/>
          </a:p>
        </p:txBody>
      </p:sp>
      <p:sp>
        <p:nvSpPr>
          <p:cNvPr id="6042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8AA59F-4587-41A3-92E7-B49025B3D88D}" type="slidenum">
              <a:rPr lang="en-US" smtClean="0"/>
              <a:pPr fontAlgn="base">
                <a:spcBef>
                  <a:spcPct val="0"/>
                </a:spcBef>
                <a:spcAft>
                  <a:spcPct val="0"/>
                </a:spcAft>
                <a:defRPr/>
              </a:pPr>
              <a:t>26</a:t>
            </a:fld>
            <a:endParaRPr lang="en-US" smtClean="0"/>
          </a:p>
        </p:txBody>
      </p:sp>
      <p:sp>
        <p:nvSpPr>
          <p:cNvPr id="6349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63494"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81D6E082-F593-404D-930A-FEE093EA1FEE}" type="datetime8">
              <a:rPr lang="en-US" smtClean="0"/>
              <a:pPr fontAlgn="base">
                <a:spcBef>
                  <a:spcPct val="0"/>
                </a:spcBef>
                <a:spcAft>
                  <a:spcPct val="0"/>
                </a:spcAft>
                <a:defRPr/>
              </a:pPr>
              <a:t>5/30/2007 8:12 AM</a:t>
            </a:fld>
            <a:endParaRPr lang="en-US" smtClean="0"/>
          </a:p>
        </p:txBody>
      </p:sp>
      <p:sp>
        <p:nvSpPr>
          <p:cNvPr id="6144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C6EDF1-2683-4F73-B126-5D1F988CBA09}" type="slidenum">
              <a:rPr lang="en-US" smtClean="0"/>
              <a:pPr fontAlgn="base">
                <a:spcBef>
                  <a:spcPct val="0"/>
                </a:spcBef>
                <a:spcAft>
                  <a:spcPct val="0"/>
                </a:spcAft>
                <a:defRPr/>
              </a:pPr>
              <a:t>27</a:t>
            </a:fld>
            <a:endParaRPr lang="en-US" smtClean="0"/>
          </a:p>
        </p:txBody>
      </p:sp>
      <p:sp>
        <p:nvSpPr>
          <p:cNvPr id="64517"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64518"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2BAAD2E-87E1-4C22-B212-7CF29A9D9E55}" type="datetime8">
              <a:rPr lang="en-US" smtClean="0"/>
              <a:pPr fontAlgn="base">
                <a:spcBef>
                  <a:spcPct val="0"/>
                </a:spcBef>
                <a:spcAft>
                  <a:spcPct val="0"/>
                </a:spcAft>
                <a:defRPr/>
              </a:pPr>
              <a:t>5/30/2007 8:12 AM</a:t>
            </a:fld>
            <a:endParaRPr lang="en-US" smtClean="0"/>
          </a:p>
        </p:txBody>
      </p:sp>
      <p:sp>
        <p:nvSpPr>
          <p:cNvPr id="6349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F65D4F-0AA6-488B-91DC-E38CE7AFCF8D}" type="slidenum">
              <a:rPr lang="en-US" smtClean="0"/>
              <a:pPr fontAlgn="base">
                <a:spcBef>
                  <a:spcPct val="0"/>
                </a:spcBef>
                <a:spcAft>
                  <a:spcPct val="0"/>
                </a:spcAft>
                <a:defRPr/>
              </a:pPr>
              <a:t>28</a:t>
            </a:fld>
            <a:endParaRPr lang="en-US" smtClean="0"/>
          </a:p>
        </p:txBody>
      </p:sp>
      <p:sp>
        <p:nvSpPr>
          <p:cNvPr id="66565"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66566"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C2BAAD2E-87E1-4C22-B212-7CF29A9D9E55}" type="datetime8">
              <a:rPr lang="en-US" smtClean="0"/>
              <a:pPr fontAlgn="base">
                <a:spcBef>
                  <a:spcPct val="0"/>
                </a:spcBef>
                <a:spcAft>
                  <a:spcPct val="0"/>
                </a:spcAft>
                <a:defRPr/>
              </a:pPr>
              <a:t>5/30/2007 8:12 AM</a:t>
            </a:fld>
            <a:endParaRPr lang="en-US" smtClean="0"/>
          </a:p>
        </p:txBody>
      </p:sp>
      <p:sp>
        <p:nvSpPr>
          <p:cNvPr id="6349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0F65D4F-0AA6-488B-91DC-E38CE7AFCF8D}" type="slidenum">
              <a:rPr lang="en-US" smtClean="0"/>
              <a:pPr fontAlgn="base">
                <a:spcBef>
                  <a:spcPct val="0"/>
                </a:spcBef>
                <a:spcAft>
                  <a:spcPct val="0"/>
                </a:spcAft>
                <a:defRPr/>
              </a:pPr>
              <a:t>29</a:t>
            </a:fld>
            <a:endParaRPr lang="en-US" smtClean="0"/>
          </a:p>
        </p:txBody>
      </p:sp>
      <p:sp>
        <p:nvSpPr>
          <p:cNvPr id="66565"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66566"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fontScale="40000" lnSpcReduction="20000"/>
          </a:bodyPr>
          <a:lstStyle/>
          <a:p>
            <a:pPr eaLnBrk="1" fontAlgn="auto" hangingPunct="1">
              <a:spcBef>
                <a:spcPts val="0"/>
              </a:spcBef>
              <a:spcAft>
                <a:spcPts val="0"/>
              </a:spcAft>
              <a:defRPr/>
            </a:pPr>
            <a:endParaRPr lang="en-US" dirty="0"/>
          </a:p>
        </p:txBody>
      </p:sp>
      <p:sp>
        <p:nvSpPr>
          <p:cNvPr id="6246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endParaRPr lang="en-US" smtClean="0"/>
          </a:p>
        </p:txBody>
      </p:sp>
      <p:sp>
        <p:nvSpPr>
          <p:cNvPr id="62469" name="Date Placeholder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1F5A71C-E23A-4E90-B4D2-208AE07C7173}" type="datetime8">
              <a:rPr lang="en-US" smtClean="0"/>
              <a:pPr fontAlgn="base">
                <a:spcBef>
                  <a:spcPct val="0"/>
                </a:spcBef>
                <a:spcAft>
                  <a:spcPct val="0"/>
                </a:spcAft>
                <a:defRPr/>
              </a:pPr>
              <a:t>5/30/2007 8:12 AM</a:t>
            </a:fld>
            <a:endParaRPr lang="en-US" smtClean="0"/>
          </a:p>
        </p:txBody>
      </p:sp>
      <p:sp>
        <p:nvSpPr>
          <p:cNvPr id="62471" name="Slide Number Placeholder 6"/>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80AEFE-7D7B-45C7-9EAF-F751E828ECD7}" type="slidenum">
              <a:rPr lang="en-US" smtClean="0"/>
              <a:pPr fontAlgn="base">
                <a:spcBef>
                  <a:spcPct val="0"/>
                </a:spcBef>
                <a:spcAft>
                  <a:spcPct val="0"/>
                </a:spcAft>
                <a:defRPr/>
              </a:pPr>
              <a:t>30</a:t>
            </a:fld>
            <a:endParaRPr lang="en-US" smtClean="0"/>
          </a:p>
        </p:txBody>
      </p:sp>
      <p:sp>
        <p:nvSpPr>
          <p:cNvPr id="8" name="Footer Placeholder 7"/>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DEDB067F-21DE-47AD-A78B-5EA2155A28D2}" type="datetime8">
              <a:rPr lang="en-US" smtClean="0"/>
              <a:pPr fontAlgn="base">
                <a:spcBef>
                  <a:spcPct val="0"/>
                </a:spcBef>
                <a:spcAft>
                  <a:spcPct val="0"/>
                </a:spcAft>
                <a:defRPr/>
              </a:pPr>
              <a:t>5/30/2007 8:12 AM</a:t>
            </a:fld>
            <a:endParaRPr lang="en-US" smtClean="0"/>
          </a:p>
        </p:txBody>
      </p:sp>
      <p:sp>
        <p:nvSpPr>
          <p:cNvPr id="4915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AAFCF6-A102-46D0-95EF-78012306BF8E}" type="slidenum">
              <a:rPr lang="en-US" smtClean="0"/>
              <a:pPr fontAlgn="base">
                <a:spcBef>
                  <a:spcPct val="0"/>
                </a:spcBef>
                <a:spcAft>
                  <a:spcPct val="0"/>
                </a:spcAft>
                <a:defRPr/>
              </a:pPr>
              <a:t>33</a:t>
            </a:fld>
            <a:endParaRPr lang="en-US" smtClean="0"/>
          </a:p>
        </p:txBody>
      </p:sp>
      <p:sp>
        <p:nvSpPr>
          <p:cNvPr id="9221"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9222"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Footer Placeholder 3"/>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
        <p:nvSpPr>
          <p:cNvPr id="5" name="Slide Number Placeholder 4"/>
          <p:cNvSpPr>
            <a:spLocks noGrp="1"/>
          </p:cNvSpPr>
          <p:nvPr>
            <p:ph type="sldNum" sz="quarter" idx="11"/>
          </p:nvPr>
        </p:nvSpPr>
        <p:spPr/>
        <p:txBody>
          <a:bodyPr/>
          <a:lstStyle/>
          <a:p>
            <a:pPr>
              <a:defRPr/>
            </a:pPr>
            <a:fld id="{FDC102B6-2C6A-4DF1-95A4-FB36E9CBC925}" type="slidenum">
              <a:rPr lang="en-US" smtClean="0"/>
              <a:pPr>
                <a:defRPr/>
              </a:pPr>
              <a:t>37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08CC220C-E606-4D27-88C9-A8B9ECB14EA0}" type="datetime8">
              <a:rPr lang="en-US" smtClean="0"/>
              <a:pPr fontAlgn="base">
                <a:spcBef>
                  <a:spcPct val="0"/>
                </a:spcBef>
                <a:spcAft>
                  <a:spcPct val="0"/>
                </a:spcAft>
                <a:defRPr/>
              </a:pPr>
              <a:t>5/30/2007 8:12 AM</a:t>
            </a:fld>
            <a:endParaRPr lang="en-US" smtClean="0"/>
          </a:p>
        </p:txBody>
      </p:sp>
      <p:sp>
        <p:nvSpPr>
          <p:cNvPr id="4506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662057-B402-4F1A-B73E-2625C30606A2}" type="slidenum">
              <a:rPr lang="en-US" smtClean="0"/>
              <a:pPr fontAlgn="base">
                <a:spcBef>
                  <a:spcPct val="0"/>
                </a:spcBef>
                <a:spcAft>
                  <a:spcPct val="0"/>
                </a:spcAft>
                <a:defRPr/>
              </a:pPr>
              <a:t>4</a:t>
            </a:fld>
            <a:endParaRPr lang="en-US" smtClean="0"/>
          </a:p>
        </p:txBody>
      </p:sp>
      <p:sp>
        <p:nvSpPr>
          <p:cNvPr id="47109"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47110"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1F09E1C-8BC2-494A-9DC1-11EEE6FC5A49}" type="datetime8">
              <a:rPr lang="en-US" smtClean="0"/>
              <a:pPr fontAlgn="base">
                <a:spcBef>
                  <a:spcPct val="0"/>
                </a:spcBef>
                <a:spcAft>
                  <a:spcPct val="0"/>
                </a:spcAft>
                <a:defRPr/>
              </a:pPr>
              <a:t>5/30/2007 8:12 AM</a:t>
            </a:fld>
            <a:endParaRPr lang="en-US" smtClean="0"/>
          </a:p>
        </p:txBody>
      </p:sp>
      <p:sp>
        <p:nvSpPr>
          <p:cNvPr id="4608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E7437A-4B94-4051-85F4-DB5FDB3BB27D}" type="slidenum">
              <a:rPr lang="en-US" smtClean="0"/>
              <a:pPr fontAlgn="base">
                <a:spcBef>
                  <a:spcPct val="0"/>
                </a:spcBef>
                <a:spcAft>
                  <a:spcPct val="0"/>
                </a:spcAft>
                <a:defRPr/>
              </a:pPr>
              <a:t>5</a:t>
            </a:fld>
            <a:endParaRPr lang="en-US" smtClean="0"/>
          </a:p>
        </p:txBody>
      </p:sp>
      <p:sp>
        <p:nvSpPr>
          <p:cNvPr id="4813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48134"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1F09E1C-8BC2-494A-9DC1-11EEE6FC5A49}" type="datetime8">
              <a:rPr lang="en-US" smtClean="0"/>
              <a:pPr fontAlgn="base">
                <a:spcBef>
                  <a:spcPct val="0"/>
                </a:spcBef>
                <a:spcAft>
                  <a:spcPct val="0"/>
                </a:spcAft>
                <a:defRPr/>
              </a:pPr>
              <a:t>5/30/2007 8:12 AM</a:t>
            </a:fld>
            <a:endParaRPr lang="en-US" smtClean="0"/>
          </a:p>
        </p:txBody>
      </p:sp>
      <p:sp>
        <p:nvSpPr>
          <p:cNvPr id="4608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8E7437A-4B94-4051-85F4-DB5FDB3BB27D}" type="slidenum">
              <a:rPr lang="en-US" smtClean="0"/>
              <a:pPr fontAlgn="base">
                <a:spcBef>
                  <a:spcPct val="0"/>
                </a:spcBef>
                <a:spcAft>
                  <a:spcPct val="0"/>
                </a:spcAft>
                <a:defRPr/>
              </a:pPr>
              <a:t>6</a:t>
            </a:fld>
            <a:endParaRPr lang="en-US" smtClean="0"/>
          </a:p>
        </p:txBody>
      </p:sp>
      <p:sp>
        <p:nvSpPr>
          <p:cNvPr id="48133"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48134"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A55EEAE8-8238-4A73-96C8-F2228932F190}" type="datetime8">
              <a:rPr lang="en-US" smtClean="0"/>
              <a:pPr fontAlgn="base">
                <a:spcBef>
                  <a:spcPct val="0"/>
                </a:spcBef>
                <a:spcAft>
                  <a:spcPct val="0"/>
                </a:spcAft>
                <a:defRPr/>
              </a:pPr>
              <a:t>5/30/2007 8:12 AM</a:t>
            </a:fld>
            <a:endParaRPr lang="en-US" smtClean="0"/>
          </a:p>
        </p:txBody>
      </p:sp>
      <p:sp>
        <p:nvSpPr>
          <p:cNvPr id="4710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55456AA-C9B0-4A44-882D-934A9AF29F4D}" type="slidenum">
              <a:rPr lang="en-US" smtClean="0"/>
              <a:pPr fontAlgn="base">
                <a:spcBef>
                  <a:spcPct val="0"/>
                </a:spcBef>
                <a:spcAft>
                  <a:spcPct val="0"/>
                </a:spcAft>
                <a:defRPr/>
              </a:pPr>
              <a:t>7</a:t>
            </a:fld>
            <a:endParaRPr lang="en-US" smtClean="0"/>
          </a:p>
        </p:txBody>
      </p:sp>
      <p:sp>
        <p:nvSpPr>
          <p:cNvPr id="49157"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49158"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31CF3E66-0F90-4EF1-9347-3326C77706CC}" type="datetime8">
              <a:rPr lang="en-US" smtClean="0"/>
              <a:pPr fontAlgn="base">
                <a:spcBef>
                  <a:spcPct val="0"/>
                </a:spcBef>
                <a:spcAft>
                  <a:spcPct val="0"/>
                </a:spcAft>
                <a:defRPr/>
              </a:pPr>
              <a:t>5/30/2007 8:12 AM</a:t>
            </a:fld>
            <a:endParaRPr lang="en-US" smtClean="0"/>
          </a:p>
        </p:txBody>
      </p:sp>
      <p:sp>
        <p:nvSpPr>
          <p:cNvPr id="4813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B7DC51-65BE-40C1-B6C8-48C7953793AB}" type="slidenum">
              <a:rPr lang="en-US" smtClean="0"/>
              <a:pPr fontAlgn="base">
                <a:spcBef>
                  <a:spcPct val="0"/>
                </a:spcBef>
                <a:spcAft>
                  <a:spcPct val="0"/>
                </a:spcAft>
                <a:defRPr/>
              </a:pPr>
              <a:t>8</a:t>
            </a:fld>
            <a:endParaRPr lang="en-US" smtClean="0"/>
          </a:p>
        </p:txBody>
      </p:sp>
      <p:sp>
        <p:nvSpPr>
          <p:cNvPr id="50181"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0182"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fld id="{79F2301F-3F52-4DED-8CC6-EC9CD569B1E9}" type="datetime8">
              <a:rPr lang="en-US" smtClean="0"/>
              <a:pPr fontAlgn="base">
                <a:spcBef>
                  <a:spcPct val="0"/>
                </a:spcBef>
                <a:spcAft>
                  <a:spcPct val="0"/>
                </a:spcAft>
                <a:defRPr/>
              </a:pPr>
              <a:t>5/30/2007 8:12 AM</a:t>
            </a:fld>
            <a:endParaRPr lang="en-US" smtClean="0"/>
          </a:p>
        </p:txBody>
      </p:sp>
      <p:sp>
        <p:nvSpPr>
          <p:cNvPr id="49156"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76EF5E-11B7-4393-9E86-5200A14838FA}" type="slidenum">
              <a:rPr lang="en-US" smtClean="0"/>
              <a:pPr fontAlgn="base">
                <a:spcBef>
                  <a:spcPct val="0"/>
                </a:spcBef>
                <a:spcAft>
                  <a:spcPct val="0"/>
                </a:spcAft>
                <a:defRPr/>
              </a:pPr>
              <a:t>9</a:t>
            </a:fld>
            <a:endParaRPr lang="en-US" smtClean="0"/>
          </a:p>
        </p:txBody>
      </p:sp>
      <p:sp>
        <p:nvSpPr>
          <p:cNvPr id="51205" name="Rectangle 4"/>
          <p:cNvSpPr>
            <a:spLocks noGrp="1" noRot="1" noChangeAspect="1" noChangeArrowheads="1" noTextEdit="1"/>
          </p:cNvSpPr>
          <p:nvPr>
            <p:ph type="sldImg"/>
          </p:nvPr>
        </p:nvSpPr>
        <p:spPr bwMode="auto">
          <a:noFill/>
          <a:ln>
            <a:solidFill>
              <a:srgbClr val="000000"/>
            </a:solidFill>
            <a:miter lim="800000"/>
            <a:headEnd/>
            <a:tailEnd/>
          </a:ln>
        </p:spPr>
      </p:sp>
      <p:sp>
        <p:nvSpPr>
          <p:cNvPr id="51206" name="Rectangle 5"/>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Notes Slide (you must hide i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150"/>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ck Slide - no bottom bar">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150"/>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45" r:id="rId11"/>
    <p:sldLayoutId id="2147483946"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2.xml"/><Relationship Id="rId1" Type="http://schemas.openxmlformats.org/officeDocument/2006/relationships/slideLayout" Target="../slideLayouts/slideLayout8.xml"/><Relationship Id="rId5" Type="http://schemas.openxmlformats.org/officeDocument/2006/relationships/image" Target="../media/image15.png"/><Relationship Id="rId4" Type="http://schemas.openxmlformats.org/officeDocument/2006/relationships/image" Target="../media/image14.png"/></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8.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17.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Enterprise Storage Advances In Windows</a:t>
            </a:r>
            <a:endParaRPr lang="en-US" dirty="0"/>
          </a:p>
        </p:txBody>
      </p:sp>
      <p:sp>
        <p:nvSpPr>
          <p:cNvPr id="3" name="Subtitle 2"/>
          <p:cNvSpPr>
            <a:spLocks noGrp="1"/>
          </p:cNvSpPr>
          <p:nvPr>
            <p:ph type="subTitle" idx="1"/>
          </p:nvPr>
        </p:nvSpPr>
        <p:spPr/>
        <p:txBody>
          <a:bodyPr/>
          <a:lstStyle/>
          <a:p>
            <a:r>
              <a:rPr lang="en-US" dirty="0" smtClean="0"/>
              <a:t>John </a:t>
            </a:r>
            <a:r>
              <a:rPr lang="en-US" dirty="0" err="1" smtClean="0"/>
              <a:t>Loveall</a:t>
            </a:r>
            <a:endParaRPr lang="en-US" dirty="0" smtClean="0"/>
          </a:p>
          <a:p>
            <a:r>
              <a:rPr lang="en-US" dirty="0" smtClean="0"/>
              <a:t>Director of Program Management</a:t>
            </a:r>
          </a:p>
          <a:p>
            <a:r>
              <a:rPr lang="en-US" dirty="0" smtClean="0"/>
              <a:t>Windows Storage Platform</a:t>
            </a:r>
          </a:p>
          <a:p>
            <a:r>
              <a:rPr lang="en-US" dirty="0" smtClean="0"/>
              <a:t>Microsoft Corporation</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1191095"/>
          </a:xfrm>
        </p:spPr>
        <p:txBody>
          <a:bodyPr/>
          <a:lstStyle/>
          <a:p>
            <a:r>
              <a:rPr lang="en-US" dirty="0" smtClean="0"/>
              <a:t>Server Port Driver Stack</a:t>
            </a:r>
            <a:br>
              <a:rPr lang="en-US" dirty="0" smtClean="0"/>
            </a:br>
            <a:r>
              <a:rPr lang="en-US" sz="3600" dirty="0" smtClean="0">
                <a:solidFill>
                  <a:schemeClr val="accent1"/>
                </a:solidFill>
              </a:rPr>
              <a:t>Windows Server Longhorn</a:t>
            </a:r>
            <a:endParaRPr lang="en-US" dirty="0">
              <a:solidFill>
                <a:schemeClr val="accent1"/>
              </a:solidFill>
            </a:endParaRPr>
          </a:p>
        </p:txBody>
      </p:sp>
      <p:sp>
        <p:nvSpPr>
          <p:cNvPr id="9229" name="Rectangle 13"/>
          <p:cNvSpPr>
            <a:spLocks noGrp="1" noChangeArrowheads="1"/>
          </p:cNvSpPr>
          <p:nvPr>
            <p:ph type="body" idx="1"/>
          </p:nvPr>
        </p:nvSpPr>
        <p:spPr>
          <a:xfrm>
            <a:off x="381000" y="1905000"/>
            <a:ext cx="8380412" cy="2369879"/>
          </a:xfrm>
        </p:spPr>
        <p:txBody>
          <a:bodyPr/>
          <a:lstStyle/>
          <a:p>
            <a:r>
              <a:rPr lang="en-US" dirty="0" err="1" smtClean="0"/>
              <a:t>Storport</a:t>
            </a:r>
            <a:r>
              <a:rPr lang="en-US" dirty="0" smtClean="0"/>
              <a:t> Hardened for SANs</a:t>
            </a:r>
          </a:p>
          <a:p>
            <a:pPr lvl="1"/>
            <a:r>
              <a:rPr lang="en-US" dirty="0" smtClean="0"/>
              <a:t>IO Timeout modified for BUSY Targets</a:t>
            </a:r>
          </a:p>
          <a:p>
            <a:pPr lvl="2"/>
            <a:r>
              <a:rPr lang="en-US" dirty="0" smtClean="0"/>
              <a:t>Enables Long-Distance LUN Queue Handling</a:t>
            </a:r>
          </a:p>
          <a:p>
            <a:pPr lvl="1"/>
            <a:r>
              <a:rPr lang="en-US" dirty="0" smtClean="0"/>
              <a:t>Full Support of MSI-X Enabled HBAs</a:t>
            </a:r>
          </a:p>
          <a:p>
            <a:pPr lvl="1"/>
            <a:r>
              <a:rPr lang="en-US" dirty="0" smtClean="0"/>
              <a:t>Stabilization of Power Management Handling</a:t>
            </a:r>
          </a:p>
          <a:p>
            <a:r>
              <a:rPr lang="en-US" dirty="0" smtClean="0"/>
              <a:t>Virtual </a:t>
            </a:r>
            <a:r>
              <a:rPr lang="en-US" dirty="0" err="1" smtClean="0"/>
              <a:t>Miniports</a:t>
            </a:r>
            <a:r>
              <a:rPr lang="en-US" dirty="0" smtClean="0"/>
              <a:t> enabled for SAN Diversity</a:t>
            </a:r>
          </a:p>
          <a:p>
            <a:r>
              <a:rPr lang="en-US" dirty="0" err="1" smtClean="0"/>
              <a:t>iSCSI</a:t>
            </a:r>
            <a:r>
              <a:rPr lang="en-US" dirty="0" smtClean="0"/>
              <a:t> Miniport now a </a:t>
            </a:r>
            <a:r>
              <a:rPr lang="en-US" dirty="0" err="1" smtClean="0"/>
              <a:t>Storport</a:t>
            </a:r>
            <a:r>
              <a:rPr lang="en-US" dirty="0" smtClean="0"/>
              <a:t> Miniport</a:t>
            </a:r>
          </a:p>
          <a:p>
            <a:r>
              <a:rPr lang="en-US" dirty="0" smtClean="0"/>
              <a:t>Robust Dynamic Device Add/Remove</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1191095"/>
          </a:xfrm>
        </p:spPr>
        <p:txBody>
          <a:bodyPr/>
          <a:lstStyle/>
          <a:p>
            <a:r>
              <a:rPr lang="en-US" dirty="0" smtClean="0"/>
              <a:t>Server Class Driver Stack</a:t>
            </a:r>
            <a:br>
              <a:rPr lang="en-US" dirty="0" smtClean="0"/>
            </a:br>
            <a:r>
              <a:rPr lang="en-US" sz="3600" dirty="0" smtClean="0">
                <a:solidFill>
                  <a:schemeClr val="accent1"/>
                </a:solidFill>
              </a:rPr>
              <a:t>Windows Server Longhorn</a:t>
            </a:r>
            <a:endParaRPr lang="en-US" dirty="0">
              <a:solidFill>
                <a:schemeClr val="accent1"/>
              </a:solidFill>
            </a:endParaRPr>
          </a:p>
        </p:txBody>
      </p:sp>
      <p:sp>
        <p:nvSpPr>
          <p:cNvPr id="9229" name="Rectangle 13"/>
          <p:cNvSpPr>
            <a:spLocks noGrp="1" noChangeArrowheads="1"/>
          </p:cNvSpPr>
          <p:nvPr>
            <p:ph type="body" idx="1"/>
          </p:nvPr>
        </p:nvSpPr>
        <p:spPr>
          <a:xfrm>
            <a:off x="382588" y="1905000"/>
            <a:ext cx="8380412" cy="4669483"/>
          </a:xfrm>
        </p:spPr>
        <p:txBody>
          <a:bodyPr/>
          <a:lstStyle/>
          <a:p>
            <a:r>
              <a:rPr lang="en-US" sz="3200" dirty="0" err="1" smtClean="0"/>
              <a:t>ClassPnP</a:t>
            </a:r>
            <a:endParaRPr lang="en-US" sz="3200" dirty="0" smtClean="0"/>
          </a:p>
          <a:p>
            <a:pPr lvl="1"/>
            <a:r>
              <a:rPr lang="en-US" sz="2800" dirty="0" smtClean="0"/>
              <a:t>Improvements for Robust MPIO Deployments</a:t>
            </a:r>
          </a:p>
          <a:p>
            <a:r>
              <a:rPr lang="en-US" sz="3200" dirty="0" err="1" smtClean="0"/>
              <a:t>Crashdump</a:t>
            </a:r>
            <a:endParaRPr lang="en-US" sz="3200" dirty="0" smtClean="0"/>
          </a:p>
          <a:p>
            <a:pPr lvl="1"/>
            <a:r>
              <a:rPr lang="en-US" sz="2800" dirty="0" smtClean="0"/>
              <a:t>Removed dependency on NTOS</a:t>
            </a:r>
          </a:p>
          <a:p>
            <a:pPr lvl="1"/>
            <a:r>
              <a:rPr lang="en-US" sz="2800" dirty="0" err="1" smtClean="0"/>
              <a:t>Multipathing</a:t>
            </a:r>
            <a:r>
              <a:rPr lang="en-US" sz="2800" dirty="0" smtClean="0"/>
              <a:t> Support</a:t>
            </a:r>
          </a:p>
          <a:p>
            <a:pPr lvl="1"/>
            <a:r>
              <a:rPr lang="en-US" sz="2800" dirty="0" smtClean="0"/>
              <a:t>Supports crashing to an alternate device connected to any miniport driver</a:t>
            </a:r>
          </a:p>
          <a:p>
            <a:r>
              <a:rPr lang="en-US" sz="3200" dirty="0" smtClean="0"/>
              <a:t>Disk</a:t>
            </a:r>
          </a:p>
          <a:p>
            <a:pPr lvl="1"/>
            <a:r>
              <a:rPr lang="en-US" sz="2800" dirty="0" smtClean="0"/>
              <a:t>Unchanged – Extremely Stable</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title"/>
          </p:nvPr>
        </p:nvSpPr>
        <p:spPr>
          <a:xfrm>
            <a:off x="382588" y="228600"/>
            <a:ext cx="8380412" cy="664797"/>
          </a:xfrm>
        </p:spPr>
        <p:txBody>
          <a:bodyPr/>
          <a:lstStyle/>
          <a:p>
            <a:r>
              <a:rPr lang="en-US" sz="4800" dirty="0" smtClean="0"/>
              <a:t>IP SAN Management Using </a:t>
            </a:r>
            <a:r>
              <a:rPr lang="en-US" sz="4800" dirty="0" err="1" smtClean="0"/>
              <a:t>iSNS</a:t>
            </a:r>
            <a:endParaRPr lang="en-US" sz="4800" dirty="0"/>
          </a:p>
        </p:txBody>
      </p:sp>
      <p:sp>
        <p:nvSpPr>
          <p:cNvPr id="6" name="Text Placeholder 5"/>
          <p:cNvSpPr>
            <a:spLocks noGrp="1"/>
          </p:cNvSpPr>
          <p:nvPr>
            <p:ph type="body" idx="1"/>
          </p:nvPr>
        </p:nvSpPr>
        <p:spPr/>
        <p:txBody>
          <a:bodyPr/>
          <a:lstStyle/>
          <a:p>
            <a:r>
              <a:rPr lang="en-US" smtClean="0"/>
              <a:t>Internet Storage Name Service</a:t>
            </a:r>
          </a:p>
          <a:p>
            <a:r>
              <a:rPr lang="en-US" smtClean="0"/>
              <a:t>Centralized Discovery of iSCSI devices</a:t>
            </a:r>
            <a:br>
              <a:rPr lang="en-US" smtClean="0"/>
            </a:br>
            <a:r>
              <a:rPr lang="en-US" smtClean="0"/>
              <a:t>on an IP Storage network using the </a:t>
            </a:r>
            <a:br>
              <a:rPr lang="en-US" smtClean="0"/>
            </a:br>
            <a:r>
              <a:rPr lang="en-US" smtClean="0"/>
              <a:t>iSNS protocol</a:t>
            </a:r>
          </a:p>
          <a:p>
            <a:r>
              <a:rPr lang="en-US" smtClean="0"/>
              <a:t>Included in Windows Server </a:t>
            </a:r>
            <a:br>
              <a:rPr lang="en-US" smtClean="0"/>
            </a:br>
            <a:r>
              <a:rPr lang="en-US" smtClean="0"/>
              <a:t>codenamed “Longhorn”</a:t>
            </a:r>
          </a:p>
          <a:p>
            <a:pPr lvl="1"/>
            <a:r>
              <a:rPr lang="en-US" smtClean="0"/>
              <a:t>Installs as an optional component</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664797"/>
          </a:xfrm>
        </p:spPr>
        <p:txBody>
          <a:bodyPr/>
          <a:lstStyle/>
          <a:p>
            <a:r>
              <a:rPr lang="en-US" sz="4800" dirty="0" smtClean="0"/>
              <a:t>Microsoft </a:t>
            </a:r>
            <a:r>
              <a:rPr lang="en-US" sz="4800" dirty="0" err="1" smtClean="0"/>
              <a:t>iSCSI</a:t>
            </a:r>
            <a:r>
              <a:rPr lang="en-US" sz="4800" dirty="0" smtClean="0"/>
              <a:t> Software Initiator</a:t>
            </a:r>
            <a:endParaRPr lang="en-US" sz="4800" dirty="0"/>
          </a:p>
        </p:txBody>
      </p:sp>
      <p:sp>
        <p:nvSpPr>
          <p:cNvPr id="9229" name="Rectangle 13"/>
          <p:cNvSpPr>
            <a:spLocks noGrp="1" noChangeArrowheads="1"/>
          </p:cNvSpPr>
          <p:nvPr>
            <p:ph type="body" idx="1"/>
          </p:nvPr>
        </p:nvSpPr>
        <p:spPr>
          <a:xfrm>
            <a:off x="382588" y="1414464"/>
            <a:ext cx="8380412" cy="4443268"/>
          </a:xfrm>
        </p:spPr>
        <p:txBody>
          <a:bodyPr/>
          <a:lstStyle/>
          <a:p>
            <a:pPr marL="234950" indent="-234950">
              <a:spcBef>
                <a:spcPts val="700"/>
              </a:spcBef>
            </a:pPr>
            <a:r>
              <a:rPr lang="en-US" sz="2000" dirty="0" smtClean="0"/>
              <a:t>Integrated inbox in Windows Server codenamed “Longhorn”</a:t>
            </a:r>
          </a:p>
          <a:p>
            <a:pPr marL="234950" indent="-234950">
              <a:spcBef>
                <a:spcPts val="700"/>
              </a:spcBef>
            </a:pPr>
            <a:r>
              <a:rPr lang="en-US" sz="2000" dirty="0" smtClean="0"/>
              <a:t>Enables block-based storage for wide area networks and high throughput implementations</a:t>
            </a:r>
          </a:p>
          <a:p>
            <a:pPr marL="457200" lvl="1" indent="-222250">
              <a:spcBef>
                <a:spcPts val="630"/>
              </a:spcBef>
            </a:pPr>
            <a:r>
              <a:rPr lang="en-US" sz="1800" dirty="0" smtClean="0"/>
              <a:t>Suitable for applications requiring block level connectivity such as Exchange Server and SQL Server</a:t>
            </a:r>
          </a:p>
          <a:p>
            <a:pPr marL="457200" lvl="1" indent="-222250">
              <a:spcBef>
                <a:spcPts val="630"/>
              </a:spcBef>
            </a:pPr>
            <a:r>
              <a:rPr lang="en-US" sz="1800" dirty="0" smtClean="0"/>
              <a:t>High Availability through Microsoft MPIO or MCS (multiple connections </a:t>
            </a:r>
            <a:br>
              <a:rPr lang="en-US" sz="1800" dirty="0" smtClean="0"/>
            </a:br>
            <a:r>
              <a:rPr lang="en-US" sz="1800" dirty="0" smtClean="0"/>
              <a:t>per session)</a:t>
            </a:r>
          </a:p>
          <a:p>
            <a:pPr marL="457200" lvl="1" indent="-222250">
              <a:spcBef>
                <a:spcPts val="630"/>
              </a:spcBef>
            </a:pPr>
            <a:r>
              <a:rPr lang="en-US" sz="1800" dirty="0" smtClean="0"/>
              <a:t>Supports up to 256 Terabyte LUNs through GPT Disks</a:t>
            </a:r>
          </a:p>
          <a:p>
            <a:pPr marL="692150" lvl="2" indent="-234950">
              <a:spcBef>
                <a:spcPts val="560"/>
              </a:spcBef>
            </a:pPr>
            <a:r>
              <a:rPr lang="en-US" sz="1600" dirty="0" err="1" smtClean="0"/>
              <a:t>Chkdisk</a:t>
            </a:r>
            <a:r>
              <a:rPr lang="en-US" sz="1600" dirty="0" smtClean="0"/>
              <a:t> times for LUNs still a factor </a:t>
            </a:r>
          </a:p>
          <a:p>
            <a:pPr marL="234950" indent="-234950">
              <a:spcBef>
                <a:spcPts val="700"/>
              </a:spcBef>
            </a:pPr>
            <a:r>
              <a:rPr lang="en-US" sz="2000" dirty="0" smtClean="0"/>
              <a:t>Connections to </a:t>
            </a:r>
            <a:r>
              <a:rPr lang="en-US" sz="2000" dirty="0" err="1" smtClean="0"/>
              <a:t>iSCSI</a:t>
            </a:r>
            <a:r>
              <a:rPr lang="en-US" sz="2000" dirty="0" smtClean="0"/>
              <a:t> disks can be configured through:</a:t>
            </a:r>
          </a:p>
          <a:p>
            <a:pPr marL="457200" lvl="1" indent="-222250">
              <a:spcBef>
                <a:spcPts val="630"/>
              </a:spcBef>
            </a:pPr>
            <a:r>
              <a:rPr lang="en-US" sz="1800" dirty="0" smtClean="0"/>
              <a:t>Control panel configuration utility</a:t>
            </a:r>
          </a:p>
          <a:p>
            <a:pPr marL="457200" lvl="1" indent="-222250">
              <a:spcBef>
                <a:spcPts val="630"/>
              </a:spcBef>
            </a:pPr>
            <a:r>
              <a:rPr lang="en-US" sz="1800" dirty="0" smtClean="0"/>
              <a:t>Command line interface (</a:t>
            </a:r>
            <a:r>
              <a:rPr lang="en-US" sz="1800" dirty="0" err="1" smtClean="0"/>
              <a:t>iSCSICLI</a:t>
            </a:r>
            <a:r>
              <a:rPr lang="en-US" sz="1800" dirty="0" smtClean="0"/>
              <a:t>)</a:t>
            </a:r>
          </a:p>
          <a:p>
            <a:pPr marL="692150" lvl="2" indent="-234950">
              <a:spcBef>
                <a:spcPts val="560"/>
              </a:spcBef>
            </a:pPr>
            <a:r>
              <a:rPr lang="en-US" sz="1600" dirty="0" err="1" smtClean="0"/>
              <a:t>iSCSICLI</a:t>
            </a:r>
            <a:r>
              <a:rPr lang="en-US" sz="1600" dirty="0" smtClean="0"/>
              <a:t> used for “Server Core” Installations</a:t>
            </a:r>
          </a:p>
          <a:p>
            <a:pPr marL="457200" lvl="1" indent="-222250">
              <a:spcBef>
                <a:spcPts val="630"/>
              </a:spcBef>
            </a:pPr>
            <a:r>
              <a:rPr lang="en-US" sz="1800" dirty="0" smtClean="0"/>
              <a:t>Storage Explorer</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Native Remote Boot Support</a:t>
            </a:r>
            <a:endParaRPr lang="en-US"/>
          </a:p>
        </p:txBody>
      </p:sp>
      <p:sp>
        <p:nvSpPr>
          <p:cNvPr id="9229" name="Rectangle 13"/>
          <p:cNvSpPr>
            <a:spLocks noGrp="1" noChangeArrowheads="1"/>
          </p:cNvSpPr>
          <p:nvPr>
            <p:ph type="body" idx="1"/>
          </p:nvPr>
        </p:nvSpPr>
        <p:spPr>
          <a:xfrm>
            <a:off x="382588" y="1414464"/>
            <a:ext cx="8380412" cy="4481227"/>
          </a:xfrm>
        </p:spPr>
        <p:txBody>
          <a:bodyPr/>
          <a:lstStyle/>
          <a:p>
            <a:pPr marL="290513" indent="-290513">
              <a:spcBef>
                <a:spcPts val="840"/>
              </a:spcBef>
            </a:pPr>
            <a:r>
              <a:rPr lang="en-US" sz="2400" dirty="0" smtClean="0"/>
              <a:t>Support for stateless servers booting using the Microsoft </a:t>
            </a:r>
            <a:r>
              <a:rPr lang="en-US" sz="2400" dirty="0" err="1" smtClean="0"/>
              <a:t>iSCSI</a:t>
            </a:r>
            <a:r>
              <a:rPr lang="en-US" sz="2400" dirty="0" smtClean="0"/>
              <a:t> software initiator and standard (enterprise class) NICs</a:t>
            </a:r>
          </a:p>
          <a:p>
            <a:pPr marL="290513" indent="-290513">
              <a:spcBef>
                <a:spcPts val="840"/>
              </a:spcBef>
            </a:pPr>
            <a:r>
              <a:rPr lang="en-US" sz="2400" dirty="0" smtClean="0"/>
              <a:t>Designed to support all Logoed </a:t>
            </a:r>
            <a:r>
              <a:rPr lang="en-US" sz="2400" dirty="0" err="1" smtClean="0"/>
              <a:t>iSCSI</a:t>
            </a:r>
            <a:r>
              <a:rPr lang="en-US" sz="2400" dirty="0" smtClean="0"/>
              <a:t> targets</a:t>
            </a:r>
          </a:p>
          <a:p>
            <a:pPr marL="290513" indent="-290513">
              <a:spcBef>
                <a:spcPts val="840"/>
              </a:spcBef>
            </a:pPr>
            <a:r>
              <a:rPr lang="en-US" sz="2400" dirty="0" smtClean="0"/>
              <a:t>Utilizes </a:t>
            </a:r>
            <a:r>
              <a:rPr lang="en-US" sz="2400" dirty="0" err="1" smtClean="0"/>
              <a:t>iSCSI</a:t>
            </a:r>
            <a:r>
              <a:rPr lang="en-US" sz="2400" dirty="0" smtClean="0"/>
              <a:t> boot firmware table (</a:t>
            </a:r>
            <a:r>
              <a:rPr lang="en-US" sz="2400" dirty="0" err="1" smtClean="0"/>
              <a:t>iBFT</a:t>
            </a:r>
            <a:r>
              <a:rPr lang="en-US" sz="2400" dirty="0" smtClean="0"/>
              <a:t>) to hand off parameters from pre-boot to Windows</a:t>
            </a:r>
          </a:p>
          <a:p>
            <a:pPr marL="290513" indent="-290513">
              <a:spcBef>
                <a:spcPts val="840"/>
              </a:spcBef>
            </a:pPr>
            <a:r>
              <a:rPr lang="en-US" sz="2400" dirty="0" smtClean="0"/>
              <a:t>Support from hardware or PXE vendor required</a:t>
            </a:r>
          </a:p>
          <a:p>
            <a:pPr marL="512763" lvl="1" indent="-222250">
              <a:spcBef>
                <a:spcPts val="700"/>
              </a:spcBef>
            </a:pPr>
            <a:r>
              <a:rPr lang="en-US" sz="2000" dirty="0" smtClean="0"/>
              <a:t>Can be implemented in Server Option ROM, NIC Option ROM or </a:t>
            </a:r>
            <a:br>
              <a:rPr lang="en-US" sz="2000" dirty="0" smtClean="0"/>
            </a:br>
            <a:r>
              <a:rPr lang="en-US" sz="2000" dirty="0" smtClean="0"/>
              <a:t>PXE component</a:t>
            </a:r>
          </a:p>
          <a:p>
            <a:pPr marL="290513" indent="-290513">
              <a:spcBef>
                <a:spcPts val="840"/>
              </a:spcBef>
            </a:pPr>
            <a:r>
              <a:rPr lang="en-US" sz="2400" dirty="0" smtClean="0"/>
              <a:t>Examples of supported solutions</a:t>
            </a:r>
          </a:p>
          <a:p>
            <a:pPr marL="512763" lvl="1" indent="-222250">
              <a:spcBef>
                <a:spcPts val="700"/>
              </a:spcBef>
            </a:pPr>
            <a:r>
              <a:rPr lang="en-US" sz="2000" dirty="0" smtClean="0"/>
              <a:t>IBM HS20 Blade Server</a:t>
            </a:r>
          </a:p>
          <a:p>
            <a:pPr marL="512763" lvl="1" indent="-222250">
              <a:spcBef>
                <a:spcPts val="700"/>
              </a:spcBef>
            </a:pPr>
            <a:r>
              <a:rPr lang="en-US" sz="2000" dirty="0" smtClean="0"/>
              <a:t>Intel Pro/1000 PF and PT network adapters</a:t>
            </a:r>
          </a:p>
          <a:p>
            <a:pPr marL="512763" lvl="1" indent="-222250">
              <a:spcBef>
                <a:spcPts val="700"/>
              </a:spcBef>
            </a:pPr>
            <a:r>
              <a:rPr lang="en-US" sz="2000" dirty="0" err="1" smtClean="0"/>
              <a:t>emBoot</a:t>
            </a:r>
            <a:r>
              <a:rPr lang="en-US" sz="2000" dirty="0" smtClean="0"/>
              <a:t> </a:t>
            </a:r>
            <a:r>
              <a:rPr lang="en-US" sz="2000" dirty="0" err="1" smtClean="0"/>
              <a:t>Winboot</a:t>
            </a:r>
            <a:r>
              <a:rPr lang="en-US" sz="2000" dirty="0" smtClean="0"/>
              <a:t>/</a:t>
            </a:r>
            <a:r>
              <a:rPr lang="en-US" sz="2000" dirty="0" err="1" smtClean="0"/>
              <a:t>i</a:t>
            </a:r>
            <a:endParaRPr lang="en-US" sz="2000"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1191095"/>
          </a:xfrm>
        </p:spPr>
        <p:txBody>
          <a:bodyPr/>
          <a:lstStyle/>
          <a:p>
            <a:r>
              <a:rPr lang="en-US" dirty="0" smtClean="0"/>
              <a:t>Remote Boot Support </a:t>
            </a:r>
            <a:br>
              <a:rPr lang="en-US" dirty="0" smtClean="0"/>
            </a:br>
            <a:r>
              <a:rPr lang="en-US" sz="3600" dirty="0" smtClean="0">
                <a:solidFill>
                  <a:schemeClr val="accent1"/>
                </a:solidFill>
              </a:rPr>
              <a:t>Additional features</a:t>
            </a:r>
            <a:endParaRPr lang="en-US" dirty="0">
              <a:solidFill>
                <a:schemeClr val="accent1"/>
              </a:solidFill>
            </a:endParaRPr>
          </a:p>
        </p:txBody>
      </p:sp>
      <p:sp>
        <p:nvSpPr>
          <p:cNvPr id="9229" name="Rectangle 13"/>
          <p:cNvSpPr>
            <a:spLocks noGrp="1" noChangeArrowheads="1"/>
          </p:cNvSpPr>
          <p:nvPr>
            <p:ph type="body" idx="1"/>
          </p:nvPr>
        </p:nvSpPr>
        <p:spPr>
          <a:xfrm>
            <a:off x="381000" y="1905000"/>
            <a:ext cx="8380412" cy="4105739"/>
          </a:xfrm>
        </p:spPr>
        <p:txBody>
          <a:bodyPr/>
          <a:lstStyle/>
          <a:p>
            <a:pPr>
              <a:spcBef>
                <a:spcPts val="1000"/>
              </a:spcBef>
            </a:pPr>
            <a:r>
              <a:rPr lang="en-US" sz="2800" dirty="0" smtClean="0"/>
              <a:t>Direct install to </a:t>
            </a:r>
            <a:r>
              <a:rPr lang="en-US" sz="2800" dirty="0" err="1" smtClean="0"/>
              <a:t>iSCSI</a:t>
            </a:r>
            <a:r>
              <a:rPr lang="en-US" sz="2800" dirty="0" smtClean="0"/>
              <a:t> boot LUN</a:t>
            </a:r>
          </a:p>
          <a:p>
            <a:pPr>
              <a:spcBef>
                <a:spcPts val="1000"/>
              </a:spcBef>
            </a:pPr>
            <a:r>
              <a:rPr lang="en-US" sz="2800" dirty="0" smtClean="0"/>
              <a:t>Integration of </a:t>
            </a:r>
            <a:r>
              <a:rPr lang="en-US" sz="2800" dirty="0" err="1" smtClean="0"/>
              <a:t>iSCSI</a:t>
            </a:r>
            <a:r>
              <a:rPr lang="en-US" sz="2800" dirty="0" smtClean="0"/>
              <a:t> Initiator into setup/</a:t>
            </a:r>
            <a:r>
              <a:rPr lang="en-US" sz="2800" dirty="0" err="1" smtClean="0"/>
              <a:t>WinPE</a:t>
            </a:r>
            <a:endParaRPr lang="en-US" sz="2800" dirty="0" smtClean="0"/>
          </a:p>
          <a:p>
            <a:pPr>
              <a:spcBef>
                <a:spcPts val="1000"/>
              </a:spcBef>
            </a:pPr>
            <a:r>
              <a:rPr lang="en-US" sz="2800" dirty="0" smtClean="0"/>
              <a:t>Support for booting the Windows OS using standard (enterprise class) NICs</a:t>
            </a:r>
          </a:p>
          <a:p>
            <a:pPr>
              <a:spcBef>
                <a:spcPts val="1000"/>
              </a:spcBef>
            </a:pPr>
            <a:r>
              <a:rPr lang="en-US" sz="2800" dirty="0" err="1" smtClean="0"/>
              <a:t>Crashdump</a:t>
            </a:r>
            <a:r>
              <a:rPr lang="en-US" sz="2800" dirty="0" smtClean="0"/>
              <a:t> Support for </a:t>
            </a:r>
            <a:r>
              <a:rPr lang="en-US" sz="2800" dirty="0" err="1" smtClean="0"/>
              <a:t>iSCSI</a:t>
            </a:r>
            <a:r>
              <a:rPr lang="en-US" sz="2800" dirty="0" smtClean="0"/>
              <a:t> boot through initiator using vendor </a:t>
            </a:r>
            <a:r>
              <a:rPr lang="en-US" sz="2800" dirty="0" err="1" smtClean="0"/>
              <a:t>miniports</a:t>
            </a:r>
            <a:endParaRPr lang="en-US" sz="2800" dirty="0" smtClean="0"/>
          </a:p>
          <a:p>
            <a:pPr marL="0" indent="0">
              <a:spcBef>
                <a:spcPts val="1000"/>
              </a:spcBef>
              <a:buNone/>
            </a:pPr>
            <a:r>
              <a:rPr lang="en-US" sz="2800" dirty="0" smtClean="0">
                <a:solidFill>
                  <a:schemeClr val="accent1"/>
                </a:solidFill>
              </a:rPr>
              <a:t>Note:  Remote boot support using </a:t>
            </a:r>
            <a:r>
              <a:rPr lang="en-US" sz="2800" dirty="0" err="1" smtClean="0">
                <a:solidFill>
                  <a:schemeClr val="accent1"/>
                </a:solidFill>
              </a:rPr>
              <a:t>iSCSI</a:t>
            </a:r>
            <a:r>
              <a:rPr lang="en-US" sz="2800" dirty="0" smtClean="0">
                <a:solidFill>
                  <a:schemeClr val="accent1"/>
                </a:solidFill>
              </a:rPr>
              <a:t> HBAs, </a:t>
            </a:r>
            <a:br>
              <a:rPr lang="en-US" sz="2800" dirty="0" smtClean="0">
                <a:solidFill>
                  <a:schemeClr val="accent1"/>
                </a:solidFill>
              </a:rPr>
            </a:br>
            <a:r>
              <a:rPr lang="en-US" sz="2800" dirty="0" err="1" smtClean="0">
                <a:solidFill>
                  <a:schemeClr val="accent1"/>
                </a:solidFill>
              </a:rPr>
              <a:t>Fibre</a:t>
            </a:r>
            <a:r>
              <a:rPr lang="en-US" sz="2800" dirty="0" smtClean="0">
                <a:solidFill>
                  <a:schemeClr val="accent1"/>
                </a:solidFill>
              </a:rPr>
              <a:t> Channel HBAs and other bus types (SAS, etc.) continues to be supported</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609398"/>
          </a:xfrm>
        </p:spPr>
        <p:txBody>
          <a:bodyPr/>
          <a:lstStyle/>
          <a:p>
            <a:r>
              <a:rPr lang="en-US" sz="4400" dirty="0" smtClean="0"/>
              <a:t>Installation Directly To </a:t>
            </a:r>
            <a:r>
              <a:rPr lang="en-US" sz="4400" dirty="0" err="1" smtClean="0"/>
              <a:t>iSCSI</a:t>
            </a:r>
            <a:r>
              <a:rPr lang="en-US" sz="4400" dirty="0" smtClean="0"/>
              <a:t> Target</a:t>
            </a:r>
            <a:endParaRPr lang="en-US" sz="4400" dirty="0"/>
          </a:p>
        </p:txBody>
      </p:sp>
      <p:pic>
        <p:nvPicPr>
          <p:cNvPr id="5" name="Picture 3"/>
          <p:cNvPicPr>
            <a:picLocks noChangeAspect="1" noChangeArrowheads="1"/>
          </p:cNvPicPr>
          <p:nvPr/>
        </p:nvPicPr>
        <p:blipFill>
          <a:blip r:embed="rId3"/>
          <a:stretch>
            <a:fillRect/>
          </a:stretch>
        </p:blipFill>
        <p:spPr bwMode="auto">
          <a:xfrm>
            <a:off x="1320287" y="1420813"/>
            <a:ext cx="6503425" cy="4859589"/>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664797"/>
          </a:xfrm>
        </p:spPr>
        <p:txBody>
          <a:bodyPr/>
          <a:lstStyle/>
          <a:p>
            <a:r>
              <a:rPr lang="en-US" sz="4800" dirty="0" smtClean="0"/>
              <a:t>Provision Storage Wizard (1 Of 3)</a:t>
            </a:r>
            <a:endParaRPr lang="en-US" sz="4800" dirty="0"/>
          </a:p>
        </p:txBody>
      </p:sp>
      <p:sp>
        <p:nvSpPr>
          <p:cNvPr id="9229" name="Rectangle 13"/>
          <p:cNvSpPr>
            <a:spLocks noGrp="1" noChangeArrowheads="1"/>
          </p:cNvSpPr>
          <p:nvPr>
            <p:ph type="body" idx="1"/>
          </p:nvPr>
        </p:nvSpPr>
        <p:spPr>
          <a:xfrm>
            <a:off x="382588" y="1414464"/>
            <a:ext cx="4189412" cy="4573560"/>
          </a:xfrm>
        </p:spPr>
        <p:txBody>
          <a:bodyPr/>
          <a:lstStyle/>
          <a:p>
            <a:pPr marL="346075" lvl="0" indent="-346075">
              <a:spcBef>
                <a:spcPts val="1000"/>
              </a:spcBef>
            </a:pPr>
            <a:r>
              <a:rPr lang="en-US" sz="2800" dirty="0" smtClean="0"/>
              <a:t>Simplified, end-to-end storage provisioning experience</a:t>
            </a:r>
          </a:p>
          <a:p>
            <a:pPr marL="346075" lvl="0" indent="-346075">
              <a:spcBef>
                <a:spcPts val="1000"/>
              </a:spcBef>
            </a:pPr>
            <a:r>
              <a:rPr lang="en-US" sz="2800" dirty="0" smtClean="0"/>
              <a:t>Supports LUN creation, assignment of  LUNs </a:t>
            </a:r>
            <a:br>
              <a:rPr lang="en-US" sz="2800" dirty="0" smtClean="0"/>
            </a:br>
            <a:r>
              <a:rPr lang="en-US" sz="2800" dirty="0" smtClean="0"/>
              <a:t>to a server, and </a:t>
            </a:r>
            <a:br>
              <a:rPr lang="en-US" sz="2800" dirty="0" smtClean="0"/>
            </a:br>
            <a:r>
              <a:rPr lang="en-US" sz="2800" dirty="0" smtClean="0"/>
              <a:t>volume creation </a:t>
            </a:r>
          </a:p>
          <a:p>
            <a:pPr marL="346075" indent="-346075">
              <a:spcBef>
                <a:spcPts val="1000"/>
              </a:spcBef>
            </a:pPr>
            <a:r>
              <a:rPr lang="en-US" sz="2800" dirty="0" smtClean="0"/>
              <a:t>Used by both Share and Storage Management and Storage Manager for SANs</a:t>
            </a:r>
          </a:p>
        </p:txBody>
      </p:sp>
      <p:pic>
        <p:nvPicPr>
          <p:cNvPr id="4" name="Picture 2"/>
          <p:cNvPicPr>
            <a:picLocks noChangeAspect="1" noChangeArrowheads="1"/>
          </p:cNvPicPr>
          <p:nvPr/>
        </p:nvPicPr>
        <p:blipFill>
          <a:blip r:embed="rId3"/>
          <a:srcRect/>
          <a:stretch>
            <a:fillRect/>
          </a:stretch>
        </p:blipFill>
        <p:spPr bwMode="auto">
          <a:xfrm>
            <a:off x="4534144" y="1420814"/>
            <a:ext cx="4228856" cy="336306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p>
            <a:r>
              <a:rPr lang="en-US" sz="4800" dirty="0" smtClean="0"/>
              <a:t>Provision Storage Wizard (2 Of 3)</a:t>
            </a:r>
            <a:endParaRPr lang="en-US" sz="4800" dirty="0"/>
          </a:p>
        </p:txBody>
      </p:sp>
      <p:pic>
        <p:nvPicPr>
          <p:cNvPr id="3" name="Picture 2"/>
          <p:cNvPicPr>
            <a:picLocks noChangeAspect="1" noChangeArrowheads="1"/>
          </p:cNvPicPr>
          <p:nvPr/>
        </p:nvPicPr>
        <p:blipFill>
          <a:blip r:embed="rId3"/>
          <a:srcRect l="464" t="826" r="437" b="723"/>
          <a:stretch>
            <a:fillRect/>
          </a:stretch>
        </p:blipFill>
        <p:spPr bwMode="auto">
          <a:xfrm>
            <a:off x="1321252" y="1419102"/>
            <a:ext cx="6501497" cy="5210298"/>
          </a:xfrm>
          <a:prstGeom prst="rect">
            <a:avLst/>
          </a:prstGeom>
          <a:noFill/>
          <a:ln>
            <a:noFill/>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64797"/>
          </a:xfrm>
        </p:spPr>
        <p:txBody>
          <a:bodyPr/>
          <a:lstStyle/>
          <a:p>
            <a:r>
              <a:rPr lang="en-US" sz="4800" dirty="0" smtClean="0"/>
              <a:t>Provision Storage Wizard (3 Of 3)</a:t>
            </a:r>
            <a:endParaRPr lang="en-US" sz="4800" dirty="0"/>
          </a:p>
        </p:txBody>
      </p:sp>
      <p:pic>
        <p:nvPicPr>
          <p:cNvPr id="4" name="Picture 2"/>
          <p:cNvPicPr>
            <a:picLocks noChangeAspect="1" noChangeArrowheads="1"/>
          </p:cNvPicPr>
          <p:nvPr/>
        </p:nvPicPr>
        <p:blipFill>
          <a:blip r:embed="rId3"/>
          <a:srcRect l="531" r="540" b="590"/>
          <a:stretch>
            <a:fillRect/>
          </a:stretch>
        </p:blipFill>
        <p:spPr bwMode="auto">
          <a:xfrm>
            <a:off x="1352550" y="1420812"/>
            <a:ext cx="6477000" cy="5208588"/>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Key Takeaways</a:t>
            </a:r>
            <a:endParaRPr lang="en-US" dirty="0"/>
          </a:p>
        </p:txBody>
      </p:sp>
      <p:sp>
        <p:nvSpPr>
          <p:cNvPr id="5" name="Text Placeholder 4"/>
          <p:cNvSpPr>
            <a:spLocks noGrp="1"/>
          </p:cNvSpPr>
          <p:nvPr>
            <p:ph type="body" idx="1"/>
          </p:nvPr>
        </p:nvSpPr>
        <p:spPr>
          <a:xfrm>
            <a:off x="382588" y="1414464"/>
            <a:ext cx="8380412" cy="2439129"/>
          </a:xfrm>
        </p:spPr>
        <p:txBody>
          <a:bodyPr/>
          <a:lstStyle/>
          <a:p>
            <a:r>
              <a:rPr lang="en-US" dirty="0" smtClean="0"/>
              <a:t>Provide details of Enterprise Storage Stack Features planned for  Windows Server codenamed “Longhorn”</a:t>
            </a:r>
          </a:p>
          <a:p>
            <a:r>
              <a:rPr lang="en-US" dirty="0" smtClean="0"/>
              <a:t>Highlight technology trends for </a:t>
            </a:r>
            <a:br>
              <a:rPr lang="en-US" dirty="0" smtClean="0"/>
            </a:br>
            <a:r>
              <a:rPr lang="en-US" dirty="0" smtClean="0"/>
              <a:t>Enterprise Storage</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Storage Explorer</a:t>
            </a:r>
            <a:endParaRPr lang="en-US" dirty="0"/>
          </a:p>
        </p:txBody>
      </p:sp>
      <p:sp>
        <p:nvSpPr>
          <p:cNvPr id="3" name="Text Placeholder 2"/>
          <p:cNvSpPr>
            <a:spLocks noGrp="1"/>
          </p:cNvSpPr>
          <p:nvPr>
            <p:ph type="body" idx="1"/>
          </p:nvPr>
        </p:nvSpPr>
        <p:spPr>
          <a:xfrm>
            <a:off x="382588" y="1414464"/>
            <a:ext cx="8380412" cy="4545860"/>
          </a:xfrm>
        </p:spPr>
        <p:txBody>
          <a:bodyPr/>
          <a:lstStyle/>
          <a:p>
            <a:pPr>
              <a:spcBef>
                <a:spcPts val="1000"/>
              </a:spcBef>
            </a:pPr>
            <a:r>
              <a:rPr lang="en-US" sz="2800" dirty="0" smtClean="0"/>
              <a:t>Goals</a:t>
            </a:r>
          </a:p>
          <a:p>
            <a:pPr lvl="1">
              <a:spcBef>
                <a:spcPts val="700"/>
              </a:spcBef>
            </a:pPr>
            <a:r>
              <a:rPr lang="en-US" sz="2400" dirty="0" smtClean="0"/>
              <a:t>Provide visibility into </a:t>
            </a:r>
            <a:r>
              <a:rPr lang="en-US" sz="2400" dirty="0" err="1" smtClean="0"/>
              <a:t>Fibre</a:t>
            </a:r>
            <a:r>
              <a:rPr lang="en-US" sz="2400" dirty="0" smtClean="0"/>
              <a:t> Channel and </a:t>
            </a:r>
            <a:r>
              <a:rPr lang="en-US" sz="2400" dirty="0" err="1" smtClean="0"/>
              <a:t>iSCSI</a:t>
            </a:r>
            <a:r>
              <a:rPr lang="en-US" sz="2400" dirty="0" smtClean="0"/>
              <a:t> SANs</a:t>
            </a:r>
          </a:p>
          <a:p>
            <a:pPr lvl="1">
              <a:spcBef>
                <a:spcPts val="700"/>
              </a:spcBef>
            </a:pPr>
            <a:r>
              <a:rPr lang="en-US" sz="2400" dirty="0" smtClean="0"/>
              <a:t>Centralized UI for physical SAN management</a:t>
            </a:r>
          </a:p>
          <a:p>
            <a:r>
              <a:rPr lang="en-US" sz="2800" dirty="0" smtClean="0"/>
              <a:t>Views of </a:t>
            </a:r>
            <a:r>
              <a:rPr lang="en-US" sz="2800" dirty="0" err="1" smtClean="0"/>
              <a:t>Fibre</a:t>
            </a:r>
            <a:r>
              <a:rPr lang="en-US" sz="2800" dirty="0" smtClean="0"/>
              <a:t> Channel SAN</a:t>
            </a:r>
          </a:p>
          <a:p>
            <a:pPr lvl="1">
              <a:spcBef>
                <a:spcPts val="700"/>
              </a:spcBef>
            </a:pPr>
            <a:r>
              <a:rPr lang="en-US" sz="2400" dirty="0" smtClean="0"/>
              <a:t>Physical view</a:t>
            </a:r>
          </a:p>
          <a:p>
            <a:pPr lvl="1">
              <a:spcBef>
                <a:spcPts val="700"/>
              </a:spcBef>
            </a:pPr>
            <a:r>
              <a:rPr lang="en-US" sz="2400" dirty="0" smtClean="0"/>
              <a:t>Zoning view</a:t>
            </a:r>
          </a:p>
          <a:p>
            <a:r>
              <a:rPr lang="en-US" sz="2800" dirty="0" smtClean="0"/>
              <a:t>Views of </a:t>
            </a:r>
            <a:r>
              <a:rPr lang="en-US" sz="2800" dirty="0" err="1" smtClean="0"/>
              <a:t>iSCSI</a:t>
            </a:r>
            <a:r>
              <a:rPr lang="en-US" sz="2800" dirty="0" smtClean="0"/>
              <a:t> SAN</a:t>
            </a:r>
          </a:p>
          <a:p>
            <a:pPr lvl="1">
              <a:spcBef>
                <a:spcPts val="700"/>
              </a:spcBef>
            </a:pPr>
            <a:r>
              <a:rPr lang="en-US" sz="2400" dirty="0" err="1" smtClean="0"/>
              <a:t>iSCSI</a:t>
            </a:r>
            <a:r>
              <a:rPr lang="en-US" sz="2400" dirty="0" smtClean="0"/>
              <a:t> view</a:t>
            </a:r>
          </a:p>
          <a:p>
            <a:pPr lvl="1">
              <a:spcBef>
                <a:spcPts val="700"/>
              </a:spcBef>
            </a:pPr>
            <a:r>
              <a:rPr lang="en-US" sz="2400" dirty="0" smtClean="0"/>
              <a:t>Discovery Domains</a:t>
            </a:r>
          </a:p>
          <a:p>
            <a:r>
              <a:rPr lang="en-US" sz="2800" dirty="0" smtClean="0"/>
              <a:t>Server View</a:t>
            </a:r>
            <a:endParaRPr lang="en-US" dirty="0" smtClean="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382588" y="228600"/>
            <a:ext cx="8380412" cy="1163395"/>
          </a:xfrm>
        </p:spPr>
        <p:txBody>
          <a:bodyPr/>
          <a:lstStyle/>
          <a:p>
            <a:r>
              <a:rPr lang="en-US" sz="4800" dirty="0" smtClean="0"/>
              <a:t>Storage Explorer:  User Interface</a:t>
            </a:r>
            <a:br>
              <a:rPr lang="en-US" sz="4800" dirty="0" smtClean="0"/>
            </a:br>
            <a:r>
              <a:rPr lang="en-US" sz="3600" dirty="0" smtClean="0">
                <a:solidFill>
                  <a:schemeClr val="accent1"/>
                </a:solidFill>
              </a:rPr>
              <a:t>SAN Visualization  </a:t>
            </a:r>
            <a:endParaRPr lang="en-US" sz="4800" dirty="0">
              <a:solidFill>
                <a:schemeClr val="accent1"/>
              </a:solidFill>
            </a:endParaRPr>
          </a:p>
        </p:txBody>
      </p:sp>
      <p:sp>
        <p:nvSpPr>
          <p:cNvPr id="189451" name="Rectangle 11"/>
          <p:cNvSpPr>
            <a:spLocks noGrp="1" noChangeArrowheads="1"/>
          </p:cNvSpPr>
          <p:nvPr>
            <p:ph type="body" idx="1"/>
          </p:nvPr>
        </p:nvSpPr>
        <p:spPr>
          <a:xfrm>
            <a:off x="381000" y="1905000"/>
            <a:ext cx="8380412" cy="276999"/>
          </a:xfrm>
        </p:spPr>
        <p:txBody>
          <a:bodyPr/>
          <a:lstStyle/>
          <a:p>
            <a:pPr marL="234950" indent="-234950"/>
            <a:r>
              <a:rPr lang="en-US" sz="2000" dirty="0" smtClean="0"/>
              <a:t>Provides detailed SAN configuration information</a:t>
            </a:r>
            <a:endParaRPr lang="en-US" sz="2000" dirty="0"/>
          </a:p>
        </p:txBody>
      </p:sp>
      <p:pic>
        <p:nvPicPr>
          <p:cNvPr id="30723" name="Picture 10" descr="StorExp_1"/>
          <p:cNvPicPr>
            <a:picLocks noChangeAspect="1" noChangeArrowheads="1"/>
          </p:cNvPicPr>
          <p:nvPr/>
        </p:nvPicPr>
        <p:blipFill>
          <a:blip r:embed="rId3"/>
          <a:srcRect/>
          <a:stretch>
            <a:fillRect/>
          </a:stretch>
        </p:blipFill>
        <p:spPr bwMode="auto">
          <a:xfrm>
            <a:off x="1528762" y="2362200"/>
            <a:ext cx="6086475" cy="3629025"/>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30724" name="Oval 9"/>
          <p:cNvSpPr>
            <a:spLocks noChangeArrowheads="1"/>
          </p:cNvSpPr>
          <p:nvPr/>
        </p:nvSpPr>
        <p:spPr bwMode="auto">
          <a:xfrm>
            <a:off x="2660805" y="5245913"/>
            <a:ext cx="1503363" cy="474662"/>
          </a:xfrm>
          <a:prstGeom prst="ellipse">
            <a:avLst/>
          </a:prstGeom>
          <a:noFill/>
          <a:ln w="38100">
            <a:solidFill>
              <a:srgbClr val="FF3300"/>
            </a:solidFill>
            <a:round/>
            <a:headEnd/>
            <a:tailEnd/>
          </a:ln>
          <a:effectLst>
            <a:outerShdw blurRad="50800" dist="38100" dir="2700000" algn="tl" rotWithShape="0">
              <a:prstClr val="black">
                <a:alpha val="40000"/>
              </a:prstClr>
            </a:outerShdw>
          </a:effectLst>
        </p:spPr>
        <p:txBody>
          <a:bodyPr wrap="none" anchor="ctr"/>
          <a:lstStyle/>
          <a:p>
            <a:endParaRPr lang="en-US">
              <a:latin typeface="Segoe" pitchFamily="34" charset="0"/>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50" name="Picture 6" descr="G12xxBB_NEW"/>
          <p:cNvPicPr>
            <a:picLocks noChangeAspect="1" noChangeArrowheads="1"/>
          </p:cNvPicPr>
          <p:nvPr/>
        </p:nvPicPr>
        <p:blipFill>
          <a:blip r:embed="rId3"/>
          <a:srcRect/>
          <a:stretch>
            <a:fillRect/>
          </a:stretch>
        </p:blipFill>
        <p:spPr bwMode="auto">
          <a:xfrm>
            <a:off x="1403854" y="2362200"/>
            <a:ext cx="6336293" cy="3630168"/>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11970" name="Rectangle 2"/>
          <p:cNvSpPr>
            <a:spLocks noGrp="1" noChangeArrowheads="1"/>
          </p:cNvSpPr>
          <p:nvPr>
            <p:ph type="title"/>
          </p:nvPr>
        </p:nvSpPr>
        <p:spPr>
          <a:xfrm>
            <a:off x="382588" y="228600"/>
            <a:ext cx="8380412" cy="1163395"/>
          </a:xfrm>
        </p:spPr>
        <p:txBody>
          <a:bodyPr/>
          <a:lstStyle/>
          <a:p>
            <a:r>
              <a:rPr lang="fr-FR" sz="4800" dirty="0" smtClean="0"/>
              <a:t>Storage Explorer:  User Interface</a:t>
            </a:r>
            <a:br>
              <a:rPr lang="fr-FR" sz="4800" dirty="0" smtClean="0"/>
            </a:br>
            <a:r>
              <a:rPr sz="3600" smtClean="0">
                <a:solidFill>
                  <a:schemeClr val="accent1"/>
                </a:solidFill>
              </a:rPr>
              <a:t>Device management </a:t>
            </a:r>
            <a:endParaRPr sz="4800">
              <a:solidFill>
                <a:schemeClr val="accent1"/>
              </a:solidFill>
            </a:endParaRPr>
          </a:p>
        </p:txBody>
      </p:sp>
      <p:sp>
        <p:nvSpPr>
          <p:cNvPr id="211976" name="Rectangle 8"/>
          <p:cNvSpPr>
            <a:spLocks noGrp="1" noChangeArrowheads="1"/>
          </p:cNvSpPr>
          <p:nvPr>
            <p:ph type="body" idx="1"/>
          </p:nvPr>
        </p:nvSpPr>
        <p:spPr>
          <a:xfrm>
            <a:off x="382588" y="1905000"/>
            <a:ext cx="8380412" cy="276999"/>
          </a:xfrm>
        </p:spPr>
        <p:txBody>
          <a:bodyPr/>
          <a:lstStyle/>
          <a:p>
            <a:pPr marL="234950" indent="-234950"/>
            <a:r>
              <a:rPr lang="en-US" sz="2000" dirty="0" smtClean="0"/>
              <a:t>Provides access to the management interfaces for individual devices</a:t>
            </a:r>
            <a:endParaRPr lang="en-US" sz="2000"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82588" y="228600"/>
            <a:ext cx="8380412" cy="1191095"/>
          </a:xfrm>
        </p:spPr>
        <p:txBody>
          <a:bodyPr/>
          <a:lstStyle/>
          <a:p>
            <a:r>
              <a:rPr lang="en-US" dirty="0" smtClean="0"/>
              <a:t>Protocol Improvements</a:t>
            </a:r>
            <a:br>
              <a:rPr lang="en-US" dirty="0" smtClean="0"/>
            </a:br>
            <a:r>
              <a:rPr lang="en-US" sz="3600" dirty="0" smtClean="0">
                <a:solidFill>
                  <a:schemeClr val="accent1"/>
                </a:solidFill>
              </a:rPr>
              <a:t>SMB 2.0</a:t>
            </a:r>
            <a:endParaRPr lang="en-US" dirty="0" smtClean="0">
              <a:solidFill>
                <a:schemeClr val="accent1"/>
              </a:solidFill>
            </a:endParaRPr>
          </a:p>
        </p:txBody>
      </p:sp>
      <p:sp>
        <p:nvSpPr>
          <p:cNvPr id="3" name="Content Placeholder 2"/>
          <p:cNvSpPr>
            <a:spLocks noGrp="1"/>
          </p:cNvSpPr>
          <p:nvPr>
            <p:ph type="body" idx="1"/>
          </p:nvPr>
        </p:nvSpPr>
        <p:spPr>
          <a:xfrm>
            <a:off x="382588" y="1905000"/>
            <a:ext cx="8380412" cy="4480714"/>
          </a:xfrm>
        </p:spPr>
        <p:txBody>
          <a:bodyPr/>
          <a:lstStyle/>
          <a:p>
            <a:pPr marL="346075" indent="-346075">
              <a:spcBef>
                <a:spcPts val="1000"/>
              </a:spcBef>
            </a:pPr>
            <a:r>
              <a:rPr lang="en-US" sz="2800" dirty="0" smtClean="0"/>
              <a:t>SMB 2.0 greatly increases the restrictive constants for file sharing functionality (users, open files, number of shares, etc.)</a:t>
            </a:r>
          </a:p>
          <a:p>
            <a:pPr marL="346075" indent="-346075">
              <a:spcBef>
                <a:spcPts val="1000"/>
              </a:spcBef>
            </a:pPr>
            <a:r>
              <a:rPr lang="en-US" sz="2800" dirty="0" smtClean="0"/>
              <a:t>Packet compounding within the SMB 2.0 protocol reduces “chattiness”</a:t>
            </a:r>
          </a:p>
          <a:p>
            <a:pPr marL="346075" indent="-346075">
              <a:spcBef>
                <a:spcPts val="1000"/>
              </a:spcBef>
            </a:pPr>
            <a:r>
              <a:rPr lang="en-US" sz="2800" dirty="0" smtClean="0"/>
              <a:t>SMB 2.0 supports durable handles, symbolic links, and simplifies signing algorithms (security)</a:t>
            </a:r>
          </a:p>
          <a:p>
            <a:pPr marL="346075" indent="-346075">
              <a:spcBef>
                <a:spcPts val="1000"/>
              </a:spcBef>
            </a:pPr>
            <a:r>
              <a:rPr lang="en-US" sz="2800" dirty="0" smtClean="0"/>
              <a:t>Performance measured on Windows Server codenamed “Longhorn” Beta 3 at 3326 Mbps</a:t>
            </a:r>
          </a:p>
          <a:p>
            <a:pPr marL="623888" lvl="1" indent="-277813">
              <a:spcBef>
                <a:spcPts val="840"/>
              </a:spcBef>
            </a:pPr>
            <a:r>
              <a:rPr lang="en-US" sz="2400" dirty="0" smtClean="0"/>
              <a:t>Currently exceeding original goals for RTM</a:t>
            </a:r>
            <a:endParaRPr lang="en-US" sz="2400"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382588" y="228600"/>
            <a:ext cx="8380412" cy="1191095"/>
          </a:xfrm>
        </p:spPr>
        <p:txBody>
          <a:bodyPr/>
          <a:lstStyle/>
          <a:p>
            <a:r>
              <a:rPr lang="pt-BR" dirty="0" smtClean="0"/>
              <a:t>Protocol Improvements</a:t>
            </a:r>
            <a:br>
              <a:rPr lang="pt-BR" dirty="0" smtClean="0"/>
            </a:br>
            <a:r>
              <a:rPr lang="pt-BR" sz="3600" dirty="0" smtClean="0">
                <a:solidFill>
                  <a:schemeClr val="accent1"/>
                </a:solidFill>
              </a:rPr>
              <a:t>Transactional File I/O (TxF)</a:t>
            </a:r>
            <a:endParaRPr lang="pt-BR" dirty="0" smtClean="0">
              <a:solidFill>
                <a:schemeClr val="accent1"/>
              </a:solidFill>
            </a:endParaRPr>
          </a:p>
        </p:txBody>
      </p:sp>
      <p:sp>
        <p:nvSpPr>
          <p:cNvPr id="3" name="Content Placeholder 2"/>
          <p:cNvSpPr>
            <a:spLocks noGrp="1"/>
          </p:cNvSpPr>
          <p:nvPr>
            <p:ph type="body" idx="1"/>
          </p:nvPr>
        </p:nvSpPr>
        <p:spPr>
          <a:xfrm>
            <a:off x="381000" y="1905000"/>
            <a:ext cx="8380412" cy="2369879"/>
          </a:xfrm>
        </p:spPr>
        <p:txBody>
          <a:bodyPr/>
          <a:lstStyle/>
          <a:p>
            <a:r>
              <a:rPr lang="en-US" dirty="0" smtClean="0"/>
              <a:t>Provides atomic I/O operations throughout the OS (database, Registry, file system, etc.)</a:t>
            </a:r>
          </a:p>
          <a:p>
            <a:r>
              <a:rPr lang="en-US" dirty="0" smtClean="0"/>
              <a:t>Meets the performance and scale-up requirements of larger and more complex data operations </a:t>
            </a:r>
          </a:p>
          <a:p>
            <a:r>
              <a:rPr lang="en-US" dirty="0" smtClean="0"/>
              <a:t>Protocol improvements provide the foundation for advanced storage workload functionality going forward</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609398"/>
          </a:xfrm>
        </p:spPr>
        <p:txBody>
          <a:bodyPr/>
          <a:lstStyle/>
          <a:p>
            <a:r>
              <a:rPr lang="en-US" sz="4400" dirty="0" smtClean="0"/>
              <a:t>Volume Shadow Copy Service (VSS)</a:t>
            </a:r>
            <a:endParaRPr lang="en-US" sz="4400" dirty="0"/>
          </a:p>
        </p:txBody>
      </p:sp>
      <p:sp>
        <p:nvSpPr>
          <p:cNvPr id="9229" name="Rectangle 13"/>
          <p:cNvSpPr>
            <a:spLocks noGrp="1" noChangeArrowheads="1"/>
          </p:cNvSpPr>
          <p:nvPr>
            <p:ph type="body" idx="1"/>
          </p:nvPr>
        </p:nvSpPr>
        <p:spPr>
          <a:xfrm>
            <a:off x="382588" y="1414464"/>
            <a:ext cx="8380412" cy="3944157"/>
          </a:xfrm>
        </p:spPr>
        <p:txBody>
          <a:bodyPr/>
          <a:lstStyle/>
          <a:p>
            <a:pPr marL="290513" indent="-290513">
              <a:spcBef>
                <a:spcPts val="840"/>
              </a:spcBef>
            </a:pPr>
            <a:r>
              <a:rPr lang="en-US" sz="2400" dirty="0" err="1" smtClean="0"/>
              <a:t>Diskshadow</a:t>
            </a:r>
            <a:r>
              <a:rPr lang="en-US" sz="2400" dirty="0" smtClean="0"/>
              <a:t> is a new in-box VSS requestor to create and manage hardware and software shadow copies  </a:t>
            </a:r>
          </a:p>
          <a:p>
            <a:pPr marL="512763" lvl="1" indent="-222250">
              <a:spcBef>
                <a:spcPts val="700"/>
              </a:spcBef>
            </a:pPr>
            <a:r>
              <a:rPr lang="en-US" sz="2000" dirty="0" smtClean="0"/>
              <a:t>Offers an interactive command line interface and a script mode</a:t>
            </a:r>
          </a:p>
          <a:p>
            <a:pPr marL="512763" lvl="1" indent="-222250">
              <a:spcBef>
                <a:spcPts val="700"/>
              </a:spcBef>
            </a:pPr>
            <a:r>
              <a:rPr lang="en-US" sz="2000" dirty="0" smtClean="0"/>
              <a:t>Enables support for hardware transportable scenarios including off-host backups and data mining</a:t>
            </a:r>
          </a:p>
          <a:p>
            <a:pPr marL="290513" indent="-290513">
              <a:spcBef>
                <a:spcPts val="840"/>
              </a:spcBef>
            </a:pPr>
            <a:r>
              <a:rPr lang="en-US" sz="2400" dirty="0" smtClean="0"/>
              <a:t>Improved support for hardware shadow copy scenarios</a:t>
            </a:r>
          </a:p>
          <a:p>
            <a:pPr marL="512763" lvl="1" indent="-222250">
              <a:spcBef>
                <a:spcPts val="700"/>
              </a:spcBef>
            </a:pPr>
            <a:r>
              <a:rPr lang="en-US" sz="2000" dirty="0" smtClean="0"/>
              <a:t>Auto-recovery of transportable hardware shadow copies enabled</a:t>
            </a:r>
          </a:p>
          <a:p>
            <a:pPr marL="512763" lvl="1" indent="-222250">
              <a:spcBef>
                <a:spcPts val="700"/>
              </a:spcBef>
            </a:pPr>
            <a:r>
              <a:rPr lang="en-US" sz="2000" dirty="0" smtClean="0"/>
              <a:t>Interoperability with Transactional NTFS(</a:t>
            </a:r>
            <a:r>
              <a:rPr lang="en-US" sz="2000" dirty="0" err="1" smtClean="0"/>
              <a:t>TxF</a:t>
            </a:r>
            <a:r>
              <a:rPr lang="en-US" sz="2000" dirty="0" smtClean="0"/>
              <a:t>) supported</a:t>
            </a:r>
          </a:p>
          <a:p>
            <a:pPr marL="512763" lvl="1" indent="-222250">
              <a:spcBef>
                <a:spcPts val="700"/>
              </a:spcBef>
            </a:pPr>
            <a:r>
              <a:rPr lang="en-US" sz="2000" dirty="0" smtClean="0"/>
              <a:t>Shadow copy imports may be re-tried on failure</a:t>
            </a:r>
          </a:p>
          <a:p>
            <a:pPr marL="512763" lvl="1" indent="-222250">
              <a:spcBef>
                <a:spcPts val="700"/>
              </a:spcBef>
            </a:pPr>
            <a:r>
              <a:rPr lang="en-US" sz="2000" dirty="0" smtClean="0"/>
              <a:t>Shadow copies may be imported to multiple machines sequentially</a:t>
            </a:r>
          </a:p>
          <a:p>
            <a:pPr marL="512763" lvl="1" indent="-222250">
              <a:spcBef>
                <a:spcPts val="700"/>
              </a:spcBef>
            </a:pPr>
            <a:r>
              <a:rPr lang="en-US" sz="2000" dirty="0" smtClean="0"/>
              <a:t>Fast recovery scenarios with GPT disks are supported</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dirty="0" smtClean="0"/>
              <a:t>VDS (Virtual Disk Service)</a:t>
            </a:r>
            <a:endParaRPr lang="en-US" dirty="0"/>
          </a:p>
        </p:txBody>
      </p:sp>
      <p:sp>
        <p:nvSpPr>
          <p:cNvPr id="9229" name="Rectangle 13"/>
          <p:cNvSpPr>
            <a:spLocks noGrp="1" noChangeArrowheads="1"/>
          </p:cNvSpPr>
          <p:nvPr>
            <p:ph type="body" idx="1"/>
          </p:nvPr>
        </p:nvSpPr>
        <p:spPr>
          <a:xfrm>
            <a:off x="382588" y="1414464"/>
            <a:ext cx="8380412" cy="4956229"/>
          </a:xfrm>
        </p:spPr>
        <p:txBody>
          <a:bodyPr/>
          <a:lstStyle/>
          <a:p>
            <a:r>
              <a:rPr lang="en-US" dirty="0" smtClean="0"/>
              <a:t>Online/Offline and SAN Policy feature</a:t>
            </a:r>
          </a:p>
          <a:p>
            <a:pPr lvl="1"/>
            <a:r>
              <a:rPr lang="en-US" dirty="0" smtClean="0"/>
              <a:t>Improvement over Windows Server 2003’s “No </a:t>
            </a:r>
            <a:r>
              <a:rPr lang="en-US" dirty="0" err="1" smtClean="0"/>
              <a:t>Automount</a:t>
            </a:r>
            <a:r>
              <a:rPr lang="en-US" dirty="0" smtClean="0"/>
              <a:t>”</a:t>
            </a:r>
          </a:p>
          <a:p>
            <a:pPr lvl="1"/>
            <a:r>
              <a:rPr lang="en-US" dirty="0" smtClean="0"/>
              <a:t>Full disk (not just volume) is protected in shared environment</a:t>
            </a:r>
          </a:p>
          <a:p>
            <a:r>
              <a:rPr lang="en-US" dirty="0" smtClean="0"/>
              <a:t>New ability to shrink LUNs (LUN Shrink)</a:t>
            </a:r>
          </a:p>
          <a:p>
            <a:pPr lvl="1"/>
            <a:r>
              <a:rPr lang="en-US" dirty="0" smtClean="0"/>
              <a:t>Allows IT departments to optimize LUN sizes based on actual usage</a:t>
            </a:r>
          </a:p>
          <a:p>
            <a:pPr lvl="1"/>
            <a:r>
              <a:rPr lang="en-US" dirty="0" smtClean="0"/>
              <a:t>File system, volume and LUN shrink now </a:t>
            </a:r>
            <a:br>
              <a:rPr lang="en-US" dirty="0" smtClean="0"/>
            </a:br>
            <a:r>
              <a:rPr lang="en-US" dirty="0" smtClean="0"/>
              <a:t>work compatibly</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VDS</a:t>
            </a:r>
            <a:endParaRPr lang="en-US"/>
          </a:p>
        </p:txBody>
      </p:sp>
      <p:sp>
        <p:nvSpPr>
          <p:cNvPr id="4" name="Text Placeholder 3"/>
          <p:cNvSpPr>
            <a:spLocks noGrp="1"/>
          </p:cNvSpPr>
          <p:nvPr>
            <p:ph type="body" idx="1"/>
          </p:nvPr>
        </p:nvSpPr>
        <p:spPr>
          <a:xfrm>
            <a:off x="382588" y="1414464"/>
            <a:ext cx="8380412" cy="5663089"/>
          </a:xfrm>
        </p:spPr>
        <p:txBody>
          <a:bodyPr/>
          <a:lstStyle/>
          <a:p>
            <a:r>
              <a:rPr lang="en-US" dirty="0" smtClean="0"/>
              <a:t>Data alignment improvement</a:t>
            </a:r>
          </a:p>
          <a:p>
            <a:pPr lvl="1"/>
            <a:r>
              <a:rPr lang="en-US" dirty="0" smtClean="0"/>
              <a:t>Physical sector size and LBA offset are taken into account for partitions</a:t>
            </a:r>
          </a:p>
          <a:p>
            <a:pPr lvl="1"/>
            <a:r>
              <a:rPr lang="en-US" dirty="0" smtClean="0"/>
              <a:t>Windows Vista has better alignment rules for partitions for basic disks</a:t>
            </a:r>
          </a:p>
          <a:p>
            <a:pPr lvl="1"/>
            <a:r>
              <a:rPr lang="en-US" dirty="0" smtClean="0"/>
              <a:t>Windows Vista SP1 and LHS have better alignment rules for dynamic disks</a:t>
            </a:r>
          </a:p>
          <a:p>
            <a:r>
              <a:rPr lang="en-US" dirty="0" smtClean="0"/>
              <a:t>Hardware providers logoed against prior releases are still supported</a:t>
            </a:r>
          </a:p>
          <a:p>
            <a:endParaRPr lang="en-US" dirty="0" smtClean="0"/>
          </a:p>
          <a:p>
            <a:endParaRPr lang="en-US" dirty="0" smtClean="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1384995"/>
          </a:xfrm>
        </p:spPr>
        <p:txBody>
          <a:bodyPr/>
          <a:lstStyle/>
          <a:p>
            <a:r>
              <a:rPr lang="en-US" dirty="0" smtClean="0"/>
              <a:t>Changes To Online/Offline</a:t>
            </a:r>
            <a:br>
              <a:rPr lang="en-US" dirty="0" smtClean="0"/>
            </a:br>
            <a:r>
              <a:rPr lang="en-US" dirty="0" smtClean="0"/>
              <a:t>For Shared Disks</a:t>
            </a:r>
            <a:endParaRPr lang="en-US" dirty="0"/>
          </a:p>
        </p:txBody>
      </p:sp>
      <p:sp>
        <p:nvSpPr>
          <p:cNvPr id="4" name="Text Placeholder 3"/>
          <p:cNvSpPr>
            <a:spLocks noGrp="1"/>
          </p:cNvSpPr>
          <p:nvPr>
            <p:ph type="body" idx="1"/>
          </p:nvPr>
        </p:nvSpPr>
        <p:spPr>
          <a:xfrm>
            <a:off x="381000" y="1905000"/>
            <a:ext cx="8380412" cy="4381199"/>
          </a:xfrm>
        </p:spPr>
        <p:txBody>
          <a:bodyPr/>
          <a:lstStyle/>
          <a:p>
            <a:pPr marL="234950" indent="-234950">
              <a:spcBef>
                <a:spcPts val="700"/>
              </a:spcBef>
            </a:pPr>
            <a:r>
              <a:rPr lang="en-US" sz="2000" dirty="0" smtClean="0"/>
              <a:t>New Modes</a:t>
            </a:r>
          </a:p>
          <a:p>
            <a:pPr marL="457200" lvl="1" indent="-222250">
              <a:spcBef>
                <a:spcPts val="630"/>
              </a:spcBef>
            </a:pPr>
            <a:r>
              <a:rPr lang="en-US" sz="1800" dirty="0" err="1" smtClean="0"/>
              <a:t>OfflineShared</a:t>
            </a:r>
            <a:r>
              <a:rPr lang="en-US" sz="1800" dirty="0" smtClean="0"/>
              <a:t> – new disks on a shared bus are protected by being left offline and set as read-only  </a:t>
            </a:r>
          </a:p>
          <a:p>
            <a:pPr marL="692150" lvl="2" indent="-234950">
              <a:spcBef>
                <a:spcPts val="560"/>
              </a:spcBef>
            </a:pPr>
            <a:r>
              <a:rPr lang="en-US" sz="1600" dirty="0" smtClean="0"/>
              <a:t>The boot disk (shared or not) and all new disks on a non-shared bus are brought online and made writeable</a:t>
            </a:r>
          </a:p>
          <a:p>
            <a:pPr marL="457200" lvl="1" indent="-222250">
              <a:spcBef>
                <a:spcPts val="630"/>
              </a:spcBef>
            </a:pPr>
            <a:r>
              <a:rPr lang="en-US" sz="1800" dirty="0" smtClean="0"/>
              <a:t>Offline – all new disks are left offline and made read-only</a:t>
            </a:r>
          </a:p>
          <a:p>
            <a:pPr marL="457200" lvl="1" indent="-222250">
              <a:spcBef>
                <a:spcPts val="630"/>
              </a:spcBef>
            </a:pPr>
            <a:r>
              <a:rPr lang="en-US" sz="1800" dirty="0" smtClean="0"/>
              <a:t>Online – all new disks are brought online and made writeable</a:t>
            </a:r>
          </a:p>
          <a:p>
            <a:pPr marL="234950" indent="-234950">
              <a:spcBef>
                <a:spcPts val="700"/>
              </a:spcBef>
            </a:pPr>
            <a:r>
              <a:rPr lang="en-US" sz="2000" dirty="0" smtClean="0"/>
              <a:t>Online/offline logic in VDS moved to the disk level</a:t>
            </a:r>
          </a:p>
          <a:p>
            <a:pPr marL="234950" indent="-234950">
              <a:spcBef>
                <a:spcPts val="700"/>
              </a:spcBef>
            </a:pPr>
            <a:r>
              <a:rPr lang="en-US" sz="2000" dirty="0" smtClean="0"/>
              <a:t>SAN policy is introduced to set the default the behavior of newly discovered disks</a:t>
            </a:r>
          </a:p>
          <a:p>
            <a:pPr marL="457200" lvl="1" indent="-222250">
              <a:spcBef>
                <a:spcPts val="630"/>
              </a:spcBef>
            </a:pPr>
            <a:r>
              <a:rPr lang="en-US" sz="1800" dirty="0" smtClean="0"/>
              <a:t>The shared busses currently include </a:t>
            </a:r>
            <a:r>
              <a:rPr lang="en-US" sz="1800" dirty="0" err="1" smtClean="0"/>
              <a:t>iSCSI</a:t>
            </a:r>
            <a:r>
              <a:rPr lang="en-US" sz="1800" dirty="0" smtClean="0"/>
              <a:t>, SCSI, FC, and SAS </a:t>
            </a:r>
          </a:p>
          <a:p>
            <a:pPr marL="234950" indent="-234950">
              <a:spcBef>
                <a:spcPts val="700"/>
              </a:spcBef>
            </a:pPr>
            <a:r>
              <a:rPr lang="en-US" sz="2000" dirty="0" smtClean="0"/>
              <a:t>SKU Differentiation</a:t>
            </a:r>
          </a:p>
          <a:p>
            <a:pPr marL="457200" lvl="1" indent="-222250">
              <a:spcBef>
                <a:spcPts val="630"/>
              </a:spcBef>
            </a:pPr>
            <a:r>
              <a:rPr lang="en-US" sz="1800" dirty="0" smtClean="0"/>
              <a:t>For ADS or DTC, the SAN policy is set to </a:t>
            </a:r>
            <a:r>
              <a:rPr lang="en-US" sz="1800" dirty="0" err="1" smtClean="0"/>
              <a:t>OfflineShared</a:t>
            </a:r>
            <a:endParaRPr lang="en-US" sz="1800" dirty="0" smtClean="0"/>
          </a:p>
          <a:p>
            <a:pPr marL="457200" lvl="1" indent="-222250">
              <a:spcBef>
                <a:spcPts val="630"/>
              </a:spcBef>
            </a:pPr>
            <a:r>
              <a:rPr lang="en-US" sz="1800" dirty="0" smtClean="0"/>
              <a:t>For all other SKUs, the SAN policy is set to Online</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380412" cy="1191095"/>
          </a:xfrm>
        </p:spPr>
        <p:txBody>
          <a:bodyPr/>
          <a:lstStyle/>
          <a:p>
            <a:r>
              <a:rPr lang="en-US" sz="4800" dirty="0" smtClean="0"/>
              <a:t>Online/Offline For Shared Disks</a:t>
            </a:r>
            <a:r>
              <a:rPr lang="en-US" dirty="0" smtClean="0"/>
              <a:t/>
            </a:r>
            <a:br>
              <a:rPr lang="en-US" dirty="0" smtClean="0"/>
            </a:br>
            <a:r>
              <a:rPr lang="en-US" sz="3600" dirty="0" smtClean="0">
                <a:solidFill>
                  <a:schemeClr val="accent1"/>
                </a:solidFill>
              </a:rPr>
              <a:t>Deprecation of </a:t>
            </a:r>
            <a:r>
              <a:rPr lang="en-US" sz="3600" dirty="0" err="1" smtClean="0">
                <a:solidFill>
                  <a:schemeClr val="accent1"/>
                </a:solidFill>
              </a:rPr>
              <a:t>NoAutomount</a:t>
            </a:r>
            <a:r>
              <a:rPr lang="en-US" sz="3600" dirty="0" smtClean="0">
                <a:solidFill>
                  <a:schemeClr val="accent1"/>
                </a:solidFill>
              </a:rPr>
              <a:t> Mode</a:t>
            </a:r>
            <a:endParaRPr lang="en-US" dirty="0">
              <a:solidFill>
                <a:schemeClr val="accent1"/>
              </a:solidFill>
            </a:endParaRPr>
          </a:p>
        </p:txBody>
      </p:sp>
      <p:sp>
        <p:nvSpPr>
          <p:cNvPr id="4" name="Text Placeholder 3"/>
          <p:cNvSpPr>
            <a:spLocks noGrp="1"/>
          </p:cNvSpPr>
          <p:nvPr>
            <p:ph type="body" idx="1"/>
          </p:nvPr>
        </p:nvSpPr>
        <p:spPr>
          <a:xfrm>
            <a:off x="381000" y="1809069"/>
            <a:ext cx="8380412" cy="3239861"/>
          </a:xfrm>
        </p:spPr>
        <p:txBody>
          <a:bodyPr/>
          <a:lstStyle/>
          <a:p>
            <a:pPr marL="290513" indent="-290513">
              <a:spcBef>
                <a:spcPts val="840"/>
              </a:spcBef>
            </a:pPr>
            <a:r>
              <a:rPr lang="en-US" sz="2400" dirty="0" err="1" smtClean="0"/>
              <a:t>NoAutomount</a:t>
            </a:r>
            <a:r>
              <a:rPr lang="en-US" sz="2400" dirty="0" smtClean="0"/>
              <a:t>, although still supported in Windows Server codenamed “Longhorn”, is being deprecated</a:t>
            </a:r>
          </a:p>
          <a:p>
            <a:pPr marL="512763" lvl="1" indent="-222250">
              <a:spcBef>
                <a:spcPts val="700"/>
              </a:spcBef>
            </a:pPr>
            <a:r>
              <a:rPr lang="en-US" sz="2000" dirty="0" smtClean="0"/>
              <a:t>At setup time the system will automatically convert to SAN mode Offline if </a:t>
            </a:r>
            <a:r>
              <a:rPr lang="en-US" sz="2000" dirty="0" err="1" smtClean="0"/>
              <a:t>NoAutomount</a:t>
            </a:r>
            <a:r>
              <a:rPr lang="en-US" sz="2000" dirty="0" smtClean="0"/>
              <a:t> is enabled</a:t>
            </a:r>
          </a:p>
          <a:p>
            <a:pPr marL="512763" lvl="1" indent="-222250">
              <a:spcBef>
                <a:spcPts val="700"/>
              </a:spcBef>
            </a:pPr>
            <a:r>
              <a:rPr lang="en-US" sz="2000" dirty="0" smtClean="0"/>
              <a:t>Windows Server 2003 ADS or DTC – the </a:t>
            </a:r>
            <a:r>
              <a:rPr lang="en-US" sz="2000" dirty="0" err="1" smtClean="0"/>
              <a:t>NoAutoMount</a:t>
            </a:r>
            <a:r>
              <a:rPr lang="en-US" sz="2000" dirty="0" smtClean="0"/>
              <a:t> registry key will be cleared, and the SAN policy will be set to </a:t>
            </a:r>
            <a:r>
              <a:rPr lang="en-US" sz="2000" dirty="0" err="1" smtClean="0"/>
              <a:t>OfflineShared</a:t>
            </a:r>
            <a:endParaRPr lang="en-US" sz="2000" dirty="0" smtClean="0"/>
          </a:p>
          <a:p>
            <a:pPr marL="512763" lvl="1" indent="-222250">
              <a:spcBef>
                <a:spcPts val="700"/>
              </a:spcBef>
            </a:pPr>
            <a:r>
              <a:rPr lang="en-US" sz="2000" dirty="0" smtClean="0"/>
              <a:t>Windows Server 2003 Standard SKU –  </a:t>
            </a:r>
            <a:r>
              <a:rPr lang="en-US" sz="2000" dirty="0" smtClean="0">
                <a:solidFill>
                  <a:schemeClr val="accent1"/>
                </a:solidFill>
              </a:rPr>
              <a:t>i</a:t>
            </a:r>
            <a:r>
              <a:rPr lang="en-US" sz="2000" dirty="0" smtClean="0"/>
              <a:t>f </a:t>
            </a:r>
            <a:r>
              <a:rPr lang="en-US" sz="2000" dirty="0" err="1" smtClean="0"/>
              <a:t>NoAutoMount</a:t>
            </a:r>
            <a:r>
              <a:rPr lang="en-US" sz="2000" dirty="0" smtClean="0"/>
              <a:t> was previously enabled, the </a:t>
            </a:r>
            <a:r>
              <a:rPr lang="en-US" sz="2000" dirty="0" err="1" smtClean="0"/>
              <a:t>NoAutoMount</a:t>
            </a:r>
            <a:r>
              <a:rPr lang="en-US" sz="2000" dirty="0" smtClean="0"/>
              <a:t> registry key will be cleared, and the SAN policy will be set to </a:t>
            </a:r>
            <a:r>
              <a:rPr lang="en-US" sz="2000" dirty="0" err="1" smtClean="0"/>
              <a:t>OfflineShared</a:t>
            </a:r>
            <a:endParaRPr lang="en-US" sz="2000" dirty="0" smtClean="0"/>
          </a:p>
          <a:p>
            <a:pPr marL="512763" lvl="1" indent="-222250">
              <a:spcBef>
                <a:spcPts val="700"/>
              </a:spcBef>
            </a:pPr>
            <a:r>
              <a:rPr lang="en-US" sz="2000" dirty="0" smtClean="0"/>
              <a:t>For all other cases, the SAN policy will be set to Online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Agenda</a:t>
            </a:r>
            <a:endParaRPr lang="en-US"/>
          </a:p>
        </p:txBody>
      </p:sp>
      <p:sp>
        <p:nvSpPr>
          <p:cNvPr id="5" name="Text Placeholder 4"/>
          <p:cNvSpPr>
            <a:spLocks noGrp="1"/>
          </p:cNvSpPr>
          <p:nvPr>
            <p:ph type="body" idx="1"/>
          </p:nvPr>
        </p:nvSpPr>
        <p:spPr>
          <a:xfrm>
            <a:off x="382588" y="1414464"/>
            <a:ext cx="8380412" cy="4516108"/>
          </a:xfrm>
        </p:spPr>
        <p:txBody>
          <a:bodyPr/>
          <a:lstStyle/>
          <a:p>
            <a:pPr marL="346075" indent="-346075">
              <a:spcBef>
                <a:spcPts val="1000"/>
              </a:spcBef>
            </a:pPr>
            <a:r>
              <a:rPr lang="en-US" sz="2800" dirty="0" smtClean="0"/>
              <a:t>Storage Trends</a:t>
            </a:r>
          </a:p>
          <a:p>
            <a:pPr marL="346075" indent="-346075">
              <a:spcBef>
                <a:spcPts val="1000"/>
              </a:spcBef>
            </a:pPr>
            <a:r>
              <a:rPr lang="en-US" sz="2800" dirty="0" smtClean="0"/>
              <a:t>Microsoft MPIO Support</a:t>
            </a:r>
          </a:p>
          <a:p>
            <a:pPr marL="346075" indent="-346075">
              <a:spcBef>
                <a:spcPts val="1000"/>
              </a:spcBef>
            </a:pPr>
            <a:r>
              <a:rPr lang="en-US" sz="2800" dirty="0" smtClean="0"/>
              <a:t>Server Storage Stack Changes</a:t>
            </a:r>
          </a:p>
          <a:p>
            <a:pPr marL="346075" indent="-346075">
              <a:spcBef>
                <a:spcPts val="1000"/>
              </a:spcBef>
            </a:pPr>
            <a:r>
              <a:rPr lang="en-US" sz="2800" dirty="0" err="1" smtClean="0"/>
              <a:t>iSCSI</a:t>
            </a:r>
            <a:r>
              <a:rPr lang="en-US" sz="2800" dirty="0" smtClean="0"/>
              <a:t> Initiator Integration</a:t>
            </a:r>
          </a:p>
          <a:p>
            <a:pPr marL="346075" indent="-346075">
              <a:spcBef>
                <a:spcPts val="1000"/>
              </a:spcBef>
            </a:pPr>
            <a:r>
              <a:rPr lang="en-US" sz="2800" dirty="0" smtClean="0"/>
              <a:t>Storage Management and APIs</a:t>
            </a:r>
          </a:p>
          <a:p>
            <a:pPr marL="346075" indent="-346075">
              <a:spcBef>
                <a:spcPts val="1000"/>
              </a:spcBef>
            </a:pPr>
            <a:r>
              <a:rPr lang="en-US" sz="2800" dirty="0" smtClean="0"/>
              <a:t>Remote Boot Support</a:t>
            </a:r>
          </a:p>
          <a:p>
            <a:pPr marL="346075" indent="-346075">
              <a:spcBef>
                <a:spcPts val="1000"/>
              </a:spcBef>
            </a:pPr>
            <a:r>
              <a:rPr lang="en-US" sz="2800" dirty="0" smtClean="0"/>
              <a:t>Server Backup</a:t>
            </a:r>
          </a:p>
          <a:p>
            <a:pPr marL="346075" indent="-346075">
              <a:spcBef>
                <a:spcPts val="1000"/>
              </a:spcBef>
            </a:pPr>
            <a:r>
              <a:rPr lang="en-US" sz="2800" dirty="0" smtClean="0"/>
              <a:t>Changes in Online/Offline behavior</a:t>
            </a:r>
          </a:p>
          <a:p>
            <a:pPr marL="346075" indent="-346075">
              <a:spcBef>
                <a:spcPts val="1000"/>
              </a:spcBef>
            </a:pPr>
            <a:r>
              <a:rPr lang="en-US" sz="2800" dirty="0" smtClean="0"/>
              <a:t>Technology Futures</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en-US" smtClean="0"/>
              <a:t>Server Backup (MMC)</a:t>
            </a:r>
          </a:p>
        </p:txBody>
      </p:sp>
      <p:sp>
        <p:nvSpPr>
          <p:cNvPr id="4" name="Rectangle 3"/>
          <p:cNvSpPr>
            <a:spLocks noGrp="1" noChangeArrowheads="1"/>
          </p:cNvSpPr>
          <p:nvPr>
            <p:ph type="body" idx="1"/>
          </p:nvPr>
        </p:nvSpPr>
        <p:spPr>
          <a:xfrm>
            <a:off x="382588" y="1414464"/>
            <a:ext cx="8380412" cy="4606389"/>
          </a:xfrm>
        </p:spPr>
        <p:txBody>
          <a:bodyPr/>
          <a:lstStyle/>
          <a:p>
            <a:pPr marL="234950" indent="-234950">
              <a:spcBef>
                <a:spcPts val="700"/>
              </a:spcBef>
            </a:pPr>
            <a:r>
              <a:rPr lang="en-US" sz="2000" dirty="0" smtClean="0"/>
              <a:t>New backup and recovery application that makes it easy to protect Windows Server codenamed “Longhorn” systems and applications from data loss</a:t>
            </a:r>
          </a:p>
          <a:p>
            <a:pPr marL="457200" lvl="1" indent="-222250">
              <a:spcBef>
                <a:spcPts val="630"/>
              </a:spcBef>
            </a:pPr>
            <a:r>
              <a:rPr lang="en-US" sz="1800" dirty="0" smtClean="0"/>
              <a:t>Server Backup protects files, folders, volumes, application data, and OS components</a:t>
            </a:r>
          </a:p>
          <a:p>
            <a:pPr marL="457200" lvl="1" indent="-222250">
              <a:spcBef>
                <a:spcPts val="630"/>
              </a:spcBef>
            </a:pPr>
            <a:r>
              <a:rPr lang="en-US" sz="1800" dirty="0" smtClean="0"/>
              <a:t>Server Backup supports recovery granularity that ranges from the full system, to applications, or individual files and folders</a:t>
            </a:r>
          </a:p>
          <a:p>
            <a:pPr marL="234950" indent="-234950">
              <a:spcBef>
                <a:spcPts val="700"/>
              </a:spcBef>
            </a:pPr>
            <a:r>
              <a:rPr lang="en-US" sz="2000" dirty="0" smtClean="0"/>
              <a:t>Supports new wizards that greatly simplify the backup/recovery experience</a:t>
            </a:r>
          </a:p>
          <a:p>
            <a:pPr marL="234950" indent="-234950">
              <a:spcBef>
                <a:spcPts val="700"/>
              </a:spcBef>
            </a:pPr>
            <a:r>
              <a:rPr lang="en-US" sz="2000" dirty="0" smtClean="0"/>
              <a:t>Utilizes highly efficient block-level, image-based VSS technology </a:t>
            </a:r>
          </a:p>
          <a:p>
            <a:pPr marL="234950" indent="-234950">
              <a:spcBef>
                <a:spcPts val="700"/>
              </a:spcBef>
            </a:pPr>
            <a:r>
              <a:rPr lang="en-US" sz="2000" dirty="0" smtClean="0"/>
              <a:t>Optimized for disks (local, </a:t>
            </a:r>
            <a:r>
              <a:rPr lang="en-US" sz="2000" dirty="0" err="1" smtClean="0"/>
              <a:t>Fibre</a:t>
            </a:r>
            <a:r>
              <a:rPr lang="en-US" sz="2000" smtClean="0"/>
              <a:t> Channel, </a:t>
            </a:r>
            <a:r>
              <a:rPr lang="en-US" sz="2000" dirty="0" err="1" smtClean="0"/>
              <a:t>iSCSI</a:t>
            </a:r>
            <a:r>
              <a:rPr lang="en-US" sz="2000" dirty="0" smtClean="0"/>
              <a:t>), but it also supports DVD optical media and file servers as targets</a:t>
            </a:r>
          </a:p>
          <a:p>
            <a:pPr marL="457200" lvl="1" indent="-222250">
              <a:spcBef>
                <a:spcPts val="630"/>
              </a:spcBef>
            </a:pPr>
            <a:r>
              <a:rPr lang="en-US" sz="1800" dirty="0" smtClean="0"/>
              <a:t>Server Backup does not support tape</a:t>
            </a:r>
          </a:p>
          <a:p>
            <a:pPr marL="0" indent="0">
              <a:spcBef>
                <a:spcPts val="700"/>
              </a:spcBef>
              <a:buNone/>
            </a:pPr>
            <a:r>
              <a:rPr lang="en-US" sz="2000" dirty="0" smtClean="0">
                <a:solidFill>
                  <a:schemeClr val="accent1"/>
                </a:solidFill>
              </a:rPr>
              <a:t>Note:  Tape drivers remain inbox in Windows Server Longhorn for use with 3rd party backup applications and Microsoft Data Protection Manager</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382588" y="228600"/>
            <a:ext cx="8380412" cy="664797"/>
          </a:xfrm>
        </p:spPr>
        <p:txBody>
          <a:bodyPr/>
          <a:lstStyle/>
          <a:p>
            <a:pPr defTabSz="912777" eaLnBrk="1" hangingPunct="1">
              <a:defRPr/>
            </a:pPr>
            <a:r>
              <a:rPr sz="4800" smtClean="0"/>
              <a:t>Windows Server Backup</a:t>
            </a:r>
            <a:endParaRPr sz="4800"/>
          </a:p>
        </p:txBody>
      </p:sp>
      <p:pic>
        <p:nvPicPr>
          <p:cNvPr id="34819" name="Picture 4" descr="LHSB-screenshot1.JPG"/>
          <p:cNvPicPr>
            <a:picLocks noChangeAspect="1"/>
          </p:cNvPicPr>
          <p:nvPr/>
        </p:nvPicPr>
        <p:blipFill>
          <a:blip r:embed="rId3"/>
          <a:srcRect/>
          <a:stretch>
            <a:fillRect/>
          </a:stretch>
        </p:blipFill>
        <p:spPr bwMode="auto">
          <a:xfrm>
            <a:off x="381000" y="1420813"/>
            <a:ext cx="8067675" cy="499110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382588" y="228600"/>
            <a:ext cx="8380412" cy="664797"/>
          </a:xfrm>
        </p:spPr>
        <p:txBody>
          <a:bodyPr/>
          <a:lstStyle/>
          <a:p>
            <a:pPr defTabSz="912777" eaLnBrk="1" hangingPunct="1">
              <a:defRPr/>
            </a:pPr>
            <a:r>
              <a:rPr sz="4800" smtClean="0"/>
              <a:t>Windows Server Backup</a:t>
            </a:r>
            <a:endParaRPr sz="4800"/>
          </a:p>
        </p:txBody>
      </p:sp>
      <p:pic>
        <p:nvPicPr>
          <p:cNvPr id="35843" name="Picture 4" descr="LHSB-screenshot1.JPG"/>
          <p:cNvPicPr>
            <a:picLocks noChangeAspect="1"/>
          </p:cNvPicPr>
          <p:nvPr/>
        </p:nvPicPr>
        <p:blipFill>
          <a:blip r:embed="rId3"/>
          <a:srcRect/>
          <a:stretch>
            <a:fillRect/>
          </a:stretch>
        </p:blipFill>
        <p:spPr bwMode="auto">
          <a:xfrm>
            <a:off x="457200" y="914400"/>
            <a:ext cx="8067675" cy="49911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84994" name="Picture 2"/>
          <p:cNvPicPr>
            <a:picLocks noChangeAspect="1" noChangeArrowheads="1"/>
          </p:cNvPicPr>
          <p:nvPr/>
        </p:nvPicPr>
        <p:blipFill>
          <a:blip r:embed="rId4"/>
          <a:srcRect/>
          <a:stretch>
            <a:fillRect/>
          </a:stretch>
        </p:blipFill>
        <p:spPr bwMode="auto">
          <a:xfrm>
            <a:off x="2057400" y="1420813"/>
            <a:ext cx="5029200" cy="4368800"/>
          </a:xfrm>
          <a:prstGeom prst="rect">
            <a:avLst/>
          </a:prstGeom>
          <a:noFill/>
          <a:ln w="9525">
            <a:noFill/>
            <a:miter lim="800000"/>
            <a:headEnd/>
            <a:tailEnd/>
          </a:ln>
          <a:effectLst>
            <a:outerShdw blurRad="50800" dist="38100" dir="2700000" algn="tl" rotWithShape="0">
              <a:prstClr val="black">
                <a:alpha val="40000"/>
              </a:prstClr>
            </a:outerShdw>
          </a:effectLst>
        </p:spPr>
      </p:pic>
      <p:pic>
        <p:nvPicPr>
          <p:cNvPr id="84995" name="Picture 3"/>
          <p:cNvPicPr>
            <a:picLocks noChangeAspect="1" noChangeArrowheads="1"/>
          </p:cNvPicPr>
          <p:nvPr/>
        </p:nvPicPr>
        <p:blipFill>
          <a:blip r:embed="rId5"/>
          <a:srcRect/>
          <a:stretch>
            <a:fillRect/>
          </a:stretch>
        </p:blipFill>
        <p:spPr bwMode="auto">
          <a:xfrm>
            <a:off x="2971800" y="1984375"/>
            <a:ext cx="5791200" cy="4645025"/>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4994"/>
                                        </p:tgtEl>
                                        <p:attrNameLst>
                                          <p:attrName>style.visibility</p:attrName>
                                        </p:attrNameLst>
                                      </p:cBhvr>
                                      <p:to>
                                        <p:strVal val="visible"/>
                                      </p:to>
                                    </p:set>
                                    <p:animEffect transition="in" filter="blinds(horizontal)">
                                      <p:cBhvr>
                                        <p:cTn id="7" dur="500"/>
                                        <p:tgtEl>
                                          <p:spTgt spid="8499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84995"/>
                                        </p:tgtEl>
                                        <p:attrNameLst>
                                          <p:attrName>style.visibility</p:attrName>
                                        </p:attrNameLst>
                                      </p:cBhvr>
                                      <p:to>
                                        <p:strVal val="visible"/>
                                      </p:to>
                                    </p:set>
                                    <p:animEffect transition="in" filter="blinds(horizontal)">
                                      <p:cBhvr>
                                        <p:cTn id="12" dur="500"/>
                                        <p:tgtEl>
                                          <p:spTgt spid="849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8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772400" y="152400"/>
            <a:ext cx="762000" cy="1220788"/>
          </a:xfrm>
          <a:prstGeom prst="rect">
            <a:avLst/>
          </a:prstGeom>
          <a:noFill/>
          <a:ln w="12700">
            <a:noFill/>
            <a:miter lim="800000"/>
            <a:headEnd type="none" w="sm" len="sm"/>
            <a:tailEnd type="none" w="sm" len="sm"/>
          </a:ln>
        </p:spPr>
      </p:pic>
      <p:sp>
        <p:nvSpPr>
          <p:cNvPr id="1031" name="Rectangle 10"/>
          <p:cNvSpPr>
            <a:spLocks noChangeArrowheads="1"/>
          </p:cNvSpPr>
          <p:nvPr/>
        </p:nvSpPr>
        <p:spPr bwMode="auto">
          <a:xfrm>
            <a:off x="8382000" y="914400"/>
            <a:ext cx="595313" cy="584200"/>
          </a:xfrm>
          <a:prstGeom prst="rect">
            <a:avLst/>
          </a:prstGeom>
          <a:noFill/>
          <a:ln w="9525">
            <a:noFill/>
            <a:miter lim="800000"/>
            <a:headEnd/>
            <a:tailEnd/>
          </a:ln>
        </p:spPr>
        <p:txBody>
          <a:bodyPr wrap="none">
            <a:spAutoFit/>
          </a:bodyPr>
          <a:lstStyle/>
          <a:p>
            <a:r>
              <a:rPr lang="en-US" sz="3200">
                <a:latin typeface="Webdings" pitchFamily="18" charset="2"/>
              </a:rPr>
              <a:t>Ñ</a:t>
            </a:r>
          </a:p>
        </p:txBody>
      </p:sp>
      <p:sp>
        <p:nvSpPr>
          <p:cNvPr id="1032" name="Rectangle 11"/>
          <p:cNvSpPr>
            <a:spLocks noChangeArrowheads="1"/>
          </p:cNvSpPr>
          <p:nvPr/>
        </p:nvSpPr>
        <p:spPr bwMode="auto">
          <a:xfrm>
            <a:off x="8548688" y="685800"/>
            <a:ext cx="595312" cy="584200"/>
          </a:xfrm>
          <a:prstGeom prst="rect">
            <a:avLst/>
          </a:prstGeom>
          <a:noFill/>
          <a:ln w="9525">
            <a:noFill/>
            <a:miter lim="800000"/>
            <a:headEnd/>
            <a:tailEnd/>
          </a:ln>
        </p:spPr>
        <p:txBody>
          <a:bodyPr wrap="none">
            <a:spAutoFit/>
          </a:bodyPr>
          <a:lstStyle/>
          <a:p>
            <a:r>
              <a:rPr lang="en-US" sz="3200">
                <a:latin typeface="Webdings" pitchFamily="18" charset="2"/>
              </a:rPr>
              <a:t>Ñ</a:t>
            </a:r>
          </a:p>
        </p:txBody>
      </p:sp>
      <p:graphicFrame>
        <p:nvGraphicFramePr>
          <p:cNvPr id="1026" name="Object 4"/>
          <p:cNvGraphicFramePr>
            <a:graphicFrameLocks noChangeAspect="1"/>
          </p:cNvGraphicFramePr>
          <p:nvPr/>
        </p:nvGraphicFramePr>
        <p:xfrm>
          <a:off x="7391400" y="228600"/>
          <a:ext cx="328613" cy="307975"/>
        </p:xfrm>
        <a:graphic>
          <a:graphicData uri="http://schemas.openxmlformats.org/presentationml/2006/ole">
            <p:oleObj spid="_x0000_s79874" name="Visio" r:id="rId5" imgW="1140333" imgH="823773" progId="">
              <p:embed/>
            </p:oleObj>
          </a:graphicData>
        </a:graphic>
      </p:graphicFrame>
      <p:graphicFrame>
        <p:nvGraphicFramePr>
          <p:cNvPr id="1027" name="Object 5"/>
          <p:cNvGraphicFramePr>
            <a:graphicFrameLocks noChangeAspect="1"/>
          </p:cNvGraphicFramePr>
          <p:nvPr/>
        </p:nvGraphicFramePr>
        <p:xfrm>
          <a:off x="7239000" y="533400"/>
          <a:ext cx="328613" cy="307975"/>
        </p:xfrm>
        <a:graphic>
          <a:graphicData uri="http://schemas.openxmlformats.org/presentationml/2006/ole">
            <p:oleObj spid="_x0000_s79875" name="Visio" r:id="rId6" imgW="1140333" imgH="823773" progId="">
              <p:embed/>
            </p:oleObj>
          </a:graphicData>
        </a:graphic>
      </p:graphicFrame>
      <p:sp>
        <p:nvSpPr>
          <p:cNvPr id="9" name="Title 8"/>
          <p:cNvSpPr>
            <a:spLocks noGrp="1"/>
          </p:cNvSpPr>
          <p:nvPr>
            <p:ph type="title"/>
          </p:nvPr>
        </p:nvSpPr>
        <p:spPr/>
        <p:txBody>
          <a:bodyPr/>
          <a:lstStyle/>
          <a:p>
            <a:r>
              <a:rPr lang="en-US" smtClean="0"/>
              <a:t>Storage Security Futures</a:t>
            </a:r>
            <a:endParaRPr lang="en-US" dirty="0"/>
          </a:p>
        </p:txBody>
      </p:sp>
      <p:sp>
        <p:nvSpPr>
          <p:cNvPr id="10" name="Text Placeholder 9"/>
          <p:cNvSpPr>
            <a:spLocks noGrp="1"/>
          </p:cNvSpPr>
          <p:nvPr>
            <p:ph type="body" idx="1"/>
          </p:nvPr>
        </p:nvSpPr>
        <p:spPr>
          <a:xfrm>
            <a:off x="382588" y="1414465"/>
            <a:ext cx="8380412" cy="4913653"/>
          </a:xfrm>
        </p:spPr>
        <p:txBody>
          <a:bodyPr/>
          <a:lstStyle/>
          <a:p>
            <a:r>
              <a:rPr lang="en-US" sz="3200" dirty="0" smtClean="0"/>
              <a:t>Full Volume Encryption Options Services</a:t>
            </a:r>
          </a:p>
          <a:p>
            <a:pPr lvl="1"/>
            <a:r>
              <a:rPr lang="en-US" sz="2800" dirty="0" smtClean="0"/>
              <a:t>Opportunities to select from block or file based encryption from Microsoft and partners for combined hardware/software solutions</a:t>
            </a:r>
          </a:p>
          <a:p>
            <a:r>
              <a:rPr lang="en-US" sz="3200" dirty="0" smtClean="0"/>
              <a:t> Industry Standard Storage KMI Platform</a:t>
            </a:r>
          </a:p>
          <a:p>
            <a:pPr lvl="1"/>
            <a:r>
              <a:rPr lang="en-US" sz="2800" dirty="0" smtClean="0"/>
              <a:t>Opportunities for leveraging key </a:t>
            </a:r>
            <a:br>
              <a:rPr lang="en-US" sz="2800" dirty="0" smtClean="0"/>
            </a:br>
            <a:r>
              <a:rPr lang="en-US" sz="2800" dirty="0" smtClean="0"/>
              <a:t>management standards</a:t>
            </a:r>
          </a:p>
          <a:p>
            <a:r>
              <a:rPr lang="en-US" sz="3200" dirty="0" smtClean="0"/>
              <a:t> Storage Security Management</a:t>
            </a:r>
          </a:p>
          <a:p>
            <a:pPr lvl="1"/>
            <a:r>
              <a:rPr lang="en-US" sz="2800" dirty="0" smtClean="0"/>
              <a:t>Opportunity for centralized, comprehensive management of storage security controls</a:t>
            </a:r>
            <a:endParaRPr lang="en-US" sz="2800"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1384995"/>
          </a:xfrm>
        </p:spPr>
        <p:txBody>
          <a:bodyPr/>
          <a:lstStyle/>
          <a:p>
            <a:r>
              <a:rPr lang="en-US" dirty="0" smtClean="0"/>
              <a:t>Storage Technologies </a:t>
            </a:r>
            <a:br>
              <a:rPr lang="en-US" dirty="0" smtClean="0"/>
            </a:br>
            <a:r>
              <a:rPr lang="en-US" dirty="0" smtClean="0"/>
              <a:t>Gaining Traction</a:t>
            </a:r>
            <a:endParaRPr lang="en-US" dirty="0"/>
          </a:p>
        </p:txBody>
      </p:sp>
      <p:sp>
        <p:nvSpPr>
          <p:cNvPr id="3" name="Text Placeholder 2"/>
          <p:cNvSpPr>
            <a:spLocks noGrp="1"/>
          </p:cNvSpPr>
          <p:nvPr>
            <p:ph type="body" idx="1"/>
          </p:nvPr>
        </p:nvSpPr>
        <p:spPr>
          <a:xfrm>
            <a:off x="382588" y="1905000"/>
            <a:ext cx="8380412" cy="2369879"/>
          </a:xfrm>
        </p:spPr>
        <p:txBody>
          <a:bodyPr/>
          <a:lstStyle/>
          <a:p>
            <a:r>
              <a:rPr lang="en-US" dirty="0" smtClean="0"/>
              <a:t>Flash</a:t>
            </a:r>
          </a:p>
          <a:p>
            <a:pPr lvl="1"/>
            <a:r>
              <a:rPr lang="en-US" dirty="0" smtClean="0"/>
              <a:t>Integrated system flash</a:t>
            </a:r>
          </a:p>
          <a:p>
            <a:pPr lvl="1"/>
            <a:r>
              <a:rPr lang="en-US" dirty="0" smtClean="0"/>
              <a:t>Solid State Disk Drives</a:t>
            </a:r>
          </a:p>
          <a:p>
            <a:pPr lvl="1"/>
            <a:r>
              <a:rPr lang="en-US" dirty="0" smtClean="0"/>
              <a:t>“Green” Data Center</a:t>
            </a:r>
          </a:p>
          <a:p>
            <a:pPr lvl="1"/>
            <a:r>
              <a:rPr lang="en-US" dirty="0" smtClean="0"/>
              <a:t>“Diskless” Servers</a:t>
            </a:r>
          </a:p>
          <a:p>
            <a:r>
              <a:rPr lang="en-US" dirty="0" smtClean="0"/>
              <a:t>Growing Adoption for Ethernet storage </a:t>
            </a:r>
          </a:p>
          <a:p>
            <a:pPr lvl="1"/>
            <a:r>
              <a:rPr lang="en-US" dirty="0" smtClean="0"/>
              <a:t>Emergence of new standards</a:t>
            </a:r>
          </a:p>
          <a:p>
            <a:pPr lvl="1"/>
            <a:r>
              <a:rPr lang="en-US" dirty="0" smtClean="0"/>
              <a:t>DCE</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912777" eaLnBrk="1" hangingPunct="1">
              <a:defRPr/>
            </a:pPr>
            <a:r>
              <a:rPr smtClean="0"/>
              <a:t>Calls To Action</a:t>
            </a:r>
            <a:endParaRPr/>
          </a:p>
        </p:txBody>
      </p:sp>
      <p:sp>
        <p:nvSpPr>
          <p:cNvPr id="3" name="Text Placeholder 2"/>
          <p:cNvSpPr>
            <a:spLocks noGrp="1"/>
          </p:cNvSpPr>
          <p:nvPr>
            <p:ph type="body" idx="1"/>
          </p:nvPr>
        </p:nvSpPr>
        <p:spPr>
          <a:xfrm>
            <a:off x="382588" y="1414464"/>
            <a:ext cx="8380412" cy="3951851"/>
          </a:xfrm>
        </p:spPr>
        <p:txBody>
          <a:bodyPr/>
          <a:lstStyle/>
          <a:p>
            <a:pPr marL="382573" indent="-382573" defTabSz="912777" eaLnBrk="1" hangingPunct="1">
              <a:defRPr/>
            </a:pPr>
            <a:r>
              <a:rPr lang="en-US" sz="2800" dirty="0" smtClean="0"/>
              <a:t>Contact Microsoft if you have requirements </a:t>
            </a:r>
            <a:br>
              <a:rPr lang="en-US" sz="2800" dirty="0" smtClean="0"/>
            </a:br>
            <a:r>
              <a:rPr lang="en-US" sz="2800" dirty="0" smtClean="0"/>
              <a:t>related to futures for the enterprise storage stack or emerging technologies</a:t>
            </a:r>
          </a:p>
          <a:p>
            <a:pPr marL="704836" lvl="1" indent="-382573" defTabSz="912777" eaLnBrk="1" hangingPunct="1">
              <a:defRPr/>
            </a:pPr>
            <a:r>
              <a:rPr lang="en-US" sz="2500" dirty="0" smtClean="0"/>
              <a:t> </a:t>
            </a:r>
          </a:p>
          <a:p>
            <a:pPr marL="382573" indent="-382573" defTabSz="912777" eaLnBrk="1" hangingPunct="1">
              <a:defRPr/>
            </a:pPr>
            <a:r>
              <a:rPr lang="en-US" sz="2800" dirty="0" smtClean="0"/>
              <a:t>Install and evaluate new enterprise storage features in Windows Server codenamed “Longhorn” Beta 3</a:t>
            </a:r>
          </a:p>
          <a:p>
            <a:pPr marL="382573" indent="-382573" defTabSz="912777" eaLnBrk="1" hangingPunct="1">
              <a:defRPr/>
            </a:pPr>
            <a:r>
              <a:rPr lang="en-US" sz="2800" dirty="0" smtClean="0"/>
              <a:t>Backup Application vendors should review disk online/offline changes to ensure VSS supportability of their applications for Windows Server Longhorn</a:t>
            </a:r>
            <a:endParaRPr lang="en-US" sz="1800" dirty="0" smtClean="0"/>
          </a:p>
        </p:txBody>
      </p:sp>
      <p:sp>
        <p:nvSpPr>
          <p:cNvPr id="4" name="Text Placeholder 2"/>
          <p:cNvSpPr txBox="1">
            <a:spLocks/>
          </p:cNvSpPr>
          <p:nvPr/>
        </p:nvSpPr>
        <p:spPr bwMode="auto">
          <a:xfrm>
            <a:off x="1014763" y="2681868"/>
            <a:ext cx="3802566" cy="346249"/>
          </a:xfrm>
          <a:prstGeom prst="rect">
            <a:avLst/>
          </a:prstGeom>
          <a:solidFill>
            <a:schemeClr val="bg2"/>
          </a:solidFill>
          <a:ln w="9525">
            <a:noFill/>
            <a:miter lim="800000"/>
            <a:headEnd/>
            <a:tailEnd/>
          </a:ln>
          <a:effectLst>
            <a:glow rad="63500">
              <a:schemeClr val="accent6">
                <a:satMod val="175000"/>
                <a:alpha val="40000"/>
              </a:schemeClr>
            </a:glow>
          </a:effectLst>
        </p:spPr>
        <p:txBody>
          <a:bodyPr vert="horz" wrap="square" lIns="0" tIns="0" rIns="0" bIns="0" numCol="1" anchor="t" anchorCtr="0" compatLnSpc="1">
            <a:prstTxWarp prst="textNoShape">
              <a:avLst/>
            </a:prstTxWarp>
            <a:spAutoFit/>
          </a:bodyPr>
          <a:lstStyle/>
          <a:p>
            <a:pPr marL="0" marR="0" lvl="1" algn="ctr" defTabSz="912777" rtl="0" eaLnBrk="1" fontAlgn="base" latinLnBrk="0" hangingPunct="1">
              <a:lnSpc>
                <a:spcPct val="90000"/>
              </a:lnSpc>
              <a:spcBef>
                <a:spcPts val="1083"/>
              </a:spcBef>
              <a:spcAft>
                <a:spcPct val="0"/>
              </a:spcAft>
              <a:buClr>
                <a:schemeClr val="tx2"/>
              </a:buClr>
              <a:buSzPct val="80000"/>
              <a:buFontTx/>
              <a:buNone/>
              <a:tabLst/>
              <a:defRPr/>
            </a:pPr>
            <a:r>
              <a:rPr kumimoji="0" lang="en-US" sz="2500" b="0" i="0" u="none" strike="noStrike" kern="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n-lt"/>
              </a:rPr>
              <a:t>hec7stor @ microsoft.com</a:t>
            </a:r>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smtClean="0"/>
              <a:t>Questions?</a:t>
            </a:r>
            <a:endParaRPr lang="en-US" dirty="0"/>
          </a:p>
        </p:txBody>
      </p:sp>
      <p:sp>
        <p:nvSpPr>
          <p:cNvPr id="11" name="Subtitle 10"/>
          <p:cNvSpPr>
            <a:spLocks noGrp="1"/>
          </p:cNvSpPr>
          <p:nvPr>
            <p:ph type="subTitle" idx="1"/>
          </p:nvPr>
        </p:nvSpPr>
        <p:spPr/>
        <p:txBody>
          <a:bodyPr/>
          <a:lstStyle/>
          <a:p>
            <a:endParaRPr lang="en-US"/>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4034" name="Picture 2" descr="Microsoft logo and tagline"/>
          <p:cNvPicPr>
            <a:picLocks noChangeAspect="1" noChangeArrowheads="1"/>
          </p:cNvPicPr>
          <p:nvPr/>
        </p:nvPicPr>
        <p:blipFill>
          <a:blip r:embed="rId3"/>
          <a:srcRect/>
          <a:stretch>
            <a:fillRect/>
          </a:stretch>
        </p:blipFill>
        <p:spPr bwMode="black">
          <a:xfrm>
            <a:off x="1601788" y="2787650"/>
            <a:ext cx="5940425" cy="1282700"/>
          </a:xfrm>
          <a:prstGeom prst="rect">
            <a:avLst/>
          </a:prstGeom>
          <a:noFill/>
          <a:ln w="9525">
            <a:noFill/>
            <a:miter lim="800000"/>
            <a:headEnd/>
            <a:tailEnd/>
          </a:ln>
        </p:spPr>
      </p:pic>
      <p:sp>
        <p:nvSpPr>
          <p:cNvPr id="44035" name="Text Box 3"/>
          <p:cNvSpPr txBox="1">
            <a:spLocks noChangeArrowheads="1"/>
          </p:cNvSpPr>
          <p:nvPr/>
        </p:nvSpPr>
        <p:spPr bwMode="blackWhite">
          <a:xfrm>
            <a:off x="381000" y="5926138"/>
            <a:ext cx="8382000" cy="523875"/>
          </a:xfrm>
          <a:prstGeom prst="rect">
            <a:avLst/>
          </a:prstGeom>
          <a:noFill/>
          <a:ln w="12700">
            <a:noFill/>
            <a:miter lim="800000"/>
            <a:headEnd type="none" w="sm" len="sm"/>
            <a:tailEnd type="none" w="sm" len="sm"/>
          </a:ln>
        </p:spPr>
        <p:txBody>
          <a:bodyPr lIns="91417" tIns="45710" rIns="91417" bIns="45710">
            <a:spAutoFit/>
          </a:bodyPr>
          <a:lstStyle/>
          <a:p>
            <a:pPr algn="ctr" defTabSz="912813" eaLnBrk="0" hangingPunct="0"/>
            <a:r>
              <a:rPr lang="en-US" sz="700">
                <a:solidFill>
                  <a:schemeClr val="tx2"/>
                </a:solidFill>
                <a:latin typeface="Segoe" pitchFamily="34" charset="0"/>
              </a:rPr>
              <a:t>© 2007 Microsoft Corporation. All rights reserved. Microsoft, Windows, Windows Vista and other product names are or may be registered trademarks and/or trademarks in the U.S. and/or other countries.</a:t>
            </a:r>
          </a:p>
          <a:p>
            <a:pPr algn="ctr" defTabSz="912813" eaLnBrk="0" hangingPunct="0"/>
            <a:r>
              <a:rPr lang="en-US" sz="700">
                <a:solidFill>
                  <a:schemeClr val="tx2"/>
                </a:solidFill>
                <a:latin typeface="Segoe"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a:solidFill>
                  <a:schemeClr val="tx2"/>
                </a:solidFill>
                <a:latin typeface="Segoe" pitchFamily="34" charset="0"/>
              </a:rPr>
            </a:br>
            <a:r>
              <a:rPr lang="en-US" sz="700">
                <a:solidFill>
                  <a:schemeClr val="tx2"/>
                </a:solidFill>
                <a:latin typeface="Segoe" pitchFamily="34"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Key Storage Trends For Server</a:t>
            </a:r>
            <a:br>
              <a:rPr lang="en-US" smtClean="0"/>
            </a:br>
            <a:endParaRPr lang="en-US" dirty="0"/>
          </a:p>
        </p:txBody>
      </p:sp>
      <p:sp>
        <p:nvSpPr>
          <p:cNvPr id="9229" name="Rectangle 13"/>
          <p:cNvSpPr>
            <a:spLocks noGrp="1" noChangeArrowheads="1"/>
          </p:cNvSpPr>
          <p:nvPr>
            <p:ph type="body" idx="1"/>
          </p:nvPr>
        </p:nvSpPr>
        <p:spPr/>
        <p:txBody>
          <a:bodyPr/>
          <a:lstStyle/>
          <a:p>
            <a:r>
              <a:rPr lang="en-US" smtClean="0"/>
              <a:t>Move toward stateless servers</a:t>
            </a:r>
          </a:p>
          <a:p>
            <a:r>
              <a:rPr lang="en-US" smtClean="0"/>
              <a:t>Security/Key Management</a:t>
            </a:r>
          </a:p>
          <a:p>
            <a:r>
              <a:rPr lang="en-US" smtClean="0"/>
              <a:t>Flash in the system</a:t>
            </a:r>
          </a:p>
          <a:p>
            <a:r>
              <a:rPr lang="en-US" smtClean="0"/>
              <a:t>Broad SAN Adoption</a:t>
            </a:r>
          </a:p>
          <a:p>
            <a:r>
              <a:rPr lang="en-US" smtClean="0"/>
              <a:t>Growing Adoption for Ethernet storage</a:t>
            </a:r>
            <a:endParaRPr lang="en-US"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Microsoft MPIO</a:t>
            </a:r>
            <a:endParaRPr lang="en-US"/>
          </a:p>
        </p:txBody>
      </p:sp>
      <p:sp>
        <p:nvSpPr>
          <p:cNvPr id="9229" name="Rectangle 13"/>
          <p:cNvSpPr>
            <a:spLocks noGrp="1" noChangeArrowheads="1"/>
          </p:cNvSpPr>
          <p:nvPr>
            <p:ph type="body" idx="1"/>
          </p:nvPr>
        </p:nvSpPr>
        <p:spPr>
          <a:xfrm>
            <a:off x="382588" y="1414464"/>
            <a:ext cx="8380412" cy="4310924"/>
          </a:xfrm>
        </p:spPr>
        <p:txBody>
          <a:bodyPr/>
          <a:lstStyle/>
          <a:p>
            <a:pPr marL="290513" indent="-290513">
              <a:spcBef>
                <a:spcPts val="840"/>
              </a:spcBef>
            </a:pPr>
            <a:r>
              <a:rPr lang="en-US" sz="2400" dirty="0" smtClean="0"/>
              <a:t>Aggregates multiple ports for both block-level fail-over and load balancing</a:t>
            </a:r>
          </a:p>
          <a:p>
            <a:pPr marL="290513" indent="-290513">
              <a:spcBef>
                <a:spcPts val="840"/>
              </a:spcBef>
            </a:pPr>
            <a:r>
              <a:rPr lang="en-US" sz="2400" dirty="0" smtClean="0"/>
              <a:t>Supports partner provided Device Specific Modules (DSMs)</a:t>
            </a:r>
          </a:p>
          <a:p>
            <a:pPr marL="290513" indent="-290513">
              <a:spcBef>
                <a:spcPts val="840"/>
              </a:spcBef>
            </a:pPr>
            <a:r>
              <a:rPr lang="en-US" sz="2400" dirty="0" smtClean="0"/>
              <a:t>Microsoft DSM (</a:t>
            </a:r>
            <a:r>
              <a:rPr lang="en-US" sz="2400" dirty="0" err="1" smtClean="0"/>
              <a:t>msdsm</a:t>
            </a:r>
            <a:r>
              <a:rPr lang="en-US" sz="2400" dirty="0" smtClean="0"/>
              <a:t>) included inbox for storage arrays that support either:</a:t>
            </a:r>
          </a:p>
          <a:p>
            <a:pPr marL="512763" lvl="1" indent="-222250">
              <a:spcBef>
                <a:spcPts val="700"/>
              </a:spcBef>
            </a:pPr>
            <a:r>
              <a:rPr lang="en-US" sz="2000" dirty="0" smtClean="0"/>
              <a:t>Active/Active</a:t>
            </a:r>
          </a:p>
          <a:p>
            <a:pPr marL="512763" lvl="1" indent="-222250">
              <a:spcBef>
                <a:spcPts val="700"/>
              </a:spcBef>
            </a:pPr>
            <a:r>
              <a:rPr lang="en-US" sz="2000" dirty="0" smtClean="0"/>
              <a:t>Asymmetric logical unit access (ALUA)</a:t>
            </a:r>
          </a:p>
          <a:p>
            <a:pPr marL="290513" indent="-290513">
              <a:spcBef>
                <a:spcPts val="840"/>
              </a:spcBef>
            </a:pPr>
            <a:r>
              <a:rPr lang="en-US" sz="2400" dirty="0" smtClean="0"/>
              <a:t>Protocol Independent</a:t>
            </a:r>
          </a:p>
          <a:p>
            <a:pPr marL="512763" lvl="1" indent="-222250">
              <a:spcBef>
                <a:spcPts val="700"/>
              </a:spcBef>
            </a:pPr>
            <a:r>
              <a:rPr lang="en-US" sz="2000" dirty="0" smtClean="0"/>
              <a:t>Supports SAS, </a:t>
            </a:r>
            <a:r>
              <a:rPr lang="en-US" sz="2000" dirty="0" err="1" smtClean="0"/>
              <a:t>Fibre</a:t>
            </a:r>
            <a:r>
              <a:rPr lang="en-US" sz="2000" dirty="0" smtClean="0"/>
              <a:t> Channel, </a:t>
            </a:r>
            <a:r>
              <a:rPr lang="en-US" sz="2000" dirty="0" err="1" smtClean="0"/>
              <a:t>iSCSI</a:t>
            </a:r>
            <a:r>
              <a:rPr lang="en-US" sz="2000" dirty="0" smtClean="0"/>
              <a:t>, </a:t>
            </a:r>
            <a:r>
              <a:rPr lang="en-US" sz="2000" dirty="0" err="1" smtClean="0"/>
              <a:t>Infiniband</a:t>
            </a:r>
            <a:endParaRPr lang="en-US" sz="2000" dirty="0" smtClean="0"/>
          </a:p>
          <a:p>
            <a:pPr marL="290513" indent="-290513">
              <a:spcBef>
                <a:spcPts val="840"/>
              </a:spcBef>
            </a:pPr>
            <a:r>
              <a:rPr lang="en-US" sz="2400" dirty="0" smtClean="0"/>
              <a:t>Migration from Windows Server 2003 planned for RC1</a:t>
            </a:r>
          </a:p>
          <a:p>
            <a:pPr marL="512763" lvl="1" indent="-222250">
              <a:spcBef>
                <a:spcPts val="700"/>
              </a:spcBef>
            </a:pPr>
            <a:r>
              <a:rPr lang="en-US" sz="2000" dirty="0" smtClean="0"/>
              <a:t>Allows upgrade with multiple physical paths in place</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Microsoft MPIO</a:t>
            </a:r>
            <a:endParaRPr lang="en-US"/>
          </a:p>
        </p:txBody>
      </p:sp>
      <p:sp>
        <p:nvSpPr>
          <p:cNvPr id="9229" name="Rectangle 13"/>
          <p:cNvSpPr>
            <a:spLocks noGrp="1" noChangeArrowheads="1"/>
          </p:cNvSpPr>
          <p:nvPr>
            <p:ph type="body" idx="1"/>
          </p:nvPr>
        </p:nvSpPr>
        <p:spPr>
          <a:xfrm>
            <a:off x="382588" y="1414464"/>
            <a:ext cx="8380412" cy="4284763"/>
          </a:xfrm>
        </p:spPr>
        <p:txBody>
          <a:bodyPr/>
          <a:lstStyle/>
          <a:p>
            <a:pPr marL="290513" indent="-290513">
              <a:spcBef>
                <a:spcPts val="840"/>
              </a:spcBef>
            </a:pPr>
            <a:r>
              <a:rPr lang="en-US" sz="2400" dirty="0" smtClean="0"/>
              <a:t>MPCLAIM command line used for Windows “Server Core” </a:t>
            </a:r>
          </a:p>
          <a:p>
            <a:pPr marL="290513" indent="-290513">
              <a:spcBef>
                <a:spcPts val="840"/>
              </a:spcBef>
            </a:pPr>
            <a:r>
              <a:rPr lang="en-US" sz="2400" dirty="0" smtClean="0"/>
              <a:t>New mechanism included in Windows Server </a:t>
            </a:r>
            <a:br>
              <a:rPr lang="en-US" sz="2400" dirty="0" smtClean="0"/>
            </a:br>
            <a:r>
              <a:rPr lang="en-US" sz="2400" dirty="0" smtClean="0"/>
              <a:t>codenamed “Longhorn” helps ensure that inbox Microsoft MPIO binaries are not overwritten by MPIO binaries in partner provided packages</a:t>
            </a:r>
          </a:p>
          <a:p>
            <a:pPr marL="290513" indent="-290513">
              <a:spcBef>
                <a:spcPts val="840"/>
              </a:spcBef>
            </a:pPr>
            <a:r>
              <a:rPr lang="en-US" sz="2400" dirty="0" smtClean="0"/>
              <a:t>MPIO Driver Development Kit</a:t>
            </a:r>
          </a:p>
          <a:p>
            <a:pPr marL="512763" lvl="1" indent="-222250">
              <a:spcBef>
                <a:spcPts val="700"/>
              </a:spcBef>
            </a:pPr>
            <a:r>
              <a:rPr lang="en-US" sz="2000" dirty="0" smtClean="0"/>
              <a:t>Includes sample source for a common DSM which can be compiled for all platforms (Windows 2000, Server 2003, Windows Server Longhorn)</a:t>
            </a:r>
          </a:p>
          <a:p>
            <a:pPr marL="512763" lvl="1" indent="-222250">
              <a:spcBef>
                <a:spcPts val="700"/>
              </a:spcBef>
            </a:pPr>
            <a:r>
              <a:rPr lang="en-US" sz="2000" dirty="0" smtClean="0"/>
              <a:t>Allows partners to ship a single DSM for multiple platforms</a:t>
            </a:r>
          </a:p>
          <a:p>
            <a:pPr marL="512763" lvl="1" indent="-222250">
              <a:spcBef>
                <a:spcPts val="700"/>
              </a:spcBef>
            </a:pPr>
            <a:r>
              <a:rPr lang="en-US" sz="2000" dirty="0" smtClean="0"/>
              <a:t>Includes handling persistent reservations (PR) for both Server 2003 </a:t>
            </a:r>
            <a:br>
              <a:rPr lang="en-US" sz="2000" dirty="0" smtClean="0"/>
            </a:br>
            <a:r>
              <a:rPr lang="en-US" sz="2000" dirty="0" smtClean="0"/>
              <a:t>and Windows Server Longhorn to comply with new Windows Server Cluster Longhorn requirements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Microsoft MPIO – Installation </a:t>
            </a:r>
            <a:endParaRPr lang="en-US"/>
          </a:p>
        </p:txBody>
      </p:sp>
      <p:pic>
        <p:nvPicPr>
          <p:cNvPr id="20484" name="Picture 2" descr="C:\Newdata\mpio2.jpg"/>
          <p:cNvPicPr>
            <a:picLocks noChangeArrowheads="1"/>
          </p:cNvPicPr>
          <p:nvPr/>
        </p:nvPicPr>
        <p:blipFill>
          <a:blip r:embed="rId3"/>
          <a:srcRect b="2439"/>
          <a:stretch>
            <a:fillRect/>
          </a:stretch>
        </p:blipFill>
        <p:spPr bwMode="auto">
          <a:xfrm>
            <a:off x="1014755" y="1420813"/>
            <a:ext cx="7107973" cy="5218737"/>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a:xfrm>
            <a:off x="382588" y="228600"/>
            <a:ext cx="8761412" cy="692150"/>
          </a:xfrm>
        </p:spPr>
        <p:txBody>
          <a:bodyPr/>
          <a:lstStyle/>
          <a:p>
            <a:r>
              <a:rPr lang="en-US" dirty="0" smtClean="0"/>
              <a:t>Microsoft MPIO – Configuration</a:t>
            </a:r>
            <a:endParaRPr lang="en-US" dirty="0"/>
          </a:p>
        </p:txBody>
      </p:sp>
      <p:sp>
        <p:nvSpPr>
          <p:cNvPr id="8" name="Text Placeholder 7"/>
          <p:cNvSpPr>
            <a:spLocks noGrp="1"/>
          </p:cNvSpPr>
          <p:nvPr>
            <p:ph type="body" idx="1"/>
          </p:nvPr>
        </p:nvSpPr>
        <p:spPr>
          <a:xfrm>
            <a:off x="382588" y="1414464"/>
            <a:ext cx="4189412" cy="1985672"/>
          </a:xfrm>
        </p:spPr>
        <p:txBody>
          <a:bodyPr/>
          <a:lstStyle/>
          <a:p>
            <a:r>
              <a:rPr lang="en-US" dirty="0" smtClean="0"/>
              <a:t>DSM installation</a:t>
            </a:r>
          </a:p>
          <a:p>
            <a:pPr lvl="1"/>
            <a:r>
              <a:rPr lang="en-US" dirty="0" smtClean="0"/>
              <a:t>From control panel configuration utility</a:t>
            </a:r>
          </a:p>
          <a:p>
            <a:pPr lvl="1"/>
            <a:r>
              <a:rPr lang="en-US" dirty="0" smtClean="0"/>
              <a:t>From partner provided integrated installation solutions</a:t>
            </a:r>
          </a:p>
        </p:txBody>
      </p:sp>
      <p:pic>
        <p:nvPicPr>
          <p:cNvPr id="119809" name="Picture 1" descr="mpiocpl2"/>
          <p:cNvPicPr>
            <a:picLocks noChangeAspect="1" noChangeArrowheads="1"/>
          </p:cNvPicPr>
          <p:nvPr/>
        </p:nvPicPr>
        <p:blipFill>
          <a:blip r:embed="rId3"/>
          <a:srcRect/>
          <a:stretch>
            <a:fillRect/>
          </a:stretch>
        </p:blipFill>
        <p:spPr bwMode="auto">
          <a:xfrm>
            <a:off x="4895850" y="1420813"/>
            <a:ext cx="3867150" cy="4457700"/>
          </a:xfrm>
          <a:prstGeom prst="rect">
            <a:avLst/>
          </a:prstGeom>
          <a:noFill/>
          <a:ln w="9525">
            <a:noFill/>
            <a:miter lim="800000"/>
            <a:headEnd/>
            <a:tailEnd/>
          </a:ln>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12"/>
          <p:cNvSpPr>
            <a:spLocks noGrp="1" noChangeArrowheads="1"/>
          </p:cNvSpPr>
          <p:nvPr>
            <p:ph type="title"/>
          </p:nvPr>
        </p:nvSpPr>
        <p:spPr/>
        <p:txBody>
          <a:bodyPr/>
          <a:lstStyle/>
          <a:p>
            <a:r>
              <a:rPr lang="en-US" smtClean="0"/>
              <a:t>Microsoft MPIO Program Change Announcement </a:t>
            </a:r>
            <a:endParaRPr lang="en-US"/>
          </a:p>
        </p:txBody>
      </p:sp>
      <p:sp>
        <p:nvSpPr>
          <p:cNvPr id="9229" name="Rectangle 13"/>
          <p:cNvSpPr>
            <a:spLocks noGrp="1" noChangeArrowheads="1"/>
          </p:cNvSpPr>
          <p:nvPr>
            <p:ph type="body" idx="1"/>
          </p:nvPr>
        </p:nvSpPr>
        <p:spPr>
          <a:xfrm>
            <a:off x="381000" y="1905000"/>
            <a:ext cx="8380412" cy="4341701"/>
          </a:xfrm>
        </p:spPr>
        <p:txBody>
          <a:bodyPr/>
          <a:lstStyle/>
          <a:p>
            <a:r>
              <a:rPr lang="en-US" dirty="0" smtClean="0"/>
              <a:t>MPIO Becomes “Mainstream”</a:t>
            </a:r>
          </a:p>
          <a:p>
            <a:pPr lvl="1"/>
            <a:r>
              <a:rPr lang="en-US" dirty="0" smtClean="0"/>
              <a:t>Program agreement not required for Windows Server codenamed “Longhorn”</a:t>
            </a:r>
          </a:p>
          <a:p>
            <a:pPr lvl="1"/>
            <a:r>
              <a:rPr lang="en-US" dirty="0" smtClean="0"/>
              <a:t>Program Agreement still available for redistributing binaries on Windows Server 2003/Windows 2000 Server</a:t>
            </a:r>
          </a:p>
          <a:p>
            <a:r>
              <a:rPr lang="en-US" dirty="0" smtClean="0"/>
              <a:t>Targeting availability of sample DSM code through standard Windows Server Longhorn development kit</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9528</TotalTime>
  <Words>5924</Words>
  <Application>Microsoft Office PowerPoint</Application>
  <PresentationFormat>On-screen Show (4:3)</PresentationFormat>
  <Paragraphs>312</Paragraphs>
  <Slides>37</Slides>
  <Notes>37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4" baseType="lpstr">
      <vt:lpstr>Arial</vt:lpstr>
      <vt:lpstr>Segoe</vt:lpstr>
      <vt:lpstr>Wingdings</vt:lpstr>
      <vt:lpstr>Webdings</vt:lpstr>
      <vt:lpstr>Segoe Semibold</vt:lpstr>
      <vt:lpstr>WinHec 2007 WEB Template</vt:lpstr>
      <vt:lpstr>Visio</vt:lpstr>
      <vt:lpstr>Enterprise Storage Advances In Windows</vt:lpstr>
      <vt:lpstr>Key Takeaways</vt:lpstr>
      <vt:lpstr>Agenda</vt:lpstr>
      <vt:lpstr>Key Storage Trends For Server </vt:lpstr>
      <vt:lpstr>Microsoft MPIO</vt:lpstr>
      <vt:lpstr>Microsoft MPIO</vt:lpstr>
      <vt:lpstr>Microsoft MPIO – Installation </vt:lpstr>
      <vt:lpstr>Microsoft MPIO – Configuration</vt:lpstr>
      <vt:lpstr>Microsoft MPIO Program Change Announcement </vt:lpstr>
      <vt:lpstr>Server Port Driver Stack Windows Server Longhorn</vt:lpstr>
      <vt:lpstr>Server Class Driver Stack Windows Server Longhorn</vt:lpstr>
      <vt:lpstr>IP SAN Management Using iSNS</vt:lpstr>
      <vt:lpstr>Microsoft iSCSI Software Initiator</vt:lpstr>
      <vt:lpstr>Native Remote Boot Support</vt:lpstr>
      <vt:lpstr>Remote Boot Support  Additional features</vt:lpstr>
      <vt:lpstr>Installation Directly To iSCSI Target</vt:lpstr>
      <vt:lpstr>Provision Storage Wizard (1 Of 3)</vt:lpstr>
      <vt:lpstr>Provision Storage Wizard (2 Of 3)</vt:lpstr>
      <vt:lpstr>Provision Storage Wizard (3 Of 3)</vt:lpstr>
      <vt:lpstr>Storage Explorer</vt:lpstr>
      <vt:lpstr>Storage Explorer:  User Interface SAN Visualization  </vt:lpstr>
      <vt:lpstr>Storage Explorer:  User Interface Device management </vt:lpstr>
      <vt:lpstr>Protocol Improvements SMB 2.0</vt:lpstr>
      <vt:lpstr>Protocol Improvements Transactional File I/O (TxF)</vt:lpstr>
      <vt:lpstr>Volume Shadow Copy Service (VSS)</vt:lpstr>
      <vt:lpstr>VDS (Virtual Disk Service)</vt:lpstr>
      <vt:lpstr>VDS</vt:lpstr>
      <vt:lpstr>Changes To Online/Offline For Shared Disks</vt:lpstr>
      <vt:lpstr>Online/Offline For Shared Disks Deprecation of NoAutomount Mode</vt:lpstr>
      <vt:lpstr>Server Backup (MMC)</vt:lpstr>
      <vt:lpstr>Windows Server Backup</vt:lpstr>
      <vt:lpstr>Windows Server Backup</vt:lpstr>
      <vt:lpstr>Storage Security Futures</vt:lpstr>
      <vt:lpstr>Storage Technologies  Gaining Traction</vt:lpstr>
      <vt:lpstr>Calls To Action</vt:lpstr>
      <vt:lpstr>Questions?</vt:lpstr>
      <vt:lpstr>Slide 37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SVR-T463 Enterprise Storage Advances in Windows</dc:title>
  <dc:subject>WinHEC 2007</dc:subject>
  <dc:creator>John Loveall</dc:creator>
  <dc:description>Template: Bryan Lenning, Silver Fox Productions
Formatting: On site, John Epperson, Silver Fox Productions
Event Date: May 14-17, 2007 
Event Location: Los Angeles, CA</dc:description>
  <cp:lastModifiedBy>Microsoft Employee</cp:lastModifiedBy>
  <cp:revision>494</cp:revision>
  <dcterms:created xsi:type="dcterms:W3CDTF">2007-04-19T16:24:19Z</dcterms:created>
  <dcterms:modified xsi:type="dcterms:W3CDTF">2007-05-30T15:13:11Z</dcterms:modified>
</cp:coreProperties>
</file>