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34" r:id="rId1"/>
  </p:sldMasterIdLst>
  <p:notesMasterIdLst>
    <p:notesMasterId r:id="rId24"/>
  </p:notesMasterIdLst>
  <p:handoutMasterIdLst>
    <p:handoutMasterId r:id="rId25"/>
  </p:handoutMasterIdLst>
  <p:sldIdLst>
    <p:sldId id="258" r:id="rId2"/>
    <p:sldId id="292" r:id="rId3"/>
    <p:sldId id="274" r:id="rId4"/>
    <p:sldId id="275" r:id="rId5"/>
    <p:sldId id="288" r:id="rId6"/>
    <p:sldId id="290" r:id="rId7"/>
    <p:sldId id="291" r:id="rId8"/>
    <p:sldId id="313" r:id="rId9"/>
    <p:sldId id="293" r:id="rId10"/>
    <p:sldId id="306" r:id="rId11"/>
    <p:sldId id="296" r:id="rId12"/>
    <p:sldId id="295" r:id="rId13"/>
    <p:sldId id="309" r:id="rId14"/>
    <p:sldId id="310" r:id="rId15"/>
    <p:sldId id="311" r:id="rId16"/>
    <p:sldId id="315" r:id="rId17"/>
    <p:sldId id="300" r:id="rId18"/>
    <p:sldId id="301" r:id="rId19"/>
    <p:sldId id="305" r:id="rId20"/>
    <p:sldId id="303" r:id="rId21"/>
    <p:sldId id="271" r:id="rId22"/>
    <p:sldId id="304" r:id="rId23"/>
  </p:sldIdLst>
  <p:sldSz cx="9144000" cy="6858000" type="screen4x3"/>
  <p:notesSz cx="6858000" cy="9144000"/>
  <p:embeddedFontLst>
    <p:embeddedFont>
      <p:font typeface="Lucida Console" pitchFamily="49" charset="0"/>
      <p:regular r:id="rId26"/>
    </p:embeddedFont>
    <p:embeddedFont>
      <p:font typeface="Calibri" pitchFamily="34" charset="0"/>
      <p:regular r:id="rId27"/>
      <p:bold r:id="rId28"/>
      <p:italic r:id="rId29"/>
      <p:boldItalic r:id="rId30"/>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FFFFF"/>
    <a:srgbClr val="FFFFCC"/>
    <a:srgbClr val="66FFFF"/>
    <a:srgbClr val="00FFFF"/>
    <a:srgbClr val="000000"/>
  </p:clrMru>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251" autoAdjust="0"/>
    <p:restoredTop sz="91762" autoAdjust="0"/>
  </p:normalViewPr>
  <p:slideViewPr>
    <p:cSldViewPr showGuides="1">
      <p:cViewPr varScale="1">
        <p:scale>
          <a:sx n="55" d="100"/>
          <a:sy n="55" d="100"/>
        </p:scale>
        <p:origin x="-610" y="-77"/>
      </p:cViewPr>
      <p:guideLst>
        <p:guide orient="horz" pos="2160"/>
        <p:guide orient="horz" pos="144"/>
        <p:guide orient="horz" pos="4176"/>
        <p:guide orient="horz" pos="1488"/>
        <p:guide orient="horz" pos="1200"/>
        <p:guide orient="horz" pos="894"/>
        <p:guide pos="2880"/>
        <p:guide pos="240"/>
        <p:guide pos="5520"/>
      </p:guideLst>
    </p:cSldViewPr>
  </p:slideViewPr>
  <p:notesTextViewPr>
    <p:cViewPr>
      <p:scale>
        <a:sx n="100" d="100"/>
        <a:sy n="100" d="100"/>
      </p:scale>
      <p:origin x="0" y="0"/>
    </p:cViewPr>
  </p:notesTextViewPr>
  <p:sorterViewPr>
    <p:cViewPr>
      <p:scale>
        <a:sx n="25" d="100"/>
        <a:sy n="25" d="100"/>
      </p:scale>
      <p:origin x="0" y="0"/>
    </p:cViewPr>
  </p:sorterViewPr>
  <p:notesViewPr>
    <p:cSldViewPr showGuides="1">
      <p:cViewPr varScale="1">
        <p:scale>
          <a:sx n="78" d="100"/>
          <a:sy n="78" d="100"/>
        </p:scale>
        <p:origin x="-205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E09DF3-19C0-46DD-8B51-72A17F23C3B4}" type="datetimeFigureOut">
              <a:rPr lang="en-US" smtClean="0"/>
              <a:pPr/>
              <a:t>5/30/2007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DD90AC5-ECE5-4F4C-9BCF-ABB34C8ABDD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7BDABF1-E776-4748-BDD8-4CE97504C533}" type="datetimeFigureOut">
              <a:rPr lang="en-US"/>
              <a:pPr>
                <a:defRPr/>
              </a:pPr>
              <a:t>5/30/2007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DD8BD1D-94DC-439F-838D-41718A927D2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1"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cs typeface="Arial" charset="0"/>
            </a:endParaRPr>
          </a:p>
        </p:txBody>
      </p:sp>
      <p:sp>
        <p:nvSpPr>
          <p:cNvPr id="3277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B8A3E223-696C-4848-8D3E-072615401BA2}" type="datetime8">
              <a:rPr lang="en-US">
                <a:cs typeface="Arial" charset="0"/>
              </a:rPr>
              <a:pPr fontAlgn="base">
                <a:spcBef>
                  <a:spcPct val="0"/>
                </a:spcBef>
                <a:spcAft>
                  <a:spcPct val="0"/>
                </a:spcAft>
                <a:defRPr/>
              </a:pPr>
              <a:t>5/30/2007 8:14 AM</a:t>
            </a:fld>
            <a:endParaRPr lang="en-US">
              <a:cs typeface="Arial" charset="0"/>
            </a:endParaRPr>
          </a:p>
        </p:txBody>
      </p:sp>
      <p:sp>
        <p:nvSpPr>
          <p:cNvPr id="32773"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cs typeface="Arial" charset="0"/>
              </a:rPr>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cs typeface="Arial" charset="0"/>
              </a:rPr>
            </a:br>
            <a:r>
              <a:rPr lang="en-US" smtClean="0">
                <a:cs typeface="Arial" charset="0"/>
              </a:rPr>
              <a:t>MICROSOFT MAKES NO WARRANTIES, EXPRESS, IMPLIED OR STATUTORY, AS TO THE INFORMATION IN THIS PRESENTATION.</a:t>
            </a:r>
          </a:p>
        </p:txBody>
      </p:sp>
      <p:sp>
        <p:nvSpPr>
          <p:cNvPr id="32774"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90943F-A9FE-441B-94F0-7734FCFA85E0}" type="slidenum">
              <a:rPr lang="en-US">
                <a:cs typeface="Arial" charset="0"/>
              </a:rPr>
              <a:pPr fontAlgn="base">
                <a:spcBef>
                  <a:spcPct val="0"/>
                </a:spcBef>
                <a:spcAft>
                  <a:spcPct val="0"/>
                </a:spcAft>
                <a:defRPr/>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DD8BD1D-94DC-439F-838D-41718A927D29}"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8C79B626-1B02-4478-B9EC-D6668171176A}" type="datetime8">
              <a:rPr lang="en-US">
                <a:cs typeface="Arial" charset="0"/>
              </a:rPr>
              <a:pPr fontAlgn="base">
                <a:spcBef>
                  <a:spcPct val="0"/>
                </a:spcBef>
                <a:spcAft>
                  <a:spcPct val="0"/>
                </a:spcAft>
                <a:defRPr/>
              </a:pPr>
              <a:t>5/30/2007 8:14 AM</a:t>
            </a:fld>
            <a:endParaRPr lang="en-US">
              <a:cs typeface="Arial" charset="0"/>
            </a:endParaRPr>
          </a:p>
        </p:txBody>
      </p:sp>
      <p:sp>
        <p:nvSpPr>
          <p:cNvPr id="56322"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cs typeface="Arial" charset="0"/>
              </a:rPr>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cs typeface="Arial" charset="0"/>
              </a:rPr>
            </a:br>
            <a:r>
              <a:rPr lang="en-US" smtClean="0">
                <a:cs typeface="Arial" charset="0"/>
              </a:rPr>
              <a:t>MICROSOFT MAKES NO WARRANTIES, EXPRESS, IMPLIED OR STATUTORY, AS TO THE INFORMATION IN THIS PRESENTATION.</a:t>
            </a:r>
          </a:p>
        </p:txBody>
      </p:sp>
      <p:sp>
        <p:nvSpPr>
          <p:cNvPr id="5632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D26F06-BB4D-4361-89D0-91CCC35A9A29}" type="slidenum">
              <a:rPr lang="en-US">
                <a:cs typeface="Arial" charset="0"/>
              </a:rPr>
              <a:pPr fontAlgn="base">
                <a:spcBef>
                  <a:spcPct val="0"/>
                </a:spcBef>
                <a:spcAft>
                  <a:spcPct val="0"/>
                </a:spcAft>
                <a:defRPr/>
              </a:pPr>
              <a:t>11</a:t>
            </a:fld>
            <a:endParaRPr lang="en-US">
              <a:cs typeface="Arial" charset="0"/>
            </a:endParaRPr>
          </a:p>
        </p:txBody>
      </p:sp>
      <p:sp>
        <p:nvSpPr>
          <p:cNvPr id="56324"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56325"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DD8BD1D-94DC-439F-838D-41718A927D29}"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p:spPr>
      </p:sp>
      <p:sp>
        <p:nvSpPr>
          <p:cNvPr id="7577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p:spPr>
      </p:sp>
      <p:sp>
        <p:nvSpPr>
          <p:cNvPr id="7680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p:spPr>
      </p:sp>
      <p:sp>
        <p:nvSpPr>
          <p:cNvPr id="7782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5/30/2007 8:14 AM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DD8BD1D-94DC-439F-838D-41718A927D29}"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DD8BD1D-94DC-439F-838D-41718A927D29}"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DD8BD1D-94DC-439F-838D-41718A927D29}"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1"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cs typeface="Arial" charset="0"/>
            </a:endParaRPr>
          </a:p>
        </p:txBody>
      </p:sp>
      <p:sp>
        <p:nvSpPr>
          <p:cNvPr id="4301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57786FF-E238-4A7B-AD0F-084C8BAD3D45}" type="datetime8">
              <a:rPr lang="en-US">
                <a:cs typeface="Arial" charset="0"/>
              </a:rPr>
              <a:pPr fontAlgn="base">
                <a:spcBef>
                  <a:spcPct val="0"/>
                </a:spcBef>
                <a:spcAft>
                  <a:spcPct val="0"/>
                </a:spcAft>
                <a:defRPr/>
              </a:pPr>
              <a:t>5/30/2007 8:14 AM</a:t>
            </a:fld>
            <a:endParaRPr lang="en-US">
              <a:cs typeface="Arial" charset="0"/>
            </a:endParaRPr>
          </a:p>
        </p:txBody>
      </p:sp>
      <p:sp>
        <p:nvSpPr>
          <p:cNvPr id="43013"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cs typeface="Arial" charset="0"/>
              </a:rPr>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cs typeface="Arial" charset="0"/>
              </a:rPr>
            </a:br>
            <a:r>
              <a:rPr lang="en-US" smtClean="0">
                <a:cs typeface="Arial" charset="0"/>
              </a:rPr>
              <a:t>MICROSOFT MAKES NO WARRANTIES, EXPRESS, IMPLIED OR STATUTORY, AS TO THE INFORMATION IN THIS PRESENTATION.</a:t>
            </a:r>
          </a:p>
        </p:txBody>
      </p:sp>
      <p:sp>
        <p:nvSpPr>
          <p:cNvPr id="43014"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8D7A46-5D2E-439B-BCAE-C6969DEFA354}" type="slidenum">
              <a:rPr lang="en-US">
                <a:cs typeface="Arial" charset="0"/>
              </a:rPr>
              <a:pPr fontAlgn="base">
                <a:spcBef>
                  <a:spcPct val="0"/>
                </a:spcBef>
                <a:spcAft>
                  <a:spcPct val="0"/>
                </a:spcAft>
                <a:defRPr/>
              </a:pPr>
              <a:t>2</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0B62866D-96CD-484F-B971-62DD8CFA7D2E}" type="datetime8">
              <a:rPr lang="en-US">
                <a:cs typeface="Arial" charset="0"/>
              </a:rPr>
              <a:pPr fontAlgn="base">
                <a:spcBef>
                  <a:spcPct val="0"/>
                </a:spcBef>
                <a:spcAft>
                  <a:spcPct val="0"/>
                </a:spcAft>
                <a:defRPr/>
              </a:pPr>
              <a:t>5/30/2007 8:14 AM</a:t>
            </a:fld>
            <a:endParaRPr lang="en-US">
              <a:cs typeface="Arial" charset="0"/>
            </a:endParaRPr>
          </a:p>
        </p:txBody>
      </p:sp>
      <p:sp>
        <p:nvSpPr>
          <p:cNvPr id="64514"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cs typeface="Arial" charset="0"/>
              </a:rPr>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cs typeface="Arial" charset="0"/>
              </a:rPr>
            </a:br>
            <a:r>
              <a:rPr lang="en-US" smtClean="0">
                <a:cs typeface="Arial" charset="0"/>
              </a:rPr>
              <a:t>MICROSOFT MAKES NO WARRANTIES, EXPRESS, IMPLIED OR STATUTORY, AS TO THE INFORMATION IN THIS PRESENTATION.</a:t>
            </a:r>
          </a:p>
        </p:txBody>
      </p:sp>
      <p:sp>
        <p:nvSpPr>
          <p:cNvPr id="6451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F48A33-369E-4A63-9AFF-DBEEC3D36BA3}" type="slidenum">
              <a:rPr lang="en-US">
                <a:cs typeface="Arial" charset="0"/>
              </a:rPr>
              <a:pPr fontAlgn="base">
                <a:spcBef>
                  <a:spcPct val="0"/>
                </a:spcBef>
                <a:spcAft>
                  <a:spcPct val="0"/>
                </a:spcAft>
                <a:defRPr/>
              </a:pPr>
              <a:t>20</a:t>
            </a:fld>
            <a:endParaRPr lang="en-US">
              <a:cs typeface="Arial" charset="0"/>
            </a:endParaRPr>
          </a:p>
        </p:txBody>
      </p:sp>
      <p:sp>
        <p:nvSpPr>
          <p:cNvPr id="64516"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64517"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DD8BD1D-94DC-439F-838D-41718A927D29}"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DD8BD1D-94DC-439F-838D-41718A927D29}" type="slidenum">
              <a:rPr lang="en-US" smtClean="0"/>
              <a:pPr>
                <a:defRPr/>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18E737B-EBEA-4A87-9579-BC3444F1ACB1}" type="datetime8">
              <a:rPr lang="en-US">
                <a:cs typeface="Arial" charset="0"/>
              </a:rPr>
              <a:pPr fontAlgn="base">
                <a:spcBef>
                  <a:spcPct val="0"/>
                </a:spcBef>
                <a:spcAft>
                  <a:spcPct val="0"/>
                </a:spcAft>
                <a:defRPr/>
              </a:pPr>
              <a:t>5/30/2007 8:14 AM</a:t>
            </a:fld>
            <a:endParaRPr lang="en-US">
              <a:cs typeface="Arial" charset="0"/>
            </a:endParaRPr>
          </a:p>
        </p:txBody>
      </p:sp>
      <p:sp>
        <p:nvSpPr>
          <p:cNvPr id="45058"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cs typeface="Arial" charset="0"/>
              </a:rPr>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cs typeface="Arial" charset="0"/>
              </a:rPr>
            </a:br>
            <a:r>
              <a:rPr lang="en-US" smtClean="0">
                <a:cs typeface="Arial" charset="0"/>
              </a:rPr>
              <a:t>MICROSOFT MAKES NO WARRANTIES, EXPRESS, IMPLIED OR STATUTORY, AS TO THE INFORMATION IN THIS PRESENTATION.</a:t>
            </a:r>
          </a:p>
        </p:txBody>
      </p:sp>
      <p:sp>
        <p:nvSpPr>
          <p:cNvPr id="4505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693BB9-75F5-496A-A042-13982BA2D5EC}" type="slidenum">
              <a:rPr lang="en-US">
                <a:cs typeface="Arial" charset="0"/>
              </a:rPr>
              <a:pPr fontAlgn="base">
                <a:spcBef>
                  <a:spcPct val="0"/>
                </a:spcBef>
                <a:spcAft>
                  <a:spcPct val="0"/>
                </a:spcAft>
                <a:defRPr/>
              </a:pPr>
              <a:t>3</a:t>
            </a:fld>
            <a:endParaRPr lang="en-US">
              <a:cs typeface="Arial" charset="0"/>
            </a:endParaRPr>
          </a:p>
        </p:txBody>
      </p:sp>
      <p:sp>
        <p:nvSpPr>
          <p:cNvPr id="45060"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45061"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B7DCCEC-4FCD-425B-9EC6-80A435E59295}" type="datetime8">
              <a:rPr lang="en-US">
                <a:cs typeface="Arial" charset="0"/>
              </a:rPr>
              <a:pPr fontAlgn="base">
                <a:spcBef>
                  <a:spcPct val="0"/>
                </a:spcBef>
                <a:spcAft>
                  <a:spcPct val="0"/>
                </a:spcAft>
                <a:defRPr/>
              </a:pPr>
              <a:t>5/30/2007 8:14 AM</a:t>
            </a:fld>
            <a:endParaRPr lang="en-US">
              <a:cs typeface="Arial" charset="0"/>
            </a:endParaRPr>
          </a:p>
        </p:txBody>
      </p:sp>
      <p:sp>
        <p:nvSpPr>
          <p:cNvPr id="47106"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cs typeface="Arial" charset="0"/>
              </a:rPr>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cs typeface="Arial" charset="0"/>
              </a:rPr>
            </a:br>
            <a:r>
              <a:rPr lang="en-US" smtClean="0">
                <a:cs typeface="Arial" charset="0"/>
              </a:rPr>
              <a:t>MICROSOFT MAKES NO WARRANTIES, EXPRESS, IMPLIED OR STATUTORY, AS TO THE INFORMATION IN THIS PRESENTATION.</a:t>
            </a:r>
          </a:p>
        </p:txBody>
      </p:sp>
      <p:sp>
        <p:nvSpPr>
          <p:cNvPr id="4710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9D3F98-9A3E-4B1A-A56E-B13D5EDF14D0}" type="slidenum">
              <a:rPr lang="en-US">
                <a:cs typeface="Arial" charset="0"/>
              </a:rPr>
              <a:pPr fontAlgn="base">
                <a:spcBef>
                  <a:spcPct val="0"/>
                </a:spcBef>
                <a:spcAft>
                  <a:spcPct val="0"/>
                </a:spcAft>
                <a:defRPr/>
              </a:pPr>
              <a:t>4</a:t>
            </a:fld>
            <a:endParaRPr lang="en-US">
              <a:cs typeface="Arial" charset="0"/>
            </a:endParaRPr>
          </a:p>
        </p:txBody>
      </p:sp>
      <p:sp>
        <p:nvSpPr>
          <p:cNvPr id="47108"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47109"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DD8BD1D-94DC-439F-838D-41718A927D29}"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DD8BD1D-94DC-439F-838D-41718A927D29}"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DD8BD1D-94DC-439F-838D-41718A927D29}"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1"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cs typeface="Arial" charset="0"/>
            </a:endParaRPr>
          </a:p>
        </p:txBody>
      </p:sp>
      <p:sp>
        <p:nvSpPr>
          <p:cNvPr id="3277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B8A3E223-696C-4848-8D3E-072615401BA2}" type="datetime8">
              <a:rPr lang="en-US">
                <a:cs typeface="Arial" charset="0"/>
              </a:rPr>
              <a:pPr fontAlgn="base">
                <a:spcBef>
                  <a:spcPct val="0"/>
                </a:spcBef>
                <a:spcAft>
                  <a:spcPct val="0"/>
                </a:spcAft>
                <a:defRPr/>
              </a:pPr>
              <a:t>5/30/2007 8:14 AM</a:t>
            </a:fld>
            <a:endParaRPr lang="en-US">
              <a:cs typeface="Arial" charset="0"/>
            </a:endParaRPr>
          </a:p>
        </p:txBody>
      </p:sp>
      <p:sp>
        <p:nvSpPr>
          <p:cNvPr id="32773"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cs typeface="Arial" charset="0"/>
              </a:rPr>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cs typeface="Arial" charset="0"/>
              </a:rPr>
            </a:br>
            <a:r>
              <a:rPr lang="en-US" smtClean="0">
                <a:cs typeface="Arial" charset="0"/>
              </a:rPr>
              <a:t>MICROSOFT MAKES NO WARRANTIES, EXPRESS, IMPLIED OR STATUTORY, AS TO THE INFORMATION IN THIS PRESENTATION.</a:t>
            </a:r>
          </a:p>
        </p:txBody>
      </p:sp>
      <p:sp>
        <p:nvSpPr>
          <p:cNvPr id="32774"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90943F-A9FE-441B-94F0-7734FCFA85E0}" type="slidenum">
              <a:rPr lang="en-US">
                <a:cs typeface="Arial" charset="0"/>
              </a:rPr>
              <a:pPr fontAlgn="base">
                <a:spcBef>
                  <a:spcPct val="0"/>
                </a:spcBef>
                <a:spcAft>
                  <a:spcPct val="0"/>
                </a:spcAft>
                <a:defRPr/>
              </a:pPr>
              <a:t>8</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3C92E50-79C4-4251-9989-CBC156CE3AA4}" type="datetime8">
              <a:rPr lang="en-US">
                <a:cs typeface="Arial" charset="0"/>
              </a:rPr>
              <a:pPr fontAlgn="base">
                <a:spcBef>
                  <a:spcPct val="0"/>
                </a:spcBef>
                <a:spcAft>
                  <a:spcPct val="0"/>
                </a:spcAft>
                <a:defRPr/>
              </a:pPr>
              <a:t>5/30/2007 8:14 AM</a:t>
            </a:fld>
            <a:endParaRPr lang="en-US">
              <a:cs typeface="Arial" charset="0"/>
            </a:endParaRPr>
          </a:p>
        </p:txBody>
      </p:sp>
      <p:sp>
        <p:nvSpPr>
          <p:cNvPr id="52226"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cs typeface="Arial" charset="0"/>
              </a:rPr>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cs typeface="Arial" charset="0"/>
              </a:rPr>
            </a:br>
            <a:r>
              <a:rPr lang="en-US" smtClean="0">
                <a:cs typeface="Arial" charset="0"/>
              </a:rPr>
              <a:t>MICROSOFT MAKES NO WARRANTIES, EXPRESS, IMPLIED OR STATUTORY, AS TO THE INFORMATION IN THIS PRESENTATION.</a:t>
            </a:r>
          </a:p>
        </p:txBody>
      </p:sp>
      <p:sp>
        <p:nvSpPr>
          <p:cNvPr id="5222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836A25-2632-4850-B7F2-10CE4A5BC60C}" type="slidenum">
              <a:rPr lang="en-US">
                <a:cs typeface="Arial" charset="0"/>
              </a:rPr>
              <a:pPr fontAlgn="base">
                <a:spcBef>
                  <a:spcPct val="0"/>
                </a:spcBef>
                <a:spcAft>
                  <a:spcPct val="0"/>
                </a:spcAft>
                <a:defRPr/>
              </a:pPr>
              <a:t>9</a:t>
            </a:fld>
            <a:endParaRPr lang="en-US">
              <a:cs typeface="Arial" charset="0"/>
            </a:endParaRPr>
          </a:p>
        </p:txBody>
      </p:sp>
      <p:sp>
        <p:nvSpPr>
          <p:cNvPr id="52228"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52229"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727605" y="1903678"/>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727605" y="4334074"/>
            <a:ext cx="7692761" cy="473207"/>
          </a:xfrm>
          <a:prstGeom prst="rect">
            <a:avLst/>
          </a:prstGeom>
        </p:spPr>
        <p:txBody>
          <a:bodyPr lIns="0" tIns="0" rIns="0" bIns="0" anchor="t"/>
          <a:lstStyle>
            <a:lvl1pPr marL="0" indent="0">
              <a:spcBef>
                <a:spcPct val="0"/>
              </a:spcBef>
              <a:buFont typeface="Wingdings" pitchFamily="2" charset="2"/>
              <a:buNone/>
              <a:defRPr sz="33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150"/>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150"/>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randing Layou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5" y="2354792"/>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5" y="4340490"/>
            <a:ext cx="7692761" cy="473207"/>
          </a:xfrm>
          <a:prstGeom prst="rect">
            <a:avLst/>
          </a:prstGeom>
        </p:spPr>
        <p:txBody>
          <a:bodyPr lIns="0" tIns="0" rIns="0" bIns="0" anchor="t"/>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a:prstGeom prst="rect">
            <a:avLst/>
          </a:prstGeo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a:prstGeom prst="rect">
            <a:avLst/>
          </a:prstGeo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a:prstGeom prst="rect">
            <a:avLst/>
          </a:prstGeo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21" r:id="rId11"/>
    <p:sldLayoutId id="2147483722" r:id="rId12"/>
    <p:sldLayoutId id="2147483745" r:id="rId13"/>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5000" b="0" cap="none"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6"/>
        </a:buBlip>
        <a:defRPr sz="3300">
          <a:solidFill>
            <a:schemeClr val="tx1"/>
          </a:solidFill>
          <a:effectLst>
            <a:outerShdw blurRad="38100" dist="38100" dir="2700000" algn="tl">
              <a:srgbClr val="000000">
                <a:alpha val="43137"/>
              </a:srgbClr>
            </a:outerShdw>
          </a:effectLst>
          <a:latin typeface="+mn-lt"/>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7"/>
        </a:buBlip>
        <a:defRPr sz="3000">
          <a:solidFill>
            <a:schemeClr val="tx1"/>
          </a:solidFill>
          <a:effectLst>
            <a:outerShdw blurRad="38100" dist="38100" dir="2700000" algn="tl">
              <a:srgbClr val="000000">
                <a:alpha val="43137"/>
              </a:srgbClr>
            </a:outerShdw>
          </a:effectLst>
          <a:latin typeface="+mn-lt"/>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7"/>
        </a:buBlip>
        <a:defRPr sz="2700">
          <a:solidFill>
            <a:schemeClr val="tx1"/>
          </a:solidFill>
          <a:effectLst>
            <a:outerShdw blurRad="38100" dist="38100" dir="2700000" algn="tl">
              <a:srgbClr val="000000">
                <a:alpha val="43137"/>
              </a:srgbClr>
            </a:outerShdw>
          </a:effectLst>
          <a:latin typeface="+mn-lt"/>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7"/>
        </a:buBlip>
        <a:defRPr sz="2300">
          <a:solidFill>
            <a:schemeClr val="tx1"/>
          </a:solidFill>
          <a:effectLst>
            <a:outerShdw blurRad="38100" dist="38100" dir="2700000" algn="tl">
              <a:srgbClr val="000000">
                <a:alpha val="43137"/>
              </a:srgbClr>
            </a:outerShdw>
          </a:effectLst>
          <a:latin typeface="+mn-lt"/>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7"/>
        </a:buBlip>
        <a:defRPr sz="2300">
          <a:solidFill>
            <a:schemeClr val="tx1"/>
          </a:solidFill>
          <a:effectLst>
            <a:outerShdw blurRad="38100" dist="38100" dir="2700000" algn="tl">
              <a:srgbClr val="000000">
                <a:alpha val="43137"/>
              </a:srgbClr>
            </a:outerShdw>
          </a:effectLst>
          <a:latin typeface="+mn-lt"/>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www.microsoft.com/whdc/system/pnppwr/WHEA/wheaintro.mspx"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hyperlink" Target="mailto:wheafb@microsoft.com" TargetMode="External"/><Relationship Id="rId4" Type="http://schemas.openxmlformats.org/officeDocument/2006/relationships/hyperlink" Target="http://www.uefi.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defTabSz="912777" eaLnBrk="1" hangingPunct="1">
              <a:defRPr/>
            </a:pPr>
            <a:r>
              <a:rPr smtClean="0"/>
              <a:t>WHEA Platform Implementation</a:t>
            </a:r>
            <a:endParaRPr/>
          </a:p>
        </p:txBody>
      </p:sp>
      <p:sp>
        <p:nvSpPr>
          <p:cNvPr id="3" name="Subtitle 2"/>
          <p:cNvSpPr>
            <a:spLocks noGrp="1"/>
          </p:cNvSpPr>
          <p:nvPr>
            <p:ph type="subTitle" idx="1"/>
          </p:nvPr>
        </p:nvSpPr>
        <p:spPr>
          <a:xfrm>
            <a:off x="727075" y="4333875"/>
            <a:ext cx="7693025" cy="1371600"/>
          </a:xfrm>
        </p:spPr>
        <p:txBody>
          <a:bodyPr/>
          <a:lstStyle/>
          <a:p>
            <a:pPr defTabSz="912777" eaLnBrk="1" hangingPunct="1">
              <a:defRPr/>
            </a:pPr>
            <a:r>
              <a:rPr lang="en-US" dirty="0" smtClean="0"/>
              <a:t>John Strange</a:t>
            </a:r>
          </a:p>
          <a:p>
            <a:pPr defTabSz="912777" eaLnBrk="1" hangingPunct="1">
              <a:defRPr/>
            </a:pPr>
            <a:r>
              <a:rPr lang="en-US" dirty="0" smtClean="0"/>
              <a:t>Software Design Engineer</a:t>
            </a:r>
          </a:p>
          <a:p>
            <a:pPr defTabSz="912777" eaLnBrk="1" hangingPunct="1">
              <a:defRPr/>
            </a:pPr>
            <a:r>
              <a:rPr lang="en-US" dirty="0" smtClean="0"/>
              <a:t>Microsoft Corporation</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bwMode="auto">
          <a:xfrm>
            <a:off x="0" y="1600200"/>
            <a:ext cx="9144000" cy="5438775"/>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lIns="109728" tIns="54864" rIns="109728" bIns="54864" anchor="ctr"/>
          <a:lstStyle/>
          <a:p>
            <a:pPr algn="ctr" defTabSz="1096963" fontAlgn="auto">
              <a:spcBef>
                <a:spcPts val="0"/>
              </a:spcBef>
              <a:spcAft>
                <a:spcPts val="0"/>
              </a:spcAft>
              <a:defRPr/>
            </a:pPr>
            <a:endParaRPr lang="en-US" sz="3200" kern="0" dirty="0">
              <a:solidFill>
                <a:srgbClr val="FFFFFF"/>
              </a:solidFill>
              <a:latin typeface="Segoe" pitchFamily="34" charset="0"/>
              <a:cs typeface="+mn-cs"/>
            </a:endParaRPr>
          </a:p>
        </p:txBody>
      </p:sp>
      <p:sp>
        <p:nvSpPr>
          <p:cNvPr id="62" name="Line 4"/>
          <p:cNvSpPr>
            <a:spLocks noChangeShapeType="1"/>
          </p:cNvSpPr>
          <p:nvPr/>
        </p:nvSpPr>
        <p:spPr bwMode="auto">
          <a:xfrm flipV="1">
            <a:off x="419100" y="1285875"/>
            <a:ext cx="8305800" cy="0"/>
          </a:xfrm>
          <a:prstGeom prst="line">
            <a:avLst/>
          </a:prstGeom>
          <a:noFill/>
          <a:ln w="28575">
            <a:solidFill>
              <a:schemeClr val="hlink"/>
            </a:solidFill>
            <a:round/>
            <a:headEnd/>
            <a:tailEnd/>
          </a:ln>
          <a:effectLst>
            <a:glow rad="101600">
              <a:schemeClr val="accent4">
                <a:satMod val="175000"/>
                <a:alpha val="40000"/>
              </a:schemeClr>
            </a:glow>
            <a:outerShdw blurRad="63500" sx="102000" sy="102000" algn="ctr" rotWithShape="0">
              <a:prstClr val="black">
                <a:alpha val="40000"/>
              </a:prstClr>
            </a:outerShdw>
          </a:effectLst>
        </p:spPr>
        <p:txBody>
          <a:bodyPr/>
          <a:lstStyle/>
          <a:p>
            <a:pPr fontAlgn="auto">
              <a:spcBef>
                <a:spcPts val="0"/>
              </a:spcBef>
              <a:spcAft>
                <a:spcPts val="0"/>
              </a:spcAft>
              <a:defRPr/>
            </a:pPr>
            <a:endParaRPr lang="en-US">
              <a:latin typeface="+mn-lt"/>
              <a:cs typeface="+mn-cs"/>
            </a:endParaRPr>
          </a:p>
        </p:txBody>
      </p:sp>
      <p:sp>
        <p:nvSpPr>
          <p:cNvPr id="61" name="Up Arrow 60"/>
          <p:cNvSpPr/>
          <p:nvPr/>
        </p:nvSpPr>
        <p:spPr bwMode="auto">
          <a:xfrm>
            <a:off x="2470299" y="1672862"/>
            <a:ext cx="194932" cy="515905"/>
          </a:xfrm>
          <a:prstGeom prst="upArrow">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lIns="91432" tIns="45717" rIns="91432" bIns="45717" anchor="ctr"/>
          <a:lstStyle/>
          <a:p>
            <a:pPr algn="ctr" defTabSz="914063" fontAlgn="auto">
              <a:spcBef>
                <a:spcPts val="0"/>
              </a:spcBef>
              <a:spcAft>
                <a:spcPts val="0"/>
              </a:spcAft>
              <a:defRPr/>
            </a:pPr>
            <a:endParaRPr lang="en-US" dirty="0">
              <a:solidFill>
                <a:schemeClr val="tx1"/>
              </a:solidFill>
              <a:effectLst>
                <a:outerShdw blurRad="38100" dist="38100" dir="2700000" algn="tl">
                  <a:srgbClr val="000000">
                    <a:alpha val="43137"/>
                  </a:srgbClr>
                </a:outerShdw>
              </a:effectLst>
            </a:endParaRPr>
          </a:p>
        </p:txBody>
      </p:sp>
      <p:sp>
        <p:nvSpPr>
          <p:cNvPr id="37" name="Rounded Rectangle 36"/>
          <p:cNvSpPr/>
          <p:nvPr/>
        </p:nvSpPr>
        <p:spPr bwMode="auto">
          <a:xfrm flipH="1">
            <a:off x="1841202" y="2996387"/>
            <a:ext cx="2286000" cy="1127277"/>
          </a:xfrm>
          <a:prstGeom prst="roundRect">
            <a:avLst>
              <a:gd name="adj" fmla="val 9033"/>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lIns="91432" tIns="45717" rIns="91432" bIns="45717" anchor="b"/>
          <a:lstStyle/>
          <a:p>
            <a:pPr algn="ctr" defTabSz="914063" fontAlgn="auto">
              <a:spcBef>
                <a:spcPts val="0"/>
              </a:spcBef>
              <a:spcAft>
                <a:spcPts val="0"/>
              </a:spcAft>
              <a:defRPr/>
            </a:pPr>
            <a:r>
              <a:rPr lang="en-US" dirty="0">
                <a:solidFill>
                  <a:schemeClr val="bg2"/>
                </a:solidFill>
              </a:rPr>
              <a:t>HAL</a:t>
            </a:r>
          </a:p>
        </p:txBody>
      </p:sp>
      <p:sp>
        <p:nvSpPr>
          <p:cNvPr id="42" name="Rounded Rectangle 41"/>
          <p:cNvSpPr/>
          <p:nvPr/>
        </p:nvSpPr>
        <p:spPr bwMode="auto">
          <a:xfrm flipH="1">
            <a:off x="1970567" y="3024966"/>
            <a:ext cx="990600" cy="4572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91432" tIns="45717" rIns="91432" bIns="45717" anchor="ctr"/>
          <a:lstStyle/>
          <a:p>
            <a:pPr algn="ctr" defTabSz="914063" fontAlgn="auto">
              <a:spcBef>
                <a:spcPts val="0"/>
              </a:spcBef>
              <a:spcAft>
                <a:spcPts val="0"/>
              </a:spcAft>
              <a:defRPr/>
            </a:pPr>
            <a:r>
              <a:rPr lang="en-US" sz="1400" dirty="0">
                <a:solidFill>
                  <a:schemeClr val="bg2"/>
                </a:solidFill>
                <a:effectLst>
                  <a:outerShdw blurRad="38100" dist="38100" dir="2700000" algn="tl">
                    <a:srgbClr val="000000">
                      <a:alpha val="43137"/>
                    </a:srgbClr>
                  </a:outerShdw>
                </a:effectLst>
                <a:latin typeface="+mj-lt"/>
              </a:rPr>
              <a:t>MCE LLHEH</a:t>
            </a:r>
          </a:p>
        </p:txBody>
      </p:sp>
      <p:sp>
        <p:nvSpPr>
          <p:cNvPr id="43" name="Rounded Rectangle 42"/>
          <p:cNvSpPr/>
          <p:nvPr/>
        </p:nvSpPr>
        <p:spPr bwMode="auto">
          <a:xfrm flipH="1">
            <a:off x="3039136" y="3024966"/>
            <a:ext cx="990600" cy="4572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91432" tIns="45717" rIns="91432" bIns="45717" anchor="ctr"/>
          <a:lstStyle/>
          <a:p>
            <a:pPr algn="ctr" defTabSz="914063" fontAlgn="auto">
              <a:spcBef>
                <a:spcPts val="0"/>
              </a:spcBef>
              <a:spcAft>
                <a:spcPts val="0"/>
              </a:spcAft>
              <a:defRPr/>
            </a:pPr>
            <a:r>
              <a:rPr lang="en-US" sz="1400" dirty="0">
                <a:solidFill>
                  <a:schemeClr val="bg2"/>
                </a:solidFill>
                <a:effectLst>
                  <a:outerShdw blurRad="38100" dist="38100" dir="2700000" algn="tl">
                    <a:srgbClr val="000000">
                      <a:alpha val="43137"/>
                    </a:srgbClr>
                  </a:outerShdw>
                </a:effectLst>
                <a:latin typeface="+mj-lt"/>
              </a:rPr>
              <a:t>CPEI</a:t>
            </a:r>
          </a:p>
          <a:p>
            <a:pPr algn="ctr" defTabSz="914063" fontAlgn="auto">
              <a:spcBef>
                <a:spcPts val="0"/>
              </a:spcBef>
              <a:spcAft>
                <a:spcPts val="0"/>
              </a:spcAft>
              <a:defRPr/>
            </a:pPr>
            <a:r>
              <a:rPr lang="en-US" sz="1400" dirty="0">
                <a:solidFill>
                  <a:schemeClr val="bg2"/>
                </a:solidFill>
                <a:effectLst>
                  <a:outerShdw blurRad="38100" dist="38100" dir="2700000" algn="tl">
                    <a:srgbClr val="000000">
                      <a:alpha val="43137"/>
                    </a:srgbClr>
                  </a:outerShdw>
                </a:effectLst>
                <a:latin typeface="+mj-lt"/>
              </a:rPr>
              <a:t>LLHEH</a:t>
            </a:r>
          </a:p>
        </p:txBody>
      </p:sp>
      <p:sp>
        <p:nvSpPr>
          <p:cNvPr id="35" name="Rounded Rectangle 34"/>
          <p:cNvSpPr/>
          <p:nvPr/>
        </p:nvSpPr>
        <p:spPr bwMode="auto">
          <a:xfrm flipH="1">
            <a:off x="4279602" y="2996387"/>
            <a:ext cx="1295400" cy="1127277"/>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2" tIns="45717" rIns="91432" bIns="45717" anchor="b"/>
          <a:lstStyle/>
          <a:p>
            <a:pPr algn="ctr" defTabSz="914063" fontAlgn="auto">
              <a:spcBef>
                <a:spcPts val="0"/>
              </a:spcBef>
              <a:spcAft>
                <a:spcPts val="0"/>
              </a:spcAft>
              <a:defRPr/>
            </a:pPr>
            <a:r>
              <a:rPr lang="en-US" sz="1200" dirty="0">
                <a:solidFill>
                  <a:srgbClr val="000000"/>
                </a:solidFill>
                <a:latin typeface="+mj-lt"/>
              </a:rPr>
              <a:t>Other Error Source</a:t>
            </a:r>
          </a:p>
        </p:txBody>
      </p:sp>
      <p:sp>
        <p:nvSpPr>
          <p:cNvPr id="36" name="Rounded Rectangle 35"/>
          <p:cNvSpPr/>
          <p:nvPr/>
        </p:nvSpPr>
        <p:spPr bwMode="auto">
          <a:xfrm flipH="1">
            <a:off x="5706136" y="2996387"/>
            <a:ext cx="1295400" cy="1127277"/>
          </a:xfrm>
          <a:prstGeom prst="roundRect">
            <a:avLst>
              <a:gd name="adj" fmla="val 9033"/>
            </a:avLst>
          </a:prstGeom>
          <a:gradFill>
            <a:gsLst>
              <a:gs pos="22000">
                <a:schemeClr val="bg1"/>
              </a:gs>
              <a:gs pos="73000">
                <a:schemeClr val="bg1">
                  <a:lumMod val="75000"/>
                </a:schemeClr>
              </a:gs>
              <a:gs pos="90000">
                <a:schemeClr val="bg1">
                  <a:lumMod val="50000"/>
                </a:schemeClr>
              </a:gs>
            </a:gsLst>
            <a:lin ang="5400000" scaled="0"/>
          </a:gradFill>
          <a:ln>
            <a:solidFill>
              <a:schemeClr val="bg1">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2" tIns="45717" rIns="91432" bIns="45717" anchor="b"/>
          <a:lstStyle/>
          <a:p>
            <a:pPr algn="ctr" defTabSz="914063" fontAlgn="auto">
              <a:spcBef>
                <a:spcPts val="0"/>
              </a:spcBef>
              <a:spcAft>
                <a:spcPts val="0"/>
              </a:spcAft>
              <a:defRPr/>
            </a:pPr>
            <a:r>
              <a:rPr lang="en-US" sz="1200" dirty="0">
                <a:solidFill>
                  <a:schemeClr val="tx1"/>
                </a:solidFill>
                <a:effectLst>
                  <a:outerShdw blurRad="38100" dist="38100" dir="2700000" algn="tl">
                    <a:srgbClr val="000000">
                      <a:alpha val="43137"/>
                    </a:srgbClr>
                  </a:outerShdw>
                </a:effectLst>
                <a:latin typeface="+mj-lt"/>
              </a:rPr>
              <a:t>I/O Bus Driver</a:t>
            </a:r>
          </a:p>
        </p:txBody>
      </p:sp>
      <p:sp>
        <p:nvSpPr>
          <p:cNvPr id="2" name="Title 1"/>
          <p:cNvSpPr>
            <a:spLocks noGrp="1"/>
          </p:cNvSpPr>
          <p:nvPr>
            <p:ph type="title"/>
          </p:nvPr>
        </p:nvSpPr>
        <p:spPr>
          <a:xfrm>
            <a:off x="382588" y="293641"/>
            <a:ext cx="8380412" cy="634119"/>
          </a:xfrm>
        </p:spPr>
        <p:txBody>
          <a:bodyPr/>
          <a:lstStyle/>
          <a:p>
            <a:pPr defTabSz="912777" eaLnBrk="1" hangingPunct="1">
              <a:defRPr/>
            </a:pPr>
            <a:r>
              <a:rPr smtClean="0"/>
              <a:t>Intel Platform Error Signaling</a:t>
            </a:r>
            <a:endParaRPr/>
          </a:p>
        </p:txBody>
      </p:sp>
      <p:grpSp>
        <p:nvGrpSpPr>
          <p:cNvPr id="4" name="Line 4"/>
          <p:cNvGrpSpPr>
            <a:grpSpLocks/>
          </p:cNvGrpSpPr>
          <p:nvPr/>
        </p:nvGrpSpPr>
        <p:grpSpPr bwMode="auto">
          <a:xfrm>
            <a:off x="6934200" y="5694363"/>
            <a:ext cx="1176338" cy="249237"/>
            <a:chOff x="6748272" y="5425440"/>
            <a:chExt cx="1176528" cy="249936"/>
          </a:xfrm>
        </p:grpSpPr>
        <p:pic>
          <p:nvPicPr>
            <p:cNvPr id="53371" name="Line 4"/>
            <p:cNvPicPr>
              <a:picLocks noChangeArrowheads="1"/>
            </p:cNvPicPr>
            <p:nvPr/>
          </p:nvPicPr>
          <p:blipFill>
            <a:blip r:embed="rId3"/>
            <a:srcRect/>
            <a:stretch>
              <a:fillRect/>
            </a:stretch>
          </p:blipFill>
          <p:spPr bwMode="auto">
            <a:xfrm>
              <a:off x="6748272" y="5425440"/>
              <a:ext cx="1176528" cy="249936"/>
            </a:xfrm>
            <a:prstGeom prst="rect">
              <a:avLst/>
            </a:prstGeom>
            <a:noFill/>
          </p:spPr>
        </p:pic>
        <p:sp>
          <p:nvSpPr>
            <p:cNvPr id="53372" name="Text Box 124"/>
            <p:cNvSpPr txBox="1">
              <a:spLocks noChangeArrowheads="1" noChangeShapeType="1"/>
            </p:cNvSpPr>
            <p:nvPr/>
          </p:nvSpPr>
          <p:spPr bwMode="auto">
            <a:xfrm rot="10800000">
              <a:off x="6858000" y="5546725"/>
              <a:ext cx="0" cy="0"/>
            </a:xfrm>
            <a:prstGeom prst="rect">
              <a:avLst/>
            </a:prstGeom>
            <a:noFill/>
            <a:ln w="9525">
              <a:noFill/>
              <a:miter lim="800000"/>
              <a:headEnd/>
              <a:tailEnd/>
            </a:ln>
          </p:spPr>
          <p:txBody>
            <a:bodyPr rot="10800000" wrap="none" anchor="ctr"/>
            <a:lstStyle/>
            <a:p>
              <a:endParaRPr lang="en-US">
                <a:latin typeface="Segoe" pitchFamily="2" charset="0"/>
              </a:endParaRPr>
            </a:p>
          </p:txBody>
        </p:sp>
      </p:grpSp>
      <p:grpSp>
        <p:nvGrpSpPr>
          <p:cNvPr id="5" name="Line 5"/>
          <p:cNvGrpSpPr>
            <a:grpSpLocks/>
          </p:cNvGrpSpPr>
          <p:nvPr/>
        </p:nvGrpSpPr>
        <p:grpSpPr bwMode="auto">
          <a:xfrm>
            <a:off x="7867454" y="2849880"/>
            <a:ext cx="249237" cy="3108960"/>
            <a:chOff x="7443216" y="3169920"/>
            <a:chExt cx="249936" cy="2737104"/>
          </a:xfrm>
        </p:grpSpPr>
        <p:pic>
          <p:nvPicPr>
            <p:cNvPr id="53374" name="Line 5"/>
            <p:cNvPicPr>
              <a:picLocks noChangeArrowheads="1"/>
            </p:cNvPicPr>
            <p:nvPr/>
          </p:nvPicPr>
          <p:blipFill>
            <a:blip r:embed="rId4"/>
            <a:srcRect/>
            <a:stretch>
              <a:fillRect/>
            </a:stretch>
          </p:blipFill>
          <p:spPr bwMode="auto">
            <a:xfrm>
              <a:off x="7443216" y="3169920"/>
              <a:ext cx="249936" cy="2737104"/>
            </a:xfrm>
            <a:prstGeom prst="rect">
              <a:avLst/>
            </a:prstGeom>
            <a:noFill/>
          </p:spPr>
        </p:pic>
        <p:sp>
          <p:nvSpPr>
            <p:cNvPr id="53375" name="Text Box 127"/>
            <p:cNvSpPr txBox="1">
              <a:spLocks noChangeArrowheads="1" noChangeShapeType="1"/>
            </p:cNvSpPr>
            <p:nvPr/>
          </p:nvSpPr>
          <p:spPr bwMode="auto">
            <a:xfrm rot="10800000">
              <a:off x="7564438" y="5791200"/>
              <a:ext cx="0" cy="0"/>
            </a:xfrm>
            <a:prstGeom prst="rect">
              <a:avLst/>
            </a:prstGeom>
            <a:noFill/>
            <a:ln w="9525">
              <a:noFill/>
              <a:miter lim="800000"/>
              <a:headEnd/>
              <a:tailEnd/>
            </a:ln>
          </p:spPr>
          <p:txBody>
            <a:bodyPr rot="10800000" wrap="none" anchor="ctr"/>
            <a:lstStyle/>
            <a:p>
              <a:endParaRPr lang="en-US">
                <a:latin typeface="Segoe" pitchFamily="2" charset="0"/>
              </a:endParaRPr>
            </a:p>
          </p:txBody>
        </p:sp>
      </p:grpSp>
      <p:sp>
        <p:nvSpPr>
          <p:cNvPr id="6" name="Line 6"/>
          <p:cNvSpPr>
            <a:spLocks noChangeShapeType="1"/>
          </p:cNvSpPr>
          <p:nvPr/>
        </p:nvSpPr>
        <p:spPr bwMode="auto">
          <a:xfrm flipH="1">
            <a:off x="6891338" y="2971800"/>
            <a:ext cx="1097280" cy="0"/>
          </a:xfrm>
          <a:prstGeom prst="line">
            <a:avLst/>
          </a:prstGeom>
          <a:noFill/>
          <a:ln w="19050">
            <a:solidFill>
              <a:srgbClr val="FFFF00"/>
            </a:solidFill>
            <a:round/>
            <a:headEnd/>
            <a:tailEnd type="triangle" w="med" len="med"/>
          </a:ln>
          <a:effectLst>
            <a:glow rad="101600">
              <a:schemeClr val="accent4">
                <a:satMod val="175000"/>
                <a:alpha val="40000"/>
              </a:schemeClr>
            </a:glow>
          </a:effectLst>
        </p:spPr>
        <p:txBody>
          <a:bodyPr wrap="none" anchor="ctr"/>
          <a:lstStyle/>
          <a:p>
            <a:pPr fontAlgn="auto">
              <a:spcBef>
                <a:spcPts val="0"/>
              </a:spcBef>
              <a:spcAft>
                <a:spcPts val="0"/>
              </a:spcAft>
              <a:defRPr/>
            </a:pPr>
            <a:endParaRPr lang="en-US">
              <a:latin typeface="+mn-lt"/>
              <a:cs typeface="+mn-cs"/>
            </a:endParaRPr>
          </a:p>
        </p:txBody>
      </p:sp>
      <p:sp>
        <p:nvSpPr>
          <p:cNvPr id="7" name="AutoShape 7"/>
          <p:cNvSpPr>
            <a:spLocks noChangeArrowheads="1"/>
          </p:cNvSpPr>
          <p:nvPr/>
        </p:nvSpPr>
        <p:spPr bwMode="auto">
          <a:xfrm>
            <a:off x="7964486" y="2362200"/>
            <a:ext cx="1179514" cy="815975"/>
          </a:xfrm>
          <a:prstGeom prst="wedgeRoundRectCallout">
            <a:avLst>
              <a:gd name="adj1" fmla="val -56458"/>
              <a:gd name="adj2" fmla="val 49222"/>
              <a:gd name="adj3" fmla="val 16667"/>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fontAlgn="auto">
              <a:spcBef>
                <a:spcPts val="0"/>
              </a:spcBef>
              <a:spcAft>
                <a:spcPts val="0"/>
              </a:spcAft>
              <a:defRPr/>
            </a:pPr>
            <a:r>
              <a:rPr lang="en-US" dirty="0">
                <a:solidFill>
                  <a:schemeClr val="bg2"/>
                </a:solidFill>
              </a:rPr>
              <a:t>MSI (</a:t>
            </a:r>
            <a:r>
              <a:rPr lang="en-US" dirty="0" err="1">
                <a:solidFill>
                  <a:schemeClr val="bg2"/>
                </a:solidFill>
              </a:rPr>
              <a:t>PCIe</a:t>
            </a:r>
            <a:r>
              <a:rPr lang="en-US" dirty="0">
                <a:solidFill>
                  <a:schemeClr val="bg2"/>
                </a:solidFill>
              </a:rPr>
              <a:t>)</a:t>
            </a:r>
          </a:p>
        </p:txBody>
      </p:sp>
      <p:sp>
        <p:nvSpPr>
          <p:cNvPr id="8" name="AutoShape 11"/>
          <p:cNvSpPr>
            <a:spLocks noChangeArrowheads="1"/>
          </p:cNvSpPr>
          <p:nvPr/>
        </p:nvSpPr>
        <p:spPr bwMode="auto">
          <a:xfrm>
            <a:off x="1143000" y="2819400"/>
            <a:ext cx="754063" cy="314325"/>
          </a:xfrm>
          <a:prstGeom prst="wedgeRoundRectCallout">
            <a:avLst>
              <a:gd name="adj1" fmla="val -46208"/>
              <a:gd name="adj2" fmla="val 69190"/>
              <a:gd name="adj3" fmla="val 16667"/>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fontAlgn="auto">
              <a:spcBef>
                <a:spcPts val="0"/>
              </a:spcBef>
              <a:spcAft>
                <a:spcPts val="0"/>
              </a:spcAft>
              <a:defRPr/>
            </a:pPr>
            <a:r>
              <a:rPr lang="en-US">
                <a:solidFill>
                  <a:schemeClr val="bg2"/>
                </a:solidFill>
              </a:rPr>
              <a:t>MC</a:t>
            </a:r>
          </a:p>
        </p:txBody>
      </p:sp>
      <p:grpSp>
        <p:nvGrpSpPr>
          <p:cNvPr id="9" name="Group 29"/>
          <p:cNvGrpSpPr>
            <a:grpSpLocks/>
          </p:cNvGrpSpPr>
          <p:nvPr/>
        </p:nvGrpSpPr>
        <p:grpSpPr bwMode="auto">
          <a:xfrm>
            <a:off x="1447800" y="3457575"/>
            <a:ext cx="2057400" cy="2152650"/>
            <a:chOff x="937" y="2034"/>
            <a:chExt cx="1296" cy="1356"/>
          </a:xfrm>
          <a:effectLst>
            <a:glow rad="101600">
              <a:schemeClr val="accent4">
                <a:satMod val="175000"/>
                <a:alpha val="40000"/>
              </a:schemeClr>
            </a:glow>
          </a:effectLst>
        </p:grpSpPr>
        <p:sp>
          <p:nvSpPr>
            <p:cNvPr id="10" name="Line 12"/>
            <p:cNvSpPr>
              <a:spLocks noChangeShapeType="1"/>
            </p:cNvSpPr>
            <p:nvPr/>
          </p:nvSpPr>
          <p:spPr bwMode="auto">
            <a:xfrm flipH="1">
              <a:off x="937" y="3389"/>
              <a:ext cx="316" cy="1"/>
            </a:xfrm>
            <a:prstGeom prst="line">
              <a:avLst/>
            </a:prstGeom>
            <a:noFill/>
            <a:ln w="19050">
              <a:solidFill>
                <a:srgbClr val="FFFF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11" name="Line 13"/>
            <p:cNvSpPr>
              <a:spLocks noChangeShapeType="1"/>
            </p:cNvSpPr>
            <p:nvPr/>
          </p:nvSpPr>
          <p:spPr bwMode="auto">
            <a:xfrm flipV="1">
              <a:off x="937" y="2204"/>
              <a:ext cx="1" cy="1181"/>
            </a:xfrm>
            <a:prstGeom prst="line">
              <a:avLst/>
            </a:prstGeom>
            <a:noFill/>
            <a:ln w="19050">
              <a:solidFill>
                <a:srgbClr val="FFFF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12" name="Line 14"/>
            <p:cNvSpPr>
              <a:spLocks noChangeShapeType="1"/>
            </p:cNvSpPr>
            <p:nvPr/>
          </p:nvSpPr>
          <p:spPr bwMode="auto">
            <a:xfrm>
              <a:off x="937" y="2208"/>
              <a:ext cx="1296" cy="0"/>
            </a:xfrm>
            <a:prstGeom prst="line">
              <a:avLst/>
            </a:prstGeom>
            <a:noFill/>
            <a:ln w="19050">
              <a:solidFill>
                <a:srgbClr val="FFFF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13" name="Line 15"/>
            <p:cNvSpPr>
              <a:spLocks noChangeShapeType="1"/>
            </p:cNvSpPr>
            <p:nvPr/>
          </p:nvSpPr>
          <p:spPr bwMode="auto">
            <a:xfrm flipV="1">
              <a:off x="2232" y="2034"/>
              <a:ext cx="1" cy="173"/>
            </a:xfrm>
            <a:prstGeom prst="line">
              <a:avLst/>
            </a:prstGeom>
            <a:noFill/>
            <a:ln w="19050">
              <a:solidFill>
                <a:srgbClr val="FFFF00"/>
              </a:solidFill>
              <a:round/>
              <a:headEnd/>
              <a:tailEnd type="triangle" w="med" len="med"/>
            </a:ln>
          </p:spPr>
          <p:txBody>
            <a:bodyPr wrap="none" anchor="ctr"/>
            <a:lstStyle/>
            <a:p>
              <a:pPr fontAlgn="auto">
                <a:spcBef>
                  <a:spcPts val="0"/>
                </a:spcBef>
                <a:spcAft>
                  <a:spcPts val="0"/>
                </a:spcAft>
                <a:defRPr/>
              </a:pPr>
              <a:endParaRPr lang="en-US">
                <a:latin typeface="+mn-lt"/>
                <a:cs typeface="+mn-cs"/>
              </a:endParaRPr>
            </a:p>
          </p:txBody>
        </p:sp>
      </p:grpSp>
      <p:sp>
        <p:nvSpPr>
          <p:cNvPr id="14" name="AutoShape 16"/>
          <p:cNvSpPr>
            <a:spLocks noChangeArrowheads="1"/>
          </p:cNvSpPr>
          <p:nvPr/>
        </p:nvSpPr>
        <p:spPr bwMode="auto">
          <a:xfrm>
            <a:off x="1371600" y="5894388"/>
            <a:ext cx="1590675" cy="628650"/>
          </a:xfrm>
          <a:prstGeom prst="wedgeRoundRectCallout">
            <a:avLst>
              <a:gd name="adj1" fmla="val -41019"/>
              <a:gd name="adj2" fmla="val -114648"/>
              <a:gd name="adj3" fmla="val 16667"/>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fontAlgn="auto">
              <a:spcBef>
                <a:spcPts val="0"/>
              </a:spcBef>
              <a:spcAft>
                <a:spcPts val="0"/>
              </a:spcAft>
              <a:defRPr/>
            </a:pPr>
            <a:r>
              <a:rPr lang="en-US">
                <a:solidFill>
                  <a:schemeClr val="bg2"/>
                </a:solidFill>
              </a:rPr>
              <a:t>CPEI or SCI</a:t>
            </a:r>
          </a:p>
        </p:txBody>
      </p:sp>
      <p:sp>
        <p:nvSpPr>
          <p:cNvPr id="15" name="AutoShape 17"/>
          <p:cNvSpPr>
            <a:spLocks noChangeArrowheads="1"/>
          </p:cNvSpPr>
          <p:nvPr/>
        </p:nvSpPr>
        <p:spPr bwMode="auto">
          <a:xfrm>
            <a:off x="0" y="3838575"/>
            <a:ext cx="920750" cy="550863"/>
          </a:xfrm>
          <a:prstGeom prst="wedgeRoundRectCallout">
            <a:avLst>
              <a:gd name="adj1" fmla="val 77241"/>
              <a:gd name="adj2" fmla="val -49713"/>
              <a:gd name="adj3" fmla="val 16667"/>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fontAlgn="auto">
              <a:spcBef>
                <a:spcPts val="0"/>
              </a:spcBef>
              <a:spcAft>
                <a:spcPts val="0"/>
              </a:spcAft>
              <a:defRPr/>
            </a:pPr>
            <a:r>
              <a:rPr lang="en-US">
                <a:solidFill>
                  <a:schemeClr val="bg2"/>
                </a:solidFill>
              </a:rPr>
              <a:t>CMCI</a:t>
            </a:r>
          </a:p>
        </p:txBody>
      </p:sp>
      <p:grpSp>
        <p:nvGrpSpPr>
          <p:cNvPr id="16" name="Group 30"/>
          <p:cNvGrpSpPr>
            <a:grpSpLocks/>
          </p:cNvGrpSpPr>
          <p:nvPr/>
        </p:nvGrpSpPr>
        <p:grpSpPr bwMode="auto">
          <a:xfrm>
            <a:off x="1219200" y="3429000"/>
            <a:ext cx="836613" cy="2257425"/>
            <a:chOff x="793" y="2016"/>
            <a:chExt cx="527" cy="1422"/>
          </a:xfrm>
          <a:effectLst>
            <a:glow rad="101600">
              <a:schemeClr val="accent4">
                <a:satMod val="175000"/>
                <a:alpha val="40000"/>
              </a:schemeClr>
            </a:glow>
          </a:effectLst>
        </p:grpSpPr>
        <p:sp>
          <p:nvSpPr>
            <p:cNvPr id="17" name="Line 18"/>
            <p:cNvSpPr>
              <a:spLocks noChangeShapeType="1"/>
            </p:cNvSpPr>
            <p:nvPr/>
          </p:nvSpPr>
          <p:spPr bwMode="auto">
            <a:xfrm flipH="1">
              <a:off x="793" y="3437"/>
              <a:ext cx="475" cy="1"/>
            </a:xfrm>
            <a:prstGeom prst="line">
              <a:avLst/>
            </a:prstGeom>
            <a:noFill/>
            <a:ln w="19050">
              <a:solidFill>
                <a:srgbClr val="FFFF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18" name="Line 19"/>
            <p:cNvSpPr>
              <a:spLocks noChangeShapeType="1"/>
            </p:cNvSpPr>
            <p:nvPr/>
          </p:nvSpPr>
          <p:spPr bwMode="auto">
            <a:xfrm flipV="1">
              <a:off x="793" y="2016"/>
              <a:ext cx="0" cy="1421"/>
            </a:xfrm>
            <a:prstGeom prst="line">
              <a:avLst/>
            </a:prstGeom>
            <a:noFill/>
            <a:ln w="19050">
              <a:solidFill>
                <a:srgbClr val="FFFF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19" name="Line 20"/>
            <p:cNvSpPr>
              <a:spLocks noChangeShapeType="1"/>
            </p:cNvSpPr>
            <p:nvPr/>
          </p:nvSpPr>
          <p:spPr bwMode="auto">
            <a:xfrm>
              <a:off x="793" y="2016"/>
              <a:ext cx="527" cy="1"/>
            </a:xfrm>
            <a:prstGeom prst="line">
              <a:avLst/>
            </a:prstGeom>
            <a:noFill/>
            <a:ln w="19050">
              <a:solidFill>
                <a:srgbClr val="FFFF00"/>
              </a:solidFill>
              <a:round/>
              <a:headEnd/>
              <a:tailEnd type="triangle" w="med" len="med"/>
            </a:ln>
          </p:spPr>
          <p:txBody>
            <a:bodyPr wrap="none" anchor="ctr"/>
            <a:lstStyle/>
            <a:p>
              <a:pPr fontAlgn="auto">
                <a:spcBef>
                  <a:spcPts val="0"/>
                </a:spcBef>
                <a:spcAft>
                  <a:spcPts val="0"/>
                </a:spcAft>
                <a:defRPr/>
              </a:pPr>
              <a:endParaRPr lang="en-US">
                <a:latin typeface="+mn-lt"/>
                <a:cs typeface="+mn-cs"/>
              </a:endParaRPr>
            </a:p>
          </p:txBody>
        </p:sp>
      </p:grpSp>
      <p:grpSp>
        <p:nvGrpSpPr>
          <p:cNvPr id="20" name="Group 31"/>
          <p:cNvGrpSpPr>
            <a:grpSpLocks/>
          </p:cNvGrpSpPr>
          <p:nvPr/>
        </p:nvGrpSpPr>
        <p:grpSpPr bwMode="auto">
          <a:xfrm>
            <a:off x="990600" y="3200400"/>
            <a:ext cx="1004888" cy="2590800"/>
            <a:chOff x="649" y="1872"/>
            <a:chExt cx="633" cy="1632"/>
          </a:xfrm>
          <a:effectLst>
            <a:glow rad="101600">
              <a:schemeClr val="accent4">
                <a:satMod val="175000"/>
                <a:alpha val="40000"/>
              </a:schemeClr>
            </a:glow>
          </a:effectLst>
        </p:grpSpPr>
        <p:sp>
          <p:nvSpPr>
            <p:cNvPr id="21" name="Line 8"/>
            <p:cNvSpPr>
              <a:spLocks noChangeShapeType="1"/>
            </p:cNvSpPr>
            <p:nvPr/>
          </p:nvSpPr>
          <p:spPr bwMode="auto">
            <a:xfrm flipH="1">
              <a:off x="649" y="3485"/>
              <a:ext cx="628" cy="19"/>
            </a:xfrm>
            <a:prstGeom prst="line">
              <a:avLst/>
            </a:prstGeom>
            <a:noFill/>
            <a:ln w="19050">
              <a:solidFill>
                <a:srgbClr val="FFFF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22" name="Line 9"/>
            <p:cNvSpPr>
              <a:spLocks noChangeShapeType="1"/>
            </p:cNvSpPr>
            <p:nvPr/>
          </p:nvSpPr>
          <p:spPr bwMode="auto">
            <a:xfrm flipH="1" flipV="1">
              <a:off x="649" y="1872"/>
              <a:ext cx="0" cy="1632"/>
            </a:xfrm>
            <a:prstGeom prst="line">
              <a:avLst/>
            </a:prstGeom>
            <a:noFill/>
            <a:ln w="19050">
              <a:solidFill>
                <a:srgbClr val="FFFF00"/>
              </a:solidFill>
              <a:round/>
              <a:headEnd/>
              <a:tailEnd/>
            </a:ln>
          </p:spPr>
          <p:txBody>
            <a:bodyPr wrap="none" anchor="ctr"/>
            <a:lstStyle/>
            <a:p>
              <a:pPr fontAlgn="auto">
                <a:spcBef>
                  <a:spcPts val="0"/>
                </a:spcBef>
                <a:spcAft>
                  <a:spcPts val="0"/>
                </a:spcAft>
                <a:defRPr/>
              </a:pPr>
              <a:endParaRPr lang="en-US">
                <a:latin typeface="+mn-lt"/>
                <a:cs typeface="+mn-cs"/>
              </a:endParaRPr>
            </a:p>
          </p:txBody>
        </p:sp>
        <p:cxnSp>
          <p:nvCxnSpPr>
            <p:cNvPr id="23" name="AutoShape 22"/>
            <p:cNvCxnSpPr>
              <a:cxnSpLocks noChangeShapeType="1"/>
            </p:cNvCxnSpPr>
            <p:nvPr/>
          </p:nvCxnSpPr>
          <p:spPr bwMode="auto">
            <a:xfrm>
              <a:off x="649" y="1872"/>
              <a:ext cx="633" cy="1"/>
            </a:xfrm>
            <a:prstGeom prst="straightConnector1">
              <a:avLst/>
            </a:prstGeom>
            <a:noFill/>
            <a:ln w="19050">
              <a:solidFill>
                <a:srgbClr val="FFFF00"/>
              </a:solidFill>
              <a:round/>
              <a:headEnd/>
              <a:tailEnd type="triangle" w="med" len="med"/>
            </a:ln>
          </p:spPr>
        </p:cxnSp>
      </p:grpSp>
      <p:sp>
        <p:nvSpPr>
          <p:cNvPr id="25" name="Line 25"/>
          <p:cNvSpPr>
            <a:spLocks noChangeShapeType="1"/>
          </p:cNvSpPr>
          <p:nvPr/>
        </p:nvSpPr>
        <p:spPr bwMode="auto">
          <a:xfrm flipH="1">
            <a:off x="5562601" y="3624263"/>
            <a:ext cx="1828799" cy="0"/>
          </a:xfrm>
          <a:prstGeom prst="line">
            <a:avLst/>
          </a:prstGeom>
          <a:noFill/>
          <a:ln w="19050">
            <a:solidFill>
              <a:srgbClr val="FFFF00"/>
            </a:solidFill>
            <a:round/>
            <a:headEnd/>
            <a:tailEnd type="triangle" w="med" len="med"/>
          </a:ln>
          <a:effectLst>
            <a:glow rad="101600">
              <a:schemeClr val="accent4">
                <a:satMod val="175000"/>
                <a:alpha val="40000"/>
              </a:schemeClr>
            </a:glow>
          </a:effectLst>
        </p:spPr>
        <p:txBody>
          <a:bodyPr wrap="none" anchor="ctr"/>
          <a:lstStyle/>
          <a:p>
            <a:pPr fontAlgn="auto">
              <a:spcBef>
                <a:spcPts val="0"/>
              </a:spcBef>
              <a:spcAft>
                <a:spcPts val="0"/>
              </a:spcAft>
              <a:defRPr/>
            </a:pPr>
            <a:endParaRPr lang="en-US">
              <a:latin typeface="+mn-lt"/>
              <a:cs typeface="+mn-cs"/>
            </a:endParaRPr>
          </a:p>
        </p:txBody>
      </p:sp>
      <p:grpSp>
        <p:nvGrpSpPr>
          <p:cNvPr id="26" name="Line 26"/>
          <p:cNvGrpSpPr>
            <a:grpSpLocks/>
          </p:cNvGrpSpPr>
          <p:nvPr/>
        </p:nvGrpSpPr>
        <p:grpSpPr bwMode="auto">
          <a:xfrm>
            <a:off x="7257854" y="3476919"/>
            <a:ext cx="249238" cy="2377440"/>
            <a:chOff x="6906768" y="3700272"/>
            <a:chExt cx="249936" cy="1981200"/>
          </a:xfrm>
        </p:grpSpPr>
        <p:pic>
          <p:nvPicPr>
            <p:cNvPr id="53365" name="Line 26"/>
            <p:cNvPicPr>
              <a:picLocks noChangeArrowheads="1"/>
            </p:cNvPicPr>
            <p:nvPr/>
          </p:nvPicPr>
          <p:blipFill>
            <a:blip r:embed="rId5"/>
            <a:srcRect/>
            <a:stretch>
              <a:fillRect/>
            </a:stretch>
          </p:blipFill>
          <p:spPr bwMode="auto">
            <a:xfrm>
              <a:off x="6906768" y="3700272"/>
              <a:ext cx="249936" cy="1981200"/>
            </a:xfrm>
            <a:prstGeom prst="rect">
              <a:avLst/>
            </a:prstGeom>
            <a:noFill/>
          </p:spPr>
        </p:pic>
        <p:sp>
          <p:nvSpPr>
            <p:cNvPr id="53366" name="Text Box 118"/>
            <p:cNvSpPr txBox="1">
              <a:spLocks noChangeArrowheads="1" noChangeShapeType="1"/>
            </p:cNvSpPr>
            <p:nvPr/>
          </p:nvSpPr>
          <p:spPr bwMode="auto">
            <a:xfrm rot="10800000">
              <a:off x="7029451" y="5562600"/>
              <a:ext cx="0" cy="0"/>
            </a:xfrm>
            <a:prstGeom prst="rect">
              <a:avLst/>
            </a:prstGeom>
            <a:noFill/>
            <a:ln w="9525">
              <a:noFill/>
              <a:miter lim="800000"/>
              <a:headEnd/>
              <a:tailEnd/>
            </a:ln>
          </p:spPr>
          <p:txBody>
            <a:bodyPr rot="10800000" wrap="none" anchor="ctr"/>
            <a:lstStyle/>
            <a:p>
              <a:endParaRPr lang="en-US">
                <a:latin typeface="Segoe" pitchFamily="2" charset="0"/>
              </a:endParaRPr>
            </a:p>
          </p:txBody>
        </p:sp>
      </p:grpSp>
      <p:grpSp>
        <p:nvGrpSpPr>
          <p:cNvPr id="27" name="Line 27"/>
          <p:cNvGrpSpPr>
            <a:grpSpLocks/>
          </p:cNvGrpSpPr>
          <p:nvPr/>
        </p:nvGrpSpPr>
        <p:grpSpPr bwMode="auto">
          <a:xfrm>
            <a:off x="6864350" y="5581650"/>
            <a:ext cx="639763" cy="249238"/>
            <a:chOff x="6748272" y="5199888"/>
            <a:chExt cx="640080" cy="249936"/>
          </a:xfrm>
        </p:grpSpPr>
        <p:pic>
          <p:nvPicPr>
            <p:cNvPr id="53368" name="Line 27"/>
            <p:cNvPicPr>
              <a:picLocks noChangeArrowheads="1"/>
            </p:cNvPicPr>
            <p:nvPr/>
          </p:nvPicPr>
          <p:blipFill>
            <a:blip r:embed="rId6"/>
            <a:srcRect/>
            <a:stretch>
              <a:fillRect/>
            </a:stretch>
          </p:blipFill>
          <p:spPr bwMode="auto">
            <a:xfrm>
              <a:off x="6748272" y="5199888"/>
              <a:ext cx="640080" cy="249936"/>
            </a:xfrm>
            <a:prstGeom prst="rect">
              <a:avLst/>
            </a:prstGeom>
            <a:noFill/>
          </p:spPr>
        </p:pic>
        <p:sp>
          <p:nvSpPr>
            <p:cNvPr id="53369" name="Text Box 121"/>
            <p:cNvSpPr txBox="1">
              <a:spLocks noChangeArrowheads="1" noChangeShapeType="1"/>
            </p:cNvSpPr>
            <p:nvPr/>
          </p:nvSpPr>
          <p:spPr bwMode="auto">
            <a:xfrm rot="10800000">
              <a:off x="6858001" y="5321300"/>
              <a:ext cx="0" cy="0"/>
            </a:xfrm>
            <a:prstGeom prst="rect">
              <a:avLst/>
            </a:prstGeom>
            <a:noFill/>
            <a:ln w="9525">
              <a:noFill/>
              <a:miter lim="800000"/>
              <a:headEnd/>
              <a:tailEnd/>
            </a:ln>
          </p:spPr>
          <p:txBody>
            <a:bodyPr rot="10800000" wrap="none" anchor="ctr"/>
            <a:lstStyle/>
            <a:p>
              <a:endParaRPr lang="en-US">
                <a:latin typeface="Segoe" pitchFamily="2" charset="0"/>
              </a:endParaRPr>
            </a:p>
          </p:txBody>
        </p:sp>
      </p:grpSp>
      <p:sp>
        <p:nvSpPr>
          <p:cNvPr id="28" name="AutoShape 28"/>
          <p:cNvSpPr>
            <a:spLocks noChangeArrowheads="1"/>
          </p:cNvSpPr>
          <p:nvPr/>
        </p:nvSpPr>
        <p:spPr bwMode="auto">
          <a:xfrm>
            <a:off x="8094663" y="5300662"/>
            <a:ext cx="1066800" cy="785814"/>
          </a:xfrm>
          <a:prstGeom prst="wedgeRoundRectCallout">
            <a:avLst>
              <a:gd name="adj1" fmla="val -117264"/>
              <a:gd name="adj2" fmla="val -146366"/>
              <a:gd name="adj3" fmla="val 16667"/>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fontAlgn="auto">
              <a:spcBef>
                <a:spcPts val="0"/>
              </a:spcBef>
              <a:spcAft>
                <a:spcPts val="0"/>
              </a:spcAft>
              <a:defRPr/>
            </a:pPr>
            <a:r>
              <a:rPr lang="en-US">
                <a:solidFill>
                  <a:schemeClr val="bg2"/>
                </a:solidFill>
              </a:rPr>
              <a:t>NMI</a:t>
            </a:r>
          </a:p>
        </p:txBody>
      </p:sp>
      <p:sp>
        <p:nvSpPr>
          <p:cNvPr id="33" name="Rounded Rectangle 32"/>
          <p:cNvSpPr/>
          <p:nvPr/>
        </p:nvSpPr>
        <p:spPr bwMode="auto">
          <a:xfrm flipH="1">
            <a:off x="1913864" y="1179992"/>
            <a:ext cx="2362200" cy="4572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2" tIns="45717" rIns="91432" bIns="45717" anchor="ctr"/>
          <a:lstStyle/>
          <a:p>
            <a:pPr algn="ctr" defTabSz="914063" fontAlgn="auto">
              <a:spcBef>
                <a:spcPts val="0"/>
              </a:spcBef>
              <a:spcAft>
                <a:spcPts val="0"/>
              </a:spcAft>
              <a:defRPr/>
            </a:pPr>
            <a:r>
              <a:rPr lang="en-US" sz="1400" dirty="0">
                <a:solidFill>
                  <a:srgbClr val="000000"/>
                </a:solidFill>
                <a:latin typeface="+mj-lt"/>
              </a:rPr>
              <a:t>HW Error Event Consumer</a:t>
            </a:r>
          </a:p>
        </p:txBody>
      </p:sp>
      <p:sp>
        <p:nvSpPr>
          <p:cNvPr id="34" name="Rounded Rectangle 33"/>
          <p:cNvSpPr/>
          <p:nvPr/>
        </p:nvSpPr>
        <p:spPr bwMode="auto">
          <a:xfrm flipH="1">
            <a:off x="1958162" y="2176132"/>
            <a:ext cx="5029199" cy="4572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1432" tIns="45717" rIns="91432" bIns="45717" anchor="ctr"/>
          <a:lstStyle/>
          <a:p>
            <a:pPr algn="ctr" defTabSz="914063" fontAlgn="auto">
              <a:spcBef>
                <a:spcPts val="0"/>
              </a:spcBef>
              <a:spcAft>
                <a:spcPts val="0"/>
              </a:spcAft>
              <a:defRPr/>
            </a:pPr>
            <a:r>
              <a:rPr lang="en-US" dirty="0" err="1">
                <a:solidFill>
                  <a:schemeClr val="bg2"/>
                </a:solidFill>
              </a:rPr>
              <a:t>WheaReportHwErr</a:t>
            </a:r>
            <a:endParaRPr lang="en-US" dirty="0">
              <a:solidFill>
                <a:schemeClr val="bg2"/>
              </a:solidFill>
            </a:endParaRPr>
          </a:p>
        </p:txBody>
      </p:sp>
      <p:sp>
        <p:nvSpPr>
          <p:cNvPr id="44" name="Rounded Rectangle 43"/>
          <p:cNvSpPr/>
          <p:nvPr/>
        </p:nvSpPr>
        <p:spPr bwMode="auto">
          <a:xfrm flipH="1">
            <a:off x="4432002" y="3024966"/>
            <a:ext cx="990600" cy="4572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91432" tIns="45717" rIns="91432" bIns="45717" anchor="ctr"/>
          <a:lstStyle/>
          <a:p>
            <a:pPr algn="ctr" defTabSz="914063" fontAlgn="auto">
              <a:spcBef>
                <a:spcPts val="0"/>
              </a:spcBef>
              <a:spcAft>
                <a:spcPts val="0"/>
              </a:spcAft>
              <a:defRPr/>
            </a:pPr>
            <a:r>
              <a:rPr lang="en-US" sz="1400" dirty="0">
                <a:solidFill>
                  <a:schemeClr val="bg2"/>
                </a:solidFill>
                <a:effectLst>
                  <a:outerShdw blurRad="38100" dist="38100" dir="2700000" algn="tl">
                    <a:srgbClr val="000000">
                      <a:alpha val="43137"/>
                    </a:srgbClr>
                  </a:outerShdw>
                </a:effectLst>
                <a:latin typeface="+mj-lt"/>
              </a:rPr>
              <a:t>LLHEH</a:t>
            </a:r>
          </a:p>
        </p:txBody>
      </p:sp>
      <p:sp>
        <p:nvSpPr>
          <p:cNvPr id="45" name="Rounded Rectangle 44"/>
          <p:cNvSpPr/>
          <p:nvPr/>
        </p:nvSpPr>
        <p:spPr bwMode="auto">
          <a:xfrm flipH="1">
            <a:off x="5858536" y="3024966"/>
            <a:ext cx="990600" cy="4572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91432" tIns="45717" rIns="91432" bIns="45717" anchor="ctr"/>
          <a:lstStyle/>
          <a:p>
            <a:pPr algn="ctr" defTabSz="914063" fontAlgn="auto">
              <a:spcBef>
                <a:spcPts val="0"/>
              </a:spcBef>
              <a:spcAft>
                <a:spcPts val="0"/>
              </a:spcAft>
              <a:defRPr/>
            </a:pPr>
            <a:r>
              <a:rPr lang="en-US" sz="1400" dirty="0" err="1">
                <a:solidFill>
                  <a:schemeClr val="bg2"/>
                </a:solidFill>
                <a:effectLst>
                  <a:outerShdw blurRad="38100" dist="38100" dir="2700000" algn="tl">
                    <a:srgbClr val="000000">
                      <a:alpha val="43137"/>
                    </a:srgbClr>
                  </a:outerShdw>
                </a:effectLst>
                <a:latin typeface="+mj-lt"/>
              </a:rPr>
              <a:t>PCIe</a:t>
            </a:r>
            <a:r>
              <a:rPr lang="en-US" sz="1400" dirty="0">
                <a:solidFill>
                  <a:schemeClr val="bg2"/>
                </a:solidFill>
                <a:effectLst>
                  <a:outerShdw blurRad="38100" dist="38100" dir="2700000" algn="tl">
                    <a:srgbClr val="000000">
                      <a:alpha val="43137"/>
                    </a:srgbClr>
                  </a:outerShdw>
                </a:effectLst>
                <a:latin typeface="+mj-lt"/>
              </a:rPr>
              <a:t> LLHEH</a:t>
            </a:r>
          </a:p>
        </p:txBody>
      </p:sp>
      <p:sp>
        <p:nvSpPr>
          <p:cNvPr id="46" name="Rounded Rectangle 45"/>
          <p:cNvSpPr/>
          <p:nvPr/>
        </p:nvSpPr>
        <p:spPr bwMode="auto">
          <a:xfrm flipH="1">
            <a:off x="1915633" y="5520068"/>
            <a:ext cx="5105400" cy="377462"/>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91432" tIns="45717" rIns="91432" bIns="45717" anchor="ctr"/>
          <a:lstStyle/>
          <a:p>
            <a:pPr algn="ctr" defTabSz="914063" fontAlgn="auto">
              <a:spcBef>
                <a:spcPts val="0"/>
              </a:spcBef>
              <a:spcAft>
                <a:spcPts val="0"/>
              </a:spcAft>
              <a:defRPr/>
            </a:pPr>
            <a:r>
              <a:rPr lang="en-US" dirty="0">
                <a:solidFill>
                  <a:schemeClr val="bg2"/>
                </a:solidFill>
              </a:rPr>
              <a:t>Platform (HW/FW)</a:t>
            </a:r>
          </a:p>
        </p:txBody>
      </p:sp>
      <p:sp>
        <p:nvSpPr>
          <p:cNvPr id="47" name="Up-Down Arrow 46"/>
          <p:cNvSpPr/>
          <p:nvPr/>
        </p:nvSpPr>
        <p:spPr bwMode="auto">
          <a:xfrm>
            <a:off x="2993066" y="2665231"/>
            <a:ext cx="152400" cy="304800"/>
          </a:xfrm>
          <a:prstGeom prst="upDownArrow">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lIns="91432" tIns="45717" rIns="91432" bIns="45717" anchor="ctr"/>
          <a:lstStyle/>
          <a:p>
            <a:pPr algn="ctr" defTabSz="914063" fontAlgn="auto">
              <a:spcBef>
                <a:spcPts val="0"/>
              </a:spcBef>
              <a:spcAft>
                <a:spcPts val="0"/>
              </a:spcAft>
              <a:defRPr/>
            </a:pPr>
            <a:endParaRPr lang="en-US" dirty="0">
              <a:solidFill>
                <a:schemeClr val="tx1"/>
              </a:solidFill>
              <a:effectLst>
                <a:outerShdw blurRad="38100" dist="38100" dir="2700000" algn="tl">
                  <a:srgbClr val="000000">
                    <a:alpha val="43137"/>
                  </a:srgbClr>
                </a:outerShdw>
              </a:effectLst>
            </a:endParaRPr>
          </a:p>
        </p:txBody>
      </p:sp>
      <p:sp>
        <p:nvSpPr>
          <p:cNvPr id="48" name="Up-Down Arrow 47"/>
          <p:cNvSpPr/>
          <p:nvPr/>
        </p:nvSpPr>
        <p:spPr bwMode="auto">
          <a:xfrm>
            <a:off x="6292701" y="2665231"/>
            <a:ext cx="152400" cy="304800"/>
          </a:xfrm>
          <a:prstGeom prst="upDownArrow">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lIns="91432" tIns="45717" rIns="91432" bIns="45717" anchor="ctr"/>
          <a:lstStyle/>
          <a:p>
            <a:pPr algn="ctr" defTabSz="914063" fontAlgn="auto">
              <a:spcBef>
                <a:spcPts val="0"/>
              </a:spcBef>
              <a:spcAft>
                <a:spcPts val="0"/>
              </a:spcAft>
              <a:defRPr/>
            </a:pPr>
            <a:endParaRPr lang="en-US" dirty="0">
              <a:solidFill>
                <a:schemeClr val="tx1"/>
              </a:solidFill>
              <a:effectLst>
                <a:outerShdw blurRad="38100" dist="38100" dir="2700000" algn="tl">
                  <a:srgbClr val="000000">
                    <a:alpha val="43137"/>
                  </a:srgbClr>
                </a:outerShdw>
              </a:effectLst>
            </a:endParaRPr>
          </a:p>
        </p:txBody>
      </p:sp>
      <p:sp>
        <p:nvSpPr>
          <p:cNvPr id="49" name="Up-Down Arrow 48"/>
          <p:cNvSpPr/>
          <p:nvPr/>
        </p:nvSpPr>
        <p:spPr bwMode="auto">
          <a:xfrm>
            <a:off x="4834268" y="2665231"/>
            <a:ext cx="152400" cy="304800"/>
          </a:xfrm>
          <a:prstGeom prst="upDownArrow">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lIns="91432" tIns="45717" rIns="91432" bIns="45717" anchor="ctr"/>
          <a:lstStyle/>
          <a:p>
            <a:pPr algn="ctr" defTabSz="914063" fontAlgn="auto">
              <a:spcBef>
                <a:spcPts val="0"/>
              </a:spcBef>
              <a:spcAft>
                <a:spcPts val="0"/>
              </a:spcAft>
              <a:defRPr/>
            </a:pPr>
            <a:endParaRPr lang="en-US" dirty="0">
              <a:solidFill>
                <a:schemeClr val="tx1"/>
              </a:solidFill>
              <a:effectLst>
                <a:outerShdw blurRad="38100" dist="38100" dir="2700000" algn="tl">
                  <a:srgbClr val="000000">
                    <a:alpha val="43137"/>
                  </a:srgbClr>
                </a:outerShdw>
              </a:effectLst>
            </a:endParaRPr>
          </a:p>
        </p:txBody>
      </p:sp>
      <p:sp>
        <p:nvSpPr>
          <p:cNvPr id="50" name="Up-Down Arrow 49"/>
          <p:cNvSpPr/>
          <p:nvPr/>
        </p:nvSpPr>
        <p:spPr bwMode="auto">
          <a:xfrm>
            <a:off x="2776868" y="4201633"/>
            <a:ext cx="152400" cy="304800"/>
          </a:xfrm>
          <a:prstGeom prst="upDownArrow">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lIns="91432" tIns="45717" rIns="91432" bIns="45717" anchor="ctr"/>
          <a:lstStyle/>
          <a:p>
            <a:pPr algn="ctr" defTabSz="914063" fontAlgn="auto">
              <a:spcBef>
                <a:spcPts val="0"/>
              </a:spcBef>
              <a:spcAft>
                <a:spcPts val="0"/>
              </a:spcAft>
              <a:defRPr/>
            </a:pPr>
            <a:endParaRPr lang="en-US" dirty="0">
              <a:solidFill>
                <a:schemeClr val="tx1"/>
              </a:solidFill>
              <a:effectLst>
                <a:outerShdw blurRad="38100" dist="38100" dir="2700000" algn="tl">
                  <a:srgbClr val="000000">
                    <a:alpha val="43137"/>
                  </a:srgbClr>
                </a:outerShdw>
              </a:effectLst>
            </a:endParaRPr>
          </a:p>
        </p:txBody>
      </p:sp>
      <p:sp>
        <p:nvSpPr>
          <p:cNvPr id="51" name="Up-Down Arrow 50"/>
          <p:cNvSpPr/>
          <p:nvPr/>
        </p:nvSpPr>
        <p:spPr bwMode="auto">
          <a:xfrm>
            <a:off x="6193466" y="4180367"/>
            <a:ext cx="152400" cy="304800"/>
          </a:xfrm>
          <a:prstGeom prst="upDownArrow">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lIns="91432" tIns="45717" rIns="91432" bIns="45717" anchor="ctr"/>
          <a:lstStyle/>
          <a:p>
            <a:pPr algn="ctr" defTabSz="914063" fontAlgn="auto">
              <a:spcBef>
                <a:spcPts val="0"/>
              </a:spcBef>
              <a:spcAft>
                <a:spcPts val="0"/>
              </a:spcAft>
              <a:defRPr/>
            </a:pPr>
            <a:endParaRPr lang="en-US" dirty="0">
              <a:solidFill>
                <a:schemeClr val="tx1"/>
              </a:solidFill>
              <a:effectLst>
                <a:outerShdw blurRad="38100" dist="38100" dir="2700000" algn="tl">
                  <a:srgbClr val="000000">
                    <a:alpha val="43137"/>
                  </a:srgbClr>
                </a:outerShdw>
              </a:effectLst>
            </a:endParaRPr>
          </a:p>
        </p:txBody>
      </p:sp>
      <p:sp>
        <p:nvSpPr>
          <p:cNvPr id="52" name="Up-Down Arrow 51"/>
          <p:cNvSpPr/>
          <p:nvPr/>
        </p:nvSpPr>
        <p:spPr bwMode="auto">
          <a:xfrm>
            <a:off x="4756299" y="4191000"/>
            <a:ext cx="152400" cy="304800"/>
          </a:xfrm>
          <a:prstGeom prst="upDownArrow">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lIns="91432" tIns="45717" rIns="91432" bIns="45717" anchor="ctr"/>
          <a:lstStyle/>
          <a:p>
            <a:pPr algn="ctr" defTabSz="914063" fontAlgn="auto">
              <a:spcBef>
                <a:spcPts val="0"/>
              </a:spcBef>
              <a:spcAft>
                <a:spcPts val="0"/>
              </a:spcAft>
              <a:defRPr/>
            </a:pPr>
            <a:endParaRPr lang="en-US" dirty="0">
              <a:solidFill>
                <a:schemeClr val="tx1"/>
              </a:solidFill>
              <a:effectLst>
                <a:outerShdw blurRad="38100" dist="38100" dir="2700000" algn="tl">
                  <a:srgbClr val="000000">
                    <a:alpha val="43137"/>
                  </a:srgbClr>
                </a:outerShdw>
              </a:effectLst>
            </a:endParaRPr>
          </a:p>
        </p:txBody>
      </p:sp>
      <p:sp>
        <p:nvSpPr>
          <p:cNvPr id="54" name="Up Arrow 53"/>
          <p:cNvSpPr/>
          <p:nvPr/>
        </p:nvSpPr>
        <p:spPr bwMode="auto">
          <a:xfrm>
            <a:off x="3069264" y="4201633"/>
            <a:ext cx="152400" cy="299707"/>
          </a:xfrm>
          <a:prstGeom prst="upArrow">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lIns="91432" tIns="45717" rIns="91432" bIns="45717" anchor="ctr"/>
          <a:lstStyle/>
          <a:p>
            <a:pPr algn="ctr" defTabSz="914063" fontAlgn="auto">
              <a:spcBef>
                <a:spcPts val="0"/>
              </a:spcBef>
              <a:spcAft>
                <a:spcPts val="0"/>
              </a:spcAft>
              <a:defRPr/>
            </a:pPr>
            <a:endParaRPr lang="en-US" dirty="0">
              <a:solidFill>
                <a:schemeClr val="tx1"/>
              </a:solidFill>
              <a:effectLst>
                <a:outerShdw blurRad="38100" dist="38100" dir="2700000" algn="tl">
                  <a:srgbClr val="000000">
                    <a:alpha val="43137"/>
                  </a:srgbClr>
                </a:outerShdw>
              </a:effectLst>
            </a:endParaRPr>
          </a:p>
        </p:txBody>
      </p:sp>
      <p:sp>
        <p:nvSpPr>
          <p:cNvPr id="55" name="Up Arrow 54"/>
          <p:cNvSpPr/>
          <p:nvPr/>
        </p:nvSpPr>
        <p:spPr bwMode="auto">
          <a:xfrm>
            <a:off x="6450490" y="4162276"/>
            <a:ext cx="152400" cy="299707"/>
          </a:xfrm>
          <a:prstGeom prst="upArrow">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lIns="91432" tIns="45717" rIns="91432" bIns="45717" anchor="ctr"/>
          <a:lstStyle/>
          <a:p>
            <a:pPr algn="ctr" defTabSz="914063" fontAlgn="auto">
              <a:spcBef>
                <a:spcPts val="0"/>
              </a:spcBef>
              <a:spcAft>
                <a:spcPts val="0"/>
              </a:spcAft>
              <a:defRPr/>
            </a:pPr>
            <a:endParaRPr lang="en-US" dirty="0">
              <a:solidFill>
                <a:schemeClr val="tx1"/>
              </a:solidFill>
              <a:effectLst>
                <a:outerShdw blurRad="38100" dist="38100" dir="2700000" algn="tl">
                  <a:srgbClr val="000000">
                    <a:alpha val="43137"/>
                  </a:srgbClr>
                </a:outerShdw>
              </a:effectLst>
            </a:endParaRPr>
          </a:p>
        </p:txBody>
      </p:sp>
      <p:sp>
        <p:nvSpPr>
          <p:cNvPr id="57" name="Down Arrow 56"/>
          <p:cNvSpPr/>
          <p:nvPr/>
        </p:nvSpPr>
        <p:spPr bwMode="auto">
          <a:xfrm>
            <a:off x="3058633" y="5215268"/>
            <a:ext cx="173663" cy="304800"/>
          </a:xfrm>
          <a:prstGeom prst="downArrow">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lIns="91432" tIns="45717" rIns="91432" bIns="45717" anchor="ctr"/>
          <a:lstStyle/>
          <a:p>
            <a:pPr algn="ctr" defTabSz="914063" fontAlgn="auto">
              <a:spcBef>
                <a:spcPts val="0"/>
              </a:spcBef>
              <a:spcAft>
                <a:spcPts val="0"/>
              </a:spcAft>
              <a:defRPr/>
            </a:pPr>
            <a:endParaRPr lang="en-US" dirty="0">
              <a:solidFill>
                <a:schemeClr val="tx1"/>
              </a:solidFill>
              <a:effectLst>
                <a:outerShdw blurRad="38100" dist="38100" dir="2700000" algn="tl">
                  <a:srgbClr val="000000">
                    <a:alpha val="43137"/>
                  </a:srgbClr>
                </a:outerShdw>
              </a:effectLst>
            </a:endParaRPr>
          </a:p>
        </p:txBody>
      </p:sp>
      <p:sp>
        <p:nvSpPr>
          <p:cNvPr id="58" name="Down Arrow 57"/>
          <p:cNvSpPr/>
          <p:nvPr/>
        </p:nvSpPr>
        <p:spPr bwMode="auto">
          <a:xfrm>
            <a:off x="4999070" y="5215268"/>
            <a:ext cx="173663" cy="304800"/>
          </a:xfrm>
          <a:prstGeom prst="downArrow">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lIns="91432" tIns="45717" rIns="91432" bIns="45717" anchor="ctr"/>
          <a:lstStyle/>
          <a:p>
            <a:pPr algn="ctr" defTabSz="914063" fontAlgn="auto">
              <a:spcBef>
                <a:spcPts val="0"/>
              </a:spcBef>
              <a:spcAft>
                <a:spcPts val="0"/>
              </a:spcAft>
              <a:defRPr/>
            </a:pPr>
            <a:endParaRPr lang="en-US" dirty="0">
              <a:solidFill>
                <a:schemeClr val="tx1"/>
              </a:solidFill>
              <a:effectLst>
                <a:outerShdw blurRad="38100" dist="38100" dir="2700000" algn="tl">
                  <a:srgbClr val="000000">
                    <a:alpha val="43137"/>
                  </a:srgbClr>
                </a:outerShdw>
              </a:effectLst>
            </a:endParaRPr>
          </a:p>
        </p:txBody>
      </p:sp>
      <p:sp>
        <p:nvSpPr>
          <p:cNvPr id="59" name="Down Arrow 58"/>
          <p:cNvSpPr/>
          <p:nvPr/>
        </p:nvSpPr>
        <p:spPr bwMode="auto">
          <a:xfrm>
            <a:off x="6455734" y="5215268"/>
            <a:ext cx="173663" cy="304800"/>
          </a:xfrm>
          <a:prstGeom prst="downArrow">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lIns="91432" tIns="45717" rIns="91432" bIns="45717" anchor="ctr"/>
          <a:lstStyle/>
          <a:p>
            <a:pPr algn="ctr" defTabSz="914063" fontAlgn="auto">
              <a:spcBef>
                <a:spcPts val="0"/>
              </a:spcBef>
              <a:spcAft>
                <a:spcPts val="0"/>
              </a:spcAft>
              <a:defRPr/>
            </a:pPr>
            <a:endParaRPr lang="en-US" dirty="0">
              <a:solidFill>
                <a:schemeClr val="tx1"/>
              </a:solidFill>
              <a:effectLst>
                <a:outerShdw blurRad="38100" dist="38100" dir="2700000" algn="tl">
                  <a:srgbClr val="000000">
                    <a:alpha val="43137"/>
                  </a:srgbClr>
                </a:outerShdw>
              </a:effectLst>
            </a:endParaRPr>
          </a:p>
        </p:txBody>
      </p:sp>
      <p:grpSp>
        <p:nvGrpSpPr>
          <p:cNvPr id="53343" name="Group 59"/>
          <p:cNvGrpSpPr>
            <a:grpSpLocks/>
          </p:cNvGrpSpPr>
          <p:nvPr/>
        </p:nvGrpSpPr>
        <p:grpSpPr bwMode="auto">
          <a:xfrm>
            <a:off x="1925638" y="4538663"/>
            <a:ext cx="5105400" cy="685800"/>
            <a:chOff x="1926265" y="4538332"/>
            <a:chExt cx="5105400" cy="685800"/>
          </a:xfrm>
        </p:grpSpPr>
        <p:sp>
          <p:nvSpPr>
            <p:cNvPr id="41" name="Rounded Rectangle 40"/>
            <p:cNvSpPr/>
            <p:nvPr/>
          </p:nvSpPr>
          <p:spPr bwMode="auto">
            <a:xfrm flipH="1">
              <a:off x="1926265" y="4538332"/>
              <a:ext cx="5105400" cy="6858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1432" tIns="45717" rIns="91432" bIns="45717"/>
            <a:lstStyle/>
            <a:p>
              <a:pPr algn="ctr" defTabSz="914063" fontAlgn="auto">
                <a:spcBef>
                  <a:spcPts val="0"/>
                </a:spcBef>
                <a:spcAft>
                  <a:spcPts val="0"/>
                </a:spcAft>
                <a:defRPr/>
              </a:pPr>
              <a:r>
                <a:rPr lang="en-US" dirty="0">
                  <a:solidFill>
                    <a:schemeClr val="bg2"/>
                  </a:solidFill>
                </a:rPr>
                <a:t>Platform-specific </a:t>
              </a:r>
              <a:r>
                <a:rPr lang="en-US" dirty="0" smtClean="0">
                  <a:solidFill>
                    <a:schemeClr val="bg2"/>
                  </a:solidFill>
                </a:rPr>
                <a:t/>
              </a:r>
              <a:br>
                <a:rPr lang="en-US" dirty="0" smtClean="0">
                  <a:solidFill>
                    <a:schemeClr val="bg2"/>
                  </a:solidFill>
                </a:rPr>
              </a:br>
              <a:r>
                <a:rPr lang="en-US" dirty="0" smtClean="0">
                  <a:solidFill>
                    <a:schemeClr val="bg2"/>
                  </a:solidFill>
                </a:rPr>
                <a:t>Hardware </a:t>
              </a:r>
              <a:r>
                <a:rPr lang="en-US" dirty="0">
                  <a:solidFill>
                    <a:schemeClr val="bg2"/>
                  </a:solidFill>
                </a:rPr>
                <a:t>Error Driver</a:t>
              </a:r>
            </a:p>
          </p:txBody>
        </p:sp>
        <p:sp>
          <p:nvSpPr>
            <p:cNvPr id="38" name="Rounded Rectangle 37"/>
            <p:cNvSpPr/>
            <p:nvPr/>
          </p:nvSpPr>
          <p:spPr bwMode="auto">
            <a:xfrm flipH="1">
              <a:off x="2119429" y="4680099"/>
              <a:ext cx="762000" cy="3048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2" tIns="45717" rIns="91432" bIns="45717" anchor="ctr"/>
            <a:lstStyle/>
            <a:p>
              <a:pPr algn="ctr" defTabSz="914063" fontAlgn="auto">
                <a:spcBef>
                  <a:spcPts val="0"/>
                </a:spcBef>
                <a:spcAft>
                  <a:spcPts val="0"/>
                </a:spcAft>
                <a:defRPr/>
              </a:pPr>
              <a:r>
                <a:rPr lang="en-US" sz="1100" dirty="0">
                  <a:solidFill>
                    <a:srgbClr val="000000"/>
                  </a:solidFill>
                  <a:latin typeface="+mj-lt"/>
                </a:rPr>
                <a:t>Plug-Ins</a:t>
              </a:r>
            </a:p>
          </p:txBody>
        </p:sp>
        <p:sp>
          <p:nvSpPr>
            <p:cNvPr id="39" name="Rounded Rectangle 38"/>
            <p:cNvSpPr/>
            <p:nvPr/>
          </p:nvSpPr>
          <p:spPr bwMode="auto">
            <a:xfrm flipH="1">
              <a:off x="2060948" y="4726169"/>
              <a:ext cx="762000" cy="3048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2" tIns="45717" rIns="91432" bIns="45717" anchor="ctr"/>
            <a:lstStyle/>
            <a:p>
              <a:pPr algn="ctr" defTabSz="914063" fontAlgn="auto">
                <a:spcBef>
                  <a:spcPts val="0"/>
                </a:spcBef>
                <a:spcAft>
                  <a:spcPts val="0"/>
                </a:spcAft>
                <a:defRPr/>
              </a:pPr>
              <a:r>
                <a:rPr lang="en-US" sz="1100" dirty="0">
                  <a:solidFill>
                    <a:srgbClr val="000000"/>
                  </a:solidFill>
                  <a:latin typeface="+mj-lt"/>
                </a:rPr>
                <a:t>Plug-Ins</a:t>
              </a:r>
            </a:p>
          </p:txBody>
        </p:sp>
        <p:sp>
          <p:nvSpPr>
            <p:cNvPr id="40" name="Rounded Rectangle 39"/>
            <p:cNvSpPr/>
            <p:nvPr/>
          </p:nvSpPr>
          <p:spPr bwMode="auto">
            <a:xfrm flipH="1">
              <a:off x="2002466" y="4772239"/>
              <a:ext cx="762000" cy="3048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2" tIns="45717" rIns="91432" bIns="45717" anchor="ctr"/>
            <a:lstStyle/>
            <a:p>
              <a:pPr algn="ctr" defTabSz="914063" fontAlgn="auto">
                <a:spcBef>
                  <a:spcPts val="0"/>
                </a:spcBef>
                <a:spcAft>
                  <a:spcPts val="0"/>
                </a:spcAft>
                <a:defRPr/>
              </a:pPr>
              <a:r>
                <a:rPr lang="en-US" sz="1100" dirty="0">
                  <a:solidFill>
                    <a:srgbClr val="000000"/>
                  </a:solidFill>
                  <a:latin typeface="+mj-lt"/>
                </a:rPr>
                <a:t>Plug-Ins</a:t>
              </a:r>
            </a:p>
          </p:txBody>
        </p:sp>
      </p:grpSp>
      <p:sp>
        <p:nvSpPr>
          <p:cNvPr id="53" name="Up-Down Arrow 52"/>
          <p:cNvSpPr/>
          <p:nvPr/>
        </p:nvSpPr>
        <p:spPr bwMode="auto">
          <a:xfrm>
            <a:off x="4483398" y="5225901"/>
            <a:ext cx="152400" cy="304800"/>
          </a:xfrm>
          <a:prstGeom prst="upDownArrow">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lIns="91432" tIns="45717" rIns="91432" bIns="45717" anchor="ctr"/>
          <a:lstStyle/>
          <a:p>
            <a:pPr algn="ctr" defTabSz="914063" fontAlgn="auto">
              <a:spcBef>
                <a:spcPts val="0"/>
              </a:spcBef>
              <a:spcAft>
                <a:spcPts val="0"/>
              </a:spcAft>
              <a:defRPr/>
            </a:pPr>
            <a:endParaRPr lang="en-US" dirty="0">
              <a:solidFill>
                <a:schemeClr val="tx1"/>
              </a:solidFill>
              <a:effectLst>
                <a:outerShdw blurRad="38100" dist="38100" dir="2700000" algn="tl">
                  <a:srgbClr val="000000">
                    <a:alpha val="43137"/>
                  </a:srgbClr>
                </a:outerShdw>
              </a:effectLst>
            </a:endParaRPr>
          </a:p>
        </p:txBody>
      </p:sp>
      <p:sp>
        <p:nvSpPr>
          <p:cNvPr id="63" name="TextBox 62"/>
          <p:cNvSpPr txBox="1"/>
          <p:nvPr/>
        </p:nvSpPr>
        <p:spPr>
          <a:xfrm>
            <a:off x="2590800" y="1852613"/>
            <a:ext cx="1752600" cy="338137"/>
          </a:xfrm>
          <a:prstGeom prst="rect">
            <a:avLst/>
          </a:prstGeom>
          <a:noFill/>
        </p:spPr>
        <p:txBody>
          <a:bodyPr>
            <a:spAutoFit/>
          </a:bodyPr>
          <a:lstStyle/>
          <a:p>
            <a:pPr fontAlgn="auto">
              <a:spcBef>
                <a:spcPts val="0"/>
              </a:spcBef>
              <a:spcAft>
                <a:spcPts val="0"/>
              </a:spcAft>
              <a:defRPr/>
            </a:pPr>
            <a:r>
              <a:rPr lang="en-US" sz="1600" dirty="0">
                <a:effectLst>
                  <a:outerShdw blurRad="38100" dist="38100" dir="2700000" algn="tl">
                    <a:srgbClr val="000000">
                      <a:alpha val="43137"/>
                    </a:srgbClr>
                  </a:outerShdw>
                </a:effectLst>
                <a:latin typeface="Segoe" pitchFamily="34" charset="0"/>
                <a:cs typeface="+mn-cs"/>
              </a:rPr>
              <a:t>ETW Event</a:t>
            </a:r>
          </a:p>
        </p:txBody>
      </p:sp>
      <p:sp>
        <p:nvSpPr>
          <p:cNvPr id="64" name="TextBox 63"/>
          <p:cNvSpPr txBox="1"/>
          <p:nvPr/>
        </p:nvSpPr>
        <p:spPr>
          <a:xfrm>
            <a:off x="7924800" y="990600"/>
            <a:ext cx="609600" cy="338138"/>
          </a:xfrm>
          <a:prstGeom prst="rect">
            <a:avLst/>
          </a:prstGeom>
          <a:noFill/>
        </p:spPr>
        <p:txBody>
          <a:bodyPr>
            <a:spAutoFit/>
          </a:bodyPr>
          <a:lstStyle/>
          <a:p>
            <a:pPr algn="ctr" fontAlgn="auto">
              <a:spcBef>
                <a:spcPts val="0"/>
              </a:spcBef>
              <a:spcAft>
                <a:spcPts val="0"/>
              </a:spcAft>
              <a:defRPr/>
            </a:pPr>
            <a:r>
              <a:rPr lang="en-US" sz="1600" dirty="0">
                <a:effectLst>
                  <a:outerShdw blurRad="38100" dist="38100" dir="2700000" algn="tl">
                    <a:srgbClr val="000000">
                      <a:alpha val="43137"/>
                    </a:srgbClr>
                  </a:outerShdw>
                </a:effectLst>
                <a:latin typeface="Segoe" pitchFamily="34" charset="0"/>
                <a:cs typeface="+mn-cs"/>
              </a:rPr>
              <a:t>user</a:t>
            </a:r>
          </a:p>
        </p:txBody>
      </p:sp>
      <p:sp>
        <p:nvSpPr>
          <p:cNvPr id="65" name="TextBox 64"/>
          <p:cNvSpPr txBox="1"/>
          <p:nvPr/>
        </p:nvSpPr>
        <p:spPr>
          <a:xfrm>
            <a:off x="7848600" y="1600200"/>
            <a:ext cx="762000" cy="338138"/>
          </a:xfrm>
          <a:prstGeom prst="rect">
            <a:avLst/>
          </a:prstGeom>
          <a:noFill/>
        </p:spPr>
        <p:txBody>
          <a:bodyPr>
            <a:spAutoFit/>
          </a:bodyPr>
          <a:lstStyle/>
          <a:p>
            <a:pPr algn="ctr" fontAlgn="auto">
              <a:spcBef>
                <a:spcPts val="0"/>
              </a:spcBef>
              <a:spcAft>
                <a:spcPts val="0"/>
              </a:spcAft>
              <a:defRPr/>
            </a:pPr>
            <a:r>
              <a:rPr lang="en-US" sz="1600" dirty="0">
                <a:effectLst>
                  <a:outerShdw blurRad="38100" dist="38100" dir="2700000" algn="tl">
                    <a:srgbClr val="000000">
                      <a:alpha val="43137"/>
                    </a:srgbClr>
                  </a:outerShdw>
                </a:effectLst>
                <a:latin typeface="Segoe" pitchFamily="34" charset="0"/>
                <a:cs typeface="+mn-cs"/>
              </a:rPr>
              <a:t>kernel</a:t>
            </a:r>
          </a:p>
        </p:txBody>
      </p:sp>
      <p:sp>
        <p:nvSpPr>
          <p:cNvPr id="3" name="Up Arrow 54"/>
          <p:cNvSpPr/>
          <p:nvPr/>
        </p:nvSpPr>
        <p:spPr bwMode="auto">
          <a:xfrm>
            <a:off x="5078890" y="4162276"/>
            <a:ext cx="152400" cy="299707"/>
          </a:xfrm>
          <a:prstGeom prst="upArrow">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lIns="91432" tIns="45717" rIns="91432" bIns="45717" anchor="ctr"/>
          <a:lstStyle/>
          <a:p>
            <a:pPr algn="ctr" defTabSz="914063" fontAlgn="auto">
              <a:spcBef>
                <a:spcPts val="0"/>
              </a:spcBef>
              <a:spcAft>
                <a:spcPts val="0"/>
              </a:spcAft>
              <a:defRPr/>
            </a:pPr>
            <a:endParaRPr lang="en-US" dirty="0">
              <a:solidFill>
                <a:schemeClr val="tx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0-#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0-#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1+#ppt_w/2"/>
                                          </p:val>
                                        </p:tav>
                                        <p:tav tm="100000">
                                          <p:val>
                                            <p:strVal val="#ppt_x"/>
                                          </p:val>
                                        </p:tav>
                                      </p:tavLst>
                                    </p:anim>
                                    <p:anim calcmode="lin" valueType="num">
                                      <p:cBhvr additive="base">
                                        <p:cTn id="38" dur="500" fill="hold"/>
                                        <p:tgtEl>
                                          <p:spTgt spid="27"/>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1+#ppt_w/2"/>
                                          </p:val>
                                        </p:tav>
                                        <p:tav tm="100000">
                                          <p:val>
                                            <p:strVal val="#ppt_x"/>
                                          </p:val>
                                        </p:tav>
                                      </p:tavLst>
                                    </p:anim>
                                    <p:anim calcmode="lin" valueType="num">
                                      <p:cBhvr additive="base">
                                        <p:cTn id="42" dur="500" fill="hold"/>
                                        <p:tgtEl>
                                          <p:spTgt spid="26"/>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fill="hold"/>
                                        <p:tgtEl>
                                          <p:spTgt spid="25"/>
                                        </p:tgtEl>
                                        <p:attrNameLst>
                                          <p:attrName>ppt_x</p:attrName>
                                        </p:attrNameLst>
                                      </p:cBhvr>
                                      <p:tavLst>
                                        <p:tav tm="0">
                                          <p:val>
                                            <p:strVal val="1+#ppt_w/2"/>
                                          </p:val>
                                        </p:tav>
                                        <p:tav tm="100000">
                                          <p:val>
                                            <p:strVal val="#ppt_x"/>
                                          </p:val>
                                        </p:tav>
                                      </p:tavLst>
                                    </p:anim>
                                    <p:anim calcmode="lin" valueType="num">
                                      <p:cBhvr additive="base">
                                        <p:cTn id="46" dur="500" fill="hold"/>
                                        <p:tgtEl>
                                          <p:spTgt spid="25"/>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1+#ppt_w/2"/>
                                          </p:val>
                                        </p:tav>
                                        <p:tav tm="100000">
                                          <p:val>
                                            <p:strVal val="#ppt_x"/>
                                          </p:val>
                                        </p:tav>
                                      </p:tavLst>
                                    </p:anim>
                                    <p:anim calcmode="lin" valueType="num">
                                      <p:cBhvr additive="base">
                                        <p:cTn id="50"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1+#ppt_w/2"/>
                                          </p:val>
                                        </p:tav>
                                        <p:tav tm="100000">
                                          <p:val>
                                            <p:strVal val="#ppt_x"/>
                                          </p:val>
                                        </p:tav>
                                      </p:tavLst>
                                    </p:anim>
                                    <p:anim calcmode="lin" valueType="num">
                                      <p:cBhvr additive="base">
                                        <p:cTn id="56" dur="500" fill="hold"/>
                                        <p:tgtEl>
                                          <p:spTgt spid="5"/>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500" fill="hold"/>
                                        <p:tgtEl>
                                          <p:spTgt spid="4"/>
                                        </p:tgtEl>
                                        <p:attrNameLst>
                                          <p:attrName>ppt_x</p:attrName>
                                        </p:attrNameLst>
                                      </p:cBhvr>
                                      <p:tavLst>
                                        <p:tav tm="0">
                                          <p:val>
                                            <p:strVal val="1+#ppt_w/2"/>
                                          </p:val>
                                        </p:tav>
                                        <p:tav tm="100000">
                                          <p:val>
                                            <p:strVal val="#ppt_x"/>
                                          </p:val>
                                        </p:tav>
                                      </p:tavLst>
                                    </p:anim>
                                    <p:anim calcmode="lin" valueType="num">
                                      <p:cBhvr additive="base">
                                        <p:cTn id="60" dur="500" fill="hold"/>
                                        <p:tgtEl>
                                          <p:spTgt spid="4"/>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1+#ppt_w/2"/>
                                          </p:val>
                                        </p:tav>
                                        <p:tav tm="100000">
                                          <p:val>
                                            <p:strVal val="#ppt_x"/>
                                          </p:val>
                                        </p:tav>
                                      </p:tavLst>
                                    </p:anim>
                                    <p:anim calcmode="lin" valueType="num">
                                      <p:cBhvr additive="base">
                                        <p:cTn id="64" dur="500" fill="hold"/>
                                        <p:tgtEl>
                                          <p:spTgt spid="6"/>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1+#ppt_w/2"/>
                                          </p:val>
                                        </p:tav>
                                        <p:tav tm="100000">
                                          <p:val>
                                            <p:strVal val="#ppt_x"/>
                                          </p:val>
                                        </p:tav>
                                      </p:tavLst>
                                    </p:anim>
                                    <p:anim calcmode="lin" valueType="num">
                                      <p:cBhvr additive="base">
                                        <p:cTn id="6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smtClean="0"/>
              <a:t>WHEA Enabling Support For Intel Platforms</a:t>
            </a:r>
            <a:endParaRPr lang="en-US"/>
          </a:p>
        </p:txBody>
      </p:sp>
      <p:sp>
        <p:nvSpPr>
          <p:cNvPr id="9229" name="Rectangle 13"/>
          <p:cNvSpPr>
            <a:spLocks noGrp="1" noChangeArrowheads="1"/>
          </p:cNvSpPr>
          <p:nvPr>
            <p:ph type="body" idx="1"/>
          </p:nvPr>
        </p:nvSpPr>
        <p:spPr>
          <a:xfrm>
            <a:off x="382588" y="1905000"/>
            <a:ext cx="8380412" cy="2369879"/>
          </a:xfrm>
        </p:spPr>
        <p:txBody>
          <a:bodyPr/>
          <a:lstStyle/>
          <a:p>
            <a:r>
              <a:rPr lang="en-US" dirty="0" smtClean="0"/>
              <a:t>Intel specification on WHEA support in Intel platforms planned for Intel customers</a:t>
            </a:r>
          </a:p>
          <a:p>
            <a:r>
              <a:rPr lang="en-US" dirty="0" smtClean="0"/>
              <a:t>Firmware reference code for WHEA support planned for Intel customers</a:t>
            </a:r>
          </a:p>
          <a:p>
            <a:r>
              <a:rPr lang="en-US" dirty="0" smtClean="0"/>
              <a:t>WHEA support comprehended in Intel Reference designs</a:t>
            </a:r>
          </a:p>
          <a:p>
            <a:r>
              <a:rPr lang="en-US" dirty="0" smtClean="0"/>
              <a:t>Intel BIOS Writer’s guide includes guidelines for WHEA support</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bwMode="auto">
          <a:xfrm>
            <a:off x="0" y="1419225"/>
            <a:ext cx="9144000" cy="5438775"/>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lIns="109728" tIns="54864" rIns="109728" bIns="54864" anchor="ctr"/>
          <a:lstStyle/>
          <a:p>
            <a:pPr algn="ctr" defTabSz="1096963" fontAlgn="auto">
              <a:spcBef>
                <a:spcPts val="0"/>
              </a:spcBef>
              <a:spcAft>
                <a:spcPts val="0"/>
              </a:spcAft>
              <a:defRPr/>
            </a:pPr>
            <a:endParaRPr lang="en-US" sz="3200" kern="0" dirty="0">
              <a:solidFill>
                <a:srgbClr val="FFFFFF"/>
              </a:solidFill>
              <a:latin typeface="Segoe" pitchFamily="34" charset="0"/>
              <a:cs typeface="+mn-cs"/>
            </a:endParaRPr>
          </a:p>
        </p:txBody>
      </p:sp>
      <p:sp>
        <p:nvSpPr>
          <p:cNvPr id="37" name="Cloud 36"/>
          <p:cNvSpPr/>
          <p:nvPr/>
        </p:nvSpPr>
        <p:spPr bwMode="auto">
          <a:xfrm>
            <a:off x="7036940" y="1762874"/>
            <a:ext cx="1981200" cy="1524000"/>
          </a:xfrm>
          <a:prstGeom prst="cloud">
            <a:avLst/>
          </a:prstGeom>
          <a:gradFill flip="none" rotWithShape="1">
            <a:gsLst>
              <a:gs pos="20000">
                <a:srgbClr val="00B0F0"/>
              </a:gs>
              <a:gs pos="40000">
                <a:schemeClr val="tx1"/>
              </a:gs>
              <a:gs pos="100000">
                <a:srgbClr val="00B0F0"/>
              </a:gs>
            </a:gsLst>
            <a:path path="circle">
              <a:fillToRect r="100000" b="100000"/>
            </a:path>
            <a:tileRect l="-100000" t="-100000"/>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a:bevelT w="152400" h="50800" prst="softRound"/>
          </a:sp3d>
        </p:spPr>
        <p:txBody>
          <a:bodyPr anchor="ctr"/>
          <a:lstStyle/>
          <a:p>
            <a:pPr algn="ctr" defTabSz="1096963" fontAlgn="auto">
              <a:spcAft>
                <a:spcPts val="0"/>
              </a:spcAft>
              <a:defRPr/>
            </a:pPr>
            <a:endParaRPr lang="en-US" sz="2400" dirty="0">
              <a:effectLst>
                <a:outerShdw blurRad="38100" dist="38100" dir="2700000" algn="tl">
                  <a:srgbClr val="000000">
                    <a:alpha val="43137"/>
                  </a:srgbClr>
                </a:outerShdw>
              </a:effectLst>
              <a:latin typeface="+mn-lt"/>
              <a:cs typeface="+mn-cs"/>
            </a:endParaRPr>
          </a:p>
        </p:txBody>
      </p:sp>
      <p:sp>
        <p:nvSpPr>
          <p:cNvPr id="2" name="Title 1"/>
          <p:cNvSpPr>
            <a:spLocks noGrp="1"/>
          </p:cNvSpPr>
          <p:nvPr>
            <p:ph type="title"/>
          </p:nvPr>
        </p:nvSpPr>
        <p:spPr/>
        <p:txBody>
          <a:bodyPr/>
          <a:lstStyle/>
          <a:p>
            <a:pPr defTabSz="912777" eaLnBrk="1" hangingPunct="1">
              <a:defRPr/>
            </a:pPr>
            <a:r>
              <a:rPr smtClean="0"/>
              <a:t>Corrected Error Flow On Intel Platforms</a:t>
            </a:r>
            <a:endParaRPr/>
          </a:p>
        </p:txBody>
      </p:sp>
      <p:sp>
        <p:nvSpPr>
          <p:cNvPr id="48131" name="Rectangle 4"/>
          <p:cNvSpPr>
            <a:spLocks noChangeArrowheads="1"/>
          </p:cNvSpPr>
          <p:nvPr/>
        </p:nvSpPr>
        <p:spPr bwMode="auto">
          <a:xfrm>
            <a:off x="259212" y="2408256"/>
            <a:ext cx="2133600" cy="914400"/>
          </a:xfrm>
          <a:prstGeom prst="rect">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fontAlgn="auto">
              <a:spcBef>
                <a:spcPts val="0"/>
              </a:spcBef>
              <a:spcAft>
                <a:spcPts val="0"/>
              </a:spcAft>
              <a:defRPr/>
            </a:pPr>
            <a:endParaRPr lang="en-US">
              <a:effectLst>
                <a:outerShdw blurRad="38100" dist="38100" dir="2700000" algn="tl">
                  <a:srgbClr val="000000">
                    <a:alpha val="43137"/>
                  </a:srgbClr>
                </a:outerShdw>
              </a:effectLst>
            </a:endParaRPr>
          </a:p>
        </p:txBody>
      </p:sp>
      <p:sp>
        <p:nvSpPr>
          <p:cNvPr id="54281" name="Text Box 5"/>
          <p:cNvSpPr txBox="1">
            <a:spLocks noChangeArrowheads="1"/>
          </p:cNvSpPr>
          <p:nvPr/>
        </p:nvSpPr>
        <p:spPr bwMode="auto">
          <a:xfrm>
            <a:off x="715963" y="2576513"/>
            <a:ext cx="1219200" cy="579437"/>
          </a:xfrm>
          <a:prstGeom prst="rect">
            <a:avLst/>
          </a:prstGeom>
          <a:noFill/>
          <a:ln w="50800" algn="ctr">
            <a:noFill/>
            <a:miter lim="800000"/>
            <a:headEnd/>
            <a:tailEnd/>
          </a:ln>
        </p:spPr>
        <p:txBody>
          <a:bodyPr>
            <a:spAutoFit/>
          </a:bodyPr>
          <a:lstStyle/>
          <a:p>
            <a:pPr algn="ctr" eaLnBrk="0" hangingPunct="0">
              <a:spcBef>
                <a:spcPct val="50000"/>
              </a:spcBef>
            </a:pPr>
            <a:r>
              <a:rPr lang="en-US" sz="3200">
                <a:solidFill>
                  <a:srgbClr val="000000"/>
                </a:solidFill>
                <a:latin typeface="Segoe" pitchFamily="2" charset="0"/>
              </a:rPr>
              <a:t>MCH</a:t>
            </a:r>
          </a:p>
        </p:txBody>
      </p:sp>
      <p:sp>
        <p:nvSpPr>
          <p:cNvPr id="38" name="Text Box 6"/>
          <p:cNvSpPr txBox="1">
            <a:spLocks noChangeArrowheads="1"/>
          </p:cNvSpPr>
          <p:nvPr/>
        </p:nvSpPr>
        <p:spPr bwMode="auto">
          <a:xfrm>
            <a:off x="2492375" y="2484438"/>
            <a:ext cx="990600" cy="396875"/>
          </a:xfrm>
          <a:prstGeom prst="rect">
            <a:avLst/>
          </a:prstGeom>
          <a:noFill/>
          <a:ln w="50800" algn="ctr">
            <a:noFill/>
            <a:miter lim="800000"/>
            <a:headEnd/>
            <a:tailEnd/>
          </a:ln>
        </p:spPr>
        <p:txBody>
          <a:bodyPr>
            <a:spAutoFit/>
          </a:bodyPr>
          <a:lstStyle/>
          <a:p>
            <a:pPr eaLnBrk="0" fontAlgn="auto" hangingPunct="0">
              <a:spcBef>
                <a:spcPct val="50000"/>
              </a:spcBef>
              <a:spcAft>
                <a:spcPts val="0"/>
              </a:spcAft>
              <a:defRPr/>
            </a:pPr>
            <a:r>
              <a:rPr lang="en-US" sz="2000">
                <a:effectLst>
                  <a:outerShdw blurRad="38100" dist="38100" dir="2700000" algn="tl">
                    <a:srgbClr val="000000">
                      <a:alpha val="43137"/>
                    </a:srgbClr>
                  </a:outerShdw>
                </a:effectLst>
                <a:latin typeface="+mn-lt"/>
                <a:cs typeface="+mn-cs"/>
              </a:rPr>
              <a:t>ERR0</a:t>
            </a:r>
          </a:p>
        </p:txBody>
      </p:sp>
      <p:sp>
        <p:nvSpPr>
          <p:cNvPr id="39" name="Line 7"/>
          <p:cNvSpPr>
            <a:spLocks noChangeShapeType="1"/>
          </p:cNvSpPr>
          <p:nvPr/>
        </p:nvSpPr>
        <p:spPr bwMode="auto">
          <a:xfrm>
            <a:off x="2392812" y="2840182"/>
            <a:ext cx="1371600" cy="0"/>
          </a:xfrm>
          <a:prstGeom prst="line">
            <a:avLst/>
          </a:prstGeom>
          <a:noFill/>
          <a:ln w="50800">
            <a:solidFill>
              <a:srgbClr val="FFFF00"/>
            </a:solidFill>
            <a:round/>
            <a:headEnd/>
            <a:tailEnd type="triangle" w="med" len="med"/>
          </a:ln>
          <a:effectLst>
            <a:glow rad="101600">
              <a:schemeClr val="accent4">
                <a:satMod val="175000"/>
                <a:alpha val="40000"/>
              </a:schemeClr>
            </a:glow>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sp>
        <p:nvSpPr>
          <p:cNvPr id="41" name="Text Box 9"/>
          <p:cNvSpPr txBox="1">
            <a:spLocks noChangeArrowheads="1"/>
          </p:cNvSpPr>
          <p:nvPr/>
        </p:nvSpPr>
        <p:spPr bwMode="auto">
          <a:xfrm>
            <a:off x="2773363" y="2941638"/>
            <a:ext cx="1066800" cy="396875"/>
          </a:xfrm>
          <a:prstGeom prst="rect">
            <a:avLst/>
          </a:prstGeom>
          <a:noFill/>
          <a:ln w="50800" algn="ctr">
            <a:noFill/>
            <a:miter lim="800000"/>
            <a:headEnd/>
            <a:tailEnd/>
          </a:ln>
        </p:spPr>
        <p:txBody>
          <a:bodyPr>
            <a:spAutoFit/>
          </a:bodyPr>
          <a:lstStyle/>
          <a:p>
            <a:pPr eaLnBrk="0" fontAlgn="auto" hangingPunct="0">
              <a:spcBef>
                <a:spcPct val="50000"/>
              </a:spcBef>
              <a:spcAft>
                <a:spcPts val="0"/>
              </a:spcAft>
              <a:defRPr/>
            </a:pPr>
            <a:r>
              <a:rPr lang="en-US" sz="2000">
                <a:effectLst>
                  <a:outerShdw blurRad="38100" dist="38100" dir="2700000" algn="tl">
                    <a:srgbClr val="000000">
                      <a:alpha val="43137"/>
                    </a:srgbClr>
                  </a:outerShdw>
                </a:effectLst>
                <a:latin typeface="+mn-lt"/>
                <a:cs typeface="+mn-cs"/>
              </a:rPr>
              <a:t>GPIO</a:t>
            </a:r>
          </a:p>
        </p:txBody>
      </p:sp>
      <p:sp>
        <p:nvSpPr>
          <p:cNvPr id="42" name="Line 10"/>
          <p:cNvSpPr>
            <a:spLocks noChangeShapeType="1"/>
          </p:cNvSpPr>
          <p:nvPr/>
        </p:nvSpPr>
        <p:spPr bwMode="auto">
          <a:xfrm>
            <a:off x="4114800" y="3236931"/>
            <a:ext cx="0" cy="1524000"/>
          </a:xfrm>
          <a:prstGeom prst="line">
            <a:avLst/>
          </a:prstGeom>
          <a:noFill/>
          <a:ln w="50800">
            <a:solidFill>
              <a:srgbClr val="FFFF00"/>
            </a:solidFill>
            <a:round/>
            <a:headEnd/>
            <a:tailEnd type="triangle" w="med" len="med"/>
          </a:ln>
          <a:effectLst>
            <a:glow rad="101600">
              <a:schemeClr val="accent4">
                <a:satMod val="175000"/>
                <a:alpha val="40000"/>
              </a:schemeClr>
            </a:glow>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sp>
        <p:nvSpPr>
          <p:cNvPr id="43" name="Text Box 11"/>
          <p:cNvSpPr txBox="1">
            <a:spLocks noChangeArrowheads="1"/>
          </p:cNvSpPr>
          <p:nvPr/>
        </p:nvSpPr>
        <p:spPr bwMode="auto">
          <a:xfrm>
            <a:off x="3382963" y="3627438"/>
            <a:ext cx="685800" cy="396875"/>
          </a:xfrm>
          <a:prstGeom prst="rect">
            <a:avLst/>
          </a:prstGeom>
          <a:noFill/>
          <a:ln w="50800" algn="ctr">
            <a:noFill/>
            <a:miter lim="800000"/>
            <a:headEnd/>
            <a:tailEnd/>
          </a:ln>
        </p:spPr>
        <p:txBody>
          <a:bodyPr>
            <a:spAutoFit/>
          </a:bodyPr>
          <a:lstStyle/>
          <a:p>
            <a:pPr eaLnBrk="0" fontAlgn="auto" hangingPunct="0">
              <a:spcBef>
                <a:spcPct val="50000"/>
              </a:spcBef>
              <a:spcAft>
                <a:spcPts val="0"/>
              </a:spcAft>
              <a:defRPr/>
            </a:pPr>
            <a:r>
              <a:rPr lang="en-US" sz="2000">
                <a:effectLst>
                  <a:outerShdw blurRad="38100" dist="38100" dir="2700000" algn="tl">
                    <a:srgbClr val="000000">
                      <a:alpha val="43137"/>
                    </a:srgbClr>
                  </a:outerShdw>
                </a:effectLst>
                <a:latin typeface="+mn-lt"/>
                <a:cs typeface="+mn-cs"/>
              </a:rPr>
              <a:t>SMI</a:t>
            </a:r>
          </a:p>
        </p:txBody>
      </p:sp>
      <p:sp>
        <p:nvSpPr>
          <p:cNvPr id="48141" name="Rectangle 14"/>
          <p:cNvSpPr>
            <a:spLocks noChangeArrowheads="1"/>
          </p:cNvSpPr>
          <p:nvPr/>
        </p:nvSpPr>
        <p:spPr bwMode="auto">
          <a:xfrm>
            <a:off x="206824" y="5075256"/>
            <a:ext cx="2262188" cy="1219200"/>
          </a:xfrm>
          <a:prstGeom prst="rect">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fontAlgn="auto">
              <a:spcBef>
                <a:spcPts val="0"/>
              </a:spcBef>
              <a:spcAft>
                <a:spcPts val="0"/>
              </a:spcAft>
              <a:defRPr/>
            </a:pPr>
            <a:endParaRPr lang="en-US">
              <a:effectLst>
                <a:outerShdw blurRad="38100" dist="38100" dir="2700000" algn="tl">
                  <a:srgbClr val="000000">
                    <a:alpha val="43137"/>
                  </a:srgbClr>
                </a:outerShdw>
              </a:effectLst>
            </a:endParaRPr>
          </a:p>
        </p:txBody>
      </p:sp>
      <p:sp>
        <p:nvSpPr>
          <p:cNvPr id="47" name="Line 15"/>
          <p:cNvSpPr>
            <a:spLocks noChangeShapeType="1"/>
          </p:cNvSpPr>
          <p:nvPr/>
        </p:nvSpPr>
        <p:spPr bwMode="auto">
          <a:xfrm flipH="1">
            <a:off x="2545212" y="5486400"/>
            <a:ext cx="1524000" cy="0"/>
          </a:xfrm>
          <a:prstGeom prst="line">
            <a:avLst/>
          </a:prstGeom>
          <a:noFill/>
          <a:ln w="50800">
            <a:solidFill>
              <a:srgbClr val="FFFF00"/>
            </a:solidFill>
            <a:prstDash val="sysDot"/>
            <a:round/>
            <a:headEnd/>
            <a:tailEnd type="triangle" w="med" len="med"/>
          </a:ln>
          <a:effectLst>
            <a:glow rad="101600">
              <a:schemeClr val="accent4">
                <a:satMod val="175000"/>
                <a:alpha val="40000"/>
              </a:schemeClr>
            </a:glow>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sp>
        <p:nvSpPr>
          <p:cNvPr id="54297" name="Text Box 16"/>
          <p:cNvSpPr txBox="1">
            <a:spLocks noChangeArrowheads="1"/>
          </p:cNvSpPr>
          <p:nvPr/>
        </p:nvSpPr>
        <p:spPr bwMode="auto">
          <a:xfrm>
            <a:off x="320675" y="5151438"/>
            <a:ext cx="2033588" cy="1066800"/>
          </a:xfrm>
          <a:prstGeom prst="rect">
            <a:avLst/>
          </a:prstGeom>
          <a:noFill/>
          <a:ln w="50800" algn="ctr">
            <a:noFill/>
            <a:miter lim="800000"/>
            <a:headEnd/>
            <a:tailEnd/>
          </a:ln>
        </p:spPr>
        <p:txBody>
          <a:bodyPr>
            <a:spAutoFit/>
          </a:bodyPr>
          <a:lstStyle/>
          <a:p>
            <a:pPr algn="ctr" eaLnBrk="0" hangingPunct="0">
              <a:spcBef>
                <a:spcPct val="50000"/>
              </a:spcBef>
            </a:pPr>
            <a:r>
              <a:rPr lang="en-US" sz="3200">
                <a:solidFill>
                  <a:srgbClr val="000000"/>
                </a:solidFill>
                <a:latin typeface="Segoe" pitchFamily="2" charset="0"/>
              </a:rPr>
              <a:t>Service</a:t>
            </a:r>
            <a:br>
              <a:rPr lang="en-US" sz="3200">
                <a:solidFill>
                  <a:srgbClr val="000000"/>
                </a:solidFill>
                <a:latin typeface="Segoe" pitchFamily="2" charset="0"/>
              </a:rPr>
            </a:br>
            <a:r>
              <a:rPr lang="en-US" sz="3200">
                <a:solidFill>
                  <a:srgbClr val="000000"/>
                </a:solidFill>
                <a:latin typeface="Segoe" pitchFamily="2" charset="0"/>
              </a:rPr>
              <a:t>Processor</a:t>
            </a:r>
          </a:p>
        </p:txBody>
      </p:sp>
      <p:sp>
        <p:nvSpPr>
          <p:cNvPr id="54298" name="Text Box 18"/>
          <p:cNvSpPr txBox="1">
            <a:spLocks noChangeArrowheads="1"/>
          </p:cNvSpPr>
          <p:nvPr/>
        </p:nvSpPr>
        <p:spPr bwMode="auto">
          <a:xfrm>
            <a:off x="7608888" y="2235200"/>
            <a:ext cx="838200" cy="579438"/>
          </a:xfrm>
          <a:prstGeom prst="rect">
            <a:avLst/>
          </a:prstGeom>
          <a:noFill/>
          <a:ln w="50800" algn="ctr">
            <a:noFill/>
            <a:miter lim="800000"/>
            <a:headEnd/>
            <a:tailEnd/>
          </a:ln>
        </p:spPr>
        <p:txBody>
          <a:bodyPr>
            <a:spAutoFit/>
          </a:bodyPr>
          <a:lstStyle/>
          <a:p>
            <a:pPr algn="ctr" eaLnBrk="0" hangingPunct="0">
              <a:spcBef>
                <a:spcPct val="50000"/>
              </a:spcBef>
            </a:pPr>
            <a:r>
              <a:rPr lang="en-US" sz="3200">
                <a:solidFill>
                  <a:srgbClr val="000000"/>
                </a:solidFill>
                <a:latin typeface="Segoe" pitchFamily="2" charset="0"/>
              </a:rPr>
              <a:t>OS</a:t>
            </a:r>
          </a:p>
        </p:txBody>
      </p:sp>
      <p:sp>
        <p:nvSpPr>
          <p:cNvPr id="51" name="Text Box 19"/>
          <p:cNvSpPr txBox="1">
            <a:spLocks noChangeArrowheads="1"/>
          </p:cNvSpPr>
          <p:nvPr/>
        </p:nvSpPr>
        <p:spPr bwMode="auto">
          <a:xfrm>
            <a:off x="6510338" y="2892425"/>
            <a:ext cx="990600" cy="1158875"/>
          </a:xfrm>
          <a:prstGeom prst="rect">
            <a:avLst/>
          </a:prstGeom>
          <a:noFill/>
          <a:ln w="50800" algn="ctr">
            <a:noFill/>
            <a:miter lim="800000"/>
            <a:headEnd/>
            <a:tailEnd/>
          </a:ln>
        </p:spPr>
        <p:txBody>
          <a:bodyPr>
            <a:spAutoFit/>
          </a:bodyPr>
          <a:lstStyle/>
          <a:p>
            <a:pPr eaLnBrk="0" fontAlgn="auto" hangingPunct="0">
              <a:spcBef>
                <a:spcPct val="50000"/>
              </a:spcBef>
              <a:spcAft>
                <a:spcPts val="0"/>
              </a:spcAft>
              <a:defRPr/>
            </a:pPr>
            <a:r>
              <a:rPr lang="en-US" sz="2000" dirty="0">
                <a:effectLst>
                  <a:outerShdw blurRad="38100" dist="38100" dir="2700000" algn="tl">
                    <a:srgbClr val="000000">
                      <a:alpha val="43137"/>
                    </a:srgbClr>
                  </a:outerShdw>
                </a:effectLst>
                <a:latin typeface="+mn-lt"/>
                <a:cs typeface="+mn-cs"/>
              </a:rPr>
              <a:t>ACPI</a:t>
            </a:r>
          </a:p>
          <a:p>
            <a:pPr eaLnBrk="0" fontAlgn="auto" hangingPunct="0">
              <a:spcBef>
                <a:spcPct val="50000"/>
              </a:spcBef>
              <a:spcAft>
                <a:spcPts val="0"/>
              </a:spcAft>
              <a:defRPr/>
            </a:pPr>
            <a:r>
              <a:rPr lang="en-US" sz="2000" dirty="0">
                <a:effectLst>
                  <a:outerShdw blurRad="38100" dist="38100" dir="2700000" algn="tl">
                    <a:srgbClr val="000000">
                      <a:alpha val="43137"/>
                    </a:srgbClr>
                  </a:outerShdw>
                </a:effectLst>
                <a:latin typeface="+mn-lt"/>
                <a:cs typeface="+mn-cs"/>
              </a:rPr>
              <a:t>GPE Event</a:t>
            </a:r>
          </a:p>
        </p:txBody>
      </p:sp>
      <p:grpSp>
        <p:nvGrpSpPr>
          <p:cNvPr id="3" name="Group 20"/>
          <p:cNvGrpSpPr>
            <a:grpSpLocks/>
          </p:cNvGrpSpPr>
          <p:nvPr/>
        </p:nvGrpSpPr>
        <p:grpSpPr bwMode="auto">
          <a:xfrm>
            <a:off x="4755012" y="3094056"/>
            <a:ext cx="1066800" cy="762000"/>
            <a:chOff x="3072" y="1248"/>
            <a:chExt cx="672" cy="480"/>
          </a:xfrm>
          <a:effectLst>
            <a:glow rad="101600">
              <a:schemeClr val="accent4">
                <a:satMod val="175000"/>
                <a:alpha val="40000"/>
              </a:schemeClr>
            </a:glow>
          </a:effectLst>
        </p:grpSpPr>
        <p:sp>
          <p:nvSpPr>
            <p:cNvPr id="48159" name="Line 21"/>
            <p:cNvSpPr>
              <a:spLocks noChangeShapeType="1"/>
            </p:cNvSpPr>
            <p:nvPr/>
          </p:nvSpPr>
          <p:spPr bwMode="auto">
            <a:xfrm>
              <a:off x="3072" y="1248"/>
              <a:ext cx="0" cy="480"/>
            </a:xfrm>
            <a:prstGeom prst="line">
              <a:avLst/>
            </a:prstGeom>
            <a:noFill/>
            <a:ln w="50800">
              <a:solidFill>
                <a:srgbClr val="FFFF00"/>
              </a:solidFill>
              <a:round/>
              <a:headEnd/>
              <a:tailEnd/>
            </a:ln>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sp>
          <p:nvSpPr>
            <p:cNvPr id="48160" name="Line 22"/>
            <p:cNvSpPr>
              <a:spLocks noChangeShapeType="1"/>
            </p:cNvSpPr>
            <p:nvPr/>
          </p:nvSpPr>
          <p:spPr bwMode="auto">
            <a:xfrm>
              <a:off x="3072" y="1709"/>
              <a:ext cx="672" cy="0"/>
            </a:xfrm>
            <a:prstGeom prst="line">
              <a:avLst/>
            </a:prstGeom>
            <a:noFill/>
            <a:ln w="50800">
              <a:solidFill>
                <a:srgbClr val="FFFF00"/>
              </a:solidFill>
              <a:round/>
              <a:headEnd/>
              <a:tailEnd/>
            </a:ln>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sp>
          <p:nvSpPr>
            <p:cNvPr id="48161" name="Line 23"/>
            <p:cNvSpPr>
              <a:spLocks noChangeShapeType="1"/>
            </p:cNvSpPr>
            <p:nvPr/>
          </p:nvSpPr>
          <p:spPr bwMode="auto">
            <a:xfrm flipV="1">
              <a:off x="3744" y="1344"/>
              <a:ext cx="0" cy="384"/>
            </a:xfrm>
            <a:prstGeom prst="line">
              <a:avLst/>
            </a:prstGeom>
            <a:noFill/>
            <a:ln w="50800">
              <a:solidFill>
                <a:srgbClr val="FFFF00"/>
              </a:solidFill>
              <a:round/>
              <a:headEnd/>
              <a:tailEnd type="triangle" w="med" len="med"/>
            </a:ln>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grpSp>
      <p:sp>
        <p:nvSpPr>
          <p:cNvPr id="56" name="Text Box 24"/>
          <p:cNvSpPr txBox="1">
            <a:spLocks noChangeArrowheads="1"/>
          </p:cNvSpPr>
          <p:nvPr/>
        </p:nvSpPr>
        <p:spPr bwMode="auto">
          <a:xfrm>
            <a:off x="4702175" y="3398838"/>
            <a:ext cx="1066800" cy="396875"/>
          </a:xfrm>
          <a:prstGeom prst="rect">
            <a:avLst/>
          </a:prstGeom>
          <a:noFill/>
          <a:ln w="50800" algn="ctr">
            <a:noFill/>
            <a:miter lim="800000"/>
            <a:headEnd/>
            <a:tailEnd/>
          </a:ln>
        </p:spPr>
        <p:txBody>
          <a:bodyPr>
            <a:spAutoFit/>
          </a:bodyPr>
          <a:lstStyle/>
          <a:p>
            <a:pPr eaLnBrk="0" fontAlgn="auto" hangingPunct="0">
              <a:spcBef>
                <a:spcPct val="50000"/>
              </a:spcBef>
              <a:spcAft>
                <a:spcPts val="0"/>
              </a:spcAft>
              <a:defRPr/>
            </a:pPr>
            <a:r>
              <a:rPr lang="en-US" sz="2000">
                <a:effectLst>
                  <a:outerShdw blurRad="38100" dist="38100" dir="2700000" algn="tl">
                    <a:srgbClr val="000000">
                      <a:alpha val="43137"/>
                    </a:srgbClr>
                  </a:outerShdw>
                </a:effectLst>
                <a:latin typeface="+mn-lt"/>
                <a:cs typeface="+mn-cs"/>
              </a:rPr>
              <a:t>GPIO</a:t>
            </a:r>
          </a:p>
        </p:txBody>
      </p:sp>
      <p:sp>
        <p:nvSpPr>
          <p:cNvPr id="57" name="Text Box 25"/>
          <p:cNvSpPr txBox="1">
            <a:spLocks noChangeArrowheads="1"/>
          </p:cNvSpPr>
          <p:nvPr/>
        </p:nvSpPr>
        <p:spPr bwMode="auto">
          <a:xfrm>
            <a:off x="5800725" y="3398838"/>
            <a:ext cx="990600" cy="396875"/>
          </a:xfrm>
          <a:prstGeom prst="rect">
            <a:avLst/>
          </a:prstGeom>
          <a:noFill/>
          <a:ln w="50800" algn="ctr">
            <a:noFill/>
            <a:miter lim="800000"/>
            <a:headEnd/>
            <a:tailEnd/>
          </a:ln>
        </p:spPr>
        <p:txBody>
          <a:bodyPr>
            <a:spAutoFit/>
          </a:bodyPr>
          <a:lstStyle/>
          <a:p>
            <a:pPr eaLnBrk="0" fontAlgn="auto" hangingPunct="0">
              <a:spcBef>
                <a:spcPct val="50000"/>
              </a:spcBef>
              <a:spcAft>
                <a:spcPts val="0"/>
              </a:spcAft>
              <a:defRPr/>
            </a:pPr>
            <a:r>
              <a:rPr lang="en-US" sz="2000" dirty="0">
                <a:effectLst>
                  <a:outerShdw blurRad="38100" dist="38100" dir="2700000" algn="tl">
                    <a:srgbClr val="000000">
                      <a:alpha val="43137"/>
                    </a:srgbClr>
                  </a:outerShdw>
                </a:effectLst>
                <a:latin typeface="+mn-lt"/>
                <a:cs typeface="+mn-cs"/>
              </a:rPr>
              <a:t>SCI</a:t>
            </a:r>
          </a:p>
        </p:txBody>
      </p:sp>
      <p:sp>
        <p:nvSpPr>
          <p:cNvPr id="58" name="Line 26"/>
          <p:cNvSpPr>
            <a:spLocks noChangeShapeType="1"/>
          </p:cNvSpPr>
          <p:nvPr/>
        </p:nvSpPr>
        <p:spPr bwMode="auto">
          <a:xfrm>
            <a:off x="6507612" y="2209800"/>
            <a:ext cx="533400" cy="0"/>
          </a:xfrm>
          <a:prstGeom prst="line">
            <a:avLst/>
          </a:prstGeom>
          <a:noFill/>
          <a:ln w="50800">
            <a:solidFill>
              <a:srgbClr val="FFFF00"/>
            </a:solidFill>
            <a:round/>
            <a:headEnd/>
            <a:tailEnd type="triangle" w="med" len="med"/>
          </a:ln>
          <a:effectLst>
            <a:glow rad="101600">
              <a:schemeClr val="accent4">
                <a:satMod val="175000"/>
                <a:alpha val="40000"/>
              </a:schemeClr>
            </a:glow>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grpSp>
        <p:nvGrpSpPr>
          <p:cNvPr id="59" name="Line 27"/>
          <p:cNvGrpSpPr>
            <a:grpSpLocks/>
          </p:cNvGrpSpPr>
          <p:nvPr/>
        </p:nvGrpSpPr>
        <p:grpSpPr bwMode="auto">
          <a:xfrm>
            <a:off x="4048125" y="2971800"/>
            <a:ext cx="523875" cy="1862138"/>
            <a:chOff x="2500" y="2312"/>
            <a:chExt cx="330" cy="733"/>
          </a:xfrm>
        </p:grpSpPr>
        <p:pic>
          <p:nvPicPr>
            <p:cNvPr id="54306" name="Line 27"/>
            <p:cNvPicPr>
              <a:picLocks noChangeArrowheads="1"/>
            </p:cNvPicPr>
            <p:nvPr/>
          </p:nvPicPr>
          <p:blipFill>
            <a:blip r:embed="rId3"/>
            <a:srcRect/>
            <a:stretch>
              <a:fillRect/>
            </a:stretch>
          </p:blipFill>
          <p:spPr bwMode="auto">
            <a:xfrm>
              <a:off x="2500" y="2312"/>
              <a:ext cx="330" cy="733"/>
            </a:xfrm>
            <a:prstGeom prst="rect">
              <a:avLst/>
            </a:prstGeom>
            <a:noFill/>
          </p:spPr>
        </p:pic>
        <p:sp>
          <p:nvSpPr>
            <p:cNvPr id="54307" name="Text Box 35"/>
            <p:cNvSpPr txBox="1">
              <a:spLocks noChangeArrowheads="1" noChangeShapeType="1"/>
            </p:cNvSpPr>
            <p:nvPr/>
          </p:nvSpPr>
          <p:spPr bwMode="auto">
            <a:xfrm rot="10800000">
              <a:off x="2665" y="2957"/>
              <a:ext cx="0" cy="0"/>
            </a:xfrm>
            <a:prstGeom prst="rect">
              <a:avLst/>
            </a:prstGeom>
            <a:noFill/>
            <a:ln w="9525">
              <a:noFill/>
              <a:miter lim="800000"/>
              <a:headEnd/>
              <a:tailEnd/>
            </a:ln>
          </p:spPr>
          <p:txBody>
            <a:bodyPr rot="10800000" wrap="none" anchor="ctr"/>
            <a:lstStyle/>
            <a:p>
              <a:endParaRPr lang="en-US">
                <a:effectLst>
                  <a:outerShdw blurRad="38100" dist="38100" dir="2700000" algn="tl">
                    <a:srgbClr val="000000"/>
                  </a:outerShdw>
                </a:effectLst>
                <a:latin typeface="Segoe" pitchFamily="2" charset="0"/>
              </a:endParaRPr>
            </a:p>
          </p:txBody>
        </p:sp>
      </p:grpSp>
      <p:sp>
        <p:nvSpPr>
          <p:cNvPr id="60" name="Text Box 28"/>
          <p:cNvSpPr txBox="1">
            <a:spLocks noChangeArrowheads="1"/>
          </p:cNvSpPr>
          <p:nvPr/>
        </p:nvSpPr>
        <p:spPr bwMode="auto">
          <a:xfrm>
            <a:off x="2468563" y="2941638"/>
            <a:ext cx="304800" cy="366712"/>
          </a:xfrm>
          <a:prstGeom prst="rect">
            <a:avLst/>
          </a:prstGeom>
          <a:solidFill>
            <a:schemeClr val="tx2"/>
          </a:solidFill>
          <a:ln w="50800" algn="ctr">
            <a:noFill/>
            <a:miter lim="800000"/>
            <a:headEnd/>
            <a:tailEnd/>
          </a:ln>
        </p:spPr>
        <p:txBody>
          <a:bodyPr>
            <a:spAutoFit/>
          </a:bodyPr>
          <a:lstStyle/>
          <a:p>
            <a:pPr eaLnBrk="0" fontAlgn="auto" hangingPunct="0">
              <a:spcBef>
                <a:spcPct val="50000"/>
              </a:spcBef>
              <a:spcAft>
                <a:spcPts val="0"/>
              </a:spcAft>
              <a:defRPr/>
            </a:pPr>
            <a:r>
              <a:rPr lang="en-US">
                <a:solidFill>
                  <a:srgbClr val="000000"/>
                </a:solidFill>
                <a:effectLst>
                  <a:outerShdw blurRad="38100" dist="38100" dir="2700000" algn="tl">
                    <a:srgbClr val="000000">
                      <a:alpha val="43137"/>
                    </a:srgbClr>
                  </a:outerShdw>
                </a:effectLst>
                <a:latin typeface="+mn-lt"/>
                <a:cs typeface="+mn-cs"/>
              </a:rPr>
              <a:t>1</a:t>
            </a:r>
          </a:p>
        </p:txBody>
      </p:sp>
      <p:sp>
        <p:nvSpPr>
          <p:cNvPr id="61" name="Text Box 29"/>
          <p:cNvSpPr txBox="1">
            <a:spLocks noChangeArrowheads="1"/>
          </p:cNvSpPr>
          <p:nvPr/>
        </p:nvSpPr>
        <p:spPr bwMode="auto">
          <a:xfrm>
            <a:off x="3611563" y="4084638"/>
            <a:ext cx="304800" cy="366712"/>
          </a:xfrm>
          <a:prstGeom prst="rect">
            <a:avLst/>
          </a:prstGeom>
          <a:solidFill>
            <a:schemeClr val="tx2"/>
          </a:solidFill>
          <a:ln w="50800" algn="ctr">
            <a:noFill/>
            <a:miter lim="800000"/>
            <a:headEnd/>
            <a:tailEnd/>
          </a:ln>
        </p:spPr>
        <p:txBody>
          <a:bodyPr>
            <a:spAutoFit/>
          </a:bodyPr>
          <a:lstStyle/>
          <a:p>
            <a:pPr eaLnBrk="0" fontAlgn="auto" hangingPunct="0">
              <a:spcBef>
                <a:spcPct val="50000"/>
              </a:spcBef>
              <a:spcAft>
                <a:spcPts val="0"/>
              </a:spcAft>
              <a:defRPr/>
            </a:pPr>
            <a:r>
              <a:rPr lang="en-US">
                <a:solidFill>
                  <a:srgbClr val="000000"/>
                </a:solidFill>
                <a:effectLst>
                  <a:outerShdw blurRad="38100" dist="38100" dir="2700000" algn="tl">
                    <a:srgbClr val="000000">
                      <a:alpha val="43137"/>
                    </a:srgbClr>
                  </a:outerShdw>
                </a:effectLst>
                <a:latin typeface="+mn-lt"/>
                <a:cs typeface="+mn-cs"/>
              </a:rPr>
              <a:t>2</a:t>
            </a:r>
          </a:p>
        </p:txBody>
      </p:sp>
      <p:sp>
        <p:nvSpPr>
          <p:cNvPr id="62" name="Text Box 30"/>
          <p:cNvSpPr txBox="1">
            <a:spLocks noChangeArrowheads="1"/>
          </p:cNvSpPr>
          <p:nvPr/>
        </p:nvSpPr>
        <p:spPr bwMode="auto">
          <a:xfrm>
            <a:off x="2949575" y="4922838"/>
            <a:ext cx="304800" cy="366712"/>
          </a:xfrm>
          <a:prstGeom prst="rect">
            <a:avLst/>
          </a:prstGeom>
          <a:solidFill>
            <a:schemeClr val="tx2"/>
          </a:solidFill>
          <a:ln w="50800" algn="ctr">
            <a:noFill/>
            <a:miter lim="800000"/>
            <a:headEnd/>
            <a:tailEnd/>
          </a:ln>
        </p:spPr>
        <p:txBody>
          <a:bodyPr>
            <a:spAutoFit/>
          </a:bodyPr>
          <a:lstStyle/>
          <a:p>
            <a:pPr eaLnBrk="0" fontAlgn="auto" hangingPunct="0">
              <a:spcBef>
                <a:spcPct val="50000"/>
              </a:spcBef>
              <a:spcAft>
                <a:spcPts val="0"/>
              </a:spcAft>
              <a:defRPr/>
            </a:pPr>
            <a:r>
              <a:rPr lang="en-US">
                <a:solidFill>
                  <a:srgbClr val="000000"/>
                </a:solidFill>
                <a:effectLst>
                  <a:outerShdw blurRad="38100" dist="38100" dir="2700000" algn="tl">
                    <a:srgbClr val="000000">
                      <a:alpha val="43137"/>
                    </a:srgbClr>
                  </a:outerShdw>
                </a:effectLst>
                <a:latin typeface="+mn-lt"/>
                <a:cs typeface="+mn-cs"/>
              </a:rPr>
              <a:t>3</a:t>
            </a:r>
          </a:p>
        </p:txBody>
      </p:sp>
      <p:sp>
        <p:nvSpPr>
          <p:cNvPr id="63" name="Text Box 31"/>
          <p:cNvSpPr txBox="1">
            <a:spLocks noChangeArrowheads="1"/>
          </p:cNvSpPr>
          <p:nvPr/>
        </p:nvSpPr>
        <p:spPr bwMode="auto">
          <a:xfrm>
            <a:off x="4373563" y="4008438"/>
            <a:ext cx="304800" cy="366712"/>
          </a:xfrm>
          <a:prstGeom prst="rect">
            <a:avLst/>
          </a:prstGeom>
          <a:solidFill>
            <a:schemeClr val="tx2"/>
          </a:solidFill>
          <a:ln w="50800" algn="ctr">
            <a:noFill/>
            <a:miter lim="800000"/>
            <a:headEnd/>
            <a:tailEnd/>
          </a:ln>
        </p:spPr>
        <p:txBody>
          <a:bodyPr>
            <a:spAutoFit/>
          </a:bodyPr>
          <a:lstStyle/>
          <a:p>
            <a:pPr eaLnBrk="0" fontAlgn="auto" hangingPunct="0">
              <a:spcBef>
                <a:spcPct val="50000"/>
              </a:spcBef>
              <a:spcAft>
                <a:spcPts val="0"/>
              </a:spcAft>
              <a:defRPr/>
            </a:pPr>
            <a:r>
              <a:rPr lang="en-US">
                <a:solidFill>
                  <a:srgbClr val="000000"/>
                </a:solidFill>
                <a:effectLst>
                  <a:outerShdw blurRad="38100" dist="38100" dir="2700000" algn="tl">
                    <a:srgbClr val="000000">
                      <a:alpha val="43137"/>
                    </a:srgbClr>
                  </a:outerShdw>
                </a:effectLst>
                <a:latin typeface="+mn-lt"/>
                <a:cs typeface="+mn-cs"/>
              </a:rPr>
              <a:t>4</a:t>
            </a:r>
          </a:p>
        </p:txBody>
      </p:sp>
      <p:sp>
        <p:nvSpPr>
          <p:cNvPr id="64" name="Text Box 32"/>
          <p:cNvSpPr txBox="1">
            <a:spLocks noChangeArrowheads="1"/>
          </p:cNvSpPr>
          <p:nvPr/>
        </p:nvSpPr>
        <p:spPr bwMode="auto">
          <a:xfrm>
            <a:off x="5059363" y="3932238"/>
            <a:ext cx="304800" cy="366712"/>
          </a:xfrm>
          <a:prstGeom prst="rect">
            <a:avLst/>
          </a:prstGeom>
          <a:solidFill>
            <a:schemeClr val="tx2"/>
          </a:solidFill>
          <a:ln w="50800" algn="ctr">
            <a:noFill/>
            <a:miter lim="800000"/>
            <a:headEnd/>
            <a:tailEnd/>
          </a:ln>
        </p:spPr>
        <p:txBody>
          <a:bodyPr>
            <a:spAutoFit/>
          </a:bodyPr>
          <a:lstStyle/>
          <a:p>
            <a:pPr eaLnBrk="0" fontAlgn="auto" hangingPunct="0">
              <a:spcBef>
                <a:spcPct val="50000"/>
              </a:spcBef>
              <a:spcAft>
                <a:spcPts val="0"/>
              </a:spcAft>
              <a:defRPr/>
            </a:pPr>
            <a:r>
              <a:rPr lang="en-US">
                <a:solidFill>
                  <a:srgbClr val="000000"/>
                </a:solidFill>
                <a:effectLst>
                  <a:outerShdw blurRad="38100" dist="38100" dir="2700000" algn="tl">
                    <a:srgbClr val="000000">
                      <a:alpha val="43137"/>
                    </a:srgbClr>
                  </a:outerShdw>
                </a:effectLst>
                <a:latin typeface="+mn-lt"/>
                <a:cs typeface="+mn-cs"/>
              </a:rPr>
              <a:t>5</a:t>
            </a:r>
          </a:p>
        </p:txBody>
      </p:sp>
      <p:sp>
        <p:nvSpPr>
          <p:cNvPr id="65" name="Text Box 33"/>
          <p:cNvSpPr txBox="1">
            <a:spLocks noChangeArrowheads="1"/>
          </p:cNvSpPr>
          <p:nvPr/>
        </p:nvSpPr>
        <p:spPr bwMode="auto">
          <a:xfrm>
            <a:off x="6607175" y="2332038"/>
            <a:ext cx="304800" cy="366712"/>
          </a:xfrm>
          <a:prstGeom prst="rect">
            <a:avLst/>
          </a:prstGeom>
          <a:solidFill>
            <a:schemeClr val="tx2"/>
          </a:solidFill>
          <a:ln w="50800" algn="ctr">
            <a:noFill/>
            <a:miter lim="800000"/>
            <a:headEnd/>
            <a:tailEnd/>
          </a:ln>
        </p:spPr>
        <p:txBody>
          <a:bodyPr>
            <a:spAutoFit/>
          </a:bodyPr>
          <a:lstStyle/>
          <a:p>
            <a:pPr eaLnBrk="0" fontAlgn="auto" hangingPunct="0">
              <a:spcBef>
                <a:spcPct val="50000"/>
              </a:spcBef>
              <a:spcAft>
                <a:spcPts val="0"/>
              </a:spcAft>
              <a:defRPr/>
            </a:pPr>
            <a:r>
              <a:rPr lang="en-US">
                <a:solidFill>
                  <a:srgbClr val="000000"/>
                </a:solidFill>
                <a:effectLst>
                  <a:outerShdw blurRad="38100" dist="38100" dir="2700000" algn="tl">
                    <a:srgbClr val="000000">
                      <a:alpha val="43137"/>
                    </a:srgbClr>
                  </a:outerShdw>
                </a:effectLst>
                <a:latin typeface="+mn-lt"/>
                <a:cs typeface="+mn-cs"/>
              </a:rPr>
              <a:t>6</a:t>
            </a:r>
          </a:p>
        </p:txBody>
      </p:sp>
      <p:sp>
        <p:nvSpPr>
          <p:cNvPr id="66" name="Text Box 34"/>
          <p:cNvSpPr txBox="1">
            <a:spLocks noChangeArrowheads="1"/>
          </p:cNvSpPr>
          <p:nvPr/>
        </p:nvSpPr>
        <p:spPr bwMode="auto">
          <a:xfrm>
            <a:off x="2620963" y="5532438"/>
            <a:ext cx="1395412" cy="1006475"/>
          </a:xfrm>
          <a:prstGeom prst="rect">
            <a:avLst/>
          </a:prstGeom>
          <a:noFill/>
          <a:ln w="50800" algn="ctr">
            <a:noFill/>
            <a:miter lim="800000"/>
            <a:headEnd/>
            <a:tailEnd/>
          </a:ln>
        </p:spPr>
        <p:txBody>
          <a:bodyPr>
            <a:spAutoFit/>
          </a:bodyPr>
          <a:lstStyle/>
          <a:p>
            <a:pPr eaLnBrk="0" fontAlgn="auto" hangingPunct="0">
              <a:spcBef>
                <a:spcPct val="50000"/>
              </a:spcBef>
              <a:spcAft>
                <a:spcPts val="0"/>
              </a:spcAft>
              <a:defRPr/>
            </a:pPr>
            <a:r>
              <a:rPr lang="en-US" sz="2000">
                <a:effectLst>
                  <a:outerShdw blurRad="38100" dist="38100" dir="2700000" algn="tl">
                    <a:srgbClr val="000000">
                      <a:alpha val="43137"/>
                    </a:srgbClr>
                  </a:outerShdw>
                </a:effectLst>
                <a:latin typeface="+mn-lt"/>
                <a:cs typeface="+mn-cs"/>
              </a:rPr>
              <a:t>Log to Service Processor</a:t>
            </a:r>
          </a:p>
        </p:txBody>
      </p:sp>
      <p:sp>
        <p:nvSpPr>
          <p:cNvPr id="40" name="Cloud 39"/>
          <p:cNvSpPr/>
          <p:nvPr/>
        </p:nvSpPr>
        <p:spPr bwMode="auto">
          <a:xfrm>
            <a:off x="3657600" y="4510356"/>
            <a:ext cx="3048000" cy="2057400"/>
          </a:xfrm>
          <a:prstGeom prst="cloud">
            <a:avLst/>
          </a:prstGeom>
          <a:gradFill flip="none" rotWithShape="1">
            <a:gsLst>
              <a:gs pos="20000">
                <a:srgbClr val="00B0F0"/>
              </a:gs>
              <a:gs pos="40000">
                <a:schemeClr val="tx1"/>
              </a:gs>
              <a:gs pos="100000">
                <a:srgbClr val="00B0F0"/>
              </a:gs>
            </a:gsLst>
            <a:path path="circle">
              <a:fillToRect r="100000" b="100000"/>
            </a:path>
            <a:tileRect l="-100000" t="-100000"/>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a:bevelT w="152400" h="50800" prst="softRound"/>
          </a:sp3d>
        </p:spPr>
        <p:txBody>
          <a:bodyPr anchor="ctr"/>
          <a:lstStyle/>
          <a:p>
            <a:pPr algn="r" defTabSz="1096963" fontAlgn="auto">
              <a:spcAft>
                <a:spcPts val="0"/>
              </a:spcAft>
              <a:defRPr/>
            </a:pPr>
            <a:endParaRPr lang="en-US" sz="2400" dirty="0">
              <a:latin typeface="Segoe" pitchFamily="34" charset="0"/>
              <a:cs typeface="+mn-cs"/>
            </a:endParaRPr>
          </a:p>
        </p:txBody>
      </p:sp>
      <p:sp>
        <p:nvSpPr>
          <p:cNvPr id="54319" name="Text Box 13"/>
          <p:cNvSpPr txBox="1">
            <a:spLocks noChangeArrowheads="1"/>
          </p:cNvSpPr>
          <p:nvPr/>
        </p:nvSpPr>
        <p:spPr bwMode="auto">
          <a:xfrm>
            <a:off x="4092575" y="5116513"/>
            <a:ext cx="2133600" cy="579437"/>
          </a:xfrm>
          <a:prstGeom prst="rect">
            <a:avLst/>
          </a:prstGeom>
          <a:noFill/>
          <a:ln w="50800" algn="ctr">
            <a:noFill/>
            <a:miter lim="800000"/>
            <a:headEnd/>
            <a:tailEnd/>
          </a:ln>
        </p:spPr>
        <p:txBody>
          <a:bodyPr>
            <a:spAutoFit/>
          </a:bodyPr>
          <a:lstStyle/>
          <a:p>
            <a:pPr algn="ctr" eaLnBrk="0" hangingPunct="0">
              <a:spcBef>
                <a:spcPct val="50000"/>
              </a:spcBef>
            </a:pPr>
            <a:r>
              <a:rPr lang="en-US" sz="3200">
                <a:solidFill>
                  <a:srgbClr val="000000"/>
                </a:solidFill>
                <a:latin typeface="Segoe" pitchFamily="2" charset="0"/>
              </a:rPr>
              <a:t>Firmware</a:t>
            </a:r>
          </a:p>
        </p:txBody>
      </p:sp>
      <p:sp>
        <p:nvSpPr>
          <p:cNvPr id="48130" name="Rectangle 2"/>
          <p:cNvSpPr>
            <a:spLocks noChangeArrowheads="1"/>
          </p:cNvSpPr>
          <p:nvPr/>
        </p:nvSpPr>
        <p:spPr bwMode="auto">
          <a:xfrm>
            <a:off x="3764412" y="2103456"/>
            <a:ext cx="2743200" cy="1143000"/>
          </a:xfrm>
          <a:prstGeom prst="rect">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fontAlgn="auto">
              <a:spcBef>
                <a:spcPts val="0"/>
              </a:spcBef>
              <a:spcAft>
                <a:spcPts val="0"/>
              </a:spcAft>
              <a:defRPr/>
            </a:pPr>
            <a:endParaRPr lang="en-US">
              <a:effectLst>
                <a:outerShdw blurRad="38100" dist="38100" dir="2700000" algn="tl">
                  <a:srgbClr val="000000">
                    <a:alpha val="43137"/>
                  </a:srgbClr>
                </a:outerShdw>
              </a:effectLst>
            </a:endParaRPr>
          </a:p>
        </p:txBody>
      </p:sp>
      <p:sp>
        <p:nvSpPr>
          <p:cNvPr id="54323" name="Text Box 8"/>
          <p:cNvSpPr txBox="1">
            <a:spLocks noChangeArrowheads="1"/>
          </p:cNvSpPr>
          <p:nvPr/>
        </p:nvSpPr>
        <p:spPr bwMode="auto">
          <a:xfrm>
            <a:off x="4640263" y="2386013"/>
            <a:ext cx="990600" cy="579437"/>
          </a:xfrm>
          <a:prstGeom prst="rect">
            <a:avLst/>
          </a:prstGeom>
          <a:noFill/>
          <a:ln w="50800" algn="ctr">
            <a:noFill/>
            <a:miter lim="800000"/>
            <a:headEnd/>
            <a:tailEnd/>
          </a:ln>
        </p:spPr>
        <p:txBody>
          <a:bodyPr>
            <a:spAutoFit/>
          </a:bodyPr>
          <a:lstStyle/>
          <a:p>
            <a:pPr algn="ctr" eaLnBrk="0" hangingPunct="0">
              <a:spcBef>
                <a:spcPct val="50000"/>
              </a:spcBef>
            </a:pPr>
            <a:r>
              <a:rPr lang="en-US" sz="3200">
                <a:solidFill>
                  <a:srgbClr val="000000"/>
                </a:solidFill>
                <a:latin typeface="Segoe" pitchFamily="2" charset="0"/>
              </a:rPr>
              <a:t>ICH</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1" grpId="0"/>
      <p:bldP spid="43" grpId="0"/>
      <p:bldP spid="51" grpId="0"/>
      <p:bldP spid="56" grpId="0"/>
      <p:bldP spid="57" grpId="0"/>
      <p:bldP spid="60" grpId="0" animBg="1"/>
      <p:bldP spid="61" grpId="0" animBg="1"/>
      <p:bldP spid="62" grpId="0" animBg="1"/>
      <p:bldP spid="63" grpId="0" animBg="1"/>
      <p:bldP spid="64" grpId="0" animBg="1"/>
      <p:bldP spid="65" grpId="0" animBg="1"/>
      <p:bldP spid="6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gray">
          <a:xfrm>
            <a:off x="1409700" y="3306763"/>
            <a:ext cx="1622425" cy="1141412"/>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eaLnBrk="0" hangingPunct="0"/>
            <a:r>
              <a:rPr lang="en-US" sz="2000" b="1">
                <a:solidFill>
                  <a:schemeClr val="bg2"/>
                </a:solidFill>
                <a:latin typeface="Segoe" pitchFamily="2" charset="0"/>
              </a:rPr>
              <a:t>Intel® 5000</a:t>
            </a:r>
          </a:p>
          <a:p>
            <a:pPr eaLnBrk="0" hangingPunct="0"/>
            <a:r>
              <a:rPr lang="en-US" sz="2000" b="1">
                <a:solidFill>
                  <a:schemeClr val="bg2"/>
                </a:solidFill>
                <a:latin typeface="Segoe" pitchFamily="2" charset="0"/>
              </a:rPr>
              <a:t>NB</a:t>
            </a:r>
            <a:endParaRPr lang="en-US" sz="1600" b="1">
              <a:solidFill>
                <a:schemeClr val="bg2"/>
              </a:solidFill>
              <a:latin typeface="Segoe" pitchFamily="2" charset="0"/>
            </a:endParaRPr>
          </a:p>
        </p:txBody>
      </p:sp>
      <p:sp>
        <p:nvSpPr>
          <p:cNvPr id="5" name="AutoShape 6"/>
          <p:cNvSpPr>
            <a:spLocks noChangeArrowheads="1"/>
          </p:cNvSpPr>
          <p:nvPr/>
        </p:nvSpPr>
        <p:spPr bwMode="gray">
          <a:xfrm>
            <a:off x="1228725" y="5283200"/>
            <a:ext cx="3251200" cy="709613"/>
          </a:xfrm>
          <a:prstGeom prst="roundRect">
            <a:avLst>
              <a:gd name="adj" fmla="val 16667"/>
            </a:avLst>
          </a:prstGeom>
          <a:noFill/>
          <a:ln w="9525">
            <a:solidFill>
              <a:schemeClr val="accent1"/>
            </a:solidFill>
            <a:prstDash val="dash"/>
            <a:round/>
            <a:headEnd/>
            <a:tailEnd/>
          </a:ln>
          <a:effectLst/>
        </p:spPr>
        <p:txBody>
          <a:bodyPr anchor="ctr">
            <a:spAutoFit/>
          </a:bodyPr>
          <a:lstStyle/>
          <a:p>
            <a:pPr eaLnBrk="0" hangingPunct="0">
              <a:defRPr/>
            </a:pPr>
            <a:r>
              <a:rPr lang="en-US" b="1">
                <a:solidFill>
                  <a:schemeClr val="accent1"/>
                </a:solidFill>
                <a:effectLst>
                  <a:outerShdw blurRad="38100" dist="38100" dir="2700000" algn="tl">
                    <a:srgbClr val="000000"/>
                  </a:outerShdw>
                </a:effectLst>
                <a:latin typeface="Segoe"/>
                <a:cs typeface="Arial" charset="0"/>
              </a:rPr>
              <a:t>Configurable PCI Express*  </a:t>
            </a:r>
          </a:p>
          <a:p>
            <a:pPr eaLnBrk="0" hangingPunct="0">
              <a:defRPr/>
            </a:pPr>
            <a:r>
              <a:rPr lang="en-US" b="1">
                <a:solidFill>
                  <a:schemeClr val="accent1"/>
                </a:solidFill>
                <a:effectLst>
                  <a:outerShdw blurRad="38100" dist="38100" dir="2700000" algn="tl">
                    <a:srgbClr val="000000"/>
                  </a:outerShdw>
                </a:effectLst>
                <a:latin typeface="Segoe"/>
                <a:cs typeface="Arial" charset="0"/>
              </a:rPr>
              <a:t>x8 Interfaces</a:t>
            </a:r>
          </a:p>
        </p:txBody>
      </p:sp>
      <p:sp>
        <p:nvSpPr>
          <p:cNvPr id="6" name="Rectangle 7"/>
          <p:cNvSpPr>
            <a:spLocks noChangeArrowheads="1"/>
          </p:cNvSpPr>
          <p:nvPr/>
        </p:nvSpPr>
        <p:spPr bwMode="gray">
          <a:xfrm flipH="1">
            <a:off x="190500" y="4724400"/>
            <a:ext cx="639763" cy="1925638"/>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eaLnBrk="0" fontAlgn="auto" hangingPunct="0">
              <a:spcBef>
                <a:spcPts val="0"/>
              </a:spcBef>
              <a:spcAft>
                <a:spcPts val="0"/>
              </a:spcAft>
              <a:defRPr/>
            </a:pPr>
            <a:r>
              <a:rPr lang="en-US" sz="1400" b="1">
                <a:solidFill>
                  <a:schemeClr val="bg2"/>
                </a:solidFill>
                <a:effectLst>
                  <a:outerShdw blurRad="38100" dist="38100" dir="2700000" algn="tl">
                    <a:srgbClr val="FFFFFF"/>
                  </a:outerShdw>
                </a:effectLst>
                <a:latin typeface="+mn-lt"/>
                <a:cs typeface="+mn-cs"/>
              </a:rPr>
              <a:t>ESB2</a:t>
            </a:r>
          </a:p>
        </p:txBody>
      </p:sp>
      <p:sp>
        <p:nvSpPr>
          <p:cNvPr id="51205" name="Line 8"/>
          <p:cNvSpPr>
            <a:spLocks noChangeShapeType="1"/>
          </p:cNvSpPr>
          <p:nvPr/>
        </p:nvSpPr>
        <p:spPr bwMode="gray">
          <a:xfrm flipV="1">
            <a:off x="942975" y="4495800"/>
            <a:ext cx="771525" cy="417513"/>
          </a:xfrm>
          <a:prstGeom prst="line">
            <a:avLst/>
          </a:prstGeom>
          <a:noFill/>
          <a:ln w="19050">
            <a:solidFill>
              <a:schemeClr val="tx2"/>
            </a:solidFill>
            <a:round/>
            <a:headEnd type="triangle" w="med" len="med"/>
            <a:tailEnd type="triangle" w="med" len="med"/>
          </a:ln>
        </p:spPr>
        <p:txBody>
          <a:bodyPr wrap="none" anchor="ctr"/>
          <a:lstStyle/>
          <a:p>
            <a:endParaRPr lang="en-US"/>
          </a:p>
        </p:txBody>
      </p:sp>
      <p:sp>
        <p:nvSpPr>
          <p:cNvPr id="51206" name="Line 10"/>
          <p:cNvSpPr>
            <a:spLocks noChangeShapeType="1"/>
          </p:cNvSpPr>
          <p:nvPr/>
        </p:nvSpPr>
        <p:spPr bwMode="gray">
          <a:xfrm>
            <a:off x="1866900" y="2667000"/>
            <a:ext cx="0" cy="647700"/>
          </a:xfrm>
          <a:prstGeom prst="line">
            <a:avLst/>
          </a:prstGeom>
          <a:noFill/>
          <a:ln w="19050">
            <a:solidFill>
              <a:schemeClr val="tx2"/>
            </a:solidFill>
            <a:round/>
            <a:headEnd type="triangle" w="med" len="med"/>
            <a:tailEnd type="triangle" w="med" len="med"/>
          </a:ln>
        </p:spPr>
        <p:txBody>
          <a:bodyPr wrap="none" anchor="ctr"/>
          <a:lstStyle/>
          <a:p>
            <a:endParaRPr lang="en-US"/>
          </a:p>
        </p:txBody>
      </p:sp>
      <p:sp>
        <p:nvSpPr>
          <p:cNvPr id="51207" name="Text Box 11"/>
          <p:cNvSpPr txBox="1">
            <a:spLocks noChangeArrowheads="1"/>
          </p:cNvSpPr>
          <p:nvPr/>
        </p:nvSpPr>
        <p:spPr bwMode="gray">
          <a:xfrm>
            <a:off x="2628900" y="2965450"/>
            <a:ext cx="184150" cy="246063"/>
          </a:xfrm>
          <a:prstGeom prst="rect">
            <a:avLst/>
          </a:prstGeom>
          <a:noFill/>
          <a:ln w="9525">
            <a:noFill/>
            <a:miter lim="800000"/>
            <a:headEnd/>
            <a:tailEnd/>
          </a:ln>
        </p:spPr>
        <p:txBody>
          <a:bodyPr wrap="none" anchor="ctr">
            <a:spAutoFit/>
          </a:bodyPr>
          <a:lstStyle/>
          <a:p>
            <a:pPr eaLnBrk="0" hangingPunct="0"/>
            <a:endParaRPr lang="en-US" sz="1000" b="1">
              <a:solidFill>
                <a:schemeClr val="tx2"/>
              </a:solidFill>
              <a:latin typeface="Segoe" pitchFamily="2" charset="0"/>
            </a:endParaRPr>
          </a:p>
        </p:txBody>
      </p:sp>
      <p:sp>
        <p:nvSpPr>
          <p:cNvPr id="51208" name="Line 13"/>
          <p:cNvSpPr>
            <a:spLocks noChangeShapeType="1"/>
          </p:cNvSpPr>
          <p:nvPr/>
        </p:nvSpPr>
        <p:spPr bwMode="gray">
          <a:xfrm flipH="1">
            <a:off x="2698750" y="2652713"/>
            <a:ext cx="7938" cy="625475"/>
          </a:xfrm>
          <a:prstGeom prst="line">
            <a:avLst/>
          </a:prstGeom>
          <a:noFill/>
          <a:ln w="19050">
            <a:solidFill>
              <a:schemeClr val="tx2"/>
            </a:solidFill>
            <a:round/>
            <a:headEnd type="triangle" w="med" len="med"/>
            <a:tailEnd type="triangle" w="med" len="med"/>
          </a:ln>
        </p:spPr>
        <p:txBody>
          <a:bodyPr wrap="none" anchor="ctr"/>
          <a:lstStyle/>
          <a:p>
            <a:endParaRPr lang="en-US"/>
          </a:p>
        </p:txBody>
      </p:sp>
      <p:sp>
        <p:nvSpPr>
          <p:cNvPr id="11" name="Rectangle 14"/>
          <p:cNvSpPr>
            <a:spLocks noChangeArrowheads="1"/>
          </p:cNvSpPr>
          <p:nvPr/>
        </p:nvSpPr>
        <p:spPr bwMode="gray">
          <a:xfrm>
            <a:off x="1471613" y="1878013"/>
            <a:ext cx="671512" cy="71913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fontAlgn="auto">
              <a:spcBef>
                <a:spcPts val="0"/>
              </a:spcBef>
              <a:spcAft>
                <a:spcPts val="0"/>
              </a:spcAft>
              <a:defRPr/>
            </a:pPr>
            <a:endParaRPr lang="en-US">
              <a:latin typeface="+mn-lt"/>
              <a:cs typeface="+mn-cs"/>
            </a:endParaRPr>
          </a:p>
        </p:txBody>
      </p:sp>
      <p:sp>
        <p:nvSpPr>
          <p:cNvPr id="12" name="Rectangle 15"/>
          <p:cNvSpPr>
            <a:spLocks noChangeArrowheads="1"/>
          </p:cNvSpPr>
          <p:nvPr/>
        </p:nvSpPr>
        <p:spPr bwMode="gray">
          <a:xfrm>
            <a:off x="2355850" y="1878013"/>
            <a:ext cx="685800" cy="71913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fontAlgn="auto">
              <a:spcBef>
                <a:spcPts val="0"/>
              </a:spcBef>
              <a:spcAft>
                <a:spcPts val="0"/>
              </a:spcAft>
              <a:defRPr/>
            </a:pPr>
            <a:endParaRPr lang="en-US">
              <a:latin typeface="+mn-lt"/>
              <a:cs typeface="+mn-cs"/>
            </a:endParaRPr>
          </a:p>
        </p:txBody>
      </p:sp>
      <p:sp>
        <p:nvSpPr>
          <p:cNvPr id="51211" name="Rectangle 16"/>
          <p:cNvSpPr>
            <a:spLocks noChangeArrowheads="1"/>
          </p:cNvSpPr>
          <p:nvPr/>
        </p:nvSpPr>
        <p:spPr bwMode="gray">
          <a:xfrm>
            <a:off x="1531938" y="2082800"/>
            <a:ext cx="234950" cy="315912"/>
          </a:xfrm>
          <a:prstGeom prst="rect">
            <a:avLst/>
          </a:prstGeom>
          <a:solidFill>
            <a:srgbClr val="C0C0C0"/>
          </a:solidFill>
          <a:ln w="9525">
            <a:solidFill>
              <a:schemeClr val="tx1"/>
            </a:solidFill>
            <a:miter lim="800000"/>
            <a:headEnd/>
            <a:tailEnd/>
          </a:ln>
        </p:spPr>
        <p:txBody>
          <a:bodyPr wrap="none" anchor="ctr"/>
          <a:lstStyle/>
          <a:p>
            <a:endParaRPr lang="en-US">
              <a:latin typeface="Segoe" pitchFamily="2" charset="0"/>
            </a:endParaRPr>
          </a:p>
        </p:txBody>
      </p:sp>
      <p:sp>
        <p:nvSpPr>
          <p:cNvPr id="14" name="Text Box 17"/>
          <p:cNvSpPr txBox="1">
            <a:spLocks noChangeArrowheads="1"/>
          </p:cNvSpPr>
          <p:nvPr/>
        </p:nvSpPr>
        <p:spPr bwMode="gray">
          <a:xfrm>
            <a:off x="1089025" y="2778125"/>
            <a:ext cx="768350" cy="366713"/>
          </a:xfrm>
          <a:prstGeom prst="rect">
            <a:avLst/>
          </a:prstGeom>
          <a:noFill/>
          <a:ln w="9525">
            <a:noFill/>
            <a:miter lim="800000"/>
            <a:headEnd/>
            <a:tailEnd/>
          </a:ln>
          <a:effectLst/>
        </p:spPr>
        <p:txBody>
          <a:bodyPr wrap="none" anchor="ctr">
            <a:spAutoFit/>
          </a:bodyPr>
          <a:lstStyle/>
          <a:p>
            <a:pPr eaLnBrk="0" hangingPunct="0">
              <a:defRPr/>
            </a:pPr>
            <a:r>
              <a:rPr lang="en-US" b="1" dirty="0">
                <a:solidFill>
                  <a:schemeClr val="tx2"/>
                </a:solidFill>
                <a:effectLst>
                  <a:outerShdw blurRad="38100" dist="38100" dir="2700000" algn="tl">
                    <a:srgbClr val="000000"/>
                  </a:outerShdw>
                </a:effectLst>
                <a:latin typeface="Segoe"/>
                <a:cs typeface="Arial" charset="0"/>
              </a:rPr>
              <a:t>FSB0</a:t>
            </a:r>
          </a:p>
        </p:txBody>
      </p:sp>
      <p:sp>
        <p:nvSpPr>
          <p:cNvPr id="51213" name="Line 23"/>
          <p:cNvSpPr>
            <a:spLocks noChangeShapeType="1"/>
          </p:cNvSpPr>
          <p:nvPr/>
        </p:nvSpPr>
        <p:spPr bwMode="gray">
          <a:xfrm>
            <a:off x="1714500" y="4495800"/>
            <a:ext cx="0" cy="609600"/>
          </a:xfrm>
          <a:prstGeom prst="line">
            <a:avLst/>
          </a:prstGeom>
          <a:noFill/>
          <a:ln w="19050">
            <a:solidFill>
              <a:schemeClr val="accent1"/>
            </a:solidFill>
            <a:round/>
            <a:headEnd type="triangle" w="med" len="med"/>
            <a:tailEnd/>
          </a:ln>
        </p:spPr>
        <p:txBody>
          <a:bodyPr wrap="none" anchor="ctr"/>
          <a:lstStyle/>
          <a:p>
            <a:endParaRPr lang="en-US"/>
          </a:p>
        </p:txBody>
      </p:sp>
      <p:sp>
        <p:nvSpPr>
          <p:cNvPr id="51214" name="Line 24"/>
          <p:cNvSpPr>
            <a:spLocks noChangeShapeType="1"/>
          </p:cNvSpPr>
          <p:nvPr/>
        </p:nvSpPr>
        <p:spPr bwMode="gray">
          <a:xfrm>
            <a:off x="2276475" y="4518025"/>
            <a:ext cx="0" cy="711200"/>
          </a:xfrm>
          <a:prstGeom prst="line">
            <a:avLst/>
          </a:prstGeom>
          <a:noFill/>
          <a:ln w="19050">
            <a:solidFill>
              <a:schemeClr val="accent1"/>
            </a:solidFill>
            <a:round/>
            <a:headEnd type="triangle" w="med" len="med"/>
            <a:tailEnd type="triangle" w="med" len="med"/>
          </a:ln>
        </p:spPr>
        <p:txBody>
          <a:bodyPr wrap="none" anchor="ctr"/>
          <a:lstStyle/>
          <a:p>
            <a:endParaRPr lang="en-US"/>
          </a:p>
        </p:txBody>
      </p:sp>
      <p:sp>
        <p:nvSpPr>
          <p:cNvPr id="51215" name="Line 25"/>
          <p:cNvSpPr>
            <a:spLocks noChangeShapeType="1"/>
          </p:cNvSpPr>
          <p:nvPr/>
        </p:nvSpPr>
        <p:spPr bwMode="gray">
          <a:xfrm>
            <a:off x="2852738" y="4518025"/>
            <a:ext cx="4762" cy="696913"/>
          </a:xfrm>
          <a:prstGeom prst="line">
            <a:avLst/>
          </a:prstGeom>
          <a:noFill/>
          <a:ln w="19050">
            <a:solidFill>
              <a:schemeClr val="accent1"/>
            </a:solidFill>
            <a:round/>
            <a:headEnd type="triangle" w="med" len="med"/>
            <a:tailEnd type="triangle" w="med" len="med"/>
          </a:ln>
        </p:spPr>
        <p:txBody>
          <a:bodyPr wrap="none" anchor="ctr"/>
          <a:lstStyle/>
          <a:p>
            <a:endParaRPr lang="en-US"/>
          </a:p>
        </p:txBody>
      </p:sp>
      <p:grpSp>
        <p:nvGrpSpPr>
          <p:cNvPr id="2" name="Group 28"/>
          <p:cNvGrpSpPr>
            <a:grpSpLocks/>
          </p:cNvGrpSpPr>
          <p:nvPr/>
        </p:nvGrpSpPr>
        <p:grpSpPr bwMode="auto">
          <a:xfrm>
            <a:off x="3038475" y="3252788"/>
            <a:ext cx="1379538" cy="273050"/>
            <a:chOff x="4891" y="1340"/>
            <a:chExt cx="869" cy="232"/>
          </a:xfrm>
        </p:grpSpPr>
        <p:grpSp>
          <p:nvGrpSpPr>
            <p:cNvPr id="3" name="Group 29"/>
            <p:cNvGrpSpPr>
              <a:grpSpLocks/>
            </p:cNvGrpSpPr>
            <p:nvPr/>
          </p:nvGrpSpPr>
          <p:grpSpPr bwMode="auto">
            <a:xfrm>
              <a:off x="5047" y="1344"/>
              <a:ext cx="220" cy="228"/>
              <a:chOff x="5047" y="1344"/>
              <a:chExt cx="220" cy="228"/>
            </a:xfrm>
          </p:grpSpPr>
          <p:sp>
            <p:nvSpPr>
              <p:cNvPr id="51276" name="Rectangle 30"/>
              <p:cNvSpPr>
                <a:spLocks noChangeArrowheads="1"/>
              </p:cNvSpPr>
              <p:nvPr/>
            </p:nvSpPr>
            <p:spPr bwMode="auto">
              <a:xfrm>
                <a:off x="5047" y="1344"/>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1277" name="Line 31"/>
              <p:cNvSpPr>
                <a:spLocks noChangeShapeType="1"/>
              </p:cNvSpPr>
              <p:nvPr/>
            </p:nvSpPr>
            <p:spPr bwMode="gray">
              <a:xfrm flipH="1">
                <a:off x="5119" y="1454"/>
                <a:ext cx="148" cy="0"/>
              </a:xfrm>
              <a:prstGeom prst="line">
                <a:avLst/>
              </a:prstGeom>
              <a:noFill/>
              <a:ln w="9525">
                <a:solidFill>
                  <a:schemeClr val="tx2"/>
                </a:solidFill>
                <a:round/>
                <a:headEnd type="triangle" w="med" len="med"/>
                <a:tailEnd type="triangle" w="med" len="med"/>
              </a:ln>
            </p:spPr>
            <p:txBody>
              <a:bodyPr wrap="none" anchor="ctr"/>
              <a:lstStyle/>
              <a:p>
                <a:endParaRPr lang="en-US"/>
              </a:p>
            </p:txBody>
          </p:sp>
        </p:grpSp>
        <p:grpSp>
          <p:nvGrpSpPr>
            <p:cNvPr id="7" name="Group 32"/>
            <p:cNvGrpSpPr>
              <a:grpSpLocks/>
            </p:cNvGrpSpPr>
            <p:nvPr/>
          </p:nvGrpSpPr>
          <p:grpSpPr bwMode="auto">
            <a:xfrm>
              <a:off x="5271" y="1340"/>
              <a:ext cx="220" cy="228"/>
              <a:chOff x="5047" y="1344"/>
              <a:chExt cx="220" cy="228"/>
            </a:xfrm>
          </p:grpSpPr>
          <p:sp>
            <p:nvSpPr>
              <p:cNvPr id="51274" name="Rectangle 33"/>
              <p:cNvSpPr>
                <a:spLocks noChangeArrowheads="1"/>
              </p:cNvSpPr>
              <p:nvPr/>
            </p:nvSpPr>
            <p:spPr bwMode="auto">
              <a:xfrm>
                <a:off x="5047" y="1344"/>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1275" name="Line 34"/>
              <p:cNvSpPr>
                <a:spLocks noChangeShapeType="1"/>
              </p:cNvSpPr>
              <p:nvPr/>
            </p:nvSpPr>
            <p:spPr bwMode="gray">
              <a:xfrm flipH="1">
                <a:off x="5119" y="1454"/>
                <a:ext cx="148" cy="0"/>
              </a:xfrm>
              <a:prstGeom prst="line">
                <a:avLst/>
              </a:prstGeom>
              <a:noFill/>
              <a:ln w="9525">
                <a:solidFill>
                  <a:schemeClr val="tx2"/>
                </a:solidFill>
                <a:round/>
                <a:headEnd type="triangle" w="med" len="med"/>
                <a:tailEnd type="triangle" w="med" len="med"/>
              </a:ln>
            </p:spPr>
            <p:txBody>
              <a:bodyPr wrap="none" anchor="ctr"/>
              <a:lstStyle/>
              <a:p>
                <a:endParaRPr lang="en-US"/>
              </a:p>
            </p:txBody>
          </p:sp>
        </p:grpSp>
        <p:grpSp>
          <p:nvGrpSpPr>
            <p:cNvPr id="8" name="Group 35"/>
            <p:cNvGrpSpPr>
              <a:grpSpLocks/>
            </p:cNvGrpSpPr>
            <p:nvPr/>
          </p:nvGrpSpPr>
          <p:grpSpPr bwMode="auto">
            <a:xfrm>
              <a:off x="5480" y="1340"/>
              <a:ext cx="220" cy="228"/>
              <a:chOff x="5047" y="1344"/>
              <a:chExt cx="220" cy="228"/>
            </a:xfrm>
          </p:grpSpPr>
          <p:sp>
            <p:nvSpPr>
              <p:cNvPr id="51272" name="Rectangle 36"/>
              <p:cNvSpPr>
                <a:spLocks noChangeArrowheads="1"/>
              </p:cNvSpPr>
              <p:nvPr/>
            </p:nvSpPr>
            <p:spPr bwMode="auto">
              <a:xfrm>
                <a:off x="5047" y="1344"/>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1273" name="Line 37"/>
              <p:cNvSpPr>
                <a:spLocks noChangeShapeType="1"/>
              </p:cNvSpPr>
              <p:nvPr/>
            </p:nvSpPr>
            <p:spPr bwMode="gray">
              <a:xfrm flipH="1">
                <a:off x="5119" y="1454"/>
                <a:ext cx="148" cy="0"/>
              </a:xfrm>
              <a:prstGeom prst="line">
                <a:avLst/>
              </a:prstGeom>
              <a:noFill/>
              <a:ln w="9525">
                <a:solidFill>
                  <a:schemeClr val="tx2"/>
                </a:solidFill>
                <a:round/>
                <a:headEnd type="triangle" w="med" len="med"/>
                <a:tailEnd type="triangle" w="med" len="med"/>
              </a:ln>
            </p:spPr>
            <p:txBody>
              <a:bodyPr wrap="none" anchor="ctr"/>
              <a:lstStyle/>
              <a:p>
                <a:endParaRPr lang="en-US"/>
              </a:p>
            </p:txBody>
          </p:sp>
        </p:grpSp>
        <p:sp>
          <p:nvSpPr>
            <p:cNvPr id="51270" name="Rectangle 38"/>
            <p:cNvSpPr>
              <a:spLocks noChangeArrowheads="1"/>
            </p:cNvSpPr>
            <p:nvPr/>
          </p:nvSpPr>
          <p:spPr bwMode="auto">
            <a:xfrm>
              <a:off x="5696" y="1340"/>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1271" name="AutoShape 39"/>
            <p:cNvSpPr>
              <a:spLocks noChangeArrowheads="1"/>
            </p:cNvSpPr>
            <p:nvPr/>
          </p:nvSpPr>
          <p:spPr bwMode="auto">
            <a:xfrm>
              <a:off x="4891" y="1427"/>
              <a:ext cx="162" cy="70"/>
            </a:xfrm>
            <a:prstGeom prst="leftRightArrow">
              <a:avLst>
                <a:gd name="adj1" fmla="val 50000"/>
                <a:gd name="adj2" fmla="val 46286"/>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grpSp>
      <p:grpSp>
        <p:nvGrpSpPr>
          <p:cNvPr id="9" name="Group 40"/>
          <p:cNvGrpSpPr>
            <a:grpSpLocks/>
          </p:cNvGrpSpPr>
          <p:nvPr/>
        </p:nvGrpSpPr>
        <p:grpSpPr bwMode="auto">
          <a:xfrm>
            <a:off x="3038475" y="4287838"/>
            <a:ext cx="1379538" cy="273050"/>
            <a:chOff x="4891" y="1340"/>
            <a:chExt cx="869" cy="232"/>
          </a:xfrm>
        </p:grpSpPr>
        <p:grpSp>
          <p:nvGrpSpPr>
            <p:cNvPr id="10" name="Group 41"/>
            <p:cNvGrpSpPr>
              <a:grpSpLocks/>
            </p:cNvGrpSpPr>
            <p:nvPr/>
          </p:nvGrpSpPr>
          <p:grpSpPr bwMode="auto">
            <a:xfrm>
              <a:off x="5047" y="1344"/>
              <a:ext cx="220" cy="228"/>
              <a:chOff x="5047" y="1344"/>
              <a:chExt cx="220" cy="228"/>
            </a:xfrm>
          </p:grpSpPr>
          <p:sp>
            <p:nvSpPr>
              <p:cNvPr id="51265" name="Rectangle 42"/>
              <p:cNvSpPr>
                <a:spLocks noChangeArrowheads="1"/>
              </p:cNvSpPr>
              <p:nvPr/>
            </p:nvSpPr>
            <p:spPr bwMode="auto">
              <a:xfrm>
                <a:off x="5047" y="1344"/>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1266" name="Line 43"/>
              <p:cNvSpPr>
                <a:spLocks noChangeShapeType="1"/>
              </p:cNvSpPr>
              <p:nvPr/>
            </p:nvSpPr>
            <p:spPr bwMode="gray">
              <a:xfrm flipH="1">
                <a:off x="5119" y="1454"/>
                <a:ext cx="148" cy="0"/>
              </a:xfrm>
              <a:prstGeom prst="line">
                <a:avLst/>
              </a:prstGeom>
              <a:noFill/>
              <a:ln w="9525">
                <a:solidFill>
                  <a:schemeClr val="tx2"/>
                </a:solidFill>
                <a:round/>
                <a:headEnd type="triangle" w="med" len="med"/>
                <a:tailEnd type="triangle" w="med" len="med"/>
              </a:ln>
            </p:spPr>
            <p:txBody>
              <a:bodyPr wrap="none" anchor="ctr"/>
              <a:lstStyle/>
              <a:p>
                <a:endParaRPr lang="en-US"/>
              </a:p>
            </p:txBody>
          </p:sp>
        </p:grpSp>
        <p:grpSp>
          <p:nvGrpSpPr>
            <p:cNvPr id="13" name="Group 44"/>
            <p:cNvGrpSpPr>
              <a:grpSpLocks/>
            </p:cNvGrpSpPr>
            <p:nvPr/>
          </p:nvGrpSpPr>
          <p:grpSpPr bwMode="auto">
            <a:xfrm>
              <a:off x="5271" y="1340"/>
              <a:ext cx="220" cy="228"/>
              <a:chOff x="5047" y="1344"/>
              <a:chExt cx="220" cy="228"/>
            </a:xfrm>
          </p:grpSpPr>
          <p:sp>
            <p:nvSpPr>
              <p:cNvPr id="51263" name="Rectangle 45"/>
              <p:cNvSpPr>
                <a:spLocks noChangeArrowheads="1"/>
              </p:cNvSpPr>
              <p:nvPr/>
            </p:nvSpPr>
            <p:spPr bwMode="auto">
              <a:xfrm>
                <a:off x="5047" y="1344"/>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1264" name="Line 46"/>
              <p:cNvSpPr>
                <a:spLocks noChangeShapeType="1"/>
              </p:cNvSpPr>
              <p:nvPr/>
            </p:nvSpPr>
            <p:spPr bwMode="gray">
              <a:xfrm flipH="1">
                <a:off x="5119" y="1454"/>
                <a:ext cx="148" cy="0"/>
              </a:xfrm>
              <a:prstGeom prst="line">
                <a:avLst/>
              </a:prstGeom>
              <a:noFill/>
              <a:ln w="9525">
                <a:solidFill>
                  <a:schemeClr val="tx2"/>
                </a:solidFill>
                <a:round/>
                <a:headEnd type="triangle" w="med" len="med"/>
                <a:tailEnd type="triangle" w="med" len="med"/>
              </a:ln>
            </p:spPr>
            <p:txBody>
              <a:bodyPr wrap="none" anchor="ctr"/>
              <a:lstStyle/>
              <a:p>
                <a:endParaRPr lang="en-US"/>
              </a:p>
            </p:txBody>
          </p:sp>
        </p:grpSp>
        <p:grpSp>
          <p:nvGrpSpPr>
            <p:cNvPr id="15" name="Group 47"/>
            <p:cNvGrpSpPr>
              <a:grpSpLocks/>
            </p:cNvGrpSpPr>
            <p:nvPr/>
          </p:nvGrpSpPr>
          <p:grpSpPr bwMode="auto">
            <a:xfrm>
              <a:off x="5480" y="1340"/>
              <a:ext cx="220" cy="228"/>
              <a:chOff x="5047" y="1344"/>
              <a:chExt cx="220" cy="228"/>
            </a:xfrm>
          </p:grpSpPr>
          <p:sp>
            <p:nvSpPr>
              <p:cNvPr id="51261" name="Rectangle 48"/>
              <p:cNvSpPr>
                <a:spLocks noChangeArrowheads="1"/>
              </p:cNvSpPr>
              <p:nvPr/>
            </p:nvSpPr>
            <p:spPr bwMode="auto">
              <a:xfrm>
                <a:off x="5047" y="1344"/>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1262" name="Line 49"/>
              <p:cNvSpPr>
                <a:spLocks noChangeShapeType="1"/>
              </p:cNvSpPr>
              <p:nvPr/>
            </p:nvSpPr>
            <p:spPr bwMode="gray">
              <a:xfrm flipH="1">
                <a:off x="5119" y="1454"/>
                <a:ext cx="148" cy="0"/>
              </a:xfrm>
              <a:prstGeom prst="line">
                <a:avLst/>
              </a:prstGeom>
              <a:noFill/>
              <a:ln w="9525">
                <a:solidFill>
                  <a:schemeClr val="tx2"/>
                </a:solidFill>
                <a:round/>
                <a:headEnd type="triangle" w="med" len="med"/>
                <a:tailEnd type="triangle" w="med" len="med"/>
              </a:ln>
            </p:spPr>
            <p:txBody>
              <a:bodyPr wrap="none" anchor="ctr"/>
              <a:lstStyle/>
              <a:p>
                <a:endParaRPr lang="en-US"/>
              </a:p>
            </p:txBody>
          </p:sp>
        </p:grpSp>
        <p:sp>
          <p:nvSpPr>
            <p:cNvPr id="51259" name="Rectangle 50"/>
            <p:cNvSpPr>
              <a:spLocks noChangeArrowheads="1"/>
            </p:cNvSpPr>
            <p:nvPr/>
          </p:nvSpPr>
          <p:spPr bwMode="auto">
            <a:xfrm>
              <a:off x="5696" y="1340"/>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1260" name="AutoShape 51"/>
            <p:cNvSpPr>
              <a:spLocks noChangeArrowheads="1"/>
            </p:cNvSpPr>
            <p:nvPr/>
          </p:nvSpPr>
          <p:spPr bwMode="auto">
            <a:xfrm>
              <a:off x="4891" y="1427"/>
              <a:ext cx="162" cy="70"/>
            </a:xfrm>
            <a:prstGeom prst="leftRightArrow">
              <a:avLst>
                <a:gd name="adj1" fmla="val 50000"/>
                <a:gd name="adj2" fmla="val 46286"/>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grpSp>
      <p:grpSp>
        <p:nvGrpSpPr>
          <p:cNvPr id="16" name="Group 52"/>
          <p:cNvGrpSpPr>
            <a:grpSpLocks/>
          </p:cNvGrpSpPr>
          <p:nvPr/>
        </p:nvGrpSpPr>
        <p:grpSpPr bwMode="auto">
          <a:xfrm>
            <a:off x="3038475" y="3940175"/>
            <a:ext cx="1379538" cy="273050"/>
            <a:chOff x="4891" y="1340"/>
            <a:chExt cx="869" cy="232"/>
          </a:xfrm>
        </p:grpSpPr>
        <p:grpSp>
          <p:nvGrpSpPr>
            <p:cNvPr id="17" name="Group 53"/>
            <p:cNvGrpSpPr>
              <a:grpSpLocks/>
            </p:cNvGrpSpPr>
            <p:nvPr/>
          </p:nvGrpSpPr>
          <p:grpSpPr bwMode="auto">
            <a:xfrm>
              <a:off x="5047" y="1344"/>
              <a:ext cx="220" cy="228"/>
              <a:chOff x="5047" y="1344"/>
              <a:chExt cx="220" cy="228"/>
            </a:xfrm>
          </p:grpSpPr>
          <p:sp>
            <p:nvSpPr>
              <p:cNvPr id="51254" name="Rectangle 54"/>
              <p:cNvSpPr>
                <a:spLocks noChangeArrowheads="1"/>
              </p:cNvSpPr>
              <p:nvPr/>
            </p:nvSpPr>
            <p:spPr bwMode="auto">
              <a:xfrm>
                <a:off x="5047" y="1344"/>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1255" name="Line 55"/>
              <p:cNvSpPr>
                <a:spLocks noChangeShapeType="1"/>
              </p:cNvSpPr>
              <p:nvPr/>
            </p:nvSpPr>
            <p:spPr bwMode="gray">
              <a:xfrm flipH="1">
                <a:off x="5119" y="1454"/>
                <a:ext cx="148" cy="0"/>
              </a:xfrm>
              <a:prstGeom prst="line">
                <a:avLst/>
              </a:prstGeom>
              <a:noFill/>
              <a:ln w="9525">
                <a:solidFill>
                  <a:schemeClr val="tx2"/>
                </a:solidFill>
                <a:round/>
                <a:headEnd type="triangle" w="med" len="med"/>
                <a:tailEnd type="triangle" w="med" len="med"/>
              </a:ln>
            </p:spPr>
            <p:txBody>
              <a:bodyPr wrap="none" anchor="ctr"/>
              <a:lstStyle/>
              <a:p>
                <a:endParaRPr lang="en-US"/>
              </a:p>
            </p:txBody>
          </p:sp>
        </p:grpSp>
        <p:grpSp>
          <p:nvGrpSpPr>
            <p:cNvPr id="18" name="Group 56"/>
            <p:cNvGrpSpPr>
              <a:grpSpLocks/>
            </p:cNvGrpSpPr>
            <p:nvPr/>
          </p:nvGrpSpPr>
          <p:grpSpPr bwMode="auto">
            <a:xfrm>
              <a:off x="5271" y="1340"/>
              <a:ext cx="220" cy="228"/>
              <a:chOff x="5047" y="1344"/>
              <a:chExt cx="220" cy="228"/>
            </a:xfrm>
          </p:grpSpPr>
          <p:sp>
            <p:nvSpPr>
              <p:cNvPr id="51252" name="Rectangle 57"/>
              <p:cNvSpPr>
                <a:spLocks noChangeArrowheads="1"/>
              </p:cNvSpPr>
              <p:nvPr/>
            </p:nvSpPr>
            <p:spPr bwMode="auto">
              <a:xfrm>
                <a:off x="5047" y="1344"/>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1253" name="Line 58"/>
              <p:cNvSpPr>
                <a:spLocks noChangeShapeType="1"/>
              </p:cNvSpPr>
              <p:nvPr/>
            </p:nvSpPr>
            <p:spPr bwMode="gray">
              <a:xfrm flipH="1">
                <a:off x="5119" y="1454"/>
                <a:ext cx="148" cy="0"/>
              </a:xfrm>
              <a:prstGeom prst="line">
                <a:avLst/>
              </a:prstGeom>
              <a:noFill/>
              <a:ln w="9525">
                <a:solidFill>
                  <a:schemeClr val="tx2"/>
                </a:solidFill>
                <a:round/>
                <a:headEnd type="triangle" w="med" len="med"/>
                <a:tailEnd type="triangle" w="med" len="med"/>
              </a:ln>
            </p:spPr>
            <p:txBody>
              <a:bodyPr wrap="none" anchor="ctr"/>
              <a:lstStyle/>
              <a:p>
                <a:endParaRPr lang="en-US"/>
              </a:p>
            </p:txBody>
          </p:sp>
        </p:grpSp>
        <p:grpSp>
          <p:nvGrpSpPr>
            <p:cNvPr id="19" name="Group 59"/>
            <p:cNvGrpSpPr>
              <a:grpSpLocks/>
            </p:cNvGrpSpPr>
            <p:nvPr/>
          </p:nvGrpSpPr>
          <p:grpSpPr bwMode="auto">
            <a:xfrm>
              <a:off x="5480" y="1340"/>
              <a:ext cx="220" cy="228"/>
              <a:chOff x="5047" y="1344"/>
              <a:chExt cx="220" cy="228"/>
            </a:xfrm>
          </p:grpSpPr>
          <p:sp>
            <p:nvSpPr>
              <p:cNvPr id="51250" name="Rectangle 60"/>
              <p:cNvSpPr>
                <a:spLocks noChangeArrowheads="1"/>
              </p:cNvSpPr>
              <p:nvPr/>
            </p:nvSpPr>
            <p:spPr bwMode="auto">
              <a:xfrm>
                <a:off x="5047" y="1344"/>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1251" name="Line 61"/>
              <p:cNvSpPr>
                <a:spLocks noChangeShapeType="1"/>
              </p:cNvSpPr>
              <p:nvPr/>
            </p:nvSpPr>
            <p:spPr bwMode="gray">
              <a:xfrm flipH="1">
                <a:off x="5119" y="1454"/>
                <a:ext cx="148" cy="0"/>
              </a:xfrm>
              <a:prstGeom prst="line">
                <a:avLst/>
              </a:prstGeom>
              <a:noFill/>
              <a:ln w="9525">
                <a:solidFill>
                  <a:schemeClr val="tx2"/>
                </a:solidFill>
                <a:round/>
                <a:headEnd type="triangle" w="med" len="med"/>
                <a:tailEnd type="triangle" w="med" len="med"/>
              </a:ln>
            </p:spPr>
            <p:txBody>
              <a:bodyPr wrap="none" anchor="ctr"/>
              <a:lstStyle/>
              <a:p>
                <a:endParaRPr lang="en-US"/>
              </a:p>
            </p:txBody>
          </p:sp>
        </p:grpSp>
        <p:sp>
          <p:nvSpPr>
            <p:cNvPr id="51248" name="Rectangle 62"/>
            <p:cNvSpPr>
              <a:spLocks noChangeArrowheads="1"/>
            </p:cNvSpPr>
            <p:nvPr/>
          </p:nvSpPr>
          <p:spPr bwMode="auto">
            <a:xfrm>
              <a:off x="5696" y="1340"/>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1249" name="AutoShape 63"/>
            <p:cNvSpPr>
              <a:spLocks noChangeArrowheads="1"/>
            </p:cNvSpPr>
            <p:nvPr/>
          </p:nvSpPr>
          <p:spPr bwMode="auto">
            <a:xfrm>
              <a:off x="4891" y="1427"/>
              <a:ext cx="162" cy="70"/>
            </a:xfrm>
            <a:prstGeom prst="leftRightArrow">
              <a:avLst>
                <a:gd name="adj1" fmla="val 50000"/>
                <a:gd name="adj2" fmla="val 46286"/>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grpSp>
      <p:grpSp>
        <p:nvGrpSpPr>
          <p:cNvPr id="20" name="Group 64"/>
          <p:cNvGrpSpPr>
            <a:grpSpLocks/>
          </p:cNvGrpSpPr>
          <p:nvPr/>
        </p:nvGrpSpPr>
        <p:grpSpPr bwMode="auto">
          <a:xfrm>
            <a:off x="3038475" y="3606800"/>
            <a:ext cx="1379538" cy="273050"/>
            <a:chOff x="4891" y="1340"/>
            <a:chExt cx="869" cy="232"/>
          </a:xfrm>
        </p:grpSpPr>
        <p:grpSp>
          <p:nvGrpSpPr>
            <p:cNvPr id="21" name="Group 65"/>
            <p:cNvGrpSpPr>
              <a:grpSpLocks/>
            </p:cNvGrpSpPr>
            <p:nvPr/>
          </p:nvGrpSpPr>
          <p:grpSpPr bwMode="auto">
            <a:xfrm>
              <a:off x="5047" y="1344"/>
              <a:ext cx="220" cy="228"/>
              <a:chOff x="5047" y="1344"/>
              <a:chExt cx="220" cy="228"/>
            </a:xfrm>
          </p:grpSpPr>
          <p:sp>
            <p:nvSpPr>
              <p:cNvPr id="51243" name="Rectangle 66"/>
              <p:cNvSpPr>
                <a:spLocks noChangeArrowheads="1"/>
              </p:cNvSpPr>
              <p:nvPr/>
            </p:nvSpPr>
            <p:spPr bwMode="auto">
              <a:xfrm>
                <a:off x="5047" y="1344"/>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1244" name="Line 67"/>
              <p:cNvSpPr>
                <a:spLocks noChangeShapeType="1"/>
              </p:cNvSpPr>
              <p:nvPr/>
            </p:nvSpPr>
            <p:spPr bwMode="gray">
              <a:xfrm flipH="1">
                <a:off x="5119" y="1454"/>
                <a:ext cx="148" cy="0"/>
              </a:xfrm>
              <a:prstGeom prst="line">
                <a:avLst/>
              </a:prstGeom>
              <a:noFill/>
              <a:ln w="9525">
                <a:solidFill>
                  <a:schemeClr val="tx2"/>
                </a:solidFill>
                <a:round/>
                <a:headEnd type="triangle" w="med" len="med"/>
                <a:tailEnd type="triangle" w="med" len="med"/>
              </a:ln>
            </p:spPr>
            <p:txBody>
              <a:bodyPr wrap="none" anchor="ctr"/>
              <a:lstStyle/>
              <a:p>
                <a:endParaRPr lang="en-US"/>
              </a:p>
            </p:txBody>
          </p:sp>
        </p:grpSp>
        <p:grpSp>
          <p:nvGrpSpPr>
            <p:cNvPr id="22" name="Group 68"/>
            <p:cNvGrpSpPr>
              <a:grpSpLocks/>
            </p:cNvGrpSpPr>
            <p:nvPr/>
          </p:nvGrpSpPr>
          <p:grpSpPr bwMode="auto">
            <a:xfrm>
              <a:off x="5271" y="1340"/>
              <a:ext cx="220" cy="228"/>
              <a:chOff x="5047" y="1344"/>
              <a:chExt cx="220" cy="228"/>
            </a:xfrm>
          </p:grpSpPr>
          <p:sp>
            <p:nvSpPr>
              <p:cNvPr id="51241" name="Rectangle 69"/>
              <p:cNvSpPr>
                <a:spLocks noChangeArrowheads="1"/>
              </p:cNvSpPr>
              <p:nvPr/>
            </p:nvSpPr>
            <p:spPr bwMode="auto">
              <a:xfrm>
                <a:off x="5047" y="1344"/>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1242" name="Line 70"/>
              <p:cNvSpPr>
                <a:spLocks noChangeShapeType="1"/>
              </p:cNvSpPr>
              <p:nvPr/>
            </p:nvSpPr>
            <p:spPr bwMode="gray">
              <a:xfrm flipH="1">
                <a:off x="5119" y="1454"/>
                <a:ext cx="148" cy="0"/>
              </a:xfrm>
              <a:prstGeom prst="line">
                <a:avLst/>
              </a:prstGeom>
              <a:noFill/>
              <a:ln w="9525">
                <a:solidFill>
                  <a:schemeClr val="tx2"/>
                </a:solidFill>
                <a:round/>
                <a:headEnd type="triangle" w="med" len="med"/>
                <a:tailEnd type="triangle" w="med" len="med"/>
              </a:ln>
            </p:spPr>
            <p:txBody>
              <a:bodyPr wrap="none" anchor="ctr"/>
              <a:lstStyle/>
              <a:p>
                <a:endParaRPr lang="en-US"/>
              </a:p>
            </p:txBody>
          </p:sp>
        </p:grpSp>
        <p:grpSp>
          <p:nvGrpSpPr>
            <p:cNvPr id="23" name="Group 71"/>
            <p:cNvGrpSpPr>
              <a:grpSpLocks/>
            </p:cNvGrpSpPr>
            <p:nvPr/>
          </p:nvGrpSpPr>
          <p:grpSpPr bwMode="auto">
            <a:xfrm>
              <a:off x="5480" y="1340"/>
              <a:ext cx="220" cy="228"/>
              <a:chOff x="5047" y="1344"/>
              <a:chExt cx="220" cy="228"/>
            </a:xfrm>
          </p:grpSpPr>
          <p:sp>
            <p:nvSpPr>
              <p:cNvPr id="51239" name="Rectangle 72"/>
              <p:cNvSpPr>
                <a:spLocks noChangeArrowheads="1"/>
              </p:cNvSpPr>
              <p:nvPr/>
            </p:nvSpPr>
            <p:spPr bwMode="auto">
              <a:xfrm>
                <a:off x="5047" y="1344"/>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1240" name="Line 73"/>
              <p:cNvSpPr>
                <a:spLocks noChangeShapeType="1"/>
              </p:cNvSpPr>
              <p:nvPr/>
            </p:nvSpPr>
            <p:spPr bwMode="gray">
              <a:xfrm flipH="1">
                <a:off x="5119" y="1454"/>
                <a:ext cx="148" cy="0"/>
              </a:xfrm>
              <a:prstGeom prst="line">
                <a:avLst/>
              </a:prstGeom>
              <a:noFill/>
              <a:ln w="9525">
                <a:solidFill>
                  <a:schemeClr val="tx2"/>
                </a:solidFill>
                <a:round/>
                <a:headEnd type="triangle" w="med" len="med"/>
                <a:tailEnd type="triangle" w="med" len="med"/>
              </a:ln>
            </p:spPr>
            <p:txBody>
              <a:bodyPr wrap="none" anchor="ctr"/>
              <a:lstStyle/>
              <a:p>
                <a:endParaRPr lang="en-US"/>
              </a:p>
            </p:txBody>
          </p:sp>
        </p:grpSp>
        <p:sp>
          <p:nvSpPr>
            <p:cNvPr id="51237" name="Rectangle 74"/>
            <p:cNvSpPr>
              <a:spLocks noChangeArrowheads="1"/>
            </p:cNvSpPr>
            <p:nvPr/>
          </p:nvSpPr>
          <p:spPr bwMode="auto">
            <a:xfrm>
              <a:off x="5696" y="1340"/>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1238" name="AutoShape 75"/>
            <p:cNvSpPr>
              <a:spLocks noChangeArrowheads="1"/>
            </p:cNvSpPr>
            <p:nvPr/>
          </p:nvSpPr>
          <p:spPr bwMode="auto">
            <a:xfrm>
              <a:off x="4891" y="1427"/>
              <a:ext cx="162" cy="70"/>
            </a:xfrm>
            <a:prstGeom prst="leftRightArrow">
              <a:avLst>
                <a:gd name="adj1" fmla="val 50000"/>
                <a:gd name="adj2" fmla="val 46286"/>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grpSp>
      <p:sp>
        <p:nvSpPr>
          <p:cNvPr id="66" name="Text Box 76"/>
          <p:cNvSpPr txBox="1">
            <a:spLocks noChangeArrowheads="1"/>
          </p:cNvSpPr>
          <p:nvPr/>
        </p:nvSpPr>
        <p:spPr bwMode="gray">
          <a:xfrm>
            <a:off x="3417888" y="2773363"/>
            <a:ext cx="1060450" cy="366712"/>
          </a:xfrm>
          <a:prstGeom prst="rect">
            <a:avLst/>
          </a:prstGeom>
          <a:noFill/>
          <a:ln w="9525">
            <a:noFill/>
            <a:miter lim="800000"/>
            <a:headEnd/>
            <a:tailEnd/>
          </a:ln>
          <a:effectLst/>
        </p:spPr>
        <p:txBody>
          <a:bodyPr wrap="none" anchor="ctr">
            <a:spAutoFit/>
          </a:bodyPr>
          <a:lstStyle/>
          <a:p>
            <a:pPr eaLnBrk="0" hangingPunct="0">
              <a:defRPr/>
            </a:pPr>
            <a:r>
              <a:rPr lang="en-US" b="1">
                <a:solidFill>
                  <a:schemeClr val="tx2"/>
                </a:solidFill>
                <a:effectLst>
                  <a:outerShdw blurRad="38100" dist="38100" dir="2700000" algn="tl">
                    <a:srgbClr val="000000"/>
                  </a:outerShdw>
                </a:effectLst>
                <a:latin typeface="Segoe"/>
                <a:cs typeface="Arial" charset="0"/>
              </a:rPr>
              <a:t>Memory</a:t>
            </a:r>
          </a:p>
        </p:txBody>
      </p:sp>
      <p:sp>
        <p:nvSpPr>
          <p:cNvPr id="51221" name="Rectangle 78"/>
          <p:cNvSpPr>
            <a:spLocks noChangeArrowheads="1"/>
          </p:cNvSpPr>
          <p:nvPr/>
        </p:nvSpPr>
        <p:spPr bwMode="gray">
          <a:xfrm>
            <a:off x="1827213" y="2082800"/>
            <a:ext cx="234950" cy="315913"/>
          </a:xfrm>
          <a:prstGeom prst="rect">
            <a:avLst/>
          </a:prstGeom>
          <a:solidFill>
            <a:srgbClr val="C0C0C0"/>
          </a:solidFill>
          <a:ln w="9525">
            <a:solidFill>
              <a:schemeClr val="tx1"/>
            </a:solidFill>
            <a:miter lim="800000"/>
            <a:headEnd/>
            <a:tailEnd/>
          </a:ln>
        </p:spPr>
        <p:txBody>
          <a:bodyPr wrap="none" anchor="ctr"/>
          <a:lstStyle/>
          <a:p>
            <a:endParaRPr lang="en-US">
              <a:latin typeface="Segoe" pitchFamily="2" charset="0"/>
            </a:endParaRPr>
          </a:p>
        </p:txBody>
      </p:sp>
      <p:sp>
        <p:nvSpPr>
          <p:cNvPr id="51222" name="Rectangle 79"/>
          <p:cNvSpPr>
            <a:spLocks noChangeArrowheads="1"/>
          </p:cNvSpPr>
          <p:nvPr/>
        </p:nvSpPr>
        <p:spPr bwMode="gray">
          <a:xfrm>
            <a:off x="2409825" y="2082800"/>
            <a:ext cx="234950" cy="315912"/>
          </a:xfrm>
          <a:prstGeom prst="rect">
            <a:avLst/>
          </a:prstGeom>
          <a:solidFill>
            <a:srgbClr val="C0C0C0"/>
          </a:solidFill>
          <a:ln w="9525">
            <a:solidFill>
              <a:schemeClr val="tx1"/>
            </a:solidFill>
            <a:miter lim="800000"/>
            <a:headEnd/>
            <a:tailEnd/>
          </a:ln>
        </p:spPr>
        <p:txBody>
          <a:bodyPr wrap="none" anchor="ctr"/>
          <a:lstStyle/>
          <a:p>
            <a:endParaRPr lang="en-US">
              <a:latin typeface="Segoe" pitchFamily="2" charset="0"/>
            </a:endParaRPr>
          </a:p>
        </p:txBody>
      </p:sp>
      <p:sp>
        <p:nvSpPr>
          <p:cNvPr id="51223" name="Rectangle 80"/>
          <p:cNvSpPr>
            <a:spLocks noChangeArrowheads="1"/>
          </p:cNvSpPr>
          <p:nvPr/>
        </p:nvSpPr>
        <p:spPr bwMode="gray">
          <a:xfrm>
            <a:off x="2719388" y="2082800"/>
            <a:ext cx="234950" cy="315913"/>
          </a:xfrm>
          <a:prstGeom prst="rect">
            <a:avLst/>
          </a:prstGeom>
          <a:solidFill>
            <a:srgbClr val="C0C0C0"/>
          </a:solidFill>
          <a:ln w="9525">
            <a:solidFill>
              <a:schemeClr val="tx1"/>
            </a:solidFill>
            <a:miter lim="800000"/>
            <a:headEnd/>
            <a:tailEnd/>
          </a:ln>
        </p:spPr>
        <p:txBody>
          <a:bodyPr wrap="none" anchor="ctr"/>
          <a:lstStyle/>
          <a:p>
            <a:endParaRPr lang="en-US">
              <a:latin typeface="Segoe" pitchFamily="2" charset="0"/>
            </a:endParaRPr>
          </a:p>
        </p:txBody>
      </p:sp>
      <p:sp>
        <p:nvSpPr>
          <p:cNvPr id="70" name="Text Box 81"/>
          <p:cNvSpPr txBox="1">
            <a:spLocks noChangeArrowheads="1"/>
          </p:cNvSpPr>
          <p:nvPr/>
        </p:nvSpPr>
        <p:spPr bwMode="gray">
          <a:xfrm>
            <a:off x="914400" y="1493838"/>
            <a:ext cx="1428750" cy="366712"/>
          </a:xfrm>
          <a:prstGeom prst="rect">
            <a:avLst/>
          </a:prstGeom>
          <a:noFill/>
          <a:ln w="9525">
            <a:noFill/>
            <a:miter lim="800000"/>
            <a:headEnd/>
            <a:tailEnd/>
          </a:ln>
          <a:effectLst/>
        </p:spPr>
        <p:txBody>
          <a:bodyPr wrap="none" anchor="ctr">
            <a:spAutoFit/>
          </a:bodyPr>
          <a:lstStyle/>
          <a:p>
            <a:pPr eaLnBrk="0" hangingPunct="0">
              <a:defRPr/>
            </a:pPr>
            <a:r>
              <a:rPr lang="en-US" b="1">
                <a:solidFill>
                  <a:schemeClr val="tx2"/>
                </a:solidFill>
                <a:effectLst>
                  <a:outerShdw blurRad="38100" dist="38100" dir="2700000" algn="tl">
                    <a:srgbClr val="000000"/>
                  </a:outerShdw>
                </a:effectLst>
                <a:latin typeface="Segoe"/>
                <a:cs typeface="Arial" charset="0"/>
              </a:rPr>
              <a:t>Processor0</a:t>
            </a:r>
          </a:p>
        </p:txBody>
      </p:sp>
      <p:sp>
        <p:nvSpPr>
          <p:cNvPr id="71" name="Text Box 82"/>
          <p:cNvSpPr txBox="1">
            <a:spLocks noChangeArrowheads="1"/>
          </p:cNvSpPr>
          <p:nvPr/>
        </p:nvSpPr>
        <p:spPr bwMode="gray">
          <a:xfrm>
            <a:off x="2381250" y="1487488"/>
            <a:ext cx="1428750" cy="366712"/>
          </a:xfrm>
          <a:prstGeom prst="rect">
            <a:avLst/>
          </a:prstGeom>
          <a:noFill/>
          <a:ln w="9525">
            <a:noFill/>
            <a:miter lim="800000"/>
            <a:headEnd/>
            <a:tailEnd/>
          </a:ln>
          <a:effectLst/>
        </p:spPr>
        <p:txBody>
          <a:bodyPr wrap="none" anchor="ctr">
            <a:spAutoFit/>
          </a:bodyPr>
          <a:lstStyle/>
          <a:p>
            <a:pPr eaLnBrk="0" hangingPunct="0">
              <a:defRPr/>
            </a:pPr>
            <a:r>
              <a:rPr lang="en-US" b="1">
                <a:solidFill>
                  <a:schemeClr val="tx2"/>
                </a:solidFill>
                <a:effectLst>
                  <a:outerShdw blurRad="38100" dist="38100" dir="2700000" algn="tl">
                    <a:srgbClr val="000000"/>
                  </a:outerShdw>
                </a:effectLst>
                <a:latin typeface="Segoe"/>
                <a:cs typeface="Arial" charset="0"/>
              </a:rPr>
              <a:t>Processor1</a:t>
            </a:r>
          </a:p>
        </p:txBody>
      </p:sp>
      <p:sp>
        <p:nvSpPr>
          <p:cNvPr id="51226" name="Line 83"/>
          <p:cNvSpPr>
            <a:spLocks noChangeShapeType="1"/>
          </p:cNvSpPr>
          <p:nvPr/>
        </p:nvSpPr>
        <p:spPr bwMode="gray">
          <a:xfrm>
            <a:off x="904875" y="5105400"/>
            <a:ext cx="809625" cy="0"/>
          </a:xfrm>
          <a:prstGeom prst="line">
            <a:avLst/>
          </a:prstGeom>
          <a:noFill/>
          <a:ln w="19050">
            <a:solidFill>
              <a:schemeClr val="accent1"/>
            </a:solidFill>
            <a:round/>
            <a:headEnd type="triangle" w="med" len="med"/>
            <a:tailEnd/>
          </a:ln>
        </p:spPr>
        <p:txBody>
          <a:bodyPr wrap="none" anchor="ctr"/>
          <a:lstStyle/>
          <a:p>
            <a:endParaRPr lang="en-US"/>
          </a:p>
        </p:txBody>
      </p:sp>
      <p:sp>
        <p:nvSpPr>
          <p:cNvPr id="51227" name="Oval 84"/>
          <p:cNvSpPr>
            <a:spLocks noChangeArrowheads="1"/>
          </p:cNvSpPr>
          <p:nvPr/>
        </p:nvSpPr>
        <p:spPr bwMode="auto">
          <a:xfrm>
            <a:off x="3132138" y="3249613"/>
            <a:ext cx="66675" cy="595312"/>
          </a:xfrm>
          <a:prstGeom prst="ellipse">
            <a:avLst/>
          </a:prstGeom>
          <a:noFill/>
          <a:ln w="28575">
            <a:solidFill>
              <a:srgbClr val="66FF33"/>
            </a:solidFill>
            <a:round/>
            <a:headEnd type="none" w="sm" len="sm"/>
            <a:tailEnd type="none" w="lg" len="lg"/>
          </a:ln>
        </p:spPr>
        <p:txBody>
          <a:bodyPr wrap="none" anchor="ctr"/>
          <a:lstStyle/>
          <a:p>
            <a:endParaRPr lang="en-US">
              <a:latin typeface="Segoe" pitchFamily="2" charset="0"/>
            </a:endParaRPr>
          </a:p>
        </p:txBody>
      </p:sp>
      <p:sp>
        <p:nvSpPr>
          <p:cNvPr id="51228" name="Oval 85"/>
          <p:cNvSpPr>
            <a:spLocks noChangeArrowheads="1"/>
          </p:cNvSpPr>
          <p:nvPr/>
        </p:nvSpPr>
        <p:spPr bwMode="auto">
          <a:xfrm>
            <a:off x="3125788" y="3952875"/>
            <a:ext cx="66675" cy="595313"/>
          </a:xfrm>
          <a:prstGeom prst="ellipse">
            <a:avLst/>
          </a:prstGeom>
          <a:noFill/>
          <a:ln w="28575">
            <a:solidFill>
              <a:srgbClr val="66FF33"/>
            </a:solidFill>
            <a:round/>
            <a:headEnd type="none" w="sm" len="sm"/>
            <a:tailEnd type="none" w="lg" len="lg"/>
          </a:ln>
        </p:spPr>
        <p:txBody>
          <a:bodyPr wrap="none" anchor="ctr"/>
          <a:lstStyle/>
          <a:p>
            <a:endParaRPr lang="en-US">
              <a:latin typeface="Segoe" pitchFamily="2" charset="0"/>
            </a:endParaRPr>
          </a:p>
        </p:txBody>
      </p:sp>
      <p:sp>
        <p:nvSpPr>
          <p:cNvPr id="75" name="Oval 91"/>
          <p:cNvSpPr>
            <a:spLocks noChangeArrowheads="1"/>
          </p:cNvSpPr>
          <p:nvPr/>
        </p:nvSpPr>
        <p:spPr bwMode="auto">
          <a:xfrm>
            <a:off x="457200" y="1219200"/>
            <a:ext cx="4267200" cy="1600200"/>
          </a:xfrm>
          <a:prstGeom prst="ellipse">
            <a:avLst/>
          </a:prstGeom>
          <a:noFill/>
          <a:ln w="50800" algn="ctr">
            <a:solidFill>
              <a:srgbClr val="FF9900"/>
            </a:solidFill>
            <a:round/>
            <a:headEnd/>
            <a:tailEnd/>
          </a:ln>
        </p:spPr>
        <p:txBody>
          <a:bodyPr wrap="none" anchor="ctr"/>
          <a:lstStyle/>
          <a:p>
            <a:endParaRPr lang="en-US">
              <a:latin typeface="Segoe" pitchFamily="2" charset="0"/>
            </a:endParaRPr>
          </a:p>
        </p:txBody>
      </p:sp>
      <p:sp>
        <p:nvSpPr>
          <p:cNvPr id="76" name="AutoShape 92"/>
          <p:cNvSpPr>
            <a:spLocks noChangeArrowheads="1"/>
          </p:cNvSpPr>
          <p:nvPr/>
        </p:nvSpPr>
        <p:spPr bwMode="auto">
          <a:xfrm>
            <a:off x="5486400" y="1295400"/>
            <a:ext cx="3276600" cy="3352800"/>
          </a:xfrm>
          <a:prstGeom prst="wedgeRectCallout">
            <a:avLst>
              <a:gd name="adj1" fmla="val -70694"/>
              <a:gd name="adj2" fmla="val -30162"/>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marL="176213" indent="-176213" eaLnBrk="0" hangingPunct="0">
              <a:buFontTx/>
              <a:buChar char="•"/>
            </a:pPr>
            <a:r>
              <a:rPr lang="en-US" sz="2000" dirty="0" smtClean="0">
                <a:solidFill>
                  <a:srgbClr val="000000"/>
                </a:solidFill>
                <a:latin typeface="Segoe" pitchFamily="2" charset="0"/>
              </a:rPr>
              <a:t>Machine </a:t>
            </a:r>
            <a:r>
              <a:rPr lang="en-US" sz="2000" dirty="0">
                <a:solidFill>
                  <a:srgbClr val="000000"/>
                </a:solidFill>
                <a:latin typeface="Segoe" pitchFamily="2" charset="0"/>
              </a:rPr>
              <a:t>Check </a:t>
            </a:r>
            <a:r>
              <a:rPr lang="en-US" sz="2000" dirty="0" smtClean="0">
                <a:solidFill>
                  <a:srgbClr val="000000"/>
                </a:solidFill>
                <a:latin typeface="Segoe" pitchFamily="2" charset="0"/>
              </a:rPr>
              <a:t/>
            </a:r>
            <a:br>
              <a:rPr lang="en-US" sz="2000" dirty="0" smtClean="0">
                <a:solidFill>
                  <a:srgbClr val="000000"/>
                </a:solidFill>
                <a:latin typeface="Segoe" pitchFamily="2" charset="0"/>
              </a:rPr>
            </a:br>
            <a:r>
              <a:rPr lang="en-US" sz="2000" dirty="0" smtClean="0">
                <a:solidFill>
                  <a:srgbClr val="000000"/>
                </a:solidFill>
                <a:latin typeface="Segoe" pitchFamily="2" charset="0"/>
              </a:rPr>
              <a:t>for </a:t>
            </a:r>
            <a:r>
              <a:rPr lang="en-US" sz="2000" dirty="0">
                <a:solidFill>
                  <a:srgbClr val="000000"/>
                </a:solidFill>
                <a:latin typeface="Segoe" pitchFamily="2" charset="0"/>
              </a:rPr>
              <a:t>Uncorrectable</a:t>
            </a:r>
          </a:p>
          <a:p>
            <a:pPr eaLnBrk="0" hangingPunct="0">
              <a:buFontTx/>
              <a:buChar char="•"/>
            </a:pPr>
            <a:endParaRPr lang="en-US" sz="2000" dirty="0">
              <a:solidFill>
                <a:srgbClr val="000000"/>
              </a:solidFill>
              <a:latin typeface="Segoe" pitchFamily="2" charset="0"/>
            </a:endParaRPr>
          </a:p>
          <a:p>
            <a:pPr marL="176213" indent="-176213" eaLnBrk="0" hangingPunct="0">
              <a:buFontTx/>
              <a:buChar char="•"/>
            </a:pPr>
            <a:r>
              <a:rPr lang="en-US" sz="2000" dirty="0" smtClean="0">
                <a:solidFill>
                  <a:srgbClr val="000000"/>
                </a:solidFill>
                <a:latin typeface="Segoe" pitchFamily="2" charset="0"/>
              </a:rPr>
              <a:t>Polling </a:t>
            </a:r>
            <a:r>
              <a:rPr lang="en-US" sz="2000" dirty="0">
                <a:solidFill>
                  <a:srgbClr val="000000"/>
                </a:solidFill>
                <a:latin typeface="Segoe" pitchFamily="2" charset="0"/>
              </a:rPr>
              <a:t>for Correctable </a:t>
            </a:r>
          </a:p>
          <a:p>
            <a:pPr eaLnBrk="0" hangingPunct="0"/>
            <a:r>
              <a:rPr lang="en-US" sz="2000" dirty="0">
                <a:solidFill>
                  <a:srgbClr val="000000"/>
                </a:solidFill>
                <a:latin typeface="Segoe" pitchFamily="2" charset="0"/>
              </a:rPr>
              <a:t> </a:t>
            </a:r>
          </a:p>
          <a:p>
            <a:pPr marL="176213" indent="-176213" eaLnBrk="0" hangingPunct="0">
              <a:buFontTx/>
              <a:buChar char="•"/>
            </a:pPr>
            <a:r>
              <a:rPr lang="en-US" sz="2000" dirty="0">
                <a:solidFill>
                  <a:srgbClr val="000000"/>
                </a:solidFill>
                <a:latin typeface="Segoe" pitchFamily="2" charset="0"/>
              </a:rPr>
              <a:t>No </a:t>
            </a:r>
            <a:r>
              <a:rPr lang="en-US" sz="2000" dirty="0" smtClean="0">
                <a:solidFill>
                  <a:srgbClr val="000000"/>
                </a:solidFill>
                <a:latin typeface="Segoe" pitchFamily="2" charset="0"/>
              </a:rPr>
              <a:t>hardware error </a:t>
            </a:r>
            <a:r>
              <a:rPr lang="en-US" sz="2000" dirty="0">
                <a:solidFill>
                  <a:srgbClr val="000000"/>
                </a:solidFill>
                <a:latin typeface="Segoe" pitchFamily="2" charset="0"/>
              </a:rPr>
              <a:t>injection support</a:t>
            </a:r>
          </a:p>
        </p:txBody>
      </p:sp>
      <p:sp>
        <p:nvSpPr>
          <p:cNvPr id="78" name="Text Box 26"/>
          <p:cNvSpPr txBox="1">
            <a:spLocks noChangeArrowheads="1"/>
          </p:cNvSpPr>
          <p:nvPr/>
        </p:nvSpPr>
        <p:spPr bwMode="gray">
          <a:xfrm>
            <a:off x="1981200" y="2770188"/>
            <a:ext cx="768350" cy="366712"/>
          </a:xfrm>
          <a:prstGeom prst="rect">
            <a:avLst/>
          </a:prstGeom>
          <a:noFill/>
          <a:ln w="9525">
            <a:noFill/>
            <a:miter lim="800000"/>
            <a:headEnd/>
            <a:tailEnd/>
          </a:ln>
          <a:effectLst/>
        </p:spPr>
        <p:txBody>
          <a:bodyPr wrap="none" anchor="ctr">
            <a:spAutoFit/>
          </a:bodyPr>
          <a:lstStyle/>
          <a:p>
            <a:pPr eaLnBrk="0" hangingPunct="0">
              <a:defRPr/>
            </a:pPr>
            <a:r>
              <a:rPr lang="en-US" b="1">
                <a:solidFill>
                  <a:schemeClr val="tx2"/>
                </a:solidFill>
                <a:effectLst>
                  <a:outerShdw blurRad="38100" dist="38100" dir="2700000" algn="tl">
                    <a:srgbClr val="000000"/>
                  </a:outerShdw>
                </a:effectLst>
                <a:latin typeface="Segoe"/>
                <a:cs typeface="Arial" charset="0"/>
              </a:rPr>
              <a:t>FSB1</a:t>
            </a:r>
          </a:p>
        </p:txBody>
      </p:sp>
      <p:sp>
        <p:nvSpPr>
          <p:cNvPr id="51282" name="Rectangle 82"/>
          <p:cNvSpPr>
            <a:spLocks noChangeArrowheads="1"/>
          </p:cNvSpPr>
          <p:nvPr/>
        </p:nvSpPr>
        <p:spPr bwMode="auto">
          <a:xfrm>
            <a:off x="3810000" y="6354762"/>
            <a:ext cx="3921125" cy="274638"/>
          </a:xfrm>
          <a:prstGeom prst="rect">
            <a:avLst/>
          </a:prstGeom>
          <a:noFill/>
          <a:ln w="9525">
            <a:noFill/>
            <a:miter lim="800000"/>
            <a:headEnd/>
            <a:tailEnd/>
          </a:ln>
          <a:effectLst/>
        </p:spPr>
        <p:txBody>
          <a:bodyPr wrap="none">
            <a:spAutoFit/>
          </a:bodyPr>
          <a:lstStyle/>
          <a:p>
            <a:r>
              <a:rPr lang="en-US" sz="1200" dirty="0">
                <a:latin typeface="Segoe" pitchFamily="2" charset="0"/>
              </a:rPr>
              <a:t>Copyright </a:t>
            </a:r>
            <a:r>
              <a:rPr lang="en-US" sz="1200" dirty="0">
                <a:latin typeface="Arial"/>
              </a:rPr>
              <a:t>©</a:t>
            </a:r>
            <a:r>
              <a:rPr lang="en-US" sz="1200" dirty="0">
                <a:latin typeface="Segoe" pitchFamily="2" charset="0"/>
              </a:rPr>
              <a:t> Intel Corporation, 2007. All rights reserved.</a:t>
            </a:r>
          </a:p>
        </p:txBody>
      </p:sp>
      <p:sp>
        <p:nvSpPr>
          <p:cNvPr id="85" name="Title 80"/>
          <p:cNvSpPr txBox="1">
            <a:spLocks/>
          </p:cNvSpPr>
          <p:nvPr/>
        </p:nvSpPr>
        <p:spPr>
          <a:xfrm>
            <a:off x="382588" y="228600"/>
            <a:ext cx="8380412" cy="1329595"/>
          </a:xfrm>
          <a:prstGeom prst="rect">
            <a:avLst/>
          </a:prstGeom>
        </p:spPr>
        <p:txBody>
          <a:bodyPr/>
          <a:lstStyle/>
          <a:p>
            <a:pPr marL="0" marR="0" lvl="0" indent="0" algn="l" defTabSz="911225" rtl="0" eaLnBrk="0" fontAlgn="base" latinLnBrk="0" hangingPunct="0">
              <a:lnSpc>
                <a:spcPct val="90000"/>
              </a:lnSpc>
              <a:spcBef>
                <a:spcPct val="0"/>
              </a:spcBef>
              <a:spcAft>
                <a:spcPct val="0"/>
              </a:spcAft>
              <a:buClrTx/>
              <a:buSzTx/>
              <a:buFontTx/>
              <a:buNone/>
              <a:tabLst/>
              <a:defRPr/>
            </a:pPr>
            <a:r>
              <a:rPr kumimoji="0" lang="en-US" sz="3200" b="0" i="0" u="none" strike="noStrike" kern="0" cap="none" spc="-125" normalizeH="0" baseline="0" noProof="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WHEA Support On Intel® 5000 </a:t>
            </a:r>
            <a:br>
              <a:rPr kumimoji="0" lang="en-US" sz="3200" b="0" i="0" u="none" strike="noStrike" kern="0" cap="none" spc="-125" normalizeH="0" baseline="0" noProof="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br>
            <a:r>
              <a:rPr kumimoji="0" lang="en-US" sz="3200" b="0" i="0" u="none" strike="noStrike" kern="0" cap="none" spc="-125" normalizeH="0" baseline="0" noProof="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Series-Based Platform</a:t>
            </a:r>
            <a:br>
              <a:rPr kumimoji="0" lang="en-US" sz="3200" b="0" i="0" u="none" strike="noStrike" kern="0" cap="none" spc="-125" normalizeH="0" baseline="0" noProof="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br>
            <a:endParaRPr kumimoji="0" lang="en-US" sz="3200" b="0" i="0" u="none" strike="noStrike" kern="0" cap="none" spc="-125" normalizeH="0" baseline="0" noProof="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gray">
          <a:xfrm>
            <a:off x="1409700" y="3306763"/>
            <a:ext cx="1622425" cy="1141412"/>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eaLnBrk="0" hangingPunct="0"/>
            <a:r>
              <a:rPr lang="en-US" sz="2000" b="1">
                <a:solidFill>
                  <a:schemeClr val="bg2"/>
                </a:solidFill>
                <a:latin typeface="Segoe" pitchFamily="2" charset="0"/>
                <a:cs typeface="+mn-cs"/>
              </a:rPr>
              <a:t>Intel® 5000</a:t>
            </a:r>
          </a:p>
          <a:p>
            <a:pPr eaLnBrk="0" hangingPunct="0"/>
            <a:r>
              <a:rPr lang="en-US" sz="2000" b="1">
                <a:solidFill>
                  <a:schemeClr val="bg2"/>
                </a:solidFill>
                <a:latin typeface="Segoe" pitchFamily="2" charset="0"/>
                <a:cs typeface="+mn-cs"/>
              </a:rPr>
              <a:t>NB</a:t>
            </a:r>
          </a:p>
        </p:txBody>
      </p:sp>
      <p:sp>
        <p:nvSpPr>
          <p:cNvPr id="5" name="AutoShape 6"/>
          <p:cNvSpPr>
            <a:spLocks noChangeArrowheads="1"/>
          </p:cNvSpPr>
          <p:nvPr/>
        </p:nvSpPr>
        <p:spPr bwMode="gray">
          <a:xfrm>
            <a:off x="1228725" y="5283200"/>
            <a:ext cx="3251200" cy="709613"/>
          </a:xfrm>
          <a:prstGeom prst="roundRect">
            <a:avLst>
              <a:gd name="adj" fmla="val 16667"/>
            </a:avLst>
          </a:prstGeom>
          <a:noFill/>
          <a:ln w="9525">
            <a:solidFill>
              <a:schemeClr val="accent1"/>
            </a:solidFill>
            <a:prstDash val="dash"/>
            <a:round/>
            <a:headEnd/>
            <a:tailEnd/>
          </a:ln>
          <a:effectLst/>
        </p:spPr>
        <p:txBody>
          <a:bodyPr anchor="ctr">
            <a:spAutoFit/>
          </a:bodyPr>
          <a:lstStyle/>
          <a:p>
            <a:pPr eaLnBrk="0" hangingPunct="0">
              <a:defRPr/>
            </a:pPr>
            <a:r>
              <a:rPr lang="en-US" b="1">
                <a:solidFill>
                  <a:schemeClr val="accent1"/>
                </a:solidFill>
                <a:effectLst>
                  <a:outerShdw blurRad="38100" dist="38100" dir="2700000" algn="tl">
                    <a:srgbClr val="000000"/>
                  </a:outerShdw>
                </a:effectLst>
                <a:latin typeface="Segoe"/>
                <a:cs typeface="Arial" charset="0"/>
              </a:rPr>
              <a:t>Configurable PCI Express*  </a:t>
            </a:r>
          </a:p>
          <a:p>
            <a:pPr eaLnBrk="0" hangingPunct="0">
              <a:defRPr/>
            </a:pPr>
            <a:r>
              <a:rPr lang="en-US" b="1">
                <a:solidFill>
                  <a:schemeClr val="accent1"/>
                </a:solidFill>
                <a:effectLst>
                  <a:outerShdw blurRad="38100" dist="38100" dir="2700000" algn="tl">
                    <a:srgbClr val="000000"/>
                  </a:outerShdw>
                </a:effectLst>
                <a:latin typeface="Segoe"/>
                <a:cs typeface="Arial" charset="0"/>
              </a:rPr>
              <a:t>x8 Interfaces</a:t>
            </a:r>
          </a:p>
        </p:txBody>
      </p:sp>
      <p:sp>
        <p:nvSpPr>
          <p:cNvPr id="6" name="Rectangle 7"/>
          <p:cNvSpPr>
            <a:spLocks noChangeArrowheads="1"/>
          </p:cNvSpPr>
          <p:nvPr/>
        </p:nvSpPr>
        <p:spPr bwMode="gray">
          <a:xfrm flipH="1">
            <a:off x="190500" y="4724400"/>
            <a:ext cx="639763" cy="1925638"/>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eaLnBrk="0" fontAlgn="auto" hangingPunct="0">
              <a:spcBef>
                <a:spcPts val="0"/>
              </a:spcBef>
              <a:spcAft>
                <a:spcPts val="0"/>
              </a:spcAft>
              <a:defRPr/>
            </a:pPr>
            <a:r>
              <a:rPr lang="en-US" sz="1400" b="1" dirty="0">
                <a:solidFill>
                  <a:schemeClr val="bg2"/>
                </a:solidFill>
                <a:effectLst>
                  <a:outerShdw blurRad="38100" dist="38100" dir="2700000" algn="tl">
                    <a:srgbClr val="FFFFFF"/>
                  </a:outerShdw>
                </a:effectLst>
                <a:latin typeface="+mn-lt"/>
                <a:cs typeface="+mn-cs"/>
              </a:rPr>
              <a:t>ESB2</a:t>
            </a:r>
          </a:p>
        </p:txBody>
      </p:sp>
      <p:sp>
        <p:nvSpPr>
          <p:cNvPr id="52229" name="Line 8"/>
          <p:cNvSpPr>
            <a:spLocks noChangeShapeType="1"/>
          </p:cNvSpPr>
          <p:nvPr/>
        </p:nvSpPr>
        <p:spPr bwMode="gray">
          <a:xfrm flipV="1">
            <a:off x="942975" y="4495800"/>
            <a:ext cx="771525" cy="417513"/>
          </a:xfrm>
          <a:prstGeom prst="line">
            <a:avLst/>
          </a:prstGeom>
          <a:noFill/>
          <a:ln w="19050">
            <a:solidFill>
              <a:schemeClr val="tx2"/>
            </a:solidFill>
            <a:round/>
            <a:headEnd type="triangle" w="med" len="med"/>
            <a:tailEnd type="triangle" w="med" len="med"/>
          </a:ln>
        </p:spPr>
        <p:txBody>
          <a:bodyPr wrap="none" anchor="ctr"/>
          <a:lstStyle/>
          <a:p>
            <a:endParaRPr lang="en-US"/>
          </a:p>
        </p:txBody>
      </p:sp>
      <p:sp>
        <p:nvSpPr>
          <p:cNvPr id="52230" name="Line 10"/>
          <p:cNvSpPr>
            <a:spLocks noChangeShapeType="1"/>
          </p:cNvSpPr>
          <p:nvPr/>
        </p:nvSpPr>
        <p:spPr bwMode="gray">
          <a:xfrm>
            <a:off x="1866900" y="2667000"/>
            <a:ext cx="0" cy="647700"/>
          </a:xfrm>
          <a:prstGeom prst="line">
            <a:avLst/>
          </a:prstGeom>
          <a:noFill/>
          <a:ln w="19050">
            <a:solidFill>
              <a:schemeClr val="tx2"/>
            </a:solidFill>
            <a:round/>
            <a:headEnd type="triangle" w="med" len="med"/>
            <a:tailEnd type="triangle" w="med" len="med"/>
          </a:ln>
        </p:spPr>
        <p:txBody>
          <a:bodyPr wrap="none" anchor="ctr"/>
          <a:lstStyle/>
          <a:p>
            <a:endParaRPr lang="en-US"/>
          </a:p>
        </p:txBody>
      </p:sp>
      <p:sp>
        <p:nvSpPr>
          <p:cNvPr id="52231" name="Text Box 11"/>
          <p:cNvSpPr txBox="1">
            <a:spLocks noChangeArrowheads="1"/>
          </p:cNvSpPr>
          <p:nvPr/>
        </p:nvSpPr>
        <p:spPr bwMode="gray">
          <a:xfrm>
            <a:off x="2628900" y="2965450"/>
            <a:ext cx="184150" cy="246063"/>
          </a:xfrm>
          <a:prstGeom prst="rect">
            <a:avLst/>
          </a:prstGeom>
          <a:noFill/>
          <a:ln w="9525">
            <a:noFill/>
            <a:miter lim="800000"/>
            <a:headEnd/>
            <a:tailEnd/>
          </a:ln>
        </p:spPr>
        <p:txBody>
          <a:bodyPr wrap="none" anchor="ctr">
            <a:spAutoFit/>
          </a:bodyPr>
          <a:lstStyle/>
          <a:p>
            <a:pPr eaLnBrk="0" hangingPunct="0"/>
            <a:endParaRPr lang="en-US" sz="1000" b="1">
              <a:solidFill>
                <a:schemeClr val="tx2"/>
              </a:solidFill>
              <a:latin typeface="Segoe" pitchFamily="2" charset="0"/>
            </a:endParaRPr>
          </a:p>
        </p:txBody>
      </p:sp>
      <p:sp>
        <p:nvSpPr>
          <p:cNvPr id="52232" name="Line 13"/>
          <p:cNvSpPr>
            <a:spLocks noChangeShapeType="1"/>
          </p:cNvSpPr>
          <p:nvPr/>
        </p:nvSpPr>
        <p:spPr bwMode="gray">
          <a:xfrm flipH="1">
            <a:off x="2698750" y="2652713"/>
            <a:ext cx="7938" cy="625475"/>
          </a:xfrm>
          <a:prstGeom prst="line">
            <a:avLst/>
          </a:prstGeom>
          <a:noFill/>
          <a:ln w="19050">
            <a:solidFill>
              <a:schemeClr val="tx2"/>
            </a:solidFill>
            <a:round/>
            <a:headEnd type="triangle" w="med" len="med"/>
            <a:tailEnd type="triangle" w="med" len="med"/>
          </a:ln>
        </p:spPr>
        <p:txBody>
          <a:bodyPr wrap="none" anchor="ctr"/>
          <a:lstStyle/>
          <a:p>
            <a:endParaRPr lang="en-US"/>
          </a:p>
        </p:txBody>
      </p:sp>
      <p:sp>
        <p:nvSpPr>
          <p:cNvPr id="11" name="Rectangle 14"/>
          <p:cNvSpPr>
            <a:spLocks noChangeArrowheads="1"/>
          </p:cNvSpPr>
          <p:nvPr/>
        </p:nvSpPr>
        <p:spPr bwMode="gray">
          <a:xfrm>
            <a:off x="1471613" y="1878013"/>
            <a:ext cx="671512" cy="71913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fontAlgn="auto">
              <a:spcBef>
                <a:spcPts val="0"/>
              </a:spcBef>
              <a:spcAft>
                <a:spcPts val="0"/>
              </a:spcAft>
              <a:defRPr/>
            </a:pPr>
            <a:endParaRPr lang="en-US">
              <a:solidFill>
                <a:schemeClr val="lt1"/>
              </a:solidFill>
              <a:latin typeface="+mn-lt"/>
              <a:cs typeface="+mn-cs"/>
            </a:endParaRPr>
          </a:p>
        </p:txBody>
      </p:sp>
      <p:sp>
        <p:nvSpPr>
          <p:cNvPr id="12" name="Rectangle 15"/>
          <p:cNvSpPr>
            <a:spLocks noChangeArrowheads="1"/>
          </p:cNvSpPr>
          <p:nvPr/>
        </p:nvSpPr>
        <p:spPr bwMode="gray">
          <a:xfrm>
            <a:off x="2355850" y="1878013"/>
            <a:ext cx="685800" cy="71913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fontAlgn="auto">
              <a:spcBef>
                <a:spcPts val="0"/>
              </a:spcBef>
              <a:spcAft>
                <a:spcPts val="0"/>
              </a:spcAft>
              <a:defRPr/>
            </a:pPr>
            <a:endParaRPr lang="en-US">
              <a:solidFill>
                <a:schemeClr val="lt1"/>
              </a:solidFill>
              <a:latin typeface="+mn-lt"/>
              <a:cs typeface="+mn-cs"/>
            </a:endParaRPr>
          </a:p>
        </p:txBody>
      </p:sp>
      <p:sp>
        <p:nvSpPr>
          <p:cNvPr id="52237" name="Line 23"/>
          <p:cNvSpPr>
            <a:spLocks noChangeShapeType="1"/>
          </p:cNvSpPr>
          <p:nvPr/>
        </p:nvSpPr>
        <p:spPr bwMode="gray">
          <a:xfrm>
            <a:off x="1714500" y="4495800"/>
            <a:ext cx="0" cy="609600"/>
          </a:xfrm>
          <a:prstGeom prst="line">
            <a:avLst/>
          </a:prstGeom>
          <a:noFill/>
          <a:ln w="19050">
            <a:solidFill>
              <a:schemeClr val="accent1"/>
            </a:solidFill>
            <a:round/>
            <a:headEnd type="triangle" w="med" len="med"/>
            <a:tailEnd/>
          </a:ln>
        </p:spPr>
        <p:txBody>
          <a:bodyPr wrap="none" anchor="ctr"/>
          <a:lstStyle/>
          <a:p>
            <a:endParaRPr lang="en-US"/>
          </a:p>
        </p:txBody>
      </p:sp>
      <p:sp>
        <p:nvSpPr>
          <p:cNvPr id="52238" name="Line 24"/>
          <p:cNvSpPr>
            <a:spLocks noChangeShapeType="1"/>
          </p:cNvSpPr>
          <p:nvPr/>
        </p:nvSpPr>
        <p:spPr bwMode="gray">
          <a:xfrm>
            <a:off x="2276475" y="4518025"/>
            <a:ext cx="0" cy="711200"/>
          </a:xfrm>
          <a:prstGeom prst="line">
            <a:avLst/>
          </a:prstGeom>
          <a:noFill/>
          <a:ln w="19050">
            <a:solidFill>
              <a:schemeClr val="accent1"/>
            </a:solidFill>
            <a:round/>
            <a:headEnd type="triangle" w="med" len="med"/>
            <a:tailEnd type="triangle" w="med" len="med"/>
          </a:ln>
        </p:spPr>
        <p:txBody>
          <a:bodyPr wrap="none" anchor="ctr"/>
          <a:lstStyle/>
          <a:p>
            <a:endParaRPr lang="en-US"/>
          </a:p>
        </p:txBody>
      </p:sp>
      <p:sp>
        <p:nvSpPr>
          <p:cNvPr id="52239" name="Line 25"/>
          <p:cNvSpPr>
            <a:spLocks noChangeShapeType="1"/>
          </p:cNvSpPr>
          <p:nvPr/>
        </p:nvSpPr>
        <p:spPr bwMode="gray">
          <a:xfrm>
            <a:off x="2852738" y="4518025"/>
            <a:ext cx="4762" cy="696913"/>
          </a:xfrm>
          <a:prstGeom prst="line">
            <a:avLst/>
          </a:prstGeom>
          <a:noFill/>
          <a:ln w="19050">
            <a:solidFill>
              <a:schemeClr val="accent1"/>
            </a:solidFill>
            <a:round/>
            <a:headEnd type="triangle" w="med" len="med"/>
            <a:tailEnd type="triangle" w="med" len="med"/>
          </a:ln>
        </p:spPr>
        <p:txBody>
          <a:bodyPr wrap="none" anchor="ctr"/>
          <a:lstStyle/>
          <a:p>
            <a:endParaRPr lang="en-US"/>
          </a:p>
        </p:txBody>
      </p:sp>
      <p:grpSp>
        <p:nvGrpSpPr>
          <p:cNvPr id="2" name="Group 28"/>
          <p:cNvGrpSpPr>
            <a:grpSpLocks/>
          </p:cNvGrpSpPr>
          <p:nvPr/>
        </p:nvGrpSpPr>
        <p:grpSpPr bwMode="auto">
          <a:xfrm>
            <a:off x="3038475" y="3252788"/>
            <a:ext cx="1379538" cy="273050"/>
            <a:chOff x="4891" y="1340"/>
            <a:chExt cx="869" cy="232"/>
          </a:xfrm>
        </p:grpSpPr>
        <p:grpSp>
          <p:nvGrpSpPr>
            <p:cNvPr id="3" name="Group 29"/>
            <p:cNvGrpSpPr>
              <a:grpSpLocks/>
            </p:cNvGrpSpPr>
            <p:nvPr/>
          </p:nvGrpSpPr>
          <p:grpSpPr bwMode="auto">
            <a:xfrm>
              <a:off x="5047" y="1344"/>
              <a:ext cx="220" cy="228"/>
              <a:chOff x="5047" y="1344"/>
              <a:chExt cx="220" cy="228"/>
            </a:xfrm>
          </p:grpSpPr>
          <p:sp>
            <p:nvSpPr>
              <p:cNvPr id="52300" name="Rectangle 30"/>
              <p:cNvSpPr>
                <a:spLocks noChangeArrowheads="1"/>
              </p:cNvSpPr>
              <p:nvPr/>
            </p:nvSpPr>
            <p:spPr bwMode="auto">
              <a:xfrm>
                <a:off x="5047" y="1344"/>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2301" name="Line 31"/>
              <p:cNvSpPr>
                <a:spLocks noChangeShapeType="1"/>
              </p:cNvSpPr>
              <p:nvPr/>
            </p:nvSpPr>
            <p:spPr bwMode="gray">
              <a:xfrm flipH="1">
                <a:off x="5119" y="1454"/>
                <a:ext cx="148" cy="0"/>
              </a:xfrm>
              <a:prstGeom prst="line">
                <a:avLst/>
              </a:prstGeom>
              <a:noFill/>
              <a:ln w="9525">
                <a:solidFill>
                  <a:schemeClr val="tx2"/>
                </a:solidFill>
                <a:round/>
                <a:headEnd type="triangle" w="med" len="med"/>
                <a:tailEnd type="triangle" w="med" len="med"/>
              </a:ln>
            </p:spPr>
            <p:txBody>
              <a:bodyPr wrap="none" anchor="ctr"/>
              <a:lstStyle/>
              <a:p>
                <a:endParaRPr lang="en-US"/>
              </a:p>
            </p:txBody>
          </p:sp>
        </p:grpSp>
        <p:grpSp>
          <p:nvGrpSpPr>
            <p:cNvPr id="7" name="Group 32"/>
            <p:cNvGrpSpPr>
              <a:grpSpLocks/>
            </p:cNvGrpSpPr>
            <p:nvPr/>
          </p:nvGrpSpPr>
          <p:grpSpPr bwMode="auto">
            <a:xfrm>
              <a:off x="5271" y="1340"/>
              <a:ext cx="220" cy="228"/>
              <a:chOff x="5047" y="1344"/>
              <a:chExt cx="220" cy="228"/>
            </a:xfrm>
          </p:grpSpPr>
          <p:sp>
            <p:nvSpPr>
              <p:cNvPr id="52298" name="Rectangle 33"/>
              <p:cNvSpPr>
                <a:spLocks noChangeArrowheads="1"/>
              </p:cNvSpPr>
              <p:nvPr/>
            </p:nvSpPr>
            <p:spPr bwMode="auto">
              <a:xfrm>
                <a:off x="5047" y="1344"/>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2299" name="Line 34"/>
              <p:cNvSpPr>
                <a:spLocks noChangeShapeType="1"/>
              </p:cNvSpPr>
              <p:nvPr/>
            </p:nvSpPr>
            <p:spPr bwMode="gray">
              <a:xfrm flipH="1">
                <a:off x="5119" y="1454"/>
                <a:ext cx="148" cy="0"/>
              </a:xfrm>
              <a:prstGeom prst="line">
                <a:avLst/>
              </a:prstGeom>
              <a:noFill/>
              <a:ln w="9525">
                <a:solidFill>
                  <a:schemeClr val="tx2"/>
                </a:solidFill>
                <a:round/>
                <a:headEnd type="triangle" w="med" len="med"/>
                <a:tailEnd type="triangle" w="med" len="med"/>
              </a:ln>
            </p:spPr>
            <p:txBody>
              <a:bodyPr wrap="none" anchor="ctr"/>
              <a:lstStyle/>
              <a:p>
                <a:endParaRPr lang="en-US"/>
              </a:p>
            </p:txBody>
          </p:sp>
        </p:grpSp>
        <p:grpSp>
          <p:nvGrpSpPr>
            <p:cNvPr id="8" name="Group 35"/>
            <p:cNvGrpSpPr>
              <a:grpSpLocks/>
            </p:cNvGrpSpPr>
            <p:nvPr/>
          </p:nvGrpSpPr>
          <p:grpSpPr bwMode="auto">
            <a:xfrm>
              <a:off x="5480" y="1340"/>
              <a:ext cx="220" cy="228"/>
              <a:chOff x="5047" y="1344"/>
              <a:chExt cx="220" cy="228"/>
            </a:xfrm>
          </p:grpSpPr>
          <p:sp>
            <p:nvSpPr>
              <p:cNvPr id="52296" name="Rectangle 36"/>
              <p:cNvSpPr>
                <a:spLocks noChangeArrowheads="1"/>
              </p:cNvSpPr>
              <p:nvPr/>
            </p:nvSpPr>
            <p:spPr bwMode="auto">
              <a:xfrm>
                <a:off x="5047" y="1344"/>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2297" name="Line 37"/>
              <p:cNvSpPr>
                <a:spLocks noChangeShapeType="1"/>
              </p:cNvSpPr>
              <p:nvPr/>
            </p:nvSpPr>
            <p:spPr bwMode="gray">
              <a:xfrm flipH="1">
                <a:off x="5119" y="1454"/>
                <a:ext cx="148" cy="0"/>
              </a:xfrm>
              <a:prstGeom prst="line">
                <a:avLst/>
              </a:prstGeom>
              <a:noFill/>
              <a:ln w="9525">
                <a:solidFill>
                  <a:schemeClr val="tx2"/>
                </a:solidFill>
                <a:round/>
                <a:headEnd type="triangle" w="med" len="med"/>
                <a:tailEnd type="triangle" w="med" len="med"/>
              </a:ln>
            </p:spPr>
            <p:txBody>
              <a:bodyPr wrap="none" anchor="ctr"/>
              <a:lstStyle/>
              <a:p>
                <a:endParaRPr lang="en-US"/>
              </a:p>
            </p:txBody>
          </p:sp>
        </p:grpSp>
        <p:sp>
          <p:nvSpPr>
            <p:cNvPr id="52294" name="Rectangle 38"/>
            <p:cNvSpPr>
              <a:spLocks noChangeArrowheads="1"/>
            </p:cNvSpPr>
            <p:nvPr/>
          </p:nvSpPr>
          <p:spPr bwMode="auto">
            <a:xfrm>
              <a:off x="5696" y="1340"/>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2295" name="AutoShape 39"/>
            <p:cNvSpPr>
              <a:spLocks noChangeArrowheads="1"/>
            </p:cNvSpPr>
            <p:nvPr/>
          </p:nvSpPr>
          <p:spPr bwMode="auto">
            <a:xfrm>
              <a:off x="4891" y="1427"/>
              <a:ext cx="162" cy="70"/>
            </a:xfrm>
            <a:prstGeom prst="leftRightArrow">
              <a:avLst>
                <a:gd name="adj1" fmla="val 50000"/>
                <a:gd name="adj2" fmla="val 46286"/>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grpSp>
      <p:grpSp>
        <p:nvGrpSpPr>
          <p:cNvPr id="9" name="Group 40"/>
          <p:cNvGrpSpPr>
            <a:grpSpLocks/>
          </p:cNvGrpSpPr>
          <p:nvPr/>
        </p:nvGrpSpPr>
        <p:grpSpPr bwMode="auto">
          <a:xfrm>
            <a:off x="3038475" y="4287838"/>
            <a:ext cx="1379538" cy="273050"/>
            <a:chOff x="4891" y="1340"/>
            <a:chExt cx="869" cy="232"/>
          </a:xfrm>
        </p:grpSpPr>
        <p:grpSp>
          <p:nvGrpSpPr>
            <p:cNvPr id="10" name="Group 41"/>
            <p:cNvGrpSpPr>
              <a:grpSpLocks/>
            </p:cNvGrpSpPr>
            <p:nvPr/>
          </p:nvGrpSpPr>
          <p:grpSpPr bwMode="auto">
            <a:xfrm>
              <a:off x="5047" y="1344"/>
              <a:ext cx="220" cy="228"/>
              <a:chOff x="5047" y="1344"/>
              <a:chExt cx="220" cy="228"/>
            </a:xfrm>
          </p:grpSpPr>
          <p:sp>
            <p:nvSpPr>
              <p:cNvPr id="52289" name="Rectangle 42"/>
              <p:cNvSpPr>
                <a:spLocks noChangeArrowheads="1"/>
              </p:cNvSpPr>
              <p:nvPr/>
            </p:nvSpPr>
            <p:spPr bwMode="auto">
              <a:xfrm>
                <a:off x="5047" y="1344"/>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2290" name="Line 43"/>
              <p:cNvSpPr>
                <a:spLocks noChangeShapeType="1"/>
              </p:cNvSpPr>
              <p:nvPr/>
            </p:nvSpPr>
            <p:spPr bwMode="gray">
              <a:xfrm flipH="1">
                <a:off x="5119" y="1454"/>
                <a:ext cx="148" cy="0"/>
              </a:xfrm>
              <a:prstGeom prst="line">
                <a:avLst/>
              </a:prstGeom>
              <a:noFill/>
              <a:ln w="9525">
                <a:solidFill>
                  <a:schemeClr val="tx2"/>
                </a:solidFill>
                <a:round/>
                <a:headEnd type="triangle" w="med" len="med"/>
                <a:tailEnd type="triangle" w="med" len="med"/>
              </a:ln>
            </p:spPr>
            <p:txBody>
              <a:bodyPr wrap="none" anchor="ctr"/>
              <a:lstStyle/>
              <a:p>
                <a:endParaRPr lang="en-US"/>
              </a:p>
            </p:txBody>
          </p:sp>
        </p:grpSp>
        <p:grpSp>
          <p:nvGrpSpPr>
            <p:cNvPr id="13" name="Group 44"/>
            <p:cNvGrpSpPr>
              <a:grpSpLocks/>
            </p:cNvGrpSpPr>
            <p:nvPr/>
          </p:nvGrpSpPr>
          <p:grpSpPr bwMode="auto">
            <a:xfrm>
              <a:off x="5271" y="1340"/>
              <a:ext cx="220" cy="228"/>
              <a:chOff x="5047" y="1344"/>
              <a:chExt cx="220" cy="228"/>
            </a:xfrm>
          </p:grpSpPr>
          <p:sp>
            <p:nvSpPr>
              <p:cNvPr id="52287" name="Rectangle 45"/>
              <p:cNvSpPr>
                <a:spLocks noChangeArrowheads="1"/>
              </p:cNvSpPr>
              <p:nvPr/>
            </p:nvSpPr>
            <p:spPr bwMode="auto">
              <a:xfrm>
                <a:off x="5047" y="1344"/>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2288" name="Line 46"/>
              <p:cNvSpPr>
                <a:spLocks noChangeShapeType="1"/>
              </p:cNvSpPr>
              <p:nvPr/>
            </p:nvSpPr>
            <p:spPr bwMode="gray">
              <a:xfrm flipH="1">
                <a:off x="5119" y="1454"/>
                <a:ext cx="148" cy="0"/>
              </a:xfrm>
              <a:prstGeom prst="line">
                <a:avLst/>
              </a:prstGeom>
              <a:noFill/>
              <a:ln w="9525">
                <a:solidFill>
                  <a:schemeClr val="tx2"/>
                </a:solidFill>
                <a:round/>
                <a:headEnd type="triangle" w="med" len="med"/>
                <a:tailEnd type="triangle" w="med" len="med"/>
              </a:ln>
            </p:spPr>
            <p:txBody>
              <a:bodyPr wrap="none" anchor="ctr"/>
              <a:lstStyle/>
              <a:p>
                <a:endParaRPr lang="en-US"/>
              </a:p>
            </p:txBody>
          </p:sp>
        </p:grpSp>
        <p:grpSp>
          <p:nvGrpSpPr>
            <p:cNvPr id="15" name="Group 47"/>
            <p:cNvGrpSpPr>
              <a:grpSpLocks/>
            </p:cNvGrpSpPr>
            <p:nvPr/>
          </p:nvGrpSpPr>
          <p:grpSpPr bwMode="auto">
            <a:xfrm>
              <a:off x="5480" y="1340"/>
              <a:ext cx="220" cy="228"/>
              <a:chOff x="5047" y="1344"/>
              <a:chExt cx="220" cy="228"/>
            </a:xfrm>
          </p:grpSpPr>
          <p:sp>
            <p:nvSpPr>
              <p:cNvPr id="52285" name="Rectangle 48"/>
              <p:cNvSpPr>
                <a:spLocks noChangeArrowheads="1"/>
              </p:cNvSpPr>
              <p:nvPr/>
            </p:nvSpPr>
            <p:spPr bwMode="auto">
              <a:xfrm>
                <a:off x="5047" y="1344"/>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2286" name="Line 49"/>
              <p:cNvSpPr>
                <a:spLocks noChangeShapeType="1"/>
              </p:cNvSpPr>
              <p:nvPr/>
            </p:nvSpPr>
            <p:spPr bwMode="gray">
              <a:xfrm flipH="1">
                <a:off x="5119" y="1454"/>
                <a:ext cx="148" cy="0"/>
              </a:xfrm>
              <a:prstGeom prst="line">
                <a:avLst/>
              </a:prstGeom>
              <a:noFill/>
              <a:ln w="9525">
                <a:solidFill>
                  <a:schemeClr val="tx2"/>
                </a:solidFill>
                <a:round/>
                <a:headEnd type="triangle" w="med" len="med"/>
                <a:tailEnd type="triangle" w="med" len="med"/>
              </a:ln>
            </p:spPr>
            <p:txBody>
              <a:bodyPr wrap="none" anchor="ctr"/>
              <a:lstStyle/>
              <a:p>
                <a:endParaRPr lang="en-US"/>
              </a:p>
            </p:txBody>
          </p:sp>
        </p:grpSp>
        <p:sp>
          <p:nvSpPr>
            <p:cNvPr id="52283" name="Rectangle 50"/>
            <p:cNvSpPr>
              <a:spLocks noChangeArrowheads="1"/>
            </p:cNvSpPr>
            <p:nvPr/>
          </p:nvSpPr>
          <p:spPr bwMode="auto">
            <a:xfrm>
              <a:off x="5696" y="1340"/>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2284" name="AutoShape 51"/>
            <p:cNvSpPr>
              <a:spLocks noChangeArrowheads="1"/>
            </p:cNvSpPr>
            <p:nvPr/>
          </p:nvSpPr>
          <p:spPr bwMode="auto">
            <a:xfrm>
              <a:off x="4891" y="1427"/>
              <a:ext cx="162" cy="70"/>
            </a:xfrm>
            <a:prstGeom prst="leftRightArrow">
              <a:avLst>
                <a:gd name="adj1" fmla="val 50000"/>
                <a:gd name="adj2" fmla="val 46286"/>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grpSp>
      <p:grpSp>
        <p:nvGrpSpPr>
          <p:cNvPr id="16" name="Group 52"/>
          <p:cNvGrpSpPr>
            <a:grpSpLocks/>
          </p:cNvGrpSpPr>
          <p:nvPr/>
        </p:nvGrpSpPr>
        <p:grpSpPr bwMode="auto">
          <a:xfrm>
            <a:off x="3038475" y="3940175"/>
            <a:ext cx="1379538" cy="273050"/>
            <a:chOff x="4891" y="1340"/>
            <a:chExt cx="869" cy="232"/>
          </a:xfrm>
        </p:grpSpPr>
        <p:grpSp>
          <p:nvGrpSpPr>
            <p:cNvPr id="17" name="Group 53"/>
            <p:cNvGrpSpPr>
              <a:grpSpLocks/>
            </p:cNvGrpSpPr>
            <p:nvPr/>
          </p:nvGrpSpPr>
          <p:grpSpPr bwMode="auto">
            <a:xfrm>
              <a:off x="5047" y="1344"/>
              <a:ext cx="220" cy="228"/>
              <a:chOff x="5047" y="1344"/>
              <a:chExt cx="220" cy="228"/>
            </a:xfrm>
          </p:grpSpPr>
          <p:sp>
            <p:nvSpPr>
              <p:cNvPr id="52278" name="Rectangle 54"/>
              <p:cNvSpPr>
                <a:spLocks noChangeArrowheads="1"/>
              </p:cNvSpPr>
              <p:nvPr/>
            </p:nvSpPr>
            <p:spPr bwMode="auto">
              <a:xfrm>
                <a:off x="5047" y="1344"/>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2279" name="Line 55"/>
              <p:cNvSpPr>
                <a:spLocks noChangeShapeType="1"/>
              </p:cNvSpPr>
              <p:nvPr/>
            </p:nvSpPr>
            <p:spPr bwMode="gray">
              <a:xfrm flipH="1">
                <a:off x="5119" y="1454"/>
                <a:ext cx="148" cy="0"/>
              </a:xfrm>
              <a:prstGeom prst="line">
                <a:avLst/>
              </a:prstGeom>
              <a:noFill/>
              <a:ln w="9525">
                <a:solidFill>
                  <a:schemeClr val="tx2"/>
                </a:solidFill>
                <a:round/>
                <a:headEnd type="triangle" w="med" len="med"/>
                <a:tailEnd type="triangle" w="med" len="med"/>
              </a:ln>
            </p:spPr>
            <p:txBody>
              <a:bodyPr wrap="none" anchor="ctr"/>
              <a:lstStyle/>
              <a:p>
                <a:endParaRPr lang="en-US"/>
              </a:p>
            </p:txBody>
          </p:sp>
        </p:grpSp>
        <p:grpSp>
          <p:nvGrpSpPr>
            <p:cNvPr id="18" name="Group 56"/>
            <p:cNvGrpSpPr>
              <a:grpSpLocks/>
            </p:cNvGrpSpPr>
            <p:nvPr/>
          </p:nvGrpSpPr>
          <p:grpSpPr bwMode="auto">
            <a:xfrm>
              <a:off x="5271" y="1340"/>
              <a:ext cx="220" cy="228"/>
              <a:chOff x="5047" y="1344"/>
              <a:chExt cx="220" cy="228"/>
            </a:xfrm>
          </p:grpSpPr>
          <p:sp>
            <p:nvSpPr>
              <p:cNvPr id="52276" name="Rectangle 57"/>
              <p:cNvSpPr>
                <a:spLocks noChangeArrowheads="1"/>
              </p:cNvSpPr>
              <p:nvPr/>
            </p:nvSpPr>
            <p:spPr bwMode="auto">
              <a:xfrm>
                <a:off x="5047" y="1344"/>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2277" name="Line 58"/>
              <p:cNvSpPr>
                <a:spLocks noChangeShapeType="1"/>
              </p:cNvSpPr>
              <p:nvPr/>
            </p:nvSpPr>
            <p:spPr bwMode="gray">
              <a:xfrm flipH="1">
                <a:off x="5119" y="1454"/>
                <a:ext cx="148" cy="0"/>
              </a:xfrm>
              <a:prstGeom prst="line">
                <a:avLst/>
              </a:prstGeom>
              <a:noFill/>
              <a:ln w="9525">
                <a:solidFill>
                  <a:schemeClr val="tx2"/>
                </a:solidFill>
                <a:round/>
                <a:headEnd type="triangle" w="med" len="med"/>
                <a:tailEnd type="triangle" w="med" len="med"/>
              </a:ln>
            </p:spPr>
            <p:txBody>
              <a:bodyPr wrap="none" anchor="ctr"/>
              <a:lstStyle/>
              <a:p>
                <a:endParaRPr lang="en-US"/>
              </a:p>
            </p:txBody>
          </p:sp>
        </p:grpSp>
        <p:grpSp>
          <p:nvGrpSpPr>
            <p:cNvPr id="19" name="Group 59"/>
            <p:cNvGrpSpPr>
              <a:grpSpLocks/>
            </p:cNvGrpSpPr>
            <p:nvPr/>
          </p:nvGrpSpPr>
          <p:grpSpPr bwMode="auto">
            <a:xfrm>
              <a:off x="5480" y="1340"/>
              <a:ext cx="220" cy="228"/>
              <a:chOff x="5047" y="1344"/>
              <a:chExt cx="220" cy="228"/>
            </a:xfrm>
          </p:grpSpPr>
          <p:sp>
            <p:nvSpPr>
              <p:cNvPr id="52274" name="Rectangle 60"/>
              <p:cNvSpPr>
                <a:spLocks noChangeArrowheads="1"/>
              </p:cNvSpPr>
              <p:nvPr/>
            </p:nvSpPr>
            <p:spPr bwMode="auto">
              <a:xfrm>
                <a:off x="5047" y="1344"/>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2275" name="Line 61"/>
              <p:cNvSpPr>
                <a:spLocks noChangeShapeType="1"/>
              </p:cNvSpPr>
              <p:nvPr/>
            </p:nvSpPr>
            <p:spPr bwMode="gray">
              <a:xfrm flipH="1">
                <a:off x="5119" y="1454"/>
                <a:ext cx="148" cy="0"/>
              </a:xfrm>
              <a:prstGeom prst="line">
                <a:avLst/>
              </a:prstGeom>
              <a:noFill/>
              <a:ln w="9525">
                <a:solidFill>
                  <a:schemeClr val="tx2"/>
                </a:solidFill>
                <a:round/>
                <a:headEnd type="triangle" w="med" len="med"/>
                <a:tailEnd type="triangle" w="med" len="med"/>
              </a:ln>
            </p:spPr>
            <p:txBody>
              <a:bodyPr wrap="none" anchor="ctr"/>
              <a:lstStyle/>
              <a:p>
                <a:endParaRPr lang="en-US"/>
              </a:p>
            </p:txBody>
          </p:sp>
        </p:grpSp>
        <p:sp>
          <p:nvSpPr>
            <p:cNvPr id="52272" name="Rectangle 62"/>
            <p:cNvSpPr>
              <a:spLocks noChangeArrowheads="1"/>
            </p:cNvSpPr>
            <p:nvPr/>
          </p:nvSpPr>
          <p:spPr bwMode="auto">
            <a:xfrm>
              <a:off x="5696" y="1340"/>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2273" name="AutoShape 63"/>
            <p:cNvSpPr>
              <a:spLocks noChangeArrowheads="1"/>
            </p:cNvSpPr>
            <p:nvPr/>
          </p:nvSpPr>
          <p:spPr bwMode="auto">
            <a:xfrm>
              <a:off x="4891" y="1427"/>
              <a:ext cx="162" cy="70"/>
            </a:xfrm>
            <a:prstGeom prst="leftRightArrow">
              <a:avLst>
                <a:gd name="adj1" fmla="val 50000"/>
                <a:gd name="adj2" fmla="val 46286"/>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grpSp>
      <p:grpSp>
        <p:nvGrpSpPr>
          <p:cNvPr id="20" name="Group 64"/>
          <p:cNvGrpSpPr>
            <a:grpSpLocks/>
          </p:cNvGrpSpPr>
          <p:nvPr/>
        </p:nvGrpSpPr>
        <p:grpSpPr bwMode="auto">
          <a:xfrm>
            <a:off x="3038475" y="3606800"/>
            <a:ext cx="1379538" cy="273050"/>
            <a:chOff x="4891" y="1340"/>
            <a:chExt cx="869" cy="232"/>
          </a:xfrm>
        </p:grpSpPr>
        <p:grpSp>
          <p:nvGrpSpPr>
            <p:cNvPr id="21" name="Group 65"/>
            <p:cNvGrpSpPr>
              <a:grpSpLocks/>
            </p:cNvGrpSpPr>
            <p:nvPr/>
          </p:nvGrpSpPr>
          <p:grpSpPr bwMode="auto">
            <a:xfrm>
              <a:off x="5047" y="1344"/>
              <a:ext cx="220" cy="228"/>
              <a:chOff x="5047" y="1344"/>
              <a:chExt cx="220" cy="228"/>
            </a:xfrm>
          </p:grpSpPr>
          <p:sp>
            <p:nvSpPr>
              <p:cNvPr id="52267" name="Rectangle 66"/>
              <p:cNvSpPr>
                <a:spLocks noChangeArrowheads="1"/>
              </p:cNvSpPr>
              <p:nvPr/>
            </p:nvSpPr>
            <p:spPr bwMode="auto">
              <a:xfrm>
                <a:off x="5047" y="1344"/>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2268" name="Line 67"/>
              <p:cNvSpPr>
                <a:spLocks noChangeShapeType="1"/>
              </p:cNvSpPr>
              <p:nvPr/>
            </p:nvSpPr>
            <p:spPr bwMode="gray">
              <a:xfrm flipH="1">
                <a:off x="5119" y="1454"/>
                <a:ext cx="148" cy="0"/>
              </a:xfrm>
              <a:prstGeom prst="line">
                <a:avLst/>
              </a:prstGeom>
              <a:noFill/>
              <a:ln w="9525">
                <a:solidFill>
                  <a:schemeClr val="tx2"/>
                </a:solidFill>
                <a:round/>
                <a:headEnd type="triangle" w="med" len="med"/>
                <a:tailEnd type="triangle" w="med" len="med"/>
              </a:ln>
            </p:spPr>
            <p:txBody>
              <a:bodyPr wrap="none" anchor="ctr"/>
              <a:lstStyle/>
              <a:p>
                <a:endParaRPr lang="en-US"/>
              </a:p>
            </p:txBody>
          </p:sp>
        </p:grpSp>
        <p:grpSp>
          <p:nvGrpSpPr>
            <p:cNvPr id="22" name="Group 68"/>
            <p:cNvGrpSpPr>
              <a:grpSpLocks/>
            </p:cNvGrpSpPr>
            <p:nvPr/>
          </p:nvGrpSpPr>
          <p:grpSpPr bwMode="auto">
            <a:xfrm>
              <a:off x="5271" y="1340"/>
              <a:ext cx="220" cy="228"/>
              <a:chOff x="5047" y="1344"/>
              <a:chExt cx="220" cy="228"/>
            </a:xfrm>
          </p:grpSpPr>
          <p:sp>
            <p:nvSpPr>
              <p:cNvPr id="52265" name="Rectangle 69"/>
              <p:cNvSpPr>
                <a:spLocks noChangeArrowheads="1"/>
              </p:cNvSpPr>
              <p:nvPr/>
            </p:nvSpPr>
            <p:spPr bwMode="auto">
              <a:xfrm>
                <a:off x="5047" y="1344"/>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2266" name="Line 70"/>
              <p:cNvSpPr>
                <a:spLocks noChangeShapeType="1"/>
              </p:cNvSpPr>
              <p:nvPr/>
            </p:nvSpPr>
            <p:spPr bwMode="gray">
              <a:xfrm flipH="1">
                <a:off x="5119" y="1454"/>
                <a:ext cx="148" cy="0"/>
              </a:xfrm>
              <a:prstGeom prst="line">
                <a:avLst/>
              </a:prstGeom>
              <a:noFill/>
              <a:ln w="9525">
                <a:solidFill>
                  <a:schemeClr val="tx2"/>
                </a:solidFill>
                <a:round/>
                <a:headEnd type="triangle" w="med" len="med"/>
                <a:tailEnd type="triangle" w="med" len="med"/>
              </a:ln>
            </p:spPr>
            <p:txBody>
              <a:bodyPr wrap="none" anchor="ctr"/>
              <a:lstStyle/>
              <a:p>
                <a:endParaRPr lang="en-US"/>
              </a:p>
            </p:txBody>
          </p:sp>
        </p:grpSp>
        <p:grpSp>
          <p:nvGrpSpPr>
            <p:cNvPr id="23" name="Group 71"/>
            <p:cNvGrpSpPr>
              <a:grpSpLocks/>
            </p:cNvGrpSpPr>
            <p:nvPr/>
          </p:nvGrpSpPr>
          <p:grpSpPr bwMode="auto">
            <a:xfrm>
              <a:off x="5480" y="1340"/>
              <a:ext cx="220" cy="228"/>
              <a:chOff x="5047" y="1344"/>
              <a:chExt cx="220" cy="228"/>
            </a:xfrm>
          </p:grpSpPr>
          <p:sp>
            <p:nvSpPr>
              <p:cNvPr id="52263" name="Rectangle 72"/>
              <p:cNvSpPr>
                <a:spLocks noChangeArrowheads="1"/>
              </p:cNvSpPr>
              <p:nvPr/>
            </p:nvSpPr>
            <p:spPr bwMode="auto">
              <a:xfrm>
                <a:off x="5047" y="1344"/>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2264" name="Line 73"/>
              <p:cNvSpPr>
                <a:spLocks noChangeShapeType="1"/>
              </p:cNvSpPr>
              <p:nvPr/>
            </p:nvSpPr>
            <p:spPr bwMode="gray">
              <a:xfrm flipH="1">
                <a:off x="5119" y="1454"/>
                <a:ext cx="148" cy="0"/>
              </a:xfrm>
              <a:prstGeom prst="line">
                <a:avLst/>
              </a:prstGeom>
              <a:noFill/>
              <a:ln w="9525">
                <a:solidFill>
                  <a:schemeClr val="tx2"/>
                </a:solidFill>
                <a:round/>
                <a:headEnd type="triangle" w="med" len="med"/>
                <a:tailEnd type="triangle" w="med" len="med"/>
              </a:ln>
            </p:spPr>
            <p:txBody>
              <a:bodyPr wrap="none" anchor="ctr"/>
              <a:lstStyle/>
              <a:p>
                <a:endParaRPr lang="en-US"/>
              </a:p>
            </p:txBody>
          </p:sp>
        </p:grpSp>
        <p:sp>
          <p:nvSpPr>
            <p:cNvPr id="52261" name="Rectangle 74"/>
            <p:cNvSpPr>
              <a:spLocks noChangeArrowheads="1"/>
            </p:cNvSpPr>
            <p:nvPr/>
          </p:nvSpPr>
          <p:spPr bwMode="auto">
            <a:xfrm>
              <a:off x="5696" y="1340"/>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2262" name="AutoShape 75"/>
            <p:cNvSpPr>
              <a:spLocks noChangeArrowheads="1"/>
            </p:cNvSpPr>
            <p:nvPr/>
          </p:nvSpPr>
          <p:spPr bwMode="auto">
            <a:xfrm>
              <a:off x="4891" y="1427"/>
              <a:ext cx="162" cy="70"/>
            </a:xfrm>
            <a:prstGeom prst="leftRightArrow">
              <a:avLst>
                <a:gd name="adj1" fmla="val 50000"/>
                <a:gd name="adj2" fmla="val 46286"/>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grpSp>
      <p:sp>
        <p:nvSpPr>
          <p:cNvPr id="66" name="Text Box 76"/>
          <p:cNvSpPr txBox="1">
            <a:spLocks noChangeArrowheads="1"/>
          </p:cNvSpPr>
          <p:nvPr/>
        </p:nvSpPr>
        <p:spPr bwMode="gray">
          <a:xfrm>
            <a:off x="3417888" y="2773363"/>
            <a:ext cx="1060450" cy="366712"/>
          </a:xfrm>
          <a:prstGeom prst="rect">
            <a:avLst/>
          </a:prstGeom>
          <a:noFill/>
          <a:ln w="9525">
            <a:noFill/>
            <a:miter lim="800000"/>
            <a:headEnd/>
            <a:tailEnd/>
          </a:ln>
          <a:effectLst/>
        </p:spPr>
        <p:txBody>
          <a:bodyPr wrap="none" anchor="ctr">
            <a:spAutoFit/>
          </a:bodyPr>
          <a:lstStyle/>
          <a:p>
            <a:pPr eaLnBrk="0" hangingPunct="0">
              <a:defRPr/>
            </a:pPr>
            <a:r>
              <a:rPr lang="en-US" b="1">
                <a:solidFill>
                  <a:schemeClr val="tx2"/>
                </a:solidFill>
                <a:effectLst>
                  <a:outerShdw blurRad="38100" dist="38100" dir="2700000" algn="tl">
                    <a:srgbClr val="000000"/>
                  </a:outerShdw>
                </a:effectLst>
                <a:latin typeface="Segoe"/>
                <a:cs typeface="Arial" charset="0"/>
              </a:rPr>
              <a:t>Memory</a:t>
            </a:r>
          </a:p>
        </p:txBody>
      </p:sp>
      <p:sp>
        <p:nvSpPr>
          <p:cNvPr id="70" name="Text Box 81"/>
          <p:cNvSpPr txBox="1">
            <a:spLocks noChangeArrowheads="1"/>
          </p:cNvSpPr>
          <p:nvPr/>
        </p:nvSpPr>
        <p:spPr bwMode="gray">
          <a:xfrm>
            <a:off x="914400" y="1493838"/>
            <a:ext cx="1428750" cy="366712"/>
          </a:xfrm>
          <a:prstGeom prst="rect">
            <a:avLst/>
          </a:prstGeom>
          <a:noFill/>
          <a:ln w="9525">
            <a:noFill/>
            <a:miter lim="800000"/>
            <a:headEnd/>
            <a:tailEnd/>
          </a:ln>
          <a:effectLst/>
        </p:spPr>
        <p:txBody>
          <a:bodyPr wrap="none" anchor="ctr">
            <a:spAutoFit/>
          </a:bodyPr>
          <a:lstStyle/>
          <a:p>
            <a:pPr eaLnBrk="0" hangingPunct="0">
              <a:defRPr/>
            </a:pPr>
            <a:r>
              <a:rPr lang="en-US" b="1">
                <a:solidFill>
                  <a:schemeClr val="tx2"/>
                </a:solidFill>
                <a:effectLst>
                  <a:outerShdw blurRad="38100" dist="38100" dir="2700000" algn="tl">
                    <a:srgbClr val="000000"/>
                  </a:outerShdw>
                </a:effectLst>
                <a:latin typeface="Segoe"/>
                <a:cs typeface="Arial" charset="0"/>
              </a:rPr>
              <a:t>Processor0</a:t>
            </a:r>
          </a:p>
        </p:txBody>
      </p:sp>
      <p:sp>
        <p:nvSpPr>
          <p:cNvPr id="71" name="Text Box 82"/>
          <p:cNvSpPr txBox="1">
            <a:spLocks noChangeArrowheads="1"/>
          </p:cNvSpPr>
          <p:nvPr/>
        </p:nvSpPr>
        <p:spPr bwMode="gray">
          <a:xfrm>
            <a:off x="2381250" y="1487488"/>
            <a:ext cx="1428750" cy="366712"/>
          </a:xfrm>
          <a:prstGeom prst="rect">
            <a:avLst/>
          </a:prstGeom>
          <a:noFill/>
          <a:ln w="9525">
            <a:noFill/>
            <a:miter lim="800000"/>
            <a:headEnd/>
            <a:tailEnd/>
          </a:ln>
          <a:effectLst/>
        </p:spPr>
        <p:txBody>
          <a:bodyPr wrap="none" anchor="ctr">
            <a:spAutoFit/>
          </a:bodyPr>
          <a:lstStyle/>
          <a:p>
            <a:pPr eaLnBrk="0" hangingPunct="0">
              <a:defRPr/>
            </a:pPr>
            <a:r>
              <a:rPr lang="en-US" b="1">
                <a:solidFill>
                  <a:schemeClr val="tx2"/>
                </a:solidFill>
                <a:effectLst>
                  <a:outerShdw blurRad="38100" dist="38100" dir="2700000" algn="tl">
                    <a:srgbClr val="000000"/>
                  </a:outerShdw>
                </a:effectLst>
                <a:latin typeface="Segoe"/>
                <a:cs typeface="Arial" charset="0"/>
              </a:rPr>
              <a:t>Processor1</a:t>
            </a:r>
          </a:p>
        </p:txBody>
      </p:sp>
      <p:sp>
        <p:nvSpPr>
          <p:cNvPr id="52250" name="Line 83"/>
          <p:cNvSpPr>
            <a:spLocks noChangeShapeType="1"/>
          </p:cNvSpPr>
          <p:nvPr/>
        </p:nvSpPr>
        <p:spPr bwMode="gray">
          <a:xfrm>
            <a:off x="904875" y="5105400"/>
            <a:ext cx="809625" cy="0"/>
          </a:xfrm>
          <a:prstGeom prst="line">
            <a:avLst/>
          </a:prstGeom>
          <a:noFill/>
          <a:ln w="19050">
            <a:solidFill>
              <a:schemeClr val="accent1"/>
            </a:solidFill>
            <a:round/>
            <a:headEnd type="triangle" w="med" len="med"/>
            <a:tailEnd/>
          </a:ln>
        </p:spPr>
        <p:txBody>
          <a:bodyPr wrap="none" anchor="ctr"/>
          <a:lstStyle/>
          <a:p>
            <a:endParaRPr lang="en-US"/>
          </a:p>
        </p:txBody>
      </p:sp>
      <p:sp>
        <p:nvSpPr>
          <p:cNvPr id="52251" name="Oval 84"/>
          <p:cNvSpPr>
            <a:spLocks noChangeArrowheads="1"/>
          </p:cNvSpPr>
          <p:nvPr/>
        </p:nvSpPr>
        <p:spPr bwMode="auto">
          <a:xfrm>
            <a:off x="3132138" y="3249613"/>
            <a:ext cx="66675" cy="595312"/>
          </a:xfrm>
          <a:prstGeom prst="ellipse">
            <a:avLst/>
          </a:prstGeom>
          <a:noFill/>
          <a:ln w="28575">
            <a:solidFill>
              <a:srgbClr val="66FF33"/>
            </a:solidFill>
            <a:round/>
            <a:headEnd type="none" w="sm" len="sm"/>
            <a:tailEnd type="none" w="lg" len="lg"/>
          </a:ln>
        </p:spPr>
        <p:txBody>
          <a:bodyPr wrap="none" anchor="ctr"/>
          <a:lstStyle/>
          <a:p>
            <a:endParaRPr lang="en-US">
              <a:latin typeface="Segoe" pitchFamily="2" charset="0"/>
            </a:endParaRPr>
          </a:p>
        </p:txBody>
      </p:sp>
      <p:sp>
        <p:nvSpPr>
          <p:cNvPr id="52252" name="Oval 85"/>
          <p:cNvSpPr>
            <a:spLocks noChangeArrowheads="1"/>
          </p:cNvSpPr>
          <p:nvPr/>
        </p:nvSpPr>
        <p:spPr bwMode="auto">
          <a:xfrm>
            <a:off x="3125788" y="3952875"/>
            <a:ext cx="66675" cy="595313"/>
          </a:xfrm>
          <a:prstGeom prst="ellipse">
            <a:avLst/>
          </a:prstGeom>
          <a:noFill/>
          <a:ln w="28575">
            <a:solidFill>
              <a:srgbClr val="66FF33"/>
            </a:solidFill>
            <a:round/>
            <a:headEnd type="none" w="sm" len="sm"/>
            <a:tailEnd type="none" w="lg" len="lg"/>
          </a:ln>
        </p:spPr>
        <p:txBody>
          <a:bodyPr wrap="none" anchor="ctr"/>
          <a:lstStyle/>
          <a:p>
            <a:endParaRPr lang="en-US">
              <a:latin typeface="Segoe" pitchFamily="2" charset="0"/>
            </a:endParaRPr>
          </a:p>
        </p:txBody>
      </p:sp>
      <p:sp>
        <p:nvSpPr>
          <p:cNvPr id="77" name="Oval 93"/>
          <p:cNvSpPr>
            <a:spLocks noChangeArrowheads="1"/>
          </p:cNvSpPr>
          <p:nvPr/>
        </p:nvSpPr>
        <p:spPr bwMode="auto">
          <a:xfrm>
            <a:off x="762000" y="3048000"/>
            <a:ext cx="4038600" cy="1600200"/>
          </a:xfrm>
          <a:prstGeom prst="ellipse">
            <a:avLst/>
          </a:prstGeom>
          <a:noFill/>
          <a:ln w="50800" algn="ctr">
            <a:solidFill>
              <a:srgbClr val="FF9900"/>
            </a:solidFill>
            <a:round/>
            <a:headEnd/>
            <a:tailEnd/>
          </a:ln>
        </p:spPr>
        <p:txBody>
          <a:bodyPr wrap="none" anchor="ctr"/>
          <a:lstStyle/>
          <a:p>
            <a:endParaRPr lang="en-US">
              <a:latin typeface="Segoe" pitchFamily="2" charset="0"/>
            </a:endParaRPr>
          </a:p>
        </p:txBody>
      </p:sp>
      <p:sp>
        <p:nvSpPr>
          <p:cNvPr id="79" name="AutoShape 94"/>
          <p:cNvSpPr>
            <a:spLocks noChangeArrowheads="1"/>
          </p:cNvSpPr>
          <p:nvPr/>
        </p:nvSpPr>
        <p:spPr bwMode="auto">
          <a:xfrm>
            <a:off x="5410200" y="1295400"/>
            <a:ext cx="3352800" cy="4648200"/>
          </a:xfrm>
          <a:prstGeom prst="wedgeRectCallout">
            <a:avLst>
              <a:gd name="adj1" fmla="val -67208"/>
              <a:gd name="adj2" fmla="val 6079"/>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marL="176213" indent="-176213" eaLnBrk="0" hangingPunct="0">
              <a:buFontTx/>
              <a:buChar char="•"/>
            </a:pPr>
            <a:r>
              <a:rPr lang="en-US" sz="2000" dirty="0" smtClean="0">
                <a:solidFill>
                  <a:srgbClr val="000000"/>
                </a:solidFill>
                <a:latin typeface="Segoe" pitchFamily="2" charset="0"/>
              </a:rPr>
              <a:t>Corrected </a:t>
            </a:r>
            <a:r>
              <a:rPr lang="en-US" sz="2000" dirty="0">
                <a:solidFill>
                  <a:srgbClr val="000000"/>
                </a:solidFill>
                <a:latin typeface="Segoe" pitchFamily="2" charset="0"/>
              </a:rPr>
              <a:t>and </a:t>
            </a:r>
            <a:r>
              <a:rPr lang="en-US" sz="2000" dirty="0" smtClean="0">
                <a:solidFill>
                  <a:srgbClr val="000000"/>
                </a:solidFill>
                <a:latin typeface="Segoe" pitchFamily="2" charset="0"/>
              </a:rPr>
              <a:t/>
            </a:r>
            <a:br>
              <a:rPr lang="en-US" sz="2000" dirty="0" smtClean="0">
                <a:solidFill>
                  <a:srgbClr val="000000"/>
                </a:solidFill>
                <a:latin typeface="Segoe" pitchFamily="2" charset="0"/>
              </a:rPr>
            </a:br>
            <a:r>
              <a:rPr lang="en-US" sz="2000" dirty="0" smtClean="0">
                <a:solidFill>
                  <a:srgbClr val="000000"/>
                </a:solidFill>
                <a:latin typeface="Segoe" pitchFamily="2" charset="0"/>
              </a:rPr>
              <a:t>uncorrected </a:t>
            </a:r>
            <a:r>
              <a:rPr lang="en-US" sz="2000" dirty="0">
                <a:solidFill>
                  <a:srgbClr val="000000"/>
                </a:solidFill>
                <a:latin typeface="Segoe" pitchFamily="2" charset="0"/>
              </a:rPr>
              <a:t>errors </a:t>
            </a:r>
            <a:r>
              <a:rPr lang="en-US" sz="2000" dirty="0" smtClean="0">
                <a:solidFill>
                  <a:srgbClr val="000000"/>
                </a:solidFill>
                <a:latin typeface="Segoe" pitchFamily="2" charset="0"/>
              </a:rPr>
              <a:t/>
            </a:r>
            <a:br>
              <a:rPr lang="en-US" sz="2000" dirty="0" smtClean="0">
                <a:solidFill>
                  <a:srgbClr val="000000"/>
                </a:solidFill>
                <a:latin typeface="Segoe" pitchFamily="2" charset="0"/>
              </a:rPr>
            </a:br>
            <a:r>
              <a:rPr lang="en-US" sz="2000" dirty="0" smtClean="0">
                <a:solidFill>
                  <a:srgbClr val="000000"/>
                </a:solidFill>
                <a:latin typeface="Segoe" pitchFamily="2" charset="0"/>
              </a:rPr>
              <a:t>steered </a:t>
            </a:r>
            <a:r>
              <a:rPr lang="en-US" sz="2000" dirty="0">
                <a:solidFill>
                  <a:srgbClr val="000000"/>
                </a:solidFill>
                <a:latin typeface="Segoe" pitchFamily="2" charset="0"/>
              </a:rPr>
              <a:t>to ERR[2:0] pins</a:t>
            </a:r>
          </a:p>
          <a:p>
            <a:pPr eaLnBrk="0" hangingPunct="0">
              <a:buFontTx/>
              <a:buChar char="•"/>
            </a:pPr>
            <a:endParaRPr lang="en-US" sz="2000" dirty="0">
              <a:solidFill>
                <a:srgbClr val="000000"/>
              </a:solidFill>
              <a:latin typeface="Segoe" pitchFamily="2" charset="0"/>
            </a:endParaRPr>
          </a:p>
          <a:p>
            <a:pPr marL="176213" indent="-176213" eaLnBrk="0" hangingPunct="0">
              <a:buFontTx/>
              <a:buChar char="•"/>
            </a:pPr>
            <a:r>
              <a:rPr lang="en-US" sz="2000" dirty="0" smtClean="0">
                <a:solidFill>
                  <a:srgbClr val="000000"/>
                </a:solidFill>
                <a:latin typeface="Segoe" pitchFamily="2" charset="0"/>
              </a:rPr>
              <a:t>Platform </a:t>
            </a:r>
            <a:r>
              <a:rPr lang="en-US" sz="2000" dirty="0">
                <a:solidFill>
                  <a:srgbClr val="000000"/>
                </a:solidFill>
                <a:latin typeface="Segoe" pitchFamily="2" charset="0"/>
              </a:rPr>
              <a:t>routing of corrected errors to </a:t>
            </a:r>
            <a:r>
              <a:rPr lang="en-US" sz="2000" dirty="0" smtClean="0">
                <a:solidFill>
                  <a:srgbClr val="000000"/>
                </a:solidFill>
                <a:latin typeface="Segoe" pitchFamily="2" charset="0"/>
              </a:rPr>
              <a:t/>
            </a:r>
            <a:br>
              <a:rPr lang="en-US" sz="2000" dirty="0" smtClean="0">
                <a:solidFill>
                  <a:srgbClr val="000000"/>
                </a:solidFill>
                <a:latin typeface="Segoe" pitchFamily="2" charset="0"/>
              </a:rPr>
            </a:br>
            <a:r>
              <a:rPr lang="en-US" sz="2000" dirty="0" smtClean="0">
                <a:solidFill>
                  <a:srgbClr val="000000"/>
                </a:solidFill>
                <a:latin typeface="Segoe" pitchFamily="2" charset="0"/>
              </a:rPr>
              <a:t>SMI, SCI</a:t>
            </a:r>
            <a:endParaRPr lang="en-US" sz="2000" dirty="0">
              <a:solidFill>
                <a:srgbClr val="000000"/>
              </a:solidFill>
              <a:latin typeface="Segoe" pitchFamily="2" charset="0"/>
            </a:endParaRPr>
          </a:p>
          <a:p>
            <a:pPr marL="176213" indent="-176213" eaLnBrk="0" hangingPunct="0">
              <a:buFontTx/>
              <a:buChar char="•"/>
            </a:pPr>
            <a:endParaRPr lang="en-US" sz="2000" dirty="0">
              <a:solidFill>
                <a:srgbClr val="000000"/>
              </a:solidFill>
              <a:latin typeface="Segoe" pitchFamily="2" charset="0"/>
            </a:endParaRPr>
          </a:p>
          <a:p>
            <a:pPr marL="176213" indent="-176213" eaLnBrk="0" hangingPunct="0">
              <a:buFontTx/>
              <a:buChar char="•"/>
            </a:pPr>
            <a:r>
              <a:rPr lang="en-US" sz="2000" dirty="0" smtClean="0">
                <a:solidFill>
                  <a:srgbClr val="000000"/>
                </a:solidFill>
                <a:latin typeface="Segoe" pitchFamily="2" charset="0"/>
              </a:rPr>
              <a:t>Platform </a:t>
            </a:r>
            <a:r>
              <a:rPr lang="en-US" sz="2000" dirty="0">
                <a:solidFill>
                  <a:srgbClr val="000000"/>
                </a:solidFill>
                <a:latin typeface="Segoe" pitchFamily="2" charset="0"/>
              </a:rPr>
              <a:t>routing of uncorrected error to NMI, SMI, MCERR</a:t>
            </a:r>
          </a:p>
          <a:p>
            <a:pPr marL="176213" indent="-176213" eaLnBrk="0" hangingPunct="0">
              <a:buFontTx/>
              <a:buChar char="•"/>
            </a:pPr>
            <a:endParaRPr lang="en-US" sz="2000" dirty="0">
              <a:solidFill>
                <a:srgbClr val="000000"/>
              </a:solidFill>
              <a:latin typeface="Segoe" pitchFamily="2" charset="0"/>
            </a:endParaRPr>
          </a:p>
          <a:p>
            <a:pPr marL="176213" indent="-176213" eaLnBrk="0" hangingPunct="0">
              <a:buFontTx/>
              <a:buChar char="•"/>
            </a:pPr>
            <a:r>
              <a:rPr lang="en-US" sz="2000" dirty="0" smtClean="0">
                <a:solidFill>
                  <a:srgbClr val="000000"/>
                </a:solidFill>
                <a:latin typeface="Segoe" pitchFamily="2" charset="0"/>
              </a:rPr>
              <a:t>Platform </a:t>
            </a:r>
            <a:r>
              <a:rPr lang="en-US" sz="2000" dirty="0">
                <a:solidFill>
                  <a:srgbClr val="000000"/>
                </a:solidFill>
                <a:latin typeface="Segoe" pitchFamily="2" charset="0"/>
              </a:rPr>
              <a:t>error injection support using firmware first model</a:t>
            </a:r>
          </a:p>
        </p:txBody>
      </p:sp>
      <p:sp>
        <p:nvSpPr>
          <p:cNvPr id="81" name="Title 80"/>
          <p:cNvSpPr txBox="1">
            <a:spLocks/>
          </p:cNvSpPr>
          <p:nvPr/>
        </p:nvSpPr>
        <p:spPr>
          <a:xfrm>
            <a:off x="382588" y="228600"/>
            <a:ext cx="8380412" cy="1329595"/>
          </a:xfrm>
          <a:prstGeom prst="rect">
            <a:avLst/>
          </a:prstGeom>
        </p:spPr>
        <p:txBody>
          <a:bodyPr/>
          <a:lstStyle/>
          <a:p>
            <a:pPr marL="0" marR="0" lvl="0" indent="0" algn="l" defTabSz="911225" rtl="0" eaLnBrk="0" fontAlgn="base" latinLnBrk="0" hangingPunct="0">
              <a:lnSpc>
                <a:spcPct val="90000"/>
              </a:lnSpc>
              <a:spcBef>
                <a:spcPct val="0"/>
              </a:spcBef>
              <a:spcAft>
                <a:spcPct val="0"/>
              </a:spcAft>
              <a:buClrTx/>
              <a:buSzTx/>
              <a:buFontTx/>
              <a:buNone/>
              <a:tabLst/>
              <a:defRPr/>
            </a:pPr>
            <a:r>
              <a:rPr kumimoji="0" lang="en-US" sz="3200" b="0" i="0" u="none" strike="noStrike" kern="0" cap="none" spc="-125" normalizeH="0" baseline="0" noProof="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WHEA Support On Intel® 5000 </a:t>
            </a:r>
            <a:br>
              <a:rPr kumimoji="0" lang="en-US" sz="3200" b="0" i="0" u="none" strike="noStrike" kern="0" cap="none" spc="-125" normalizeH="0" baseline="0" noProof="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br>
            <a:r>
              <a:rPr kumimoji="0" lang="en-US" sz="3200" b="0" i="0" u="none" strike="noStrike" kern="0" cap="none" spc="-125" normalizeH="0" baseline="0" noProof="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Series-Based Platform</a:t>
            </a:r>
            <a:br>
              <a:rPr kumimoji="0" lang="en-US" sz="3200" b="0" i="0" u="none" strike="noStrike" kern="0" cap="none" spc="-125" normalizeH="0" baseline="0" noProof="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br>
            <a:endParaRPr kumimoji="0" lang="en-US" sz="3200" b="0" i="0" u="none" strike="noStrike" kern="0" cap="none" spc="-125" normalizeH="0" baseline="0" noProof="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endParaRPr>
          </a:p>
        </p:txBody>
      </p:sp>
      <p:sp>
        <p:nvSpPr>
          <p:cNvPr id="82" name="Text Box 17"/>
          <p:cNvSpPr txBox="1">
            <a:spLocks noChangeArrowheads="1"/>
          </p:cNvSpPr>
          <p:nvPr/>
        </p:nvSpPr>
        <p:spPr bwMode="gray">
          <a:xfrm>
            <a:off x="1089025" y="2778125"/>
            <a:ext cx="768350" cy="366713"/>
          </a:xfrm>
          <a:prstGeom prst="rect">
            <a:avLst/>
          </a:prstGeom>
          <a:noFill/>
          <a:ln w="9525">
            <a:noFill/>
            <a:miter lim="800000"/>
            <a:headEnd/>
            <a:tailEnd/>
          </a:ln>
          <a:effectLst/>
        </p:spPr>
        <p:txBody>
          <a:bodyPr wrap="none" anchor="ctr">
            <a:spAutoFit/>
          </a:bodyPr>
          <a:lstStyle/>
          <a:p>
            <a:pPr eaLnBrk="0" hangingPunct="0">
              <a:defRPr/>
            </a:pPr>
            <a:r>
              <a:rPr lang="en-US" b="1" dirty="0">
                <a:solidFill>
                  <a:schemeClr val="tx2"/>
                </a:solidFill>
                <a:effectLst>
                  <a:outerShdw blurRad="38100" dist="38100" dir="2700000" algn="tl">
                    <a:srgbClr val="000000"/>
                  </a:outerShdw>
                </a:effectLst>
                <a:latin typeface="Segoe"/>
                <a:cs typeface="Arial" charset="0"/>
              </a:rPr>
              <a:t>FSB0</a:t>
            </a:r>
          </a:p>
        </p:txBody>
      </p:sp>
      <p:sp>
        <p:nvSpPr>
          <p:cNvPr id="83" name="Text Box 26"/>
          <p:cNvSpPr txBox="1">
            <a:spLocks noChangeArrowheads="1"/>
          </p:cNvSpPr>
          <p:nvPr/>
        </p:nvSpPr>
        <p:spPr bwMode="gray">
          <a:xfrm>
            <a:off x="1981200" y="2770188"/>
            <a:ext cx="768350" cy="366712"/>
          </a:xfrm>
          <a:prstGeom prst="rect">
            <a:avLst/>
          </a:prstGeom>
          <a:noFill/>
          <a:ln w="9525">
            <a:noFill/>
            <a:miter lim="800000"/>
            <a:headEnd/>
            <a:tailEnd/>
          </a:ln>
          <a:effectLst/>
        </p:spPr>
        <p:txBody>
          <a:bodyPr wrap="none" anchor="ctr">
            <a:spAutoFit/>
          </a:bodyPr>
          <a:lstStyle/>
          <a:p>
            <a:pPr eaLnBrk="0" hangingPunct="0">
              <a:defRPr/>
            </a:pPr>
            <a:r>
              <a:rPr lang="en-US" b="1">
                <a:solidFill>
                  <a:schemeClr val="tx2"/>
                </a:solidFill>
                <a:effectLst>
                  <a:outerShdw blurRad="38100" dist="38100" dir="2700000" algn="tl">
                    <a:srgbClr val="000000"/>
                  </a:outerShdw>
                </a:effectLst>
                <a:latin typeface="Segoe"/>
                <a:cs typeface="Arial" charset="0"/>
              </a:rPr>
              <a:t>FSB1</a:t>
            </a:r>
          </a:p>
        </p:txBody>
      </p:sp>
      <p:sp>
        <p:nvSpPr>
          <p:cNvPr id="84" name="Rectangle 16"/>
          <p:cNvSpPr>
            <a:spLocks noChangeArrowheads="1"/>
          </p:cNvSpPr>
          <p:nvPr/>
        </p:nvSpPr>
        <p:spPr bwMode="gray">
          <a:xfrm>
            <a:off x="1531938" y="2082800"/>
            <a:ext cx="234950" cy="315912"/>
          </a:xfrm>
          <a:prstGeom prst="rect">
            <a:avLst/>
          </a:prstGeom>
          <a:solidFill>
            <a:srgbClr val="C0C0C0"/>
          </a:solidFill>
          <a:ln w="9525">
            <a:solidFill>
              <a:schemeClr val="tx1"/>
            </a:solidFill>
            <a:miter lim="800000"/>
            <a:headEnd/>
            <a:tailEnd/>
          </a:ln>
        </p:spPr>
        <p:txBody>
          <a:bodyPr wrap="none" anchor="ctr"/>
          <a:lstStyle/>
          <a:p>
            <a:endParaRPr lang="en-US">
              <a:latin typeface="Segoe" pitchFamily="2" charset="0"/>
            </a:endParaRPr>
          </a:p>
        </p:txBody>
      </p:sp>
      <p:sp>
        <p:nvSpPr>
          <p:cNvPr id="85" name="Rectangle 78"/>
          <p:cNvSpPr>
            <a:spLocks noChangeArrowheads="1"/>
          </p:cNvSpPr>
          <p:nvPr/>
        </p:nvSpPr>
        <p:spPr bwMode="gray">
          <a:xfrm>
            <a:off x="1827213" y="2082800"/>
            <a:ext cx="234950" cy="315913"/>
          </a:xfrm>
          <a:prstGeom prst="rect">
            <a:avLst/>
          </a:prstGeom>
          <a:solidFill>
            <a:srgbClr val="C0C0C0"/>
          </a:solidFill>
          <a:ln w="9525">
            <a:solidFill>
              <a:schemeClr val="tx1"/>
            </a:solidFill>
            <a:miter lim="800000"/>
            <a:headEnd/>
            <a:tailEnd/>
          </a:ln>
        </p:spPr>
        <p:txBody>
          <a:bodyPr wrap="none" anchor="ctr"/>
          <a:lstStyle/>
          <a:p>
            <a:endParaRPr lang="en-US">
              <a:latin typeface="Segoe" pitchFamily="2" charset="0"/>
            </a:endParaRPr>
          </a:p>
        </p:txBody>
      </p:sp>
      <p:sp>
        <p:nvSpPr>
          <p:cNvPr id="86" name="Rectangle 79"/>
          <p:cNvSpPr>
            <a:spLocks noChangeArrowheads="1"/>
          </p:cNvSpPr>
          <p:nvPr/>
        </p:nvSpPr>
        <p:spPr bwMode="gray">
          <a:xfrm>
            <a:off x="2409825" y="2082800"/>
            <a:ext cx="234950" cy="315912"/>
          </a:xfrm>
          <a:prstGeom prst="rect">
            <a:avLst/>
          </a:prstGeom>
          <a:solidFill>
            <a:srgbClr val="C0C0C0"/>
          </a:solidFill>
          <a:ln w="9525">
            <a:solidFill>
              <a:schemeClr val="tx1"/>
            </a:solidFill>
            <a:miter lim="800000"/>
            <a:headEnd/>
            <a:tailEnd/>
          </a:ln>
        </p:spPr>
        <p:txBody>
          <a:bodyPr wrap="none" anchor="ctr"/>
          <a:lstStyle/>
          <a:p>
            <a:endParaRPr lang="en-US">
              <a:latin typeface="Segoe" pitchFamily="2" charset="0"/>
            </a:endParaRPr>
          </a:p>
        </p:txBody>
      </p:sp>
      <p:sp>
        <p:nvSpPr>
          <p:cNvPr id="87" name="Rectangle 80"/>
          <p:cNvSpPr>
            <a:spLocks noChangeArrowheads="1"/>
          </p:cNvSpPr>
          <p:nvPr/>
        </p:nvSpPr>
        <p:spPr bwMode="gray">
          <a:xfrm>
            <a:off x="2719388" y="2082800"/>
            <a:ext cx="234950" cy="315913"/>
          </a:xfrm>
          <a:prstGeom prst="rect">
            <a:avLst/>
          </a:prstGeom>
          <a:solidFill>
            <a:srgbClr val="C0C0C0"/>
          </a:solidFill>
          <a:ln w="9525">
            <a:solidFill>
              <a:schemeClr val="tx1"/>
            </a:solidFill>
            <a:miter lim="800000"/>
            <a:headEnd/>
            <a:tailEnd/>
          </a:ln>
        </p:spPr>
        <p:txBody>
          <a:bodyPr wrap="none" anchor="ctr"/>
          <a:lstStyle/>
          <a:p>
            <a:endParaRPr lang="en-US">
              <a:latin typeface="Segoe" pitchFamily="2" charset="0"/>
            </a:endParaRPr>
          </a:p>
        </p:txBody>
      </p:sp>
      <p:sp>
        <p:nvSpPr>
          <p:cNvPr id="88" name="Rectangle 82"/>
          <p:cNvSpPr>
            <a:spLocks noChangeArrowheads="1"/>
          </p:cNvSpPr>
          <p:nvPr/>
        </p:nvSpPr>
        <p:spPr bwMode="auto">
          <a:xfrm>
            <a:off x="3810000" y="6354762"/>
            <a:ext cx="3921125" cy="274638"/>
          </a:xfrm>
          <a:prstGeom prst="rect">
            <a:avLst/>
          </a:prstGeom>
          <a:noFill/>
          <a:ln w="9525">
            <a:noFill/>
            <a:miter lim="800000"/>
            <a:headEnd/>
            <a:tailEnd/>
          </a:ln>
          <a:effectLst/>
        </p:spPr>
        <p:txBody>
          <a:bodyPr wrap="none">
            <a:spAutoFit/>
          </a:bodyPr>
          <a:lstStyle/>
          <a:p>
            <a:r>
              <a:rPr lang="en-US" sz="1200" dirty="0">
                <a:latin typeface="Segoe" pitchFamily="2" charset="0"/>
              </a:rPr>
              <a:t>Copyright </a:t>
            </a:r>
            <a:r>
              <a:rPr lang="en-US" sz="1200" dirty="0">
                <a:latin typeface="Arial"/>
              </a:rPr>
              <a:t>©</a:t>
            </a:r>
            <a:r>
              <a:rPr lang="en-US" sz="1200" dirty="0">
                <a:latin typeface="Segoe" pitchFamily="2" charset="0"/>
              </a:rPr>
              <a:t> Intel Corporation, 2007. All rights reserved.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gray">
          <a:xfrm>
            <a:off x="1409700" y="3306763"/>
            <a:ext cx="1622425" cy="1141412"/>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eaLnBrk="0" hangingPunct="0"/>
            <a:r>
              <a:rPr lang="en-US" sz="2000" b="1" dirty="0">
                <a:solidFill>
                  <a:schemeClr val="bg2"/>
                </a:solidFill>
                <a:latin typeface="Segoe" pitchFamily="2" charset="0"/>
                <a:cs typeface="+mn-cs"/>
              </a:rPr>
              <a:t>Intel® 5000</a:t>
            </a:r>
          </a:p>
          <a:p>
            <a:pPr eaLnBrk="0" hangingPunct="0"/>
            <a:r>
              <a:rPr lang="en-US" sz="2000" b="1" dirty="0">
                <a:solidFill>
                  <a:schemeClr val="bg2"/>
                </a:solidFill>
                <a:latin typeface="Segoe" pitchFamily="2" charset="0"/>
                <a:cs typeface="+mn-cs"/>
              </a:rPr>
              <a:t>NB</a:t>
            </a:r>
          </a:p>
        </p:txBody>
      </p:sp>
      <p:sp>
        <p:nvSpPr>
          <p:cNvPr id="5" name="AutoShape 6"/>
          <p:cNvSpPr>
            <a:spLocks noChangeArrowheads="1"/>
          </p:cNvSpPr>
          <p:nvPr/>
        </p:nvSpPr>
        <p:spPr bwMode="gray">
          <a:xfrm>
            <a:off x="1228725" y="5283200"/>
            <a:ext cx="3251200" cy="709613"/>
          </a:xfrm>
          <a:prstGeom prst="roundRect">
            <a:avLst>
              <a:gd name="adj" fmla="val 16667"/>
            </a:avLst>
          </a:prstGeom>
          <a:noFill/>
          <a:ln w="9525">
            <a:solidFill>
              <a:schemeClr val="accent1"/>
            </a:solidFill>
            <a:prstDash val="dash"/>
            <a:round/>
            <a:headEnd/>
            <a:tailEnd/>
          </a:ln>
          <a:effectLst/>
        </p:spPr>
        <p:txBody>
          <a:bodyPr anchor="ctr">
            <a:spAutoFit/>
          </a:bodyPr>
          <a:lstStyle/>
          <a:p>
            <a:pPr eaLnBrk="0" hangingPunct="0">
              <a:defRPr/>
            </a:pPr>
            <a:r>
              <a:rPr lang="en-US" b="1">
                <a:solidFill>
                  <a:schemeClr val="accent1"/>
                </a:solidFill>
                <a:effectLst>
                  <a:outerShdw blurRad="38100" dist="38100" dir="2700000" algn="tl">
                    <a:srgbClr val="000000"/>
                  </a:outerShdw>
                </a:effectLst>
                <a:latin typeface="Segoe"/>
                <a:cs typeface="Arial" charset="0"/>
              </a:rPr>
              <a:t>Configurable PCI Express*  </a:t>
            </a:r>
          </a:p>
          <a:p>
            <a:pPr eaLnBrk="0" hangingPunct="0">
              <a:defRPr/>
            </a:pPr>
            <a:r>
              <a:rPr lang="en-US" b="1">
                <a:solidFill>
                  <a:schemeClr val="accent1"/>
                </a:solidFill>
                <a:effectLst>
                  <a:outerShdw blurRad="38100" dist="38100" dir="2700000" algn="tl">
                    <a:srgbClr val="000000"/>
                  </a:outerShdw>
                </a:effectLst>
                <a:latin typeface="Segoe"/>
                <a:cs typeface="Arial" charset="0"/>
              </a:rPr>
              <a:t>x8 Interfaces</a:t>
            </a:r>
          </a:p>
        </p:txBody>
      </p:sp>
      <p:sp>
        <p:nvSpPr>
          <p:cNvPr id="6" name="Rectangle 7"/>
          <p:cNvSpPr>
            <a:spLocks noChangeArrowheads="1"/>
          </p:cNvSpPr>
          <p:nvPr/>
        </p:nvSpPr>
        <p:spPr bwMode="gray">
          <a:xfrm flipH="1">
            <a:off x="190500" y="4724400"/>
            <a:ext cx="639763" cy="1925638"/>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eaLnBrk="0" fontAlgn="auto" hangingPunct="0">
              <a:spcBef>
                <a:spcPts val="0"/>
              </a:spcBef>
              <a:spcAft>
                <a:spcPts val="0"/>
              </a:spcAft>
              <a:defRPr/>
            </a:pPr>
            <a:r>
              <a:rPr lang="en-US" sz="1400" b="1">
                <a:solidFill>
                  <a:schemeClr val="bg2"/>
                </a:solidFill>
                <a:effectLst>
                  <a:outerShdw blurRad="38100" dist="38100" dir="2700000" algn="tl">
                    <a:srgbClr val="FFFFFF"/>
                  </a:outerShdw>
                </a:effectLst>
                <a:latin typeface="+mn-lt"/>
                <a:cs typeface="+mn-cs"/>
              </a:rPr>
              <a:t>ESB2</a:t>
            </a:r>
          </a:p>
        </p:txBody>
      </p:sp>
      <p:sp>
        <p:nvSpPr>
          <p:cNvPr id="53253" name="Line 8"/>
          <p:cNvSpPr>
            <a:spLocks noChangeShapeType="1"/>
          </p:cNvSpPr>
          <p:nvPr/>
        </p:nvSpPr>
        <p:spPr bwMode="gray">
          <a:xfrm flipV="1">
            <a:off x="942975" y="4495800"/>
            <a:ext cx="771525" cy="417513"/>
          </a:xfrm>
          <a:prstGeom prst="line">
            <a:avLst/>
          </a:prstGeom>
          <a:noFill/>
          <a:ln w="19050">
            <a:solidFill>
              <a:schemeClr val="tx2"/>
            </a:solidFill>
            <a:round/>
            <a:headEnd type="triangle" w="med" len="med"/>
            <a:tailEnd type="triangle" w="med" len="med"/>
          </a:ln>
        </p:spPr>
        <p:txBody>
          <a:bodyPr wrap="none" anchor="ctr"/>
          <a:lstStyle/>
          <a:p>
            <a:endParaRPr lang="en-US"/>
          </a:p>
        </p:txBody>
      </p:sp>
      <p:sp>
        <p:nvSpPr>
          <p:cNvPr id="53254" name="Line 10"/>
          <p:cNvSpPr>
            <a:spLocks noChangeShapeType="1"/>
          </p:cNvSpPr>
          <p:nvPr/>
        </p:nvSpPr>
        <p:spPr bwMode="gray">
          <a:xfrm>
            <a:off x="1866900" y="2667000"/>
            <a:ext cx="0" cy="647700"/>
          </a:xfrm>
          <a:prstGeom prst="line">
            <a:avLst/>
          </a:prstGeom>
          <a:noFill/>
          <a:ln w="19050">
            <a:solidFill>
              <a:schemeClr val="tx2"/>
            </a:solidFill>
            <a:round/>
            <a:headEnd type="triangle" w="med" len="med"/>
            <a:tailEnd type="triangle" w="med" len="med"/>
          </a:ln>
        </p:spPr>
        <p:txBody>
          <a:bodyPr wrap="none" anchor="ctr"/>
          <a:lstStyle/>
          <a:p>
            <a:endParaRPr lang="en-US"/>
          </a:p>
        </p:txBody>
      </p:sp>
      <p:sp>
        <p:nvSpPr>
          <p:cNvPr id="53255" name="Text Box 11"/>
          <p:cNvSpPr txBox="1">
            <a:spLocks noChangeArrowheads="1"/>
          </p:cNvSpPr>
          <p:nvPr/>
        </p:nvSpPr>
        <p:spPr bwMode="gray">
          <a:xfrm>
            <a:off x="2628900" y="2965450"/>
            <a:ext cx="184150" cy="246063"/>
          </a:xfrm>
          <a:prstGeom prst="rect">
            <a:avLst/>
          </a:prstGeom>
          <a:noFill/>
          <a:ln w="9525">
            <a:noFill/>
            <a:miter lim="800000"/>
            <a:headEnd/>
            <a:tailEnd/>
          </a:ln>
        </p:spPr>
        <p:txBody>
          <a:bodyPr wrap="none" anchor="ctr">
            <a:spAutoFit/>
          </a:bodyPr>
          <a:lstStyle/>
          <a:p>
            <a:pPr eaLnBrk="0" hangingPunct="0"/>
            <a:endParaRPr lang="en-US" sz="1000" b="1">
              <a:solidFill>
                <a:schemeClr val="tx2"/>
              </a:solidFill>
              <a:latin typeface="Segoe" pitchFamily="2" charset="0"/>
            </a:endParaRPr>
          </a:p>
        </p:txBody>
      </p:sp>
      <p:sp>
        <p:nvSpPr>
          <p:cNvPr id="53256" name="Line 13"/>
          <p:cNvSpPr>
            <a:spLocks noChangeShapeType="1"/>
          </p:cNvSpPr>
          <p:nvPr/>
        </p:nvSpPr>
        <p:spPr bwMode="gray">
          <a:xfrm flipH="1">
            <a:off x="2698750" y="2652713"/>
            <a:ext cx="7938" cy="625475"/>
          </a:xfrm>
          <a:prstGeom prst="line">
            <a:avLst/>
          </a:prstGeom>
          <a:noFill/>
          <a:ln w="19050">
            <a:solidFill>
              <a:schemeClr val="tx2"/>
            </a:solidFill>
            <a:round/>
            <a:headEnd type="triangle" w="med" len="med"/>
            <a:tailEnd type="triangle" w="med" len="med"/>
          </a:ln>
        </p:spPr>
        <p:txBody>
          <a:bodyPr wrap="none" anchor="ctr"/>
          <a:lstStyle/>
          <a:p>
            <a:endParaRPr lang="en-US"/>
          </a:p>
        </p:txBody>
      </p:sp>
      <p:sp>
        <p:nvSpPr>
          <p:cNvPr id="11" name="Rectangle 14"/>
          <p:cNvSpPr>
            <a:spLocks noChangeArrowheads="1"/>
          </p:cNvSpPr>
          <p:nvPr/>
        </p:nvSpPr>
        <p:spPr bwMode="gray">
          <a:xfrm>
            <a:off x="1471613" y="1878013"/>
            <a:ext cx="671512" cy="71913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fontAlgn="auto">
              <a:spcBef>
                <a:spcPts val="0"/>
              </a:spcBef>
              <a:spcAft>
                <a:spcPts val="0"/>
              </a:spcAft>
              <a:defRPr/>
            </a:pPr>
            <a:endParaRPr lang="en-US">
              <a:solidFill>
                <a:schemeClr val="lt1"/>
              </a:solidFill>
              <a:latin typeface="+mn-lt"/>
              <a:cs typeface="+mn-cs"/>
            </a:endParaRPr>
          </a:p>
        </p:txBody>
      </p:sp>
      <p:sp>
        <p:nvSpPr>
          <p:cNvPr id="12" name="Rectangle 15"/>
          <p:cNvSpPr>
            <a:spLocks noChangeArrowheads="1"/>
          </p:cNvSpPr>
          <p:nvPr/>
        </p:nvSpPr>
        <p:spPr bwMode="gray">
          <a:xfrm>
            <a:off x="2355850" y="1878013"/>
            <a:ext cx="685800" cy="71913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fontAlgn="auto">
              <a:spcBef>
                <a:spcPts val="0"/>
              </a:spcBef>
              <a:spcAft>
                <a:spcPts val="0"/>
              </a:spcAft>
              <a:defRPr/>
            </a:pPr>
            <a:endParaRPr lang="en-US">
              <a:solidFill>
                <a:schemeClr val="lt1"/>
              </a:solidFill>
              <a:latin typeface="+mn-lt"/>
              <a:cs typeface="+mn-cs"/>
            </a:endParaRPr>
          </a:p>
        </p:txBody>
      </p:sp>
      <p:sp>
        <p:nvSpPr>
          <p:cNvPr id="53261" name="Line 23"/>
          <p:cNvSpPr>
            <a:spLocks noChangeShapeType="1"/>
          </p:cNvSpPr>
          <p:nvPr/>
        </p:nvSpPr>
        <p:spPr bwMode="gray">
          <a:xfrm>
            <a:off x="1714500" y="4495800"/>
            <a:ext cx="0" cy="609600"/>
          </a:xfrm>
          <a:prstGeom prst="line">
            <a:avLst/>
          </a:prstGeom>
          <a:noFill/>
          <a:ln w="19050">
            <a:solidFill>
              <a:schemeClr val="accent1"/>
            </a:solidFill>
            <a:round/>
            <a:headEnd type="triangle" w="med" len="med"/>
            <a:tailEnd/>
          </a:ln>
        </p:spPr>
        <p:txBody>
          <a:bodyPr wrap="none" anchor="ctr"/>
          <a:lstStyle/>
          <a:p>
            <a:endParaRPr lang="en-US"/>
          </a:p>
        </p:txBody>
      </p:sp>
      <p:sp>
        <p:nvSpPr>
          <p:cNvPr id="53262" name="Line 24"/>
          <p:cNvSpPr>
            <a:spLocks noChangeShapeType="1"/>
          </p:cNvSpPr>
          <p:nvPr/>
        </p:nvSpPr>
        <p:spPr bwMode="gray">
          <a:xfrm>
            <a:off x="2276475" y="4518025"/>
            <a:ext cx="0" cy="711200"/>
          </a:xfrm>
          <a:prstGeom prst="line">
            <a:avLst/>
          </a:prstGeom>
          <a:noFill/>
          <a:ln w="19050">
            <a:solidFill>
              <a:schemeClr val="accent1"/>
            </a:solidFill>
            <a:round/>
            <a:headEnd type="triangle" w="med" len="med"/>
            <a:tailEnd type="triangle" w="med" len="med"/>
          </a:ln>
        </p:spPr>
        <p:txBody>
          <a:bodyPr wrap="none" anchor="ctr"/>
          <a:lstStyle/>
          <a:p>
            <a:endParaRPr lang="en-US"/>
          </a:p>
        </p:txBody>
      </p:sp>
      <p:sp>
        <p:nvSpPr>
          <p:cNvPr id="53263" name="Line 25"/>
          <p:cNvSpPr>
            <a:spLocks noChangeShapeType="1"/>
          </p:cNvSpPr>
          <p:nvPr/>
        </p:nvSpPr>
        <p:spPr bwMode="gray">
          <a:xfrm>
            <a:off x="2852738" y="4518025"/>
            <a:ext cx="4762" cy="696913"/>
          </a:xfrm>
          <a:prstGeom prst="line">
            <a:avLst/>
          </a:prstGeom>
          <a:noFill/>
          <a:ln w="19050">
            <a:solidFill>
              <a:schemeClr val="accent1"/>
            </a:solidFill>
            <a:round/>
            <a:headEnd type="triangle" w="med" len="med"/>
            <a:tailEnd type="triangle" w="med" len="med"/>
          </a:ln>
        </p:spPr>
        <p:txBody>
          <a:bodyPr wrap="none" anchor="ctr"/>
          <a:lstStyle/>
          <a:p>
            <a:endParaRPr lang="en-US"/>
          </a:p>
        </p:txBody>
      </p:sp>
      <p:grpSp>
        <p:nvGrpSpPr>
          <p:cNvPr id="2" name="Group 28"/>
          <p:cNvGrpSpPr>
            <a:grpSpLocks/>
          </p:cNvGrpSpPr>
          <p:nvPr/>
        </p:nvGrpSpPr>
        <p:grpSpPr bwMode="auto">
          <a:xfrm>
            <a:off x="3038475" y="3252788"/>
            <a:ext cx="1379538" cy="273050"/>
            <a:chOff x="4891" y="1340"/>
            <a:chExt cx="869" cy="232"/>
          </a:xfrm>
        </p:grpSpPr>
        <p:grpSp>
          <p:nvGrpSpPr>
            <p:cNvPr id="3" name="Group 29"/>
            <p:cNvGrpSpPr>
              <a:grpSpLocks/>
            </p:cNvGrpSpPr>
            <p:nvPr/>
          </p:nvGrpSpPr>
          <p:grpSpPr bwMode="auto">
            <a:xfrm>
              <a:off x="5047" y="1344"/>
              <a:ext cx="220" cy="228"/>
              <a:chOff x="5047" y="1344"/>
              <a:chExt cx="220" cy="228"/>
            </a:xfrm>
          </p:grpSpPr>
          <p:sp>
            <p:nvSpPr>
              <p:cNvPr id="53324" name="Rectangle 30"/>
              <p:cNvSpPr>
                <a:spLocks noChangeArrowheads="1"/>
              </p:cNvSpPr>
              <p:nvPr/>
            </p:nvSpPr>
            <p:spPr bwMode="auto">
              <a:xfrm>
                <a:off x="5047" y="1344"/>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3325" name="Line 31"/>
              <p:cNvSpPr>
                <a:spLocks noChangeShapeType="1"/>
              </p:cNvSpPr>
              <p:nvPr/>
            </p:nvSpPr>
            <p:spPr bwMode="gray">
              <a:xfrm flipH="1">
                <a:off x="5119" y="1454"/>
                <a:ext cx="148" cy="0"/>
              </a:xfrm>
              <a:prstGeom prst="line">
                <a:avLst/>
              </a:prstGeom>
              <a:noFill/>
              <a:ln w="9525">
                <a:solidFill>
                  <a:schemeClr val="tx2"/>
                </a:solidFill>
                <a:round/>
                <a:headEnd type="triangle" w="med" len="med"/>
                <a:tailEnd type="triangle" w="med" len="med"/>
              </a:ln>
            </p:spPr>
            <p:txBody>
              <a:bodyPr wrap="none" anchor="ctr"/>
              <a:lstStyle/>
              <a:p>
                <a:endParaRPr lang="en-US"/>
              </a:p>
            </p:txBody>
          </p:sp>
        </p:grpSp>
        <p:grpSp>
          <p:nvGrpSpPr>
            <p:cNvPr id="7" name="Group 32"/>
            <p:cNvGrpSpPr>
              <a:grpSpLocks/>
            </p:cNvGrpSpPr>
            <p:nvPr/>
          </p:nvGrpSpPr>
          <p:grpSpPr bwMode="auto">
            <a:xfrm>
              <a:off x="5271" y="1340"/>
              <a:ext cx="220" cy="228"/>
              <a:chOff x="5047" y="1344"/>
              <a:chExt cx="220" cy="228"/>
            </a:xfrm>
          </p:grpSpPr>
          <p:sp>
            <p:nvSpPr>
              <p:cNvPr id="53322" name="Rectangle 33"/>
              <p:cNvSpPr>
                <a:spLocks noChangeArrowheads="1"/>
              </p:cNvSpPr>
              <p:nvPr/>
            </p:nvSpPr>
            <p:spPr bwMode="auto">
              <a:xfrm>
                <a:off x="5047" y="1344"/>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3323" name="Line 34"/>
              <p:cNvSpPr>
                <a:spLocks noChangeShapeType="1"/>
              </p:cNvSpPr>
              <p:nvPr/>
            </p:nvSpPr>
            <p:spPr bwMode="gray">
              <a:xfrm flipH="1">
                <a:off x="5119" y="1454"/>
                <a:ext cx="148" cy="0"/>
              </a:xfrm>
              <a:prstGeom prst="line">
                <a:avLst/>
              </a:prstGeom>
              <a:noFill/>
              <a:ln w="9525">
                <a:solidFill>
                  <a:schemeClr val="tx2"/>
                </a:solidFill>
                <a:round/>
                <a:headEnd type="triangle" w="med" len="med"/>
                <a:tailEnd type="triangle" w="med" len="med"/>
              </a:ln>
            </p:spPr>
            <p:txBody>
              <a:bodyPr wrap="none" anchor="ctr"/>
              <a:lstStyle/>
              <a:p>
                <a:endParaRPr lang="en-US"/>
              </a:p>
            </p:txBody>
          </p:sp>
        </p:grpSp>
        <p:grpSp>
          <p:nvGrpSpPr>
            <p:cNvPr id="8" name="Group 35"/>
            <p:cNvGrpSpPr>
              <a:grpSpLocks/>
            </p:cNvGrpSpPr>
            <p:nvPr/>
          </p:nvGrpSpPr>
          <p:grpSpPr bwMode="auto">
            <a:xfrm>
              <a:off x="5480" y="1340"/>
              <a:ext cx="220" cy="228"/>
              <a:chOff x="5047" y="1344"/>
              <a:chExt cx="220" cy="228"/>
            </a:xfrm>
          </p:grpSpPr>
          <p:sp>
            <p:nvSpPr>
              <p:cNvPr id="53320" name="Rectangle 36"/>
              <p:cNvSpPr>
                <a:spLocks noChangeArrowheads="1"/>
              </p:cNvSpPr>
              <p:nvPr/>
            </p:nvSpPr>
            <p:spPr bwMode="auto">
              <a:xfrm>
                <a:off x="5047" y="1344"/>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3321" name="Line 37"/>
              <p:cNvSpPr>
                <a:spLocks noChangeShapeType="1"/>
              </p:cNvSpPr>
              <p:nvPr/>
            </p:nvSpPr>
            <p:spPr bwMode="gray">
              <a:xfrm flipH="1">
                <a:off x="5119" y="1454"/>
                <a:ext cx="148" cy="0"/>
              </a:xfrm>
              <a:prstGeom prst="line">
                <a:avLst/>
              </a:prstGeom>
              <a:noFill/>
              <a:ln w="9525">
                <a:solidFill>
                  <a:schemeClr val="tx2"/>
                </a:solidFill>
                <a:round/>
                <a:headEnd type="triangle" w="med" len="med"/>
                <a:tailEnd type="triangle" w="med" len="med"/>
              </a:ln>
            </p:spPr>
            <p:txBody>
              <a:bodyPr wrap="none" anchor="ctr"/>
              <a:lstStyle/>
              <a:p>
                <a:endParaRPr lang="en-US"/>
              </a:p>
            </p:txBody>
          </p:sp>
        </p:grpSp>
        <p:sp>
          <p:nvSpPr>
            <p:cNvPr id="53318" name="Rectangle 38"/>
            <p:cNvSpPr>
              <a:spLocks noChangeArrowheads="1"/>
            </p:cNvSpPr>
            <p:nvPr/>
          </p:nvSpPr>
          <p:spPr bwMode="auto">
            <a:xfrm>
              <a:off x="5696" y="1340"/>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3319" name="AutoShape 39"/>
            <p:cNvSpPr>
              <a:spLocks noChangeArrowheads="1"/>
            </p:cNvSpPr>
            <p:nvPr/>
          </p:nvSpPr>
          <p:spPr bwMode="auto">
            <a:xfrm>
              <a:off x="4891" y="1427"/>
              <a:ext cx="162" cy="70"/>
            </a:xfrm>
            <a:prstGeom prst="leftRightArrow">
              <a:avLst>
                <a:gd name="adj1" fmla="val 50000"/>
                <a:gd name="adj2" fmla="val 46286"/>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grpSp>
      <p:grpSp>
        <p:nvGrpSpPr>
          <p:cNvPr id="9" name="Group 40"/>
          <p:cNvGrpSpPr>
            <a:grpSpLocks/>
          </p:cNvGrpSpPr>
          <p:nvPr/>
        </p:nvGrpSpPr>
        <p:grpSpPr bwMode="auto">
          <a:xfrm>
            <a:off x="3038475" y="4287838"/>
            <a:ext cx="1379538" cy="273050"/>
            <a:chOff x="4891" y="1340"/>
            <a:chExt cx="869" cy="232"/>
          </a:xfrm>
        </p:grpSpPr>
        <p:grpSp>
          <p:nvGrpSpPr>
            <p:cNvPr id="10" name="Group 41"/>
            <p:cNvGrpSpPr>
              <a:grpSpLocks/>
            </p:cNvGrpSpPr>
            <p:nvPr/>
          </p:nvGrpSpPr>
          <p:grpSpPr bwMode="auto">
            <a:xfrm>
              <a:off x="5047" y="1344"/>
              <a:ext cx="220" cy="228"/>
              <a:chOff x="5047" y="1344"/>
              <a:chExt cx="220" cy="228"/>
            </a:xfrm>
          </p:grpSpPr>
          <p:sp>
            <p:nvSpPr>
              <p:cNvPr id="53313" name="Rectangle 42"/>
              <p:cNvSpPr>
                <a:spLocks noChangeArrowheads="1"/>
              </p:cNvSpPr>
              <p:nvPr/>
            </p:nvSpPr>
            <p:spPr bwMode="auto">
              <a:xfrm>
                <a:off x="5047" y="1344"/>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3314" name="Line 43"/>
              <p:cNvSpPr>
                <a:spLocks noChangeShapeType="1"/>
              </p:cNvSpPr>
              <p:nvPr/>
            </p:nvSpPr>
            <p:spPr bwMode="gray">
              <a:xfrm flipH="1">
                <a:off x="5119" y="1454"/>
                <a:ext cx="148" cy="0"/>
              </a:xfrm>
              <a:prstGeom prst="line">
                <a:avLst/>
              </a:prstGeom>
              <a:noFill/>
              <a:ln w="9525">
                <a:solidFill>
                  <a:schemeClr val="tx2"/>
                </a:solidFill>
                <a:round/>
                <a:headEnd type="triangle" w="med" len="med"/>
                <a:tailEnd type="triangle" w="med" len="med"/>
              </a:ln>
            </p:spPr>
            <p:txBody>
              <a:bodyPr wrap="none" anchor="ctr"/>
              <a:lstStyle/>
              <a:p>
                <a:endParaRPr lang="en-US"/>
              </a:p>
            </p:txBody>
          </p:sp>
        </p:grpSp>
        <p:grpSp>
          <p:nvGrpSpPr>
            <p:cNvPr id="13" name="Group 44"/>
            <p:cNvGrpSpPr>
              <a:grpSpLocks/>
            </p:cNvGrpSpPr>
            <p:nvPr/>
          </p:nvGrpSpPr>
          <p:grpSpPr bwMode="auto">
            <a:xfrm>
              <a:off x="5271" y="1340"/>
              <a:ext cx="220" cy="228"/>
              <a:chOff x="5047" y="1344"/>
              <a:chExt cx="220" cy="228"/>
            </a:xfrm>
          </p:grpSpPr>
          <p:sp>
            <p:nvSpPr>
              <p:cNvPr id="53311" name="Rectangle 45"/>
              <p:cNvSpPr>
                <a:spLocks noChangeArrowheads="1"/>
              </p:cNvSpPr>
              <p:nvPr/>
            </p:nvSpPr>
            <p:spPr bwMode="auto">
              <a:xfrm>
                <a:off x="5047" y="1344"/>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3312" name="Line 46"/>
              <p:cNvSpPr>
                <a:spLocks noChangeShapeType="1"/>
              </p:cNvSpPr>
              <p:nvPr/>
            </p:nvSpPr>
            <p:spPr bwMode="gray">
              <a:xfrm flipH="1">
                <a:off x="5119" y="1454"/>
                <a:ext cx="148" cy="0"/>
              </a:xfrm>
              <a:prstGeom prst="line">
                <a:avLst/>
              </a:prstGeom>
              <a:noFill/>
              <a:ln w="9525">
                <a:solidFill>
                  <a:schemeClr val="tx2"/>
                </a:solidFill>
                <a:round/>
                <a:headEnd type="triangle" w="med" len="med"/>
                <a:tailEnd type="triangle" w="med" len="med"/>
              </a:ln>
            </p:spPr>
            <p:txBody>
              <a:bodyPr wrap="none" anchor="ctr"/>
              <a:lstStyle/>
              <a:p>
                <a:endParaRPr lang="en-US"/>
              </a:p>
            </p:txBody>
          </p:sp>
        </p:grpSp>
        <p:grpSp>
          <p:nvGrpSpPr>
            <p:cNvPr id="15" name="Group 47"/>
            <p:cNvGrpSpPr>
              <a:grpSpLocks/>
            </p:cNvGrpSpPr>
            <p:nvPr/>
          </p:nvGrpSpPr>
          <p:grpSpPr bwMode="auto">
            <a:xfrm>
              <a:off x="5480" y="1340"/>
              <a:ext cx="220" cy="228"/>
              <a:chOff x="5047" y="1344"/>
              <a:chExt cx="220" cy="228"/>
            </a:xfrm>
          </p:grpSpPr>
          <p:sp>
            <p:nvSpPr>
              <p:cNvPr id="53309" name="Rectangle 48"/>
              <p:cNvSpPr>
                <a:spLocks noChangeArrowheads="1"/>
              </p:cNvSpPr>
              <p:nvPr/>
            </p:nvSpPr>
            <p:spPr bwMode="auto">
              <a:xfrm>
                <a:off x="5047" y="1344"/>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3310" name="Line 49"/>
              <p:cNvSpPr>
                <a:spLocks noChangeShapeType="1"/>
              </p:cNvSpPr>
              <p:nvPr/>
            </p:nvSpPr>
            <p:spPr bwMode="gray">
              <a:xfrm flipH="1">
                <a:off x="5119" y="1454"/>
                <a:ext cx="148" cy="0"/>
              </a:xfrm>
              <a:prstGeom prst="line">
                <a:avLst/>
              </a:prstGeom>
              <a:noFill/>
              <a:ln w="9525">
                <a:solidFill>
                  <a:schemeClr val="tx2"/>
                </a:solidFill>
                <a:round/>
                <a:headEnd type="triangle" w="med" len="med"/>
                <a:tailEnd type="triangle" w="med" len="med"/>
              </a:ln>
            </p:spPr>
            <p:txBody>
              <a:bodyPr wrap="none" anchor="ctr"/>
              <a:lstStyle/>
              <a:p>
                <a:endParaRPr lang="en-US"/>
              </a:p>
            </p:txBody>
          </p:sp>
        </p:grpSp>
        <p:sp>
          <p:nvSpPr>
            <p:cNvPr id="53307" name="Rectangle 50"/>
            <p:cNvSpPr>
              <a:spLocks noChangeArrowheads="1"/>
            </p:cNvSpPr>
            <p:nvPr/>
          </p:nvSpPr>
          <p:spPr bwMode="auto">
            <a:xfrm>
              <a:off x="5696" y="1340"/>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3308" name="AutoShape 51"/>
            <p:cNvSpPr>
              <a:spLocks noChangeArrowheads="1"/>
            </p:cNvSpPr>
            <p:nvPr/>
          </p:nvSpPr>
          <p:spPr bwMode="auto">
            <a:xfrm>
              <a:off x="4891" y="1427"/>
              <a:ext cx="162" cy="70"/>
            </a:xfrm>
            <a:prstGeom prst="leftRightArrow">
              <a:avLst>
                <a:gd name="adj1" fmla="val 50000"/>
                <a:gd name="adj2" fmla="val 46286"/>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grpSp>
      <p:grpSp>
        <p:nvGrpSpPr>
          <p:cNvPr id="16" name="Group 52"/>
          <p:cNvGrpSpPr>
            <a:grpSpLocks/>
          </p:cNvGrpSpPr>
          <p:nvPr/>
        </p:nvGrpSpPr>
        <p:grpSpPr bwMode="auto">
          <a:xfrm>
            <a:off x="3038475" y="3940175"/>
            <a:ext cx="1379538" cy="273050"/>
            <a:chOff x="4891" y="1340"/>
            <a:chExt cx="869" cy="232"/>
          </a:xfrm>
        </p:grpSpPr>
        <p:grpSp>
          <p:nvGrpSpPr>
            <p:cNvPr id="17" name="Group 53"/>
            <p:cNvGrpSpPr>
              <a:grpSpLocks/>
            </p:cNvGrpSpPr>
            <p:nvPr/>
          </p:nvGrpSpPr>
          <p:grpSpPr bwMode="auto">
            <a:xfrm>
              <a:off x="5047" y="1344"/>
              <a:ext cx="220" cy="228"/>
              <a:chOff x="5047" y="1344"/>
              <a:chExt cx="220" cy="228"/>
            </a:xfrm>
          </p:grpSpPr>
          <p:sp>
            <p:nvSpPr>
              <p:cNvPr id="53302" name="Rectangle 54"/>
              <p:cNvSpPr>
                <a:spLocks noChangeArrowheads="1"/>
              </p:cNvSpPr>
              <p:nvPr/>
            </p:nvSpPr>
            <p:spPr bwMode="auto">
              <a:xfrm>
                <a:off x="5047" y="1344"/>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3303" name="Line 55"/>
              <p:cNvSpPr>
                <a:spLocks noChangeShapeType="1"/>
              </p:cNvSpPr>
              <p:nvPr/>
            </p:nvSpPr>
            <p:spPr bwMode="gray">
              <a:xfrm flipH="1">
                <a:off x="5119" y="1454"/>
                <a:ext cx="148" cy="0"/>
              </a:xfrm>
              <a:prstGeom prst="line">
                <a:avLst/>
              </a:prstGeom>
              <a:noFill/>
              <a:ln w="9525">
                <a:solidFill>
                  <a:schemeClr val="tx2"/>
                </a:solidFill>
                <a:round/>
                <a:headEnd type="triangle" w="med" len="med"/>
                <a:tailEnd type="triangle" w="med" len="med"/>
              </a:ln>
            </p:spPr>
            <p:txBody>
              <a:bodyPr wrap="none" anchor="ctr"/>
              <a:lstStyle/>
              <a:p>
                <a:endParaRPr lang="en-US"/>
              </a:p>
            </p:txBody>
          </p:sp>
        </p:grpSp>
        <p:grpSp>
          <p:nvGrpSpPr>
            <p:cNvPr id="18" name="Group 56"/>
            <p:cNvGrpSpPr>
              <a:grpSpLocks/>
            </p:cNvGrpSpPr>
            <p:nvPr/>
          </p:nvGrpSpPr>
          <p:grpSpPr bwMode="auto">
            <a:xfrm>
              <a:off x="5271" y="1340"/>
              <a:ext cx="220" cy="228"/>
              <a:chOff x="5047" y="1344"/>
              <a:chExt cx="220" cy="228"/>
            </a:xfrm>
          </p:grpSpPr>
          <p:sp>
            <p:nvSpPr>
              <p:cNvPr id="53300" name="Rectangle 57"/>
              <p:cNvSpPr>
                <a:spLocks noChangeArrowheads="1"/>
              </p:cNvSpPr>
              <p:nvPr/>
            </p:nvSpPr>
            <p:spPr bwMode="auto">
              <a:xfrm>
                <a:off x="5047" y="1344"/>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3301" name="Line 58"/>
              <p:cNvSpPr>
                <a:spLocks noChangeShapeType="1"/>
              </p:cNvSpPr>
              <p:nvPr/>
            </p:nvSpPr>
            <p:spPr bwMode="gray">
              <a:xfrm flipH="1">
                <a:off x="5119" y="1454"/>
                <a:ext cx="148" cy="0"/>
              </a:xfrm>
              <a:prstGeom prst="line">
                <a:avLst/>
              </a:prstGeom>
              <a:noFill/>
              <a:ln w="9525">
                <a:solidFill>
                  <a:schemeClr val="tx2"/>
                </a:solidFill>
                <a:round/>
                <a:headEnd type="triangle" w="med" len="med"/>
                <a:tailEnd type="triangle" w="med" len="med"/>
              </a:ln>
            </p:spPr>
            <p:txBody>
              <a:bodyPr wrap="none" anchor="ctr"/>
              <a:lstStyle/>
              <a:p>
                <a:endParaRPr lang="en-US"/>
              </a:p>
            </p:txBody>
          </p:sp>
        </p:grpSp>
        <p:grpSp>
          <p:nvGrpSpPr>
            <p:cNvPr id="19" name="Group 59"/>
            <p:cNvGrpSpPr>
              <a:grpSpLocks/>
            </p:cNvGrpSpPr>
            <p:nvPr/>
          </p:nvGrpSpPr>
          <p:grpSpPr bwMode="auto">
            <a:xfrm>
              <a:off x="5480" y="1340"/>
              <a:ext cx="220" cy="228"/>
              <a:chOff x="5047" y="1344"/>
              <a:chExt cx="220" cy="228"/>
            </a:xfrm>
          </p:grpSpPr>
          <p:sp>
            <p:nvSpPr>
              <p:cNvPr id="53298" name="Rectangle 60"/>
              <p:cNvSpPr>
                <a:spLocks noChangeArrowheads="1"/>
              </p:cNvSpPr>
              <p:nvPr/>
            </p:nvSpPr>
            <p:spPr bwMode="auto">
              <a:xfrm>
                <a:off x="5047" y="1344"/>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3299" name="Line 61"/>
              <p:cNvSpPr>
                <a:spLocks noChangeShapeType="1"/>
              </p:cNvSpPr>
              <p:nvPr/>
            </p:nvSpPr>
            <p:spPr bwMode="gray">
              <a:xfrm flipH="1">
                <a:off x="5119" y="1454"/>
                <a:ext cx="148" cy="0"/>
              </a:xfrm>
              <a:prstGeom prst="line">
                <a:avLst/>
              </a:prstGeom>
              <a:noFill/>
              <a:ln w="9525">
                <a:solidFill>
                  <a:schemeClr val="tx2"/>
                </a:solidFill>
                <a:round/>
                <a:headEnd type="triangle" w="med" len="med"/>
                <a:tailEnd type="triangle" w="med" len="med"/>
              </a:ln>
            </p:spPr>
            <p:txBody>
              <a:bodyPr wrap="none" anchor="ctr"/>
              <a:lstStyle/>
              <a:p>
                <a:endParaRPr lang="en-US"/>
              </a:p>
            </p:txBody>
          </p:sp>
        </p:grpSp>
        <p:sp>
          <p:nvSpPr>
            <p:cNvPr id="53296" name="Rectangle 62"/>
            <p:cNvSpPr>
              <a:spLocks noChangeArrowheads="1"/>
            </p:cNvSpPr>
            <p:nvPr/>
          </p:nvSpPr>
          <p:spPr bwMode="auto">
            <a:xfrm>
              <a:off x="5696" y="1340"/>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3297" name="AutoShape 63"/>
            <p:cNvSpPr>
              <a:spLocks noChangeArrowheads="1"/>
            </p:cNvSpPr>
            <p:nvPr/>
          </p:nvSpPr>
          <p:spPr bwMode="auto">
            <a:xfrm>
              <a:off x="4891" y="1427"/>
              <a:ext cx="162" cy="70"/>
            </a:xfrm>
            <a:prstGeom prst="leftRightArrow">
              <a:avLst>
                <a:gd name="adj1" fmla="val 50000"/>
                <a:gd name="adj2" fmla="val 46286"/>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grpSp>
      <p:grpSp>
        <p:nvGrpSpPr>
          <p:cNvPr id="20" name="Group 64"/>
          <p:cNvGrpSpPr>
            <a:grpSpLocks/>
          </p:cNvGrpSpPr>
          <p:nvPr/>
        </p:nvGrpSpPr>
        <p:grpSpPr bwMode="auto">
          <a:xfrm>
            <a:off x="3038475" y="3606800"/>
            <a:ext cx="1379538" cy="273050"/>
            <a:chOff x="4891" y="1340"/>
            <a:chExt cx="869" cy="232"/>
          </a:xfrm>
        </p:grpSpPr>
        <p:grpSp>
          <p:nvGrpSpPr>
            <p:cNvPr id="21" name="Group 65"/>
            <p:cNvGrpSpPr>
              <a:grpSpLocks/>
            </p:cNvGrpSpPr>
            <p:nvPr/>
          </p:nvGrpSpPr>
          <p:grpSpPr bwMode="auto">
            <a:xfrm>
              <a:off x="5047" y="1344"/>
              <a:ext cx="220" cy="228"/>
              <a:chOff x="5047" y="1344"/>
              <a:chExt cx="220" cy="228"/>
            </a:xfrm>
          </p:grpSpPr>
          <p:sp>
            <p:nvSpPr>
              <p:cNvPr id="53291" name="Rectangle 66"/>
              <p:cNvSpPr>
                <a:spLocks noChangeArrowheads="1"/>
              </p:cNvSpPr>
              <p:nvPr/>
            </p:nvSpPr>
            <p:spPr bwMode="auto">
              <a:xfrm>
                <a:off x="5047" y="1344"/>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3292" name="Line 67"/>
              <p:cNvSpPr>
                <a:spLocks noChangeShapeType="1"/>
              </p:cNvSpPr>
              <p:nvPr/>
            </p:nvSpPr>
            <p:spPr bwMode="gray">
              <a:xfrm flipH="1">
                <a:off x="5119" y="1454"/>
                <a:ext cx="148" cy="0"/>
              </a:xfrm>
              <a:prstGeom prst="line">
                <a:avLst/>
              </a:prstGeom>
              <a:noFill/>
              <a:ln w="9525">
                <a:solidFill>
                  <a:schemeClr val="tx2"/>
                </a:solidFill>
                <a:round/>
                <a:headEnd type="triangle" w="med" len="med"/>
                <a:tailEnd type="triangle" w="med" len="med"/>
              </a:ln>
            </p:spPr>
            <p:txBody>
              <a:bodyPr wrap="none" anchor="ctr"/>
              <a:lstStyle/>
              <a:p>
                <a:endParaRPr lang="en-US"/>
              </a:p>
            </p:txBody>
          </p:sp>
        </p:grpSp>
        <p:grpSp>
          <p:nvGrpSpPr>
            <p:cNvPr id="22" name="Group 68"/>
            <p:cNvGrpSpPr>
              <a:grpSpLocks/>
            </p:cNvGrpSpPr>
            <p:nvPr/>
          </p:nvGrpSpPr>
          <p:grpSpPr bwMode="auto">
            <a:xfrm>
              <a:off x="5271" y="1340"/>
              <a:ext cx="220" cy="228"/>
              <a:chOff x="5047" y="1344"/>
              <a:chExt cx="220" cy="228"/>
            </a:xfrm>
          </p:grpSpPr>
          <p:sp>
            <p:nvSpPr>
              <p:cNvPr id="53289" name="Rectangle 69"/>
              <p:cNvSpPr>
                <a:spLocks noChangeArrowheads="1"/>
              </p:cNvSpPr>
              <p:nvPr/>
            </p:nvSpPr>
            <p:spPr bwMode="auto">
              <a:xfrm>
                <a:off x="5047" y="1344"/>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3290" name="Line 70"/>
              <p:cNvSpPr>
                <a:spLocks noChangeShapeType="1"/>
              </p:cNvSpPr>
              <p:nvPr/>
            </p:nvSpPr>
            <p:spPr bwMode="gray">
              <a:xfrm flipH="1">
                <a:off x="5119" y="1454"/>
                <a:ext cx="148" cy="0"/>
              </a:xfrm>
              <a:prstGeom prst="line">
                <a:avLst/>
              </a:prstGeom>
              <a:noFill/>
              <a:ln w="9525">
                <a:solidFill>
                  <a:schemeClr val="tx2"/>
                </a:solidFill>
                <a:round/>
                <a:headEnd type="triangle" w="med" len="med"/>
                <a:tailEnd type="triangle" w="med" len="med"/>
              </a:ln>
            </p:spPr>
            <p:txBody>
              <a:bodyPr wrap="none" anchor="ctr"/>
              <a:lstStyle/>
              <a:p>
                <a:endParaRPr lang="en-US"/>
              </a:p>
            </p:txBody>
          </p:sp>
        </p:grpSp>
        <p:grpSp>
          <p:nvGrpSpPr>
            <p:cNvPr id="23" name="Group 71"/>
            <p:cNvGrpSpPr>
              <a:grpSpLocks/>
            </p:cNvGrpSpPr>
            <p:nvPr/>
          </p:nvGrpSpPr>
          <p:grpSpPr bwMode="auto">
            <a:xfrm>
              <a:off x="5480" y="1340"/>
              <a:ext cx="220" cy="228"/>
              <a:chOff x="5047" y="1344"/>
              <a:chExt cx="220" cy="228"/>
            </a:xfrm>
          </p:grpSpPr>
          <p:sp>
            <p:nvSpPr>
              <p:cNvPr id="53287" name="Rectangle 72"/>
              <p:cNvSpPr>
                <a:spLocks noChangeArrowheads="1"/>
              </p:cNvSpPr>
              <p:nvPr/>
            </p:nvSpPr>
            <p:spPr bwMode="auto">
              <a:xfrm>
                <a:off x="5047" y="1344"/>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3288" name="Line 73"/>
              <p:cNvSpPr>
                <a:spLocks noChangeShapeType="1"/>
              </p:cNvSpPr>
              <p:nvPr/>
            </p:nvSpPr>
            <p:spPr bwMode="gray">
              <a:xfrm flipH="1">
                <a:off x="5119" y="1454"/>
                <a:ext cx="148" cy="0"/>
              </a:xfrm>
              <a:prstGeom prst="line">
                <a:avLst/>
              </a:prstGeom>
              <a:noFill/>
              <a:ln w="9525">
                <a:solidFill>
                  <a:schemeClr val="tx2"/>
                </a:solidFill>
                <a:round/>
                <a:headEnd type="triangle" w="med" len="med"/>
                <a:tailEnd type="triangle" w="med" len="med"/>
              </a:ln>
            </p:spPr>
            <p:txBody>
              <a:bodyPr wrap="none" anchor="ctr"/>
              <a:lstStyle/>
              <a:p>
                <a:endParaRPr lang="en-US"/>
              </a:p>
            </p:txBody>
          </p:sp>
        </p:grpSp>
        <p:sp>
          <p:nvSpPr>
            <p:cNvPr id="53285" name="Rectangle 74"/>
            <p:cNvSpPr>
              <a:spLocks noChangeArrowheads="1"/>
            </p:cNvSpPr>
            <p:nvPr/>
          </p:nvSpPr>
          <p:spPr bwMode="auto">
            <a:xfrm>
              <a:off x="5696" y="1340"/>
              <a:ext cx="64" cy="228"/>
            </a:xfrm>
            <a:prstGeom prst="rect">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sp>
          <p:nvSpPr>
            <p:cNvPr id="53286" name="AutoShape 75"/>
            <p:cNvSpPr>
              <a:spLocks noChangeArrowheads="1"/>
            </p:cNvSpPr>
            <p:nvPr/>
          </p:nvSpPr>
          <p:spPr bwMode="auto">
            <a:xfrm>
              <a:off x="4891" y="1427"/>
              <a:ext cx="162" cy="70"/>
            </a:xfrm>
            <a:prstGeom prst="leftRightArrow">
              <a:avLst>
                <a:gd name="adj1" fmla="val 50000"/>
                <a:gd name="adj2" fmla="val 46286"/>
              </a:avLst>
            </a:prstGeom>
            <a:solidFill>
              <a:srgbClr val="339966"/>
            </a:solidFill>
            <a:ln w="28575">
              <a:solidFill>
                <a:schemeClr val="tx2"/>
              </a:solidFill>
              <a:miter lim="800000"/>
              <a:headEnd type="none" w="sm" len="sm"/>
              <a:tailEnd type="none" w="lg" len="lg"/>
            </a:ln>
          </p:spPr>
          <p:txBody>
            <a:bodyPr wrap="none" anchor="ctr"/>
            <a:lstStyle/>
            <a:p>
              <a:endParaRPr lang="en-US">
                <a:latin typeface="Segoe" pitchFamily="2" charset="0"/>
              </a:endParaRPr>
            </a:p>
          </p:txBody>
        </p:sp>
      </p:grpSp>
      <p:sp>
        <p:nvSpPr>
          <p:cNvPr id="66" name="Text Box 76"/>
          <p:cNvSpPr txBox="1">
            <a:spLocks noChangeArrowheads="1"/>
          </p:cNvSpPr>
          <p:nvPr/>
        </p:nvSpPr>
        <p:spPr bwMode="gray">
          <a:xfrm>
            <a:off x="3417888" y="2773363"/>
            <a:ext cx="1060450" cy="366712"/>
          </a:xfrm>
          <a:prstGeom prst="rect">
            <a:avLst/>
          </a:prstGeom>
          <a:noFill/>
          <a:ln w="9525">
            <a:noFill/>
            <a:miter lim="800000"/>
            <a:headEnd/>
            <a:tailEnd/>
          </a:ln>
          <a:effectLst/>
        </p:spPr>
        <p:txBody>
          <a:bodyPr wrap="none" anchor="ctr">
            <a:spAutoFit/>
          </a:bodyPr>
          <a:lstStyle/>
          <a:p>
            <a:pPr eaLnBrk="0" hangingPunct="0">
              <a:defRPr/>
            </a:pPr>
            <a:r>
              <a:rPr lang="en-US" b="1">
                <a:solidFill>
                  <a:schemeClr val="tx2"/>
                </a:solidFill>
                <a:effectLst>
                  <a:outerShdw blurRad="38100" dist="38100" dir="2700000" algn="tl">
                    <a:srgbClr val="000000"/>
                  </a:outerShdw>
                </a:effectLst>
                <a:latin typeface="Segoe"/>
                <a:cs typeface="Arial" charset="0"/>
              </a:rPr>
              <a:t>Memory</a:t>
            </a:r>
          </a:p>
        </p:txBody>
      </p:sp>
      <p:sp>
        <p:nvSpPr>
          <p:cNvPr id="70" name="Text Box 81"/>
          <p:cNvSpPr txBox="1">
            <a:spLocks noChangeArrowheads="1"/>
          </p:cNvSpPr>
          <p:nvPr/>
        </p:nvSpPr>
        <p:spPr bwMode="gray">
          <a:xfrm>
            <a:off x="914400" y="1493838"/>
            <a:ext cx="1428750" cy="366712"/>
          </a:xfrm>
          <a:prstGeom prst="rect">
            <a:avLst/>
          </a:prstGeom>
          <a:noFill/>
          <a:ln w="9525">
            <a:noFill/>
            <a:miter lim="800000"/>
            <a:headEnd/>
            <a:tailEnd/>
          </a:ln>
          <a:effectLst/>
        </p:spPr>
        <p:txBody>
          <a:bodyPr wrap="none" anchor="ctr">
            <a:spAutoFit/>
          </a:bodyPr>
          <a:lstStyle/>
          <a:p>
            <a:pPr eaLnBrk="0" hangingPunct="0">
              <a:defRPr/>
            </a:pPr>
            <a:r>
              <a:rPr lang="en-US" b="1">
                <a:solidFill>
                  <a:schemeClr val="tx2"/>
                </a:solidFill>
                <a:effectLst>
                  <a:outerShdw blurRad="38100" dist="38100" dir="2700000" algn="tl">
                    <a:srgbClr val="000000"/>
                  </a:outerShdw>
                </a:effectLst>
                <a:latin typeface="Segoe"/>
                <a:cs typeface="Arial" charset="0"/>
              </a:rPr>
              <a:t>Processor0</a:t>
            </a:r>
          </a:p>
        </p:txBody>
      </p:sp>
      <p:sp>
        <p:nvSpPr>
          <p:cNvPr id="71" name="Text Box 82"/>
          <p:cNvSpPr txBox="1">
            <a:spLocks noChangeArrowheads="1"/>
          </p:cNvSpPr>
          <p:nvPr/>
        </p:nvSpPr>
        <p:spPr bwMode="gray">
          <a:xfrm>
            <a:off x="2381250" y="1487488"/>
            <a:ext cx="1428750" cy="366712"/>
          </a:xfrm>
          <a:prstGeom prst="rect">
            <a:avLst/>
          </a:prstGeom>
          <a:noFill/>
          <a:ln w="9525">
            <a:noFill/>
            <a:miter lim="800000"/>
            <a:headEnd/>
            <a:tailEnd/>
          </a:ln>
          <a:effectLst/>
        </p:spPr>
        <p:txBody>
          <a:bodyPr wrap="none" anchor="ctr">
            <a:spAutoFit/>
          </a:bodyPr>
          <a:lstStyle/>
          <a:p>
            <a:pPr eaLnBrk="0" hangingPunct="0">
              <a:defRPr/>
            </a:pPr>
            <a:r>
              <a:rPr lang="en-US" b="1">
                <a:solidFill>
                  <a:schemeClr val="tx2"/>
                </a:solidFill>
                <a:effectLst>
                  <a:outerShdw blurRad="38100" dist="38100" dir="2700000" algn="tl">
                    <a:srgbClr val="000000"/>
                  </a:outerShdw>
                </a:effectLst>
                <a:latin typeface="Segoe"/>
                <a:cs typeface="Arial" charset="0"/>
              </a:rPr>
              <a:t>Processor1</a:t>
            </a:r>
          </a:p>
        </p:txBody>
      </p:sp>
      <p:sp>
        <p:nvSpPr>
          <p:cNvPr id="53274" name="Line 83"/>
          <p:cNvSpPr>
            <a:spLocks noChangeShapeType="1"/>
          </p:cNvSpPr>
          <p:nvPr/>
        </p:nvSpPr>
        <p:spPr bwMode="gray">
          <a:xfrm>
            <a:off x="904875" y="5105400"/>
            <a:ext cx="809625" cy="0"/>
          </a:xfrm>
          <a:prstGeom prst="line">
            <a:avLst/>
          </a:prstGeom>
          <a:noFill/>
          <a:ln w="19050">
            <a:solidFill>
              <a:schemeClr val="accent1"/>
            </a:solidFill>
            <a:round/>
            <a:headEnd type="triangle" w="med" len="med"/>
            <a:tailEnd/>
          </a:ln>
        </p:spPr>
        <p:txBody>
          <a:bodyPr wrap="none" anchor="ctr"/>
          <a:lstStyle/>
          <a:p>
            <a:endParaRPr lang="en-US"/>
          </a:p>
        </p:txBody>
      </p:sp>
      <p:sp>
        <p:nvSpPr>
          <p:cNvPr id="53275" name="Oval 84"/>
          <p:cNvSpPr>
            <a:spLocks noChangeArrowheads="1"/>
          </p:cNvSpPr>
          <p:nvPr/>
        </p:nvSpPr>
        <p:spPr bwMode="auto">
          <a:xfrm>
            <a:off x="3132138" y="3249613"/>
            <a:ext cx="66675" cy="595312"/>
          </a:xfrm>
          <a:prstGeom prst="ellipse">
            <a:avLst/>
          </a:prstGeom>
          <a:noFill/>
          <a:ln w="28575">
            <a:solidFill>
              <a:srgbClr val="66FF33"/>
            </a:solidFill>
            <a:round/>
            <a:headEnd type="none" w="sm" len="sm"/>
            <a:tailEnd type="none" w="lg" len="lg"/>
          </a:ln>
        </p:spPr>
        <p:txBody>
          <a:bodyPr wrap="none" anchor="ctr"/>
          <a:lstStyle/>
          <a:p>
            <a:endParaRPr lang="en-US">
              <a:latin typeface="Segoe" pitchFamily="2" charset="0"/>
            </a:endParaRPr>
          </a:p>
        </p:txBody>
      </p:sp>
      <p:sp>
        <p:nvSpPr>
          <p:cNvPr id="53276" name="Oval 85"/>
          <p:cNvSpPr>
            <a:spLocks noChangeArrowheads="1"/>
          </p:cNvSpPr>
          <p:nvPr/>
        </p:nvSpPr>
        <p:spPr bwMode="auto">
          <a:xfrm>
            <a:off x="3125788" y="3952875"/>
            <a:ext cx="66675" cy="595313"/>
          </a:xfrm>
          <a:prstGeom prst="ellipse">
            <a:avLst/>
          </a:prstGeom>
          <a:noFill/>
          <a:ln w="28575">
            <a:solidFill>
              <a:srgbClr val="66FF33"/>
            </a:solidFill>
            <a:round/>
            <a:headEnd type="none" w="sm" len="sm"/>
            <a:tailEnd type="none" w="lg" len="lg"/>
          </a:ln>
        </p:spPr>
        <p:txBody>
          <a:bodyPr wrap="none" anchor="ctr"/>
          <a:lstStyle/>
          <a:p>
            <a:endParaRPr lang="en-US">
              <a:latin typeface="Segoe" pitchFamily="2" charset="0"/>
            </a:endParaRPr>
          </a:p>
        </p:txBody>
      </p:sp>
      <p:sp>
        <p:nvSpPr>
          <p:cNvPr id="80" name="Oval 95"/>
          <p:cNvSpPr>
            <a:spLocks noChangeArrowheads="1"/>
          </p:cNvSpPr>
          <p:nvPr/>
        </p:nvSpPr>
        <p:spPr bwMode="auto">
          <a:xfrm>
            <a:off x="838200" y="4876800"/>
            <a:ext cx="4038600" cy="1524000"/>
          </a:xfrm>
          <a:prstGeom prst="ellipse">
            <a:avLst/>
          </a:prstGeom>
          <a:noFill/>
          <a:ln w="50800" algn="ctr">
            <a:solidFill>
              <a:srgbClr val="FF9900"/>
            </a:solidFill>
            <a:round/>
            <a:headEnd/>
            <a:tailEnd/>
          </a:ln>
        </p:spPr>
        <p:txBody>
          <a:bodyPr wrap="none" anchor="ctr"/>
          <a:lstStyle/>
          <a:p>
            <a:endParaRPr lang="en-US">
              <a:latin typeface="Segoe" pitchFamily="2" charset="0"/>
            </a:endParaRPr>
          </a:p>
        </p:txBody>
      </p:sp>
      <p:sp>
        <p:nvSpPr>
          <p:cNvPr id="81" name="AutoShape 96"/>
          <p:cNvSpPr>
            <a:spLocks noChangeArrowheads="1"/>
          </p:cNvSpPr>
          <p:nvPr/>
        </p:nvSpPr>
        <p:spPr bwMode="auto">
          <a:xfrm>
            <a:off x="5638800" y="2438400"/>
            <a:ext cx="3124200" cy="3505200"/>
          </a:xfrm>
          <a:prstGeom prst="wedgeRectCallout">
            <a:avLst>
              <a:gd name="adj1" fmla="val -72917"/>
              <a:gd name="adj2" fmla="val 37861"/>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marL="176213" indent="-176213" eaLnBrk="0" hangingPunct="0">
              <a:buFontTx/>
              <a:buChar char="•"/>
            </a:pPr>
            <a:r>
              <a:rPr lang="en-US" sz="2000" dirty="0" smtClean="0">
                <a:solidFill>
                  <a:srgbClr val="000000"/>
                </a:solidFill>
                <a:latin typeface="Segoe" pitchFamily="2" charset="0"/>
              </a:rPr>
              <a:t>Corrected </a:t>
            </a:r>
            <a:r>
              <a:rPr lang="en-US" sz="2000" dirty="0">
                <a:solidFill>
                  <a:srgbClr val="000000"/>
                </a:solidFill>
                <a:latin typeface="Segoe" pitchFamily="2" charset="0"/>
              </a:rPr>
              <a:t>errors can assert AER Interrupt (MSI) or steered to </a:t>
            </a:r>
            <a:r>
              <a:rPr lang="en-US" sz="2000" dirty="0" smtClean="0">
                <a:solidFill>
                  <a:srgbClr val="000000"/>
                </a:solidFill>
                <a:latin typeface="Segoe" pitchFamily="2" charset="0"/>
              </a:rPr>
              <a:t/>
            </a:r>
            <a:br>
              <a:rPr lang="en-US" sz="2000" dirty="0" smtClean="0">
                <a:solidFill>
                  <a:srgbClr val="000000"/>
                </a:solidFill>
                <a:latin typeface="Segoe" pitchFamily="2" charset="0"/>
              </a:rPr>
            </a:br>
            <a:r>
              <a:rPr lang="en-US" sz="2000" dirty="0" smtClean="0">
                <a:solidFill>
                  <a:srgbClr val="000000"/>
                </a:solidFill>
                <a:latin typeface="Segoe" pitchFamily="2" charset="0"/>
              </a:rPr>
              <a:t>error </a:t>
            </a:r>
            <a:r>
              <a:rPr lang="en-US" sz="2000" dirty="0">
                <a:solidFill>
                  <a:srgbClr val="000000"/>
                </a:solidFill>
                <a:latin typeface="Segoe" pitchFamily="2" charset="0"/>
              </a:rPr>
              <a:t>pin</a:t>
            </a:r>
          </a:p>
          <a:p>
            <a:pPr marL="176213" indent="-176213" eaLnBrk="0" hangingPunct="0"/>
            <a:endParaRPr lang="en-US" sz="2000" dirty="0">
              <a:solidFill>
                <a:srgbClr val="000000"/>
              </a:solidFill>
              <a:latin typeface="Segoe" pitchFamily="2" charset="0"/>
            </a:endParaRPr>
          </a:p>
          <a:p>
            <a:pPr marL="176213" indent="-176213" eaLnBrk="0" hangingPunct="0">
              <a:buFontTx/>
              <a:buChar char="•"/>
            </a:pPr>
            <a:r>
              <a:rPr lang="en-US" sz="2000" dirty="0">
                <a:solidFill>
                  <a:srgbClr val="000000"/>
                </a:solidFill>
                <a:latin typeface="Segoe" pitchFamily="2" charset="0"/>
              </a:rPr>
              <a:t>Uncorrected errors can assert AER interrupt or steered to error pins (cause NMI/SMI)</a:t>
            </a:r>
          </a:p>
        </p:txBody>
      </p:sp>
      <p:sp>
        <p:nvSpPr>
          <p:cNvPr id="82" name="Title 80"/>
          <p:cNvSpPr txBox="1">
            <a:spLocks/>
          </p:cNvSpPr>
          <p:nvPr/>
        </p:nvSpPr>
        <p:spPr>
          <a:xfrm>
            <a:off x="382588" y="228600"/>
            <a:ext cx="8380412" cy="1329595"/>
          </a:xfrm>
          <a:prstGeom prst="rect">
            <a:avLst/>
          </a:prstGeom>
        </p:spPr>
        <p:txBody>
          <a:bodyPr/>
          <a:lstStyle/>
          <a:p>
            <a:pPr marL="0" marR="0" lvl="0" indent="0" algn="l" defTabSz="911225" rtl="0" eaLnBrk="0" fontAlgn="base" latinLnBrk="0" hangingPunct="0">
              <a:lnSpc>
                <a:spcPct val="90000"/>
              </a:lnSpc>
              <a:spcBef>
                <a:spcPct val="0"/>
              </a:spcBef>
              <a:spcAft>
                <a:spcPct val="0"/>
              </a:spcAft>
              <a:buClrTx/>
              <a:buSzTx/>
              <a:buFontTx/>
              <a:buNone/>
              <a:tabLst/>
              <a:defRPr/>
            </a:pPr>
            <a:r>
              <a:rPr kumimoji="0" lang="en-US" sz="3200" b="0" i="0" u="none" strike="noStrike" kern="0" cap="none" spc="-125" normalizeH="0" baseline="0" noProof="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WHEA Support On Intel® 5000 </a:t>
            </a:r>
            <a:br>
              <a:rPr kumimoji="0" lang="en-US" sz="3200" b="0" i="0" u="none" strike="noStrike" kern="0" cap="none" spc="-125" normalizeH="0" baseline="0" noProof="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br>
            <a:r>
              <a:rPr kumimoji="0" lang="en-US" sz="3200" b="0" i="0" u="none" strike="noStrike" kern="0" cap="none" spc="-125" normalizeH="0" baseline="0" noProof="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Series-Based Platform</a:t>
            </a:r>
            <a:br>
              <a:rPr kumimoji="0" lang="en-US" sz="3200" b="0" i="0" u="none" strike="noStrike" kern="0" cap="none" spc="-125" normalizeH="0" baseline="0" noProof="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br>
            <a:endParaRPr kumimoji="0" lang="en-US" sz="3200" b="0" i="0" u="none" strike="noStrike" kern="0" cap="none" spc="-125" normalizeH="0" baseline="0" noProof="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endParaRPr>
          </a:p>
        </p:txBody>
      </p:sp>
      <p:sp>
        <p:nvSpPr>
          <p:cNvPr id="83" name="Text Box 17"/>
          <p:cNvSpPr txBox="1">
            <a:spLocks noChangeArrowheads="1"/>
          </p:cNvSpPr>
          <p:nvPr/>
        </p:nvSpPr>
        <p:spPr bwMode="gray">
          <a:xfrm>
            <a:off x="1089025" y="2778125"/>
            <a:ext cx="768350" cy="366713"/>
          </a:xfrm>
          <a:prstGeom prst="rect">
            <a:avLst/>
          </a:prstGeom>
          <a:noFill/>
          <a:ln w="9525">
            <a:noFill/>
            <a:miter lim="800000"/>
            <a:headEnd/>
            <a:tailEnd/>
          </a:ln>
          <a:effectLst/>
        </p:spPr>
        <p:txBody>
          <a:bodyPr wrap="none" anchor="ctr">
            <a:spAutoFit/>
          </a:bodyPr>
          <a:lstStyle/>
          <a:p>
            <a:pPr eaLnBrk="0" hangingPunct="0">
              <a:defRPr/>
            </a:pPr>
            <a:r>
              <a:rPr lang="en-US" b="1" dirty="0">
                <a:solidFill>
                  <a:schemeClr val="tx2"/>
                </a:solidFill>
                <a:effectLst>
                  <a:outerShdw blurRad="38100" dist="38100" dir="2700000" algn="tl">
                    <a:srgbClr val="000000"/>
                  </a:outerShdw>
                </a:effectLst>
                <a:latin typeface="Segoe"/>
                <a:cs typeface="Arial" charset="0"/>
              </a:rPr>
              <a:t>FSB0</a:t>
            </a:r>
          </a:p>
        </p:txBody>
      </p:sp>
      <p:sp>
        <p:nvSpPr>
          <p:cNvPr id="84" name="Text Box 26"/>
          <p:cNvSpPr txBox="1">
            <a:spLocks noChangeArrowheads="1"/>
          </p:cNvSpPr>
          <p:nvPr/>
        </p:nvSpPr>
        <p:spPr bwMode="gray">
          <a:xfrm>
            <a:off x="1981200" y="2770188"/>
            <a:ext cx="768350" cy="366712"/>
          </a:xfrm>
          <a:prstGeom prst="rect">
            <a:avLst/>
          </a:prstGeom>
          <a:noFill/>
          <a:ln w="9525">
            <a:noFill/>
            <a:miter lim="800000"/>
            <a:headEnd/>
            <a:tailEnd/>
          </a:ln>
          <a:effectLst/>
        </p:spPr>
        <p:txBody>
          <a:bodyPr wrap="none" anchor="ctr">
            <a:spAutoFit/>
          </a:bodyPr>
          <a:lstStyle/>
          <a:p>
            <a:pPr eaLnBrk="0" hangingPunct="0">
              <a:defRPr/>
            </a:pPr>
            <a:r>
              <a:rPr lang="en-US" b="1">
                <a:solidFill>
                  <a:schemeClr val="tx2"/>
                </a:solidFill>
                <a:effectLst>
                  <a:outerShdw blurRad="38100" dist="38100" dir="2700000" algn="tl">
                    <a:srgbClr val="000000"/>
                  </a:outerShdw>
                </a:effectLst>
                <a:latin typeface="Segoe"/>
                <a:cs typeface="Arial" charset="0"/>
              </a:rPr>
              <a:t>FSB1</a:t>
            </a:r>
          </a:p>
        </p:txBody>
      </p:sp>
      <p:sp>
        <p:nvSpPr>
          <p:cNvPr id="85" name="Rectangle 16"/>
          <p:cNvSpPr>
            <a:spLocks noChangeArrowheads="1"/>
          </p:cNvSpPr>
          <p:nvPr/>
        </p:nvSpPr>
        <p:spPr bwMode="gray">
          <a:xfrm>
            <a:off x="1531938" y="2082800"/>
            <a:ext cx="234950" cy="315912"/>
          </a:xfrm>
          <a:prstGeom prst="rect">
            <a:avLst/>
          </a:prstGeom>
          <a:solidFill>
            <a:srgbClr val="C0C0C0"/>
          </a:solidFill>
          <a:ln w="9525">
            <a:solidFill>
              <a:schemeClr val="tx1"/>
            </a:solidFill>
            <a:miter lim="800000"/>
            <a:headEnd/>
            <a:tailEnd/>
          </a:ln>
        </p:spPr>
        <p:txBody>
          <a:bodyPr wrap="none" anchor="ctr"/>
          <a:lstStyle/>
          <a:p>
            <a:endParaRPr lang="en-US">
              <a:latin typeface="Segoe" pitchFamily="2" charset="0"/>
            </a:endParaRPr>
          </a:p>
        </p:txBody>
      </p:sp>
      <p:sp>
        <p:nvSpPr>
          <p:cNvPr id="86" name="Rectangle 78"/>
          <p:cNvSpPr>
            <a:spLocks noChangeArrowheads="1"/>
          </p:cNvSpPr>
          <p:nvPr/>
        </p:nvSpPr>
        <p:spPr bwMode="gray">
          <a:xfrm>
            <a:off x="1827213" y="2082800"/>
            <a:ext cx="234950" cy="315913"/>
          </a:xfrm>
          <a:prstGeom prst="rect">
            <a:avLst/>
          </a:prstGeom>
          <a:solidFill>
            <a:srgbClr val="C0C0C0"/>
          </a:solidFill>
          <a:ln w="9525">
            <a:solidFill>
              <a:schemeClr val="tx1"/>
            </a:solidFill>
            <a:miter lim="800000"/>
            <a:headEnd/>
            <a:tailEnd/>
          </a:ln>
        </p:spPr>
        <p:txBody>
          <a:bodyPr wrap="none" anchor="ctr"/>
          <a:lstStyle/>
          <a:p>
            <a:endParaRPr lang="en-US">
              <a:latin typeface="Segoe" pitchFamily="2" charset="0"/>
            </a:endParaRPr>
          </a:p>
        </p:txBody>
      </p:sp>
      <p:sp>
        <p:nvSpPr>
          <p:cNvPr id="87" name="Rectangle 79"/>
          <p:cNvSpPr>
            <a:spLocks noChangeArrowheads="1"/>
          </p:cNvSpPr>
          <p:nvPr/>
        </p:nvSpPr>
        <p:spPr bwMode="gray">
          <a:xfrm>
            <a:off x="2409825" y="2082800"/>
            <a:ext cx="234950" cy="315912"/>
          </a:xfrm>
          <a:prstGeom prst="rect">
            <a:avLst/>
          </a:prstGeom>
          <a:solidFill>
            <a:srgbClr val="C0C0C0"/>
          </a:solidFill>
          <a:ln w="9525">
            <a:solidFill>
              <a:schemeClr val="tx1"/>
            </a:solidFill>
            <a:miter lim="800000"/>
            <a:headEnd/>
            <a:tailEnd/>
          </a:ln>
        </p:spPr>
        <p:txBody>
          <a:bodyPr wrap="none" anchor="ctr"/>
          <a:lstStyle/>
          <a:p>
            <a:endParaRPr lang="en-US">
              <a:latin typeface="Segoe" pitchFamily="2" charset="0"/>
            </a:endParaRPr>
          </a:p>
        </p:txBody>
      </p:sp>
      <p:sp>
        <p:nvSpPr>
          <p:cNvPr id="88" name="Rectangle 80"/>
          <p:cNvSpPr>
            <a:spLocks noChangeArrowheads="1"/>
          </p:cNvSpPr>
          <p:nvPr/>
        </p:nvSpPr>
        <p:spPr bwMode="gray">
          <a:xfrm>
            <a:off x="2719388" y="2082800"/>
            <a:ext cx="234950" cy="315913"/>
          </a:xfrm>
          <a:prstGeom prst="rect">
            <a:avLst/>
          </a:prstGeom>
          <a:solidFill>
            <a:srgbClr val="C0C0C0"/>
          </a:solidFill>
          <a:ln w="9525">
            <a:solidFill>
              <a:schemeClr val="tx1"/>
            </a:solidFill>
            <a:miter lim="800000"/>
            <a:headEnd/>
            <a:tailEnd/>
          </a:ln>
        </p:spPr>
        <p:txBody>
          <a:bodyPr wrap="none" anchor="ctr"/>
          <a:lstStyle/>
          <a:p>
            <a:endParaRPr lang="en-US">
              <a:latin typeface="Segoe" pitchFamily="2" charset="0"/>
            </a:endParaRPr>
          </a:p>
        </p:txBody>
      </p:sp>
      <p:sp>
        <p:nvSpPr>
          <p:cNvPr id="89" name="Rectangle 82"/>
          <p:cNvSpPr>
            <a:spLocks noChangeArrowheads="1"/>
          </p:cNvSpPr>
          <p:nvPr/>
        </p:nvSpPr>
        <p:spPr bwMode="auto">
          <a:xfrm>
            <a:off x="3810000" y="6354762"/>
            <a:ext cx="3921125" cy="274638"/>
          </a:xfrm>
          <a:prstGeom prst="rect">
            <a:avLst/>
          </a:prstGeom>
          <a:noFill/>
          <a:ln w="9525">
            <a:noFill/>
            <a:miter lim="800000"/>
            <a:headEnd/>
            <a:tailEnd/>
          </a:ln>
          <a:effectLst/>
        </p:spPr>
        <p:txBody>
          <a:bodyPr wrap="none">
            <a:spAutoFit/>
          </a:bodyPr>
          <a:lstStyle/>
          <a:p>
            <a:r>
              <a:rPr lang="en-US" sz="1200" dirty="0">
                <a:latin typeface="Segoe" pitchFamily="2" charset="0"/>
              </a:rPr>
              <a:t>Copyright </a:t>
            </a:r>
            <a:r>
              <a:rPr lang="en-US" sz="1200" dirty="0">
                <a:latin typeface="Arial"/>
              </a:rPr>
              <a:t>©</a:t>
            </a:r>
            <a:r>
              <a:rPr lang="en-US" sz="1200" dirty="0">
                <a:latin typeface="Segoe" pitchFamily="2" charset="0"/>
              </a:rPr>
              <a:t> Intel Corporation, 2007. All rights reserved.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5-00244_WinHec_Template_Fad.png"/>
          <p:cNvPicPr>
            <a:picLocks noChangeAspect="1"/>
          </p:cNvPicPr>
          <p:nvPr/>
        </p:nvPicPr>
        <p:blipFill>
          <a:blip r:embed="rId3"/>
          <a:stretch>
            <a:fillRect/>
          </a:stretch>
        </p:blipFill>
        <p:spPr>
          <a:xfrm>
            <a:off x="3655221" y="1935428"/>
            <a:ext cx="4765147" cy="2238375"/>
          </a:xfrm>
          <a:prstGeom prst="rect">
            <a:avLst/>
          </a:prstGeom>
        </p:spPr>
      </p:pic>
      <p:sp>
        <p:nvSpPr>
          <p:cNvPr id="4" name="Title 3"/>
          <p:cNvSpPr>
            <a:spLocks noGrp="1"/>
          </p:cNvSpPr>
          <p:nvPr>
            <p:ph type="ctrTitle"/>
          </p:nvPr>
        </p:nvSpPr>
        <p:spPr/>
        <p:txBody>
          <a:bodyPr/>
          <a:lstStyle/>
          <a:p>
            <a:r>
              <a:rPr lang="en-US" dirty="0" smtClean="0"/>
              <a:t>WHEA Correctable Error Flow On Intel Platforms</a:t>
            </a:r>
            <a:endParaRPr lang="en-US" dirty="0"/>
          </a:p>
        </p:txBody>
      </p:sp>
      <p:sp>
        <p:nvSpPr>
          <p:cNvPr id="5" name="Subtitle 4"/>
          <p:cNvSpPr>
            <a:spLocks noGrp="1"/>
          </p:cNvSpPr>
          <p:nvPr>
            <p:ph type="subTitle" idx="1"/>
          </p:nvPr>
        </p:nvSpPr>
        <p:spPr>
          <a:xfrm>
            <a:off x="727607" y="4340491"/>
            <a:ext cx="7692761" cy="1412694"/>
          </a:xfrm>
        </p:spPr>
        <p:txBody>
          <a:bodyPr/>
          <a:lstStyle/>
          <a:p>
            <a:r>
              <a:rPr lang="en-US" dirty="0" smtClean="0"/>
              <a:t>Mohan Kumar</a:t>
            </a:r>
          </a:p>
          <a:p>
            <a:r>
              <a:rPr lang="en-US" dirty="0" smtClean="0"/>
              <a:t>Senior Principal Engineer</a:t>
            </a:r>
          </a:p>
          <a:p>
            <a:r>
              <a:rPr lang="en-US" dirty="0" smtClean="0"/>
              <a:t>Intel</a:t>
            </a:r>
            <a:endParaRPr lang="en-US" dirty="0"/>
          </a:p>
        </p:txBody>
      </p:sp>
      <p:sp>
        <p:nvSpPr>
          <p:cNvPr id="6" name="TextBox 5"/>
          <p:cNvSpPr txBox="1"/>
          <p:nvPr/>
        </p:nvSpPr>
        <p:spPr>
          <a:xfrm>
            <a:off x="1370542" y="644759"/>
            <a:ext cx="6203157" cy="1538883"/>
          </a:xfrm>
          <a:prstGeom prst="rect">
            <a:avLst/>
          </a:prstGeom>
          <a:noFill/>
        </p:spPr>
        <p:txBody>
          <a:bodyPr wrap="square" lIns="0" tIns="0" rIns="0"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US" sz="10000" b="1" spc="-642" dirty="0">
                <a:ln w="11430"/>
                <a:solidFill>
                  <a:schemeClr val="tx2"/>
                </a:solidFill>
                <a:effectLst>
                  <a:outerShdw blurRad="50800" dist="39000" dir="5460000" algn="tl">
                    <a:srgbClr val="000000">
                      <a:alpha val="38000"/>
                    </a:srgbClr>
                  </a:outerShdw>
                </a:effectLst>
                <a:latin typeface="Segoe" pitchFamily="34" charset="0"/>
              </a:rPr>
              <a:t>demo</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2777" eaLnBrk="1" hangingPunct="1">
              <a:defRPr/>
            </a:pPr>
            <a:r>
              <a:rPr smtClean="0"/>
              <a:t>Corrected Error Handling</a:t>
            </a:r>
            <a:endParaRPr/>
          </a:p>
        </p:txBody>
      </p:sp>
      <p:sp>
        <p:nvSpPr>
          <p:cNvPr id="3" name="Content Placeholder 2"/>
          <p:cNvSpPr>
            <a:spLocks noGrp="1"/>
          </p:cNvSpPr>
          <p:nvPr>
            <p:ph type="body" idx="1"/>
          </p:nvPr>
        </p:nvSpPr>
        <p:spPr>
          <a:xfrm>
            <a:off x="382588" y="1362075"/>
            <a:ext cx="8380412" cy="5269135"/>
          </a:xfrm>
        </p:spPr>
        <p:txBody>
          <a:bodyPr/>
          <a:lstStyle/>
          <a:p>
            <a:pPr marL="457200" indent="-457200" eaLnBrk="1" hangingPunct="1">
              <a:spcBef>
                <a:spcPts val="800"/>
              </a:spcBef>
              <a:buClr>
                <a:schemeClr val="accent1"/>
              </a:buClr>
              <a:buFont typeface="Segoe Semibold" pitchFamily="2" charset="0"/>
              <a:buAutoNum type="arabicPeriod"/>
            </a:pPr>
            <a:r>
              <a:rPr lang="en-US" sz="2800" dirty="0" smtClean="0">
                <a:effectLst>
                  <a:outerShdw blurRad="38100" dist="38100" dir="2700000" algn="tl">
                    <a:srgbClr val="000000"/>
                  </a:outerShdw>
                </a:effectLst>
              </a:rPr>
              <a:t>Correctable errors injected into End Point</a:t>
            </a:r>
          </a:p>
          <a:p>
            <a:pPr marL="457200" indent="-457200" eaLnBrk="1" hangingPunct="1">
              <a:spcBef>
                <a:spcPts val="800"/>
              </a:spcBef>
              <a:buClr>
                <a:schemeClr val="accent1"/>
              </a:buClr>
              <a:buFont typeface="Segoe Semibold" pitchFamily="2" charset="0"/>
              <a:buAutoNum type="arabicPeriod"/>
            </a:pPr>
            <a:r>
              <a:rPr lang="en-US" sz="2800" dirty="0" smtClean="0">
                <a:effectLst>
                  <a:outerShdw blurRad="38100" dist="38100" dir="2700000" algn="tl">
                    <a:srgbClr val="000000"/>
                  </a:outerShdw>
                </a:effectLst>
              </a:rPr>
              <a:t>Correctable Error received by root port is fielded by Windows Server 2008 driver</a:t>
            </a:r>
          </a:p>
          <a:p>
            <a:pPr marL="457200" indent="-457200" eaLnBrk="1" hangingPunct="1">
              <a:spcBef>
                <a:spcPts val="800"/>
              </a:spcBef>
              <a:buClr>
                <a:schemeClr val="accent1"/>
              </a:buClr>
              <a:buFont typeface="Segoe Semibold" pitchFamily="2" charset="0"/>
              <a:buAutoNum type="arabicPeriod"/>
            </a:pPr>
            <a:r>
              <a:rPr lang="en-US" sz="2800" dirty="0" smtClean="0">
                <a:effectLst>
                  <a:outerShdw blurRad="38100" dist="38100" dir="2700000" algn="tl">
                    <a:srgbClr val="000000"/>
                  </a:outerShdw>
                </a:effectLst>
              </a:rPr>
              <a:t>WHEA forwards correctable error as ETW event</a:t>
            </a:r>
          </a:p>
          <a:p>
            <a:pPr marL="457200" indent="-457200" eaLnBrk="1" hangingPunct="1">
              <a:spcBef>
                <a:spcPts val="800"/>
              </a:spcBef>
              <a:buClr>
                <a:schemeClr val="accent1"/>
              </a:buClr>
              <a:buFont typeface="Segoe Semibold" pitchFamily="2" charset="0"/>
              <a:buAutoNum type="arabicPeriod"/>
            </a:pPr>
            <a:r>
              <a:rPr lang="en-US" sz="2800" dirty="0" smtClean="0">
                <a:effectLst>
                  <a:outerShdw blurRad="38100" dist="38100" dir="2700000" algn="tl">
                    <a:srgbClr val="000000"/>
                  </a:outerShdw>
                </a:effectLst>
              </a:rPr>
              <a:t>Notification App registered for correctable errors received ETW event</a:t>
            </a:r>
          </a:p>
          <a:p>
            <a:pPr marL="457200" indent="-457200" eaLnBrk="1" hangingPunct="1">
              <a:spcBef>
                <a:spcPts val="800"/>
              </a:spcBef>
              <a:buClr>
                <a:schemeClr val="accent1"/>
              </a:buClr>
              <a:buFont typeface="Segoe Semibold" pitchFamily="2" charset="0"/>
              <a:buAutoNum type="arabicPeriod"/>
            </a:pPr>
            <a:r>
              <a:rPr lang="en-US" sz="2800" dirty="0" smtClean="0">
                <a:effectLst>
                  <a:outerShdw blurRad="38100" dist="38100" dir="2700000" algn="tl">
                    <a:srgbClr val="000000"/>
                  </a:outerShdw>
                </a:effectLst>
              </a:rPr>
              <a:t>App queries WHEA to get detailed WHEA</a:t>
            </a:r>
            <a:br>
              <a:rPr lang="en-US" sz="2800" dirty="0" smtClean="0">
                <a:effectLst>
                  <a:outerShdw blurRad="38100" dist="38100" dir="2700000" algn="tl">
                    <a:srgbClr val="000000"/>
                  </a:outerShdw>
                </a:effectLst>
              </a:rPr>
            </a:br>
            <a:r>
              <a:rPr lang="en-US" sz="2800" dirty="0" smtClean="0">
                <a:effectLst>
                  <a:outerShdw blurRad="38100" dist="38100" dir="2700000" algn="tl">
                    <a:srgbClr val="000000"/>
                  </a:outerShdw>
                </a:effectLst>
              </a:rPr>
              <a:t>error record</a:t>
            </a:r>
          </a:p>
          <a:p>
            <a:pPr marL="457200" indent="-457200" eaLnBrk="1" hangingPunct="1">
              <a:spcBef>
                <a:spcPts val="800"/>
              </a:spcBef>
              <a:buClr>
                <a:schemeClr val="accent1"/>
              </a:buClr>
              <a:buFont typeface="Segoe Semibold" pitchFamily="2" charset="0"/>
              <a:buAutoNum type="arabicPeriod"/>
            </a:pPr>
            <a:r>
              <a:rPr lang="en-US" sz="2800" dirty="0" smtClean="0">
                <a:effectLst>
                  <a:outerShdw blurRad="38100" dist="38100" dir="2700000" algn="tl">
                    <a:srgbClr val="000000"/>
                  </a:outerShdw>
                </a:effectLst>
              </a:rPr>
              <a:t>App profiles the integrity of the link by</a:t>
            </a:r>
            <a:br>
              <a:rPr lang="en-US" sz="2800" dirty="0" smtClean="0">
                <a:effectLst>
                  <a:outerShdw blurRad="38100" dist="38100" dir="2700000" algn="tl">
                    <a:srgbClr val="000000"/>
                  </a:outerShdw>
                </a:effectLst>
              </a:rPr>
            </a:br>
            <a:r>
              <a:rPr lang="en-US" sz="2800" dirty="0" smtClean="0">
                <a:effectLst>
                  <a:outerShdw blurRad="38100" dist="38100" dir="2700000" algn="tl">
                    <a:srgbClr val="000000"/>
                  </a:outerShdw>
                </a:effectLst>
              </a:rPr>
              <a:t>error </a:t>
            </a:r>
            <a:r>
              <a:rPr lang="en-US" sz="2800" dirty="0" err="1" smtClean="0">
                <a:effectLst>
                  <a:outerShdw blurRad="38100" dist="38100" dir="2700000" algn="tl">
                    <a:srgbClr val="000000"/>
                  </a:outerShdw>
                </a:effectLst>
              </a:rPr>
              <a:t>thresholding</a:t>
            </a:r>
            <a:endParaRPr lang="en-US" sz="2800" dirty="0" smtClean="0">
              <a:effectLst>
                <a:outerShdw blurRad="38100" dist="38100" dir="2700000" algn="tl">
                  <a:srgbClr val="000000"/>
                </a:outerShdw>
              </a:effectLst>
            </a:endParaRPr>
          </a:p>
          <a:p>
            <a:pPr marL="457200" indent="-457200" eaLnBrk="1" hangingPunct="1">
              <a:spcBef>
                <a:spcPts val="800"/>
              </a:spcBef>
              <a:buClr>
                <a:schemeClr val="accent1"/>
              </a:buClr>
              <a:buFont typeface="Segoe Semibold" pitchFamily="2" charset="0"/>
              <a:buAutoNum type="arabicPeriod"/>
            </a:pPr>
            <a:r>
              <a:rPr lang="en-US" sz="2800" dirty="0" smtClean="0">
                <a:effectLst>
                  <a:outerShdw blurRad="38100" dist="38100" dir="2700000" algn="tl">
                    <a:srgbClr val="000000"/>
                  </a:outerShdw>
                </a:effectLst>
              </a:rPr>
              <a:t>Programmed alerts occur on exceeding specified error threshold – for example, E-mail Alert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Rectangle 234"/>
          <p:cNvSpPr/>
          <p:nvPr/>
        </p:nvSpPr>
        <p:spPr bwMode="auto">
          <a:xfrm>
            <a:off x="92466" y="1419225"/>
            <a:ext cx="8928243" cy="5438775"/>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lIns="109728" tIns="54864" rIns="109728" bIns="54864" anchor="ctr"/>
          <a:lstStyle/>
          <a:p>
            <a:pPr algn="ctr" defTabSz="1096963" fontAlgn="auto">
              <a:spcBef>
                <a:spcPts val="0"/>
              </a:spcBef>
              <a:spcAft>
                <a:spcPts val="0"/>
              </a:spcAft>
              <a:defRPr/>
            </a:pPr>
            <a:endParaRPr lang="en-US" sz="3200" kern="0" dirty="0">
              <a:solidFill>
                <a:srgbClr val="FFFFFF"/>
              </a:solidFill>
              <a:latin typeface="Segoe" pitchFamily="34" charset="0"/>
              <a:cs typeface="+mn-cs"/>
            </a:endParaRPr>
          </a:p>
        </p:txBody>
      </p:sp>
      <p:sp>
        <p:nvSpPr>
          <p:cNvPr id="2" name="Title 1"/>
          <p:cNvSpPr>
            <a:spLocks noGrp="1"/>
          </p:cNvSpPr>
          <p:nvPr>
            <p:ph type="title"/>
          </p:nvPr>
        </p:nvSpPr>
        <p:spPr>
          <a:xfrm>
            <a:off x="382588" y="228600"/>
            <a:ext cx="8761412" cy="664797"/>
          </a:xfrm>
        </p:spPr>
        <p:txBody>
          <a:bodyPr/>
          <a:lstStyle/>
          <a:p>
            <a:pPr defTabSz="912777" eaLnBrk="1" hangingPunct="1">
              <a:defRPr/>
            </a:pPr>
            <a:r>
              <a:rPr sz="4800" smtClean="0"/>
              <a:t>Corrected Error Reporting Demo</a:t>
            </a:r>
            <a:endParaRPr sz="4800"/>
          </a:p>
        </p:txBody>
      </p:sp>
      <p:sp>
        <p:nvSpPr>
          <p:cNvPr id="4" name="AutoShape 3"/>
          <p:cNvSpPr>
            <a:spLocks noChangeArrowheads="1"/>
          </p:cNvSpPr>
          <p:nvPr/>
        </p:nvSpPr>
        <p:spPr bwMode="auto">
          <a:xfrm rot="-834820">
            <a:off x="5365750" y="1587500"/>
            <a:ext cx="1878013" cy="317500"/>
          </a:xfrm>
          <a:prstGeom prst="lightningBolt">
            <a:avLst/>
          </a:prstGeom>
          <a:solidFill>
            <a:srgbClr val="00FF00"/>
          </a:solidFill>
          <a:ln w="12700">
            <a:noFill/>
            <a:miter lim="800000"/>
            <a:headEnd type="none" w="sm" len="sm"/>
            <a:tailEnd type="none" w="sm" len="sm"/>
          </a:ln>
          <a:effectLst>
            <a:outerShdw blurRad="63500" sx="102000" sy="102000" algn="ctr" rotWithShape="0">
              <a:prstClr val="black">
                <a:alpha val="40000"/>
              </a:prstClr>
            </a:outerShdw>
          </a:effectLst>
        </p:spPr>
        <p:txBody>
          <a:bodyPr wrap="none" anchor="ctr"/>
          <a:lstStyle/>
          <a:p>
            <a:pPr fontAlgn="auto">
              <a:spcBef>
                <a:spcPts val="0"/>
              </a:spcBef>
              <a:spcAft>
                <a:spcPts val="0"/>
              </a:spcAft>
              <a:defRPr/>
            </a:pPr>
            <a:endParaRPr lang="en-US">
              <a:latin typeface="Segoe"/>
              <a:cs typeface="+mn-cs"/>
            </a:endParaRPr>
          </a:p>
        </p:txBody>
      </p:sp>
      <p:sp>
        <p:nvSpPr>
          <p:cNvPr id="5" name="Text Box 4"/>
          <p:cNvSpPr txBox="1">
            <a:spLocks noChangeArrowheads="1"/>
          </p:cNvSpPr>
          <p:nvPr/>
        </p:nvSpPr>
        <p:spPr bwMode="auto">
          <a:xfrm>
            <a:off x="5486400" y="1098550"/>
            <a:ext cx="1255472" cy="523220"/>
          </a:xfrm>
          <a:prstGeom prst="rect">
            <a:avLst/>
          </a:prstGeom>
          <a:noFill/>
          <a:ln w="12700">
            <a:noFill/>
            <a:miter lim="800000"/>
            <a:headEnd type="none" w="sm" len="sm"/>
            <a:tailEnd type="none" w="sm" len="sm"/>
          </a:ln>
        </p:spPr>
        <p:txBody>
          <a:bodyPr wrap="none">
            <a:spAutoFit/>
          </a:bodyPr>
          <a:lstStyle/>
          <a:p>
            <a:pPr eaLnBrk="0" fontAlgn="auto" hangingPunct="0">
              <a:spcBef>
                <a:spcPts val="0"/>
              </a:spcBef>
              <a:spcAft>
                <a:spcPts val="0"/>
              </a:spcAft>
              <a:defRPr/>
            </a:pPr>
            <a:r>
              <a:rPr lang="en-US" sz="1400" b="1" dirty="0" smtClean="0">
                <a:solidFill>
                  <a:schemeClr val="accent2"/>
                </a:solidFill>
                <a:effectLst>
                  <a:outerShdw blurRad="38100" dist="38100" dir="2700000" algn="tl">
                    <a:srgbClr val="000000">
                      <a:alpha val="43137"/>
                    </a:srgbClr>
                  </a:outerShdw>
                </a:effectLst>
                <a:latin typeface="+mj-lt"/>
                <a:cs typeface="+mn-cs"/>
              </a:rPr>
              <a:t>E-mail/Page</a:t>
            </a:r>
            <a:endParaRPr lang="en-US" sz="1400" b="1" dirty="0">
              <a:solidFill>
                <a:schemeClr val="accent2"/>
              </a:solidFill>
              <a:effectLst>
                <a:outerShdw blurRad="38100" dist="38100" dir="2700000" algn="tl">
                  <a:srgbClr val="000000">
                    <a:alpha val="43137"/>
                  </a:srgbClr>
                </a:outerShdw>
              </a:effectLst>
              <a:latin typeface="+mj-lt"/>
              <a:cs typeface="+mn-cs"/>
            </a:endParaRPr>
          </a:p>
          <a:p>
            <a:pPr eaLnBrk="0" fontAlgn="auto" hangingPunct="0">
              <a:spcBef>
                <a:spcPts val="0"/>
              </a:spcBef>
              <a:spcAft>
                <a:spcPts val="0"/>
              </a:spcAft>
              <a:defRPr/>
            </a:pPr>
            <a:r>
              <a:rPr lang="en-US" sz="1400" b="1" dirty="0">
                <a:solidFill>
                  <a:schemeClr val="accent2"/>
                </a:solidFill>
                <a:effectLst>
                  <a:outerShdw blurRad="38100" dist="38100" dir="2700000" algn="tl">
                    <a:srgbClr val="000000">
                      <a:alpha val="43137"/>
                    </a:srgbClr>
                  </a:outerShdw>
                </a:effectLst>
                <a:latin typeface="+mj-lt"/>
                <a:cs typeface="+mn-cs"/>
              </a:rPr>
              <a:t>support tech.</a:t>
            </a:r>
          </a:p>
        </p:txBody>
      </p:sp>
      <p:sp>
        <p:nvSpPr>
          <p:cNvPr id="61446" name="AutoShape 7"/>
          <p:cNvSpPr>
            <a:spLocks noChangeAspect="1" noChangeArrowheads="1" noTextEdit="1"/>
          </p:cNvSpPr>
          <p:nvPr/>
        </p:nvSpPr>
        <p:spPr bwMode="auto">
          <a:xfrm>
            <a:off x="1290638" y="4324350"/>
            <a:ext cx="6227762" cy="2184400"/>
          </a:xfrm>
          <a:prstGeom prst="rect">
            <a:avLst/>
          </a:prstGeom>
          <a:noFill/>
          <a:ln w="9525">
            <a:noFill/>
            <a:miter lim="800000"/>
            <a:headEnd/>
            <a:tailEnd/>
          </a:ln>
        </p:spPr>
        <p:txBody>
          <a:bodyPr/>
          <a:lstStyle/>
          <a:p>
            <a:endParaRPr lang="en-US"/>
          </a:p>
        </p:txBody>
      </p:sp>
      <p:sp>
        <p:nvSpPr>
          <p:cNvPr id="53254" name="Rectangle 8"/>
          <p:cNvSpPr>
            <a:spLocks noChangeArrowheads="1"/>
          </p:cNvSpPr>
          <p:nvPr/>
        </p:nvSpPr>
        <p:spPr bwMode="auto">
          <a:xfrm>
            <a:off x="1517650" y="4345326"/>
            <a:ext cx="5394325" cy="2278062"/>
          </a:xfrm>
          <a:prstGeom prst="rect">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lIns="91432" tIns="45717" rIns="91432" bIns="45717" anchor="ctr"/>
          <a:lstStyle/>
          <a:p>
            <a:pPr algn="ctr" defTabSz="914063" fontAlgn="auto">
              <a:spcBef>
                <a:spcPts val="0"/>
              </a:spcBef>
              <a:spcAft>
                <a:spcPts val="0"/>
              </a:spcAft>
              <a:defRPr/>
            </a:pPr>
            <a:endParaRPr lang="en-US">
              <a:effectLst>
                <a:outerShdw blurRad="38100" dist="38100" dir="2700000" algn="tl">
                  <a:srgbClr val="000000">
                    <a:alpha val="43137"/>
                  </a:srgbClr>
                </a:outerShdw>
              </a:effectLst>
            </a:endParaRPr>
          </a:p>
        </p:txBody>
      </p:sp>
      <p:sp>
        <p:nvSpPr>
          <p:cNvPr id="9" name="AutoShape 370"/>
          <p:cNvSpPr>
            <a:spLocks noChangeArrowheads="1"/>
          </p:cNvSpPr>
          <p:nvPr/>
        </p:nvSpPr>
        <p:spPr bwMode="auto">
          <a:xfrm>
            <a:off x="4211056" y="5893225"/>
            <a:ext cx="2552700" cy="550862"/>
          </a:xfrm>
          <a:prstGeom prst="leftRightArrow">
            <a:avLst>
              <a:gd name="adj1" fmla="val 38157"/>
              <a:gd name="adj2" fmla="val 3192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2" tIns="45717" rIns="91432" bIns="45717" anchor="ctr"/>
          <a:lstStyle/>
          <a:p>
            <a:pPr algn="ctr" defTabSz="914063" fontAlgn="auto">
              <a:spcBef>
                <a:spcPts val="0"/>
              </a:spcBef>
              <a:spcAft>
                <a:spcPts val="0"/>
              </a:spcAft>
              <a:defRPr/>
            </a:pPr>
            <a:r>
              <a:rPr lang="en-US">
                <a:solidFill>
                  <a:schemeClr val="bg2"/>
                </a:solidFill>
                <a:effectLst>
                  <a:outerShdw blurRad="38100" dist="38100" dir="2700000" algn="tl">
                    <a:srgbClr val="000000">
                      <a:alpha val="43137"/>
                    </a:srgbClr>
                  </a:outerShdw>
                </a:effectLst>
              </a:rPr>
              <a:t>PCI Express</a:t>
            </a:r>
          </a:p>
        </p:txBody>
      </p:sp>
      <p:grpSp>
        <p:nvGrpSpPr>
          <p:cNvPr id="61453" name="Group 371"/>
          <p:cNvGrpSpPr>
            <a:grpSpLocks/>
          </p:cNvGrpSpPr>
          <p:nvPr/>
        </p:nvGrpSpPr>
        <p:grpSpPr bwMode="auto">
          <a:xfrm>
            <a:off x="4927600" y="5164138"/>
            <a:ext cx="1149350" cy="663575"/>
            <a:chOff x="1773" y="2567"/>
            <a:chExt cx="724" cy="418"/>
          </a:xfrm>
        </p:grpSpPr>
        <p:grpSp>
          <p:nvGrpSpPr>
            <p:cNvPr id="61631" name="Group 372"/>
            <p:cNvGrpSpPr>
              <a:grpSpLocks/>
            </p:cNvGrpSpPr>
            <p:nvPr/>
          </p:nvGrpSpPr>
          <p:grpSpPr bwMode="auto">
            <a:xfrm flipH="1">
              <a:off x="1773" y="2567"/>
              <a:ext cx="724" cy="389"/>
              <a:chOff x="2279" y="2429"/>
              <a:chExt cx="603" cy="527"/>
            </a:xfrm>
          </p:grpSpPr>
          <p:sp>
            <p:nvSpPr>
              <p:cNvPr id="53471" name="Rectangle 373"/>
              <p:cNvSpPr>
                <a:spLocks noChangeArrowheads="1"/>
              </p:cNvSpPr>
              <p:nvPr/>
            </p:nvSpPr>
            <p:spPr bwMode="auto">
              <a:xfrm>
                <a:off x="2279" y="2429"/>
                <a:ext cx="603" cy="527"/>
              </a:xfrm>
              <a:prstGeom prst="rect">
                <a:avLst/>
              </a:prstGeom>
              <a:solidFill>
                <a:srgbClr val="339966"/>
              </a:solidFill>
              <a:ln w="9525">
                <a:noFill/>
                <a:miter lim="800000"/>
                <a:headEnd/>
                <a:tailEnd/>
              </a:ln>
              <a:effectLst>
                <a:outerShdw blurRad="63500" sx="102000" sy="102000" algn="ctr" rotWithShape="0">
                  <a:prstClr val="black">
                    <a:alpha val="40000"/>
                  </a:prstClr>
                </a:outerShdw>
              </a:effectLst>
            </p:spPr>
            <p:txBody>
              <a:bodyPr/>
              <a:lstStyle/>
              <a:p>
                <a:pPr fontAlgn="auto">
                  <a:spcBef>
                    <a:spcPts val="0"/>
                  </a:spcBef>
                  <a:spcAft>
                    <a:spcPts val="0"/>
                  </a:spcAft>
                  <a:defRPr/>
                </a:pPr>
                <a:endParaRPr lang="en-US">
                  <a:latin typeface="Segoe"/>
                  <a:cs typeface="+mn-cs"/>
                </a:endParaRPr>
              </a:p>
            </p:txBody>
          </p:sp>
          <p:sp>
            <p:nvSpPr>
              <p:cNvPr id="61679" name="Rectangle 374"/>
              <p:cNvSpPr>
                <a:spLocks noChangeArrowheads="1"/>
              </p:cNvSpPr>
              <p:nvPr/>
            </p:nvSpPr>
            <p:spPr bwMode="auto">
              <a:xfrm>
                <a:off x="2279" y="2429"/>
                <a:ext cx="603" cy="527"/>
              </a:xfrm>
              <a:prstGeom prst="rect">
                <a:avLst/>
              </a:prstGeom>
              <a:noFill/>
              <a:ln w="7938" cap="rnd">
                <a:solidFill>
                  <a:srgbClr val="003300"/>
                </a:solidFill>
                <a:miter lim="800000"/>
                <a:headEnd/>
                <a:tailEnd/>
              </a:ln>
            </p:spPr>
            <p:txBody>
              <a:bodyPr/>
              <a:lstStyle/>
              <a:p>
                <a:endParaRPr lang="en-US">
                  <a:latin typeface="Segoe" pitchFamily="2" charset="0"/>
                </a:endParaRPr>
              </a:p>
            </p:txBody>
          </p:sp>
        </p:grpSp>
        <p:sp>
          <p:nvSpPr>
            <p:cNvPr id="61632" name="Line 375"/>
            <p:cNvSpPr>
              <a:spLocks noChangeShapeType="1"/>
            </p:cNvSpPr>
            <p:nvPr/>
          </p:nvSpPr>
          <p:spPr bwMode="auto">
            <a:xfrm>
              <a:off x="1937" y="2984"/>
              <a:ext cx="503" cy="1"/>
            </a:xfrm>
            <a:prstGeom prst="line">
              <a:avLst/>
            </a:prstGeom>
            <a:noFill/>
            <a:ln w="7938">
              <a:solidFill>
                <a:srgbClr val="000000"/>
              </a:solidFill>
              <a:round/>
              <a:headEnd/>
              <a:tailEnd/>
            </a:ln>
          </p:spPr>
          <p:txBody>
            <a:bodyPr/>
            <a:lstStyle/>
            <a:p>
              <a:endParaRPr lang="en-US"/>
            </a:p>
          </p:txBody>
        </p:sp>
        <p:grpSp>
          <p:nvGrpSpPr>
            <p:cNvPr id="61633" name="Group 376"/>
            <p:cNvGrpSpPr>
              <a:grpSpLocks/>
            </p:cNvGrpSpPr>
            <p:nvPr/>
          </p:nvGrpSpPr>
          <p:grpSpPr bwMode="auto">
            <a:xfrm>
              <a:off x="1942" y="2950"/>
              <a:ext cx="495" cy="32"/>
              <a:chOff x="2307" y="2950"/>
              <a:chExt cx="412" cy="32"/>
            </a:xfrm>
          </p:grpSpPr>
          <p:sp>
            <p:nvSpPr>
              <p:cNvPr id="61644" name="Rectangle 377"/>
              <p:cNvSpPr>
                <a:spLocks noChangeArrowheads="1"/>
              </p:cNvSpPr>
              <p:nvPr/>
            </p:nvSpPr>
            <p:spPr bwMode="auto">
              <a:xfrm>
                <a:off x="2307" y="2950"/>
                <a:ext cx="412" cy="1"/>
              </a:xfrm>
              <a:prstGeom prst="rect">
                <a:avLst/>
              </a:prstGeom>
              <a:solidFill>
                <a:srgbClr val="349966"/>
              </a:solidFill>
              <a:ln w="9525">
                <a:noFill/>
                <a:miter lim="800000"/>
                <a:headEnd/>
                <a:tailEnd/>
              </a:ln>
            </p:spPr>
            <p:txBody>
              <a:bodyPr/>
              <a:lstStyle/>
              <a:p>
                <a:endParaRPr lang="en-US">
                  <a:latin typeface="Segoe" pitchFamily="2" charset="0"/>
                </a:endParaRPr>
              </a:p>
            </p:txBody>
          </p:sp>
          <p:sp>
            <p:nvSpPr>
              <p:cNvPr id="61645" name="Rectangle 378"/>
              <p:cNvSpPr>
                <a:spLocks noChangeArrowheads="1"/>
              </p:cNvSpPr>
              <p:nvPr/>
            </p:nvSpPr>
            <p:spPr bwMode="auto">
              <a:xfrm>
                <a:off x="2307" y="2951"/>
                <a:ext cx="412" cy="1"/>
              </a:xfrm>
              <a:prstGeom prst="rect">
                <a:avLst/>
              </a:prstGeom>
              <a:solidFill>
                <a:srgbClr val="389966"/>
              </a:solidFill>
              <a:ln w="9525">
                <a:noFill/>
                <a:miter lim="800000"/>
                <a:headEnd/>
                <a:tailEnd/>
              </a:ln>
            </p:spPr>
            <p:txBody>
              <a:bodyPr/>
              <a:lstStyle/>
              <a:p>
                <a:endParaRPr lang="en-US">
                  <a:latin typeface="Segoe" pitchFamily="2" charset="0"/>
                </a:endParaRPr>
              </a:p>
            </p:txBody>
          </p:sp>
          <p:sp>
            <p:nvSpPr>
              <p:cNvPr id="61646" name="Rectangle 379"/>
              <p:cNvSpPr>
                <a:spLocks noChangeArrowheads="1"/>
              </p:cNvSpPr>
              <p:nvPr/>
            </p:nvSpPr>
            <p:spPr bwMode="auto">
              <a:xfrm>
                <a:off x="2307" y="2952"/>
                <a:ext cx="412" cy="1"/>
              </a:xfrm>
              <a:prstGeom prst="rect">
                <a:avLst/>
              </a:prstGeom>
              <a:solidFill>
                <a:srgbClr val="3D9A66"/>
              </a:solidFill>
              <a:ln w="9525">
                <a:noFill/>
                <a:miter lim="800000"/>
                <a:headEnd/>
                <a:tailEnd/>
              </a:ln>
            </p:spPr>
            <p:txBody>
              <a:bodyPr/>
              <a:lstStyle/>
              <a:p>
                <a:endParaRPr lang="en-US">
                  <a:latin typeface="Segoe" pitchFamily="2" charset="0"/>
                </a:endParaRPr>
              </a:p>
            </p:txBody>
          </p:sp>
          <p:sp>
            <p:nvSpPr>
              <p:cNvPr id="61647" name="Rectangle 380"/>
              <p:cNvSpPr>
                <a:spLocks noChangeArrowheads="1"/>
              </p:cNvSpPr>
              <p:nvPr/>
            </p:nvSpPr>
            <p:spPr bwMode="auto">
              <a:xfrm>
                <a:off x="2307" y="2953"/>
                <a:ext cx="412" cy="1"/>
              </a:xfrm>
              <a:prstGeom prst="rect">
                <a:avLst/>
              </a:prstGeom>
              <a:solidFill>
                <a:srgbClr val="449B66"/>
              </a:solidFill>
              <a:ln w="9525">
                <a:noFill/>
                <a:miter lim="800000"/>
                <a:headEnd/>
                <a:tailEnd/>
              </a:ln>
            </p:spPr>
            <p:txBody>
              <a:bodyPr/>
              <a:lstStyle/>
              <a:p>
                <a:endParaRPr lang="en-US">
                  <a:latin typeface="Segoe" pitchFamily="2" charset="0"/>
                </a:endParaRPr>
              </a:p>
            </p:txBody>
          </p:sp>
          <p:sp>
            <p:nvSpPr>
              <p:cNvPr id="61648" name="Rectangle 381"/>
              <p:cNvSpPr>
                <a:spLocks noChangeArrowheads="1"/>
              </p:cNvSpPr>
              <p:nvPr/>
            </p:nvSpPr>
            <p:spPr bwMode="auto">
              <a:xfrm>
                <a:off x="2307" y="2954"/>
                <a:ext cx="412" cy="1"/>
              </a:xfrm>
              <a:prstGeom prst="rect">
                <a:avLst/>
              </a:prstGeom>
              <a:solidFill>
                <a:srgbClr val="4B9C66"/>
              </a:solidFill>
              <a:ln w="9525">
                <a:noFill/>
                <a:miter lim="800000"/>
                <a:headEnd/>
                <a:tailEnd/>
              </a:ln>
            </p:spPr>
            <p:txBody>
              <a:bodyPr/>
              <a:lstStyle/>
              <a:p>
                <a:endParaRPr lang="en-US">
                  <a:latin typeface="Segoe" pitchFamily="2" charset="0"/>
                </a:endParaRPr>
              </a:p>
            </p:txBody>
          </p:sp>
          <p:sp>
            <p:nvSpPr>
              <p:cNvPr id="61649" name="Rectangle 382"/>
              <p:cNvSpPr>
                <a:spLocks noChangeArrowheads="1"/>
              </p:cNvSpPr>
              <p:nvPr/>
            </p:nvSpPr>
            <p:spPr bwMode="auto">
              <a:xfrm>
                <a:off x="2307" y="2955"/>
                <a:ext cx="412" cy="1"/>
              </a:xfrm>
              <a:prstGeom prst="rect">
                <a:avLst/>
              </a:prstGeom>
              <a:solidFill>
                <a:srgbClr val="529C66"/>
              </a:solidFill>
              <a:ln w="9525">
                <a:noFill/>
                <a:miter lim="800000"/>
                <a:headEnd/>
                <a:tailEnd/>
              </a:ln>
            </p:spPr>
            <p:txBody>
              <a:bodyPr/>
              <a:lstStyle/>
              <a:p>
                <a:endParaRPr lang="en-US">
                  <a:latin typeface="Segoe" pitchFamily="2" charset="0"/>
                </a:endParaRPr>
              </a:p>
            </p:txBody>
          </p:sp>
          <p:sp>
            <p:nvSpPr>
              <p:cNvPr id="61650" name="Rectangle 383"/>
              <p:cNvSpPr>
                <a:spLocks noChangeArrowheads="1"/>
              </p:cNvSpPr>
              <p:nvPr/>
            </p:nvSpPr>
            <p:spPr bwMode="auto">
              <a:xfrm>
                <a:off x="2307" y="2956"/>
                <a:ext cx="412" cy="1"/>
              </a:xfrm>
              <a:prstGeom prst="rect">
                <a:avLst/>
              </a:prstGeom>
              <a:solidFill>
                <a:srgbClr val="5A9D66"/>
              </a:solidFill>
              <a:ln w="9525">
                <a:noFill/>
                <a:miter lim="800000"/>
                <a:headEnd/>
                <a:tailEnd/>
              </a:ln>
            </p:spPr>
            <p:txBody>
              <a:bodyPr/>
              <a:lstStyle/>
              <a:p>
                <a:endParaRPr lang="en-US">
                  <a:latin typeface="Segoe" pitchFamily="2" charset="0"/>
                </a:endParaRPr>
              </a:p>
            </p:txBody>
          </p:sp>
          <p:sp>
            <p:nvSpPr>
              <p:cNvPr id="61651" name="Rectangle 384"/>
              <p:cNvSpPr>
                <a:spLocks noChangeArrowheads="1"/>
              </p:cNvSpPr>
              <p:nvPr/>
            </p:nvSpPr>
            <p:spPr bwMode="auto">
              <a:xfrm>
                <a:off x="2307" y="2957"/>
                <a:ext cx="412" cy="1"/>
              </a:xfrm>
              <a:prstGeom prst="rect">
                <a:avLst/>
              </a:prstGeom>
              <a:solidFill>
                <a:srgbClr val="629E66"/>
              </a:solidFill>
              <a:ln w="9525">
                <a:noFill/>
                <a:miter lim="800000"/>
                <a:headEnd/>
                <a:tailEnd/>
              </a:ln>
            </p:spPr>
            <p:txBody>
              <a:bodyPr/>
              <a:lstStyle/>
              <a:p>
                <a:endParaRPr lang="en-US">
                  <a:latin typeface="Segoe" pitchFamily="2" charset="0"/>
                </a:endParaRPr>
              </a:p>
            </p:txBody>
          </p:sp>
          <p:sp>
            <p:nvSpPr>
              <p:cNvPr id="61652" name="Rectangle 385"/>
              <p:cNvSpPr>
                <a:spLocks noChangeArrowheads="1"/>
              </p:cNvSpPr>
              <p:nvPr/>
            </p:nvSpPr>
            <p:spPr bwMode="auto">
              <a:xfrm>
                <a:off x="2307" y="2958"/>
                <a:ext cx="412" cy="1"/>
              </a:xfrm>
              <a:prstGeom prst="rect">
                <a:avLst/>
              </a:prstGeom>
              <a:solidFill>
                <a:srgbClr val="6AA066"/>
              </a:solidFill>
              <a:ln w="9525">
                <a:noFill/>
                <a:miter lim="800000"/>
                <a:headEnd/>
                <a:tailEnd/>
              </a:ln>
            </p:spPr>
            <p:txBody>
              <a:bodyPr/>
              <a:lstStyle/>
              <a:p>
                <a:endParaRPr lang="en-US">
                  <a:latin typeface="Segoe" pitchFamily="2" charset="0"/>
                </a:endParaRPr>
              </a:p>
            </p:txBody>
          </p:sp>
          <p:sp>
            <p:nvSpPr>
              <p:cNvPr id="61653" name="Rectangle 386"/>
              <p:cNvSpPr>
                <a:spLocks noChangeArrowheads="1"/>
              </p:cNvSpPr>
              <p:nvPr/>
            </p:nvSpPr>
            <p:spPr bwMode="auto">
              <a:xfrm>
                <a:off x="2307" y="2959"/>
                <a:ext cx="412" cy="1"/>
              </a:xfrm>
              <a:prstGeom prst="rect">
                <a:avLst/>
              </a:prstGeom>
              <a:solidFill>
                <a:srgbClr val="73A166"/>
              </a:solidFill>
              <a:ln w="9525">
                <a:noFill/>
                <a:miter lim="800000"/>
                <a:headEnd/>
                <a:tailEnd/>
              </a:ln>
            </p:spPr>
            <p:txBody>
              <a:bodyPr/>
              <a:lstStyle/>
              <a:p>
                <a:endParaRPr lang="en-US">
                  <a:latin typeface="Segoe" pitchFamily="2" charset="0"/>
                </a:endParaRPr>
              </a:p>
            </p:txBody>
          </p:sp>
          <p:sp>
            <p:nvSpPr>
              <p:cNvPr id="61654" name="Rectangle 387"/>
              <p:cNvSpPr>
                <a:spLocks noChangeArrowheads="1"/>
              </p:cNvSpPr>
              <p:nvPr/>
            </p:nvSpPr>
            <p:spPr bwMode="auto">
              <a:xfrm>
                <a:off x="2307" y="2960"/>
                <a:ext cx="412" cy="1"/>
              </a:xfrm>
              <a:prstGeom prst="rect">
                <a:avLst/>
              </a:prstGeom>
              <a:solidFill>
                <a:srgbClr val="7BA366"/>
              </a:solidFill>
              <a:ln w="9525">
                <a:noFill/>
                <a:miter lim="800000"/>
                <a:headEnd/>
                <a:tailEnd/>
              </a:ln>
            </p:spPr>
            <p:txBody>
              <a:bodyPr/>
              <a:lstStyle/>
              <a:p>
                <a:endParaRPr lang="en-US">
                  <a:latin typeface="Segoe" pitchFamily="2" charset="0"/>
                </a:endParaRPr>
              </a:p>
            </p:txBody>
          </p:sp>
          <p:sp>
            <p:nvSpPr>
              <p:cNvPr id="61655" name="Rectangle 388"/>
              <p:cNvSpPr>
                <a:spLocks noChangeArrowheads="1"/>
              </p:cNvSpPr>
              <p:nvPr/>
            </p:nvSpPr>
            <p:spPr bwMode="auto">
              <a:xfrm>
                <a:off x="2307" y="2961"/>
                <a:ext cx="412" cy="1"/>
              </a:xfrm>
              <a:prstGeom prst="rect">
                <a:avLst/>
              </a:prstGeom>
              <a:solidFill>
                <a:srgbClr val="84A566"/>
              </a:solidFill>
              <a:ln w="9525">
                <a:noFill/>
                <a:miter lim="800000"/>
                <a:headEnd/>
                <a:tailEnd/>
              </a:ln>
            </p:spPr>
            <p:txBody>
              <a:bodyPr/>
              <a:lstStyle/>
              <a:p>
                <a:endParaRPr lang="en-US">
                  <a:latin typeface="Segoe" pitchFamily="2" charset="0"/>
                </a:endParaRPr>
              </a:p>
            </p:txBody>
          </p:sp>
          <p:sp>
            <p:nvSpPr>
              <p:cNvPr id="61656" name="Rectangle 389"/>
              <p:cNvSpPr>
                <a:spLocks noChangeArrowheads="1"/>
              </p:cNvSpPr>
              <p:nvPr/>
            </p:nvSpPr>
            <p:spPr bwMode="auto">
              <a:xfrm>
                <a:off x="2307" y="2962"/>
                <a:ext cx="412" cy="1"/>
              </a:xfrm>
              <a:prstGeom prst="rect">
                <a:avLst/>
              </a:prstGeom>
              <a:solidFill>
                <a:srgbClr val="8DA766"/>
              </a:solidFill>
              <a:ln w="9525">
                <a:noFill/>
                <a:miter lim="800000"/>
                <a:headEnd/>
                <a:tailEnd/>
              </a:ln>
            </p:spPr>
            <p:txBody>
              <a:bodyPr/>
              <a:lstStyle/>
              <a:p>
                <a:endParaRPr lang="en-US">
                  <a:latin typeface="Segoe" pitchFamily="2" charset="0"/>
                </a:endParaRPr>
              </a:p>
            </p:txBody>
          </p:sp>
          <p:sp>
            <p:nvSpPr>
              <p:cNvPr id="61657" name="Rectangle 390"/>
              <p:cNvSpPr>
                <a:spLocks noChangeArrowheads="1"/>
              </p:cNvSpPr>
              <p:nvPr/>
            </p:nvSpPr>
            <p:spPr bwMode="auto">
              <a:xfrm>
                <a:off x="2307" y="2963"/>
                <a:ext cx="412" cy="1"/>
              </a:xfrm>
              <a:prstGeom prst="rect">
                <a:avLst/>
              </a:prstGeom>
              <a:solidFill>
                <a:srgbClr val="97AA66"/>
              </a:solidFill>
              <a:ln w="9525">
                <a:noFill/>
                <a:miter lim="800000"/>
                <a:headEnd/>
                <a:tailEnd/>
              </a:ln>
            </p:spPr>
            <p:txBody>
              <a:bodyPr/>
              <a:lstStyle/>
              <a:p>
                <a:endParaRPr lang="en-US">
                  <a:latin typeface="Segoe" pitchFamily="2" charset="0"/>
                </a:endParaRPr>
              </a:p>
            </p:txBody>
          </p:sp>
          <p:sp>
            <p:nvSpPr>
              <p:cNvPr id="61658" name="Rectangle 391"/>
              <p:cNvSpPr>
                <a:spLocks noChangeArrowheads="1"/>
              </p:cNvSpPr>
              <p:nvPr/>
            </p:nvSpPr>
            <p:spPr bwMode="auto">
              <a:xfrm>
                <a:off x="2307" y="2963"/>
                <a:ext cx="412" cy="1"/>
              </a:xfrm>
              <a:prstGeom prst="rect">
                <a:avLst/>
              </a:prstGeom>
              <a:solidFill>
                <a:srgbClr val="9FAC66"/>
              </a:solidFill>
              <a:ln w="9525">
                <a:noFill/>
                <a:miter lim="800000"/>
                <a:headEnd/>
                <a:tailEnd/>
              </a:ln>
            </p:spPr>
            <p:txBody>
              <a:bodyPr/>
              <a:lstStyle/>
              <a:p>
                <a:endParaRPr lang="en-US">
                  <a:latin typeface="Segoe" pitchFamily="2" charset="0"/>
                </a:endParaRPr>
              </a:p>
            </p:txBody>
          </p:sp>
          <p:sp>
            <p:nvSpPr>
              <p:cNvPr id="61659" name="Rectangle 392"/>
              <p:cNvSpPr>
                <a:spLocks noChangeArrowheads="1"/>
              </p:cNvSpPr>
              <p:nvPr/>
            </p:nvSpPr>
            <p:spPr bwMode="auto">
              <a:xfrm>
                <a:off x="2307" y="2964"/>
                <a:ext cx="412" cy="1"/>
              </a:xfrm>
              <a:prstGeom prst="rect">
                <a:avLst/>
              </a:prstGeom>
              <a:solidFill>
                <a:srgbClr val="A8AE66"/>
              </a:solidFill>
              <a:ln w="9525">
                <a:noFill/>
                <a:miter lim="800000"/>
                <a:headEnd/>
                <a:tailEnd/>
              </a:ln>
            </p:spPr>
            <p:txBody>
              <a:bodyPr/>
              <a:lstStyle/>
              <a:p>
                <a:endParaRPr lang="en-US">
                  <a:latin typeface="Segoe" pitchFamily="2" charset="0"/>
                </a:endParaRPr>
              </a:p>
            </p:txBody>
          </p:sp>
          <p:sp>
            <p:nvSpPr>
              <p:cNvPr id="61660" name="Rectangle 393"/>
              <p:cNvSpPr>
                <a:spLocks noChangeArrowheads="1"/>
              </p:cNvSpPr>
              <p:nvPr/>
            </p:nvSpPr>
            <p:spPr bwMode="auto">
              <a:xfrm>
                <a:off x="2307" y="2965"/>
                <a:ext cx="412" cy="1"/>
              </a:xfrm>
              <a:prstGeom prst="rect">
                <a:avLst/>
              </a:prstGeom>
              <a:solidFill>
                <a:srgbClr val="B0B166"/>
              </a:solidFill>
              <a:ln w="9525">
                <a:noFill/>
                <a:miter lim="800000"/>
                <a:headEnd/>
                <a:tailEnd/>
              </a:ln>
            </p:spPr>
            <p:txBody>
              <a:bodyPr/>
              <a:lstStyle/>
              <a:p>
                <a:endParaRPr lang="en-US">
                  <a:latin typeface="Segoe" pitchFamily="2" charset="0"/>
                </a:endParaRPr>
              </a:p>
            </p:txBody>
          </p:sp>
          <p:sp>
            <p:nvSpPr>
              <p:cNvPr id="61661" name="Rectangle 394"/>
              <p:cNvSpPr>
                <a:spLocks noChangeArrowheads="1"/>
              </p:cNvSpPr>
              <p:nvPr/>
            </p:nvSpPr>
            <p:spPr bwMode="auto">
              <a:xfrm>
                <a:off x="2307" y="2966"/>
                <a:ext cx="412" cy="1"/>
              </a:xfrm>
              <a:prstGeom prst="rect">
                <a:avLst/>
              </a:prstGeom>
              <a:solidFill>
                <a:srgbClr val="B8B466"/>
              </a:solidFill>
              <a:ln w="9525">
                <a:noFill/>
                <a:miter lim="800000"/>
                <a:headEnd/>
                <a:tailEnd/>
              </a:ln>
            </p:spPr>
            <p:txBody>
              <a:bodyPr/>
              <a:lstStyle/>
              <a:p>
                <a:endParaRPr lang="en-US">
                  <a:latin typeface="Segoe" pitchFamily="2" charset="0"/>
                </a:endParaRPr>
              </a:p>
            </p:txBody>
          </p:sp>
          <p:sp>
            <p:nvSpPr>
              <p:cNvPr id="61662" name="Rectangle 395"/>
              <p:cNvSpPr>
                <a:spLocks noChangeArrowheads="1"/>
              </p:cNvSpPr>
              <p:nvPr/>
            </p:nvSpPr>
            <p:spPr bwMode="auto">
              <a:xfrm>
                <a:off x="2307" y="2967"/>
                <a:ext cx="412" cy="1"/>
              </a:xfrm>
              <a:prstGeom prst="rect">
                <a:avLst/>
              </a:prstGeom>
              <a:solidFill>
                <a:srgbClr val="C0B666"/>
              </a:solidFill>
              <a:ln w="9525">
                <a:noFill/>
                <a:miter lim="800000"/>
                <a:headEnd/>
                <a:tailEnd/>
              </a:ln>
            </p:spPr>
            <p:txBody>
              <a:bodyPr/>
              <a:lstStyle/>
              <a:p>
                <a:endParaRPr lang="en-US">
                  <a:latin typeface="Segoe" pitchFamily="2" charset="0"/>
                </a:endParaRPr>
              </a:p>
            </p:txBody>
          </p:sp>
          <p:sp>
            <p:nvSpPr>
              <p:cNvPr id="61663" name="Rectangle 396"/>
              <p:cNvSpPr>
                <a:spLocks noChangeArrowheads="1"/>
              </p:cNvSpPr>
              <p:nvPr/>
            </p:nvSpPr>
            <p:spPr bwMode="auto">
              <a:xfrm>
                <a:off x="2307" y="2968"/>
                <a:ext cx="412" cy="1"/>
              </a:xfrm>
              <a:prstGeom prst="rect">
                <a:avLst/>
              </a:prstGeom>
              <a:solidFill>
                <a:srgbClr val="C7B866"/>
              </a:solidFill>
              <a:ln w="9525">
                <a:noFill/>
                <a:miter lim="800000"/>
                <a:headEnd/>
                <a:tailEnd/>
              </a:ln>
            </p:spPr>
            <p:txBody>
              <a:bodyPr/>
              <a:lstStyle/>
              <a:p>
                <a:endParaRPr lang="en-US">
                  <a:latin typeface="Segoe" pitchFamily="2" charset="0"/>
                </a:endParaRPr>
              </a:p>
            </p:txBody>
          </p:sp>
          <p:sp>
            <p:nvSpPr>
              <p:cNvPr id="61664" name="Rectangle 397"/>
              <p:cNvSpPr>
                <a:spLocks noChangeArrowheads="1"/>
              </p:cNvSpPr>
              <p:nvPr/>
            </p:nvSpPr>
            <p:spPr bwMode="auto">
              <a:xfrm>
                <a:off x="2307" y="2969"/>
                <a:ext cx="412" cy="1"/>
              </a:xfrm>
              <a:prstGeom prst="rect">
                <a:avLst/>
              </a:prstGeom>
              <a:solidFill>
                <a:srgbClr val="CEBB66"/>
              </a:solidFill>
              <a:ln w="9525">
                <a:noFill/>
                <a:miter lim="800000"/>
                <a:headEnd/>
                <a:tailEnd/>
              </a:ln>
            </p:spPr>
            <p:txBody>
              <a:bodyPr/>
              <a:lstStyle/>
              <a:p>
                <a:endParaRPr lang="en-US">
                  <a:latin typeface="Segoe" pitchFamily="2" charset="0"/>
                </a:endParaRPr>
              </a:p>
            </p:txBody>
          </p:sp>
          <p:sp>
            <p:nvSpPr>
              <p:cNvPr id="61665" name="Rectangle 398"/>
              <p:cNvSpPr>
                <a:spLocks noChangeArrowheads="1"/>
              </p:cNvSpPr>
              <p:nvPr/>
            </p:nvSpPr>
            <p:spPr bwMode="auto">
              <a:xfrm>
                <a:off x="2307" y="2970"/>
                <a:ext cx="412" cy="1"/>
              </a:xfrm>
              <a:prstGeom prst="rect">
                <a:avLst/>
              </a:prstGeom>
              <a:solidFill>
                <a:srgbClr val="D5BC66"/>
              </a:solidFill>
              <a:ln w="9525">
                <a:noFill/>
                <a:miter lim="800000"/>
                <a:headEnd/>
                <a:tailEnd/>
              </a:ln>
            </p:spPr>
            <p:txBody>
              <a:bodyPr/>
              <a:lstStyle/>
              <a:p>
                <a:endParaRPr lang="en-US">
                  <a:latin typeface="Segoe" pitchFamily="2" charset="0"/>
                </a:endParaRPr>
              </a:p>
            </p:txBody>
          </p:sp>
          <p:sp>
            <p:nvSpPr>
              <p:cNvPr id="61666" name="Rectangle 399"/>
              <p:cNvSpPr>
                <a:spLocks noChangeArrowheads="1"/>
              </p:cNvSpPr>
              <p:nvPr/>
            </p:nvSpPr>
            <p:spPr bwMode="auto">
              <a:xfrm>
                <a:off x="2307" y="2971"/>
                <a:ext cx="412" cy="1"/>
              </a:xfrm>
              <a:prstGeom prst="rect">
                <a:avLst/>
              </a:prstGeom>
              <a:solidFill>
                <a:srgbClr val="DBBE66"/>
              </a:solidFill>
              <a:ln w="9525">
                <a:noFill/>
                <a:miter lim="800000"/>
                <a:headEnd/>
                <a:tailEnd/>
              </a:ln>
            </p:spPr>
            <p:txBody>
              <a:bodyPr/>
              <a:lstStyle/>
              <a:p>
                <a:endParaRPr lang="en-US">
                  <a:latin typeface="Segoe" pitchFamily="2" charset="0"/>
                </a:endParaRPr>
              </a:p>
            </p:txBody>
          </p:sp>
          <p:sp>
            <p:nvSpPr>
              <p:cNvPr id="61667" name="Rectangle 400"/>
              <p:cNvSpPr>
                <a:spLocks noChangeArrowheads="1"/>
              </p:cNvSpPr>
              <p:nvPr/>
            </p:nvSpPr>
            <p:spPr bwMode="auto">
              <a:xfrm>
                <a:off x="2307" y="2972"/>
                <a:ext cx="412" cy="1"/>
              </a:xfrm>
              <a:prstGeom prst="rect">
                <a:avLst/>
              </a:prstGeom>
              <a:solidFill>
                <a:srgbClr val="E0C066"/>
              </a:solidFill>
              <a:ln w="9525">
                <a:noFill/>
                <a:miter lim="800000"/>
                <a:headEnd/>
                <a:tailEnd/>
              </a:ln>
            </p:spPr>
            <p:txBody>
              <a:bodyPr/>
              <a:lstStyle/>
              <a:p>
                <a:endParaRPr lang="en-US">
                  <a:latin typeface="Segoe" pitchFamily="2" charset="0"/>
                </a:endParaRPr>
              </a:p>
            </p:txBody>
          </p:sp>
          <p:sp>
            <p:nvSpPr>
              <p:cNvPr id="61668" name="Rectangle 401"/>
              <p:cNvSpPr>
                <a:spLocks noChangeArrowheads="1"/>
              </p:cNvSpPr>
              <p:nvPr/>
            </p:nvSpPr>
            <p:spPr bwMode="auto">
              <a:xfrm>
                <a:off x="2307" y="2973"/>
                <a:ext cx="412" cy="1"/>
              </a:xfrm>
              <a:prstGeom prst="rect">
                <a:avLst/>
              </a:prstGeom>
              <a:solidFill>
                <a:srgbClr val="E5C266"/>
              </a:solidFill>
              <a:ln w="9525">
                <a:noFill/>
                <a:miter lim="800000"/>
                <a:headEnd/>
                <a:tailEnd/>
              </a:ln>
            </p:spPr>
            <p:txBody>
              <a:bodyPr/>
              <a:lstStyle/>
              <a:p>
                <a:endParaRPr lang="en-US">
                  <a:latin typeface="Segoe" pitchFamily="2" charset="0"/>
                </a:endParaRPr>
              </a:p>
            </p:txBody>
          </p:sp>
          <p:sp>
            <p:nvSpPr>
              <p:cNvPr id="61669" name="Rectangle 402"/>
              <p:cNvSpPr>
                <a:spLocks noChangeArrowheads="1"/>
              </p:cNvSpPr>
              <p:nvPr/>
            </p:nvSpPr>
            <p:spPr bwMode="auto">
              <a:xfrm>
                <a:off x="2307" y="2974"/>
                <a:ext cx="412" cy="1"/>
              </a:xfrm>
              <a:prstGeom prst="rect">
                <a:avLst/>
              </a:prstGeom>
              <a:solidFill>
                <a:srgbClr val="E9C466"/>
              </a:solidFill>
              <a:ln w="9525">
                <a:noFill/>
                <a:miter lim="800000"/>
                <a:headEnd/>
                <a:tailEnd/>
              </a:ln>
            </p:spPr>
            <p:txBody>
              <a:bodyPr/>
              <a:lstStyle/>
              <a:p>
                <a:endParaRPr lang="en-US">
                  <a:latin typeface="Segoe" pitchFamily="2" charset="0"/>
                </a:endParaRPr>
              </a:p>
            </p:txBody>
          </p:sp>
          <p:sp>
            <p:nvSpPr>
              <p:cNvPr id="61670" name="Rectangle 403"/>
              <p:cNvSpPr>
                <a:spLocks noChangeArrowheads="1"/>
              </p:cNvSpPr>
              <p:nvPr/>
            </p:nvSpPr>
            <p:spPr bwMode="auto">
              <a:xfrm>
                <a:off x="2307" y="2975"/>
                <a:ext cx="412" cy="1"/>
              </a:xfrm>
              <a:prstGeom prst="rect">
                <a:avLst/>
              </a:prstGeom>
              <a:solidFill>
                <a:srgbClr val="EDC666"/>
              </a:solidFill>
              <a:ln w="9525">
                <a:noFill/>
                <a:miter lim="800000"/>
                <a:headEnd/>
                <a:tailEnd/>
              </a:ln>
            </p:spPr>
            <p:txBody>
              <a:bodyPr/>
              <a:lstStyle/>
              <a:p>
                <a:endParaRPr lang="en-US">
                  <a:latin typeface="Segoe" pitchFamily="2" charset="0"/>
                </a:endParaRPr>
              </a:p>
            </p:txBody>
          </p:sp>
          <p:sp>
            <p:nvSpPr>
              <p:cNvPr id="61671" name="Rectangle 404"/>
              <p:cNvSpPr>
                <a:spLocks noChangeArrowheads="1"/>
              </p:cNvSpPr>
              <p:nvPr/>
            </p:nvSpPr>
            <p:spPr bwMode="auto">
              <a:xfrm>
                <a:off x="2307" y="2975"/>
                <a:ext cx="412" cy="1"/>
              </a:xfrm>
              <a:prstGeom prst="rect">
                <a:avLst/>
              </a:prstGeom>
              <a:solidFill>
                <a:srgbClr val="F1C766"/>
              </a:solidFill>
              <a:ln w="9525">
                <a:noFill/>
                <a:miter lim="800000"/>
                <a:headEnd/>
                <a:tailEnd/>
              </a:ln>
            </p:spPr>
            <p:txBody>
              <a:bodyPr/>
              <a:lstStyle/>
              <a:p>
                <a:endParaRPr lang="en-US">
                  <a:latin typeface="Segoe" pitchFamily="2" charset="0"/>
                </a:endParaRPr>
              </a:p>
            </p:txBody>
          </p:sp>
          <p:sp>
            <p:nvSpPr>
              <p:cNvPr id="61672" name="Rectangle 405"/>
              <p:cNvSpPr>
                <a:spLocks noChangeArrowheads="1"/>
              </p:cNvSpPr>
              <p:nvPr/>
            </p:nvSpPr>
            <p:spPr bwMode="auto">
              <a:xfrm>
                <a:off x="2307" y="2976"/>
                <a:ext cx="412" cy="1"/>
              </a:xfrm>
              <a:prstGeom prst="rect">
                <a:avLst/>
              </a:prstGeom>
              <a:solidFill>
                <a:srgbClr val="F4C866"/>
              </a:solidFill>
              <a:ln w="9525">
                <a:noFill/>
                <a:miter lim="800000"/>
                <a:headEnd/>
                <a:tailEnd/>
              </a:ln>
            </p:spPr>
            <p:txBody>
              <a:bodyPr/>
              <a:lstStyle/>
              <a:p>
                <a:endParaRPr lang="en-US">
                  <a:latin typeface="Segoe" pitchFamily="2" charset="0"/>
                </a:endParaRPr>
              </a:p>
            </p:txBody>
          </p:sp>
          <p:sp>
            <p:nvSpPr>
              <p:cNvPr id="61673" name="Rectangle 406"/>
              <p:cNvSpPr>
                <a:spLocks noChangeArrowheads="1"/>
              </p:cNvSpPr>
              <p:nvPr/>
            </p:nvSpPr>
            <p:spPr bwMode="auto">
              <a:xfrm>
                <a:off x="2307" y="2977"/>
                <a:ext cx="412" cy="1"/>
              </a:xfrm>
              <a:prstGeom prst="rect">
                <a:avLst/>
              </a:prstGeom>
              <a:solidFill>
                <a:srgbClr val="F7C966"/>
              </a:solidFill>
              <a:ln w="9525">
                <a:noFill/>
                <a:miter lim="800000"/>
                <a:headEnd/>
                <a:tailEnd/>
              </a:ln>
            </p:spPr>
            <p:txBody>
              <a:bodyPr/>
              <a:lstStyle/>
              <a:p>
                <a:endParaRPr lang="en-US">
                  <a:latin typeface="Segoe" pitchFamily="2" charset="0"/>
                </a:endParaRPr>
              </a:p>
            </p:txBody>
          </p:sp>
          <p:sp>
            <p:nvSpPr>
              <p:cNvPr id="61674" name="Rectangle 407"/>
              <p:cNvSpPr>
                <a:spLocks noChangeArrowheads="1"/>
              </p:cNvSpPr>
              <p:nvPr/>
            </p:nvSpPr>
            <p:spPr bwMode="auto">
              <a:xfrm>
                <a:off x="2307" y="2978"/>
                <a:ext cx="412" cy="1"/>
              </a:xfrm>
              <a:prstGeom prst="rect">
                <a:avLst/>
              </a:prstGeom>
              <a:solidFill>
                <a:srgbClr val="F9CA66"/>
              </a:solidFill>
              <a:ln w="9525">
                <a:noFill/>
                <a:miter lim="800000"/>
                <a:headEnd/>
                <a:tailEnd/>
              </a:ln>
            </p:spPr>
            <p:txBody>
              <a:bodyPr/>
              <a:lstStyle/>
              <a:p>
                <a:endParaRPr lang="en-US">
                  <a:latin typeface="Segoe" pitchFamily="2" charset="0"/>
                </a:endParaRPr>
              </a:p>
            </p:txBody>
          </p:sp>
          <p:sp>
            <p:nvSpPr>
              <p:cNvPr id="61675" name="Rectangle 408"/>
              <p:cNvSpPr>
                <a:spLocks noChangeArrowheads="1"/>
              </p:cNvSpPr>
              <p:nvPr/>
            </p:nvSpPr>
            <p:spPr bwMode="auto">
              <a:xfrm>
                <a:off x="2307" y="2979"/>
                <a:ext cx="412" cy="1"/>
              </a:xfrm>
              <a:prstGeom prst="rect">
                <a:avLst/>
              </a:prstGeom>
              <a:solidFill>
                <a:srgbClr val="FBCA66"/>
              </a:solidFill>
              <a:ln w="9525">
                <a:noFill/>
                <a:miter lim="800000"/>
                <a:headEnd/>
                <a:tailEnd/>
              </a:ln>
            </p:spPr>
            <p:txBody>
              <a:bodyPr/>
              <a:lstStyle/>
              <a:p>
                <a:endParaRPr lang="en-US">
                  <a:latin typeface="Segoe" pitchFamily="2" charset="0"/>
                </a:endParaRPr>
              </a:p>
            </p:txBody>
          </p:sp>
          <p:sp>
            <p:nvSpPr>
              <p:cNvPr id="61676" name="Rectangle 409"/>
              <p:cNvSpPr>
                <a:spLocks noChangeArrowheads="1"/>
              </p:cNvSpPr>
              <p:nvPr/>
            </p:nvSpPr>
            <p:spPr bwMode="auto">
              <a:xfrm>
                <a:off x="2307" y="2980"/>
                <a:ext cx="412" cy="1"/>
              </a:xfrm>
              <a:prstGeom prst="rect">
                <a:avLst/>
              </a:prstGeom>
              <a:solidFill>
                <a:srgbClr val="FCCB66"/>
              </a:solidFill>
              <a:ln w="9525">
                <a:noFill/>
                <a:miter lim="800000"/>
                <a:headEnd/>
                <a:tailEnd/>
              </a:ln>
            </p:spPr>
            <p:txBody>
              <a:bodyPr/>
              <a:lstStyle/>
              <a:p>
                <a:endParaRPr lang="en-US">
                  <a:latin typeface="Segoe" pitchFamily="2" charset="0"/>
                </a:endParaRPr>
              </a:p>
            </p:txBody>
          </p:sp>
          <p:sp>
            <p:nvSpPr>
              <p:cNvPr id="61677" name="Rectangle 410"/>
              <p:cNvSpPr>
                <a:spLocks noChangeArrowheads="1"/>
              </p:cNvSpPr>
              <p:nvPr/>
            </p:nvSpPr>
            <p:spPr bwMode="auto">
              <a:xfrm>
                <a:off x="2307" y="2981"/>
                <a:ext cx="412" cy="1"/>
              </a:xfrm>
              <a:prstGeom prst="rect">
                <a:avLst/>
              </a:prstGeom>
              <a:solidFill>
                <a:srgbClr val="FDCB66"/>
              </a:solidFill>
              <a:ln w="9525">
                <a:noFill/>
                <a:miter lim="800000"/>
                <a:headEnd/>
                <a:tailEnd/>
              </a:ln>
            </p:spPr>
            <p:txBody>
              <a:bodyPr/>
              <a:lstStyle/>
              <a:p>
                <a:endParaRPr lang="en-US">
                  <a:latin typeface="Segoe" pitchFamily="2" charset="0"/>
                </a:endParaRPr>
              </a:p>
            </p:txBody>
          </p:sp>
        </p:grpSp>
        <p:sp>
          <p:nvSpPr>
            <p:cNvPr id="14" name="Rectangle 411"/>
            <p:cNvSpPr>
              <a:spLocks noChangeArrowheads="1"/>
            </p:cNvSpPr>
            <p:nvPr/>
          </p:nvSpPr>
          <p:spPr bwMode="auto">
            <a:xfrm>
              <a:off x="2008" y="2741"/>
              <a:ext cx="243" cy="174"/>
            </a:xfrm>
            <a:prstGeom prst="rect">
              <a:avLst/>
            </a:prstGeom>
            <a:noFill/>
            <a:ln w="9525">
              <a:noFill/>
              <a:miter lim="800000"/>
              <a:headEnd/>
              <a:tailEnd/>
            </a:ln>
            <a:effectLst>
              <a:outerShdw blurRad="63500" sx="102000" sy="102000" algn="ctr" rotWithShape="0">
                <a:prstClr val="black">
                  <a:alpha val="40000"/>
                </a:prstClr>
              </a:outerShdw>
            </a:effectLst>
          </p:spPr>
          <p:txBody>
            <a:bodyPr lIns="0" tIns="0" rIns="0" bIns="0">
              <a:spAutoFit/>
            </a:bodyPr>
            <a:lstStyle/>
            <a:p>
              <a:pPr fontAlgn="auto">
                <a:spcBef>
                  <a:spcPts val="0"/>
                </a:spcBef>
                <a:spcAft>
                  <a:spcPts val="0"/>
                </a:spcAft>
                <a:defRPr/>
              </a:pPr>
              <a:endParaRPr lang="en-US" dirty="0">
                <a:effectLst>
                  <a:outerShdw blurRad="38100" dist="38100" dir="2700000" algn="tl">
                    <a:srgbClr val="000000">
                      <a:alpha val="43137"/>
                    </a:srgbClr>
                  </a:outerShdw>
                </a:effectLst>
                <a:latin typeface="+mn-lt"/>
                <a:cs typeface="+mn-cs"/>
              </a:endParaRPr>
            </a:p>
          </p:txBody>
        </p:sp>
        <p:sp>
          <p:nvSpPr>
            <p:cNvPr id="61635" name="Rectangle 412"/>
            <p:cNvSpPr>
              <a:spLocks noChangeArrowheads="1"/>
            </p:cNvSpPr>
            <p:nvPr/>
          </p:nvSpPr>
          <p:spPr bwMode="auto">
            <a:xfrm>
              <a:off x="1820" y="2606"/>
              <a:ext cx="183" cy="173"/>
            </a:xfrm>
            <a:prstGeom prst="rect">
              <a:avLst/>
            </a:prstGeom>
            <a:solidFill>
              <a:schemeClr val="bg2"/>
            </a:solidFill>
            <a:ln w="9525" algn="ctr">
              <a:noFill/>
              <a:miter lim="800000"/>
              <a:headEnd/>
              <a:tailEnd/>
            </a:ln>
          </p:spPr>
          <p:txBody>
            <a:bodyPr anchor="ctr">
              <a:spAutoFit/>
            </a:bodyPr>
            <a:lstStyle/>
            <a:p>
              <a:endParaRPr lang="en-US">
                <a:latin typeface="Segoe" pitchFamily="2" charset="0"/>
              </a:endParaRPr>
            </a:p>
          </p:txBody>
        </p:sp>
        <p:sp>
          <p:nvSpPr>
            <p:cNvPr id="61636" name="Rectangle 413"/>
            <p:cNvSpPr>
              <a:spLocks noChangeArrowheads="1"/>
            </p:cNvSpPr>
            <p:nvPr/>
          </p:nvSpPr>
          <p:spPr bwMode="auto">
            <a:xfrm>
              <a:off x="1888" y="2865"/>
              <a:ext cx="64" cy="36"/>
            </a:xfrm>
            <a:prstGeom prst="rect">
              <a:avLst/>
            </a:prstGeom>
            <a:solidFill>
              <a:schemeClr val="bg2"/>
            </a:solidFill>
            <a:ln w="9525" algn="ctr">
              <a:noFill/>
              <a:miter lim="800000"/>
              <a:headEnd/>
              <a:tailEnd/>
            </a:ln>
          </p:spPr>
          <p:txBody>
            <a:bodyPr anchor="ctr">
              <a:spAutoFit/>
            </a:bodyPr>
            <a:lstStyle/>
            <a:p>
              <a:endParaRPr lang="en-US">
                <a:latin typeface="Segoe" pitchFamily="2" charset="0"/>
              </a:endParaRPr>
            </a:p>
          </p:txBody>
        </p:sp>
        <p:sp>
          <p:nvSpPr>
            <p:cNvPr id="61637" name="Rectangle 414"/>
            <p:cNvSpPr>
              <a:spLocks noChangeArrowheads="1"/>
            </p:cNvSpPr>
            <p:nvPr/>
          </p:nvSpPr>
          <p:spPr bwMode="auto">
            <a:xfrm>
              <a:off x="2344" y="2691"/>
              <a:ext cx="64" cy="36"/>
            </a:xfrm>
            <a:prstGeom prst="rect">
              <a:avLst/>
            </a:prstGeom>
            <a:solidFill>
              <a:schemeClr val="bg2"/>
            </a:solidFill>
            <a:ln w="9525" algn="ctr">
              <a:noFill/>
              <a:miter lim="800000"/>
              <a:headEnd/>
              <a:tailEnd/>
            </a:ln>
          </p:spPr>
          <p:txBody>
            <a:bodyPr anchor="ctr">
              <a:spAutoFit/>
            </a:bodyPr>
            <a:lstStyle/>
            <a:p>
              <a:endParaRPr lang="en-US">
                <a:latin typeface="Segoe" pitchFamily="2" charset="0"/>
              </a:endParaRPr>
            </a:p>
          </p:txBody>
        </p:sp>
        <p:grpSp>
          <p:nvGrpSpPr>
            <p:cNvPr id="61638" name="Group 415"/>
            <p:cNvGrpSpPr>
              <a:grpSpLocks/>
            </p:cNvGrpSpPr>
            <p:nvPr/>
          </p:nvGrpSpPr>
          <p:grpSpPr bwMode="auto">
            <a:xfrm>
              <a:off x="2309" y="2819"/>
              <a:ext cx="135" cy="33"/>
              <a:chOff x="287" y="3263"/>
              <a:chExt cx="297" cy="87"/>
            </a:xfrm>
          </p:grpSpPr>
          <p:sp>
            <p:nvSpPr>
              <p:cNvPr id="61640" name="Rectangle 416"/>
              <p:cNvSpPr>
                <a:spLocks noChangeArrowheads="1"/>
              </p:cNvSpPr>
              <p:nvPr/>
            </p:nvSpPr>
            <p:spPr bwMode="auto">
              <a:xfrm flipH="1">
                <a:off x="287" y="3263"/>
                <a:ext cx="297" cy="87"/>
              </a:xfrm>
              <a:prstGeom prst="rect">
                <a:avLst/>
              </a:prstGeom>
              <a:solidFill>
                <a:srgbClr val="FF66CC"/>
              </a:solidFill>
              <a:ln w="9525" algn="ctr">
                <a:noFill/>
                <a:miter lim="800000"/>
                <a:headEnd/>
                <a:tailEnd/>
              </a:ln>
            </p:spPr>
            <p:txBody>
              <a:bodyPr anchor="ctr">
                <a:spAutoFit/>
              </a:bodyPr>
              <a:lstStyle/>
              <a:p>
                <a:endParaRPr lang="en-US">
                  <a:latin typeface="Segoe" pitchFamily="2" charset="0"/>
                </a:endParaRPr>
              </a:p>
            </p:txBody>
          </p:sp>
          <p:sp>
            <p:nvSpPr>
              <p:cNvPr id="61641" name="Rectangle 417"/>
              <p:cNvSpPr>
                <a:spLocks noChangeArrowheads="1"/>
              </p:cNvSpPr>
              <p:nvPr/>
            </p:nvSpPr>
            <p:spPr bwMode="auto">
              <a:xfrm>
                <a:off x="360" y="3267"/>
                <a:ext cx="27" cy="81"/>
              </a:xfrm>
              <a:prstGeom prst="rect">
                <a:avLst/>
              </a:prstGeom>
              <a:solidFill>
                <a:schemeClr val="bg2"/>
              </a:solidFill>
              <a:ln w="9525" algn="ctr">
                <a:solidFill>
                  <a:schemeClr val="bg2"/>
                </a:solidFill>
                <a:miter lim="800000"/>
                <a:headEnd/>
                <a:tailEnd/>
              </a:ln>
            </p:spPr>
            <p:txBody>
              <a:bodyPr anchor="ctr">
                <a:spAutoFit/>
              </a:bodyPr>
              <a:lstStyle/>
              <a:p>
                <a:endParaRPr lang="en-US">
                  <a:latin typeface="Segoe" pitchFamily="2" charset="0"/>
                </a:endParaRPr>
              </a:p>
            </p:txBody>
          </p:sp>
          <p:sp>
            <p:nvSpPr>
              <p:cNvPr id="61642" name="Rectangle 418"/>
              <p:cNvSpPr>
                <a:spLocks noChangeArrowheads="1"/>
              </p:cNvSpPr>
              <p:nvPr/>
            </p:nvSpPr>
            <p:spPr bwMode="auto">
              <a:xfrm>
                <a:off x="435" y="3264"/>
                <a:ext cx="27" cy="81"/>
              </a:xfrm>
              <a:prstGeom prst="rect">
                <a:avLst/>
              </a:prstGeom>
              <a:solidFill>
                <a:srgbClr val="E28C05"/>
              </a:solidFill>
              <a:ln w="9525" algn="ctr">
                <a:solidFill>
                  <a:srgbClr val="E28C05"/>
                </a:solidFill>
                <a:miter lim="800000"/>
                <a:headEnd/>
                <a:tailEnd/>
              </a:ln>
            </p:spPr>
            <p:txBody>
              <a:bodyPr anchor="ctr">
                <a:spAutoFit/>
              </a:bodyPr>
              <a:lstStyle/>
              <a:p>
                <a:endParaRPr lang="en-US">
                  <a:latin typeface="Segoe" pitchFamily="2" charset="0"/>
                </a:endParaRPr>
              </a:p>
            </p:txBody>
          </p:sp>
          <p:sp>
            <p:nvSpPr>
              <p:cNvPr id="61643" name="Rectangle 419"/>
              <p:cNvSpPr>
                <a:spLocks noChangeArrowheads="1"/>
              </p:cNvSpPr>
              <p:nvPr/>
            </p:nvSpPr>
            <p:spPr bwMode="auto">
              <a:xfrm>
                <a:off x="519" y="3267"/>
                <a:ext cx="27" cy="81"/>
              </a:xfrm>
              <a:prstGeom prst="rect">
                <a:avLst/>
              </a:prstGeom>
              <a:solidFill>
                <a:schemeClr val="tx1"/>
              </a:solidFill>
              <a:ln w="9525" algn="ctr">
                <a:solidFill>
                  <a:schemeClr val="tx1"/>
                </a:solidFill>
                <a:miter lim="800000"/>
                <a:headEnd/>
                <a:tailEnd/>
              </a:ln>
            </p:spPr>
            <p:txBody>
              <a:bodyPr anchor="ctr">
                <a:spAutoFit/>
              </a:bodyPr>
              <a:lstStyle/>
              <a:p>
                <a:endParaRPr lang="en-US">
                  <a:latin typeface="Segoe" pitchFamily="2" charset="0"/>
                </a:endParaRPr>
              </a:p>
            </p:txBody>
          </p:sp>
        </p:grpSp>
        <p:sp>
          <p:nvSpPr>
            <p:cNvPr id="61639" name="AutoShape 420"/>
            <p:cNvSpPr>
              <a:spLocks noChangeArrowheads="1"/>
            </p:cNvSpPr>
            <p:nvPr/>
          </p:nvSpPr>
          <p:spPr bwMode="auto">
            <a:xfrm flipH="1">
              <a:off x="1968" y="2730"/>
              <a:ext cx="36" cy="48"/>
            </a:xfrm>
            <a:prstGeom prst="rtTriangle">
              <a:avLst/>
            </a:prstGeom>
            <a:solidFill>
              <a:srgbClr val="339933"/>
            </a:solidFill>
            <a:ln w="9525" algn="ctr">
              <a:solidFill>
                <a:srgbClr val="339933"/>
              </a:solidFill>
              <a:miter lim="800000"/>
              <a:headEnd/>
              <a:tailEnd/>
            </a:ln>
          </p:spPr>
          <p:txBody>
            <a:bodyPr anchor="ctr">
              <a:spAutoFit/>
            </a:bodyPr>
            <a:lstStyle/>
            <a:p>
              <a:endParaRPr lang="en-US">
                <a:latin typeface="Segoe" pitchFamily="2" charset="0"/>
              </a:endParaRPr>
            </a:p>
          </p:txBody>
        </p:sp>
      </p:grpSp>
      <p:grpSp>
        <p:nvGrpSpPr>
          <p:cNvPr id="61454" name="Group 421"/>
          <p:cNvGrpSpPr>
            <a:grpSpLocks/>
          </p:cNvGrpSpPr>
          <p:nvPr/>
        </p:nvGrpSpPr>
        <p:grpSpPr bwMode="auto">
          <a:xfrm>
            <a:off x="6075363" y="5106988"/>
            <a:ext cx="244475" cy="771525"/>
            <a:chOff x="2913" y="3043"/>
            <a:chExt cx="154" cy="486"/>
          </a:xfrm>
        </p:grpSpPr>
        <p:grpSp>
          <p:nvGrpSpPr>
            <p:cNvPr id="61492" name="Group 422"/>
            <p:cNvGrpSpPr>
              <a:grpSpLocks/>
            </p:cNvGrpSpPr>
            <p:nvPr/>
          </p:nvGrpSpPr>
          <p:grpSpPr bwMode="auto">
            <a:xfrm>
              <a:off x="2913" y="3059"/>
              <a:ext cx="27" cy="470"/>
              <a:chOff x="3036" y="2963"/>
              <a:chExt cx="22" cy="470"/>
            </a:xfrm>
          </p:grpSpPr>
          <p:sp>
            <p:nvSpPr>
              <p:cNvPr id="61511" name="Rectangle 423"/>
              <p:cNvSpPr>
                <a:spLocks noChangeArrowheads="1"/>
              </p:cNvSpPr>
              <p:nvPr/>
            </p:nvSpPr>
            <p:spPr bwMode="auto">
              <a:xfrm>
                <a:off x="3036" y="2963"/>
                <a:ext cx="22" cy="15"/>
              </a:xfrm>
              <a:prstGeom prst="rect">
                <a:avLst/>
              </a:prstGeom>
              <a:solidFill>
                <a:srgbClr val="DDDDDD"/>
              </a:solidFill>
              <a:ln w="9525">
                <a:noFill/>
                <a:miter lim="800000"/>
                <a:headEnd/>
                <a:tailEnd/>
              </a:ln>
            </p:spPr>
            <p:txBody>
              <a:bodyPr/>
              <a:lstStyle/>
              <a:p>
                <a:endParaRPr lang="en-US">
                  <a:latin typeface="Segoe" pitchFamily="2" charset="0"/>
                </a:endParaRPr>
              </a:p>
            </p:txBody>
          </p:sp>
          <p:sp>
            <p:nvSpPr>
              <p:cNvPr id="61512" name="Rectangle 424"/>
              <p:cNvSpPr>
                <a:spLocks noChangeArrowheads="1"/>
              </p:cNvSpPr>
              <p:nvPr/>
            </p:nvSpPr>
            <p:spPr bwMode="auto">
              <a:xfrm>
                <a:off x="3036" y="2978"/>
                <a:ext cx="22" cy="13"/>
              </a:xfrm>
              <a:prstGeom prst="rect">
                <a:avLst/>
              </a:prstGeom>
              <a:solidFill>
                <a:srgbClr val="DBDBDB"/>
              </a:solidFill>
              <a:ln w="9525">
                <a:noFill/>
                <a:miter lim="800000"/>
                <a:headEnd/>
                <a:tailEnd/>
              </a:ln>
            </p:spPr>
            <p:txBody>
              <a:bodyPr/>
              <a:lstStyle/>
              <a:p>
                <a:endParaRPr lang="en-US">
                  <a:latin typeface="Segoe" pitchFamily="2" charset="0"/>
                </a:endParaRPr>
              </a:p>
            </p:txBody>
          </p:sp>
          <p:sp>
            <p:nvSpPr>
              <p:cNvPr id="61513" name="Rectangle 425"/>
              <p:cNvSpPr>
                <a:spLocks noChangeArrowheads="1"/>
              </p:cNvSpPr>
              <p:nvPr/>
            </p:nvSpPr>
            <p:spPr bwMode="auto">
              <a:xfrm>
                <a:off x="3036" y="2991"/>
                <a:ext cx="22" cy="10"/>
              </a:xfrm>
              <a:prstGeom prst="rect">
                <a:avLst/>
              </a:prstGeom>
              <a:solidFill>
                <a:srgbClr val="D9D9D9"/>
              </a:solidFill>
              <a:ln w="9525">
                <a:noFill/>
                <a:miter lim="800000"/>
                <a:headEnd/>
                <a:tailEnd/>
              </a:ln>
            </p:spPr>
            <p:txBody>
              <a:bodyPr/>
              <a:lstStyle/>
              <a:p>
                <a:endParaRPr lang="en-US">
                  <a:latin typeface="Segoe" pitchFamily="2" charset="0"/>
                </a:endParaRPr>
              </a:p>
            </p:txBody>
          </p:sp>
          <p:sp>
            <p:nvSpPr>
              <p:cNvPr id="61514" name="Rectangle 426"/>
              <p:cNvSpPr>
                <a:spLocks noChangeArrowheads="1"/>
              </p:cNvSpPr>
              <p:nvPr/>
            </p:nvSpPr>
            <p:spPr bwMode="auto">
              <a:xfrm>
                <a:off x="3036" y="3001"/>
                <a:ext cx="22" cy="7"/>
              </a:xfrm>
              <a:prstGeom prst="rect">
                <a:avLst/>
              </a:prstGeom>
              <a:solidFill>
                <a:srgbClr val="D7D7D7"/>
              </a:solidFill>
              <a:ln w="9525">
                <a:noFill/>
                <a:miter lim="800000"/>
                <a:headEnd/>
                <a:tailEnd/>
              </a:ln>
            </p:spPr>
            <p:txBody>
              <a:bodyPr/>
              <a:lstStyle/>
              <a:p>
                <a:endParaRPr lang="en-US">
                  <a:latin typeface="Segoe" pitchFamily="2" charset="0"/>
                </a:endParaRPr>
              </a:p>
            </p:txBody>
          </p:sp>
          <p:sp>
            <p:nvSpPr>
              <p:cNvPr id="61515" name="Rectangle 427"/>
              <p:cNvSpPr>
                <a:spLocks noChangeArrowheads="1"/>
              </p:cNvSpPr>
              <p:nvPr/>
            </p:nvSpPr>
            <p:spPr bwMode="auto">
              <a:xfrm>
                <a:off x="3036" y="3008"/>
                <a:ext cx="22" cy="7"/>
              </a:xfrm>
              <a:prstGeom prst="rect">
                <a:avLst/>
              </a:prstGeom>
              <a:solidFill>
                <a:srgbClr val="D5D5D5"/>
              </a:solidFill>
              <a:ln w="9525">
                <a:noFill/>
                <a:miter lim="800000"/>
                <a:headEnd/>
                <a:tailEnd/>
              </a:ln>
            </p:spPr>
            <p:txBody>
              <a:bodyPr/>
              <a:lstStyle/>
              <a:p>
                <a:endParaRPr lang="en-US">
                  <a:latin typeface="Segoe" pitchFamily="2" charset="0"/>
                </a:endParaRPr>
              </a:p>
            </p:txBody>
          </p:sp>
          <p:sp>
            <p:nvSpPr>
              <p:cNvPr id="61516" name="Rectangle 428"/>
              <p:cNvSpPr>
                <a:spLocks noChangeArrowheads="1"/>
              </p:cNvSpPr>
              <p:nvPr/>
            </p:nvSpPr>
            <p:spPr bwMode="auto">
              <a:xfrm>
                <a:off x="3036" y="3015"/>
                <a:ext cx="22" cy="6"/>
              </a:xfrm>
              <a:prstGeom prst="rect">
                <a:avLst/>
              </a:prstGeom>
              <a:solidFill>
                <a:srgbClr val="D3D3D3"/>
              </a:solidFill>
              <a:ln w="9525">
                <a:noFill/>
                <a:miter lim="800000"/>
                <a:headEnd/>
                <a:tailEnd/>
              </a:ln>
            </p:spPr>
            <p:txBody>
              <a:bodyPr/>
              <a:lstStyle/>
              <a:p>
                <a:endParaRPr lang="en-US">
                  <a:latin typeface="Segoe" pitchFamily="2" charset="0"/>
                </a:endParaRPr>
              </a:p>
            </p:txBody>
          </p:sp>
          <p:sp>
            <p:nvSpPr>
              <p:cNvPr id="61517" name="Rectangle 429"/>
              <p:cNvSpPr>
                <a:spLocks noChangeArrowheads="1"/>
              </p:cNvSpPr>
              <p:nvPr/>
            </p:nvSpPr>
            <p:spPr bwMode="auto">
              <a:xfrm>
                <a:off x="3036" y="3021"/>
                <a:ext cx="22" cy="4"/>
              </a:xfrm>
              <a:prstGeom prst="rect">
                <a:avLst/>
              </a:prstGeom>
              <a:solidFill>
                <a:srgbClr val="D1D1D1"/>
              </a:solidFill>
              <a:ln w="9525">
                <a:noFill/>
                <a:miter lim="800000"/>
                <a:headEnd/>
                <a:tailEnd/>
              </a:ln>
            </p:spPr>
            <p:txBody>
              <a:bodyPr/>
              <a:lstStyle/>
              <a:p>
                <a:endParaRPr lang="en-US">
                  <a:latin typeface="Segoe" pitchFamily="2" charset="0"/>
                </a:endParaRPr>
              </a:p>
            </p:txBody>
          </p:sp>
          <p:sp>
            <p:nvSpPr>
              <p:cNvPr id="61518" name="Rectangle 430"/>
              <p:cNvSpPr>
                <a:spLocks noChangeArrowheads="1"/>
              </p:cNvSpPr>
              <p:nvPr/>
            </p:nvSpPr>
            <p:spPr bwMode="auto">
              <a:xfrm>
                <a:off x="3036" y="3025"/>
                <a:ext cx="22" cy="5"/>
              </a:xfrm>
              <a:prstGeom prst="rect">
                <a:avLst/>
              </a:prstGeom>
              <a:solidFill>
                <a:srgbClr val="CFCFCF"/>
              </a:solidFill>
              <a:ln w="9525">
                <a:noFill/>
                <a:miter lim="800000"/>
                <a:headEnd/>
                <a:tailEnd/>
              </a:ln>
            </p:spPr>
            <p:txBody>
              <a:bodyPr/>
              <a:lstStyle/>
              <a:p>
                <a:endParaRPr lang="en-US">
                  <a:latin typeface="Segoe" pitchFamily="2" charset="0"/>
                </a:endParaRPr>
              </a:p>
            </p:txBody>
          </p:sp>
          <p:sp>
            <p:nvSpPr>
              <p:cNvPr id="61519" name="Rectangle 431"/>
              <p:cNvSpPr>
                <a:spLocks noChangeArrowheads="1"/>
              </p:cNvSpPr>
              <p:nvPr/>
            </p:nvSpPr>
            <p:spPr bwMode="auto">
              <a:xfrm>
                <a:off x="3036" y="3030"/>
                <a:ext cx="22" cy="4"/>
              </a:xfrm>
              <a:prstGeom prst="rect">
                <a:avLst/>
              </a:prstGeom>
              <a:solidFill>
                <a:srgbClr val="CDCDCD"/>
              </a:solidFill>
              <a:ln w="9525">
                <a:noFill/>
                <a:miter lim="800000"/>
                <a:headEnd/>
                <a:tailEnd/>
              </a:ln>
            </p:spPr>
            <p:txBody>
              <a:bodyPr/>
              <a:lstStyle/>
              <a:p>
                <a:endParaRPr lang="en-US">
                  <a:latin typeface="Segoe" pitchFamily="2" charset="0"/>
                </a:endParaRPr>
              </a:p>
            </p:txBody>
          </p:sp>
          <p:sp>
            <p:nvSpPr>
              <p:cNvPr id="61520" name="Rectangle 432"/>
              <p:cNvSpPr>
                <a:spLocks noChangeArrowheads="1"/>
              </p:cNvSpPr>
              <p:nvPr/>
            </p:nvSpPr>
            <p:spPr bwMode="auto">
              <a:xfrm>
                <a:off x="3036" y="3034"/>
                <a:ext cx="22" cy="6"/>
              </a:xfrm>
              <a:prstGeom prst="rect">
                <a:avLst/>
              </a:prstGeom>
              <a:solidFill>
                <a:srgbClr val="CBCBCB"/>
              </a:solidFill>
              <a:ln w="9525">
                <a:noFill/>
                <a:miter lim="800000"/>
                <a:headEnd/>
                <a:tailEnd/>
              </a:ln>
            </p:spPr>
            <p:txBody>
              <a:bodyPr/>
              <a:lstStyle/>
              <a:p>
                <a:endParaRPr lang="en-US">
                  <a:latin typeface="Segoe" pitchFamily="2" charset="0"/>
                </a:endParaRPr>
              </a:p>
            </p:txBody>
          </p:sp>
          <p:sp>
            <p:nvSpPr>
              <p:cNvPr id="61521" name="Rectangle 433"/>
              <p:cNvSpPr>
                <a:spLocks noChangeArrowheads="1"/>
              </p:cNvSpPr>
              <p:nvPr/>
            </p:nvSpPr>
            <p:spPr bwMode="auto">
              <a:xfrm>
                <a:off x="3036" y="3040"/>
                <a:ext cx="22" cy="3"/>
              </a:xfrm>
              <a:prstGeom prst="rect">
                <a:avLst/>
              </a:prstGeom>
              <a:solidFill>
                <a:srgbClr val="C9C9C9"/>
              </a:solidFill>
              <a:ln w="9525">
                <a:noFill/>
                <a:miter lim="800000"/>
                <a:headEnd/>
                <a:tailEnd/>
              </a:ln>
            </p:spPr>
            <p:txBody>
              <a:bodyPr/>
              <a:lstStyle/>
              <a:p>
                <a:endParaRPr lang="en-US">
                  <a:latin typeface="Segoe" pitchFamily="2" charset="0"/>
                </a:endParaRPr>
              </a:p>
            </p:txBody>
          </p:sp>
          <p:sp>
            <p:nvSpPr>
              <p:cNvPr id="61522" name="Rectangle 434"/>
              <p:cNvSpPr>
                <a:spLocks noChangeArrowheads="1"/>
              </p:cNvSpPr>
              <p:nvPr/>
            </p:nvSpPr>
            <p:spPr bwMode="auto">
              <a:xfrm>
                <a:off x="3036" y="3043"/>
                <a:ext cx="22" cy="3"/>
              </a:xfrm>
              <a:prstGeom prst="rect">
                <a:avLst/>
              </a:prstGeom>
              <a:solidFill>
                <a:srgbClr val="C7C7C7"/>
              </a:solidFill>
              <a:ln w="9525">
                <a:noFill/>
                <a:miter lim="800000"/>
                <a:headEnd/>
                <a:tailEnd/>
              </a:ln>
            </p:spPr>
            <p:txBody>
              <a:bodyPr/>
              <a:lstStyle/>
              <a:p>
                <a:endParaRPr lang="en-US">
                  <a:latin typeface="Segoe" pitchFamily="2" charset="0"/>
                </a:endParaRPr>
              </a:p>
            </p:txBody>
          </p:sp>
          <p:sp>
            <p:nvSpPr>
              <p:cNvPr id="61523" name="Rectangle 435"/>
              <p:cNvSpPr>
                <a:spLocks noChangeArrowheads="1"/>
              </p:cNvSpPr>
              <p:nvPr/>
            </p:nvSpPr>
            <p:spPr bwMode="auto">
              <a:xfrm>
                <a:off x="3036" y="3046"/>
                <a:ext cx="22" cy="4"/>
              </a:xfrm>
              <a:prstGeom prst="rect">
                <a:avLst/>
              </a:prstGeom>
              <a:solidFill>
                <a:srgbClr val="C5C5C5"/>
              </a:solidFill>
              <a:ln w="9525">
                <a:noFill/>
                <a:miter lim="800000"/>
                <a:headEnd/>
                <a:tailEnd/>
              </a:ln>
            </p:spPr>
            <p:txBody>
              <a:bodyPr/>
              <a:lstStyle/>
              <a:p>
                <a:endParaRPr lang="en-US">
                  <a:latin typeface="Segoe" pitchFamily="2" charset="0"/>
                </a:endParaRPr>
              </a:p>
            </p:txBody>
          </p:sp>
          <p:sp>
            <p:nvSpPr>
              <p:cNvPr id="61524" name="Rectangle 436"/>
              <p:cNvSpPr>
                <a:spLocks noChangeArrowheads="1"/>
              </p:cNvSpPr>
              <p:nvPr/>
            </p:nvSpPr>
            <p:spPr bwMode="auto">
              <a:xfrm>
                <a:off x="3036" y="3050"/>
                <a:ext cx="22" cy="3"/>
              </a:xfrm>
              <a:prstGeom prst="rect">
                <a:avLst/>
              </a:prstGeom>
              <a:solidFill>
                <a:srgbClr val="C3C3C3"/>
              </a:solidFill>
              <a:ln w="9525">
                <a:noFill/>
                <a:miter lim="800000"/>
                <a:headEnd/>
                <a:tailEnd/>
              </a:ln>
            </p:spPr>
            <p:txBody>
              <a:bodyPr/>
              <a:lstStyle/>
              <a:p>
                <a:endParaRPr lang="en-US">
                  <a:latin typeface="Segoe" pitchFamily="2" charset="0"/>
                </a:endParaRPr>
              </a:p>
            </p:txBody>
          </p:sp>
          <p:sp>
            <p:nvSpPr>
              <p:cNvPr id="61525" name="Rectangle 437"/>
              <p:cNvSpPr>
                <a:spLocks noChangeArrowheads="1"/>
              </p:cNvSpPr>
              <p:nvPr/>
            </p:nvSpPr>
            <p:spPr bwMode="auto">
              <a:xfrm>
                <a:off x="3036" y="3053"/>
                <a:ext cx="22" cy="2"/>
              </a:xfrm>
              <a:prstGeom prst="rect">
                <a:avLst/>
              </a:prstGeom>
              <a:solidFill>
                <a:srgbClr val="C1C1C1"/>
              </a:solidFill>
              <a:ln w="9525">
                <a:noFill/>
                <a:miter lim="800000"/>
                <a:headEnd/>
                <a:tailEnd/>
              </a:ln>
            </p:spPr>
            <p:txBody>
              <a:bodyPr/>
              <a:lstStyle/>
              <a:p>
                <a:endParaRPr lang="en-US">
                  <a:latin typeface="Segoe" pitchFamily="2" charset="0"/>
                </a:endParaRPr>
              </a:p>
            </p:txBody>
          </p:sp>
          <p:sp>
            <p:nvSpPr>
              <p:cNvPr id="61526" name="Rectangle 438"/>
              <p:cNvSpPr>
                <a:spLocks noChangeArrowheads="1"/>
              </p:cNvSpPr>
              <p:nvPr/>
            </p:nvSpPr>
            <p:spPr bwMode="auto">
              <a:xfrm>
                <a:off x="3036" y="3055"/>
                <a:ext cx="22" cy="4"/>
              </a:xfrm>
              <a:prstGeom prst="rect">
                <a:avLst/>
              </a:prstGeom>
              <a:solidFill>
                <a:srgbClr val="BFBFBF"/>
              </a:solidFill>
              <a:ln w="9525">
                <a:noFill/>
                <a:miter lim="800000"/>
                <a:headEnd/>
                <a:tailEnd/>
              </a:ln>
            </p:spPr>
            <p:txBody>
              <a:bodyPr/>
              <a:lstStyle/>
              <a:p>
                <a:endParaRPr lang="en-US">
                  <a:latin typeface="Segoe" pitchFamily="2" charset="0"/>
                </a:endParaRPr>
              </a:p>
            </p:txBody>
          </p:sp>
          <p:sp>
            <p:nvSpPr>
              <p:cNvPr id="61527" name="Rectangle 439"/>
              <p:cNvSpPr>
                <a:spLocks noChangeArrowheads="1"/>
              </p:cNvSpPr>
              <p:nvPr/>
            </p:nvSpPr>
            <p:spPr bwMode="auto">
              <a:xfrm>
                <a:off x="3036" y="3059"/>
                <a:ext cx="22" cy="3"/>
              </a:xfrm>
              <a:prstGeom prst="rect">
                <a:avLst/>
              </a:prstGeom>
              <a:solidFill>
                <a:srgbClr val="BDBDBD"/>
              </a:solidFill>
              <a:ln w="9525">
                <a:noFill/>
                <a:miter lim="800000"/>
                <a:headEnd/>
                <a:tailEnd/>
              </a:ln>
            </p:spPr>
            <p:txBody>
              <a:bodyPr/>
              <a:lstStyle/>
              <a:p>
                <a:endParaRPr lang="en-US">
                  <a:latin typeface="Segoe" pitchFamily="2" charset="0"/>
                </a:endParaRPr>
              </a:p>
            </p:txBody>
          </p:sp>
          <p:sp>
            <p:nvSpPr>
              <p:cNvPr id="61528" name="Rectangle 440"/>
              <p:cNvSpPr>
                <a:spLocks noChangeArrowheads="1"/>
              </p:cNvSpPr>
              <p:nvPr/>
            </p:nvSpPr>
            <p:spPr bwMode="auto">
              <a:xfrm>
                <a:off x="3036" y="3062"/>
                <a:ext cx="22" cy="3"/>
              </a:xfrm>
              <a:prstGeom prst="rect">
                <a:avLst/>
              </a:prstGeom>
              <a:solidFill>
                <a:srgbClr val="BBBBBB"/>
              </a:solidFill>
              <a:ln w="9525">
                <a:noFill/>
                <a:miter lim="800000"/>
                <a:headEnd/>
                <a:tailEnd/>
              </a:ln>
            </p:spPr>
            <p:txBody>
              <a:bodyPr/>
              <a:lstStyle/>
              <a:p>
                <a:endParaRPr lang="en-US">
                  <a:latin typeface="Segoe" pitchFamily="2" charset="0"/>
                </a:endParaRPr>
              </a:p>
            </p:txBody>
          </p:sp>
          <p:sp>
            <p:nvSpPr>
              <p:cNvPr id="61529" name="Rectangle 441"/>
              <p:cNvSpPr>
                <a:spLocks noChangeArrowheads="1"/>
              </p:cNvSpPr>
              <p:nvPr/>
            </p:nvSpPr>
            <p:spPr bwMode="auto">
              <a:xfrm>
                <a:off x="3036" y="3065"/>
                <a:ext cx="22" cy="3"/>
              </a:xfrm>
              <a:prstGeom prst="rect">
                <a:avLst/>
              </a:prstGeom>
              <a:solidFill>
                <a:srgbClr val="B9B9B9"/>
              </a:solidFill>
              <a:ln w="9525">
                <a:noFill/>
                <a:miter lim="800000"/>
                <a:headEnd/>
                <a:tailEnd/>
              </a:ln>
            </p:spPr>
            <p:txBody>
              <a:bodyPr/>
              <a:lstStyle/>
              <a:p>
                <a:endParaRPr lang="en-US">
                  <a:latin typeface="Segoe" pitchFamily="2" charset="0"/>
                </a:endParaRPr>
              </a:p>
            </p:txBody>
          </p:sp>
          <p:sp>
            <p:nvSpPr>
              <p:cNvPr id="61530" name="Rectangle 442"/>
              <p:cNvSpPr>
                <a:spLocks noChangeArrowheads="1"/>
              </p:cNvSpPr>
              <p:nvPr/>
            </p:nvSpPr>
            <p:spPr bwMode="auto">
              <a:xfrm>
                <a:off x="3036" y="3068"/>
                <a:ext cx="22" cy="2"/>
              </a:xfrm>
              <a:prstGeom prst="rect">
                <a:avLst/>
              </a:prstGeom>
              <a:solidFill>
                <a:srgbClr val="B7B7B7"/>
              </a:solidFill>
              <a:ln w="9525">
                <a:noFill/>
                <a:miter lim="800000"/>
                <a:headEnd/>
                <a:tailEnd/>
              </a:ln>
            </p:spPr>
            <p:txBody>
              <a:bodyPr/>
              <a:lstStyle/>
              <a:p>
                <a:endParaRPr lang="en-US">
                  <a:latin typeface="Segoe" pitchFamily="2" charset="0"/>
                </a:endParaRPr>
              </a:p>
            </p:txBody>
          </p:sp>
          <p:sp>
            <p:nvSpPr>
              <p:cNvPr id="61531" name="Rectangle 443"/>
              <p:cNvSpPr>
                <a:spLocks noChangeArrowheads="1"/>
              </p:cNvSpPr>
              <p:nvPr/>
            </p:nvSpPr>
            <p:spPr bwMode="auto">
              <a:xfrm>
                <a:off x="3036" y="3070"/>
                <a:ext cx="22" cy="4"/>
              </a:xfrm>
              <a:prstGeom prst="rect">
                <a:avLst/>
              </a:prstGeom>
              <a:solidFill>
                <a:srgbClr val="B5B5B5"/>
              </a:solidFill>
              <a:ln w="9525">
                <a:noFill/>
                <a:miter lim="800000"/>
                <a:headEnd/>
                <a:tailEnd/>
              </a:ln>
            </p:spPr>
            <p:txBody>
              <a:bodyPr/>
              <a:lstStyle/>
              <a:p>
                <a:endParaRPr lang="en-US">
                  <a:latin typeface="Segoe" pitchFamily="2" charset="0"/>
                </a:endParaRPr>
              </a:p>
            </p:txBody>
          </p:sp>
          <p:sp>
            <p:nvSpPr>
              <p:cNvPr id="61532" name="Rectangle 444"/>
              <p:cNvSpPr>
                <a:spLocks noChangeArrowheads="1"/>
              </p:cNvSpPr>
              <p:nvPr/>
            </p:nvSpPr>
            <p:spPr bwMode="auto">
              <a:xfrm>
                <a:off x="3036" y="3074"/>
                <a:ext cx="22" cy="2"/>
              </a:xfrm>
              <a:prstGeom prst="rect">
                <a:avLst/>
              </a:prstGeom>
              <a:solidFill>
                <a:srgbClr val="B3B3B3"/>
              </a:solidFill>
              <a:ln w="9525">
                <a:noFill/>
                <a:miter lim="800000"/>
                <a:headEnd/>
                <a:tailEnd/>
              </a:ln>
            </p:spPr>
            <p:txBody>
              <a:bodyPr/>
              <a:lstStyle/>
              <a:p>
                <a:endParaRPr lang="en-US">
                  <a:latin typeface="Segoe" pitchFamily="2" charset="0"/>
                </a:endParaRPr>
              </a:p>
            </p:txBody>
          </p:sp>
          <p:sp>
            <p:nvSpPr>
              <p:cNvPr id="61533" name="Rectangle 445"/>
              <p:cNvSpPr>
                <a:spLocks noChangeArrowheads="1"/>
              </p:cNvSpPr>
              <p:nvPr/>
            </p:nvSpPr>
            <p:spPr bwMode="auto">
              <a:xfrm>
                <a:off x="3036" y="3076"/>
                <a:ext cx="22" cy="3"/>
              </a:xfrm>
              <a:prstGeom prst="rect">
                <a:avLst/>
              </a:prstGeom>
              <a:solidFill>
                <a:srgbClr val="B1B1B1"/>
              </a:solidFill>
              <a:ln w="9525">
                <a:noFill/>
                <a:miter lim="800000"/>
                <a:headEnd/>
                <a:tailEnd/>
              </a:ln>
            </p:spPr>
            <p:txBody>
              <a:bodyPr/>
              <a:lstStyle/>
              <a:p>
                <a:endParaRPr lang="en-US">
                  <a:latin typeface="Segoe" pitchFamily="2" charset="0"/>
                </a:endParaRPr>
              </a:p>
            </p:txBody>
          </p:sp>
          <p:sp>
            <p:nvSpPr>
              <p:cNvPr id="61534" name="Rectangle 446"/>
              <p:cNvSpPr>
                <a:spLocks noChangeArrowheads="1"/>
              </p:cNvSpPr>
              <p:nvPr/>
            </p:nvSpPr>
            <p:spPr bwMode="auto">
              <a:xfrm>
                <a:off x="3036" y="3079"/>
                <a:ext cx="22" cy="2"/>
              </a:xfrm>
              <a:prstGeom prst="rect">
                <a:avLst/>
              </a:prstGeom>
              <a:solidFill>
                <a:srgbClr val="AFAFAF"/>
              </a:solidFill>
              <a:ln w="9525">
                <a:noFill/>
                <a:miter lim="800000"/>
                <a:headEnd/>
                <a:tailEnd/>
              </a:ln>
            </p:spPr>
            <p:txBody>
              <a:bodyPr/>
              <a:lstStyle/>
              <a:p>
                <a:endParaRPr lang="en-US">
                  <a:latin typeface="Segoe" pitchFamily="2" charset="0"/>
                </a:endParaRPr>
              </a:p>
            </p:txBody>
          </p:sp>
          <p:sp>
            <p:nvSpPr>
              <p:cNvPr id="61535" name="Rectangle 447"/>
              <p:cNvSpPr>
                <a:spLocks noChangeArrowheads="1"/>
              </p:cNvSpPr>
              <p:nvPr/>
            </p:nvSpPr>
            <p:spPr bwMode="auto">
              <a:xfrm>
                <a:off x="3036" y="3081"/>
                <a:ext cx="22" cy="3"/>
              </a:xfrm>
              <a:prstGeom prst="rect">
                <a:avLst/>
              </a:prstGeom>
              <a:solidFill>
                <a:srgbClr val="ADADAD"/>
              </a:solidFill>
              <a:ln w="9525">
                <a:noFill/>
                <a:miter lim="800000"/>
                <a:headEnd/>
                <a:tailEnd/>
              </a:ln>
            </p:spPr>
            <p:txBody>
              <a:bodyPr/>
              <a:lstStyle/>
              <a:p>
                <a:endParaRPr lang="en-US">
                  <a:latin typeface="Segoe" pitchFamily="2" charset="0"/>
                </a:endParaRPr>
              </a:p>
            </p:txBody>
          </p:sp>
          <p:sp>
            <p:nvSpPr>
              <p:cNvPr id="61536" name="Rectangle 448"/>
              <p:cNvSpPr>
                <a:spLocks noChangeArrowheads="1"/>
              </p:cNvSpPr>
              <p:nvPr/>
            </p:nvSpPr>
            <p:spPr bwMode="auto">
              <a:xfrm>
                <a:off x="3036" y="3084"/>
                <a:ext cx="22" cy="3"/>
              </a:xfrm>
              <a:prstGeom prst="rect">
                <a:avLst/>
              </a:prstGeom>
              <a:solidFill>
                <a:srgbClr val="ABABAB"/>
              </a:solidFill>
              <a:ln w="9525">
                <a:noFill/>
                <a:miter lim="800000"/>
                <a:headEnd/>
                <a:tailEnd/>
              </a:ln>
            </p:spPr>
            <p:txBody>
              <a:bodyPr/>
              <a:lstStyle/>
              <a:p>
                <a:endParaRPr lang="en-US">
                  <a:latin typeface="Segoe" pitchFamily="2" charset="0"/>
                </a:endParaRPr>
              </a:p>
            </p:txBody>
          </p:sp>
          <p:sp>
            <p:nvSpPr>
              <p:cNvPr id="61537" name="Rectangle 449"/>
              <p:cNvSpPr>
                <a:spLocks noChangeArrowheads="1"/>
              </p:cNvSpPr>
              <p:nvPr/>
            </p:nvSpPr>
            <p:spPr bwMode="auto">
              <a:xfrm>
                <a:off x="3036" y="3087"/>
                <a:ext cx="22" cy="2"/>
              </a:xfrm>
              <a:prstGeom prst="rect">
                <a:avLst/>
              </a:prstGeom>
              <a:solidFill>
                <a:srgbClr val="A9A9A9"/>
              </a:solidFill>
              <a:ln w="9525">
                <a:noFill/>
                <a:miter lim="800000"/>
                <a:headEnd/>
                <a:tailEnd/>
              </a:ln>
            </p:spPr>
            <p:txBody>
              <a:bodyPr/>
              <a:lstStyle/>
              <a:p>
                <a:endParaRPr lang="en-US">
                  <a:latin typeface="Segoe" pitchFamily="2" charset="0"/>
                </a:endParaRPr>
              </a:p>
            </p:txBody>
          </p:sp>
          <p:sp>
            <p:nvSpPr>
              <p:cNvPr id="61538" name="Rectangle 450"/>
              <p:cNvSpPr>
                <a:spLocks noChangeArrowheads="1"/>
              </p:cNvSpPr>
              <p:nvPr/>
            </p:nvSpPr>
            <p:spPr bwMode="auto">
              <a:xfrm>
                <a:off x="3036" y="3089"/>
                <a:ext cx="22" cy="2"/>
              </a:xfrm>
              <a:prstGeom prst="rect">
                <a:avLst/>
              </a:prstGeom>
              <a:solidFill>
                <a:srgbClr val="A7A7A7"/>
              </a:solidFill>
              <a:ln w="9525">
                <a:noFill/>
                <a:miter lim="800000"/>
                <a:headEnd/>
                <a:tailEnd/>
              </a:ln>
            </p:spPr>
            <p:txBody>
              <a:bodyPr/>
              <a:lstStyle/>
              <a:p>
                <a:endParaRPr lang="en-US">
                  <a:latin typeface="Segoe" pitchFamily="2" charset="0"/>
                </a:endParaRPr>
              </a:p>
            </p:txBody>
          </p:sp>
          <p:sp>
            <p:nvSpPr>
              <p:cNvPr id="61539" name="Rectangle 451"/>
              <p:cNvSpPr>
                <a:spLocks noChangeArrowheads="1"/>
              </p:cNvSpPr>
              <p:nvPr/>
            </p:nvSpPr>
            <p:spPr bwMode="auto">
              <a:xfrm>
                <a:off x="3036" y="3091"/>
                <a:ext cx="22" cy="2"/>
              </a:xfrm>
              <a:prstGeom prst="rect">
                <a:avLst/>
              </a:prstGeom>
              <a:solidFill>
                <a:srgbClr val="A5A5A5"/>
              </a:solidFill>
              <a:ln w="9525">
                <a:noFill/>
                <a:miter lim="800000"/>
                <a:headEnd/>
                <a:tailEnd/>
              </a:ln>
            </p:spPr>
            <p:txBody>
              <a:bodyPr/>
              <a:lstStyle/>
              <a:p>
                <a:endParaRPr lang="en-US">
                  <a:latin typeface="Segoe" pitchFamily="2" charset="0"/>
                </a:endParaRPr>
              </a:p>
            </p:txBody>
          </p:sp>
          <p:sp>
            <p:nvSpPr>
              <p:cNvPr id="61540" name="Rectangle 452"/>
              <p:cNvSpPr>
                <a:spLocks noChangeArrowheads="1"/>
              </p:cNvSpPr>
              <p:nvPr/>
            </p:nvSpPr>
            <p:spPr bwMode="auto">
              <a:xfrm>
                <a:off x="3036" y="3093"/>
                <a:ext cx="22" cy="3"/>
              </a:xfrm>
              <a:prstGeom prst="rect">
                <a:avLst/>
              </a:prstGeom>
              <a:solidFill>
                <a:srgbClr val="A3A3A3"/>
              </a:solidFill>
              <a:ln w="9525">
                <a:noFill/>
                <a:miter lim="800000"/>
                <a:headEnd/>
                <a:tailEnd/>
              </a:ln>
            </p:spPr>
            <p:txBody>
              <a:bodyPr/>
              <a:lstStyle/>
              <a:p>
                <a:endParaRPr lang="en-US">
                  <a:latin typeface="Segoe" pitchFamily="2" charset="0"/>
                </a:endParaRPr>
              </a:p>
            </p:txBody>
          </p:sp>
          <p:sp>
            <p:nvSpPr>
              <p:cNvPr id="61541" name="Rectangle 453"/>
              <p:cNvSpPr>
                <a:spLocks noChangeArrowheads="1"/>
              </p:cNvSpPr>
              <p:nvPr/>
            </p:nvSpPr>
            <p:spPr bwMode="auto">
              <a:xfrm>
                <a:off x="3036" y="3096"/>
                <a:ext cx="22" cy="2"/>
              </a:xfrm>
              <a:prstGeom prst="rect">
                <a:avLst/>
              </a:prstGeom>
              <a:solidFill>
                <a:srgbClr val="A1A1A1"/>
              </a:solidFill>
              <a:ln w="9525">
                <a:noFill/>
                <a:miter lim="800000"/>
                <a:headEnd/>
                <a:tailEnd/>
              </a:ln>
            </p:spPr>
            <p:txBody>
              <a:bodyPr/>
              <a:lstStyle/>
              <a:p>
                <a:endParaRPr lang="en-US">
                  <a:latin typeface="Segoe" pitchFamily="2" charset="0"/>
                </a:endParaRPr>
              </a:p>
            </p:txBody>
          </p:sp>
          <p:sp>
            <p:nvSpPr>
              <p:cNvPr id="61542" name="Rectangle 454"/>
              <p:cNvSpPr>
                <a:spLocks noChangeArrowheads="1"/>
              </p:cNvSpPr>
              <p:nvPr/>
            </p:nvSpPr>
            <p:spPr bwMode="auto">
              <a:xfrm>
                <a:off x="3036" y="3098"/>
                <a:ext cx="22" cy="3"/>
              </a:xfrm>
              <a:prstGeom prst="rect">
                <a:avLst/>
              </a:prstGeom>
              <a:solidFill>
                <a:srgbClr val="9F9F9F"/>
              </a:solidFill>
              <a:ln w="9525">
                <a:noFill/>
                <a:miter lim="800000"/>
                <a:headEnd/>
                <a:tailEnd/>
              </a:ln>
            </p:spPr>
            <p:txBody>
              <a:bodyPr/>
              <a:lstStyle/>
              <a:p>
                <a:endParaRPr lang="en-US">
                  <a:latin typeface="Segoe" pitchFamily="2" charset="0"/>
                </a:endParaRPr>
              </a:p>
            </p:txBody>
          </p:sp>
          <p:sp>
            <p:nvSpPr>
              <p:cNvPr id="61543" name="Rectangle 455"/>
              <p:cNvSpPr>
                <a:spLocks noChangeArrowheads="1"/>
              </p:cNvSpPr>
              <p:nvPr/>
            </p:nvSpPr>
            <p:spPr bwMode="auto">
              <a:xfrm>
                <a:off x="3036" y="3101"/>
                <a:ext cx="22" cy="3"/>
              </a:xfrm>
              <a:prstGeom prst="rect">
                <a:avLst/>
              </a:prstGeom>
              <a:solidFill>
                <a:srgbClr val="9D9D9D"/>
              </a:solidFill>
              <a:ln w="9525">
                <a:noFill/>
                <a:miter lim="800000"/>
                <a:headEnd/>
                <a:tailEnd/>
              </a:ln>
            </p:spPr>
            <p:txBody>
              <a:bodyPr/>
              <a:lstStyle/>
              <a:p>
                <a:endParaRPr lang="en-US">
                  <a:latin typeface="Segoe" pitchFamily="2" charset="0"/>
                </a:endParaRPr>
              </a:p>
            </p:txBody>
          </p:sp>
          <p:sp>
            <p:nvSpPr>
              <p:cNvPr id="61544" name="Rectangle 456"/>
              <p:cNvSpPr>
                <a:spLocks noChangeArrowheads="1"/>
              </p:cNvSpPr>
              <p:nvPr/>
            </p:nvSpPr>
            <p:spPr bwMode="auto">
              <a:xfrm>
                <a:off x="3036" y="3104"/>
                <a:ext cx="22" cy="1"/>
              </a:xfrm>
              <a:prstGeom prst="rect">
                <a:avLst/>
              </a:prstGeom>
              <a:solidFill>
                <a:srgbClr val="9B9B9B"/>
              </a:solidFill>
              <a:ln w="9525">
                <a:noFill/>
                <a:miter lim="800000"/>
                <a:headEnd/>
                <a:tailEnd/>
              </a:ln>
            </p:spPr>
            <p:txBody>
              <a:bodyPr/>
              <a:lstStyle/>
              <a:p>
                <a:endParaRPr lang="en-US">
                  <a:latin typeface="Segoe" pitchFamily="2" charset="0"/>
                </a:endParaRPr>
              </a:p>
            </p:txBody>
          </p:sp>
          <p:sp>
            <p:nvSpPr>
              <p:cNvPr id="61545" name="Rectangle 457"/>
              <p:cNvSpPr>
                <a:spLocks noChangeArrowheads="1"/>
              </p:cNvSpPr>
              <p:nvPr/>
            </p:nvSpPr>
            <p:spPr bwMode="auto">
              <a:xfrm>
                <a:off x="3036" y="3105"/>
                <a:ext cx="22" cy="3"/>
              </a:xfrm>
              <a:prstGeom prst="rect">
                <a:avLst/>
              </a:prstGeom>
              <a:solidFill>
                <a:srgbClr val="999999"/>
              </a:solidFill>
              <a:ln w="9525">
                <a:noFill/>
                <a:miter lim="800000"/>
                <a:headEnd/>
                <a:tailEnd/>
              </a:ln>
            </p:spPr>
            <p:txBody>
              <a:bodyPr/>
              <a:lstStyle/>
              <a:p>
                <a:endParaRPr lang="en-US">
                  <a:latin typeface="Segoe" pitchFamily="2" charset="0"/>
                </a:endParaRPr>
              </a:p>
            </p:txBody>
          </p:sp>
          <p:sp>
            <p:nvSpPr>
              <p:cNvPr id="61546" name="Rectangle 458"/>
              <p:cNvSpPr>
                <a:spLocks noChangeArrowheads="1"/>
              </p:cNvSpPr>
              <p:nvPr/>
            </p:nvSpPr>
            <p:spPr bwMode="auto">
              <a:xfrm>
                <a:off x="3036" y="3108"/>
                <a:ext cx="22" cy="3"/>
              </a:xfrm>
              <a:prstGeom prst="rect">
                <a:avLst/>
              </a:prstGeom>
              <a:solidFill>
                <a:srgbClr val="979797"/>
              </a:solidFill>
              <a:ln w="9525">
                <a:noFill/>
                <a:miter lim="800000"/>
                <a:headEnd/>
                <a:tailEnd/>
              </a:ln>
            </p:spPr>
            <p:txBody>
              <a:bodyPr/>
              <a:lstStyle/>
              <a:p>
                <a:endParaRPr lang="en-US">
                  <a:latin typeface="Segoe" pitchFamily="2" charset="0"/>
                </a:endParaRPr>
              </a:p>
            </p:txBody>
          </p:sp>
          <p:sp>
            <p:nvSpPr>
              <p:cNvPr id="61547" name="Rectangle 459"/>
              <p:cNvSpPr>
                <a:spLocks noChangeArrowheads="1"/>
              </p:cNvSpPr>
              <p:nvPr/>
            </p:nvSpPr>
            <p:spPr bwMode="auto">
              <a:xfrm>
                <a:off x="3036" y="3111"/>
                <a:ext cx="22" cy="2"/>
              </a:xfrm>
              <a:prstGeom prst="rect">
                <a:avLst/>
              </a:prstGeom>
              <a:solidFill>
                <a:srgbClr val="959595"/>
              </a:solidFill>
              <a:ln w="9525">
                <a:noFill/>
                <a:miter lim="800000"/>
                <a:headEnd/>
                <a:tailEnd/>
              </a:ln>
            </p:spPr>
            <p:txBody>
              <a:bodyPr/>
              <a:lstStyle/>
              <a:p>
                <a:endParaRPr lang="en-US">
                  <a:latin typeface="Segoe" pitchFamily="2" charset="0"/>
                </a:endParaRPr>
              </a:p>
            </p:txBody>
          </p:sp>
          <p:sp>
            <p:nvSpPr>
              <p:cNvPr id="61548" name="Rectangle 460"/>
              <p:cNvSpPr>
                <a:spLocks noChangeArrowheads="1"/>
              </p:cNvSpPr>
              <p:nvPr/>
            </p:nvSpPr>
            <p:spPr bwMode="auto">
              <a:xfrm>
                <a:off x="3036" y="3113"/>
                <a:ext cx="22" cy="3"/>
              </a:xfrm>
              <a:prstGeom prst="rect">
                <a:avLst/>
              </a:prstGeom>
              <a:solidFill>
                <a:srgbClr val="939393"/>
              </a:solidFill>
              <a:ln w="9525">
                <a:noFill/>
                <a:miter lim="800000"/>
                <a:headEnd/>
                <a:tailEnd/>
              </a:ln>
            </p:spPr>
            <p:txBody>
              <a:bodyPr/>
              <a:lstStyle/>
              <a:p>
                <a:endParaRPr lang="en-US">
                  <a:latin typeface="Segoe" pitchFamily="2" charset="0"/>
                </a:endParaRPr>
              </a:p>
            </p:txBody>
          </p:sp>
          <p:sp>
            <p:nvSpPr>
              <p:cNvPr id="61549" name="Rectangle 461"/>
              <p:cNvSpPr>
                <a:spLocks noChangeArrowheads="1"/>
              </p:cNvSpPr>
              <p:nvPr/>
            </p:nvSpPr>
            <p:spPr bwMode="auto">
              <a:xfrm>
                <a:off x="3036" y="3116"/>
                <a:ext cx="22" cy="2"/>
              </a:xfrm>
              <a:prstGeom prst="rect">
                <a:avLst/>
              </a:prstGeom>
              <a:solidFill>
                <a:srgbClr val="919191"/>
              </a:solidFill>
              <a:ln w="9525">
                <a:noFill/>
                <a:miter lim="800000"/>
                <a:headEnd/>
                <a:tailEnd/>
              </a:ln>
            </p:spPr>
            <p:txBody>
              <a:bodyPr/>
              <a:lstStyle/>
              <a:p>
                <a:endParaRPr lang="en-US">
                  <a:latin typeface="Segoe" pitchFamily="2" charset="0"/>
                </a:endParaRPr>
              </a:p>
            </p:txBody>
          </p:sp>
          <p:sp>
            <p:nvSpPr>
              <p:cNvPr id="61550" name="Rectangle 462"/>
              <p:cNvSpPr>
                <a:spLocks noChangeArrowheads="1"/>
              </p:cNvSpPr>
              <p:nvPr/>
            </p:nvSpPr>
            <p:spPr bwMode="auto">
              <a:xfrm>
                <a:off x="3036" y="3118"/>
                <a:ext cx="22" cy="2"/>
              </a:xfrm>
              <a:prstGeom prst="rect">
                <a:avLst/>
              </a:prstGeom>
              <a:solidFill>
                <a:srgbClr val="8F8F8F"/>
              </a:solidFill>
              <a:ln w="9525">
                <a:noFill/>
                <a:miter lim="800000"/>
                <a:headEnd/>
                <a:tailEnd/>
              </a:ln>
            </p:spPr>
            <p:txBody>
              <a:bodyPr/>
              <a:lstStyle/>
              <a:p>
                <a:endParaRPr lang="en-US">
                  <a:latin typeface="Segoe" pitchFamily="2" charset="0"/>
                </a:endParaRPr>
              </a:p>
            </p:txBody>
          </p:sp>
          <p:sp>
            <p:nvSpPr>
              <p:cNvPr id="61551" name="Rectangle 463"/>
              <p:cNvSpPr>
                <a:spLocks noChangeArrowheads="1"/>
              </p:cNvSpPr>
              <p:nvPr/>
            </p:nvSpPr>
            <p:spPr bwMode="auto">
              <a:xfrm>
                <a:off x="3036" y="3120"/>
                <a:ext cx="22" cy="3"/>
              </a:xfrm>
              <a:prstGeom prst="rect">
                <a:avLst/>
              </a:prstGeom>
              <a:solidFill>
                <a:srgbClr val="8D8D8D"/>
              </a:solidFill>
              <a:ln w="9525">
                <a:noFill/>
                <a:miter lim="800000"/>
                <a:headEnd/>
                <a:tailEnd/>
              </a:ln>
            </p:spPr>
            <p:txBody>
              <a:bodyPr/>
              <a:lstStyle/>
              <a:p>
                <a:endParaRPr lang="en-US">
                  <a:latin typeface="Segoe" pitchFamily="2" charset="0"/>
                </a:endParaRPr>
              </a:p>
            </p:txBody>
          </p:sp>
          <p:sp>
            <p:nvSpPr>
              <p:cNvPr id="61552" name="Rectangle 464"/>
              <p:cNvSpPr>
                <a:spLocks noChangeArrowheads="1"/>
              </p:cNvSpPr>
              <p:nvPr/>
            </p:nvSpPr>
            <p:spPr bwMode="auto">
              <a:xfrm>
                <a:off x="3036" y="3123"/>
                <a:ext cx="22" cy="3"/>
              </a:xfrm>
              <a:prstGeom prst="rect">
                <a:avLst/>
              </a:prstGeom>
              <a:solidFill>
                <a:srgbClr val="8B8B8B"/>
              </a:solidFill>
              <a:ln w="9525">
                <a:noFill/>
                <a:miter lim="800000"/>
                <a:headEnd/>
                <a:tailEnd/>
              </a:ln>
            </p:spPr>
            <p:txBody>
              <a:bodyPr/>
              <a:lstStyle/>
              <a:p>
                <a:endParaRPr lang="en-US">
                  <a:latin typeface="Segoe" pitchFamily="2" charset="0"/>
                </a:endParaRPr>
              </a:p>
            </p:txBody>
          </p:sp>
          <p:sp>
            <p:nvSpPr>
              <p:cNvPr id="61553" name="Rectangle 465"/>
              <p:cNvSpPr>
                <a:spLocks noChangeArrowheads="1"/>
              </p:cNvSpPr>
              <p:nvPr/>
            </p:nvSpPr>
            <p:spPr bwMode="auto">
              <a:xfrm>
                <a:off x="3036" y="3126"/>
                <a:ext cx="22" cy="3"/>
              </a:xfrm>
              <a:prstGeom prst="rect">
                <a:avLst/>
              </a:prstGeom>
              <a:solidFill>
                <a:srgbClr val="898989"/>
              </a:solidFill>
              <a:ln w="9525">
                <a:noFill/>
                <a:miter lim="800000"/>
                <a:headEnd/>
                <a:tailEnd/>
              </a:ln>
            </p:spPr>
            <p:txBody>
              <a:bodyPr/>
              <a:lstStyle/>
              <a:p>
                <a:endParaRPr lang="en-US">
                  <a:latin typeface="Segoe" pitchFamily="2" charset="0"/>
                </a:endParaRPr>
              </a:p>
            </p:txBody>
          </p:sp>
          <p:sp>
            <p:nvSpPr>
              <p:cNvPr id="61554" name="Rectangle 466"/>
              <p:cNvSpPr>
                <a:spLocks noChangeArrowheads="1"/>
              </p:cNvSpPr>
              <p:nvPr/>
            </p:nvSpPr>
            <p:spPr bwMode="auto">
              <a:xfrm>
                <a:off x="3036" y="3129"/>
                <a:ext cx="22" cy="2"/>
              </a:xfrm>
              <a:prstGeom prst="rect">
                <a:avLst/>
              </a:prstGeom>
              <a:solidFill>
                <a:srgbClr val="878787"/>
              </a:solidFill>
              <a:ln w="9525">
                <a:noFill/>
                <a:miter lim="800000"/>
                <a:headEnd/>
                <a:tailEnd/>
              </a:ln>
            </p:spPr>
            <p:txBody>
              <a:bodyPr/>
              <a:lstStyle/>
              <a:p>
                <a:endParaRPr lang="en-US">
                  <a:latin typeface="Segoe" pitchFamily="2" charset="0"/>
                </a:endParaRPr>
              </a:p>
            </p:txBody>
          </p:sp>
          <p:sp>
            <p:nvSpPr>
              <p:cNvPr id="61555" name="Rectangle 467"/>
              <p:cNvSpPr>
                <a:spLocks noChangeArrowheads="1"/>
              </p:cNvSpPr>
              <p:nvPr/>
            </p:nvSpPr>
            <p:spPr bwMode="auto">
              <a:xfrm>
                <a:off x="3036" y="3131"/>
                <a:ext cx="22" cy="2"/>
              </a:xfrm>
              <a:prstGeom prst="rect">
                <a:avLst/>
              </a:prstGeom>
              <a:solidFill>
                <a:srgbClr val="858585"/>
              </a:solidFill>
              <a:ln w="9525">
                <a:noFill/>
                <a:miter lim="800000"/>
                <a:headEnd/>
                <a:tailEnd/>
              </a:ln>
            </p:spPr>
            <p:txBody>
              <a:bodyPr/>
              <a:lstStyle/>
              <a:p>
                <a:endParaRPr lang="en-US">
                  <a:latin typeface="Segoe" pitchFamily="2" charset="0"/>
                </a:endParaRPr>
              </a:p>
            </p:txBody>
          </p:sp>
          <p:sp>
            <p:nvSpPr>
              <p:cNvPr id="61556" name="Rectangle 468"/>
              <p:cNvSpPr>
                <a:spLocks noChangeArrowheads="1"/>
              </p:cNvSpPr>
              <p:nvPr/>
            </p:nvSpPr>
            <p:spPr bwMode="auto">
              <a:xfrm>
                <a:off x="3036" y="3133"/>
                <a:ext cx="22" cy="3"/>
              </a:xfrm>
              <a:prstGeom prst="rect">
                <a:avLst/>
              </a:prstGeom>
              <a:solidFill>
                <a:srgbClr val="838383"/>
              </a:solidFill>
              <a:ln w="9525">
                <a:noFill/>
                <a:miter lim="800000"/>
                <a:headEnd/>
                <a:tailEnd/>
              </a:ln>
            </p:spPr>
            <p:txBody>
              <a:bodyPr/>
              <a:lstStyle/>
              <a:p>
                <a:endParaRPr lang="en-US">
                  <a:latin typeface="Segoe" pitchFamily="2" charset="0"/>
                </a:endParaRPr>
              </a:p>
            </p:txBody>
          </p:sp>
          <p:sp>
            <p:nvSpPr>
              <p:cNvPr id="61557" name="Rectangle 469"/>
              <p:cNvSpPr>
                <a:spLocks noChangeArrowheads="1"/>
              </p:cNvSpPr>
              <p:nvPr/>
            </p:nvSpPr>
            <p:spPr bwMode="auto">
              <a:xfrm>
                <a:off x="3036" y="3136"/>
                <a:ext cx="22" cy="4"/>
              </a:xfrm>
              <a:prstGeom prst="rect">
                <a:avLst/>
              </a:prstGeom>
              <a:solidFill>
                <a:srgbClr val="818181"/>
              </a:solidFill>
              <a:ln w="9525">
                <a:noFill/>
                <a:miter lim="800000"/>
                <a:headEnd/>
                <a:tailEnd/>
              </a:ln>
            </p:spPr>
            <p:txBody>
              <a:bodyPr/>
              <a:lstStyle/>
              <a:p>
                <a:endParaRPr lang="en-US">
                  <a:latin typeface="Segoe" pitchFamily="2" charset="0"/>
                </a:endParaRPr>
              </a:p>
            </p:txBody>
          </p:sp>
          <p:sp>
            <p:nvSpPr>
              <p:cNvPr id="61558" name="Rectangle 470"/>
              <p:cNvSpPr>
                <a:spLocks noChangeArrowheads="1"/>
              </p:cNvSpPr>
              <p:nvPr/>
            </p:nvSpPr>
            <p:spPr bwMode="auto">
              <a:xfrm>
                <a:off x="3036" y="3140"/>
                <a:ext cx="22" cy="2"/>
              </a:xfrm>
              <a:prstGeom prst="rect">
                <a:avLst/>
              </a:prstGeom>
              <a:solidFill>
                <a:srgbClr val="7F7F7F"/>
              </a:solidFill>
              <a:ln w="9525">
                <a:noFill/>
                <a:miter lim="800000"/>
                <a:headEnd/>
                <a:tailEnd/>
              </a:ln>
            </p:spPr>
            <p:txBody>
              <a:bodyPr/>
              <a:lstStyle/>
              <a:p>
                <a:endParaRPr lang="en-US">
                  <a:latin typeface="Segoe" pitchFamily="2" charset="0"/>
                </a:endParaRPr>
              </a:p>
            </p:txBody>
          </p:sp>
          <p:sp>
            <p:nvSpPr>
              <p:cNvPr id="61559" name="Rectangle 471"/>
              <p:cNvSpPr>
                <a:spLocks noChangeArrowheads="1"/>
              </p:cNvSpPr>
              <p:nvPr/>
            </p:nvSpPr>
            <p:spPr bwMode="auto">
              <a:xfrm>
                <a:off x="3036" y="3142"/>
                <a:ext cx="22" cy="3"/>
              </a:xfrm>
              <a:prstGeom prst="rect">
                <a:avLst/>
              </a:prstGeom>
              <a:solidFill>
                <a:srgbClr val="7D7D7D"/>
              </a:solidFill>
              <a:ln w="9525">
                <a:noFill/>
                <a:miter lim="800000"/>
                <a:headEnd/>
                <a:tailEnd/>
              </a:ln>
            </p:spPr>
            <p:txBody>
              <a:bodyPr/>
              <a:lstStyle/>
              <a:p>
                <a:endParaRPr lang="en-US">
                  <a:latin typeface="Segoe" pitchFamily="2" charset="0"/>
                </a:endParaRPr>
              </a:p>
            </p:txBody>
          </p:sp>
          <p:sp>
            <p:nvSpPr>
              <p:cNvPr id="61560" name="Rectangle 472"/>
              <p:cNvSpPr>
                <a:spLocks noChangeArrowheads="1"/>
              </p:cNvSpPr>
              <p:nvPr/>
            </p:nvSpPr>
            <p:spPr bwMode="auto">
              <a:xfrm>
                <a:off x="3036" y="3145"/>
                <a:ext cx="22" cy="4"/>
              </a:xfrm>
              <a:prstGeom prst="rect">
                <a:avLst/>
              </a:prstGeom>
              <a:solidFill>
                <a:srgbClr val="7B7B7B"/>
              </a:solidFill>
              <a:ln w="9525">
                <a:noFill/>
                <a:miter lim="800000"/>
                <a:headEnd/>
                <a:tailEnd/>
              </a:ln>
            </p:spPr>
            <p:txBody>
              <a:bodyPr/>
              <a:lstStyle/>
              <a:p>
                <a:endParaRPr lang="en-US">
                  <a:latin typeface="Segoe" pitchFamily="2" charset="0"/>
                </a:endParaRPr>
              </a:p>
            </p:txBody>
          </p:sp>
          <p:sp>
            <p:nvSpPr>
              <p:cNvPr id="61561" name="Rectangle 473"/>
              <p:cNvSpPr>
                <a:spLocks noChangeArrowheads="1"/>
              </p:cNvSpPr>
              <p:nvPr/>
            </p:nvSpPr>
            <p:spPr bwMode="auto">
              <a:xfrm>
                <a:off x="3036" y="3149"/>
                <a:ext cx="22" cy="3"/>
              </a:xfrm>
              <a:prstGeom prst="rect">
                <a:avLst/>
              </a:prstGeom>
              <a:solidFill>
                <a:srgbClr val="797979"/>
              </a:solidFill>
              <a:ln w="9525">
                <a:noFill/>
                <a:miter lim="800000"/>
                <a:headEnd/>
                <a:tailEnd/>
              </a:ln>
            </p:spPr>
            <p:txBody>
              <a:bodyPr/>
              <a:lstStyle/>
              <a:p>
                <a:endParaRPr lang="en-US">
                  <a:latin typeface="Segoe" pitchFamily="2" charset="0"/>
                </a:endParaRPr>
              </a:p>
            </p:txBody>
          </p:sp>
          <p:sp>
            <p:nvSpPr>
              <p:cNvPr id="61562" name="Rectangle 474"/>
              <p:cNvSpPr>
                <a:spLocks noChangeArrowheads="1"/>
              </p:cNvSpPr>
              <p:nvPr/>
            </p:nvSpPr>
            <p:spPr bwMode="auto">
              <a:xfrm>
                <a:off x="3036" y="3152"/>
                <a:ext cx="22" cy="3"/>
              </a:xfrm>
              <a:prstGeom prst="rect">
                <a:avLst/>
              </a:prstGeom>
              <a:solidFill>
                <a:srgbClr val="777777"/>
              </a:solidFill>
              <a:ln w="9525">
                <a:noFill/>
                <a:miter lim="800000"/>
                <a:headEnd/>
                <a:tailEnd/>
              </a:ln>
            </p:spPr>
            <p:txBody>
              <a:bodyPr/>
              <a:lstStyle/>
              <a:p>
                <a:endParaRPr lang="en-US">
                  <a:latin typeface="Segoe" pitchFamily="2" charset="0"/>
                </a:endParaRPr>
              </a:p>
            </p:txBody>
          </p:sp>
          <p:sp>
            <p:nvSpPr>
              <p:cNvPr id="61563" name="Rectangle 475"/>
              <p:cNvSpPr>
                <a:spLocks noChangeArrowheads="1"/>
              </p:cNvSpPr>
              <p:nvPr/>
            </p:nvSpPr>
            <p:spPr bwMode="auto">
              <a:xfrm>
                <a:off x="3036" y="3155"/>
                <a:ext cx="22" cy="3"/>
              </a:xfrm>
              <a:prstGeom prst="rect">
                <a:avLst/>
              </a:prstGeom>
              <a:solidFill>
                <a:srgbClr val="757575"/>
              </a:solidFill>
              <a:ln w="9525">
                <a:noFill/>
                <a:miter lim="800000"/>
                <a:headEnd/>
                <a:tailEnd/>
              </a:ln>
            </p:spPr>
            <p:txBody>
              <a:bodyPr/>
              <a:lstStyle/>
              <a:p>
                <a:endParaRPr lang="en-US">
                  <a:latin typeface="Segoe" pitchFamily="2" charset="0"/>
                </a:endParaRPr>
              </a:p>
            </p:txBody>
          </p:sp>
          <p:sp>
            <p:nvSpPr>
              <p:cNvPr id="61564" name="Rectangle 476"/>
              <p:cNvSpPr>
                <a:spLocks noChangeArrowheads="1"/>
              </p:cNvSpPr>
              <p:nvPr/>
            </p:nvSpPr>
            <p:spPr bwMode="auto">
              <a:xfrm>
                <a:off x="3036" y="3158"/>
                <a:ext cx="22" cy="6"/>
              </a:xfrm>
              <a:prstGeom prst="rect">
                <a:avLst/>
              </a:prstGeom>
              <a:solidFill>
                <a:srgbClr val="737373"/>
              </a:solidFill>
              <a:ln w="9525">
                <a:noFill/>
                <a:miter lim="800000"/>
                <a:headEnd/>
                <a:tailEnd/>
              </a:ln>
            </p:spPr>
            <p:txBody>
              <a:bodyPr/>
              <a:lstStyle/>
              <a:p>
                <a:endParaRPr lang="en-US">
                  <a:latin typeface="Segoe" pitchFamily="2" charset="0"/>
                </a:endParaRPr>
              </a:p>
            </p:txBody>
          </p:sp>
          <p:sp>
            <p:nvSpPr>
              <p:cNvPr id="61565" name="Rectangle 477"/>
              <p:cNvSpPr>
                <a:spLocks noChangeArrowheads="1"/>
              </p:cNvSpPr>
              <p:nvPr/>
            </p:nvSpPr>
            <p:spPr bwMode="auto">
              <a:xfrm>
                <a:off x="3036" y="3164"/>
                <a:ext cx="22" cy="4"/>
              </a:xfrm>
              <a:prstGeom prst="rect">
                <a:avLst/>
              </a:prstGeom>
              <a:solidFill>
                <a:srgbClr val="717171"/>
              </a:solidFill>
              <a:ln w="9525">
                <a:noFill/>
                <a:miter lim="800000"/>
                <a:headEnd/>
                <a:tailEnd/>
              </a:ln>
            </p:spPr>
            <p:txBody>
              <a:bodyPr/>
              <a:lstStyle/>
              <a:p>
                <a:endParaRPr lang="en-US">
                  <a:latin typeface="Segoe" pitchFamily="2" charset="0"/>
                </a:endParaRPr>
              </a:p>
            </p:txBody>
          </p:sp>
          <p:sp>
            <p:nvSpPr>
              <p:cNvPr id="61566" name="Rectangle 478"/>
              <p:cNvSpPr>
                <a:spLocks noChangeArrowheads="1"/>
              </p:cNvSpPr>
              <p:nvPr/>
            </p:nvSpPr>
            <p:spPr bwMode="auto">
              <a:xfrm>
                <a:off x="3036" y="3168"/>
                <a:ext cx="22" cy="5"/>
              </a:xfrm>
              <a:prstGeom prst="rect">
                <a:avLst/>
              </a:prstGeom>
              <a:solidFill>
                <a:srgbClr val="6F6F6F"/>
              </a:solidFill>
              <a:ln w="9525">
                <a:noFill/>
                <a:miter lim="800000"/>
                <a:headEnd/>
                <a:tailEnd/>
              </a:ln>
            </p:spPr>
            <p:txBody>
              <a:bodyPr/>
              <a:lstStyle/>
              <a:p>
                <a:endParaRPr lang="en-US">
                  <a:latin typeface="Segoe" pitchFamily="2" charset="0"/>
                </a:endParaRPr>
              </a:p>
            </p:txBody>
          </p:sp>
          <p:sp>
            <p:nvSpPr>
              <p:cNvPr id="61567" name="Rectangle 479"/>
              <p:cNvSpPr>
                <a:spLocks noChangeArrowheads="1"/>
              </p:cNvSpPr>
              <p:nvPr/>
            </p:nvSpPr>
            <p:spPr bwMode="auto">
              <a:xfrm>
                <a:off x="3036" y="3173"/>
                <a:ext cx="22" cy="6"/>
              </a:xfrm>
              <a:prstGeom prst="rect">
                <a:avLst/>
              </a:prstGeom>
              <a:solidFill>
                <a:srgbClr val="6D6D6D"/>
              </a:solidFill>
              <a:ln w="9525">
                <a:noFill/>
                <a:miter lim="800000"/>
                <a:headEnd/>
                <a:tailEnd/>
              </a:ln>
            </p:spPr>
            <p:txBody>
              <a:bodyPr/>
              <a:lstStyle/>
              <a:p>
                <a:endParaRPr lang="en-US">
                  <a:latin typeface="Segoe" pitchFamily="2" charset="0"/>
                </a:endParaRPr>
              </a:p>
            </p:txBody>
          </p:sp>
          <p:sp>
            <p:nvSpPr>
              <p:cNvPr id="61568" name="Rectangle 480"/>
              <p:cNvSpPr>
                <a:spLocks noChangeArrowheads="1"/>
              </p:cNvSpPr>
              <p:nvPr/>
            </p:nvSpPr>
            <p:spPr bwMode="auto">
              <a:xfrm>
                <a:off x="3036" y="3179"/>
                <a:ext cx="22" cy="5"/>
              </a:xfrm>
              <a:prstGeom prst="rect">
                <a:avLst/>
              </a:prstGeom>
              <a:solidFill>
                <a:srgbClr val="6B6B6B"/>
              </a:solidFill>
              <a:ln w="9525">
                <a:noFill/>
                <a:miter lim="800000"/>
                <a:headEnd/>
                <a:tailEnd/>
              </a:ln>
            </p:spPr>
            <p:txBody>
              <a:bodyPr/>
              <a:lstStyle/>
              <a:p>
                <a:endParaRPr lang="en-US">
                  <a:latin typeface="Segoe" pitchFamily="2" charset="0"/>
                </a:endParaRPr>
              </a:p>
            </p:txBody>
          </p:sp>
          <p:sp>
            <p:nvSpPr>
              <p:cNvPr id="61569" name="Rectangle 481"/>
              <p:cNvSpPr>
                <a:spLocks noChangeArrowheads="1"/>
              </p:cNvSpPr>
              <p:nvPr/>
            </p:nvSpPr>
            <p:spPr bwMode="auto">
              <a:xfrm>
                <a:off x="3036" y="3184"/>
                <a:ext cx="22" cy="8"/>
              </a:xfrm>
              <a:prstGeom prst="rect">
                <a:avLst/>
              </a:prstGeom>
              <a:solidFill>
                <a:srgbClr val="696969"/>
              </a:solidFill>
              <a:ln w="9525">
                <a:noFill/>
                <a:miter lim="800000"/>
                <a:headEnd/>
                <a:tailEnd/>
              </a:ln>
            </p:spPr>
            <p:txBody>
              <a:bodyPr/>
              <a:lstStyle/>
              <a:p>
                <a:endParaRPr lang="en-US">
                  <a:latin typeface="Segoe" pitchFamily="2" charset="0"/>
                </a:endParaRPr>
              </a:p>
            </p:txBody>
          </p:sp>
          <p:sp>
            <p:nvSpPr>
              <p:cNvPr id="61570" name="Rectangle 482"/>
              <p:cNvSpPr>
                <a:spLocks noChangeArrowheads="1"/>
              </p:cNvSpPr>
              <p:nvPr/>
            </p:nvSpPr>
            <p:spPr bwMode="auto">
              <a:xfrm>
                <a:off x="3036" y="3192"/>
                <a:ext cx="22" cy="17"/>
              </a:xfrm>
              <a:prstGeom prst="rect">
                <a:avLst/>
              </a:prstGeom>
              <a:solidFill>
                <a:srgbClr val="676767"/>
              </a:solidFill>
              <a:ln w="9525">
                <a:noFill/>
                <a:miter lim="800000"/>
                <a:headEnd/>
                <a:tailEnd/>
              </a:ln>
            </p:spPr>
            <p:txBody>
              <a:bodyPr/>
              <a:lstStyle/>
              <a:p>
                <a:endParaRPr lang="en-US">
                  <a:latin typeface="Segoe" pitchFamily="2" charset="0"/>
                </a:endParaRPr>
              </a:p>
            </p:txBody>
          </p:sp>
          <p:sp>
            <p:nvSpPr>
              <p:cNvPr id="61571" name="Rectangle 483"/>
              <p:cNvSpPr>
                <a:spLocks noChangeArrowheads="1"/>
              </p:cNvSpPr>
              <p:nvPr/>
            </p:nvSpPr>
            <p:spPr bwMode="auto">
              <a:xfrm>
                <a:off x="3036" y="3209"/>
                <a:ext cx="22" cy="7"/>
              </a:xfrm>
              <a:prstGeom prst="rect">
                <a:avLst/>
              </a:prstGeom>
              <a:solidFill>
                <a:srgbClr val="696969"/>
              </a:solidFill>
              <a:ln w="9525">
                <a:noFill/>
                <a:miter lim="800000"/>
                <a:headEnd/>
                <a:tailEnd/>
              </a:ln>
            </p:spPr>
            <p:txBody>
              <a:bodyPr/>
              <a:lstStyle/>
              <a:p>
                <a:endParaRPr lang="en-US">
                  <a:latin typeface="Segoe" pitchFamily="2" charset="0"/>
                </a:endParaRPr>
              </a:p>
            </p:txBody>
          </p:sp>
          <p:sp>
            <p:nvSpPr>
              <p:cNvPr id="61572" name="Rectangle 484"/>
              <p:cNvSpPr>
                <a:spLocks noChangeArrowheads="1"/>
              </p:cNvSpPr>
              <p:nvPr/>
            </p:nvSpPr>
            <p:spPr bwMode="auto">
              <a:xfrm>
                <a:off x="3036" y="3216"/>
                <a:ext cx="22" cy="6"/>
              </a:xfrm>
              <a:prstGeom prst="rect">
                <a:avLst/>
              </a:prstGeom>
              <a:solidFill>
                <a:srgbClr val="6B6B6B"/>
              </a:solidFill>
              <a:ln w="9525">
                <a:noFill/>
                <a:miter lim="800000"/>
                <a:headEnd/>
                <a:tailEnd/>
              </a:ln>
            </p:spPr>
            <p:txBody>
              <a:bodyPr/>
              <a:lstStyle/>
              <a:p>
                <a:endParaRPr lang="en-US">
                  <a:latin typeface="Segoe" pitchFamily="2" charset="0"/>
                </a:endParaRPr>
              </a:p>
            </p:txBody>
          </p:sp>
          <p:sp>
            <p:nvSpPr>
              <p:cNvPr id="61573" name="Rectangle 485"/>
              <p:cNvSpPr>
                <a:spLocks noChangeArrowheads="1"/>
              </p:cNvSpPr>
              <p:nvPr/>
            </p:nvSpPr>
            <p:spPr bwMode="auto">
              <a:xfrm>
                <a:off x="3036" y="3222"/>
                <a:ext cx="22" cy="4"/>
              </a:xfrm>
              <a:prstGeom prst="rect">
                <a:avLst/>
              </a:prstGeom>
              <a:solidFill>
                <a:srgbClr val="6D6D6D"/>
              </a:solidFill>
              <a:ln w="9525">
                <a:noFill/>
                <a:miter lim="800000"/>
                <a:headEnd/>
                <a:tailEnd/>
              </a:ln>
            </p:spPr>
            <p:txBody>
              <a:bodyPr/>
              <a:lstStyle/>
              <a:p>
                <a:endParaRPr lang="en-US">
                  <a:latin typeface="Segoe" pitchFamily="2" charset="0"/>
                </a:endParaRPr>
              </a:p>
            </p:txBody>
          </p:sp>
          <p:sp>
            <p:nvSpPr>
              <p:cNvPr id="61574" name="Rectangle 486"/>
              <p:cNvSpPr>
                <a:spLocks noChangeArrowheads="1"/>
              </p:cNvSpPr>
              <p:nvPr/>
            </p:nvSpPr>
            <p:spPr bwMode="auto">
              <a:xfrm>
                <a:off x="3036" y="3226"/>
                <a:ext cx="22" cy="4"/>
              </a:xfrm>
              <a:prstGeom prst="rect">
                <a:avLst/>
              </a:prstGeom>
              <a:solidFill>
                <a:srgbClr val="6F6F6F"/>
              </a:solidFill>
              <a:ln w="9525">
                <a:noFill/>
                <a:miter lim="800000"/>
                <a:headEnd/>
                <a:tailEnd/>
              </a:ln>
            </p:spPr>
            <p:txBody>
              <a:bodyPr/>
              <a:lstStyle/>
              <a:p>
                <a:endParaRPr lang="en-US">
                  <a:latin typeface="Segoe" pitchFamily="2" charset="0"/>
                </a:endParaRPr>
              </a:p>
            </p:txBody>
          </p:sp>
          <p:sp>
            <p:nvSpPr>
              <p:cNvPr id="61575" name="Rectangle 487"/>
              <p:cNvSpPr>
                <a:spLocks noChangeArrowheads="1"/>
              </p:cNvSpPr>
              <p:nvPr/>
            </p:nvSpPr>
            <p:spPr bwMode="auto">
              <a:xfrm>
                <a:off x="3036" y="3230"/>
                <a:ext cx="22" cy="4"/>
              </a:xfrm>
              <a:prstGeom prst="rect">
                <a:avLst/>
              </a:prstGeom>
              <a:solidFill>
                <a:srgbClr val="717171"/>
              </a:solidFill>
              <a:ln w="9525">
                <a:noFill/>
                <a:miter lim="800000"/>
                <a:headEnd/>
                <a:tailEnd/>
              </a:ln>
            </p:spPr>
            <p:txBody>
              <a:bodyPr/>
              <a:lstStyle/>
              <a:p>
                <a:endParaRPr lang="en-US">
                  <a:latin typeface="Segoe" pitchFamily="2" charset="0"/>
                </a:endParaRPr>
              </a:p>
            </p:txBody>
          </p:sp>
          <p:sp>
            <p:nvSpPr>
              <p:cNvPr id="61576" name="Rectangle 488"/>
              <p:cNvSpPr>
                <a:spLocks noChangeArrowheads="1"/>
              </p:cNvSpPr>
              <p:nvPr/>
            </p:nvSpPr>
            <p:spPr bwMode="auto">
              <a:xfrm>
                <a:off x="3036" y="3234"/>
                <a:ext cx="22" cy="5"/>
              </a:xfrm>
              <a:prstGeom prst="rect">
                <a:avLst/>
              </a:prstGeom>
              <a:solidFill>
                <a:srgbClr val="737373"/>
              </a:solidFill>
              <a:ln w="9525">
                <a:noFill/>
                <a:miter lim="800000"/>
                <a:headEnd/>
                <a:tailEnd/>
              </a:ln>
            </p:spPr>
            <p:txBody>
              <a:bodyPr/>
              <a:lstStyle/>
              <a:p>
                <a:endParaRPr lang="en-US">
                  <a:latin typeface="Segoe" pitchFamily="2" charset="0"/>
                </a:endParaRPr>
              </a:p>
            </p:txBody>
          </p:sp>
          <p:sp>
            <p:nvSpPr>
              <p:cNvPr id="61577" name="Rectangle 489"/>
              <p:cNvSpPr>
                <a:spLocks noChangeArrowheads="1"/>
              </p:cNvSpPr>
              <p:nvPr/>
            </p:nvSpPr>
            <p:spPr bwMode="auto">
              <a:xfrm>
                <a:off x="3036" y="3239"/>
                <a:ext cx="22" cy="4"/>
              </a:xfrm>
              <a:prstGeom prst="rect">
                <a:avLst/>
              </a:prstGeom>
              <a:solidFill>
                <a:srgbClr val="757575"/>
              </a:solidFill>
              <a:ln w="9525">
                <a:noFill/>
                <a:miter lim="800000"/>
                <a:headEnd/>
                <a:tailEnd/>
              </a:ln>
            </p:spPr>
            <p:txBody>
              <a:bodyPr/>
              <a:lstStyle/>
              <a:p>
                <a:endParaRPr lang="en-US">
                  <a:latin typeface="Segoe" pitchFamily="2" charset="0"/>
                </a:endParaRPr>
              </a:p>
            </p:txBody>
          </p:sp>
          <p:sp>
            <p:nvSpPr>
              <p:cNvPr id="61578" name="Rectangle 490"/>
              <p:cNvSpPr>
                <a:spLocks noChangeArrowheads="1"/>
              </p:cNvSpPr>
              <p:nvPr/>
            </p:nvSpPr>
            <p:spPr bwMode="auto">
              <a:xfrm>
                <a:off x="3036" y="3243"/>
                <a:ext cx="22" cy="3"/>
              </a:xfrm>
              <a:prstGeom prst="rect">
                <a:avLst/>
              </a:prstGeom>
              <a:solidFill>
                <a:srgbClr val="777777"/>
              </a:solidFill>
              <a:ln w="9525">
                <a:noFill/>
                <a:miter lim="800000"/>
                <a:headEnd/>
                <a:tailEnd/>
              </a:ln>
            </p:spPr>
            <p:txBody>
              <a:bodyPr/>
              <a:lstStyle/>
              <a:p>
                <a:endParaRPr lang="en-US">
                  <a:latin typeface="Segoe" pitchFamily="2" charset="0"/>
                </a:endParaRPr>
              </a:p>
            </p:txBody>
          </p:sp>
          <p:sp>
            <p:nvSpPr>
              <p:cNvPr id="61579" name="Rectangle 491"/>
              <p:cNvSpPr>
                <a:spLocks noChangeArrowheads="1"/>
              </p:cNvSpPr>
              <p:nvPr/>
            </p:nvSpPr>
            <p:spPr bwMode="auto">
              <a:xfrm>
                <a:off x="3036" y="3246"/>
                <a:ext cx="22" cy="2"/>
              </a:xfrm>
              <a:prstGeom prst="rect">
                <a:avLst/>
              </a:prstGeom>
              <a:solidFill>
                <a:srgbClr val="797979"/>
              </a:solidFill>
              <a:ln w="9525">
                <a:noFill/>
                <a:miter lim="800000"/>
                <a:headEnd/>
                <a:tailEnd/>
              </a:ln>
            </p:spPr>
            <p:txBody>
              <a:bodyPr/>
              <a:lstStyle/>
              <a:p>
                <a:endParaRPr lang="en-US">
                  <a:latin typeface="Segoe" pitchFamily="2" charset="0"/>
                </a:endParaRPr>
              </a:p>
            </p:txBody>
          </p:sp>
          <p:sp>
            <p:nvSpPr>
              <p:cNvPr id="61580" name="Rectangle 492"/>
              <p:cNvSpPr>
                <a:spLocks noChangeArrowheads="1"/>
              </p:cNvSpPr>
              <p:nvPr/>
            </p:nvSpPr>
            <p:spPr bwMode="auto">
              <a:xfrm>
                <a:off x="3036" y="3248"/>
                <a:ext cx="22" cy="4"/>
              </a:xfrm>
              <a:prstGeom prst="rect">
                <a:avLst/>
              </a:prstGeom>
              <a:solidFill>
                <a:srgbClr val="7B7B7B"/>
              </a:solidFill>
              <a:ln w="9525">
                <a:noFill/>
                <a:miter lim="800000"/>
                <a:headEnd/>
                <a:tailEnd/>
              </a:ln>
            </p:spPr>
            <p:txBody>
              <a:bodyPr/>
              <a:lstStyle/>
              <a:p>
                <a:endParaRPr lang="en-US">
                  <a:latin typeface="Segoe" pitchFamily="2" charset="0"/>
                </a:endParaRPr>
              </a:p>
            </p:txBody>
          </p:sp>
          <p:sp>
            <p:nvSpPr>
              <p:cNvPr id="61581" name="Rectangle 493"/>
              <p:cNvSpPr>
                <a:spLocks noChangeArrowheads="1"/>
              </p:cNvSpPr>
              <p:nvPr/>
            </p:nvSpPr>
            <p:spPr bwMode="auto">
              <a:xfrm>
                <a:off x="3036" y="3252"/>
                <a:ext cx="22" cy="4"/>
              </a:xfrm>
              <a:prstGeom prst="rect">
                <a:avLst/>
              </a:prstGeom>
              <a:solidFill>
                <a:srgbClr val="7D7D7D"/>
              </a:solidFill>
              <a:ln w="9525">
                <a:noFill/>
                <a:miter lim="800000"/>
                <a:headEnd/>
                <a:tailEnd/>
              </a:ln>
            </p:spPr>
            <p:txBody>
              <a:bodyPr/>
              <a:lstStyle/>
              <a:p>
                <a:endParaRPr lang="en-US">
                  <a:latin typeface="Segoe" pitchFamily="2" charset="0"/>
                </a:endParaRPr>
              </a:p>
            </p:txBody>
          </p:sp>
          <p:sp>
            <p:nvSpPr>
              <p:cNvPr id="61582" name="Rectangle 494"/>
              <p:cNvSpPr>
                <a:spLocks noChangeArrowheads="1"/>
              </p:cNvSpPr>
              <p:nvPr/>
            </p:nvSpPr>
            <p:spPr bwMode="auto">
              <a:xfrm>
                <a:off x="3036" y="3256"/>
                <a:ext cx="22" cy="2"/>
              </a:xfrm>
              <a:prstGeom prst="rect">
                <a:avLst/>
              </a:prstGeom>
              <a:solidFill>
                <a:srgbClr val="7F7F7F"/>
              </a:solidFill>
              <a:ln w="9525">
                <a:noFill/>
                <a:miter lim="800000"/>
                <a:headEnd/>
                <a:tailEnd/>
              </a:ln>
            </p:spPr>
            <p:txBody>
              <a:bodyPr/>
              <a:lstStyle/>
              <a:p>
                <a:endParaRPr lang="en-US">
                  <a:latin typeface="Segoe" pitchFamily="2" charset="0"/>
                </a:endParaRPr>
              </a:p>
            </p:txBody>
          </p:sp>
          <p:sp>
            <p:nvSpPr>
              <p:cNvPr id="61583" name="Rectangle 495"/>
              <p:cNvSpPr>
                <a:spLocks noChangeArrowheads="1"/>
              </p:cNvSpPr>
              <p:nvPr/>
            </p:nvSpPr>
            <p:spPr bwMode="auto">
              <a:xfrm>
                <a:off x="3036" y="3258"/>
                <a:ext cx="22" cy="3"/>
              </a:xfrm>
              <a:prstGeom prst="rect">
                <a:avLst/>
              </a:prstGeom>
              <a:solidFill>
                <a:srgbClr val="818181"/>
              </a:solidFill>
              <a:ln w="9525">
                <a:noFill/>
                <a:miter lim="800000"/>
                <a:headEnd/>
                <a:tailEnd/>
              </a:ln>
            </p:spPr>
            <p:txBody>
              <a:bodyPr/>
              <a:lstStyle/>
              <a:p>
                <a:endParaRPr lang="en-US">
                  <a:latin typeface="Segoe" pitchFamily="2" charset="0"/>
                </a:endParaRPr>
              </a:p>
            </p:txBody>
          </p:sp>
          <p:sp>
            <p:nvSpPr>
              <p:cNvPr id="61584" name="Rectangle 496"/>
              <p:cNvSpPr>
                <a:spLocks noChangeArrowheads="1"/>
              </p:cNvSpPr>
              <p:nvPr/>
            </p:nvSpPr>
            <p:spPr bwMode="auto">
              <a:xfrm>
                <a:off x="3036" y="3261"/>
                <a:ext cx="22" cy="3"/>
              </a:xfrm>
              <a:prstGeom prst="rect">
                <a:avLst/>
              </a:prstGeom>
              <a:solidFill>
                <a:srgbClr val="838383"/>
              </a:solidFill>
              <a:ln w="9525">
                <a:noFill/>
                <a:miter lim="800000"/>
                <a:headEnd/>
                <a:tailEnd/>
              </a:ln>
            </p:spPr>
            <p:txBody>
              <a:bodyPr/>
              <a:lstStyle/>
              <a:p>
                <a:endParaRPr lang="en-US">
                  <a:latin typeface="Segoe" pitchFamily="2" charset="0"/>
                </a:endParaRPr>
              </a:p>
            </p:txBody>
          </p:sp>
          <p:sp>
            <p:nvSpPr>
              <p:cNvPr id="61585" name="Rectangle 497"/>
              <p:cNvSpPr>
                <a:spLocks noChangeArrowheads="1"/>
              </p:cNvSpPr>
              <p:nvPr/>
            </p:nvSpPr>
            <p:spPr bwMode="auto">
              <a:xfrm>
                <a:off x="3036" y="3264"/>
                <a:ext cx="22" cy="3"/>
              </a:xfrm>
              <a:prstGeom prst="rect">
                <a:avLst/>
              </a:prstGeom>
              <a:solidFill>
                <a:srgbClr val="858585"/>
              </a:solidFill>
              <a:ln w="9525">
                <a:noFill/>
                <a:miter lim="800000"/>
                <a:headEnd/>
                <a:tailEnd/>
              </a:ln>
            </p:spPr>
            <p:txBody>
              <a:bodyPr/>
              <a:lstStyle/>
              <a:p>
                <a:endParaRPr lang="en-US">
                  <a:latin typeface="Segoe" pitchFamily="2" charset="0"/>
                </a:endParaRPr>
              </a:p>
            </p:txBody>
          </p:sp>
          <p:sp>
            <p:nvSpPr>
              <p:cNvPr id="61586" name="Rectangle 498"/>
              <p:cNvSpPr>
                <a:spLocks noChangeArrowheads="1"/>
              </p:cNvSpPr>
              <p:nvPr/>
            </p:nvSpPr>
            <p:spPr bwMode="auto">
              <a:xfrm>
                <a:off x="3036" y="3267"/>
                <a:ext cx="22" cy="2"/>
              </a:xfrm>
              <a:prstGeom prst="rect">
                <a:avLst/>
              </a:prstGeom>
              <a:solidFill>
                <a:srgbClr val="878787"/>
              </a:solidFill>
              <a:ln w="9525">
                <a:noFill/>
                <a:miter lim="800000"/>
                <a:headEnd/>
                <a:tailEnd/>
              </a:ln>
            </p:spPr>
            <p:txBody>
              <a:bodyPr/>
              <a:lstStyle/>
              <a:p>
                <a:endParaRPr lang="en-US">
                  <a:latin typeface="Segoe" pitchFamily="2" charset="0"/>
                </a:endParaRPr>
              </a:p>
            </p:txBody>
          </p:sp>
          <p:sp>
            <p:nvSpPr>
              <p:cNvPr id="61587" name="Rectangle 499"/>
              <p:cNvSpPr>
                <a:spLocks noChangeArrowheads="1"/>
              </p:cNvSpPr>
              <p:nvPr/>
            </p:nvSpPr>
            <p:spPr bwMode="auto">
              <a:xfrm>
                <a:off x="3036" y="3269"/>
                <a:ext cx="22" cy="3"/>
              </a:xfrm>
              <a:prstGeom prst="rect">
                <a:avLst/>
              </a:prstGeom>
              <a:solidFill>
                <a:srgbClr val="898989"/>
              </a:solidFill>
              <a:ln w="9525">
                <a:noFill/>
                <a:miter lim="800000"/>
                <a:headEnd/>
                <a:tailEnd/>
              </a:ln>
            </p:spPr>
            <p:txBody>
              <a:bodyPr/>
              <a:lstStyle/>
              <a:p>
                <a:endParaRPr lang="en-US">
                  <a:latin typeface="Segoe" pitchFamily="2" charset="0"/>
                </a:endParaRPr>
              </a:p>
            </p:txBody>
          </p:sp>
          <p:sp>
            <p:nvSpPr>
              <p:cNvPr id="61588" name="Rectangle 500"/>
              <p:cNvSpPr>
                <a:spLocks noChangeArrowheads="1"/>
              </p:cNvSpPr>
              <p:nvPr/>
            </p:nvSpPr>
            <p:spPr bwMode="auto">
              <a:xfrm>
                <a:off x="3036" y="3272"/>
                <a:ext cx="22" cy="2"/>
              </a:xfrm>
              <a:prstGeom prst="rect">
                <a:avLst/>
              </a:prstGeom>
              <a:solidFill>
                <a:srgbClr val="8B8B8B"/>
              </a:solidFill>
              <a:ln w="9525">
                <a:noFill/>
                <a:miter lim="800000"/>
                <a:headEnd/>
                <a:tailEnd/>
              </a:ln>
            </p:spPr>
            <p:txBody>
              <a:bodyPr/>
              <a:lstStyle/>
              <a:p>
                <a:endParaRPr lang="en-US">
                  <a:latin typeface="Segoe" pitchFamily="2" charset="0"/>
                </a:endParaRPr>
              </a:p>
            </p:txBody>
          </p:sp>
          <p:sp>
            <p:nvSpPr>
              <p:cNvPr id="61589" name="Rectangle 501"/>
              <p:cNvSpPr>
                <a:spLocks noChangeArrowheads="1"/>
              </p:cNvSpPr>
              <p:nvPr/>
            </p:nvSpPr>
            <p:spPr bwMode="auto">
              <a:xfrm>
                <a:off x="3036" y="3274"/>
                <a:ext cx="22" cy="2"/>
              </a:xfrm>
              <a:prstGeom prst="rect">
                <a:avLst/>
              </a:prstGeom>
              <a:solidFill>
                <a:srgbClr val="8D8D8D"/>
              </a:solidFill>
              <a:ln w="9525">
                <a:noFill/>
                <a:miter lim="800000"/>
                <a:headEnd/>
                <a:tailEnd/>
              </a:ln>
            </p:spPr>
            <p:txBody>
              <a:bodyPr/>
              <a:lstStyle/>
              <a:p>
                <a:endParaRPr lang="en-US">
                  <a:latin typeface="Segoe" pitchFamily="2" charset="0"/>
                </a:endParaRPr>
              </a:p>
            </p:txBody>
          </p:sp>
          <p:sp>
            <p:nvSpPr>
              <p:cNvPr id="61590" name="Rectangle 502"/>
              <p:cNvSpPr>
                <a:spLocks noChangeArrowheads="1"/>
              </p:cNvSpPr>
              <p:nvPr/>
            </p:nvSpPr>
            <p:spPr bwMode="auto">
              <a:xfrm>
                <a:off x="3036" y="3276"/>
                <a:ext cx="22" cy="3"/>
              </a:xfrm>
              <a:prstGeom prst="rect">
                <a:avLst/>
              </a:prstGeom>
              <a:solidFill>
                <a:srgbClr val="8F8F8F"/>
              </a:solidFill>
              <a:ln w="9525">
                <a:noFill/>
                <a:miter lim="800000"/>
                <a:headEnd/>
                <a:tailEnd/>
              </a:ln>
            </p:spPr>
            <p:txBody>
              <a:bodyPr/>
              <a:lstStyle/>
              <a:p>
                <a:endParaRPr lang="en-US">
                  <a:latin typeface="Segoe" pitchFamily="2" charset="0"/>
                </a:endParaRPr>
              </a:p>
            </p:txBody>
          </p:sp>
          <p:sp>
            <p:nvSpPr>
              <p:cNvPr id="61591" name="Rectangle 503"/>
              <p:cNvSpPr>
                <a:spLocks noChangeArrowheads="1"/>
              </p:cNvSpPr>
              <p:nvPr/>
            </p:nvSpPr>
            <p:spPr bwMode="auto">
              <a:xfrm>
                <a:off x="3036" y="3279"/>
                <a:ext cx="22" cy="3"/>
              </a:xfrm>
              <a:prstGeom prst="rect">
                <a:avLst/>
              </a:prstGeom>
              <a:solidFill>
                <a:srgbClr val="919191"/>
              </a:solidFill>
              <a:ln w="9525">
                <a:noFill/>
                <a:miter lim="800000"/>
                <a:headEnd/>
                <a:tailEnd/>
              </a:ln>
            </p:spPr>
            <p:txBody>
              <a:bodyPr/>
              <a:lstStyle/>
              <a:p>
                <a:endParaRPr lang="en-US">
                  <a:latin typeface="Segoe" pitchFamily="2" charset="0"/>
                </a:endParaRPr>
              </a:p>
            </p:txBody>
          </p:sp>
          <p:sp>
            <p:nvSpPr>
              <p:cNvPr id="61592" name="Rectangle 504"/>
              <p:cNvSpPr>
                <a:spLocks noChangeArrowheads="1"/>
              </p:cNvSpPr>
              <p:nvPr/>
            </p:nvSpPr>
            <p:spPr bwMode="auto">
              <a:xfrm>
                <a:off x="3036" y="3282"/>
                <a:ext cx="22" cy="2"/>
              </a:xfrm>
              <a:prstGeom prst="rect">
                <a:avLst/>
              </a:prstGeom>
              <a:solidFill>
                <a:srgbClr val="939393"/>
              </a:solidFill>
              <a:ln w="9525">
                <a:noFill/>
                <a:miter lim="800000"/>
                <a:headEnd/>
                <a:tailEnd/>
              </a:ln>
            </p:spPr>
            <p:txBody>
              <a:bodyPr/>
              <a:lstStyle/>
              <a:p>
                <a:endParaRPr lang="en-US">
                  <a:latin typeface="Segoe" pitchFamily="2" charset="0"/>
                </a:endParaRPr>
              </a:p>
            </p:txBody>
          </p:sp>
          <p:sp>
            <p:nvSpPr>
              <p:cNvPr id="61593" name="Rectangle 505"/>
              <p:cNvSpPr>
                <a:spLocks noChangeArrowheads="1"/>
              </p:cNvSpPr>
              <p:nvPr/>
            </p:nvSpPr>
            <p:spPr bwMode="auto">
              <a:xfrm>
                <a:off x="3036" y="3284"/>
                <a:ext cx="22" cy="3"/>
              </a:xfrm>
              <a:prstGeom prst="rect">
                <a:avLst/>
              </a:prstGeom>
              <a:solidFill>
                <a:srgbClr val="959595"/>
              </a:solidFill>
              <a:ln w="9525">
                <a:noFill/>
                <a:miter lim="800000"/>
                <a:headEnd/>
                <a:tailEnd/>
              </a:ln>
            </p:spPr>
            <p:txBody>
              <a:bodyPr/>
              <a:lstStyle/>
              <a:p>
                <a:endParaRPr lang="en-US">
                  <a:latin typeface="Segoe" pitchFamily="2" charset="0"/>
                </a:endParaRPr>
              </a:p>
            </p:txBody>
          </p:sp>
          <p:sp>
            <p:nvSpPr>
              <p:cNvPr id="61594" name="Rectangle 506"/>
              <p:cNvSpPr>
                <a:spLocks noChangeArrowheads="1"/>
              </p:cNvSpPr>
              <p:nvPr/>
            </p:nvSpPr>
            <p:spPr bwMode="auto">
              <a:xfrm>
                <a:off x="3036" y="3287"/>
                <a:ext cx="22" cy="2"/>
              </a:xfrm>
              <a:prstGeom prst="rect">
                <a:avLst/>
              </a:prstGeom>
              <a:solidFill>
                <a:srgbClr val="979797"/>
              </a:solidFill>
              <a:ln w="9525">
                <a:noFill/>
                <a:miter lim="800000"/>
                <a:headEnd/>
                <a:tailEnd/>
              </a:ln>
            </p:spPr>
            <p:txBody>
              <a:bodyPr/>
              <a:lstStyle/>
              <a:p>
                <a:endParaRPr lang="en-US">
                  <a:latin typeface="Segoe" pitchFamily="2" charset="0"/>
                </a:endParaRPr>
              </a:p>
            </p:txBody>
          </p:sp>
          <p:sp>
            <p:nvSpPr>
              <p:cNvPr id="61595" name="Rectangle 507"/>
              <p:cNvSpPr>
                <a:spLocks noChangeArrowheads="1"/>
              </p:cNvSpPr>
              <p:nvPr/>
            </p:nvSpPr>
            <p:spPr bwMode="auto">
              <a:xfrm>
                <a:off x="3036" y="3289"/>
                <a:ext cx="22" cy="2"/>
              </a:xfrm>
              <a:prstGeom prst="rect">
                <a:avLst/>
              </a:prstGeom>
              <a:solidFill>
                <a:srgbClr val="999999"/>
              </a:solidFill>
              <a:ln w="9525">
                <a:noFill/>
                <a:miter lim="800000"/>
                <a:headEnd/>
                <a:tailEnd/>
              </a:ln>
            </p:spPr>
            <p:txBody>
              <a:bodyPr/>
              <a:lstStyle/>
              <a:p>
                <a:endParaRPr lang="en-US">
                  <a:latin typeface="Segoe" pitchFamily="2" charset="0"/>
                </a:endParaRPr>
              </a:p>
            </p:txBody>
          </p:sp>
          <p:sp>
            <p:nvSpPr>
              <p:cNvPr id="61596" name="Rectangle 508"/>
              <p:cNvSpPr>
                <a:spLocks noChangeArrowheads="1"/>
              </p:cNvSpPr>
              <p:nvPr/>
            </p:nvSpPr>
            <p:spPr bwMode="auto">
              <a:xfrm>
                <a:off x="3036" y="3291"/>
                <a:ext cx="22" cy="3"/>
              </a:xfrm>
              <a:prstGeom prst="rect">
                <a:avLst/>
              </a:prstGeom>
              <a:solidFill>
                <a:srgbClr val="9B9B9B"/>
              </a:solidFill>
              <a:ln w="9525">
                <a:noFill/>
                <a:miter lim="800000"/>
                <a:headEnd/>
                <a:tailEnd/>
              </a:ln>
            </p:spPr>
            <p:txBody>
              <a:bodyPr/>
              <a:lstStyle/>
              <a:p>
                <a:endParaRPr lang="en-US">
                  <a:latin typeface="Segoe" pitchFamily="2" charset="0"/>
                </a:endParaRPr>
              </a:p>
            </p:txBody>
          </p:sp>
          <p:sp>
            <p:nvSpPr>
              <p:cNvPr id="61597" name="Rectangle 509"/>
              <p:cNvSpPr>
                <a:spLocks noChangeArrowheads="1"/>
              </p:cNvSpPr>
              <p:nvPr/>
            </p:nvSpPr>
            <p:spPr bwMode="auto">
              <a:xfrm>
                <a:off x="3036" y="3294"/>
                <a:ext cx="22" cy="3"/>
              </a:xfrm>
              <a:prstGeom prst="rect">
                <a:avLst/>
              </a:prstGeom>
              <a:solidFill>
                <a:srgbClr val="9D9D9D"/>
              </a:solidFill>
              <a:ln w="9525">
                <a:noFill/>
                <a:miter lim="800000"/>
                <a:headEnd/>
                <a:tailEnd/>
              </a:ln>
            </p:spPr>
            <p:txBody>
              <a:bodyPr/>
              <a:lstStyle/>
              <a:p>
                <a:endParaRPr lang="en-US">
                  <a:latin typeface="Segoe" pitchFamily="2" charset="0"/>
                </a:endParaRPr>
              </a:p>
            </p:txBody>
          </p:sp>
          <p:sp>
            <p:nvSpPr>
              <p:cNvPr id="61598" name="Rectangle 510"/>
              <p:cNvSpPr>
                <a:spLocks noChangeArrowheads="1"/>
              </p:cNvSpPr>
              <p:nvPr/>
            </p:nvSpPr>
            <p:spPr bwMode="auto">
              <a:xfrm>
                <a:off x="3036" y="3297"/>
                <a:ext cx="22" cy="2"/>
              </a:xfrm>
              <a:prstGeom prst="rect">
                <a:avLst/>
              </a:prstGeom>
              <a:solidFill>
                <a:srgbClr val="9F9F9F"/>
              </a:solidFill>
              <a:ln w="9525">
                <a:noFill/>
                <a:miter lim="800000"/>
                <a:headEnd/>
                <a:tailEnd/>
              </a:ln>
            </p:spPr>
            <p:txBody>
              <a:bodyPr/>
              <a:lstStyle/>
              <a:p>
                <a:endParaRPr lang="en-US">
                  <a:latin typeface="Segoe" pitchFamily="2" charset="0"/>
                </a:endParaRPr>
              </a:p>
            </p:txBody>
          </p:sp>
          <p:sp>
            <p:nvSpPr>
              <p:cNvPr id="61599" name="Rectangle 511"/>
              <p:cNvSpPr>
                <a:spLocks noChangeArrowheads="1"/>
              </p:cNvSpPr>
              <p:nvPr/>
            </p:nvSpPr>
            <p:spPr bwMode="auto">
              <a:xfrm>
                <a:off x="3036" y="3299"/>
                <a:ext cx="22" cy="2"/>
              </a:xfrm>
              <a:prstGeom prst="rect">
                <a:avLst/>
              </a:prstGeom>
              <a:solidFill>
                <a:srgbClr val="A1A1A1"/>
              </a:solidFill>
              <a:ln w="9525">
                <a:noFill/>
                <a:miter lim="800000"/>
                <a:headEnd/>
                <a:tailEnd/>
              </a:ln>
            </p:spPr>
            <p:txBody>
              <a:bodyPr/>
              <a:lstStyle/>
              <a:p>
                <a:endParaRPr lang="en-US">
                  <a:latin typeface="Segoe" pitchFamily="2" charset="0"/>
                </a:endParaRPr>
              </a:p>
            </p:txBody>
          </p:sp>
          <p:sp>
            <p:nvSpPr>
              <p:cNvPr id="61600" name="Rectangle 512"/>
              <p:cNvSpPr>
                <a:spLocks noChangeArrowheads="1"/>
              </p:cNvSpPr>
              <p:nvPr/>
            </p:nvSpPr>
            <p:spPr bwMode="auto">
              <a:xfrm>
                <a:off x="3036" y="3301"/>
                <a:ext cx="22" cy="3"/>
              </a:xfrm>
              <a:prstGeom prst="rect">
                <a:avLst/>
              </a:prstGeom>
              <a:solidFill>
                <a:srgbClr val="A3A3A3"/>
              </a:solidFill>
              <a:ln w="9525">
                <a:noFill/>
                <a:miter lim="800000"/>
                <a:headEnd/>
                <a:tailEnd/>
              </a:ln>
            </p:spPr>
            <p:txBody>
              <a:bodyPr/>
              <a:lstStyle/>
              <a:p>
                <a:endParaRPr lang="en-US">
                  <a:latin typeface="Segoe" pitchFamily="2" charset="0"/>
                </a:endParaRPr>
              </a:p>
            </p:txBody>
          </p:sp>
          <p:sp>
            <p:nvSpPr>
              <p:cNvPr id="61601" name="Rectangle 513"/>
              <p:cNvSpPr>
                <a:spLocks noChangeArrowheads="1"/>
              </p:cNvSpPr>
              <p:nvPr/>
            </p:nvSpPr>
            <p:spPr bwMode="auto">
              <a:xfrm>
                <a:off x="3036" y="3304"/>
                <a:ext cx="22" cy="2"/>
              </a:xfrm>
              <a:prstGeom prst="rect">
                <a:avLst/>
              </a:prstGeom>
              <a:solidFill>
                <a:srgbClr val="A5A5A5"/>
              </a:solidFill>
              <a:ln w="9525">
                <a:noFill/>
                <a:miter lim="800000"/>
                <a:headEnd/>
                <a:tailEnd/>
              </a:ln>
            </p:spPr>
            <p:txBody>
              <a:bodyPr/>
              <a:lstStyle/>
              <a:p>
                <a:endParaRPr lang="en-US">
                  <a:latin typeface="Segoe" pitchFamily="2" charset="0"/>
                </a:endParaRPr>
              </a:p>
            </p:txBody>
          </p:sp>
          <p:sp>
            <p:nvSpPr>
              <p:cNvPr id="61602" name="Rectangle 514"/>
              <p:cNvSpPr>
                <a:spLocks noChangeArrowheads="1"/>
              </p:cNvSpPr>
              <p:nvPr/>
            </p:nvSpPr>
            <p:spPr bwMode="auto">
              <a:xfrm>
                <a:off x="3036" y="3306"/>
                <a:ext cx="22" cy="3"/>
              </a:xfrm>
              <a:prstGeom prst="rect">
                <a:avLst/>
              </a:prstGeom>
              <a:solidFill>
                <a:srgbClr val="A7A7A7"/>
              </a:solidFill>
              <a:ln w="9525">
                <a:noFill/>
                <a:miter lim="800000"/>
                <a:headEnd/>
                <a:tailEnd/>
              </a:ln>
            </p:spPr>
            <p:txBody>
              <a:bodyPr/>
              <a:lstStyle/>
              <a:p>
                <a:endParaRPr lang="en-US">
                  <a:latin typeface="Segoe" pitchFamily="2" charset="0"/>
                </a:endParaRPr>
              </a:p>
            </p:txBody>
          </p:sp>
          <p:sp>
            <p:nvSpPr>
              <p:cNvPr id="61603" name="Rectangle 515"/>
              <p:cNvSpPr>
                <a:spLocks noChangeArrowheads="1"/>
              </p:cNvSpPr>
              <p:nvPr/>
            </p:nvSpPr>
            <p:spPr bwMode="auto">
              <a:xfrm>
                <a:off x="3036" y="3309"/>
                <a:ext cx="22" cy="3"/>
              </a:xfrm>
              <a:prstGeom prst="rect">
                <a:avLst/>
              </a:prstGeom>
              <a:solidFill>
                <a:srgbClr val="A9A9A9"/>
              </a:solidFill>
              <a:ln w="9525">
                <a:noFill/>
                <a:miter lim="800000"/>
                <a:headEnd/>
                <a:tailEnd/>
              </a:ln>
            </p:spPr>
            <p:txBody>
              <a:bodyPr/>
              <a:lstStyle/>
              <a:p>
                <a:endParaRPr lang="en-US">
                  <a:latin typeface="Segoe" pitchFamily="2" charset="0"/>
                </a:endParaRPr>
              </a:p>
            </p:txBody>
          </p:sp>
          <p:sp>
            <p:nvSpPr>
              <p:cNvPr id="61604" name="Rectangle 516"/>
              <p:cNvSpPr>
                <a:spLocks noChangeArrowheads="1"/>
              </p:cNvSpPr>
              <p:nvPr/>
            </p:nvSpPr>
            <p:spPr bwMode="auto">
              <a:xfrm>
                <a:off x="3036" y="3312"/>
                <a:ext cx="22" cy="1"/>
              </a:xfrm>
              <a:prstGeom prst="rect">
                <a:avLst/>
              </a:prstGeom>
              <a:solidFill>
                <a:srgbClr val="ABABAB"/>
              </a:solidFill>
              <a:ln w="9525">
                <a:noFill/>
                <a:miter lim="800000"/>
                <a:headEnd/>
                <a:tailEnd/>
              </a:ln>
            </p:spPr>
            <p:txBody>
              <a:bodyPr/>
              <a:lstStyle/>
              <a:p>
                <a:endParaRPr lang="en-US">
                  <a:latin typeface="Segoe" pitchFamily="2" charset="0"/>
                </a:endParaRPr>
              </a:p>
            </p:txBody>
          </p:sp>
          <p:sp>
            <p:nvSpPr>
              <p:cNvPr id="61605" name="Rectangle 517"/>
              <p:cNvSpPr>
                <a:spLocks noChangeArrowheads="1"/>
              </p:cNvSpPr>
              <p:nvPr/>
            </p:nvSpPr>
            <p:spPr bwMode="auto">
              <a:xfrm>
                <a:off x="3036" y="3313"/>
                <a:ext cx="22" cy="3"/>
              </a:xfrm>
              <a:prstGeom prst="rect">
                <a:avLst/>
              </a:prstGeom>
              <a:solidFill>
                <a:srgbClr val="ADADAD"/>
              </a:solidFill>
              <a:ln w="9525">
                <a:noFill/>
                <a:miter lim="800000"/>
                <a:headEnd/>
                <a:tailEnd/>
              </a:ln>
            </p:spPr>
            <p:txBody>
              <a:bodyPr/>
              <a:lstStyle/>
              <a:p>
                <a:endParaRPr lang="en-US">
                  <a:latin typeface="Segoe" pitchFamily="2" charset="0"/>
                </a:endParaRPr>
              </a:p>
            </p:txBody>
          </p:sp>
          <p:sp>
            <p:nvSpPr>
              <p:cNvPr id="61606" name="Rectangle 518"/>
              <p:cNvSpPr>
                <a:spLocks noChangeArrowheads="1"/>
              </p:cNvSpPr>
              <p:nvPr/>
            </p:nvSpPr>
            <p:spPr bwMode="auto">
              <a:xfrm>
                <a:off x="3036" y="3316"/>
                <a:ext cx="22" cy="3"/>
              </a:xfrm>
              <a:prstGeom prst="rect">
                <a:avLst/>
              </a:prstGeom>
              <a:solidFill>
                <a:srgbClr val="AFAFAF"/>
              </a:solidFill>
              <a:ln w="9525">
                <a:noFill/>
                <a:miter lim="800000"/>
                <a:headEnd/>
                <a:tailEnd/>
              </a:ln>
            </p:spPr>
            <p:txBody>
              <a:bodyPr/>
              <a:lstStyle/>
              <a:p>
                <a:endParaRPr lang="en-US">
                  <a:latin typeface="Segoe" pitchFamily="2" charset="0"/>
                </a:endParaRPr>
              </a:p>
            </p:txBody>
          </p:sp>
          <p:sp>
            <p:nvSpPr>
              <p:cNvPr id="61607" name="Rectangle 519"/>
              <p:cNvSpPr>
                <a:spLocks noChangeArrowheads="1"/>
              </p:cNvSpPr>
              <p:nvPr/>
            </p:nvSpPr>
            <p:spPr bwMode="auto">
              <a:xfrm>
                <a:off x="3036" y="3319"/>
                <a:ext cx="22" cy="3"/>
              </a:xfrm>
              <a:prstGeom prst="rect">
                <a:avLst/>
              </a:prstGeom>
              <a:solidFill>
                <a:srgbClr val="B1B1B1"/>
              </a:solidFill>
              <a:ln w="9525">
                <a:noFill/>
                <a:miter lim="800000"/>
                <a:headEnd/>
                <a:tailEnd/>
              </a:ln>
            </p:spPr>
            <p:txBody>
              <a:bodyPr/>
              <a:lstStyle/>
              <a:p>
                <a:endParaRPr lang="en-US">
                  <a:latin typeface="Segoe" pitchFamily="2" charset="0"/>
                </a:endParaRPr>
              </a:p>
            </p:txBody>
          </p:sp>
          <p:sp>
            <p:nvSpPr>
              <p:cNvPr id="61608" name="Rectangle 520"/>
              <p:cNvSpPr>
                <a:spLocks noChangeArrowheads="1"/>
              </p:cNvSpPr>
              <p:nvPr/>
            </p:nvSpPr>
            <p:spPr bwMode="auto">
              <a:xfrm>
                <a:off x="3036" y="3322"/>
                <a:ext cx="22" cy="2"/>
              </a:xfrm>
              <a:prstGeom prst="rect">
                <a:avLst/>
              </a:prstGeom>
              <a:solidFill>
                <a:srgbClr val="B3B3B3"/>
              </a:solidFill>
              <a:ln w="9525">
                <a:noFill/>
                <a:miter lim="800000"/>
                <a:headEnd/>
                <a:tailEnd/>
              </a:ln>
            </p:spPr>
            <p:txBody>
              <a:bodyPr/>
              <a:lstStyle/>
              <a:p>
                <a:endParaRPr lang="en-US">
                  <a:latin typeface="Segoe" pitchFamily="2" charset="0"/>
                </a:endParaRPr>
              </a:p>
            </p:txBody>
          </p:sp>
          <p:sp>
            <p:nvSpPr>
              <p:cNvPr id="61609" name="Rectangle 521"/>
              <p:cNvSpPr>
                <a:spLocks noChangeArrowheads="1"/>
              </p:cNvSpPr>
              <p:nvPr/>
            </p:nvSpPr>
            <p:spPr bwMode="auto">
              <a:xfrm>
                <a:off x="3036" y="3324"/>
                <a:ext cx="22" cy="3"/>
              </a:xfrm>
              <a:prstGeom prst="rect">
                <a:avLst/>
              </a:prstGeom>
              <a:solidFill>
                <a:srgbClr val="B5B5B5"/>
              </a:solidFill>
              <a:ln w="9525">
                <a:noFill/>
                <a:miter lim="800000"/>
                <a:headEnd/>
                <a:tailEnd/>
              </a:ln>
            </p:spPr>
            <p:txBody>
              <a:bodyPr/>
              <a:lstStyle/>
              <a:p>
                <a:endParaRPr lang="en-US">
                  <a:latin typeface="Segoe" pitchFamily="2" charset="0"/>
                </a:endParaRPr>
              </a:p>
            </p:txBody>
          </p:sp>
          <p:sp>
            <p:nvSpPr>
              <p:cNvPr id="61610" name="Rectangle 522"/>
              <p:cNvSpPr>
                <a:spLocks noChangeArrowheads="1"/>
              </p:cNvSpPr>
              <p:nvPr/>
            </p:nvSpPr>
            <p:spPr bwMode="auto">
              <a:xfrm>
                <a:off x="3036" y="3327"/>
                <a:ext cx="22" cy="2"/>
              </a:xfrm>
              <a:prstGeom prst="rect">
                <a:avLst/>
              </a:prstGeom>
              <a:solidFill>
                <a:srgbClr val="B7B7B7"/>
              </a:solidFill>
              <a:ln w="9525">
                <a:noFill/>
                <a:miter lim="800000"/>
                <a:headEnd/>
                <a:tailEnd/>
              </a:ln>
            </p:spPr>
            <p:txBody>
              <a:bodyPr/>
              <a:lstStyle/>
              <a:p>
                <a:endParaRPr lang="en-US">
                  <a:latin typeface="Segoe" pitchFamily="2" charset="0"/>
                </a:endParaRPr>
              </a:p>
            </p:txBody>
          </p:sp>
          <p:sp>
            <p:nvSpPr>
              <p:cNvPr id="61611" name="Rectangle 523"/>
              <p:cNvSpPr>
                <a:spLocks noChangeArrowheads="1"/>
              </p:cNvSpPr>
              <p:nvPr/>
            </p:nvSpPr>
            <p:spPr bwMode="auto">
              <a:xfrm>
                <a:off x="3036" y="3329"/>
                <a:ext cx="22" cy="4"/>
              </a:xfrm>
              <a:prstGeom prst="rect">
                <a:avLst/>
              </a:prstGeom>
              <a:solidFill>
                <a:srgbClr val="B9B9B9"/>
              </a:solidFill>
              <a:ln w="9525">
                <a:noFill/>
                <a:miter lim="800000"/>
                <a:headEnd/>
                <a:tailEnd/>
              </a:ln>
            </p:spPr>
            <p:txBody>
              <a:bodyPr/>
              <a:lstStyle/>
              <a:p>
                <a:endParaRPr lang="en-US">
                  <a:latin typeface="Segoe" pitchFamily="2" charset="0"/>
                </a:endParaRPr>
              </a:p>
            </p:txBody>
          </p:sp>
          <p:sp>
            <p:nvSpPr>
              <p:cNvPr id="61612" name="Rectangle 524"/>
              <p:cNvSpPr>
                <a:spLocks noChangeArrowheads="1"/>
              </p:cNvSpPr>
              <p:nvPr/>
            </p:nvSpPr>
            <p:spPr bwMode="auto">
              <a:xfrm>
                <a:off x="3036" y="3333"/>
                <a:ext cx="22" cy="3"/>
              </a:xfrm>
              <a:prstGeom prst="rect">
                <a:avLst/>
              </a:prstGeom>
              <a:solidFill>
                <a:srgbClr val="BBBBBB"/>
              </a:solidFill>
              <a:ln w="9525">
                <a:noFill/>
                <a:miter lim="800000"/>
                <a:headEnd/>
                <a:tailEnd/>
              </a:ln>
            </p:spPr>
            <p:txBody>
              <a:bodyPr/>
              <a:lstStyle/>
              <a:p>
                <a:endParaRPr lang="en-US">
                  <a:latin typeface="Segoe" pitchFamily="2" charset="0"/>
                </a:endParaRPr>
              </a:p>
            </p:txBody>
          </p:sp>
          <p:sp>
            <p:nvSpPr>
              <p:cNvPr id="61613" name="Rectangle 525"/>
              <p:cNvSpPr>
                <a:spLocks noChangeArrowheads="1"/>
              </p:cNvSpPr>
              <p:nvPr/>
            </p:nvSpPr>
            <p:spPr bwMode="auto">
              <a:xfrm>
                <a:off x="3036" y="3336"/>
                <a:ext cx="22" cy="3"/>
              </a:xfrm>
              <a:prstGeom prst="rect">
                <a:avLst/>
              </a:prstGeom>
              <a:solidFill>
                <a:srgbClr val="BDBDBD"/>
              </a:solidFill>
              <a:ln w="9525">
                <a:noFill/>
                <a:miter lim="800000"/>
                <a:headEnd/>
                <a:tailEnd/>
              </a:ln>
            </p:spPr>
            <p:txBody>
              <a:bodyPr/>
              <a:lstStyle/>
              <a:p>
                <a:endParaRPr lang="en-US">
                  <a:latin typeface="Segoe" pitchFamily="2" charset="0"/>
                </a:endParaRPr>
              </a:p>
            </p:txBody>
          </p:sp>
          <p:sp>
            <p:nvSpPr>
              <p:cNvPr id="61614" name="Rectangle 526"/>
              <p:cNvSpPr>
                <a:spLocks noChangeArrowheads="1"/>
              </p:cNvSpPr>
              <p:nvPr/>
            </p:nvSpPr>
            <p:spPr bwMode="auto">
              <a:xfrm>
                <a:off x="3036" y="3339"/>
                <a:ext cx="22" cy="3"/>
              </a:xfrm>
              <a:prstGeom prst="rect">
                <a:avLst/>
              </a:prstGeom>
              <a:solidFill>
                <a:srgbClr val="BFBFBF"/>
              </a:solidFill>
              <a:ln w="9525">
                <a:noFill/>
                <a:miter lim="800000"/>
                <a:headEnd/>
                <a:tailEnd/>
              </a:ln>
            </p:spPr>
            <p:txBody>
              <a:bodyPr/>
              <a:lstStyle/>
              <a:p>
                <a:endParaRPr lang="en-US">
                  <a:latin typeface="Segoe" pitchFamily="2" charset="0"/>
                </a:endParaRPr>
              </a:p>
            </p:txBody>
          </p:sp>
          <p:sp>
            <p:nvSpPr>
              <p:cNvPr id="61615" name="Rectangle 527"/>
              <p:cNvSpPr>
                <a:spLocks noChangeArrowheads="1"/>
              </p:cNvSpPr>
              <p:nvPr/>
            </p:nvSpPr>
            <p:spPr bwMode="auto">
              <a:xfrm>
                <a:off x="3036" y="3342"/>
                <a:ext cx="22" cy="3"/>
              </a:xfrm>
              <a:prstGeom prst="rect">
                <a:avLst/>
              </a:prstGeom>
              <a:solidFill>
                <a:srgbClr val="C1C1C1"/>
              </a:solidFill>
              <a:ln w="9525">
                <a:noFill/>
                <a:miter lim="800000"/>
                <a:headEnd/>
                <a:tailEnd/>
              </a:ln>
            </p:spPr>
            <p:txBody>
              <a:bodyPr/>
              <a:lstStyle/>
              <a:p>
                <a:endParaRPr lang="en-US">
                  <a:latin typeface="Segoe" pitchFamily="2" charset="0"/>
                </a:endParaRPr>
              </a:p>
            </p:txBody>
          </p:sp>
          <p:sp>
            <p:nvSpPr>
              <p:cNvPr id="61616" name="Rectangle 528"/>
              <p:cNvSpPr>
                <a:spLocks noChangeArrowheads="1"/>
              </p:cNvSpPr>
              <p:nvPr/>
            </p:nvSpPr>
            <p:spPr bwMode="auto">
              <a:xfrm>
                <a:off x="3036" y="3345"/>
                <a:ext cx="22" cy="3"/>
              </a:xfrm>
              <a:prstGeom prst="rect">
                <a:avLst/>
              </a:prstGeom>
              <a:solidFill>
                <a:srgbClr val="C3C3C3"/>
              </a:solidFill>
              <a:ln w="9525">
                <a:noFill/>
                <a:miter lim="800000"/>
                <a:headEnd/>
                <a:tailEnd/>
              </a:ln>
            </p:spPr>
            <p:txBody>
              <a:bodyPr/>
              <a:lstStyle/>
              <a:p>
                <a:endParaRPr lang="en-US">
                  <a:latin typeface="Segoe" pitchFamily="2" charset="0"/>
                </a:endParaRPr>
              </a:p>
            </p:txBody>
          </p:sp>
          <p:sp>
            <p:nvSpPr>
              <p:cNvPr id="61617" name="Rectangle 529"/>
              <p:cNvSpPr>
                <a:spLocks noChangeArrowheads="1"/>
              </p:cNvSpPr>
              <p:nvPr/>
            </p:nvSpPr>
            <p:spPr bwMode="auto">
              <a:xfrm>
                <a:off x="3036" y="3348"/>
                <a:ext cx="22" cy="4"/>
              </a:xfrm>
              <a:prstGeom prst="rect">
                <a:avLst/>
              </a:prstGeom>
              <a:solidFill>
                <a:srgbClr val="C5C5C5"/>
              </a:solidFill>
              <a:ln w="9525">
                <a:noFill/>
                <a:miter lim="800000"/>
                <a:headEnd/>
                <a:tailEnd/>
              </a:ln>
            </p:spPr>
            <p:txBody>
              <a:bodyPr/>
              <a:lstStyle/>
              <a:p>
                <a:endParaRPr lang="en-US">
                  <a:latin typeface="Segoe" pitchFamily="2" charset="0"/>
                </a:endParaRPr>
              </a:p>
            </p:txBody>
          </p:sp>
          <p:sp>
            <p:nvSpPr>
              <p:cNvPr id="61618" name="Rectangle 530"/>
              <p:cNvSpPr>
                <a:spLocks noChangeArrowheads="1"/>
              </p:cNvSpPr>
              <p:nvPr/>
            </p:nvSpPr>
            <p:spPr bwMode="auto">
              <a:xfrm>
                <a:off x="3036" y="3352"/>
                <a:ext cx="22" cy="3"/>
              </a:xfrm>
              <a:prstGeom prst="rect">
                <a:avLst/>
              </a:prstGeom>
              <a:solidFill>
                <a:srgbClr val="C7C7C7"/>
              </a:solidFill>
              <a:ln w="9525">
                <a:noFill/>
                <a:miter lim="800000"/>
                <a:headEnd/>
                <a:tailEnd/>
              </a:ln>
            </p:spPr>
            <p:txBody>
              <a:bodyPr/>
              <a:lstStyle/>
              <a:p>
                <a:endParaRPr lang="en-US">
                  <a:latin typeface="Segoe" pitchFamily="2" charset="0"/>
                </a:endParaRPr>
              </a:p>
            </p:txBody>
          </p:sp>
          <p:sp>
            <p:nvSpPr>
              <p:cNvPr id="61619" name="Rectangle 531"/>
              <p:cNvSpPr>
                <a:spLocks noChangeArrowheads="1"/>
              </p:cNvSpPr>
              <p:nvPr/>
            </p:nvSpPr>
            <p:spPr bwMode="auto">
              <a:xfrm>
                <a:off x="3036" y="3355"/>
                <a:ext cx="22" cy="6"/>
              </a:xfrm>
              <a:prstGeom prst="rect">
                <a:avLst/>
              </a:prstGeom>
              <a:solidFill>
                <a:srgbClr val="C9C9C9"/>
              </a:solidFill>
              <a:ln w="9525">
                <a:noFill/>
                <a:miter lim="800000"/>
                <a:headEnd/>
                <a:tailEnd/>
              </a:ln>
            </p:spPr>
            <p:txBody>
              <a:bodyPr/>
              <a:lstStyle/>
              <a:p>
                <a:endParaRPr lang="en-US">
                  <a:latin typeface="Segoe" pitchFamily="2" charset="0"/>
                </a:endParaRPr>
              </a:p>
            </p:txBody>
          </p:sp>
          <p:sp>
            <p:nvSpPr>
              <p:cNvPr id="61620" name="Rectangle 532"/>
              <p:cNvSpPr>
                <a:spLocks noChangeArrowheads="1"/>
              </p:cNvSpPr>
              <p:nvPr/>
            </p:nvSpPr>
            <p:spPr bwMode="auto">
              <a:xfrm>
                <a:off x="3036" y="3361"/>
                <a:ext cx="22" cy="4"/>
              </a:xfrm>
              <a:prstGeom prst="rect">
                <a:avLst/>
              </a:prstGeom>
              <a:solidFill>
                <a:srgbClr val="CBCBCB"/>
              </a:solidFill>
              <a:ln w="9525">
                <a:noFill/>
                <a:miter lim="800000"/>
                <a:headEnd/>
                <a:tailEnd/>
              </a:ln>
            </p:spPr>
            <p:txBody>
              <a:bodyPr/>
              <a:lstStyle/>
              <a:p>
                <a:endParaRPr lang="en-US">
                  <a:latin typeface="Segoe" pitchFamily="2" charset="0"/>
                </a:endParaRPr>
              </a:p>
            </p:txBody>
          </p:sp>
          <p:sp>
            <p:nvSpPr>
              <p:cNvPr id="61621" name="Rectangle 533"/>
              <p:cNvSpPr>
                <a:spLocks noChangeArrowheads="1"/>
              </p:cNvSpPr>
              <p:nvPr/>
            </p:nvSpPr>
            <p:spPr bwMode="auto">
              <a:xfrm>
                <a:off x="3036" y="3365"/>
                <a:ext cx="22" cy="3"/>
              </a:xfrm>
              <a:prstGeom prst="rect">
                <a:avLst/>
              </a:prstGeom>
              <a:solidFill>
                <a:srgbClr val="CDCDCD"/>
              </a:solidFill>
              <a:ln w="9525">
                <a:noFill/>
                <a:miter lim="800000"/>
                <a:headEnd/>
                <a:tailEnd/>
              </a:ln>
            </p:spPr>
            <p:txBody>
              <a:bodyPr/>
              <a:lstStyle/>
              <a:p>
                <a:endParaRPr lang="en-US">
                  <a:latin typeface="Segoe" pitchFamily="2" charset="0"/>
                </a:endParaRPr>
              </a:p>
            </p:txBody>
          </p:sp>
          <p:sp>
            <p:nvSpPr>
              <p:cNvPr id="61622" name="Rectangle 534"/>
              <p:cNvSpPr>
                <a:spLocks noChangeArrowheads="1"/>
              </p:cNvSpPr>
              <p:nvPr/>
            </p:nvSpPr>
            <p:spPr bwMode="auto">
              <a:xfrm>
                <a:off x="3036" y="3368"/>
                <a:ext cx="22" cy="6"/>
              </a:xfrm>
              <a:prstGeom prst="rect">
                <a:avLst/>
              </a:prstGeom>
              <a:solidFill>
                <a:srgbClr val="CFCFCF"/>
              </a:solidFill>
              <a:ln w="9525">
                <a:noFill/>
                <a:miter lim="800000"/>
                <a:headEnd/>
                <a:tailEnd/>
              </a:ln>
            </p:spPr>
            <p:txBody>
              <a:bodyPr/>
              <a:lstStyle/>
              <a:p>
                <a:endParaRPr lang="en-US">
                  <a:latin typeface="Segoe" pitchFamily="2" charset="0"/>
                </a:endParaRPr>
              </a:p>
            </p:txBody>
          </p:sp>
          <p:sp>
            <p:nvSpPr>
              <p:cNvPr id="61623" name="Rectangle 535"/>
              <p:cNvSpPr>
                <a:spLocks noChangeArrowheads="1"/>
              </p:cNvSpPr>
              <p:nvPr/>
            </p:nvSpPr>
            <p:spPr bwMode="auto">
              <a:xfrm>
                <a:off x="3036" y="3374"/>
                <a:ext cx="22" cy="5"/>
              </a:xfrm>
              <a:prstGeom prst="rect">
                <a:avLst/>
              </a:prstGeom>
              <a:solidFill>
                <a:srgbClr val="D1D1D1"/>
              </a:solidFill>
              <a:ln w="9525">
                <a:noFill/>
                <a:miter lim="800000"/>
                <a:headEnd/>
                <a:tailEnd/>
              </a:ln>
            </p:spPr>
            <p:txBody>
              <a:bodyPr/>
              <a:lstStyle/>
              <a:p>
                <a:endParaRPr lang="en-US">
                  <a:latin typeface="Segoe" pitchFamily="2" charset="0"/>
                </a:endParaRPr>
              </a:p>
            </p:txBody>
          </p:sp>
          <p:sp>
            <p:nvSpPr>
              <p:cNvPr id="61624" name="Rectangle 536"/>
              <p:cNvSpPr>
                <a:spLocks noChangeArrowheads="1"/>
              </p:cNvSpPr>
              <p:nvPr/>
            </p:nvSpPr>
            <p:spPr bwMode="auto">
              <a:xfrm>
                <a:off x="3036" y="3379"/>
                <a:ext cx="22" cy="6"/>
              </a:xfrm>
              <a:prstGeom prst="rect">
                <a:avLst/>
              </a:prstGeom>
              <a:solidFill>
                <a:srgbClr val="D3D3D3"/>
              </a:solidFill>
              <a:ln w="9525">
                <a:noFill/>
                <a:miter lim="800000"/>
                <a:headEnd/>
                <a:tailEnd/>
              </a:ln>
            </p:spPr>
            <p:txBody>
              <a:bodyPr/>
              <a:lstStyle/>
              <a:p>
                <a:endParaRPr lang="en-US">
                  <a:latin typeface="Segoe" pitchFamily="2" charset="0"/>
                </a:endParaRPr>
              </a:p>
            </p:txBody>
          </p:sp>
          <p:sp>
            <p:nvSpPr>
              <p:cNvPr id="61625" name="Rectangle 537"/>
              <p:cNvSpPr>
                <a:spLocks noChangeArrowheads="1"/>
              </p:cNvSpPr>
              <p:nvPr/>
            </p:nvSpPr>
            <p:spPr bwMode="auto">
              <a:xfrm>
                <a:off x="3036" y="3385"/>
                <a:ext cx="22" cy="7"/>
              </a:xfrm>
              <a:prstGeom prst="rect">
                <a:avLst/>
              </a:prstGeom>
              <a:solidFill>
                <a:srgbClr val="D5D5D5"/>
              </a:solidFill>
              <a:ln w="9525">
                <a:noFill/>
                <a:miter lim="800000"/>
                <a:headEnd/>
                <a:tailEnd/>
              </a:ln>
            </p:spPr>
            <p:txBody>
              <a:bodyPr/>
              <a:lstStyle/>
              <a:p>
                <a:endParaRPr lang="en-US">
                  <a:latin typeface="Segoe" pitchFamily="2" charset="0"/>
                </a:endParaRPr>
              </a:p>
            </p:txBody>
          </p:sp>
          <p:sp>
            <p:nvSpPr>
              <p:cNvPr id="61626" name="Rectangle 538"/>
              <p:cNvSpPr>
                <a:spLocks noChangeArrowheads="1"/>
              </p:cNvSpPr>
              <p:nvPr/>
            </p:nvSpPr>
            <p:spPr bwMode="auto">
              <a:xfrm>
                <a:off x="3036" y="3392"/>
                <a:ext cx="22" cy="10"/>
              </a:xfrm>
              <a:prstGeom prst="rect">
                <a:avLst/>
              </a:prstGeom>
              <a:solidFill>
                <a:srgbClr val="D7D7D7"/>
              </a:solidFill>
              <a:ln w="9525">
                <a:noFill/>
                <a:miter lim="800000"/>
                <a:headEnd/>
                <a:tailEnd/>
              </a:ln>
            </p:spPr>
            <p:txBody>
              <a:bodyPr/>
              <a:lstStyle/>
              <a:p>
                <a:endParaRPr lang="en-US">
                  <a:latin typeface="Segoe" pitchFamily="2" charset="0"/>
                </a:endParaRPr>
              </a:p>
            </p:txBody>
          </p:sp>
          <p:sp>
            <p:nvSpPr>
              <p:cNvPr id="61627" name="Rectangle 539"/>
              <p:cNvSpPr>
                <a:spLocks noChangeArrowheads="1"/>
              </p:cNvSpPr>
              <p:nvPr/>
            </p:nvSpPr>
            <p:spPr bwMode="auto">
              <a:xfrm>
                <a:off x="3036" y="3402"/>
                <a:ext cx="22" cy="10"/>
              </a:xfrm>
              <a:prstGeom prst="rect">
                <a:avLst/>
              </a:prstGeom>
              <a:solidFill>
                <a:srgbClr val="D9D9D9"/>
              </a:solidFill>
              <a:ln w="9525">
                <a:noFill/>
                <a:miter lim="800000"/>
                <a:headEnd/>
                <a:tailEnd/>
              </a:ln>
            </p:spPr>
            <p:txBody>
              <a:bodyPr/>
              <a:lstStyle/>
              <a:p>
                <a:endParaRPr lang="en-US">
                  <a:latin typeface="Segoe" pitchFamily="2" charset="0"/>
                </a:endParaRPr>
              </a:p>
            </p:txBody>
          </p:sp>
          <p:sp>
            <p:nvSpPr>
              <p:cNvPr id="61628" name="Rectangle 540"/>
              <p:cNvSpPr>
                <a:spLocks noChangeArrowheads="1"/>
              </p:cNvSpPr>
              <p:nvPr/>
            </p:nvSpPr>
            <p:spPr bwMode="auto">
              <a:xfrm>
                <a:off x="3036" y="3412"/>
                <a:ext cx="22" cy="15"/>
              </a:xfrm>
              <a:prstGeom prst="rect">
                <a:avLst/>
              </a:prstGeom>
              <a:solidFill>
                <a:srgbClr val="DBDBDB"/>
              </a:solidFill>
              <a:ln w="9525">
                <a:noFill/>
                <a:miter lim="800000"/>
                <a:headEnd/>
                <a:tailEnd/>
              </a:ln>
            </p:spPr>
            <p:txBody>
              <a:bodyPr/>
              <a:lstStyle/>
              <a:p>
                <a:endParaRPr lang="en-US">
                  <a:latin typeface="Segoe" pitchFamily="2" charset="0"/>
                </a:endParaRPr>
              </a:p>
            </p:txBody>
          </p:sp>
          <p:sp>
            <p:nvSpPr>
              <p:cNvPr id="61629" name="Rectangle 541"/>
              <p:cNvSpPr>
                <a:spLocks noChangeArrowheads="1"/>
              </p:cNvSpPr>
              <p:nvPr/>
            </p:nvSpPr>
            <p:spPr bwMode="auto">
              <a:xfrm>
                <a:off x="3036" y="3427"/>
                <a:ext cx="22" cy="5"/>
              </a:xfrm>
              <a:prstGeom prst="rect">
                <a:avLst/>
              </a:prstGeom>
              <a:solidFill>
                <a:srgbClr val="DDDDDD"/>
              </a:solidFill>
              <a:ln w="9525">
                <a:noFill/>
                <a:miter lim="800000"/>
                <a:headEnd/>
                <a:tailEnd/>
              </a:ln>
            </p:spPr>
            <p:txBody>
              <a:bodyPr/>
              <a:lstStyle/>
              <a:p>
                <a:endParaRPr lang="en-US">
                  <a:latin typeface="Segoe" pitchFamily="2" charset="0"/>
                </a:endParaRPr>
              </a:p>
            </p:txBody>
          </p:sp>
          <p:sp>
            <p:nvSpPr>
              <p:cNvPr id="61630" name="Rectangle 542"/>
              <p:cNvSpPr>
                <a:spLocks noChangeArrowheads="1"/>
              </p:cNvSpPr>
              <p:nvPr/>
            </p:nvSpPr>
            <p:spPr bwMode="auto">
              <a:xfrm>
                <a:off x="3036" y="2963"/>
                <a:ext cx="21" cy="470"/>
              </a:xfrm>
              <a:prstGeom prst="rect">
                <a:avLst/>
              </a:prstGeom>
              <a:noFill/>
              <a:ln w="4763" cap="rnd">
                <a:solidFill>
                  <a:srgbClr val="000000"/>
                </a:solidFill>
                <a:miter lim="800000"/>
                <a:headEnd/>
                <a:tailEnd/>
              </a:ln>
            </p:spPr>
            <p:txBody>
              <a:bodyPr/>
              <a:lstStyle/>
              <a:p>
                <a:endParaRPr lang="en-US">
                  <a:latin typeface="Segoe" pitchFamily="2" charset="0"/>
                </a:endParaRPr>
              </a:p>
            </p:txBody>
          </p:sp>
        </p:grpSp>
        <p:grpSp>
          <p:nvGrpSpPr>
            <p:cNvPr id="61493" name="Group 543"/>
            <p:cNvGrpSpPr>
              <a:grpSpLocks/>
            </p:cNvGrpSpPr>
            <p:nvPr/>
          </p:nvGrpSpPr>
          <p:grpSpPr bwMode="auto">
            <a:xfrm>
              <a:off x="2913" y="3043"/>
              <a:ext cx="154" cy="16"/>
              <a:chOff x="3036" y="2947"/>
              <a:chExt cx="128" cy="16"/>
            </a:xfrm>
          </p:grpSpPr>
          <p:sp>
            <p:nvSpPr>
              <p:cNvPr id="61494" name="Rectangle 544"/>
              <p:cNvSpPr>
                <a:spLocks noChangeArrowheads="1"/>
              </p:cNvSpPr>
              <p:nvPr/>
            </p:nvSpPr>
            <p:spPr bwMode="auto">
              <a:xfrm>
                <a:off x="3036" y="2947"/>
                <a:ext cx="128" cy="1"/>
              </a:xfrm>
              <a:prstGeom prst="rect">
                <a:avLst/>
              </a:prstGeom>
              <a:solidFill>
                <a:srgbClr val="DCDCDC"/>
              </a:solidFill>
              <a:ln w="9525">
                <a:noFill/>
                <a:miter lim="800000"/>
                <a:headEnd/>
                <a:tailEnd/>
              </a:ln>
            </p:spPr>
            <p:txBody>
              <a:bodyPr/>
              <a:lstStyle/>
              <a:p>
                <a:endParaRPr lang="en-US">
                  <a:latin typeface="Segoe" pitchFamily="2" charset="0"/>
                </a:endParaRPr>
              </a:p>
            </p:txBody>
          </p:sp>
          <p:sp>
            <p:nvSpPr>
              <p:cNvPr id="61495" name="Rectangle 545"/>
              <p:cNvSpPr>
                <a:spLocks noChangeArrowheads="1"/>
              </p:cNvSpPr>
              <p:nvPr/>
            </p:nvSpPr>
            <p:spPr bwMode="auto">
              <a:xfrm>
                <a:off x="3036" y="2948"/>
                <a:ext cx="128" cy="1"/>
              </a:xfrm>
              <a:prstGeom prst="rect">
                <a:avLst/>
              </a:prstGeom>
              <a:solidFill>
                <a:srgbClr val="DADADA"/>
              </a:solidFill>
              <a:ln w="9525">
                <a:noFill/>
                <a:miter lim="800000"/>
                <a:headEnd/>
                <a:tailEnd/>
              </a:ln>
            </p:spPr>
            <p:txBody>
              <a:bodyPr/>
              <a:lstStyle/>
              <a:p>
                <a:endParaRPr lang="en-US">
                  <a:latin typeface="Segoe" pitchFamily="2" charset="0"/>
                </a:endParaRPr>
              </a:p>
            </p:txBody>
          </p:sp>
          <p:sp>
            <p:nvSpPr>
              <p:cNvPr id="61496" name="Rectangle 546"/>
              <p:cNvSpPr>
                <a:spLocks noChangeArrowheads="1"/>
              </p:cNvSpPr>
              <p:nvPr/>
            </p:nvSpPr>
            <p:spPr bwMode="auto">
              <a:xfrm>
                <a:off x="3036" y="2949"/>
                <a:ext cx="128" cy="1"/>
              </a:xfrm>
              <a:prstGeom prst="rect">
                <a:avLst/>
              </a:prstGeom>
              <a:solidFill>
                <a:srgbClr val="D4D4D4"/>
              </a:solidFill>
              <a:ln w="9525">
                <a:noFill/>
                <a:miter lim="800000"/>
                <a:headEnd/>
                <a:tailEnd/>
              </a:ln>
            </p:spPr>
            <p:txBody>
              <a:bodyPr/>
              <a:lstStyle/>
              <a:p>
                <a:endParaRPr lang="en-US">
                  <a:latin typeface="Segoe" pitchFamily="2" charset="0"/>
                </a:endParaRPr>
              </a:p>
            </p:txBody>
          </p:sp>
          <p:sp>
            <p:nvSpPr>
              <p:cNvPr id="61497" name="Rectangle 547"/>
              <p:cNvSpPr>
                <a:spLocks noChangeArrowheads="1"/>
              </p:cNvSpPr>
              <p:nvPr/>
            </p:nvSpPr>
            <p:spPr bwMode="auto">
              <a:xfrm>
                <a:off x="3036" y="2950"/>
                <a:ext cx="128" cy="1"/>
              </a:xfrm>
              <a:prstGeom prst="rect">
                <a:avLst/>
              </a:prstGeom>
              <a:solidFill>
                <a:srgbClr val="C8C8C8"/>
              </a:solidFill>
              <a:ln w="9525">
                <a:noFill/>
                <a:miter lim="800000"/>
                <a:headEnd/>
                <a:tailEnd/>
              </a:ln>
            </p:spPr>
            <p:txBody>
              <a:bodyPr/>
              <a:lstStyle/>
              <a:p>
                <a:endParaRPr lang="en-US">
                  <a:latin typeface="Segoe" pitchFamily="2" charset="0"/>
                </a:endParaRPr>
              </a:p>
            </p:txBody>
          </p:sp>
          <p:sp>
            <p:nvSpPr>
              <p:cNvPr id="61498" name="Rectangle 548"/>
              <p:cNvSpPr>
                <a:spLocks noChangeArrowheads="1"/>
              </p:cNvSpPr>
              <p:nvPr/>
            </p:nvSpPr>
            <p:spPr bwMode="auto">
              <a:xfrm>
                <a:off x="3036" y="2950"/>
                <a:ext cx="128" cy="1"/>
              </a:xfrm>
              <a:prstGeom prst="rect">
                <a:avLst/>
              </a:prstGeom>
              <a:solidFill>
                <a:srgbClr val="B6B6B6"/>
              </a:solidFill>
              <a:ln w="9525">
                <a:noFill/>
                <a:miter lim="800000"/>
                <a:headEnd/>
                <a:tailEnd/>
              </a:ln>
            </p:spPr>
            <p:txBody>
              <a:bodyPr/>
              <a:lstStyle/>
              <a:p>
                <a:endParaRPr lang="en-US">
                  <a:latin typeface="Segoe" pitchFamily="2" charset="0"/>
                </a:endParaRPr>
              </a:p>
            </p:txBody>
          </p:sp>
          <p:sp>
            <p:nvSpPr>
              <p:cNvPr id="61499" name="Rectangle 549"/>
              <p:cNvSpPr>
                <a:spLocks noChangeArrowheads="1"/>
              </p:cNvSpPr>
              <p:nvPr/>
            </p:nvSpPr>
            <p:spPr bwMode="auto">
              <a:xfrm>
                <a:off x="3036" y="2951"/>
                <a:ext cx="128" cy="1"/>
              </a:xfrm>
              <a:prstGeom prst="rect">
                <a:avLst/>
              </a:prstGeom>
              <a:solidFill>
                <a:srgbClr val="A0A0A0"/>
              </a:solidFill>
              <a:ln w="9525">
                <a:noFill/>
                <a:miter lim="800000"/>
                <a:headEnd/>
                <a:tailEnd/>
              </a:ln>
            </p:spPr>
            <p:txBody>
              <a:bodyPr/>
              <a:lstStyle/>
              <a:p>
                <a:endParaRPr lang="en-US">
                  <a:latin typeface="Segoe" pitchFamily="2" charset="0"/>
                </a:endParaRPr>
              </a:p>
            </p:txBody>
          </p:sp>
          <p:sp>
            <p:nvSpPr>
              <p:cNvPr id="61500" name="Rectangle 550"/>
              <p:cNvSpPr>
                <a:spLocks noChangeArrowheads="1"/>
              </p:cNvSpPr>
              <p:nvPr/>
            </p:nvSpPr>
            <p:spPr bwMode="auto">
              <a:xfrm>
                <a:off x="3036" y="2952"/>
                <a:ext cx="128" cy="1"/>
              </a:xfrm>
              <a:prstGeom prst="rect">
                <a:avLst/>
              </a:prstGeom>
              <a:solidFill>
                <a:srgbClr val="8A8A8A"/>
              </a:solidFill>
              <a:ln w="9525">
                <a:noFill/>
                <a:miter lim="800000"/>
                <a:headEnd/>
                <a:tailEnd/>
              </a:ln>
            </p:spPr>
            <p:txBody>
              <a:bodyPr/>
              <a:lstStyle/>
              <a:p>
                <a:endParaRPr lang="en-US">
                  <a:latin typeface="Segoe" pitchFamily="2" charset="0"/>
                </a:endParaRPr>
              </a:p>
            </p:txBody>
          </p:sp>
          <p:sp>
            <p:nvSpPr>
              <p:cNvPr id="61501" name="Rectangle 551"/>
              <p:cNvSpPr>
                <a:spLocks noChangeArrowheads="1"/>
              </p:cNvSpPr>
              <p:nvPr/>
            </p:nvSpPr>
            <p:spPr bwMode="auto">
              <a:xfrm>
                <a:off x="3036" y="2953"/>
                <a:ext cx="128" cy="1"/>
              </a:xfrm>
              <a:prstGeom prst="rect">
                <a:avLst/>
              </a:prstGeom>
              <a:solidFill>
                <a:srgbClr val="777777"/>
              </a:solidFill>
              <a:ln w="9525">
                <a:noFill/>
                <a:miter lim="800000"/>
                <a:headEnd/>
                <a:tailEnd/>
              </a:ln>
            </p:spPr>
            <p:txBody>
              <a:bodyPr/>
              <a:lstStyle/>
              <a:p>
                <a:endParaRPr lang="en-US">
                  <a:latin typeface="Segoe" pitchFamily="2" charset="0"/>
                </a:endParaRPr>
              </a:p>
            </p:txBody>
          </p:sp>
          <p:sp>
            <p:nvSpPr>
              <p:cNvPr id="61502" name="Rectangle 552"/>
              <p:cNvSpPr>
                <a:spLocks noChangeArrowheads="1"/>
              </p:cNvSpPr>
              <p:nvPr/>
            </p:nvSpPr>
            <p:spPr bwMode="auto">
              <a:xfrm>
                <a:off x="3036" y="2954"/>
                <a:ext cx="128" cy="1"/>
              </a:xfrm>
              <a:prstGeom prst="rect">
                <a:avLst/>
              </a:prstGeom>
              <a:solidFill>
                <a:srgbClr val="6B6B6B"/>
              </a:solidFill>
              <a:ln w="9525">
                <a:noFill/>
                <a:miter lim="800000"/>
                <a:headEnd/>
                <a:tailEnd/>
              </a:ln>
            </p:spPr>
            <p:txBody>
              <a:bodyPr/>
              <a:lstStyle/>
              <a:p>
                <a:endParaRPr lang="en-US">
                  <a:latin typeface="Segoe" pitchFamily="2" charset="0"/>
                </a:endParaRPr>
              </a:p>
            </p:txBody>
          </p:sp>
          <p:sp>
            <p:nvSpPr>
              <p:cNvPr id="61503" name="Rectangle 553"/>
              <p:cNvSpPr>
                <a:spLocks noChangeArrowheads="1"/>
              </p:cNvSpPr>
              <p:nvPr/>
            </p:nvSpPr>
            <p:spPr bwMode="auto">
              <a:xfrm>
                <a:off x="3036" y="2955"/>
                <a:ext cx="128" cy="1"/>
              </a:xfrm>
              <a:prstGeom prst="rect">
                <a:avLst/>
              </a:prstGeom>
              <a:solidFill>
                <a:srgbClr val="6A6A6A"/>
              </a:solidFill>
              <a:ln w="9525">
                <a:noFill/>
                <a:miter lim="800000"/>
                <a:headEnd/>
                <a:tailEnd/>
              </a:ln>
            </p:spPr>
            <p:txBody>
              <a:bodyPr/>
              <a:lstStyle/>
              <a:p>
                <a:endParaRPr lang="en-US">
                  <a:latin typeface="Segoe" pitchFamily="2" charset="0"/>
                </a:endParaRPr>
              </a:p>
            </p:txBody>
          </p:sp>
          <p:sp>
            <p:nvSpPr>
              <p:cNvPr id="61504" name="Rectangle 554"/>
              <p:cNvSpPr>
                <a:spLocks noChangeArrowheads="1"/>
              </p:cNvSpPr>
              <p:nvPr/>
            </p:nvSpPr>
            <p:spPr bwMode="auto">
              <a:xfrm>
                <a:off x="3036" y="2956"/>
                <a:ext cx="128" cy="1"/>
              </a:xfrm>
              <a:prstGeom prst="rect">
                <a:avLst/>
              </a:prstGeom>
              <a:solidFill>
                <a:srgbClr val="767676"/>
              </a:solidFill>
              <a:ln w="9525">
                <a:noFill/>
                <a:miter lim="800000"/>
                <a:headEnd/>
                <a:tailEnd/>
              </a:ln>
            </p:spPr>
            <p:txBody>
              <a:bodyPr/>
              <a:lstStyle/>
              <a:p>
                <a:endParaRPr lang="en-US">
                  <a:latin typeface="Segoe" pitchFamily="2" charset="0"/>
                </a:endParaRPr>
              </a:p>
            </p:txBody>
          </p:sp>
          <p:sp>
            <p:nvSpPr>
              <p:cNvPr id="61505" name="Rectangle 555"/>
              <p:cNvSpPr>
                <a:spLocks noChangeArrowheads="1"/>
              </p:cNvSpPr>
              <p:nvPr/>
            </p:nvSpPr>
            <p:spPr bwMode="auto">
              <a:xfrm>
                <a:off x="3036" y="2957"/>
                <a:ext cx="128" cy="1"/>
              </a:xfrm>
              <a:prstGeom prst="rect">
                <a:avLst/>
              </a:prstGeom>
              <a:solidFill>
                <a:srgbClr val="898989"/>
              </a:solidFill>
              <a:ln w="9525">
                <a:noFill/>
                <a:miter lim="800000"/>
                <a:headEnd/>
                <a:tailEnd/>
              </a:ln>
            </p:spPr>
            <p:txBody>
              <a:bodyPr/>
              <a:lstStyle/>
              <a:p>
                <a:endParaRPr lang="en-US">
                  <a:latin typeface="Segoe" pitchFamily="2" charset="0"/>
                </a:endParaRPr>
              </a:p>
            </p:txBody>
          </p:sp>
          <p:sp>
            <p:nvSpPr>
              <p:cNvPr id="61506" name="Rectangle 556"/>
              <p:cNvSpPr>
                <a:spLocks noChangeArrowheads="1"/>
              </p:cNvSpPr>
              <p:nvPr/>
            </p:nvSpPr>
            <p:spPr bwMode="auto">
              <a:xfrm>
                <a:off x="3036" y="2958"/>
                <a:ext cx="128" cy="1"/>
              </a:xfrm>
              <a:prstGeom prst="rect">
                <a:avLst/>
              </a:prstGeom>
              <a:solidFill>
                <a:srgbClr val="9F9F9F"/>
              </a:solidFill>
              <a:ln w="9525">
                <a:noFill/>
                <a:miter lim="800000"/>
                <a:headEnd/>
                <a:tailEnd/>
              </a:ln>
            </p:spPr>
            <p:txBody>
              <a:bodyPr/>
              <a:lstStyle/>
              <a:p>
                <a:endParaRPr lang="en-US">
                  <a:latin typeface="Segoe" pitchFamily="2" charset="0"/>
                </a:endParaRPr>
              </a:p>
            </p:txBody>
          </p:sp>
          <p:sp>
            <p:nvSpPr>
              <p:cNvPr id="61507" name="Rectangle 557"/>
              <p:cNvSpPr>
                <a:spLocks noChangeArrowheads="1"/>
              </p:cNvSpPr>
              <p:nvPr/>
            </p:nvSpPr>
            <p:spPr bwMode="auto">
              <a:xfrm>
                <a:off x="3036" y="2959"/>
                <a:ext cx="128" cy="1"/>
              </a:xfrm>
              <a:prstGeom prst="rect">
                <a:avLst/>
              </a:prstGeom>
              <a:solidFill>
                <a:srgbClr val="B5B5B5"/>
              </a:solidFill>
              <a:ln w="9525">
                <a:noFill/>
                <a:miter lim="800000"/>
                <a:headEnd/>
                <a:tailEnd/>
              </a:ln>
            </p:spPr>
            <p:txBody>
              <a:bodyPr/>
              <a:lstStyle/>
              <a:p>
                <a:endParaRPr lang="en-US">
                  <a:latin typeface="Segoe" pitchFamily="2" charset="0"/>
                </a:endParaRPr>
              </a:p>
            </p:txBody>
          </p:sp>
          <p:sp>
            <p:nvSpPr>
              <p:cNvPr id="61508" name="Rectangle 558"/>
              <p:cNvSpPr>
                <a:spLocks noChangeArrowheads="1"/>
              </p:cNvSpPr>
              <p:nvPr/>
            </p:nvSpPr>
            <p:spPr bwMode="auto">
              <a:xfrm>
                <a:off x="3036" y="2960"/>
                <a:ext cx="128" cy="1"/>
              </a:xfrm>
              <a:prstGeom prst="rect">
                <a:avLst/>
              </a:prstGeom>
              <a:solidFill>
                <a:srgbClr val="C7C7C7"/>
              </a:solidFill>
              <a:ln w="9525">
                <a:noFill/>
                <a:miter lim="800000"/>
                <a:headEnd/>
                <a:tailEnd/>
              </a:ln>
            </p:spPr>
            <p:txBody>
              <a:bodyPr/>
              <a:lstStyle/>
              <a:p>
                <a:endParaRPr lang="en-US">
                  <a:latin typeface="Segoe" pitchFamily="2" charset="0"/>
                </a:endParaRPr>
              </a:p>
            </p:txBody>
          </p:sp>
          <p:sp>
            <p:nvSpPr>
              <p:cNvPr id="61509" name="Rectangle 559"/>
              <p:cNvSpPr>
                <a:spLocks noChangeArrowheads="1"/>
              </p:cNvSpPr>
              <p:nvPr/>
            </p:nvSpPr>
            <p:spPr bwMode="auto">
              <a:xfrm>
                <a:off x="3036" y="2961"/>
                <a:ext cx="128" cy="1"/>
              </a:xfrm>
              <a:prstGeom prst="rect">
                <a:avLst/>
              </a:prstGeom>
              <a:solidFill>
                <a:srgbClr val="D3D3D3"/>
              </a:solidFill>
              <a:ln w="9525">
                <a:noFill/>
                <a:miter lim="800000"/>
                <a:headEnd/>
                <a:tailEnd/>
              </a:ln>
            </p:spPr>
            <p:txBody>
              <a:bodyPr/>
              <a:lstStyle/>
              <a:p>
                <a:endParaRPr lang="en-US">
                  <a:latin typeface="Segoe" pitchFamily="2" charset="0"/>
                </a:endParaRPr>
              </a:p>
            </p:txBody>
          </p:sp>
          <p:sp>
            <p:nvSpPr>
              <p:cNvPr id="61510" name="Rectangle 560"/>
              <p:cNvSpPr>
                <a:spLocks noChangeArrowheads="1"/>
              </p:cNvSpPr>
              <p:nvPr/>
            </p:nvSpPr>
            <p:spPr bwMode="auto">
              <a:xfrm>
                <a:off x="3036" y="2948"/>
                <a:ext cx="127" cy="15"/>
              </a:xfrm>
              <a:prstGeom prst="rect">
                <a:avLst/>
              </a:prstGeom>
              <a:noFill/>
              <a:ln w="4763" cap="rnd">
                <a:solidFill>
                  <a:srgbClr val="000000"/>
                </a:solidFill>
                <a:miter lim="800000"/>
                <a:headEnd/>
                <a:tailEnd/>
              </a:ln>
            </p:spPr>
            <p:txBody>
              <a:bodyPr/>
              <a:lstStyle/>
              <a:p>
                <a:endParaRPr lang="en-US">
                  <a:latin typeface="Segoe" pitchFamily="2" charset="0"/>
                </a:endParaRPr>
              </a:p>
            </p:txBody>
          </p:sp>
        </p:grpSp>
      </p:grpSp>
      <p:grpSp>
        <p:nvGrpSpPr>
          <p:cNvPr id="15" name="Group 561"/>
          <p:cNvGrpSpPr>
            <a:grpSpLocks/>
          </p:cNvGrpSpPr>
          <p:nvPr/>
        </p:nvGrpSpPr>
        <p:grpSpPr bwMode="auto">
          <a:xfrm>
            <a:off x="5133975" y="5883613"/>
            <a:ext cx="908050" cy="98425"/>
            <a:chOff x="2272" y="2976"/>
            <a:chExt cx="716" cy="60"/>
          </a:xfrm>
          <a:effectLst>
            <a:outerShdw blurRad="63500" sx="102000" sy="102000" algn="ctr" rotWithShape="0">
              <a:prstClr val="black">
                <a:alpha val="40000"/>
              </a:prstClr>
            </a:outerShdw>
          </a:effectLst>
        </p:grpSpPr>
        <p:sp>
          <p:nvSpPr>
            <p:cNvPr id="53279" name="Freeform 562"/>
            <p:cNvSpPr>
              <a:spLocks/>
            </p:cNvSpPr>
            <p:nvPr/>
          </p:nvSpPr>
          <p:spPr bwMode="auto">
            <a:xfrm>
              <a:off x="2272" y="2976"/>
              <a:ext cx="716" cy="60"/>
            </a:xfrm>
            <a:custGeom>
              <a:avLst/>
              <a:gdLst>
                <a:gd name="T0" fmla="*/ 22 w 716"/>
                <a:gd name="T1" fmla="*/ 0 h 60"/>
                <a:gd name="T2" fmla="*/ 0 w 716"/>
                <a:gd name="T3" fmla="*/ 15 h 60"/>
                <a:gd name="T4" fmla="*/ 0 w 716"/>
                <a:gd name="T5" fmla="*/ 60 h 60"/>
                <a:gd name="T6" fmla="*/ 694 w 716"/>
                <a:gd name="T7" fmla="*/ 60 h 60"/>
                <a:gd name="T8" fmla="*/ 716 w 716"/>
                <a:gd name="T9" fmla="*/ 45 h 60"/>
                <a:gd name="T10" fmla="*/ 716 w 716"/>
                <a:gd name="T11" fmla="*/ 0 h 60"/>
                <a:gd name="T12" fmla="*/ 22 w 716"/>
                <a:gd name="T13" fmla="*/ 0 h 60"/>
                <a:gd name="T14" fmla="*/ 0 60000 65536"/>
                <a:gd name="T15" fmla="*/ 0 60000 65536"/>
                <a:gd name="T16" fmla="*/ 0 60000 65536"/>
                <a:gd name="T17" fmla="*/ 0 60000 65536"/>
                <a:gd name="T18" fmla="*/ 0 60000 65536"/>
                <a:gd name="T19" fmla="*/ 0 60000 65536"/>
                <a:gd name="T20" fmla="*/ 0 60000 65536"/>
                <a:gd name="T21" fmla="*/ 0 w 716"/>
                <a:gd name="T22" fmla="*/ 0 h 60"/>
                <a:gd name="T23" fmla="*/ 716 w 716"/>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6" h="60">
                  <a:moveTo>
                    <a:pt x="22" y="0"/>
                  </a:moveTo>
                  <a:lnTo>
                    <a:pt x="0" y="15"/>
                  </a:lnTo>
                  <a:lnTo>
                    <a:pt x="0" y="60"/>
                  </a:lnTo>
                  <a:lnTo>
                    <a:pt x="694" y="60"/>
                  </a:lnTo>
                  <a:lnTo>
                    <a:pt x="716" y="45"/>
                  </a:lnTo>
                  <a:lnTo>
                    <a:pt x="716" y="0"/>
                  </a:lnTo>
                  <a:lnTo>
                    <a:pt x="22"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Segoe"/>
                <a:cs typeface="+mn-cs"/>
              </a:endParaRPr>
            </a:p>
          </p:txBody>
        </p:sp>
        <p:sp>
          <p:nvSpPr>
            <p:cNvPr id="53280" name="Freeform 563"/>
            <p:cNvSpPr>
              <a:spLocks/>
            </p:cNvSpPr>
            <p:nvPr/>
          </p:nvSpPr>
          <p:spPr bwMode="auto">
            <a:xfrm>
              <a:off x="2272" y="2976"/>
              <a:ext cx="716" cy="15"/>
            </a:xfrm>
            <a:custGeom>
              <a:avLst/>
              <a:gdLst>
                <a:gd name="T0" fmla="*/ 0 w 716"/>
                <a:gd name="T1" fmla="*/ 15 h 15"/>
                <a:gd name="T2" fmla="*/ 694 w 716"/>
                <a:gd name="T3" fmla="*/ 15 h 15"/>
                <a:gd name="T4" fmla="*/ 716 w 716"/>
                <a:gd name="T5" fmla="*/ 0 h 15"/>
                <a:gd name="T6" fmla="*/ 22 w 716"/>
                <a:gd name="T7" fmla="*/ 0 h 15"/>
                <a:gd name="T8" fmla="*/ 0 w 716"/>
                <a:gd name="T9" fmla="*/ 15 h 15"/>
                <a:gd name="T10" fmla="*/ 0 60000 65536"/>
                <a:gd name="T11" fmla="*/ 0 60000 65536"/>
                <a:gd name="T12" fmla="*/ 0 60000 65536"/>
                <a:gd name="T13" fmla="*/ 0 60000 65536"/>
                <a:gd name="T14" fmla="*/ 0 60000 65536"/>
                <a:gd name="T15" fmla="*/ 0 w 716"/>
                <a:gd name="T16" fmla="*/ 0 h 15"/>
                <a:gd name="T17" fmla="*/ 716 w 716"/>
                <a:gd name="T18" fmla="*/ 15 h 15"/>
              </a:gdLst>
              <a:ahLst/>
              <a:cxnLst>
                <a:cxn ang="T10">
                  <a:pos x="T0" y="T1"/>
                </a:cxn>
                <a:cxn ang="T11">
                  <a:pos x="T2" y="T3"/>
                </a:cxn>
                <a:cxn ang="T12">
                  <a:pos x="T4" y="T5"/>
                </a:cxn>
                <a:cxn ang="T13">
                  <a:pos x="T6" y="T7"/>
                </a:cxn>
                <a:cxn ang="T14">
                  <a:pos x="T8" y="T9"/>
                </a:cxn>
              </a:cxnLst>
              <a:rect l="T15" t="T16" r="T17" b="T18"/>
              <a:pathLst>
                <a:path w="716" h="15">
                  <a:moveTo>
                    <a:pt x="0" y="15"/>
                  </a:moveTo>
                  <a:lnTo>
                    <a:pt x="694" y="15"/>
                  </a:lnTo>
                  <a:lnTo>
                    <a:pt x="716" y="0"/>
                  </a:lnTo>
                  <a:lnTo>
                    <a:pt x="22" y="0"/>
                  </a:lnTo>
                  <a:lnTo>
                    <a:pt x="0" y="15"/>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Segoe"/>
                <a:cs typeface="+mn-cs"/>
              </a:endParaRPr>
            </a:p>
          </p:txBody>
        </p:sp>
        <p:sp>
          <p:nvSpPr>
            <p:cNvPr id="53281" name="Freeform 564"/>
            <p:cNvSpPr>
              <a:spLocks/>
            </p:cNvSpPr>
            <p:nvPr/>
          </p:nvSpPr>
          <p:spPr bwMode="auto">
            <a:xfrm>
              <a:off x="2966" y="2976"/>
              <a:ext cx="22" cy="60"/>
            </a:xfrm>
            <a:custGeom>
              <a:avLst/>
              <a:gdLst>
                <a:gd name="T0" fmla="*/ 0 w 22"/>
                <a:gd name="T1" fmla="*/ 15 h 60"/>
                <a:gd name="T2" fmla="*/ 22 w 22"/>
                <a:gd name="T3" fmla="*/ 0 h 60"/>
                <a:gd name="T4" fmla="*/ 22 w 22"/>
                <a:gd name="T5" fmla="*/ 45 h 60"/>
                <a:gd name="T6" fmla="*/ 0 w 22"/>
                <a:gd name="T7" fmla="*/ 60 h 60"/>
                <a:gd name="T8" fmla="*/ 0 w 22"/>
                <a:gd name="T9" fmla="*/ 15 h 60"/>
                <a:gd name="T10" fmla="*/ 0 60000 65536"/>
                <a:gd name="T11" fmla="*/ 0 60000 65536"/>
                <a:gd name="T12" fmla="*/ 0 60000 65536"/>
                <a:gd name="T13" fmla="*/ 0 60000 65536"/>
                <a:gd name="T14" fmla="*/ 0 60000 65536"/>
                <a:gd name="T15" fmla="*/ 0 w 22"/>
                <a:gd name="T16" fmla="*/ 0 h 60"/>
                <a:gd name="T17" fmla="*/ 22 w 22"/>
                <a:gd name="T18" fmla="*/ 60 h 60"/>
              </a:gdLst>
              <a:ahLst/>
              <a:cxnLst>
                <a:cxn ang="T10">
                  <a:pos x="T0" y="T1"/>
                </a:cxn>
                <a:cxn ang="T11">
                  <a:pos x="T2" y="T3"/>
                </a:cxn>
                <a:cxn ang="T12">
                  <a:pos x="T4" y="T5"/>
                </a:cxn>
                <a:cxn ang="T13">
                  <a:pos x="T6" y="T7"/>
                </a:cxn>
                <a:cxn ang="T14">
                  <a:pos x="T8" y="T9"/>
                </a:cxn>
              </a:cxnLst>
              <a:rect l="T15" t="T16" r="T17" b="T18"/>
              <a:pathLst>
                <a:path w="22" h="60">
                  <a:moveTo>
                    <a:pt x="0" y="15"/>
                  </a:moveTo>
                  <a:lnTo>
                    <a:pt x="22" y="0"/>
                  </a:lnTo>
                  <a:lnTo>
                    <a:pt x="22" y="45"/>
                  </a:lnTo>
                  <a:lnTo>
                    <a:pt x="0" y="60"/>
                  </a:lnTo>
                  <a:lnTo>
                    <a:pt x="0" y="15"/>
                  </a:lnTo>
                  <a:close/>
                </a:path>
              </a:pathLst>
            </a:custGeom>
            <a:solidFill>
              <a:srgbClr val="CDCDCD"/>
            </a:solidFill>
            <a:ln w="9525">
              <a:noFill/>
              <a:round/>
              <a:headEnd/>
              <a:tailEnd/>
            </a:ln>
          </p:spPr>
          <p:txBody>
            <a:bodyPr/>
            <a:lstStyle/>
            <a:p>
              <a:pPr fontAlgn="auto">
                <a:spcBef>
                  <a:spcPts val="0"/>
                </a:spcBef>
                <a:spcAft>
                  <a:spcPts val="0"/>
                </a:spcAft>
                <a:defRPr/>
              </a:pPr>
              <a:endParaRPr lang="en-US">
                <a:latin typeface="Segoe"/>
                <a:cs typeface="+mn-cs"/>
              </a:endParaRPr>
            </a:p>
          </p:txBody>
        </p:sp>
        <p:sp>
          <p:nvSpPr>
            <p:cNvPr id="53282" name="Freeform 565"/>
            <p:cNvSpPr>
              <a:spLocks/>
            </p:cNvSpPr>
            <p:nvPr/>
          </p:nvSpPr>
          <p:spPr bwMode="auto">
            <a:xfrm>
              <a:off x="2272" y="2976"/>
              <a:ext cx="716" cy="60"/>
            </a:xfrm>
            <a:custGeom>
              <a:avLst/>
              <a:gdLst>
                <a:gd name="T0" fmla="*/ 22 w 716"/>
                <a:gd name="T1" fmla="*/ 0 h 60"/>
                <a:gd name="T2" fmla="*/ 0 w 716"/>
                <a:gd name="T3" fmla="*/ 15 h 60"/>
                <a:gd name="T4" fmla="*/ 0 w 716"/>
                <a:gd name="T5" fmla="*/ 60 h 60"/>
                <a:gd name="T6" fmla="*/ 694 w 716"/>
                <a:gd name="T7" fmla="*/ 60 h 60"/>
                <a:gd name="T8" fmla="*/ 716 w 716"/>
                <a:gd name="T9" fmla="*/ 45 h 60"/>
                <a:gd name="T10" fmla="*/ 716 w 716"/>
                <a:gd name="T11" fmla="*/ 0 h 60"/>
                <a:gd name="T12" fmla="*/ 22 w 716"/>
                <a:gd name="T13" fmla="*/ 0 h 60"/>
                <a:gd name="T14" fmla="*/ 0 60000 65536"/>
                <a:gd name="T15" fmla="*/ 0 60000 65536"/>
                <a:gd name="T16" fmla="*/ 0 60000 65536"/>
                <a:gd name="T17" fmla="*/ 0 60000 65536"/>
                <a:gd name="T18" fmla="*/ 0 60000 65536"/>
                <a:gd name="T19" fmla="*/ 0 60000 65536"/>
                <a:gd name="T20" fmla="*/ 0 60000 65536"/>
                <a:gd name="T21" fmla="*/ 0 w 716"/>
                <a:gd name="T22" fmla="*/ 0 h 60"/>
                <a:gd name="T23" fmla="*/ 716 w 716"/>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6" h="60">
                  <a:moveTo>
                    <a:pt x="22" y="0"/>
                  </a:moveTo>
                  <a:lnTo>
                    <a:pt x="0" y="15"/>
                  </a:lnTo>
                  <a:lnTo>
                    <a:pt x="0" y="60"/>
                  </a:lnTo>
                  <a:lnTo>
                    <a:pt x="694" y="60"/>
                  </a:lnTo>
                  <a:lnTo>
                    <a:pt x="716" y="45"/>
                  </a:lnTo>
                  <a:lnTo>
                    <a:pt x="716" y="0"/>
                  </a:lnTo>
                  <a:lnTo>
                    <a:pt x="22" y="0"/>
                  </a:lnTo>
                  <a:close/>
                </a:path>
              </a:pathLst>
            </a:custGeom>
            <a:noFill/>
            <a:ln w="4763" cap="rnd">
              <a:solidFill>
                <a:srgbClr val="000000"/>
              </a:solidFill>
              <a:round/>
              <a:headEnd/>
              <a:tailEnd/>
            </a:ln>
          </p:spPr>
          <p:txBody>
            <a:bodyPr/>
            <a:lstStyle/>
            <a:p>
              <a:pPr fontAlgn="auto">
                <a:spcBef>
                  <a:spcPts val="0"/>
                </a:spcBef>
                <a:spcAft>
                  <a:spcPts val="0"/>
                </a:spcAft>
                <a:defRPr/>
              </a:pPr>
              <a:endParaRPr lang="en-US">
                <a:latin typeface="Segoe"/>
                <a:cs typeface="+mn-cs"/>
              </a:endParaRPr>
            </a:p>
          </p:txBody>
        </p:sp>
        <p:sp>
          <p:nvSpPr>
            <p:cNvPr id="53283" name="Freeform 566"/>
            <p:cNvSpPr>
              <a:spLocks/>
            </p:cNvSpPr>
            <p:nvPr/>
          </p:nvSpPr>
          <p:spPr bwMode="auto">
            <a:xfrm>
              <a:off x="2272" y="2976"/>
              <a:ext cx="716" cy="15"/>
            </a:xfrm>
            <a:custGeom>
              <a:avLst/>
              <a:gdLst>
                <a:gd name="T0" fmla="*/ 0 w 716"/>
                <a:gd name="T1" fmla="*/ 15 h 15"/>
                <a:gd name="T2" fmla="*/ 694 w 716"/>
                <a:gd name="T3" fmla="*/ 15 h 15"/>
                <a:gd name="T4" fmla="*/ 716 w 716"/>
                <a:gd name="T5" fmla="*/ 0 h 15"/>
                <a:gd name="T6" fmla="*/ 0 60000 65536"/>
                <a:gd name="T7" fmla="*/ 0 60000 65536"/>
                <a:gd name="T8" fmla="*/ 0 60000 65536"/>
                <a:gd name="T9" fmla="*/ 0 w 716"/>
                <a:gd name="T10" fmla="*/ 0 h 15"/>
                <a:gd name="T11" fmla="*/ 716 w 716"/>
                <a:gd name="T12" fmla="*/ 15 h 15"/>
              </a:gdLst>
              <a:ahLst/>
              <a:cxnLst>
                <a:cxn ang="T6">
                  <a:pos x="T0" y="T1"/>
                </a:cxn>
                <a:cxn ang="T7">
                  <a:pos x="T2" y="T3"/>
                </a:cxn>
                <a:cxn ang="T8">
                  <a:pos x="T4" y="T5"/>
                </a:cxn>
              </a:cxnLst>
              <a:rect l="T9" t="T10" r="T11" b="T12"/>
              <a:pathLst>
                <a:path w="716" h="15">
                  <a:moveTo>
                    <a:pt x="0" y="15"/>
                  </a:moveTo>
                  <a:lnTo>
                    <a:pt x="694" y="15"/>
                  </a:lnTo>
                  <a:lnTo>
                    <a:pt x="716" y="0"/>
                  </a:lnTo>
                </a:path>
              </a:pathLst>
            </a:custGeom>
            <a:noFill/>
            <a:ln w="4763" cap="rnd">
              <a:solidFill>
                <a:srgbClr val="000000"/>
              </a:solidFill>
              <a:round/>
              <a:headEnd/>
              <a:tailEnd/>
            </a:ln>
          </p:spPr>
          <p:txBody>
            <a:bodyPr/>
            <a:lstStyle/>
            <a:p>
              <a:pPr fontAlgn="auto">
                <a:spcBef>
                  <a:spcPts val="0"/>
                </a:spcBef>
                <a:spcAft>
                  <a:spcPts val="0"/>
                </a:spcAft>
                <a:defRPr/>
              </a:pPr>
              <a:endParaRPr lang="en-US">
                <a:latin typeface="Segoe"/>
                <a:cs typeface="+mn-cs"/>
              </a:endParaRPr>
            </a:p>
          </p:txBody>
        </p:sp>
        <p:sp>
          <p:nvSpPr>
            <p:cNvPr id="53284" name="Line 567"/>
            <p:cNvSpPr>
              <a:spLocks noChangeShapeType="1"/>
            </p:cNvSpPr>
            <p:nvPr/>
          </p:nvSpPr>
          <p:spPr bwMode="auto">
            <a:xfrm>
              <a:off x="2966" y="2991"/>
              <a:ext cx="1" cy="45"/>
            </a:xfrm>
            <a:prstGeom prst="line">
              <a:avLst/>
            </a:prstGeom>
            <a:noFill/>
            <a:ln w="4763" cap="rnd">
              <a:solidFill>
                <a:srgbClr val="000000"/>
              </a:solidFill>
              <a:round/>
              <a:headEnd/>
              <a:tailEnd/>
            </a:ln>
          </p:spPr>
          <p:txBody>
            <a:bodyPr/>
            <a:lstStyle/>
            <a:p>
              <a:pPr fontAlgn="auto">
                <a:spcBef>
                  <a:spcPts val="0"/>
                </a:spcBef>
                <a:spcAft>
                  <a:spcPts val="0"/>
                </a:spcAft>
                <a:defRPr/>
              </a:pPr>
              <a:endParaRPr lang="en-US">
                <a:latin typeface="+mn-lt"/>
                <a:cs typeface="+mn-cs"/>
              </a:endParaRPr>
            </a:p>
          </p:txBody>
        </p:sp>
      </p:grpSp>
      <p:sp>
        <p:nvSpPr>
          <p:cNvPr id="53259" name="Rectangle 575"/>
          <p:cNvSpPr>
            <a:spLocks noChangeArrowheads="1"/>
          </p:cNvSpPr>
          <p:nvPr/>
        </p:nvSpPr>
        <p:spPr bwMode="auto">
          <a:xfrm>
            <a:off x="3706813" y="1757701"/>
            <a:ext cx="1641475" cy="719137"/>
          </a:xfrm>
          <a:prstGeom prst="rect">
            <a:avLst/>
          </a:prstGeom>
          <a:ln>
            <a:headEnd type="none" w="med" len="med"/>
            <a:tailEnd type="none" w="med" len="med"/>
          </a:ln>
          <a:effectLst>
            <a:glow rad="70000">
              <a:schemeClr val="accent1">
                <a:tint val="30000"/>
                <a:shade val="95000"/>
                <a:satMod val="300000"/>
                <a:alpha val="50000"/>
              </a:schemeClr>
            </a:glow>
            <a:outerShdw blurRad="635000" sx="102000" sy="102000" algn="ctr" rotWithShape="0">
              <a:prstClr val="black">
                <a:alpha val="71000"/>
              </a:prstClr>
            </a:outerShdw>
          </a:effectLst>
        </p:spPr>
        <p:style>
          <a:lnRef idx="1">
            <a:schemeClr val="accent1"/>
          </a:lnRef>
          <a:fillRef idx="3">
            <a:schemeClr val="accent1"/>
          </a:fillRef>
          <a:effectRef idx="2">
            <a:schemeClr val="accent1"/>
          </a:effectRef>
          <a:fontRef idx="minor">
            <a:schemeClr val="lt1"/>
          </a:fontRef>
        </p:style>
        <p:txBody>
          <a:bodyPr lIns="91432" tIns="45717" rIns="91432" bIns="45717" anchor="ctr"/>
          <a:lstStyle/>
          <a:p>
            <a:pPr algn="ctr" defTabSz="914063" fontAlgn="auto">
              <a:spcBef>
                <a:spcPts val="0"/>
              </a:spcBef>
              <a:spcAft>
                <a:spcPts val="0"/>
              </a:spcAft>
              <a:defRPr/>
            </a:pPr>
            <a:r>
              <a:rPr lang="en-US" sz="1400">
                <a:solidFill>
                  <a:srgbClr val="000000"/>
                </a:solidFill>
                <a:latin typeface="+mj-lt"/>
              </a:rPr>
              <a:t>Notification App</a:t>
            </a:r>
          </a:p>
        </p:txBody>
      </p:sp>
      <p:sp>
        <p:nvSpPr>
          <p:cNvPr id="53260" name="Line 576"/>
          <p:cNvSpPr>
            <a:spLocks noChangeShapeType="1"/>
          </p:cNvSpPr>
          <p:nvPr/>
        </p:nvSpPr>
        <p:spPr bwMode="auto">
          <a:xfrm flipV="1">
            <a:off x="219075" y="2905463"/>
            <a:ext cx="6865938" cy="4763"/>
          </a:xfrm>
          <a:prstGeom prst="line">
            <a:avLst/>
          </a:prstGeom>
          <a:noFill/>
          <a:ln w="28575">
            <a:solidFill>
              <a:schemeClr val="tx1"/>
            </a:solidFill>
            <a:prstDash val="lgDash"/>
            <a:round/>
            <a:headEnd/>
            <a:tailEnd/>
          </a:ln>
          <a:effectLst>
            <a:glow rad="101600">
              <a:schemeClr val="accent4">
                <a:satMod val="175000"/>
                <a:alpha val="40000"/>
              </a:schemeClr>
            </a:glow>
          </a:effectLst>
        </p:spPr>
        <p:txBody>
          <a:bodyPr>
            <a:spAutoFit/>
          </a:bodyPr>
          <a:lstStyle/>
          <a:p>
            <a:pPr fontAlgn="auto">
              <a:spcBef>
                <a:spcPts val="0"/>
              </a:spcBef>
              <a:spcAft>
                <a:spcPts val="0"/>
              </a:spcAft>
              <a:defRPr/>
            </a:pPr>
            <a:endParaRPr lang="en-US">
              <a:latin typeface="+mn-lt"/>
              <a:cs typeface="+mn-cs"/>
            </a:endParaRPr>
          </a:p>
        </p:txBody>
      </p:sp>
      <p:sp>
        <p:nvSpPr>
          <p:cNvPr id="209" name="Text Box 577"/>
          <p:cNvSpPr txBox="1">
            <a:spLocks noChangeArrowheads="1"/>
          </p:cNvSpPr>
          <p:nvPr/>
        </p:nvSpPr>
        <p:spPr bwMode="auto">
          <a:xfrm>
            <a:off x="344488" y="2401888"/>
            <a:ext cx="631825" cy="369887"/>
          </a:xfrm>
          <a:prstGeom prst="rect">
            <a:avLst/>
          </a:prstGeom>
          <a:noFill/>
          <a:ln w="9525" algn="ctr">
            <a:noFill/>
            <a:miter lim="800000"/>
            <a:headEnd/>
            <a:tailEnd/>
          </a:ln>
          <a:effectLst/>
        </p:spPr>
        <p:txBody>
          <a:bodyPr wrap="none">
            <a:spAutoFit/>
          </a:bodyPr>
          <a:lstStyle/>
          <a:p>
            <a:pPr algn="ctr" fontAlgn="auto">
              <a:spcBef>
                <a:spcPts val="0"/>
              </a:spcBef>
              <a:spcAft>
                <a:spcPts val="0"/>
              </a:spcAft>
              <a:defRPr/>
            </a:pPr>
            <a:r>
              <a:rPr lang="en-US" dirty="0">
                <a:effectLst>
                  <a:outerShdw blurRad="38100" dist="38100" dir="2700000" algn="tl">
                    <a:srgbClr val="000000">
                      <a:alpha val="43137"/>
                    </a:srgbClr>
                  </a:outerShdw>
                </a:effectLst>
                <a:latin typeface="+mn-lt"/>
                <a:cs typeface="+mn-cs"/>
              </a:rPr>
              <a:t>User</a:t>
            </a:r>
          </a:p>
        </p:txBody>
      </p:sp>
      <p:sp>
        <p:nvSpPr>
          <p:cNvPr id="210" name="Text Box 578"/>
          <p:cNvSpPr txBox="1">
            <a:spLocks noChangeArrowheads="1"/>
          </p:cNvSpPr>
          <p:nvPr/>
        </p:nvSpPr>
        <p:spPr bwMode="auto">
          <a:xfrm>
            <a:off x="250825" y="3046413"/>
            <a:ext cx="819150" cy="369887"/>
          </a:xfrm>
          <a:prstGeom prst="rect">
            <a:avLst/>
          </a:prstGeom>
          <a:noFill/>
          <a:ln w="9525" algn="ctr">
            <a:noFill/>
            <a:miter lim="800000"/>
            <a:headEnd/>
            <a:tailEnd/>
          </a:ln>
          <a:effectLst/>
        </p:spPr>
        <p:txBody>
          <a:bodyPr wrap="none">
            <a:spAutoFit/>
          </a:bodyPr>
          <a:lstStyle/>
          <a:p>
            <a:pPr algn="ctr" fontAlgn="auto">
              <a:spcBef>
                <a:spcPts val="0"/>
              </a:spcBef>
              <a:spcAft>
                <a:spcPts val="0"/>
              </a:spcAft>
              <a:defRPr/>
            </a:pPr>
            <a:r>
              <a:rPr lang="en-US">
                <a:effectLst>
                  <a:outerShdw blurRad="38100" dist="38100" dir="2700000" algn="tl">
                    <a:srgbClr val="000000">
                      <a:alpha val="43137"/>
                    </a:srgbClr>
                  </a:outerShdw>
                </a:effectLst>
                <a:latin typeface="+mn-lt"/>
                <a:cs typeface="+mn-cs"/>
              </a:rPr>
              <a:t>Kernel</a:t>
            </a:r>
          </a:p>
        </p:txBody>
      </p:sp>
      <p:sp>
        <p:nvSpPr>
          <p:cNvPr id="53263" name="Rectangle 579"/>
          <p:cNvSpPr>
            <a:spLocks noChangeArrowheads="1"/>
          </p:cNvSpPr>
          <p:nvPr/>
        </p:nvSpPr>
        <p:spPr bwMode="auto">
          <a:xfrm>
            <a:off x="1479550" y="3124538"/>
            <a:ext cx="5405438" cy="761662"/>
          </a:xfrm>
          <a:prstGeom prst="rect">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fontAlgn="auto">
              <a:spcBef>
                <a:spcPts val="0"/>
              </a:spcBef>
              <a:spcAft>
                <a:spcPts val="0"/>
              </a:spcAft>
              <a:defRPr/>
            </a:pPr>
            <a:endParaRPr lang="en-US">
              <a:solidFill>
                <a:schemeClr val="bg2"/>
              </a:solidFill>
              <a:effectLst>
                <a:outerShdw blurRad="38100" dist="38100" dir="2700000" algn="tl">
                  <a:srgbClr val="000000">
                    <a:alpha val="43137"/>
                  </a:srgbClr>
                </a:outerShdw>
              </a:effectLst>
              <a:latin typeface="+mj-lt"/>
            </a:endParaRPr>
          </a:p>
        </p:txBody>
      </p:sp>
      <p:sp>
        <p:nvSpPr>
          <p:cNvPr id="212" name="Text Box 580"/>
          <p:cNvSpPr txBox="1">
            <a:spLocks noChangeArrowheads="1"/>
          </p:cNvSpPr>
          <p:nvPr/>
        </p:nvSpPr>
        <p:spPr bwMode="auto">
          <a:xfrm>
            <a:off x="2590800" y="3321050"/>
            <a:ext cx="4267200" cy="369332"/>
          </a:xfrm>
          <a:prstGeom prst="rect">
            <a:avLst/>
          </a:prstGeom>
          <a:noFill/>
          <a:ln w="9525" algn="ctr">
            <a:noFill/>
            <a:miter lim="800000"/>
            <a:headEnd/>
            <a:tailEnd/>
          </a:ln>
          <a:effectLst/>
        </p:spPr>
        <p:txBody>
          <a:bodyPr wrap="square">
            <a:spAutoFit/>
          </a:bodyPr>
          <a:lstStyle/>
          <a:p>
            <a:pPr algn="ctr" fontAlgn="auto">
              <a:spcBef>
                <a:spcPts val="0"/>
              </a:spcBef>
              <a:spcAft>
                <a:spcPts val="0"/>
              </a:spcAft>
              <a:defRPr/>
            </a:pPr>
            <a:r>
              <a:rPr lang="en-US" dirty="0" smtClean="0">
                <a:solidFill>
                  <a:schemeClr val="bg2"/>
                </a:solidFill>
                <a:effectLst>
                  <a:outerShdw blurRad="38100" dist="38100" dir="2700000" algn="tl">
                    <a:srgbClr val="000000">
                      <a:alpha val="43137"/>
                    </a:srgbClr>
                  </a:outerShdw>
                </a:effectLst>
                <a:latin typeface="+mj-lt"/>
                <a:cs typeface="+mn-cs"/>
              </a:rPr>
              <a:t>Windows Server 2008 WHEA </a:t>
            </a:r>
            <a:r>
              <a:rPr lang="en-US" dirty="0">
                <a:solidFill>
                  <a:schemeClr val="bg2"/>
                </a:solidFill>
                <a:effectLst>
                  <a:outerShdw blurRad="38100" dist="38100" dir="2700000" algn="tl">
                    <a:srgbClr val="000000">
                      <a:alpha val="43137"/>
                    </a:srgbClr>
                  </a:outerShdw>
                </a:effectLst>
                <a:latin typeface="+mj-lt"/>
                <a:cs typeface="+mn-cs"/>
              </a:rPr>
              <a:t>Stack</a:t>
            </a:r>
          </a:p>
        </p:txBody>
      </p:sp>
      <p:sp>
        <p:nvSpPr>
          <p:cNvPr id="213" name="AutoShape 581"/>
          <p:cNvSpPr>
            <a:spLocks noChangeArrowheads="1"/>
          </p:cNvSpPr>
          <p:nvPr/>
        </p:nvSpPr>
        <p:spPr bwMode="auto">
          <a:xfrm rot="-3267960">
            <a:off x="3222625" y="4027488"/>
            <a:ext cx="839787" cy="306388"/>
          </a:xfrm>
          <a:prstGeom prst="lightningBolt">
            <a:avLst/>
          </a:prstGeom>
          <a:solidFill>
            <a:srgbClr val="00FF00"/>
          </a:solidFill>
          <a:ln w="12700">
            <a:noFill/>
            <a:miter lim="800000"/>
            <a:headEnd type="none" w="sm" len="sm"/>
            <a:tailEnd type="none" w="sm" len="sm"/>
          </a:ln>
          <a:effectLst>
            <a:outerShdw blurRad="63500" sx="102000" sy="102000" algn="ctr" rotWithShape="0">
              <a:prstClr val="black">
                <a:alpha val="40000"/>
              </a:prstClr>
            </a:outerShdw>
          </a:effectLst>
        </p:spPr>
        <p:txBody>
          <a:bodyPr wrap="none" anchor="ctr"/>
          <a:lstStyle/>
          <a:p>
            <a:pPr fontAlgn="auto">
              <a:spcBef>
                <a:spcPts val="0"/>
              </a:spcBef>
              <a:spcAft>
                <a:spcPts val="0"/>
              </a:spcAft>
              <a:defRPr/>
            </a:pPr>
            <a:endParaRPr lang="en-US">
              <a:latin typeface="Segoe"/>
              <a:cs typeface="+mn-cs"/>
            </a:endParaRPr>
          </a:p>
        </p:txBody>
      </p:sp>
      <p:sp>
        <p:nvSpPr>
          <p:cNvPr id="214" name="Text Box 582"/>
          <p:cNvSpPr txBox="1">
            <a:spLocks noChangeArrowheads="1"/>
          </p:cNvSpPr>
          <p:nvPr/>
        </p:nvSpPr>
        <p:spPr bwMode="auto">
          <a:xfrm>
            <a:off x="4038600" y="3925888"/>
            <a:ext cx="2438400" cy="338137"/>
          </a:xfrm>
          <a:prstGeom prst="rect">
            <a:avLst/>
          </a:prstGeom>
          <a:noFill/>
          <a:ln w="9525" algn="ctr">
            <a:noFill/>
            <a:miter lim="800000"/>
            <a:headEnd/>
            <a:tailEnd/>
          </a:ln>
        </p:spPr>
        <p:txBody>
          <a:bodyPr>
            <a:spAutoFit/>
          </a:bodyPr>
          <a:lstStyle/>
          <a:p>
            <a:pPr fontAlgn="auto">
              <a:spcBef>
                <a:spcPts val="0"/>
              </a:spcBef>
              <a:spcAft>
                <a:spcPts val="0"/>
              </a:spcAft>
              <a:defRPr/>
            </a:pPr>
            <a:r>
              <a:rPr lang="en-US" sz="1600" b="1" dirty="0" smtClean="0">
                <a:solidFill>
                  <a:schemeClr val="accent2"/>
                </a:solidFill>
                <a:effectLst>
                  <a:outerShdw blurRad="38100" dist="38100" dir="2700000" algn="tl">
                    <a:srgbClr val="000000">
                      <a:alpha val="43137"/>
                    </a:srgbClr>
                  </a:outerShdw>
                </a:effectLst>
                <a:latin typeface="+mj-lt"/>
                <a:cs typeface="+mn-cs"/>
              </a:rPr>
              <a:t>Corrected </a:t>
            </a:r>
            <a:r>
              <a:rPr lang="en-US" sz="1600" b="1" dirty="0">
                <a:solidFill>
                  <a:schemeClr val="accent2"/>
                </a:solidFill>
                <a:effectLst>
                  <a:outerShdw blurRad="38100" dist="38100" dir="2700000" algn="tl">
                    <a:srgbClr val="000000">
                      <a:alpha val="43137"/>
                    </a:srgbClr>
                  </a:outerShdw>
                </a:effectLst>
                <a:latin typeface="+mj-lt"/>
                <a:cs typeface="+mn-cs"/>
              </a:rPr>
              <a:t>Error</a:t>
            </a:r>
          </a:p>
        </p:txBody>
      </p:sp>
      <p:sp>
        <p:nvSpPr>
          <p:cNvPr id="215" name="AutoShape 583"/>
          <p:cNvSpPr>
            <a:spLocks noChangeArrowheads="1"/>
          </p:cNvSpPr>
          <p:nvPr/>
        </p:nvSpPr>
        <p:spPr bwMode="auto">
          <a:xfrm rot="-3267960">
            <a:off x="3222625" y="2720975"/>
            <a:ext cx="839788" cy="306388"/>
          </a:xfrm>
          <a:prstGeom prst="lightningBolt">
            <a:avLst/>
          </a:prstGeom>
          <a:solidFill>
            <a:srgbClr val="00FF00"/>
          </a:solidFill>
          <a:ln w="12700">
            <a:noFill/>
            <a:miter lim="800000"/>
            <a:headEnd type="none" w="sm" len="sm"/>
            <a:tailEnd type="none" w="sm" len="sm"/>
          </a:ln>
          <a:effectLst>
            <a:outerShdw blurRad="63500" sx="102000" sy="102000" algn="ctr" rotWithShape="0">
              <a:prstClr val="black">
                <a:alpha val="40000"/>
              </a:prstClr>
            </a:outerShdw>
          </a:effectLst>
        </p:spPr>
        <p:txBody>
          <a:bodyPr wrap="none" anchor="ctr"/>
          <a:lstStyle/>
          <a:p>
            <a:pPr fontAlgn="auto">
              <a:spcBef>
                <a:spcPts val="0"/>
              </a:spcBef>
              <a:spcAft>
                <a:spcPts val="0"/>
              </a:spcAft>
              <a:defRPr/>
            </a:pPr>
            <a:endParaRPr lang="en-US">
              <a:latin typeface="Segoe"/>
              <a:cs typeface="+mn-cs"/>
            </a:endParaRPr>
          </a:p>
        </p:txBody>
      </p:sp>
      <p:pic>
        <p:nvPicPr>
          <p:cNvPr id="53268" name="Picture 584" descr="phfdsmbg[1]"/>
          <p:cNvPicPr>
            <a:picLocks noChangeAspect="1" noChangeArrowheads="1"/>
          </p:cNvPicPr>
          <p:nvPr/>
        </p:nvPicPr>
        <p:blipFill>
          <a:blip r:embed="rId3"/>
          <a:srcRect/>
          <a:stretch>
            <a:fillRect/>
          </a:stretch>
        </p:blipFill>
        <p:spPr bwMode="auto">
          <a:xfrm>
            <a:off x="7162800" y="914400"/>
            <a:ext cx="844550" cy="1190625"/>
          </a:xfrm>
          <a:prstGeom prst="rect">
            <a:avLst/>
          </a:prstGeom>
          <a:noFill/>
          <a:ln w="9525">
            <a:noFill/>
            <a:miter lim="800000"/>
            <a:headEnd/>
            <a:tailEnd/>
          </a:ln>
          <a:effectLst>
            <a:glow rad="101600">
              <a:schemeClr val="accent2">
                <a:satMod val="175000"/>
                <a:alpha val="40000"/>
              </a:schemeClr>
            </a:glow>
            <a:outerShdw blurRad="63500" sx="102000" sy="102000" algn="ctr" rotWithShape="0">
              <a:prstClr val="black">
                <a:alpha val="40000"/>
              </a:prstClr>
            </a:outerShdw>
          </a:effectLst>
        </p:spPr>
      </p:pic>
      <p:sp>
        <p:nvSpPr>
          <p:cNvPr id="217" name="Line 585"/>
          <p:cNvSpPr>
            <a:spLocks noChangeShapeType="1"/>
          </p:cNvSpPr>
          <p:nvPr/>
        </p:nvSpPr>
        <p:spPr bwMode="auto">
          <a:xfrm flipH="1">
            <a:off x="2514600" y="2406988"/>
            <a:ext cx="6350" cy="1968500"/>
          </a:xfrm>
          <a:prstGeom prst="line">
            <a:avLst/>
          </a:prstGeom>
          <a:noFill/>
          <a:ln w="38100">
            <a:solidFill>
              <a:srgbClr val="FFFF00"/>
            </a:solidFill>
            <a:round/>
            <a:headEnd/>
            <a:tailEnd type="triangle" w="med" len="med"/>
          </a:ln>
          <a:effectLst>
            <a:glow rad="101600">
              <a:schemeClr val="accent4">
                <a:satMod val="175000"/>
                <a:alpha val="40000"/>
              </a:schemeClr>
            </a:glow>
          </a:effectLst>
        </p:spPr>
        <p:txBody>
          <a:bodyPr>
            <a:spAutoFit/>
          </a:bodyPr>
          <a:lstStyle/>
          <a:p>
            <a:pPr fontAlgn="auto">
              <a:spcBef>
                <a:spcPts val="0"/>
              </a:spcBef>
              <a:spcAft>
                <a:spcPts val="0"/>
              </a:spcAft>
              <a:defRPr/>
            </a:pPr>
            <a:endParaRPr lang="en-US">
              <a:latin typeface="+mn-lt"/>
              <a:cs typeface="+mn-cs"/>
            </a:endParaRPr>
          </a:p>
        </p:txBody>
      </p:sp>
      <p:sp>
        <p:nvSpPr>
          <p:cNvPr id="218" name="Text Box 586"/>
          <p:cNvSpPr txBox="1">
            <a:spLocks noChangeArrowheads="1"/>
          </p:cNvSpPr>
          <p:nvPr/>
        </p:nvSpPr>
        <p:spPr bwMode="auto">
          <a:xfrm>
            <a:off x="328613" y="3917950"/>
            <a:ext cx="2514600" cy="338138"/>
          </a:xfrm>
          <a:prstGeom prst="rect">
            <a:avLst/>
          </a:prstGeom>
          <a:noFill/>
          <a:ln w="9525" algn="ctr">
            <a:noFill/>
            <a:miter lim="800000"/>
            <a:headEnd/>
            <a:tailEnd/>
          </a:ln>
          <a:effectLst/>
        </p:spPr>
        <p:txBody>
          <a:bodyPr>
            <a:spAutoFit/>
          </a:bodyPr>
          <a:lstStyle/>
          <a:p>
            <a:pPr fontAlgn="auto">
              <a:spcBef>
                <a:spcPts val="0"/>
              </a:spcBef>
              <a:spcAft>
                <a:spcPts val="0"/>
              </a:spcAft>
              <a:defRPr/>
            </a:pPr>
            <a:r>
              <a:rPr lang="en-US" sz="1600" b="1" dirty="0">
                <a:solidFill>
                  <a:schemeClr val="accent2"/>
                </a:solidFill>
                <a:effectLst>
                  <a:outerShdw blurRad="38100" dist="38100" dir="2700000" algn="tl">
                    <a:srgbClr val="000000">
                      <a:alpha val="43137"/>
                    </a:srgbClr>
                  </a:outerShdw>
                </a:effectLst>
                <a:latin typeface="+mj-lt"/>
                <a:cs typeface="+mn-cs"/>
              </a:rPr>
              <a:t>Inject Corrected Error</a:t>
            </a:r>
          </a:p>
        </p:txBody>
      </p:sp>
      <p:sp>
        <p:nvSpPr>
          <p:cNvPr id="53271" name="Rectangle 587"/>
          <p:cNvSpPr>
            <a:spLocks noChangeArrowheads="1"/>
          </p:cNvSpPr>
          <p:nvPr/>
        </p:nvSpPr>
        <p:spPr bwMode="auto">
          <a:xfrm>
            <a:off x="1531938" y="1757701"/>
            <a:ext cx="1655762" cy="719137"/>
          </a:xfrm>
          <a:prstGeom prst="rect">
            <a:avLst/>
          </a:prstGeom>
          <a:ln>
            <a:headEnd type="none" w="med" len="med"/>
            <a:tailEnd type="none" w="med" len="med"/>
          </a:ln>
          <a:effectLst>
            <a:glow rad="70000">
              <a:schemeClr val="accent1">
                <a:tint val="30000"/>
                <a:shade val="95000"/>
                <a:satMod val="300000"/>
                <a:alpha val="50000"/>
              </a:schemeClr>
            </a:glow>
            <a:outerShdw blurRad="635000" sx="102000" sy="102000" algn="ctr" rotWithShape="0">
              <a:prstClr val="black">
                <a:alpha val="71000"/>
              </a:prstClr>
            </a:outerShdw>
          </a:effectLst>
        </p:spPr>
        <p:style>
          <a:lnRef idx="1">
            <a:schemeClr val="accent1"/>
          </a:lnRef>
          <a:fillRef idx="3">
            <a:schemeClr val="accent1"/>
          </a:fillRef>
          <a:effectRef idx="2">
            <a:schemeClr val="accent1"/>
          </a:effectRef>
          <a:fontRef idx="minor">
            <a:schemeClr val="lt1"/>
          </a:fontRef>
        </p:style>
        <p:txBody>
          <a:bodyPr lIns="91432" tIns="45717" rIns="91432" bIns="45717" anchor="ctr"/>
          <a:lstStyle/>
          <a:p>
            <a:pPr algn="ctr" defTabSz="914063" fontAlgn="auto">
              <a:spcBef>
                <a:spcPts val="0"/>
              </a:spcBef>
              <a:spcAft>
                <a:spcPts val="0"/>
              </a:spcAft>
              <a:defRPr/>
            </a:pPr>
            <a:r>
              <a:rPr lang="en-US" sz="1400">
                <a:solidFill>
                  <a:srgbClr val="000000"/>
                </a:solidFill>
                <a:latin typeface="+mj-lt"/>
              </a:rPr>
              <a:t>Error Injector </a:t>
            </a:r>
          </a:p>
          <a:p>
            <a:pPr algn="ctr" defTabSz="914063" fontAlgn="auto">
              <a:spcBef>
                <a:spcPts val="0"/>
              </a:spcBef>
              <a:spcAft>
                <a:spcPts val="0"/>
              </a:spcAft>
              <a:defRPr/>
            </a:pPr>
            <a:r>
              <a:rPr lang="en-US" sz="1400">
                <a:solidFill>
                  <a:srgbClr val="000000"/>
                </a:solidFill>
                <a:latin typeface="+mj-lt"/>
              </a:rPr>
              <a:t>Software</a:t>
            </a:r>
          </a:p>
        </p:txBody>
      </p:sp>
      <p:pic>
        <p:nvPicPr>
          <p:cNvPr id="53275" name="Picture 591" descr="idf2"/>
          <p:cNvPicPr>
            <a:picLocks noChangeAspect="1" noChangeArrowheads="1"/>
          </p:cNvPicPr>
          <p:nvPr/>
        </p:nvPicPr>
        <p:blipFill>
          <a:blip r:embed="rId4"/>
          <a:srcRect/>
          <a:stretch>
            <a:fillRect/>
          </a:stretch>
        </p:blipFill>
        <p:spPr bwMode="auto">
          <a:xfrm>
            <a:off x="3689350" y="1219200"/>
            <a:ext cx="1673225" cy="665163"/>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224" name="Text Box 592"/>
          <p:cNvSpPr txBox="1">
            <a:spLocks noChangeArrowheads="1"/>
          </p:cNvSpPr>
          <p:nvPr/>
        </p:nvSpPr>
        <p:spPr bwMode="auto">
          <a:xfrm>
            <a:off x="2436813" y="4451350"/>
            <a:ext cx="4248150" cy="396875"/>
          </a:xfrm>
          <a:prstGeom prst="rect">
            <a:avLst/>
          </a:prstGeom>
          <a:noFill/>
          <a:ln w="9525" algn="ctr">
            <a:noFill/>
            <a:miter lim="800000"/>
            <a:headEnd/>
            <a:tailEnd/>
          </a:ln>
          <a:effectLst/>
        </p:spPr>
        <p:txBody>
          <a:bodyPr wrap="none">
            <a:spAutoFit/>
          </a:bodyPr>
          <a:lstStyle/>
          <a:p>
            <a:pPr algn="ctr">
              <a:defRPr/>
            </a:pPr>
            <a:r>
              <a:rPr lang="en-US" sz="2000" b="1">
                <a:solidFill>
                  <a:schemeClr val="bg2"/>
                </a:solidFill>
                <a:effectLst>
                  <a:outerShdw blurRad="38100" dist="38100" dir="2700000" algn="tl">
                    <a:srgbClr val="FFFFFF"/>
                  </a:outerShdw>
                </a:effectLst>
                <a:latin typeface="Segoe"/>
                <a:cs typeface="Arial" charset="0"/>
              </a:rPr>
              <a:t>Intel</a:t>
            </a:r>
            <a:r>
              <a:rPr lang="en-US" sz="2000" b="1">
                <a:solidFill>
                  <a:schemeClr val="bg2"/>
                </a:solidFill>
                <a:effectLst>
                  <a:outerShdw blurRad="38100" dist="38100" dir="2700000" algn="tl">
                    <a:srgbClr val="FFFFFF"/>
                  </a:outerShdw>
                </a:effectLst>
                <a:latin typeface="Arial"/>
                <a:cs typeface="Arial" charset="0"/>
              </a:rPr>
              <a:t>®</a:t>
            </a:r>
            <a:r>
              <a:rPr lang="en-US" sz="2000" b="1">
                <a:solidFill>
                  <a:schemeClr val="bg2"/>
                </a:solidFill>
                <a:effectLst>
                  <a:outerShdw blurRad="38100" dist="38100" dir="2700000" algn="tl">
                    <a:srgbClr val="FFFFFF"/>
                  </a:outerShdw>
                </a:effectLst>
                <a:latin typeface="Segoe"/>
                <a:cs typeface="Arial" charset="0"/>
              </a:rPr>
              <a:t> 5000 series-based Platform</a:t>
            </a:r>
            <a:endParaRPr lang="en-US" sz="2000">
              <a:solidFill>
                <a:schemeClr val="bg2"/>
              </a:solidFill>
              <a:effectLst>
                <a:outerShdw blurRad="38100" dist="38100" dir="2700000" algn="tl">
                  <a:srgbClr val="FFFFFF"/>
                </a:outerShdw>
              </a:effectLst>
              <a:latin typeface="Segoe"/>
              <a:cs typeface="Arial" charset="0"/>
            </a:endParaRPr>
          </a:p>
        </p:txBody>
      </p:sp>
      <p:sp>
        <p:nvSpPr>
          <p:cNvPr id="234" name="Cloud 233"/>
          <p:cNvSpPr/>
          <p:nvPr/>
        </p:nvSpPr>
        <p:spPr bwMode="auto">
          <a:xfrm>
            <a:off x="1676400" y="4832688"/>
            <a:ext cx="1981200" cy="1546860"/>
          </a:xfrm>
          <a:prstGeom prst="cloud">
            <a:avLst/>
          </a:prstGeom>
          <a:gradFill flip="none" rotWithShape="1">
            <a:gsLst>
              <a:gs pos="20000">
                <a:srgbClr val="00B0F0"/>
              </a:gs>
              <a:gs pos="40000">
                <a:schemeClr val="tx1"/>
              </a:gs>
              <a:gs pos="100000">
                <a:srgbClr val="00B0F0"/>
              </a:gs>
            </a:gsLst>
            <a:path path="circle">
              <a:fillToRect r="100000" b="100000"/>
            </a:path>
            <a:tileRect l="-100000" t="-100000"/>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a:bevelT w="152400" h="50800" prst="softRound"/>
          </a:sp3d>
        </p:spPr>
        <p:txBody>
          <a:bodyPr anchor="ctr"/>
          <a:lstStyle/>
          <a:p>
            <a:pPr algn="ctr" defTabSz="1096963" fontAlgn="auto">
              <a:spcAft>
                <a:spcPts val="0"/>
              </a:spcAft>
              <a:defRPr/>
            </a:pPr>
            <a:endParaRPr lang="en-US" sz="2800" dirty="0">
              <a:latin typeface="+mj-lt"/>
              <a:cs typeface="+mn-cs"/>
            </a:endParaRPr>
          </a:p>
        </p:txBody>
      </p:sp>
      <p:sp>
        <p:nvSpPr>
          <p:cNvPr id="53278" name="Text Box 594"/>
          <p:cNvSpPr txBox="1">
            <a:spLocks noChangeArrowheads="1"/>
          </p:cNvSpPr>
          <p:nvPr/>
        </p:nvSpPr>
        <p:spPr bwMode="auto">
          <a:xfrm>
            <a:off x="2038350" y="5405438"/>
            <a:ext cx="1257300" cy="400050"/>
          </a:xfrm>
          <a:prstGeom prst="rect">
            <a:avLst/>
          </a:prstGeom>
          <a:noFill/>
          <a:ln w="3175" algn="ctr">
            <a:noFill/>
            <a:miter lim="800000"/>
            <a:headEnd/>
            <a:tailEnd/>
          </a:ln>
        </p:spPr>
        <p:txBody>
          <a:bodyPr wrap="none">
            <a:spAutoFit/>
          </a:bodyPr>
          <a:lstStyle/>
          <a:p>
            <a:pPr algn="ctr" fontAlgn="auto">
              <a:spcBef>
                <a:spcPts val="0"/>
              </a:spcBef>
              <a:spcAft>
                <a:spcPts val="0"/>
              </a:spcAft>
              <a:defRPr/>
            </a:pPr>
            <a:r>
              <a:rPr lang="en-US" sz="2000" dirty="0">
                <a:solidFill>
                  <a:schemeClr val="bg2"/>
                </a:solidFill>
                <a:latin typeface="+mj-lt"/>
                <a:cs typeface="+mn-cs"/>
              </a:rPr>
              <a:t>Firmware</a:t>
            </a:r>
          </a:p>
        </p:txBody>
      </p:sp>
      <p:sp>
        <p:nvSpPr>
          <p:cNvPr id="220" name="Text Box 588"/>
          <p:cNvSpPr txBox="1">
            <a:spLocks noChangeArrowheads="1"/>
          </p:cNvSpPr>
          <p:nvPr/>
        </p:nvSpPr>
        <p:spPr bwMode="auto">
          <a:xfrm>
            <a:off x="4038600" y="2514600"/>
            <a:ext cx="1168718" cy="338554"/>
          </a:xfrm>
          <a:prstGeom prst="rect">
            <a:avLst/>
          </a:prstGeom>
          <a:noFill/>
          <a:ln w="9525" algn="ctr">
            <a:noFill/>
            <a:miter lim="800000"/>
            <a:headEnd/>
            <a:tailEnd/>
          </a:ln>
          <a:effectLst/>
        </p:spPr>
        <p:txBody>
          <a:bodyPr wrap="none">
            <a:spAutoFit/>
          </a:bodyPr>
          <a:lstStyle/>
          <a:p>
            <a:pPr fontAlgn="auto">
              <a:spcBef>
                <a:spcPts val="0"/>
              </a:spcBef>
              <a:spcAft>
                <a:spcPts val="0"/>
              </a:spcAft>
              <a:defRPr/>
            </a:pPr>
            <a:r>
              <a:rPr lang="en-US" sz="1600" b="1" dirty="0" smtClean="0">
                <a:solidFill>
                  <a:schemeClr val="accent2"/>
                </a:solidFill>
                <a:effectLst>
                  <a:outerShdw blurRad="38100" dist="38100" dir="2700000" algn="tl">
                    <a:srgbClr val="000000">
                      <a:alpha val="43137"/>
                    </a:srgbClr>
                  </a:outerShdw>
                </a:effectLst>
                <a:latin typeface="+mj-lt"/>
                <a:cs typeface="+mn-cs"/>
              </a:rPr>
              <a:t>ETW Event</a:t>
            </a:r>
            <a:endParaRPr lang="en-US" sz="1600" b="1" dirty="0">
              <a:solidFill>
                <a:schemeClr val="accent2"/>
              </a:solidFill>
              <a:effectLst>
                <a:outerShdw blurRad="38100" dist="38100" dir="2700000" algn="tl">
                  <a:srgbClr val="000000">
                    <a:alpha val="43137"/>
                  </a:srgbClr>
                </a:outerShdw>
              </a:effectLst>
              <a:latin typeface="+mj-lt"/>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 calcmode="lin" valueType="num">
                                      <p:cBhvr additive="base">
                                        <p:cTn id="7" dur="500" fill="hold"/>
                                        <p:tgtEl>
                                          <p:spTgt spid="217"/>
                                        </p:tgtEl>
                                        <p:attrNameLst>
                                          <p:attrName>ppt_x</p:attrName>
                                        </p:attrNameLst>
                                      </p:cBhvr>
                                      <p:tavLst>
                                        <p:tav tm="0">
                                          <p:val>
                                            <p:strVal val="#ppt_x"/>
                                          </p:val>
                                        </p:tav>
                                        <p:tav tm="100000">
                                          <p:val>
                                            <p:strVal val="#ppt_x"/>
                                          </p:val>
                                        </p:tav>
                                      </p:tavLst>
                                    </p:anim>
                                    <p:anim calcmode="lin" valueType="num">
                                      <p:cBhvr additive="base">
                                        <p:cTn id="8" dur="500" fill="hold"/>
                                        <p:tgtEl>
                                          <p:spTgt spid="217"/>
                                        </p:tgtEl>
                                        <p:attrNameLst>
                                          <p:attrName>ppt_y</p:attrName>
                                        </p:attrNameLst>
                                      </p:cBhvr>
                                      <p:tavLst>
                                        <p:tav tm="0">
                                          <p:val>
                                            <p:strVal val="0-#ppt_h/2"/>
                                          </p:val>
                                        </p:tav>
                                        <p:tav tm="100000">
                                          <p:val>
                                            <p:strVal val="#ppt_y"/>
                                          </p:val>
                                        </p:tav>
                                      </p:tavLst>
                                    </p:anim>
                                  </p:childTnLst>
                                </p:cTn>
                              </p:par>
                              <p:par>
                                <p:cTn id="9" presetID="9" presetClass="entr" presetSubtype="0" fill="hold" grpId="0" nodeType="withEffect">
                                  <p:stCondLst>
                                    <p:cond delay="0"/>
                                  </p:stCondLst>
                                  <p:childTnLst>
                                    <p:set>
                                      <p:cBhvr>
                                        <p:cTn id="10" dur="1" fill="hold">
                                          <p:stCondLst>
                                            <p:cond delay="0"/>
                                          </p:stCondLst>
                                        </p:cTn>
                                        <p:tgtEl>
                                          <p:spTgt spid="218"/>
                                        </p:tgtEl>
                                        <p:attrNameLst>
                                          <p:attrName>style.visibility</p:attrName>
                                        </p:attrNameLst>
                                      </p:cBhvr>
                                      <p:to>
                                        <p:strVal val="visible"/>
                                      </p:to>
                                    </p:set>
                                    <p:animEffect transition="in" filter="dissolve">
                                      <p:cBhvr>
                                        <p:cTn id="11" dur="500"/>
                                        <p:tgtEl>
                                          <p:spTgt spid="218"/>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213"/>
                                        </p:tgtEl>
                                        <p:attrNameLst>
                                          <p:attrName>style.visibility</p:attrName>
                                        </p:attrNameLst>
                                      </p:cBhvr>
                                      <p:to>
                                        <p:strVal val="visible"/>
                                      </p:to>
                                    </p:set>
                                    <p:animEffect transition="in" filter="slide(fromBottom)">
                                      <p:cBhvr>
                                        <p:cTn id="16" dur="500"/>
                                        <p:tgtEl>
                                          <p:spTgt spid="213"/>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14"/>
                                        </p:tgtEl>
                                        <p:attrNameLst>
                                          <p:attrName>style.visibility</p:attrName>
                                        </p:attrNameLst>
                                      </p:cBhvr>
                                      <p:to>
                                        <p:strVal val="visible"/>
                                      </p:to>
                                    </p:set>
                                    <p:animEffect transition="in" filter="dissolve">
                                      <p:cBhvr>
                                        <p:cTn id="19" dur="500"/>
                                        <p:tgtEl>
                                          <p:spTgt spid="214"/>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15"/>
                                        </p:tgtEl>
                                        <p:attrNameLst>
                                          <p:attrName>style.visibility</p:attrName>
                                        </p:attrNameLst>
                                      </p:cBhvr>
                                      <p:to>
                                        <p:strVal val="visible"/>
                                      </p:to>
                                    </p:set>
                                    <p:animEffect transition="in" filter="slide(fromBottom)">
                                      <p:cBhvr>
                                        <p:cTn id="24" dur="500"/>
                                        <p:tgtEl>
                                          <p:spTgt spid="215"/>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20"/>
                                        </p:tgtEl>
                                        <p:attrNameLst>
                                          <p:attrName>style.visibility</p:attrName>
                                        </p:attrNameLst>
                                      </p:cBhvr>
                                      <p:to>
                                        <p:strVal val="visible"/>
                                      </p:to>
                                    </p:set>
                                    <p:animEffect transition="in" filter="dissolve">
                                      <p:cBhvr>
                                        <p:cTn id="27" dur="500"/>
                                        <p:tgtEl>
                                          <p:spTgt spid="220"/>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slide(fromBottom)">
                                      <p:cBhvr>
                                        <p:cTn id="32" dur="500"/>
                                        <p:tgtEl>
                                          <p:spTgt spid="4"/>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dissolv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13" grpId="0" animBg="1"/>
      <p:bldP spid="214" grpId="0"/>
      <p:bldP spid="215" grpId="0" animBg="1"/>
      <p:bldP spid="218" grpId="0"/>
      <p:bldP spid="2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bwMode="auto">
          <a:xfrm>
            <a:off x="92466" y="1419225"/>
            <a:ext cx="8928243" cy="5438775"/>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lIns="109728" tIns="54864" rIns="109728" bIns="54864" anchor="ctr"/>
          <a:lstStyle/>
          <a:p>
            <a:pPr algn="ctr" defTabSz="1096963" fontAlgn="auto">
              <a:spcBef>
                <a:spcPts val="0"/>
              </a:spcBef>
              <a:spcAft>
                <a:spcPts val="0"/>
              </a:spcAft>
              <a:defRPr/>
            </a:pPr>
            <a:endParaRPr lang="en-US" sz="3200" kern="0" dirty="0">
              <a:solidFill>
                <a:srgbClr val="FFFFFF"/>
              </a:solidFill>
              <a:latin typeface="Segoe" pitchFamily="34" charset="0"/>
              <a:cs typeface="+mn-cs"/>
            </a:endParaRPr>
          </a:p>
        </p:txBody>
      </p:sp>
      <p:sp>
        <p:nvSpPr>
          <p:cNvPr id="84" name="Rectangle 83"/>
          <p:cNvSpPr/>
          <p:nvPr/>
        </p:nvSpPr>
        <p:spPr bwMode="auto">
          <a:xfrm rot="5400000">
            <a:off x="595744" y="852057"/>
            <a:ext cx="1018309" cy="2514601"/>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lIns="109728" tIns="54864" rIns="109728" bIns="54864" anchor="ctr"/>
          <a:lstStyle/>
          <a:p>
            <a:pPr algn="ctr" defTabSz="1096963" fontAlgn="auto">
              <a:spcBef>
                <a:spcPts val="0"/>
              </a:spcBef>
              <a:spcAft>
                <a:spcPts val="0"/>
              </a:spcAft>
              <a:defRPr/>
            </a:pPr>
            <a:endParaRPr lang="en-US" sz="3200" kern="0" dirty="0">
              <a:solidFill>
                <a:srgbClr val="FFFFFF"/>
              </a:solidFill>
              <a:latin typeface="Segoe" pitchFamily="34" charset="0"/>
              <a:cs typeface="+mn-cs"/>
            </a:endParaRPr>
          </a:p>
        </p:txBody>
      </p:sp>
      <p:sp>
        <p:nvSpPr>
          <p:cNvPr id="85" name="Rectangle 84"/>
          <p:cNvSpPr/>
          <p:nvPr/>
        </p:nvSpPr>
        <p:spPr bwMode="auto">
          <a:xfrm rot="5400000">
            <a:off x="533399" y="4242956"/>
            <a:ext cx="1143002" cy="2514601"/>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lIns="109728" tIns="54864" rIns="109728" bIns="54864" anchor="ctr"/>
          <a:lstStyle/>
          <a:p>
            <a:pPr algn="ctr" defTabSz="1096963" fontAlgn="auto">
              <a:spcBef>
                <a:spcPts val="0"/>
              </a:spcBef>
              <a:spcAft>
                <a:spcPts val="0"/>
              </a:spcAft>
              <a:defRPr/>
            </a:pPr>
            <a:endParaRPr lang="en-US" sz="3200" kern="0" dirty="0">
              <a:solidFill>
                <a:srgbClr val="FFFFFF"/>
              </a:solidFill>
              <a:latin typeface="Segoe" pitchFamily="34" charset="0"/>
              <a:cs typeface="+mn-cs"/>
            </a:endParaRPr>
          </a:p>
        </p:txBody>
      </p:sp>
      <p:sp>
        <p:nvSpPr>
          <p:cNvPr id="86" name="Rectangle 85"/>
          <p:cNvSpPr/>
          <p:nvPr/>
        </p:nvSpPr>
        <p:spPr bwMode="auto">
          <a:xfrm rot="5400000">
            <a:off x="621721" y="3080904"/>
            <a:ext cx="966355" cy="2514601"/>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lIns="109728" tIns="54864" rIns="109728" bIns="54864" anchor="ctr"/>
          <a:lstStyle/>
          <a:p>
            <a:pPr algn="ctr" defTabSz="1096963" fontAlgn="auto">
              <a:spcBef>
                <a:spcPts val="0"/>
              </a:spcBef>
              <a:spcAft>
                <a:spcPts val="0"/>
              </a:spcAft>
              <a:defRPr/>
            </a:pPr>
            <a:endParaRPr lang="en-US" sz="3200" kern="0" dirty="0">
              <a:solidFill>
                <a:srgbClr val="FFFFFF"/>
              </a:solidFill>
              <a:latin typeface="Segoe" pitchFamily="34" charset="0"/>
              <a:cs typeface="+mn-cs"/>
            </a:endParaRPr>
          </a:p>
        </p:txBody>
      </p:sp>
      <p:sp>
        <p:nvSpPr>
          <p:cNvPr id="87" name="Rectangle 86"/>
          <p:cNvSpPr/>
          <p:nvPr/>
        </p:nvSpPr>
        <p:spPr bwMode="auto">
          <a:xfrm rot="5400000">
            <a:off x="578427" y="1960418"/>
            <a:ext cx="1052946" cy="2514601"/>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lIns="109728" tIns="54864" rIns="109728" bIns="54864" anchor="ctr"/>
          <a:lstStyle/>
          <a:p>
            <a:pPr algn="ctr" defTabSz="1096963" fontAlgn="auto">
              <a:spcBef>
                <a:spcPts val="0"/>
              </a:spcBef>
              <a:spcAft>
                <a:spcPts val="0"/>
              </a:spcAft>
              <a:defRPr/>
            </a:pPr>
            <a:endParaRPr lang="en-US" sz="3200" kern="0" dirty="0">
              <a:solidFill>
                <a:srgbClr val="FFFFFF"/>
              </a:solidFill>
              <a:latin typeface="Segoe" pitchFamily="34" charset="0"/>
              <a:cs typeface="+mn-cs"/>
            </a:endParaRPr>
          </a:p>
        </p:txBody>
      </p:sp>
      <p:sp>
        <p:nvSpPr>
          <p:cNvPr id="83" name="Line 4"/>
          <p:cNvSpPr>
            <a:spLocks noChangeShapeType="1"/>
          </p:cNvSpPr>
          <p:nvPr/>
        </p:nvSpPr>
        <p:spPr bwMode="auto">
          <a:xfrm flipH="1" flipV="1">
            <a:off x="4166757" y="1132609"/>
            <a:ext cx="45719" cy="5361709"/>
          </a:xfrm>
          <a:prstGeom prst="line">
            <a:avLst/>
          </a:prstGeom>
          <a:noFill/>
          <a:ln w="28575">
            <a:solidFill>
              <a:schemeClr val="tx1"/>
            </a:solidFill>
            <a:round/>
            <a:headEnd/>
            <a:tailEnd/>
          </a:ln>
          <a:effectLst>
            <a:glow rad="101600">
              <a:schemeClr val="accent3">
                <a:satMod val="175000"/>
                <a:alpha val="40000"/>
              </a:schemeClr>
            </a:glow>
            <a:outerShdw blurRad="63500" sx="102000" sy="102000" algn="ctr" rotWithShape="0">
              <a:prstClr val="black">
                <a:alpha val="40000"/>
              </a:prstClr>
            </a:outerShdw>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p:txBody>
          <a:bodyPr/>
          <a:lstStyle/>
          <a:p>
            <a:pPr defTabSz="912777" eaLnBrk="1" hangingPunct="1">
              <a:defRPr/>
            </a:pPr>
            <a:r>
              <a:rPr smtClean="0"/>
              <a:t>Intel Server Platform Roadmap</a:t>
            </a:r>
            <a:endParaRPr/>
          </a:p>
        </p:txBody>
      </p:sp>
      <p:sp>
        <p:nvSpPr>
          <p:cNvPr id="7" name="Text Box 6"/>
          <p:cNvSpPr txBox="1">
            <a:spLocks noChangeArrowheads="1"/>
          </p:cNvSpPr>
          <p:nvPr/>
        </p:nvSpPr>
        <p:spPr bwMode="auto">
          <a:xfrm>
            <a:off x="428625" y="2679700"/>
            <a:ext cx="1317625" cy="420688"/>
          </a:xfrm>
          <a:prstGeom prst="rect">
            <a:avLst/>
          </a:prstGeom>
          <a:noFill/>
          <a:ln w="9525" algn="ctr">
            <a:noFill/>
            <a:miter lim="800000"/>
            <a:headEnd/>
            <a:tailEnd/>
          </a:ln>
          <a:effectLst/>
        </p:spPr>
        <p:txBody>
          <a:bodyPr wrap="none" lIns="80988" tIns="40494" rIns="80988" bIns="40494">
            <a:spAutoFit/>
          </a:bodyPr>
          <a:lstStyle/>
          <a:p>
            <a:pPr algn="ctr" fontAlgn="auto">
              <a:spcBef>
                <a:spcPts val="0"/>
              </a:spcBef>
              <a:spcAft>
                <a:spcPts val="0"/>
              </a:spcAft>
              <a:defRPr/>
            </a:pPr>
            <a:r>
              <a:rPr lang="en-US" sz="1100" dirty="0">
                <a:effectLst>
                  <a:outerShdw blurRad="38100" dist="38100" dir="2700000" algn="tl">
                    <a:srgbClr val="000000">
                      <a:alpha val="43137"/>
                    </a:srgbClr>
                  </a:outerShdw>
                </a:effectLst>
                <a:latin typeface="+mj-lt"/>
                <a:cs typeface="+mn-cs"/>
              </a:rPr>
              <a:t>Intel® Xeon® MP</a:t>
            </a:r>
          </a:p>
          <a:p>
            <a:pPr algn="ctr" fontAlgn="auto">
              <a:spcBef>
                <a:spcPts val="0"/>
              </a:spcBef>
              <a:spcAft>
                <a:spcPts val="0"/>
              </a:spcAft>
              <a:defRPr/>
            </a:pPr>
            <a:r>
              <a:rPr lang="en-US" sz="1100" dirty="0">
                <a:effectLst>
                  <a:outerShdw blurRad="38100" dist="38100" dir="2700000" algn="tl">
                    <a:srgbClr val="000000">
                      <a:alpha val="43137"/>
                    </a:srgbClr>
                  </a:outerShdw>
                </a:effectLst>
                <a:latin typeface="+mj-lt"/>
                <a:cs typeface="+mn-cs"/>
              </a:rPr>
              <a:t>7000 Sequence</a:t>
            </a:r>
          </a:p>
        </p:txBody>
      </p:sp>
      <p:sp>
        <p:nvSpPr>
          <p:cNvPr id="8" name="Text Box 7"/>
          <p:cNvSpPr txBox="1">
            <a:spLocks noChangeArrowheads="1"/>
          </p:cNvSpPr>
          <p:nvPr/>
        </p:nvSpPr>
        <p:spPr bwMode="auto">
          <a:xfrm>
            <a:off x="444500" y="3825875"/>
            <a:ext cx="1285875" cy="420688"/>
          </a:xfrm>
          <a:prstGeom prst="rect">
            <a:avLst/>
          </a:prstGeom>
          <a:noFill/>
          <a:ln w="9525" algn="ctr">
            <a:noFill/>
            <a:miter lim="800000"/>
            <a:headEnd/>
            <a:tailEnd/>
          </a:ln>
          <a:effectLst/>
        </p:spPr>
        <p:txBody>
          <a:bodyPr wrap="none" lIns="80988" tIns="40494" rIns="80988" bIns="40494">
            <a:spAutoFit/>
          </a:bodyPr>
          <a:lstStyle/>
          <a:p>
            <a:pPr algn="ctr" fontAlgn="auto">
              <a:spcBef>
                <a:spcPts val="0"/>
              </a:spcBef>
              <a:spcAft>
                <a:spcPts val="0"/>
              </a:spcAft>
              <a:defRPr/>
            </a:pPr>
            <a:r>
              <a:rPr lang="en-US" sz="1100" dirty="0">
                <a:effectLst>
                  <a:outerShdw blurRad="38100" dist="38100" dir="2700000" algn="tl">
                    <a:srgbClr val="000000">
                      <a:alpha val="43137"/>
                    </a:srgbClr>
                  </a:outerShdw>
                </a:effectLst>
                <a:latin typeface="+mj-lt"/>
                <a:cs typeface="+mn-cs"/>
              </a:rPr>
              <a:t>Intel® Xeon® DP</a:t>
            </a:r>
          </a:p>
          <a:p>
            <a:pPr algn="ctr" fontAlgn="auto">
              <a:spcBef>
                <a:spcPts val="0"/>
              </a:spcBef>
              <a:spcAft>
                <a:spcPts val="0"/>
              </a:spcAft>
              <a:defRPr/>
            </a:pPr>
            <a:r>
              <a:rPr lang="en-US" sz="1100" dirty="0">
                <a:effectLst>
                  <a:outerShdw blurRad="38100" dist="38100" dir="2700000" algn="tl">
                    <a:srgbClr val="000000">
                      <a:alpha val="43137"/>
                    </a:srgbClr>
                  </a:outerShdw>
                </a:effectLst>
                <a:latin typeface="+mj-lt"/>
                <a:cs typeface="+mn-cs"/>
              </a:rPr>
              <a:t>5000 Sequence</a:t>
            </a:r>
          </a:p>
        </p:txBody>
      </p:sp>
      <p:grpSp>
        <p:nvGrpSpPr>
          <p:cNvPr id="9" name="Group 8"/>
          <p:cNvGrpSpPr>
            <a:grpSpLocks/>
          </p:cNvGrpSpPr>
          <p:nvPr/>
        </p:nvGrpSpPr>
        <p:grpSpPr bwMode="auto">
          <a:xfrm>
            <a:off x="841509" y="3104655"/>
            <a:ext cx="457200" cy="713090"/>
            <a:chOff x="2352" y="1536"/>
            <a:chExt cx="193" cy="302"/>
          </a:xfrm>
          <a:effectLst>
            <a:outerShdw blurRad="63500" sx="102000" sy="102000" algn="ctr" rotWithShape="0">
              <a:prstClr val="black">
                <a:alpha val="40000"/>
              </a:prstClr>
            </a:outerShdw>
          </a:effectLst>
        </p:grpSpPr>
        <p:pic>
          <p:nvPicPr>
            <p:cNvPr id="10" name="Picture 9" descr="xeon_rgb_sml"/>
            <p:cNvPicPr>
              <a:picLocks noChangeAspect="1" noChangeArrowheads="1"/>
            </p:cNvPicPr>
            <p:nvPr/>
          </p:nvPicPr>
          <p:blipFill>
            <a:blip r:embed="rId3" cstate="print"/>
            <a:srcRect/>
            <a:stretch>
              <a:fillRect/>
            </a:stretch>
          </p:blipFill>
          <p:spPr bwMode="auto">
            <a:xfrm>
              <a:off x="2352" y="1536"/>
              <a:ext cx="193" cy="240"/>
            </a:xfrm>
            <a:prstGeom prst="rect">
              <a:avLst/>
            </a:prstGeom>
            <a:noFill/>
            <a:ln w="9525">
              <a:noFill/>
              <a:miter lim="800000"/>
              <a:headEnd/>
              <a:tailEnd/>
            </a:ln>
          </p:spPr>
        </p:pic>
        <p:sp>
          <p:nvSpPr>
            <p:cNvPr id="11" name="Rectangle 10"/>
            <p:cNvSpPr>
              <a:spLocks noChangeArrowheads="1"/>
            </p:cNvSpPr>
            <p:nvPr/>
          </p:nvSpPr>
          <p:spPr bwMode="auto">
            <a:xfrm>
              <a:off x="2402" y="1753"/>
              <a:ext cx="92" cy="85"/>
            </a:xfrm>
            <a:prstGeom prst="rect">
              <a:avLst/>
            </a:prstGeom>
            <a:noFill/>
            <a:ln w="50800" algn="ctr">
              <a:noFill/>
              <a:miter lim="800000"/>
              <a:headEnd/>
              <a:tailEnd/>
            </a:ln>
          </p:spPr>
          <p:txBody>
            <a:bodyPr>
              <a:spAutoFit/>
            </a:bodyPr>
            <a:lstStyle/>
            <a:p>
              <a:pPr algn="ctr" eaLnBrk="0" fontAlgn="auto" hangingPunct="0">
                <a:spcBef>
                  <a:spcPts val="0"/>
                </a:spcBef>
                <a:spcAft>
                  <a:spcPts val="0"/>
                </a:spcAft>
                <a:defRPr/>
              </a:pPr>
              <a:endParaRPr lang="en-US" sz="700" dirty="0">
                <a:solidFill>
                  <a:srgbClr val="66FF33"/>
                </a:solidFill>
                <a:effectLst>
                  <a:outerShdw blurRad="38100" dist="38100" dir="2700000" algn="tl">
                    <a:srgbClr val="000000">
                      <a:alpha val="43137"/>
                    </a:srgbClr>
                  </a:outerShdw>
                </a:effectLst>
                <a:latin typeface="+mn-lt"/>
                <a:cs typeface="+mn-cs"/>
              </a:endParaRPr>
            </a:p>
          </p:txBody>
        </p:sp>
      </p:grpSp>
      <p:grpSp>
        <p:nvGrpSpPr>
          <p:cNvPr id="12" name="Group 11"/>
          <p:cNvGrpSpPr>
            <a:grpSpLocks/>
          </p:cNvGrpSpPr>
          <p:nvPr/>
        </p:nvGrpSpPr>
        <p:grpSpPr bwMode="auto">
          <a:xfrm>
            <a:off x="841509" y="4230414"/>
            <a:ext cx="457200" cy="713090"/>
            <a:chOff x="2352" y="1536"/>
            <a:chExt cx="193" cy="302"/>
          </a:xfrm>
          <a:effectLst>
            <a:outerShdw blurRad="63500" sx="102000" sy="102000" algn="ctr" rotWithShape="0">
              <a:prstClr val="black">
                <a:alpha val="40000"/>
              </a:prstClr>
            </a:outerShdw>
          </a:effectLst>
        </p:grpSpPr>
        <p:pic>
          <p:nvPicPr>
            <p:cNvPr id="13" name="Picture 12" descr="xeon_rgb_sml"/>
            <p:cNvPicPr>
              <a:picLocks noChangeAspect="1" noChangeArrowheads="1"/>
            </p:cNvPicPr>
            <p:nvPr/>
          </p:nvPicPr>
          <p:blipFill>
            <a:blip r:embed="rId3" cstate="print"/>
            <a:srcRect/>
            <a:stretch>
              <a:fillRect/>
            </a:stretch>
          </p:blipFill>
          <p:spPr bwMode="auto">
            <a:xfrm>
              <a:off x="2352" y="1536"/>
              <a:ext cx="193" cy="240"/>
            </a:xfrm>
            <a:prstGeom prst="rect">
              <a:avLst/>
            </a:prstGeom>
            <a:noFill/>
            <a:ln w="9525">
              <a:noFill/>
              <a:miter lim="800000"/>
              <a:headEnd/>
              <a:tailEnd/>
            </a:ln>
          </p:spPr>
        </p:pic>
        <p:sp>
          <p:nvSpPr>
            <p:cNvPr id="14" name="Rectangle 13"/>
            <p:cNvSpPr>
              <a:spLocks noChangeArrowheads="1"/>
            </p:cNvSpPr>
            <p:nvPr/>
          </p:nvSpPr>
          <p:spPr bwMode="auto">
            <a:xfrm>
              <a:off x="2402" y="1753"/>
              <a:ext cx="92" cy="85"/>
            </a:xfrm>
            <a:prstGeom prst="rect">
              <a:avLst/>
            </a:prstGeom>
            <a:noFill/>
            <a:ln w="50800" algn="ctr">
              <a:noFill/>
              <a:miter lim="800000"/>
              <a:headEnd/>
              <a:tailEnd/>
            </a:ln>
          </p:spPr>
          <p:txBody>
            <a:bodyPr>
              <a:spAutoFit/>
            </a:bodyPr>
            <a:lstStyle/>
            <a:p>
              <a:pPr algn="ctr" eaLnBrk="0" fontAlgn="auto" hangingPunct="0">
                <a:spcBef>
                  <a:spcPts val="0"/>
                </a:spcBef>
                <a:spcAft>
                  <a:spcPts val="0"/>
                </a:spcAft>
                <a:defRPr/>
              </a:pPr>
              <a:endParaRPr lang="en-US" sz="700" dirty="0">
                <a:solidFill>
                  <a:srgbClr val="66FF33"/>
                </a:solidFill>
                <a:effectLst>
                  <a:outerShdw blurRad="38100" dist="38100" dir="2700000" algn="tl">
                    <a:srgbClr val="000000">
                      <a:alpha val="43137"/>
                    </a:srgbClr>
                  </a:outerShdw>
                </a:effectLst>
                <a:latin typeface="+mn-lt"/>
                <a:cs typeface="+mn-cs"/>
              </a:endParaRPr>
            </a:p>
          </p:txBody>
        </p:sp>
      </p:grpSp>
      <p:grpSp>
        <p:nvGrpSpPr>
          <p:cNvPr id="15" name="Group 14"/>
          <p:cNvGrpSpPr>
            <a:grpSpLocks/>
          </p:cNvGrpSpPr>
          <p:nvPr/>
        </p:nvGrpSpPr>
        <p:grpSpPr bwMode="auto">
          <a:xfrm>
            <a:off x="841509" y="1990522"/>
            <a:ext cx="457200" cy="696581"/>
            <a:chOff x="2976" y="1392"/>
            <a:chExt cx="193" cy="295"/>
          </a:xfrm>
          <a:effectLst>
            <a:outerShdw blurRad="63500" sx="102000" sy="102000" algn="ctr" rotWithShape="0">
              <a:prstClr val="black">
                <a:alpha val="40000"/>
              </a:prstClr>
            </a:outerShdw>
          </a:effectLst>
        </p:grpSpPr>
        <p:pic>
          <p:nvPicPr>
            <p:cNvPr id="16" name="Picture 15" descr="it2p_rgb_sml"/>
            <p:cNvPicPr>
              <a:picLocks noChangeAspect="1" noChangeArrowheads="1"/>
            </p:cNvPicPr>
            <p:nvPr/>
          </p:nvPicPr>
          <p:blipFill>
            <a:blip r:embed="rId4" cstate="print"/>
            <a:srcRect/>
            <a:stretch>
              <a:fillRect/>
            </a:stretch>
          </p:blipFill>
          <p:spPr bwMode="auto">
            <a:xfrm>
              <a:off x="2976" y="1392"/>
              <a:ext cx="193" cy="240"/>
            </a:xfrm>
            <a:prstGeom prst="rect">
              <a:avLst/>
            </a:prstGeom>
            <a:noFill/>
            <a:ln w="9525">
              <a:noFill/>
              <a:miter lim="800000"/>
              <a:headEnd/>
              <a:tailEnd/>
            </a:ln>
          </p:spPr>
        </p:pic>
        <p:sp>
          <p:nvSpPr>
            <p:cNvPr id="17" name="Rectangle 16"/>
            <p:cNvSpPr>
              <a:spLocks noChangeArrowheads="1"/>
            </p:cNvSpPr>
            <p:nvPr/>
          </p:nvSpPr>
          <p:spPr bwMode="auto">
            <a:xfrm>
              <a:off x="3039" y="1602"/>
              <a:ext cx="78" cy="85"/>
            </a:xfrm>
            <a:prstGeom prst="rect">
              <a:avLst/>
            </a:prstGeom>
            <a:noFill/>
            <a:ln w="50800" algn="ctr">
              <a:noFill/>
              <a:miter lim="800000"/>
              <a:headEnd/>
              <a:tailEnd/>
            </a:ln>
          </p:spPr>
          <p:txBody>
            <a:bodyPr wrap="none">
              <a:spAutoFit/>
            </a:bodyPr>
            <a:lstStyle/>
            <a:p>
              <a:pPr algn="ctr" eaLnBrk="0" fontAlgn="auto" hangingPunct="0">
                <a:spcBef>
                  <a:spcPts val="0"/>
                </a:spcBef>
                <a:spcAft>
                  <a:spcPts val="0"/>
                </a:spcAft>
                <a:defRPr/>
              </a:pPr>
              <a:endParaRPr lang="en-US" sz="700" dirty="0">
                <a:solidFill>
                  <a:srgbClr val="66FF33"/>
                </a:solidFill>
                <a:effectLst>
                  <a:outerShdw blurRad="38100" dist="38100" dir="2700000" algn="tl">
                    <a:srgbClr val="000000">
                      <a:alpha val="43137"/>
                    </a:srgbClr>
                  </a:outerShdw>
                </a:effectLst>
                <a:latin typeface="+mn-lt"/>
                <a:cs typeface="+mn-cs"/>
              </a:endParaRPr>
            </a:p>
          </p:txBody>
        </p:sp>
      </p:grpSp>
      <p:sp>
        <p:nvSpPr>
          <p:cNvPr id="18" name="Text Box 17"/>
          <p:cNvSpPr txBox="1">
            <a:spLocks noChangeArrowheads="1"/>
          </p:cNvSpPr>
          <p:nvPr/>
        </p:nvSpPr>
        <p:spPr bwMode="auto">
          <a:xfrm>
            <a:off x="415925" y="1573213"/>
            <a:ext cx="1343025" cy="419100"/>
          </a:xfrm>
          <a:prstGeom prst="rect">
            <a:avLst/>
          </a:prstGeom>
          <a:noFill/>
          <a:ln w="9525">
            <a:noFill/>
            <a:miter lim="800000"/>
            <a:headEnd/>
            <a:tailEnd/>
          </a:ln>
          <a:effectLst/>
        </p:spPr>
        <p:txBody>
          <a:bodyPr wrap="none" lIns="80988" tIns="40494" rIns="80988" bIns="40494">
            <a:spAutoFit/>
          </a:bodyPr>
          <a:lstStyle/>
          <a:p>
            <a:pPr algn="ctr" fontAlgn="auto">
              <a:spcBef>
                <a:spcPts val="0"/>
              </a:spcBef>
              <a:spcAft>
                <a:spcPts val="0"/>
              </a:spcAft>
              <a:defRPr/>
            </a:pPr>
            <a:r>
              <a:rPr lang="en-US" sz="1100" dirty="0">
                <a:effectLst>
                  <a:outerShdw blurRad="38100" dist="38100" dir="2700000" algn="tl">
                    <a:srgbClr val="000000">
                      <a:alpha val="43137"/>
                    </a:srgbClr>
                  </a:outerShdw>
                </a:effectLst>
                <a:latin typeface="+mj-lt"/>
                <a:cs typeface="+mn-cs"/>
              </a:rPr>
              <a:t>Intel® Itanium® 2</a:t>
            </a:r>
          </a:p>
          <a:p>
            <a:pPr algn="ctr" fontAlgn="auto">
              <a:spcBef>
                <a:spcPts val="0"/>
              </a:spcBef>
              <a:spcAft>
                <a:spcPts val="0"/>
              </a:spcAft>
              <a:defRPr/>
            </a:pPr>
            <a:r>
              <a:rPr lang="en-US" sz="1100" dirty="0">
                <a:effectLst>
                  <a:outerShdw blurRad="38100" dist="38100" dir="2700000" algn="tl">
                    <a:srgbClr val="000000">
                      <a:alpha val="43137"/>
                    </a:srgbClr>
                  </a:outerShdw>
                </a:effectLst>
                <a:latin typeface="+mj-lt"/>
                <a:cs typeface="+mn-cs"/>
              </a:rPr>
              <a:t>9000 Sequence </a:t>
            </a:r>
          </a:p>
        </p:txBody>
      </p:sp>
      <p:sp>
        <p:nvSpPr>
          <p:cNvPr id="19" name="Rectangle 19"/>
          <p:cNvSpPr>
            <a:spLocks noChangeArrowheads="1"/>
          </p:cNvSpPr>
          <p:nvPr/>
        </p:nvSpPr>
        <p:spPr bwMode="auto">
          <a:xfrm>
            <a:off x="6483626" y="6207488"/>
            <a:ext cx="1071050" cy="358778"/>
          </a:xfrm>
          <a:prstGeom prst="rect">
            <a:avLst/>
          </a:prstGeom>
          <a:gradFill>
            <a:gsLst>
              <a:gs pos="22000">
                <a:schemeClr val="bg1"/>
              </a:gs>
              <a:gs pos="73000">
                <a:schemeClr val="bg1">
                  <a:lumMod val="75000"/>
                </a:schemeClr>
              </a:gs>
              <a:gs pos="90000">
                <a:schemeClr val="bg1">
                  <a:lumMod val="50000"/>
                </a:schemeClr>
              </a:gs>
            </a:gsLst>
            <a:lin ang="5400000" scaled="0"/>
          </a:gradFill>
          <a:ln>
            <a:solidFill>
              <a:schemeClr val="bg1">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2" tIns="45717" rIns="91432" bIns="45717" anchor="ctr"/>
          <a:lstStyle/>
          <a:p>
            <a:pPr algn="ctr" defTabSz="914063" fontAlgn="auto">
              <a:spcBef>
                <a:spcPts val="0"/>
              </a:spcBef>
              <a:spcAft>
                <a:spcPts val="0"/>
              </a:spcAft>
              <a:defRPr/>
            </a:pPr>
            <a:r>
              <a:rPr lang="en-US" sz="1100" dirty="0">
                <a:effectLst>
                  <a:outerShdw blurRad="38100" dist="38100" dir="2700000" algn="tl">
                    <a:srgbClr val="000000">
                      <a:alpha val="43137"/>
                    </a:srgbClr>
                  </a:outerShdw>
                </a:effectLst>
                <a:latin typeface="+mj-lt"/>
              </a:rPr>
              <a:t>4+ Cores</a:t>
            </a:r>
          </a:p>
        </p:txBody>
      </p:sp>
      <p:sp>
        <p:nvSpPr>
          <p:cNvPr id="20" name="AutoShape 20"/>
          <p:cNvSpPr>
            <a:spLocks noChangeArrowheads="1"/>
          </p:cNvSpPr>
          <p:nvPr/>
        </p:nvSpPr>
        <p:spPr bwMode="auto">
          <a:xfrm>
            <a:off x="2008260" y="1606808"/>
            <a:ext cx="4260533" cy="1007110"/>
          </a:xfrm>
          <a:prstGeom prst="roundRect">
            <a:avLst>
              <a:gd name="adj" fmla="val 16667"/>
            </a:avLst>
          </a:prstGeom>
          <a:ln>
            <a:headEnd type="none" w="med" len="med"/>
            <a:tailEnd type="none" w="med" len="med"/>
          </a:ln>
          <a:effectLst>
            <a:glow rad="70000">
              <a:schemeClr val="accent1">
                <a:tint val="30000"/>
                <a:shade val="95000"/>
                <a:satMod val="300000"/>
                <a:alpha val="50000"/>
              </a:schemeClr>
            </a:glow>
            <a:outerShdw blurRad="635000" sx="102000" sy="102000" algn="ctr" rotWithShape="0">
              <a:prstClr val="black">
                <a:alpha val="71000"/>
              </a:prstClr>
            </a:outerShdw>
          </a:effectLst>
        </p:spPr>
        <p:style>
          <a:lnRef idx="1">
            <a:schemeClr val="accent1"/>
          </a:lnRef>
          <a:fillRef idx="3">
            <a:schemeClr val="accent1"/>
          </a:fillRef>
          <a:effectRef idx="2">
            <a:schemeClr val="accent1"/>
          </a:effectRef>
          <a:fontRef idx="minor">
            <a:schemeClr val="lt1"/>
          </a:fontRef>
        </p:style>
        <p:txBody>
          <a:bodyPr lIns="91432" tIns="45717" rIns="91432" bIns="45717" anchor="ctr"/>
          <a:lstStyle/>
          <a:p>
            <a:pPr algn="ctr" defTabSz="914063" fontAlgn="auto">
              <a:spcBef>
                <a:spcPts val="0"/>
              </a:spcBef>
              <a:spcAft>
                <a:spcPts val="0"/>
              </a:spcAft>
              <a:defRPr/>
            </a:pPr>
            <a:endParaRPr lang="en-US" sz="1400" dirty="0">
              <a:solidFill>
                <a:srgbClr val="000000"/>
              </a:solidFill>
            </a:endParaRPr>
          </a:p>
          <a:p>
            <a:pPr algn="ctr" defTabSz="914063" fontAlgn="auto">
              <a:spcBef>
                <a:spcPts val="0"/>
              </a:spcBef>
              <a:spcAft>
                <a:spcPts val="0"/>
              </a:spcAft>
              <a:defRPr/>
            </a:pPr>
            <a:endParaRPr lang="en-US" sz="1400" dirty="0">
              <a:solidFill>
                <a:srgbClr val="000000"/>
              </a:solidFill>
            </a:endParaRPr>
          </a:p>
          <a:p>
            <a:pPr algn="ctr" defTabSz="914063" fontAlgn="auto">
              <a:spcBef>
                <a:spcPts val="0"/>
              </a:spcBef>
              <a:spcAft>
                <a:spcPts val="0"/>
              </a:spcAft>
              <a:defRPr/>
            </a:pPr>
            <a:endParaRPr lang="en-US" sz="1400" dirty="0">
              <a:solidFill>
                <a:srgbClr val="000000"/>
              </a:solidFill>
            </a:endParaRPr>
          </a:p>
          <a:p>
            <a:pPr algn="ctr" defTabSz="914063" fontAlgn="auto">
              <a:spcBef>
                <a:spcPts val="0"/>
              </a:spcBef>
              <a:spcAft>
                <a:spcPts val="0"/>
              </a:spcAft>
              <a:defRPr/>
            </a:pPr>
            <a:endParaRPr lang="en-US" sz="1400" dirty="0">
              <a:solidFill>
                <a:srgbClr val="000000"/>
              </a:solidFill>
            </a:endParaRPr>
          </a:p>
          <a:p>
            <a:pPr algn="ctr" defTabSz="914063" fontAlgn="auto">
              <a:spcBef>
                <a:spcPts val="0"/>
              </a:spcBef>
              <a:spcAft>
                <a:spcPts val="0"/>
              </a:spcAft>
              <a:defRPr/>
            </a:pPr>
            <a:endParaRPr lang="en-US" sz="1400" dirty="0">
              <a:solidFill>
                <a:srgbClr val="000000"/>
              </a:solidFill>
            </a:endParaRPr>
          </a:p>
          <a:p>
            <a:pPr algn="ctr" defTabSz="914063" fontAlgn="auto">
              <a:spcBef>
                <a:spcPts val="0"/>
              </a:spcBef>
              <a:spcAft>
                <a:spcPts val="0"/>
              </a:spcAft>
              <a:defRPr/>
            </a:pPr>
            <a:endParaRPr lang="en-US" sz="1400" dirty="0">
              <a:solidFill>
                <a:srgbClr val="000000"/>
              </a:solidFill>
            </a:endParaRPr>
          </a:p>
          <a:p>
            <a:pPr algn="ctr" defTabSz="914063" fontAlgn="auto">
              <a:spcBef>
                <a:spcPts val="0"/>
              </a:spcBef>
              <a:spcAft>
                <a:spcPts val="0"/>
              </a:spcAft>
              <a:defRPr/>
            </a:pPr>
            <a:endParaRPr lang="en-US" sz="1400" dirty="0">
              <a:solidFill>
                <a:srgbClr val="000000"/>
              </a:solidFill>
            </a:endParaRPr>
          </a:p>
          <a:p>
            <a:pPr algn="ctr" defTabSz="914063" fontAlgn="auto">
              <a:spcBef>
                <a:spcPts val="0"/>
              </a:spcBef>
              <a:spcAft>
                <a:spcPts val="0"/>
              </a:spcAft>
              <a:defRPr/>
            </a:pPr>
            <a:r>
              <a:rPr lang="en-US" sz="1400" dirty="0">
                <a:solidFill>
                  <a:srgbClr val="000000"/>
                </a:solidFill>
              </a:rPr>
              <a:t>`</a:t>
            </a:r>
          </a:p>
        </p:txBody>
      </p:sp>
      <p:sp>
        <p:nvSpPr>
          <p:cNvPr id="21" name="Rectangle 21"/>
          <p:cNvSpPr>
            <a:spLocks noChangeArrowheads="1"/>
          </p:cNvSpPr>
          <p:nvPr/>
        </p:nvSpPr>
        <p:spPr bwMode="gray">
          <a:xfrm>
            <a:off x="2096842" y="1837948"/>
            <a:ext cx="1318736" cy="473287"/>
          </a:xfrm>
          <a:prstGeom prst="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lIns="91432" tIns="45717" rIns="91432" bIns="45717" anchor="ctr"/>
          <a:lstStyle/>
          <a:p>
            <a:pPr defTabSz="914063" fontAlgn="auto">
              <a:spcBef>
                <a:spcPts val="0"/>
              </a:spcBef>
              <a:spcAft>
                <a:spcPts val="0"/>
              </a:spcAft>
              <a:defRPr/>
            </a:pPr>
            <a:r>
              <a:rPr lang="en-US" sz="900" dirty="0">
                <a:solidFill>
                  <a:schemeClr val="bg2"/>
                </a:solidFill>
                <a:latin typeface="+mj-lt"/>
              </a:rPr>
              <a:t>Dual-Core Itanium® 2 Processor 9000 Series</a:t>
            </a:r>
          </a:p>
        </p:txBody>
      </p:sp>
      <p:sp>
        <p:nvSpPr>
          <p:cNvPr id="22" name="Rectangle 22"/>
          <p:cNvSpPr>
            <a:spLocks noChangeArrowheads="1"/>
          </p:cNvSpPr>
          <p:nvPr/>
        </p:nvSpPr>
        <p:spPr bwMode="gray">
          <a:xfrm>
            <a:off x="3491302" y="1833820"/>
            <a:ext cx="2700338" cy="473287"/>
          </a:xfrm>
          <a:prstGeom prst="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lIns="91432" tIns="45717" rIns="91432" bIns="45717" anchor="ctr"/>
          <a:lstStyle/>
          <a:p>
            <a:pPr algn="ctr" defTabSz="914063" fontAlgn="auto">
              <a:spcBef>
                <a:spcPts val="0"/>
              </a:spcBef>
              <a:spcAft>
                <a:spcPts val="0"/>
              </a:spcAft>
              <a:defRPr/>
            </a:pPr>
            <a:r>
              <a:rPr lang="en-US" sz="1600" dirty="0">
                <a:solidFill>
                  <a:schemeClr val="bg2"/>
                </a:solidFill>
              </a:rPr>
              <a:t>Montvale</a:t>
            </a:r>
          </a:p>
        </p:txBody>
      </p:sp>
      <p:sp>
        <p:nvSpPr>
          <p:cNvPr id="23" name="AutoShape 23"/>
          <p:cNvSpPr>
            <a:spLocks noChangeArrowheads="1"/>
          </p:cNvSpPr>
          <p:nvPr/>
        </p:nvSpPr>
        <p:spPr bwMode="auto">
          <a:xfrm>
            <a:off x="3589886" y="2714354"/>
            <a:ext cx="2707482" cy="1016741"/>
          </a:xfrm>
          <a:prstGeom prst="roundRect">
            <a:avLst>
              <a:gd name="adj" fmla="val 16667"/>
            </a:avLst>
          </a:prstGeom>
          <a:ln>
            <a:headEnd type="none" w="med" len="med"/>
            <a:tailEnd type="none" w="med" len="med"/>
          </a:ln>
          <a:effectLst>
            <a:glow rad="70000">
              <a:schemeClr val="accent1">
                <a:tint val="30000"/>
                <a:shade val="95000"/>
                <a:satMod val="300000"/>
                <a:alpha val="50000"/>
              </a:schemeClr>
            </a:glow>
            <a:outerShdw blurRad="635000" sx="102000" sy="102000" algn="ctr" rotWithShape="0">
              <a:prstClr val="black">
                <a:alpha val="71000"/>
              </a:prstClr>
            </a:outerShdw>
          </a:effectLst>
        </p:spPr>
        <p:style>
          <a:lnRef idx="1">
            <a:schemeClr val="accent1"/>
          </a:lnRef>
          <a:fillRef idx="3">
            <a:schemeClr val="accent1"/>
          </a:fillRef>
          <a:effectRef idx="2">
            <a:schemeClr val="accent1"/>
          </a:effectRef>
          <a:fontRef idx="minor">
            <a:schemeClr val="lt1"/>
          </a:fontRef>
        </p:style>
        <p:txBody>
          <a:bodyPr lIns="91432" tIns="45717" rIns="91432" bIns="45717" anchor="ctr"/>
          <a:lstStyle/>
          <a:p>
            <a:pPr algn="ctr" defTabSz="914063" fontAlgn="auto">
              <a:spcBef>
                <a:spcPts val="0"/>
              </a:spcBef>
              <a:spcAft>
                <a:spcPts val="0"/>
              </a:spcAft>
              <a:defRPr/>
            </a:pPr>
            <a:endParaRPr lang="en-US" sz="1400" dirty="0">
              <a:solidFill>
                <a:srgbClr val="000000"/>
              </a:solidFill>
            </a:endParaRPr>
          </a:p>
        </p:txBody>
      </p:sp>
      <p:sp>
        <p:nvSpPr>
          <p:cNvPr id="24" name="Rectangle 24"/>
          <p:cNvSpPr>
            <a:spLocks noChangeArrowheads="1"/>
          </p:cNvSpPr>
          <p:nvPr/>
        </p:nvSpPr>
        <p:spPr bwMode="auto">
          <a:xfrm>
            <a:off x="3668467" y="2930360"/>
            <a:ext cx="1503045" cy="473287"/>
          </a:xfrm>
          <a:prstGeom prst="rect">
            <a:avLst/>
          </a:prstGeom>
          <a:gradFill>
            <a:gsLst>
              <a:gs pos="22000">
                <a:schemeClr val="bg1"/>
              </a:gs>
              <a:gs pos="73000">
                <a:schemeClr val="bg1">
                  <a:lumMod val="75000"/>
                </a:schemeClr>
              </a:gs>
              <a:gs pos="90000">
                <a:schemeClr val="bg1">
                  <a:lumMod val="50000"/>
                </a:schemeClr>
              </a:gs>
            </a:gsLst>
            <a:lin ang="5400000" scaled="0"/>
          </a:gradFill>
          <a:ln>
            <a:solidFill>
              <a:schemeClr val="bg1">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2" tIns="45717" rIns="91432" bIns="45717" anchor="ctr"/>
          <a:lstStyle/>
          <a:p>
            <a:pPr algn="ctr" defTabSz="914063" fontAlgn="auto">
              <a:spcBef>
                <a:spcPts val="0"/>
              </a:spcBef>
              <a:spcAft>
                <a:spcPts val="0"/>
              </a:spcAft>
              <a:defRPr/>
            </a:pPr>
            <a:r>
              <a:rPr lang="en-US" sz="1100" dirty="0">
                <a:effectLst>
                  <a:outerShdw blurRad="38100" dist="38100" dir="2700000" algn="tl">
                    <a:srgbClr val="000000">
                      <a:alpha val="43137"/>
                    </a:srgbClr>
                  </a:outerShdw>
                </a:effectLst>
                <a:latin typeface="+mj-lt"/>
              </a:rPr>
              <a:t>Tigerton</a:t>
            </a:r>
          </a:p>
        </p:txBody>
      </p:sp>
      <p:sp>
        <p:nvSpPr>
          <p:cNvPr id="25" name="Rectangle 25"/>
          <p:cNvSpPr>
            <a:spLocks noChangeArrowheads="1"/>
          </p:cNvSpPr>
          <p:nvPr/>
        </p:nvSpPr>
        <p:spPr bwMode="auto">
          <a:xfrm>
            <a:off x="5230091" y="2930360"/>
            <a:ext cx="990124" cy="473287"/>
          </a:xfrm>
          <a:prstGeom prst="rect">
            <a:avLst/>
          </a:prstGeom>
          <a:gradFill>
            <a:gsLst>
              <a:gs pos="22000">
                <a:schemeClr val="bg1"/>
              </a:gs>
              <a:gs pos="73000">
                <a:schemeClr val="bg1">
                  <a:lumMod val="75000"/>
                </a:schemeClr>
              </a:gs>
              <a:gs pos="90000">
                <a:schemeClr val="bg1">
                  <a:lumMod val="50000"/>
                </a:schemeClr>
              </a:gs>
            </a:gsLst>
            <a:lin ang="5400000" scaled="0"/>
          </a:gradFill>
          <a:ln>
            <a:solidFill>
              <a:schemeClr val="bg1">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2" tIns="45717" rIns="91432" bIns="45717" anchor="ctr"/>
          <a:lstStyle/>
          <a:p>
            <a:pPr algn="ctr" defTabSz="914063" fontAlgn="auto">
              <a:spcBef>
                <a:spcPts val="0"/>
              </a:spcBef>
              <a:spcAft>
                <a:spcPts val="0"/>
              </a:spcAft>
              <a:defRPr/>
            </a:pPr>
            <a:r>
              <a:rPr lang="en-US" sz="1100" dirty="0" err="1">
                <a:effectLst>
                  <a:outerShdw blurRad="38100" dist="38100" dir="2700000" algn="tl">
                    <a:srgbClr val="000000">
                      <a:alpha val="43137"/>
                    </a:srgbClr>
                  </a:outerShdw>
                </a:effectLst>
                <a:latin typeface="+mj-lt"/>
              </a:rPr>
              <a:t>Dunnington</a:t>
            </a:r>
            <a:endParaRPr lang="en-US" sz="1100" dirty="0">
              <a:effectLst>
                <a:outerShdw blurRad="38100" dist="38100" dir="2700000" algn="tl">
                  <a:srgbClr val="000000">
                    <a:alpha val="43137"/>
                  </a:srgbClr>
                </a:outerShdw>
              </a:effectLst>
              <a:latin typeface="+mj-lt"/>
            </a:endParaRPr>
          </a:p>
        </p:txBody>
      </p:sp>
      <p:sp>
        <p:nvSpPr>
          <p:cNvPr id="26" name="Text Box 26"/>
          <p:cNvSpPr txBox="1">
            <a:spLocks noChangeArrowheads="1"/>
          </p:cNvSpPr>
          <p:nvPr/>
        </p:nvSpPr>
        <p:spPr bwMode="gray">
          <a:xfrm>
            <a:off x="2079697" y="2334624"/>
            <a:ext cx="4111943" cy="217382"/>
          </a:xfrm>
          <a:prstGeom prst="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lIns="91432" tIns="45717" rIns="91432" bIns="45717" anchor="ctr"/>
          <a:lstStyle/>
          <a:p>
            <a:pPr defTabSz="914063" fontAlgn="auto">
              <a:spcBef>
                <a:spcPct val="50000"/>
              </a:spcBef>
              <a:spcAft>
                <a:spcPts val="0"/>
              </a:spcAft>
              <a:defRPr/>
            </a:pPr>
            <a:r>
              <a:rPr lang="en-US" sz="900" dirty="0">
                <a:solidFill>
                  <a:schemeClr val="bg2"/>
                </a:solidFill>
                <a:latin typeface="+mj-lt"/>
              </a:rPr>
              <a:t>Intel® E8870 &amp; OEM Chipsets</a:t>
            </a:r>
          </a:p>
        </p:txBody>
      </p:sp>
      <p:sp>
        <p:nvSpPr>
          <p:cNvPr id="27" name="AutoShape 27"/>
          <p:cNvSpPr>
            <a:spLocks noChangeArrowheads="1"/>
          </p:cNvSpPr>
          <p:nvPr/>
        </p:nvSpPr>
        <p:spPr bwMode="auto">
          <a:xfrm>
            <a:off x="1969683" y="3856296"/>
            <a:ext cx="4321969" cy="954828"/>
          </a:xfrm>
          <a:prstGeom prst="roundRect">
            <a:avLst>
              <a:gd name="adj" fmla="val 16667"/>
            </a:avLst>
          </a:prstGeom>
          <a:ln>
            <a:headEnd type="none" w="med" len="med"/>
            <a:tailEnd type="none" w="med" len="med"/>
          </a:ln>
          <a:effectLst>
            <a:glow rad="70000">
              <a:schemeClr val="accent1">
                <a:tint val="30000"/>
                <a:shade val="95000"/>
                <a:satMod val="300000"/>
                <a:alpha val="50000"/>
              </a:schemeClr>
            </a:glow>
            <a:outerShdw blurRad="635000" sx="102000" sy="102000" algn="ctr" rotWithShape="0">
              <a:prstClr val="black">
                <a:alpha val="71000"/>
              </a:prstClr>
            </a:outerShdw>
          </a:effectLst>
        </p:spPr>
        <p:style>
          <a:lnRef idx="1">
            <a:schemeClr val="accent1"/>
          </a:lnRef>
          <a:fillRef idx="3">
            <a:schemeClr val="accent1"/>
          </a:fillRef>
          <a:effectRef idx="2">
            <a:schemeClr val="accent1"/>
          </a:effectRef>
          <a:fontRef idx="minor">
            <a:schemeClr val="lt1"/>
          </a:fontRef>
        </p:style>
        <p:txBody>
          <a:bodyPr lIns="91432" tIns="45717" rIns="91432" bIns="45717" anchor="ctr"/>
          <a:lstStyle/>
          <a:p>
            <a:pPr algn="ctr" defTabSz="914063" fontAlgn="auto">
              <a:spcBef>
                <a:spcPts val="0"/>
              </a:spcBef>
              <a:spcAft>
                <a:spcPts val="0"/>
              </a:spcAft>
              <a:defRPr/>
            </a:pPr>
            <a:endParaRPr lang="en-US" sz="1400" dirty="0">
              <a:solidFill>
                <a:srgbClr val="000000"/>
              </a:solidFill>
            </a:endParaRPr>
          </a:p>
        </p:txBody>
      </p:sp>
      <p:sp>
        <p:nvSpPr>
          <p:cNvPr id="28" name="AutoShape 28"/>
          <p:cNvSpPr>
            <a:spLocks noChangeArrowheads="1"/>
          </p:cNvSpPr>
          <p:nvPr/>
        </p:nvSpPr>
        <p:spPr bwMode="auto">
          <a:xfrm>
            <a:off x="2008260" y="2701972"/>
            <a:ext cx="1531620" cy="1029123"/>
          </a:xfrm>
          <a:prstGeom prst="roundRect">
            <a:avLst>
              <a:gd name="adj" fmla="val 16667"/>
            </a:avLst>
          </a:prstGeom>
          <a:ln>
            <a:headEnd type="none" w="med" len="med"/>
            <a:tailEnd type="none" w="med" len="med"/>
          </a:ln>
          <a:effectLst>
            <a:glow rad="70000">
              <a:schemeClr val="accent1">
                <a:tint val="30000"/>
                <a:shade val="95000"/>
                <a:satMod val="300000"/>
                <a:alpha val="50000"/>
              </a:schemeClr>
            </a:glow>
            <a:outerShdw blurRad="635000" sx="102000" sy="102000" algn="ctr" rotWithShape="0">
              <a:prstClr val="black">
                <a:alpha val="71000"/>
              </a:prstClr>
            </a:outerShdw>
          </a:effectLst>
        </p:spPr>
        <p:style>
          <a:lnRef idx="1">
            <a:schemeClr val="accent1"/>
          </a:lnRef>
          <a:fillRef idx="3">
            <a:schemeClr val="accent1"/>
          </a:fillRef>
          <a:effectRef idx="2">
            <a:schemeClr val="accent1"/>
          </a:effectRef>
          <a:fontRef idx="minor">
            <a:schemeClr val="lt1"/>
          </a:fontRef>
        </p:style>
        <p:txBody>
          <a:bodyPr lIns="91432" tIns="45717" rIns="91432" bIns="45717" anchor="ctr"/>
          <a:lstStyle/>
          <a:p>
            <a:pPr algn="ctr" defTabSz="914063" fontAlgn="auto">
              <a:spcBef>
                <a:spcPts val="0"/>
              </a:spcBef>
              <a:spcAft>
                <a:spcPts val="0"/>
              </a:spcAft>
              <a:defRPr/>
            </a:pPr>
            <a:endParaRPr lang="en-US" sz="1400" dirty="0">
              <a:solidFill>
                <a:srgbClr val="000000"/>
              </a:solidFill>
            </a:endParaRPr>
          </a:p>
        </p:txBody>
      </p:sp>
      <p:sp>
        <p:nvSpPr>
          <p:cNvPr id="29" name="Rectangle 29"/>
          <p:cNvSpPr>
            <a:spLocks noChangeArrowheads="1"/>
          </p:cNvSpPr>
          <p:nvPr/>
        </p:nvSpPr>
        <p:spPr bwMode="gray">
          <a:xfrm>
            <a:off x="2108273" y="2930360"/>
            <a:ext cx="1327308" cy="473287"/>
          </a:xfrm>
          <a:prstGeom prst="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lIns="91432" tIns="45717" rIns="91432" bIns="45717" anchor="ctr"/>
          <a:lstStyle/>
          <a:p>
            <a:pPr defTabSz="914063" fontAlgn="auto">
              <a:spcBef>
                <a:spcPts val="0"/>
              </a:spcBef>
              <a:spcAft>
                <a:spcPts val="0"/>
              </a:spcAft>
              <a:defRPr/>
            </a:pPr>
            <a:r>
              <a:rPr lang="en-US" sz="900" dirty="0">
                <a:solidFill>
                  <a:schemeClr val="bg2"/>
                </a:solidFill>
                <a:latin typeface="+mj-lt"/>
              </a:rPr>
              <a:t>*Dual-Core Intel® Xeon® Processor 7100 series</a:t>
            </a:r>
          </a:p>
        </p:txBody>
      </p:sp>
      <p:sp>
        <p:nvSpPr>
          <p:cNvPr id="30" name="Text Box 30"/>
          <p:cNvSpPr txBox="1">
            <a:spLocks noChangeArrowheads="1"/>
          </p:cNvSpPr>
          <p:nvPr/>
        </p:nvSpPr>
        <p:spPr bwMode="gray">
          <a:xfrm>
            <a:off x="2109701" y="3438042"/>
            <a:ext cx="1325880" cy="217382"/>
          </a:xfrm>
          <a:prstGeom prst="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lIns="91432" tIns="45717" rIns="91432" bIns="45717" anchor="ctr"/>
          <a:lstStyle/>
          <a:p>
            <a:pPr defTabSz="914063" fontAlgn="auto">
              <a:spcBef>
                <a:spcPct val="50000"/>
              </a:spcBef>
              <a:spcAft>
                <a:spcPts val="0"/>
              </a:spcAft>
              <a:defRPr/>
            </a:pPr>
            <a:r>
              <a:rPr lang="en-US" sz="900" dirty="0">
                <a:solidFill>
                  <a:schemeClr val="bg2"/>
                </a:solidFill>
                <a:latin typeface="+mj-lt"/>
              </a:rPr>
              <a:t>8501 &amp; OEM Chipset</a:t>
            </a:r>
          </a:p>
        </p:txBody>
      </p:sp>
      <p:sp>
        <p:nvSpPr>
          <p:cNvPr id="31" name="AutoShape 31"/>
          <p:cNvSpPr>
            <a:spLocks noChangeArrowheads="1"/>
          </p:cNvSpPr>
          <p:nvPr/>
        </p:nvSpPr>
        <p:spPr bwMode="auto">
          <a:xfrm>
            <a:off x="2001116" y="4928070"/>
            <a:ext cx="1433037" cy="1133687"/>
          </a:xfrm>
          <a:prstGeom prst="roundRect">
            <a:avLst>
              <a:gd name="adj" fmla="val 16667"/>
            </a:avLst>
          </a:prstGeom>
          <a:ln>
            <a:headEnd type="none" w="med" len="med"/>
            <a:tailEnd type="none" w="med" len="med"/>
          </a:ln>
          <a:effectLst>
            <a:glow rad="70000">
              <a:schemeClr val="accent1">
                <a:tint val="30000"/>
                <a:shade val="95000"/>
                <a:satMod val="300000"/>
                <a:alpha val="50000"/>
              </a:schemeClr>
            </a:glow>
            <a:outerShdw blurRad="635000" sx="102000" sy="102000" algn="ctr" rotWithShape="0">
              <a:prstClr val="black">
                <a:alpha val="71000"/>
              </a:prstClr>
            </a:outerShdw>
          </a:effectLst>
        </p:spPr>
        <p:style>
          <a:lnRef idx="1">
            <a:schemeClr val="accent1"/>
          </a:lnRef>
          <a:fillRef idx="3">
            <a:schemeClr val="accent1"/>
          </a:fillRef>
          <a:effectRef idx="2">
            <a:schemeClr val="accent1"/>
          </a:effectRef>
          <a:fontRef idx="minor">
            <a:schemeClr val="lt1"/>
          </a:fontRef>
        </p:style>
        <p:txBody>
          <a:bodyPr lIns="91432" tIns="45717" rIns="91432" bIns="45717" anchor="ctr"/>
          <a:lstStyle/>
          <a:p>
            <a:pPr algn="ctr" defTabSz="914063" fontAlgn="auto">
              <a:spcBef>
                <a:spcPts val="0"/>
              </a:spcBef>
              <a:spcAft>
                <a:spcPts val="0"/>
              </a:spcAft>
              <a:defRPr/>
            </a:pPr>
            <a:endParaRPr lang="en-US" sz="1400" dirty="0">
              <a:solidFill>
                <a:srgbClr val="000000"/>
              </a:solidFill>
            </a:endParaRPr>
          </a:p>
        </p:txBody>
      </p:sp>
      <p:sp>
        <p:nvSpPr>
          <p:cNvPr id="32" name="Text Box 32"/>
          <p:cNvSpPr txBox="1">
            <a:spLocks noChangeArrowheads="1"/>
          </p:cNvSpPr>
          <p:nvPr/>
        </p:nvSpPr>
        <p:spPr bwMode="auto">
          <a:xfrm>
            <a:off x="2058266" y="5743939"/>
            <a:ext cx="1295877" cy="249026"/>
          </a:xfrm>
          <a:prstGeom prst="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lIns="91432" tIns="45717" rIns="91432" bIns="45717" anchor="ctr"/>
          <a:lstStyle/>
          <a:p>
            <a:pPr defTabSz="914063" fontAlgn="auto">
              <a:spcBef>
                <a:spcPct val="50000"/>
              </a:spcBef>
              <a:spcAft>
                <a:spcPts val="0"/>
              </a:spcAft>
              <a:defRPr/>
            </a:pPr>
            <a:r>
              <a:rPr lang="en-US" sz="800" dirty="0">
                <a:solidFill>
                  <a:schemeClr val="bg2"/>
                </a:solidFill>
                <a:latin typeface="+mj-lt"/>
              </a:rPr>
              <a:t>Intel® 3000/3010 Chipset</a:t>
            </a:r>
          </a:p>
        </p:txBody>
      </p:sp>
      <p:sp>
        <p:nvSpPr>
          <p:cNvPr id="33" name="Text Box 33"/>
          <p:cNvSpPr txBox="1">
            <a:spLocks noChangeArrowheads="1"/>
          </p:cNvSpPr>
          <p:nvPr/>
        </p:nvSpPr>
        <p:spPr bwMode="gray">
          <a:xfrm>
            <a:off x="3679898" y="3438042"/>
            <a:ext cx="2538888" cy="217382"/>
          </a:xfrm>
          <a:prstGeom prst="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lIns="91432" tIns="45717" rIns="91432" bIns="45717" anchor="ctr"/>
          <a:lstStyle/>
          <a:p>
            <a:pPr defTabSz="914063" fontAlgn="auto">
              <a:spcBef>
                <a:spcPct val="50000"/>
              </a:spcBef>
              <a:spcAft>
                <a:spcPts val="0"/>
              </a:spcAft>
              <a:defRPr/>
            </a:pPr>
            <a:r>
              <a:rPr lang="en-US" sz="900" dirty="0" err="1">
                <a:solidFill>
                  <a:schemeClr val="bg2"/>
                </a:solidFill>
                <a:effectLst>
                  <a:outerShdw blurRad="38100" dist="38100" dir="2700000" algn="tl">
                    <a:srgbClr val="000000">
                      <a:alpha val="43137"/>
                    </a:srgbClr>
                  </a:outerShdw>
                </a:effectLst>
                <a:latin typeface="+mj-lt"/>
              </a:rPr>
              <a:t>Clarksboro</a:t>
            </a:r>
            <a:r>
              <a:rPr lang="en-US" sz="900" dirty="0">
                <a:solidFill>
                  <a:schemeClr val="bg2"/>
                </a:solidFill>
                <a:effectLst>
                  <a:outerShdw blurRad="38100" dist="38100" dir="2700000" algn="tl">
                    <a:srgbClr val="000000">
                      <a:alpha val="43137"/>
                    </a:srgbClr>
                  </a:outerShdw>
                </a:effectLst>
                <a:latin typeface="+mj-lt"/>
              </a:rPr>
              <a:t> / OEM Chipset</a:t>
            </a:r>
          </a:p>
        </p:txBody>
      </p:sp>
      <p:sp>
        <p:nvSpPr>
          <p:cNvPr id="34" name="AutoShape 35"/>
          <p:cNvSpPr>
            <a:spLocks noChangeArrowheads="1"/>
          </p:cNvSpPr>
          <p:nvPr/>
        </p:nvSpPr>
        <p:spPr bwMode="auto">
          <a:xfrm>
            <a:off x="6380235" y="1606809"/>
            <a:ext cx="2095976" cy="1008485"/>
          </a:xfrm>
          <a:prstGeom prst="roundRect">
            <a:avLst>
              <a:gd name="adj" fmla="val 16667"/>
            </a:avLst>
          </a:prstGeom>
          <a:ln>
            <a:headEnd type="none" w="med" len="med"/>
            <a:tailEnd type="none" w="med" len="med"/>
          </a:ln>
          <a:effectLst>
            <a:glow rad="70000">
              <a:schemeClr val="accent1">
                <a:tint val="30000"/>
                <a:shade val="95000"/>
                <a:satMod val="300000"/>
                <a:alpha val="50000"/>
              </a:schemeClr>
            </a:glow>
            <a:outerShdw blurRad="635000" sx="102000" sy="102000" algn="ctr" rotWithShape="0">
              <a:prstClr val="black">
                <a:alpha val="71000"/>
              </a:prstClr>
            </a:outerShdw>
          </a:effectLst>
        </p:spPr>
        <p:style>
          <a:lnRef idx="1">
            <a:schemeClr val="accent1"/>
          </a:lnRef>
          <a:fillRef idx="3">
            <a:schemeClr val="accent1"/>
          </a:fillRef>
          <a:effectRef idx="2">
            <a:schemeClr val="accent1"/>
          </a:effectRef>
          <a:fontRef idx="minor">
            <a:schemeClr val="lt1"/>
          </a:fontRef>
        </p:style>
        <p:txBody>
          <a:bodyPr lIns="91432" tIns="45717" rIns="91432" bIns="45717" anchor="ctr"/>
          <a:lstStyle/>
          <a:p>
            <a:pPr algn="ctr" defTabSz="914063" fontAlgn="auto">
              <a:spcBef>
                <a:spcPts val="0"/>
              </a:spcBef>
              <a:spcAft>
                <a:spcPts val="0"/>
              </a:spcAft>
              <a:defRPr/>
            </a:pPr>
            <a:endParaRPr lang="en-US" sz="1400" dirty="0">
              <a:solidFill>
                <a:srgbClr val="000000"/>
              </a:solidFill>
            </a:endParaRPr>
          </a:p>
        </p:txBody>
      </p:sp>
      <p:sp>
        <p:nvSpPr>
          <p:cNvPr id="35" name="Rectangle 36"/>
          <p:cNvSpPr>
            <a:spLocks noChangeArrowheads="1"/>
          </p:cNvSpPr>
          <p:nvPr/>
        </p:nvSpPr>
        <p:spPr bwMode="auto">
          <a:xfrm>
            <a:off x="6467129" y="1831757"/>
            <a:ext cx="1137285" cy="473287"/>
          </a:xfrm>
          <a:prstGeom prst="rect">
            <a:avLst/>
          </a:prstGeom>
          <a:gradFill>
            <a:gsLst>
              <a:gs pos="22000">
                <a:schemeClr val="bg1"/>
              </a:gs>
              <a:gs pos="73000">
                <a:schemeClr val="bg1">
                  <a:lumMod val="75000"/>
                </a:schemeClr>
              </a:gs>
              <a:gs pos="90000">
                <a:schemeClr val="bg1">
                  <a:lumMod val="50000"/>
                </a:schemeClr>
              </a:gs>
            </a:gsLst>
            <a:lin ang="5400000" scaled="0"/>
          </a:gradFill>
          <a:ln>
            <a:solidFill>
              <a:schemeClr val="bg1">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2" tIns="45717" rIns="91432" bIns="45717" anchor="ctr"/>
          <a:lstStyle/>
          <a:p>
            <a:pPr algn="ctr" defTabSz="914063" fontAlgn="auto">
              <a:spcBef>
                <a:spcPts val="0"/>
              </a:spcBef>
              <a:spcAft>
                <a:spcPts val="0"/>
              </a:spcAft>
              <a:defRPr/>
            </a:pPr>
            <a:r>
              <a:rPr lang="en-US" sz="1100" dirty="0">
                <a:effectLst>
                  <a:outerShdw blurRad="38100" dist="38100" dir="2700000" algn="tl">
                    <a:srgbClr val="000000">
                      <a:alpha val="43137"/>
                    </a:srgbClr>
                  </a:outerShdw>
                </a:effectLst>
                <a:latin typeface="+mj-lt"/>
              </a:rPr>
              <a:t>Tukwila</a:t>
            </a:r>
          </a:p>
        </p:txBody>
      </p:sp>
      <p:sp>
        <p:nvSpPr>
          <p:cNvPr id="36" name="Text Box 37"/>
          <p:cNvSpPr txBox="1">
            <a:spLocks noChangeArrowheads="1"/>
          </p:cNvSpPr>
          <p:nvPr/>
        </p:nvSpPr>
        <p:spPr bwMode="gray">
          <a:xfrm>
            <a:off x="6479533" y="2334624"/>
            <a:ext cx="1897380" cy="217382"/>
          </a:xfrm>
          <a:prstGeom prst="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lIns="91432" tIns="45717" rIns="91432" bIns="45717" anchor="ctr"/>
          <a:lstStyle/>
          <a:p>
            <a:pPr algn="ctr" defTabSz="914063" fontAlgn="auto">
              <a:spcBef>
                <a:spcPct val="50000"/>
              </a:spcBef>
              <a:spcAft>
                <a:spcPts val="0"/>
              </a:spcAft>
              <a:defRPr/>
            </a:pPr>
            <a:r>
              <a:rPr lang="en-US" sz="1000" dirty="0">
                <a:solidFill>
                  <a:schemeClr val="bg2"/>
                </a:solidFill>
                <a:effectLst>
                  <a:outerShdw blurRad="38100" dist="38100" dir="2700000" algn="tl">
                    <a:srgbClr val="000000">
                      <a:alpha val="43137"/>
                    </a:srgbClr>
                  </a:outerShdw>
                </a:effectLst>
                <a:latin typeface="+mj-lt"/>
              </a:rPr>
              <a:t>Future Chipset</a:t>
            </a:r>
          </a:p>
        </p:txBody>
      </p:sp>
      <p:sp>
        <p:nvSpPr>
          <p:cNvPr id="37" name="Rectangle 38"/>
          <p:cNvSpPr>
            <a:spLocks noChangeArrowheads="1"/>
          </p:cNvSpPr>
          <p:nvPr/>
        </p:nvSpPr>
        <p:spPr bwMode="auto">
          <a:xfrm>
            <a:off x="7665460" y="1831757"/>
            <a:ext cx="694373" cy="473287"/>
          </a:xfrm>
          <a:prstGeom prst="rect">
            <a:avLst/>
          </a:prstGeom>
          <a:gradFill>
            <a:gsLst>
              <a:gs pos="22000">
                <a:schemeClr val="bg1"/>
              </a:gs>
              <a:gs pos="73000">
                <a:schemeClr val="bg1">
                  <a:lumMod val="75000"/>
                </a:schemeClr>
              </a:gs>
              <a:gs pos="90000">
                <a:schemeClr val="bg1">
                  <a:lumMod val="50000"/>
                </a:schemeClr>
              </a:gs>
            </a:gsLst>
            <a:lin ang="5400000" scaled="0"/>
          </a:gradFill>
          <a:ln>
            <a:solidFill>
              <a:schemeClr val="bg1">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2" tIns="45717" rIns="91432" bIns="45717" anchor="ctr"/>
          <a:lstStyle/>
          <a:p>
            <a:pPr algn="ctr" defTabSz="914063" fontAlgn="auto">
              <a:spcBef>
                <a:spcPts val="0"/>
              </a:spcBef>
              <a:spcAft>
                <a:spcPts val="0"/>
              </a:spcAft>
              <a:defRPr/>
            </a:pPr>
            <a:r>
              <a:rPr lang="en-US" sz="1100" dirty="0" err="1">
                <a:effectLst>
                  <a:outerShdw blurRad="38100" dist="38100" dir="2700000" algn="tl">
                    <a:srgbClr val="000000">
                      <a:alpha val="43137"/>
                    </a:srgbClr>
                  </a:outerShdw>
                </a:effectLst>
                <a:latin typeface="+mj-lt"/>
              </a:rPr>
              <a:t>Poulson</a:t>
            </a:r>
            <a:endParaRPr lang="en-US" sz="1100" dirty="0">
              <a:effectLst>
                <a:outerShdw blurRad="38100" dist="38100" dir="2700000" algn="tl">
                  <a:srgbClr val="000000">
                    <a:alpha val="43137"/>
                  </a:srgbClr>
                </a:outerShdw>
              </a:effectLst>
              <a:latin typeface="+mj-lt"/>
            </a:endParaRPr>
          </a:p>
        </p:txBody>
      </p:sp>
      <p:sp>
        <p:nvSpPr>
          <p:cNvPr id="38" name="Text Box 39"/>
          <p:cNvSpPr txBox="1">
            <a:spLocks noChangeArrowheads="1"/>
          </p:cNvSpPr>
          <p:nvPr/>
        </p:nvSpPr>
        <p:spPr bwMode="auto">
          <a:xfrm>
            <a:off x="466725" y="5027613"/>
            <a:ext cx="1230313" cy="250825"/>
          </a:xfrm>
          <a:prstGeom prst="rect">
            <a:avLst/>
          </a:prstGeom>
          <a:noFill/>
          <a:ln w="9525" algn="ctr">
            <a:noFill/>
            <a:miter lim="800000"/>
            <a:headEnd/>
            <a:tailEnd/>
          </a:ln>
          <a:effectLst/>
        </p:spPr>
        <p:txBody>
          <a:bodyPr wrap="none" lIns="80988" tIns="40494" rIns="80988" bIns="40494">
            <a:spAutoFit/>
          </a:bodyPr>
          <a:lstStyle/>
          <a:p>
            <a:pPr algn="ctr" fontAlgn="auto">
              <a:spcBef>
                <a:spcPts val="0"/>
              </a:spcBef>
              <a:spcAft>
                <a:spcPts val="0"/>
              </a:spcAft>
              <a:defRPr/>
            </a:pPr>
            <a:r>
              <a:rPr lang="en-US" sz="1100" dirty="0">
                <a:effectLst>
                  <a:outerShdw blurRad="38100" dist="38100" dir="2700000" algn="tl">
                    <a:srgbClr val="000000">
                      <a:alpha val="43137"/>
                    </a:srgbClr>
                  </a:outerShdw>
                </a:effectLst>
                <a:latin typeface="+mj-lt"/>
                <a:cs typeface="+mn-cs"/>
              </a:rPr>
              <a:t>Intel® UP Server</a:t>
            </a:r>
          </a:p>
        </p:txBody>
      </p:sp>
      <p:sp>
        <p:nvSpPr>
          <p:cNvPr id="62538" name="Text Box 41"/>
          <p:cNvSpPr txBox="1">
            <a:spLocks noChangeArrowheads="1"/>
          </p:cNvSpPr>
          <p:nvPr/>
        </p:nvSpPr>
        <p:spPr bwMode="auto">
          <a:xfrm>
            <a:off x="2039938" y="3798888"/>
            <a:ext cx="2151062" cy="219075"/>
          </a:xfrm>
          <a:prstGeom prst="rect">
            <a:avLst/>
          </a:prstGeom>
          <a:noFill/>
          <a:ln w="50800" algn="ctr">
            <a:noFill/>
            <a:miter lim="800000"/>
            <a:headEnd/>
            <a:tailEnd/>
          </a:ln>
        </p:spPr>
        <p:txBody>
          <a:bodyPr lIns="80988" tIns="40494" rIns="80988" bIns="40494">
            <a:spAutoFit/>
          </a:bodyPr>
          <a:lstStyle/>
          <a:p>
            <a:pPr eaLnBrk="0" hangingPunct="0">
              <a:spcBef>
                <a:spcPct val="50000"/>
              </a:spcBef>
            </a:pPr>
            <a:r>
              <a:rPr lang="en-US" sz="900">
                <a:solidFill>
                  <a:srgbClr val="000000"/>
                </a:solidFill>
                <a:latin typeface="Segoe Semibold" pitchFamily="2" charset="0"/>
              </a:rPr>
              <a:t>Intel® 5000 series-based Platform</a:t>
            </a:r>
          </a:p>
        </p:txBody>
      </p:sp>
      <p:grpSp>
        <p:nvGrpSpPr>
          <p:cNvPr id="62539" name="Group 45"/>
          <p:cNvGrpSpPr>
            <a:grpSpLocks/>
          </p:cNvGrpSpPr>
          <p:nvPr/>
        </p:nvGrpSpPr>
        <p:grpSpPr bwMode="auto">
          <a:xfrm>
            <a:off x="4191000" y="4000500"/>
            <a:ext cx="2008188" cy="471488"/>
            <a:chOff x="3991" y="2293"/>
            <a:chExt cx="1658" cy="343"/>
          </a:xfrm>
        </p:grpSpPr>
        <p:sp>
          <p:nvSpPr>
            <p:cNvPr id="44" name="Rectangle 46"/>
            <p:cNvSpPr>
              <a:spLocks noChangeArrowheads="1"/>
            </p:cNvSpPr>
            <p:nvPr/>
          </p:nvSpPr>
          <p:spPr bwMode="auto">
            <a:xfrm>
              <a:off x="3992" y="2293"/>
              <a:ext cx="1656" cy="206"/>
            </a:xfrm>
            <a:prstGeom prst="rect">
              <a:avLst/>
            </a:prstGeom>
            <a:gradFill>
              <a:gsLst>
                <a:gs pos="22000">
                  <a:schemeClr val="bg1"/>
                </a:gs>
                <a:gs pos="73000">
                  <a:schemeClr val="bg1">
                    <a:lumMod val="75000"/>
                  </a:schemeClr>
                </a:gs>
                <a:gs pos="90000">
                  <a:schemeClr val="bg1">
                    <a:lumMod val="50000"/>
                  </a:schemeClr>
                </a:gs>
              </a:gsLst>
              <a:lin ang="5400000" scaled="0"/>
            </a:gradFill>
            <a:ln>
              <a:solidFill>
                <a:schemeClr val="bg1">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2" tIns="45717" rIns="91432" bIns="45717" anchor="ctr"/>
            <a:lstStyle/>
            <a:p>
              <a:pPr defTabSz="914063" fontAlgn="auto">
                <a:spcBef>
                  <a:spcPts val="0"/>
                </a:spcBef>
                <a:spcAft>
                  <a:spcPts val="0"/>
                </a:spcAft>
                <a:defRPr/>
              </a:pPr>
              <a:r>
                <a:rPr lang="en-US" sz="1100" dirty="0">
                  <a:effectLst>
                    <a:outerShdw blurRad="38100" dist="38100" dir="2700000" algn="tl">
                      <a:srgbClr val="000000">
                        <a:alpha val="43137"/>
                      </a:srgbClr>
                    </a:outerShdw>
                  </a:effectLst>
                  <a:latin typeface="+mj-lt"/>
                </a:rPr>
                <a:t>45 </a:t>
              </a:r>
              <a:r>
                <a:rPr lang="en-US" sz="1100" dirty="0" err="1">
                  <a:effectLst>
                    <a:outerShdw blurRad="38100" dist="38100" dir="2700000" algn="tl">
                      <a:srgbClr val="000000">
                        <a:alpha val="43137"/>
                      </a:srgbClr>
                    </a:outerShdw>
                  </a:effectLst>
                  <a:latin typeface="+mj-lt"/>
                </a:rPr>
                <a:t>nM</a:t>
              </a:r>
              <a:r>
                <a:rPr lang="en-US" sz="1100" dirty="0">
                  <a:effectLst>
                    <a:outerShdw blurRad="38100" dist="38100" dir="2700000" algn="tl">
                      <a:srgbClr val="000000">
                        <a:alpha val="43137"/>
                      </a:srgbClr>
                    </a:outerShdw>
                  </a:effectLst>
                  <a:latin typeface="+mj-lt"/>
                </a:rPr>
                <a:t> Quad Core Processor </a:t>
              </a:r>
            </a:p>
          </p:txBody>
        </p:sp>
        <p:sp>
          <p:nvSpPr>
            <p:cNvPr id="45" name="Rectangle 47"/>
            <p:cNvSpPr>
              <a:spLocks noChangeArrowheads="1"/>
            </p:cNvSpPr>
            <p:nvPr/>
          </p:nvSpPr>
          <p:spPr bwMode="gray">
            <a:xfrm>
              <a:off x="3991" y="2482"/>
              <a:ext cx="1658" cy="154"/>
            </a:xfrm>
            <a:prstGeom prst="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lIns="91432" tIns="45717" rIns="91432" bIns="45717" anchor="ctr"/>
            <a:lstStyle/>
            <a:p>
              <a:pPr defTabSz="914063" fontAlgn="auto">
                <a:spcBef>
                  <a:spcPct val="50000"/>
                </a:spcBef>
                <a:spcAft>
                  <a:spcPts val="0"/>
                </a:spcAft>
                <a:defRPr/>
              </a:pPr>
              <a:r>
                <a:rPr lang="en-US" sz="1000" dirty="0">
                  <a:solidFill>
                    <a:schemeClr val="bg2"/>
                  </a:solidFill>
                  <a:effectLst>
                    <a:outerShdw blurRad="38100" dist="38100" dir="2700000" algn="tl">
                      <a:srgbClr val="000000">
                        <a:alpha val="43137"/>
                      </a:srgbClr>
                    </a:outerShdw>
                  </a:effectLst>
                  <a:latin typeface="+mj-lt"/>
                </a:rPr>
                <a:t>45 </a:t>
              </a:r>
              <a:r>
                <a:rPr lang="en-US" sz="1000" dirty="0" err="1">
                  <a:solidFill>
                    <a:schemeClr val="bg2"/>
                  </a:solidFill>
                  <a:effectLst>
                    <a:outerShdw blurRad="38100" dist="38100" dir="2700000" algn="tl">
                      <a:srgbClr val="000000">
                        <a:alpha val="43137"/>
                      </a:srgbClr>
                    </a:outerShdw>
                  </a:effectLst>
                  <a:latin typeface="+mj-lt"/>
                </a:rPr>
                <a:t>nM</a:t>
              </a:r>
              <a:r>
                <a:rPr lang="en-US" sz="1000" dirty="0">
                  <a:solidFill>
                    <a:schemeClr val="bg2"/>
                  </a:solidFill>
                  <a:effectLst>
                    <a:outerShdw blurRad="38100" dist="38100" dir="2700000" algn="tl">
                      <a:srgbClr val="000000">
                        <a:alpha val="43137"/>
                      </a:srgbClr>
                    </a:outerShdw>
                  </a:effectLst>
                  <a:latin typeface="+mj-lt"/>
                </a:rPr>
                <a:t> Dual Core Processor</a:t>
              </a:r>
            </a:p>
          </p:txBody>
        </p:sp>
      </p:grpSp>
      <p:sp>
        <p:nvSpPr>
          <p:cNvPr id="47" name="Text Box 49"/>
          <p:cNvSpPr txBox="1">
            <a:spLocks noChangeArrowheads="1"/>
          </p:cNvSpPr>
          <p:nvPr/>
        </p:nvSpPr>
        <p:spPr bwMode="auto">
          <a:xfrm>
            <a:off x="2025650" y="4911725"/>
            <a:ext cx="1376363" cy="250825"/>
          </a:xfrm>
          <a:prstGeom prst="rect">
            <a:avLst/>
          </a:prstGeom>
          <a:noFill/>
          <a:ln w="50800" algn="ctr">
            <a:noFill/>
            <a:miter lim="800000"/>
            <a:headEnd/>
            <a:tailEnd/>
          </a:ln>
        </p:spPr>
        <p:txBody>
          <a:bodyPr lIns="80988" tIns="40494" rIns="80988" bIns="40494">
            <a:spAutoFit/>
          </a:bodyPr>
          <a:lstStyle/>
          <a:p>
            <a:pPr eaLnBrk="0" fontAlgn="auto" hangingPunct="0">
              <a:spcBef>
                <a:spcPct val="50000"/>
              </a:spcBef>
              <a:spcAft>
                <a:spcPts val="0"/>
              </a:spcAft>
              <a:defRPr/>
            </a:pPr>
            <a:r>
              <a:rPr lang="en-US" sz="1100" dirty="0" err="1">
                <a:solidFill>
                  <a:srgbClr val="000000"/>
                </a:solidFill>
                <a:latin typeface="+mj-lt"/>
                <a:cs typeface="+mn-cs"/>
              </a:rPr>
              <a:t>Kaylo</a:t>
            </a:r>
            <a:r>
              <a:rPr lang="en-US" sz="1100" dirty="0">
                <a:solidFill>
                  <a:srgbClr val="000000"/>
                </a:solidFill>
                <a:latin typeface="+mj-lt"/>
                <a:cs typeface="+mn-cs"/>
              </a:rPr>
              <a:t> Platform</a:t>
            </a:r>
          </a:p>
        </p:txBody>
      </p:sp>
      <p:sp>
        <p:nvSpPr>
          <p:cNvPr id="48" name="AutoShape 51"/>
          <p:cNvSpPr>
            <a:spLocks noChangeArrowheads="1"/>
          </p:cNvSpPr>
          <p:nvPr/>
        </p:nvSpPr>
        <p:spPr bwMode="auto">
          <a:xfrm>
            <a:off x="6383093" y="4995485"/>
            <a:ext cx="2090261" cy="1047010"/>
          </a:xfrm>
          <a:prstGeom prst="roundRect">
            <a:avLst>
              <a:gd name="adj" fmla="val 16667"/>
            </a:avLst>
          </a:prstGeom>
          <a:ln>
            <a:headEnd type="none" w="med" len="med"/>
            <a:tailEnd type="none" w="med" len="med"/>
          </a:ln>
          <a:effectLst>
            <a:glow rad="70000">
              <a:schemeClr val="accent1">
                <a:tint val="30000"/>
                <a:shade val="95000"/>
                <a:satMod val="300000"/>
                <a:alpha val="50000"/>
              </a:schemeClr>
            </a:glow>
            <a:outerShdw blurRad="635000" sx="102000" sy="102000" algn="ctr" rotWithShape="0">
              <a:prstClr val="black">
                <a:alpha val="71000"/>
              </a:prstClr>
            </a:outerShdw>
          </a:effectLst>
        </p:spPr>
        <p:style>
          <a:lnRef idx="1">
            <a:schemeClr val="accent1"/>
          </a:lnRef>
          <a:fillRef idx="3">
            <a:schemeClr val="accent1"/>
          </a:fillRef>
          <a:effectRef idx="2">
            <a:schemeClr val="accent1"/>
          </a:effectRef>
          <a:fontRef idx="minor">
            <a:schemeClr val="lt1"/>
          </a:fontRef>
        </p:style>
        <p:txBody>
          <a:bodyPr lIns="91432" tIns="45717" rIns="91432" bIns="45717" anchor="ctr"/>
          <a:lstStyle/>
          <a:p>
            <a:pPr algn="ctr" defTabSz="914063" fontAlgn="auto">
              <a:spcBef>
                <a:spcPts val="0"/>
              </a:spcBef>
              <a:spcAft>
                <a:spcPts val="0"/>
              </a:spcAft>
              <a:defRPr/>
            </a:pPr>
            <a:endParaRPr lang="en-US" sz="1400" dirty="0">
              <a:solidFill>
                <a:srgbClr val="000000"/>
              </a:solidFill>
            </a:endParaRPr>
          </a:p>
        </p:txBody>
      </p:sp>
      <p:sp>
        <p:nvSpPr>
          <p:cNvPr id="49" name="Text Box 52"/>
          <p:cNvSpPr txBox="1">
            <a:spLocks noChangeArrowheads="1"/>
          </p:cNvSpPr>
          <p:nvPr/>
        </p:nvSpPr>
        <p:spPr bwMode="auto">
          <a:xfrm>
            <a:off x="6493107" y="5743938"/>
            <a:ext cx="1870233" cy="275862"/>
          </a:xfrm>
          <a:prstGeom prst="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lIns="91432" tIns="45717" rIns="91432" bIns="45717" anchor="ctr"/>
          <a:lstStyle/>
          <a:p>
            <a:pPr algn="ctr" defTabSz="914063" fontAlgn="auto">
              <a:spcBef>
                <a:spcPct val="50000"/>
              </a:spcBef>
              <a:spcAft>
                <a:spcPts val="0"/>
              </a:spcAft>
              <a:defRPr/>
            </a:pPr>
            <a:r>
              <a:rPr lang="en-US" sz="1000" dirty="0">
                <a:solidFill>
                  <a:schemeClr val="bg2"/>
                </a:solidFill>
                <a:effectLst>
                  <a:outerShdw blurRad="38100" dist="38100" dir="2700000" algn="tl">
                    <a:srgbClr val="000000">
                      <a:alpha val="43137"/>
                    </a:srgbClr>
                  </a:outerShdw>
                </a:effectLst>
                <a:latin typeface="+mj-lt"/>
              </a:rPr>
              <a:t>Future Chipset</a:t>
            </a:r>
          </a:p>
        </p:txBody>
      </p:sp>
      <p:sp>
        <p:nvSpPr>
          <p:cNvPr id="50" name="Rectangle 53"/>
          <p:cNvSpPr>
            <a:spLocks noChangeArrowheads="1"/>
          </p:cNvSpPr>
          <p:nvPr/>
        </p:nvSpPr>
        <p:spPr bwMode="auto">
          <a:xfrm>
            <a:off x="6496678" y="5233034"/>
            <a:ext cx="1863090" cy="476038"/>
          </a:xfrm>
          <a:prstGeom prst="rect">
            <a:avLst/>
          </a:prstGeom>
          <a:gradFill>
            <a:gsLst>
              <a:gs pos="22000">
                <a:schemeClr val="bg1"/>
              </a:gs>
              <a:gs pos="73000">
                <a:schemeClr val="bg1">
                  <a:lumMod val="75000"/>
                </a:schemeClr>
              </a:gs>
              <a:gs pos="90000">
                <a:schemeClr val="bg1">
                  <a:lumMod val="50000"/>
                </a:schemeClr>
              </a:gs>
            </a:gsLst>
            <a:lin ang="5400000" scaled="0"/>
          </a:gradFill>
          <a:ln>
            <a:solidFill>
              <a:schemeClr val="bg1">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2" tIns="45717" rIns="91432" bIns="45717" anchor="ctr"/>
          <a:lstStyle/>
          <a:p>
            <a:pPr algn="ctr" defTabSz="914063" fontAlgn="auto">
              <a:spcBef>
                <a:spcPts val="0"/>
              </a:spcBef>
              <a:spcAft>
                <a:spcPts val="0"/>
              </a:spcAft>
              <a:defRPr/>
            </a:pPr>
            <a:r>
              <a:rPr lang="en-US" sz="1100" dirty="0">
                <a:effectLst>
                  <a:outerShdw blurRad="38100" dist="38100" dir="2700000" algn="tl">
                    <a:srgbClr val="000000">
                      <a:alpha val="43137"/>
                    </a:srgbClr>
                  </a:outerShdw>
                </a:effectLst>
                <a:latin typeface="+mj-lt"/>
              </a:rPr>
              <a:t>Future Processors</a:t>
            </a:r>
          </a:p>
        </p:txBody>
      </p:sp>
      <p:sp>
        <p:nvSpPr>
          <p:cNvPr id="51" name="Text Box 54"/>
          <p:cNvSpPr txBox="1">
            <a:spLocks noChangeArrowheads="1"/>
          </p:cNvSpPr>
          <p:nvPr/>
        </p:nvSpPr>
        <p:spPr bwMode="auto">
          <a:xfrm>
            <a:off x="6399213" y="4976813"/>
            <a:ext cx="2374900" cy="252412"/>
          </a:xfrm>
          <a:prstGeom prst="rect">
            <a:avLst/>
          </a:prstGeom>
          <a:noFill/>
          <a:ln w="50800" algn="ctr">
            <a:noFill/>
            <a:miter lim="800000"/>
            <a:headEnd/>
            <a:tailEnd/>
          </a:ln>
        </p:spPr>
        <p:txBody>
          <a:bodyPr lIns="80988" tIns="40494" rIns="80988" bIns="40494">
            <a:spAutoFit/>
          </a:bodyPr>
          <a:lstStyle/>
          <a:p>
            <a:pPr eaLnBrk="0" fontAlgn="auto" hangingPunct="0">
              <a:spcBef>
                <a:spcPct val="50000"/>
              </a:spcBef>
              <a:spcAft>
                <a:spcPts val="0"/>
              </a:spcAft>
              <a:defRPr/>
            </a:pPr>
            <a:r>
              <a:rPr lang="en-US" sz="1100" dirty="0">
                <a:solidFill>
                  <a:srgbClr val="000000"/>
                </a:solidFill>
                <a:latin typeface="+mj-lt"/>
                <a:cs typeface="+mn-cs"/>
              </a:rPr>
              <a:t>Future UP Platform</a:t>
            </a:r>
          </a:p>
        </p:txBody>
      </p:sp>
      <p:grpSp>
        <p:nvGrpSpPr>
          <p:cNvPr id="52" name="Group 55"/>
          <p:cNvGrpSpPr>
            <a:grpSpLocks/>
          </p:cNvGrpSpPr>
          <p:nvPr/>
        </p:nvGrpSpPr>
        <p:grpSpPr bwMode="auto">
          <a:xfrm>
            <a:off x="841509" y="5330176"/>
            <a:ext cx="457200" cy="713090"/>
            <a:chOff x="2352" y="1536"/>
            <a:chExt cx="193" cy="302"/>
          </a:xfrm>
          <a:effectLst>
            <a:outerShdw blurRad="63500" sx="102000" sy="102000" algn="ctr" rotWithShape="0">
              <a:prstClr val="black">
                <a:alpha val="40000"/>
              </a:prstClr>
            </a:outerShdw>
          </a:effectLst>
        </p:grpSpPr>
        <p:pic>
          <p:nvPicPr>
            <p:cNvPr id="53" name="Picture 56" descr="xeon_rgb_sml"/>
            <p:cNvPicPr>
              <a:picLocks noChangeAspect="1" noChangeArrowheads="1"/>
            </p:cNvPicPr>
            <p:nvPr/>
          </p:nvPicPr>
          <p:blipFill>
            <a:blip r:embed="rId3" cstate="print"/>
            <a:srcRect/>
            <a:stretch>
              <a:fillRect/>
            </a:stretch>
          </p:blipFill>
          <p:spPr bwMode="auto">
            <a:xfrm>
              <a:off x="2352" y="1536"/>
              <a:ext cx="193" cy="240"/>
            </a:xfrm>
            <a:prstGeom prst="rect">
              <a:avLst/>
            </a:prstGeom>
            <a:noFill/>
            <a:ln w="9525">
              <a:noFill/>
              <a:miter lim="800000"/>
              <a:headEnd/>
              <a:tailEnd/>
            </a:ln>
          </p:spPr>
        </p:pic>
        <p:sp>
          <p:nvSpPr>
            <p:cNvPr id="54" name="Rectangle 57"/>
            <p:cNvSpPr>
              <a:spLocks noChangeArrowheads="1"/>
            </p:cNvSpPr>
            <p:nvPr/>
          </p:nvSpPr>
          <p:spPr bwMode="auto">
            <a:xfrm>
              <a:off x="2402" y="1753"/>
              <a:ext cx="92" cy="85"/>
            </a:xfrm>
            <a:prstGeom prst="rect">
              <a:avLst/>
            </a:prstGeom>
            <a:noFill/>
            <a:ln w="50800" algn="ctr">
              <a:noFill/>
              <a:miter lim="800000"/>
              <a:headEnd/>
              <a:tailEnd/>
            </a:ln>
          </p:spPr>
          <p:txBody>
            <a:bodyPr>
              <a:spAutoFit/>
            </a:bodyPr>
            <a:lstStyle/>
            <a:p>
              <a:pPr algn="ctr" eaLnBrk="0" fontAlgn="auto" hangingPunct="0">
                <a:spcBef>
                  <a:spcPts val="0"/>
                </a:spcBef>
                <a:spcAft>
                  <a:spcPts val="0"/>
                </a:spcAft>
                <a:defRPr/>
              </a:pPr>
              <a:endParaRPr lang="en-US" sz="700" dirty="0">
                <a:solidFill>
                  <a:srgbClr val="66FF33"/>
                </a:solidFill>
                <a:effectLst>
                  <a:outerShdw blurRad="38100" dist="38100" dir="2700000" algn="tl">
                    <a:srgbClr val="000000">
                      <a:alpha val="43137"/>
                    </a:srgbClr>
                  </a:outerShdw>
                </a:effectLst>
                <a:latin typeface="+mn-lt"/>
                <a:cs typeface="+mn-cs"/>
              </a:endParaRPr>
            </a:p>
          </p:txBody>
        </p:sp>
      </p:grpSp>
      <p:sp>
        <p:nvSpPr>
          <p:cNvPr id="55" name="Text Box 58"/>
          <p:cNvSpPr txBox="1">
            <a:spLocks noChangeArrowheads="1"/>
          </p:cNvSpPr>
          <p:nvPr/>
        </p:nvSpPr>
        <p:spPr bwMode="auto">
          <a:xfrm>
            <a:off x="2052638" y="1601788"/>
            <a:ext cx="3494087" cy="252412"/>
          </a:xfrm>
          <a:prstGeom prst="rect">
            <a:avLst/>
          </a:prstGeom>
          <a:noFill/>
          <a:ln w="50800" algn="ctr">
            <a:noFill/>
            <a:miter lim="800000"/>
            <a:headEnd/>
            <a:tailEnd/>
          </a:ln>
        </p:spPr>
        <p:txBody>
          <a:bodyPr lIns="80988" tIns="40494" rIns="80988" bIns="40494">
            <a:spAutoFit/>
          </a:bodyPr>
          <a:lstStyle/>
          <a:p>
            <a:pPr eaLnBrk="0" fontAlgn="auto" hangingPunct="0">
              <a:spcBef>
                <a:spcPct val="50000"/>
              </a:spcBef>
              <a:spcAft>
                <a:spcPts val="0"/>
              </a:spcAft>
              <a:defRPr/>
            </a:pPr>
            <a:r>
              <a:rPr lang="en-US" sz="1100" dirty="0">
                <a:solidFill>
                  <a:srgbClr val="000000"/>
                </a:solidFill>
                <a:latin typeface="+mj-lt"/>
                <a:cs typeface="+mn-cs"/>
              </a:rPr>
              <a:t>Intel® Itanium® 2 Platform</a:t>
            </a:r>
          </a:p>
        </p:txBody>
      </p:sp>
      <p:sp>
        <p:nvSpPr>
          <p:cNvPr id="57" name="AutoShape 60"/>
          <p:cNvSpPr>
            <a:spLocks noChangeArrowheads="1"/>
          </p:cNvSpPr>
          <p:nvPr/>
        </p:nvSpPr>
        <p:spPr bwMode="auto">
          <a:xfrm>
            <a:off x="6384522" y="2741870"/>
            <a:ext cx="2087403" cy="1008486"/>
          </a:xfrm>
          <a:prstGeom prst="roundRect">
            <a:avLst>
              <a:gd name="adj" fmla="val 16667"/>
            </a:avLst>
          </a:prstGeom>
          <a:ln>
            <a:headEnd type="none" w="med" len="med"/>
            <a:tailEnd type="none" w="med" len="med"/>
          </a:ln>
          <a:effectLst>
            <a:glow rad="70000">
              <a:schemeClr val="accent1">
                <a:tint val="30000"/>
                <a:shade val="95000"/>
                <a:satMod val="300000"/>
                <a:alpha val="50000"/>
              </a:schemeClr>
            </a:glow>
            <a:outerShdw blurRad="635000" sx="102000" sy="102000" algn="ctr" rotWithShape="0">
              <a:prstClr val="black">
                <a:alpha val="71000"/>
              </a:prstClr>
            </a:outerShdw>
          </a:effectLst>
        </p:spPr>
        <p:style>
          <a:lnRef idx="1">
            <a:schemeClr val="accent1"/>
          </a:lnRef>
          <a:fillRef idx="3">
            <a:schemeClr val="accent1"/>
          </a:fillRef>
          <a:effectRef idx="2">
            <a:schemeClr val="accent1"/>
          </a:effectRef>
          <a:fontRef idx="minor">
            <a:schemeClr val="lt1"/>
          </a:fontRef>
        </p:style>
        <p:txBody>
          <a:bodyPr lIns="91432" tIns="45717" rIns="91432" bIns="45717"/>
          <a:lstStyle/>
          <a:p>
            <a:pPr algn="ctr" defTabSz="914063" fontAlgn="auto">
              <a:spcBef>
                <a:spcPts val="0"/>
              </a:spcBef>
              <a:spcAft>
                <a:spcPts val="0"/>
              </a:spcAft>
              <a:defRPr/>
            </a:pPr>
            <a:endParaRPr lang="en-US" sz="1400" dirty="0">
              <a:solidFill>
                <a:schemeClr val="bg2"/>
              </a:solidFill>
            </a:endParaRPr>
          </a:p>
        </p:txBody>
      </p:sp>
      <p:sp>
        <p:nvSpPr>
          <p:cNvPr id="58" name="Text Box 61"/>
          <p:cNvSpPr txBox="1">
            <a:spLocks noChangeArrowheads="1"/>
          </p:cNvSpPr>
          <p:nvPr/>
        </p:nvSpPr>
        <p:spPr bwMode="gray">
          <a:xfrm>
            <a:off x="6483819" y="3469687"/>
            <a:ext cx="1888808" cy="217382"/>
          </a:xfrm>
          <a:prstGeom prst="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lIns="91432" tIns="45717" rIns="91432" bIns="45717" anchor="ctr"/>
          <a:lstStyle/>
          <a:p>
            <a:pPr algn="ctr" defTabSz="914063" fontAlgn="auto">
              <a:spcBef>
                <a:spcPct val="50000"/>
              </a:spcBef>
              <a:spcAft>
                <a:spcPts val="0"/>
              </a:spcAft>
              <a:defRPr/>
            </a:pPr>
            <a:r>
              <a:rPr lang="en-US" sz="1000" dirty="0">
                <a:solidFill>
                  <a:schemeClr val="bg2"/>
                </a:solidFill>
                <a:effectLst>
                  <a:outerShdw blurRad="38100" dist="38100" dir="2700000" algn="tl">
                    <a:srgbClr val="000000">
                      <a:alpha val="43137"/>
                    </a:srgbClr>
                  </a:outerShdw>
                </a:effectLst>
                <a:latin typeface="+mj-lt"/>
              </a:rPr>
              <a:t>Future Chipset</a:t>
            </a:r>
          </a:p>
        </p:txBody>
      </p:sp>
      <p:sp>
        <p:nvSpPr>
          <p:cNvPr id="59" name="Rectangle 62"/>
          <p:cNvSpPr>
            <a:spLocks noChangeArrowheads="1"/>
          </p:cNvSpPr>
          <p:nvPr/>
        </p:nvSpPr>
        <p:spPr bwMode="auto">
          <a:xfrm>
            <a:off x="6480248" y="2964755"/>
            <a:ext cx="1895951" cy="473287"/>
          </a:xfrm>
          <a:prstGeom prst="rect">
            <a:avLst/>
          </a:prstGeom>
          <a:gradFill>
            <a:gsLst>
              <a:gs pos="22000">
                <a:schemeClr val="bg1"/>
              </a:gs>
              <a:gs pos="73000">
                <a:schemeClr val="bg1">
                  <a:lumMod val="75000"/>
                </a:schemeClr>
              </a:gs>
              <a:gs pos="90000">
                <a:schemeClr val="bg1">
                  <a:lumMod val="50000"/>
                </a:schemeClr>
              </a:gs>
            </a:gsLst>
            <a:lin ang="5400000" scaled="0"/>
          </a:gradFill>
          <a:ln>
            <a:solidFill>
              <a:schemeClr val="bg1">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2" tIns="45717" rIns="91432" bIns="45717" anchor="ctr"/>
          <a:lstStyle/>
          <a:p>
            <a:pPr algn="ctr" defTabSz="914063" fontAlgn="auto">
              <a:spcBef>
                <a:spcPts val="0"/>
              </a:spcBef>
              <a:spcAft>
                <a:spcPts val="0"/>
              </a:spcAft>
              <a:defRPr/>
            </a:pPr>
            <a:r>
              <a:rPr lang="en-US" sz="1100" dirty="0">
                <a:effectLst>
                  <a:outerShdw blurRad="38100" dist="38100" dir="2700000" algn="tl">
                    <a:srgbClr val="000000">
                      <a:alpha val="43137"/>
                    </a:srgbClr>
                  </a:outerShdw>
                </a:effectLst>
                <a:latin typeface="+mj-lt"/>
              </a:rPr>
              <a:t>Future Processor</a:t>
            </a:r>
          </a:p>
        </p:txBody>
      </p:sp>
      <p:sp>
        <p:nvSpPr>
          <p:cNvPr id="60" name="AutoShape 63"/>
          <p:cNvSpPr>
            <a:spLocks noChangeArrowheads="1"/>
          </p:cNvSpPr>
          <p:nvPr/>
        </p:nvSpPr>
        <p:spPr bwMode="auto">
          <a:xfrm>
            <a:off x="3514162" y="4939077"/>
            <a:ext cx="2780348" cy="1128183"/>
          </a:xfrm>
          <a:prstGeom prst="roundRect">
            <a:avLst>
              <a:gd name="adj" fmla="val 16667"/>
            </a:avLst>
          </a:prstGeom>
          <a:ln>
            <a:headEnd type="none" w="med" len="med"/>
            <a:tailEnd type="none" w="med" len="med"/>
          </a:ln>
          <a:effectLst>
            <a:glow rad="70000">
              <a:schemeClr val="accent1">
                <a:tint val="30000"/>
                <a:shade val="95000"/>
                <a:satMod val="300000"/>
                <a:alpha val="50000"/>
              </a:schemeClr>
            </a:glow>
            <a:outerShdw blurRad="635000" sx="102000" sy="102000" algn="ctr" rotWithShape="0">
              <a:prstClr val="black">
                <a:alpha val="71000"/>
              </a:prstClr>
            </a:outerShdw>
          </a:effectLst>
        </p:spPr>
        <p:style>
          <a:lnRef idx="1">
            <a:schemeClr val="accent1"/>
          </a:lnRef>
          <a:fillRef idx="3">
            <a:schemeClr val="accent1"/>
          </a:fillRef>
          <a:effectRef idx="2">
            <a:schemeClr val="accent1"/>
          </a:effectRef>
          <a:fontRef idx="minor">
            <a:schemeClr val="lt1"/>
          </a:fontRef>
        </p:style>
        <p:txBody>
          <a:bodyPr lIns="91432" tIns="45717" rIns="91432" bIns="45717" anchor="ctr"/>
          <a:lstStyle/>
          <a:p>
            <a:pPr algn="ctr" defTabSz="914063" fontAlgn="auto">
              <a:spcBef>
                <a:spcPts val="0"/>
              </a:spcBef>
              <a:spcAft>
                <a:spcPts val="0"/>
              </a:spcAft>
              <a:defRPr/>
            </a:pPr>
            <a:endParaRPr lang="en-US" sz="1400" dirty="0">
              <a:solidFill>
                <a:srgbClr val="000000"/>
              </a:solidFill>
            </a:endParaRPr>
          </a:p>
        </p:txBody>
      </p:sp>
      <p:sp>
        <p:nvSpPr>
          <p:cNvPr id="61" name="Text Box 64"/>
          <p:cNvSpPr txBox="1">
            <a:spLocks noChangeArrowheads="1"/>
          </p:cNvSpPr>
          <p:nvPr/>
        </p:nvSpPr>
        <p:spPr bwMode="auto">
          <a:xfrm>
            <a:off x="3587028" y="5745315"/>
            <a:ext cx="2646045" cy="220258"/>
          </a:xfrm>
          <a:prstGeom prst="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lIns="91432" tIns="45717" rIns="91432" bIns="45717" anchor="ctr"/>
          <a:lstStyle/>
          <a:p>
            <a:pPr defTabSz="914063" fontAlgn="auto">
              <a:spcBef>
                <a:spcPct val="50000"/>
              </a:spcBef>
              <a:spcAft>
                <a:spcPts val="0"/>
              </a:spcAft>
              <a:defRPr/>
            </a:pPr>
            <a:r>
              <a:rPr lang="en-US" sz="900" dirty="0" err="1">
                <a:solidFill>
                  <a:schemeClr val="bg2"/>
                </a:solidFill>
                <a:effectLst>
                  <a:outerShdw blurRad="38100" dist="38100" dir="2700000" algn="tl">
                    <a:srgbClr val="000000">
                      <a:alpha val="43137"/>
                    </a:srgbClr>
                  </a:outerShdw>
                </a:effectLst>
                <a:latin typeface="+mj-lt"/>
              </a:rPr>
              <a:t>Bigby</a:t>
            </a:r>
            <a:r>
              <a:rPr lang="en-US" sz="900" dirty="0">
                <a:solidFill>
                  <a:schemeClr val="bg2"/>
                </a:solidFill>
                <a:effectLst>
                  <a:outerShdw blurRad="38100" dist="38100" dir="2700000" algn="tl">
                    <a:srgbClr val="000000">
                      <a:alpha val="43137"/>
                    </a:srgbClr>
                  </a:outerShdw>
                </a:effectLst>
                <a:latin typeface="+mj-lt"/>
              </a:rPr>
              <a:t> P/V Chipset</a:t>
            </a:r>
          </a:p>
        </p:txBody>
      </p:sp>
      <p:sp>
        <p:nvSpPr>
          <p:cNvPr id="62" name="Text Box 65"/>
          <p:cNvSpPr txBox="1">
            <a:spLocks noChangeArrowheads="1"/>
          </p:cNvSpPr>
          <p:nvPr/>
        </p:nvSpPr>
        <p:spPr bwMode="auto">
          <a:xfrm>
            <a:off x="3525838" y="4919663"/>
            <a:ext cx="1350962" cy="250825"/>
          </a:xfrm>
          <a:prstGeom prst="rect">
            <a:avLst/>
          </a:prstGeom>
          <a:noFill/>
          <a:ln w="50800" algn="ctr">
            <a:noFill/>
            <a:miter lim="800000"/>
            <a:headEnd/>
            <a:tailEnd/>
          </a:ln>
        </p:spPr>
        <p:txBody>
          <a:bodyPr lIns="80988" tIns="40494" rIns="80988" bIns="40494">
            <a:spAutoFit/>
          </a:bodyPr>
          <a:lstStyle/>
          <a:p>
            <a:pPr eaLnBrk="0" fontAlgn="auto" hangingPunct="0">
              <a:spcBef>
                <a:spcPct val="50000"/>
              </a:spcBef>
              <a:spcAft>
                <a:spcPts val="0"/>
              </a:spcAft>
              <a:defRPr/>
            </a:pPr>
            <a:r>
              <a:rPr lang="en-US" sz="1100" dirty="0" err="1">
                <a:solidFill>
                  <a:srgbClr val="000000"/>
                </a:solidFill>
                <a:latin typeface="+mj-lt"/>
                <a:cs typeface="+mn-cs"/>
              </a:rPr>
              <a:t>Garlow</a:t>
            </a:r>
            <a:r>
              <a:rPr lang="en-US" sz="1100" dirty="0">
                <a:solidFill>
                  <a:srgbClr val="000000"/>
                </a:solidFill>
                <a:latin typeface="+mj-lt"/>
                <a:cs typeface="+mn-cs"/>
              </a:rPr>
              <a:t> Platform</a:t>
            </a:r>
          </a:p>
        </p:txBody>
      </p:sp>
      <p:grpSp>
        <p:nvGrpSpPr>
          <p:cNvPr id="62569" name="Group 66"/>
          <p:cNvGrpSpPr>
            <a:grpSpLocks/>
          </p:cNvGrpSpPr>
          <p:nvPr/>
        </p:nvGrpSpPr>
        <p:grpSpPr bwMode="auto">
          <a:xfrm>
            <a:off x="2044700" y="5157788"/>
            <a:ext cx="2043113" cy="547687"/>
            <a:chOff x="970" y="3170"/>
            <a:chExt cx="2405" cy="344"/>
          </a:xfrm>
        </p:grpSpPr>
        <p:sp>
          <p:nvSpPr>
            <p:cNvPr id="64" name="Rectangle 67"/>
            <p:cNvSpPr>
              <a:spLocks noChangeArrowheads="1"/>
            </p:cNvSpPr>
            <p:nvPr/>
          </p:nvSpPr>
          <p:spPr bwMode="auto">
            <a:xfrm>
              <a:off x="970" y="3356"/>
              <a:ext cx="2405" cy="158"/>
            </a:xfrm>
            <a:prstGeom prst="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lIns="91432" tIns="45717" rIns="91432" bIns="45717" anchor="ctr"/>
            <a:lstStyle/>
            <a:p>
              <a:pPr defTabSz="914063" fontAlgn="auto">
                <a:spcBef>
                  <a:spcPct val="50000"/>
                </a:spcBef>
                <a:spcAft>
                  <a:spcPts val="0"/>
                </a:spcAft>
                <a:defRPr/>
              </a:pPr>
              <a:r>
                <a:rPr lang="en-US" sz="800" dirty="0">
                  <a:solidFill>
                    <a:schemeClr val="bg2"/>
                  </a:solidFill>
                  <a:latin typeface="+mj-lt"/>
                </a:rPr>
                <a:t>Dual-Core Intel® Xeon® processor 3000 series</a:t>
              </a:r>
            </a:p>
          </p:txBody>
        </p:sp>
        <p:sp>
          <p:nvSpPr>
            <p:cNvPr id="65" name="Rectangle 68"/>
            <p:cNvSpPr>
              <a:spLocks noChangeArrowheads="1"/>
            </p:cNvSpPr>
            <p:nvPr/>
          </p:nvSpPr>
          <p:spPr bwMode="auto">
            <a:xfrm>
              <a:off x="972" y="3170"/>
              <a:ext cx="2403" cy="186"/>
            </a:xfrm>
            <a:prstGeom prst="rect">
              <a:avLst/>
            </a:prstGeom>
            <a:gradFill>
              <a:gsLst>
                <a:gs pos="22000">
                  <a:schemeClr val="bg1"/>
                </a:gs>
                <a:gs pos="73000">
                  <a:schemeClr val="bg1">
                    <a:lumMod val="75000"/>
                  </a:schemeClr>
                </a:gs>
                <a:gs pos="90000">
                  <a:schemeClr val="bg1">
                    <a:lumMod val="50000"/>
                  </a:schemeClr>
                </a:gs>
              </a:gsLst>
              <a:lin ang="5400000" scaled="0"/>
            </a:gradFill>
            <a:ln>
              <a:solidFill>
                <a:schemeClr val="bg1">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2" tIns="45717" rIns="91432" bIns="45717" anchor="ctr"/>
            <a:lstStyle/>
            <a:p>
              <a:pPr defTabSz="914063" fontAlgn="auto">
                <a:spcBef>
                  <a:spcPts val="0"/>
                </a:spcBef>
                <a:spcAft>
                  <a:spcPts val="0"/>
                </a:spcAft>
                <a:defRPr/>
              </a:pPr>
              <a:r>
                <a:rPr lang="en-US" sz="800" dirty="0">
                  <a:latin typeface="+mj-lt"/>
                </a:rPr>
                <a:t>Quad-Core Intel® Xeon® processor 3200 series</a:t>
              </a:r>
            </a:p>
          </p:txBody>
        </p:sp>
      </p:grpSp>
      <p:sp>
        <p:nvSpPr>
          <p:cNvPr id="66" name="AutoShape 70"/>
          <p:cNvSpPr>
            <a:spLocks noChangeArrowheads="1"/>
          </p:cNvSpPr>
          <p:nvPr/>
        </p:nvSpPr>
        <p:spPr bwMode="auto">
          <a:xfrm>
            <a:off x="6383093" y="3846665"/>
            <a:ext cx="2090261" cy="965835"/>
          </a:xfrm>
          <a:prstGeom prst="roundRect">
            <a:avLst>
              <a:gd name="adj" fmla="val 16667"/>
            </a:avLst>
          </a:prstGeom>
          <a:ln>
            <a:headEnd type="none" w="med" len="med"/>
            <a:tailEnd type="none" w="med" len="med"/>
          </a:ln>
          <a:effectLst>
            <a:glow rad="70000">
              <a:schemeClr val="accent1">
                <a:tint val="30000"/>
                <a:shade val="95000"/>
                <a:satMod val="300000"/>
                <a:alpha val="50000"/>
              </a:schemeClr>
            </a:glow>
            <a:outerShdw blurRad="635000" sx="102000" sy="102000" algn="ctr" rotWithShape="0">
              <a:prstClr val="black">
                <a:alpha val="71000"/>
              </a:prstClr>
            </a:outerShdw>
          </a:effectLst>
        </p:spPr>
        <p:style>
          <a:lnRef idx="1">
            <a:schemeClr val="accent1"/>
          </a:lnRef>
          <a:fillRef idx="3">
            <a:schemeClr val="accent1"/>
          </a:fillRef>
          <a:effectRef idx="2">
            <a:schemeClr val="accent1"/>
          </a:effectRef>
          <a:fontRef idx="minor">
            <a:schemeClr val="lt1"/>
          </a:fontRef>
        </p:style>
        <p:txBody>
          <a:bodyPr lIns="91432" tIns="45717" rIns="91432" bIns="45717" anchor="ctr"/>
          <a:lstStyle/>
          <a:p>
            <a:pPr algn="ctr" defTabSz="914063" fontAlgn="auto">
              <a:spcBef>
                <a:spcPts val="0"/>
              </a:spcBef>
              <a:spcAft>
                <a:spcPts val="0"/>
              </a:spcAft>
              <a:defRPr/>
            </a:pPr>
            <a:endParaRPr lang="en-US" sz="1400" dirty="0">
              <a:solidFill>
                <a:srgbClr val="000000"/>
              </a:solidFill>
            </a:endParaRPr>
          </a:p>
        </p:txBody>
      </p:sp>
      <p:sp>
        <p:nvSpPr>
          <p:cNvPr id="67" name="Text Box 71"/>
          <p:cNvSpPr txBox="1">
            <a:spLocks noChangeArrowheads="1"/>
          </p:cNvSpPr>
          <p:nvPr/>
        </p:nvSpPr>
        <p:spPr bwMode="auto">
          <a:xfrm>
            <a:off x="6493107" y="4506161"/>
            <a:ext cx="1870233" cy="275862"/>
          </a:xfrm>
          <a:prstGeom prst="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lIns="91432" tIns="45717" rIns="91432" bIns="45717" anchor="ctr"/>
          <a:lstStyle/>
          <a:p>
            <a:pPr algn="ctr" defTabSz="914063" fontAlgn="auto">
              <a:spcBef>
                <a:spcPct val="50000"/>
              </a:spcBef>
              <a:spcAft>
                <a:spcPts val="0"/>
              </a:spcAft>
              <a:defRPr/>
            </a:pPr>
            <a:r>
              <a:rPr lang="en-US" sz="1000" dirty="0">
                <a:solidFill>
                  <a:schemeClr val="bg2"/>
                </a:solidFill>
                <a:effectLst>
                  <a:outerShdw blurRad="38100" dist="38100" dir="2700000" algn="tl">
                    <a:srgbClr val="000000">
                      <a:alpha val="43137"/>
                    </a:srgbClr>
                  </a:outerShdw>
                </a:effectLst>
                <a:latin typeface="+mj-lt"/>
              </a:rPr>
              <a:t>Future Chipset</a:t>
            </a:r>
          </a:p>
        </p:txBody>
      </p:sp>
      <p:sp>
        <p:nvSpPr>
          <p:cNvPr id="68" name="Rectangle 72"/>
          <p:cNvSpPr>
            <a:spLocks noChangeArrowheads="1"/>
          </p:cNvSpPr>
          <p:nvPr/>
        </p:nvSpPr>
        <p:spPr bwMode="auto">
          <a:xfrm>
            <a:off x="6496678" y="4083627"/>
            <a:ext cx="1863090" cy="393170"/>
          </a:xfrm>
          <a:prstGeom prst="rect">
            <a:avLst/>
          </a:prstGeom>
          <a:gradFill>
            <a:gsLst>
              <a:gs pos="22000">
                <a:schemeClr val="bg1"/>
              </a:gs>
              <a:gs pos="73000">
                <a:schemeClr val="bg1">
                  <a:lumMod val="75000"/>
                </a:schemeClr>
              </a:gs>
              <a:gs pos="90000">
                <a:schemeClr val="bg1">
                  <a:lumMod val="50000"/>
                </a:schemeClr>
              </a:gs>
            </a:gsLst>
            <a:lin ang="5400000" scaled="0"/>
          </a:gradFill>
          <a:ln>
            <a:solidFill>
              <a:schemeClr val="bg1">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2" tIns="45717" rIns="91432" bIns="45717" anchor="ctr"/>
          <a:lstStyle/>
          <a:p>
            <a:pPr algn="ctr" defTabSz="914063" fontAlgn="auto">
              <a:spcBef>
                <a:spcPts val="0"/>
              </a:spcBef>
              <a:spcAft>
                <a:spcPts val="0"/>
              </a:spcAft>
              <a:defRPr/>
            </a:pPr>
            <a:r>
              <a:rPr lang="en-US" sz="1100" dirty="0">
                <a:effectLst>
                  <a:outerShdw blurRad="38100" dist="38100" dir="2700000" algn="tl">
                    <a:srgbClr val="000000">
                      <a:alpha val="43137"/>
                    </a:srgbClr>
                  </a:outerShdw>
                </a:effectLst>
                <a:latin typeface="+mj-lt"/>
              </a:rPr>
              <a:t>Future Processors</a:t>
            </a:r>
          </a:p>
        </p:txBody>
      </p:sp>
      <p:sp>
        <p:nvSpPr>
          <p:cNvPr id="69" name="Text Box 73"/>
          <p:cNvSpPr txBox="1">
            <a:spLocks noChangeArrowheads="1"/>
          </p:cNvSpPr>
          <p:nvPr/>
        </p:nvSpPr>
        <p:spPr bwMode="auto">
          <a:xfrm>
            <a:off x="6399213" y="3830638"/>
            <a:ext cx="2374900" cy="250825"/>
          </a:xfrm>
          <a:prstGeom prst="rect">
            <a:avLst/>
          </a:prstGeom>
          <a:noFill/>
          <a:ln w="50800" algn="ctr">
            <a:noFill/>
            <a:miter lim="800000"/>
            <a:headEnd/>
            <a:tailEnd/>
          </a:ln>
        </p:spPr>
        <p:txBody>
          <a:bodyPr lIns="80988" tIns="40494" rIns="80988" bIns="40494">
            <a:spAutoFit/>
          </a:bodyPr>
          <a:lstStyle/>
          <a:p>
            <a:pPr eaLnBrk="0" fontAlgn="auto" hangingPunct="0">
              <a:spcBef>
                <a:spcPct val="50000"/>
              </a:spcBef>
              <a:spcAft>
                <a:spcPts val="0"/>
              </a:spcAft>
              <a:defRPr/>
            </a:pPr>
            <a:r>
              <a:rPr lang="en-US" sz="1100" dirty="0">
                <a:solidFill>
                  <a:srgbClr val="000000"/>
                </a:solidFill>
                <a:latin typeface="+mj-lt"/>
                <a:cs typeface="+mn-cs"/>
              </a:rPr>
              <a:t>Future DP Platform</a:t>
            </a:r>
          </a:p>
        </p:txBody>
      </p:sp>
      <p:grpSp>
        <p:nvGrpSpPr>
          <p:cNvPr id="62580" name="Group 74"/>
          <p:cNvGrpSpPr>
            <a:grpSpLocks/>
          </p:cNvGrpSpPr>
          <p:nvPr/>
        </p:nvGrpSpPr>
        <p:grpSpPr bwMode="auto">
          <a:xfrm>
            <a:off x="4191000" y="5156200"/>
            <a:ext cx="2008188" cy="546100"/>
            <a:chOff x="3991" y="2329"/>
            <a:chExt cx="1658" cy="307"/>
          </a:xfrm>
        </p:grpSpPr>
        <p:sp>
          <p:nvSpPr>
            <p:cNvPr id="71" name="Rectangle 75"/>
            <p:cNvSpPr>
              <a:spLocks noChangeArrowheads="1"/>
            </p:cNvSpPr>
            <p:nvPr/>
          </p:nvSpPr>
          <p:spPr bwMode="auto">
            <a:xfrm>
              <a:off x="3992" y="2329"/>
              <a:ext cx="1656" cy="170"/>
            </a:xfrm>
            <a:prstGeom prst="rect">
              <a:avLst/>
            </a:prstGeom>
            <a:gradFill>
              <a:gsLst>
                <a:gs pos="22000">
                  <a:schemeClr val="bg1"/>
                </a:gs>
                <a:gs pos="73000">
                  <a:schemeClr val="bg1">
                    <a:lumMod val="75000"/>
                  </a:schemeClr>
                </a:gs>
                <a:gs pos="90000">
                  <a:schemeClr val="bg1">
                    <a:lumMod val="50000"/>
                  </a:schemeClr>
                </a:gs>
              </a:gsLst>
              <a:lin ang="5400000" scaled="0"/>
            </a:gradFill>
            <a:ln>
              <a:solidFill>
                <a:schemeClr val="bg1">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2" tIns="45717" rIns="91432" bIns="45717" anchor="ctr"/>
            <a:lstStyle/>
            <a:p>
              <a:pPr defTabSz="914063" fontAlgn="auto">
                <a:spcBef>
                  <a:spcPts val="0"/>
                </a:spcBef>
                <a:spcAft>
                  <a:spcPts val="0"/>
                </a:spcAft>
                <a:defRPr/>
              </a:pPr>
              <a:r>
                <a:rPr lang="en-US" sz="1100" dirty="0">
                  <a:effectLst>
                    <a:outerShdw blurRad="38100" dist="38100" dir="2700000" algn="tl">
                      <a:srgbClr val="000000">
                        <a:alpha val="43137"/>
                      </a:srgbClr>
                    </a:outerShdw>
                  </a:effectLst>
                  <a:latin typeface="+mj-lt"/>
                </a:rPr>
                <a:t>45 </a:t>
              </a:r>
              <a:r>
                <a:rPr lang="en-US" sz="1100" dirty="0" err="1">
                  <a:effectLst>
                    <a:outerShdw blurRad="38100" dist="38100" dir="2700000" algn="tl">
                      <a:srgbClr val="000000">
                        <a:alpha val="43137"/>
                      </a:srgbClr>
                    </a:outerShdw>
                  </a:effectLst>
                  <a:latin typeface="+mj-lt"/>
                </a:rPr>
                <a:t>nM</a:t>
              </a:r>
              <a:r>
                <a:rPr lang="en-US" sz="1100" dirty="0">
                  <a:effectLst>
                    <a:outerShdw blurRad="38100" dist="38100" dir="2700000" algn="tl">
                      <a:srgbClr val="000000">
                        <a:alpha val="43137"/>
                      </a:srgbClr>
                    </a:outerShdw>
                  </a:effectLst>
                  <a:latin typeface="+mj-lt"/>
                </a:rPr>
                <a:t> Quad Core Processor </a:t>
              </a:r>
            </a:p>
          </p:txBody>
        </p:sp>
        <p:sp>
          <p:nvSpPr>
            <p:cNvPr id="72" name="Rectangle 76"/>
            <p:cNvSpPr>
              <a:spLocks noChangeArrowheads="1"/>
            </p:cNvSpPr>
            <p:nvPr/>
          </p:nvSpPr>
          <p:spPr bwMode="gray">
            <a:xfrm>
              <a:off x="3991" y="2482"/>
              <a:ext cx="1658" cy="154"/>
            </a:xfrm>
            <a:prstGeom prst="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lIns="91432" tIns="45717" rIns="91432" bIns="45717" anchor="ctr"/>
            <a:lstStyle/>
            <a:p>
              <a:pPr defTabSz="914063" fontAlgn="auto">
                <a:spcBef>
                  <a:spcPct val="50000"/>
                </a:spcBef>
                <a:spcAft>
                  <a:spcPts val="0"/>
                </a:spcAft>
                <a:defRPr/>
              </a:pPr>
              <a:r>
                <a:rPr lang="en-US" sz="1000" dirty="0">
                  <a:solidFill>
                    <a:schemeClr val="bg2"/>
                  </a:solidFill>
                  <a:effectLst>
                    <a:outerShdw blurRad="38100" dist="38100" dir="2700000" algn="tl">
                      <a:srgbClr val="000000">
                        <a:alpha val="43137"/>
                      </a:srgbClr>
                    </a:outerShdw>
                  </a:effectLst>
                  <a:latin typeface="+mj-lt"/>
                </a:rPr>
                <a:t>45 </a:t>
              </a:r>
              <a:r>
                <a:rPr lang="en-US" sz="1000" dirty="0" err="1">
                  <a:solidFill>
                    <a:schemeClr val="bg2"/>
                  </a:solidFill>
                  <a:effectLst>
                    <a:outerShdw blurRad="38100" dist="38100" dir="2700000" algn="tl">
                      <a:srgbClr val="000000">
                        <a:alpha val="43137"/>
                      </a:srgbClr>
                    </a:outerShdw>
                  </a:effectLst>
                  <a:latin typeface="+mj-lt"/>
                </a:rPr>
                <a:t>nM</a:t>
              </a:r>
              <a:r>
                <a:rPr lang="en-US" sz="1000" dirty="0">
                  <a:solidFill>
                    <a:schemeClr val="bg2"/>
                  </a:solidFill>
                  <a:effectLst>
                    <a:outerShdw blurRad="38100" dist="38100" dir="2700000" algn="tl">
                      <a:srgbClr val="000000">
                        <a:alpha val="43137"/>
                      </a:srgbClr>
                    </a:outerShdw>
                  </a:effectLst>
                  <a:latin typeface="+mj-lt"/>
                </a:rPr>
                <a:t> Dual Core Processor</a:t>
              </a:r>
            </a:p>
          </p:txBody>
        </p:sp>
      </p:grpSp>
      <p:sp>
        <p:nvSpPr>
          <p:cNvPr id="62581" name="Footer Placeholder 1"/>
          <p:cNvSpPr txBox="1">
            <a:spLocks/>
          </p:cNvSpPr>
          <p:nvPr/>
        </p:nvSpPr>
        <p:spPr bwMode="auto">
          <a:xfrm>
            <a:off x="381000" y="6750050"/>
            <a:ext cx="9144000" cy="263525"/>
          </a:xfrm>
          <a:prstGeom prst="rect">
            <a:avLst/>
          </a:prstGeom>
          <a:noFill/>
          <a:ln w="9525">
            <a:noFill/>
            <a:miter lim="800000"/>
            <a:headEnd/>
            <a:tailEnd/>
          </a:ln>
        </p:spPr>
        <p:txBody>
          <a:bodyPr/>
          <a:lstStyle/>
          <a:p>
            <a:r>
              <a:rPr lang="en-US" sz="700">
                <a:solidFill>
                  <a:schemeClr val="bg2"/>
                </a:solidFill>
                <a:latin typeface="Segoe" pitchFamily="2" charset="0"/>
              </a:rPr>
              <a:t>Copyright © Intel Corporation, 2006. All rights reserved. Third-party marks and brands are the property of their respective owners. All products, dates, and figures are preliminary and subject to change without notice.</a:t>
            </a:r>
          </a:p>
        </p:txBody>
      </p:sp>
      <p:sp>
        <p:nvSpPr>
          <p:cNvPr id="74" name="Text Box 40"/>
          <p:cNvSpPr txBox="1">
            <a:spLocks noChangeArrowheads="1"/>
          </p:cNvSpPr>
          <p:nvPr/>
        </p:nvSpPr>
        <p:spPr bwMode="auto">
          <a:xfrm>
            <a:off x="5943600" y="6537325"/>
            <a:ext cx="2819400" cy="244475"/>
          </a:xfrm>
          <a:prstGeom prst="rect">
            <a:avLst/>
          </a:prstGeom>
          <a:noFill/>
          <a:ln w="50800" algn="ctr">
            <a:noFill/>
            <a:miter lim="800000"/>
            <a:headEnd/>
            <a:tailEnd/>
          </a:ln>
        </p:spPr>
        <p:txBody>
          <a:bodyPr>
            <a:spAutoFit/>
          </a:bodyPr>
          <a:lstStyle/>
          <a:p>
            <a:pPr eaLnBrk="0" fontAlgn="auto" hangingPunct="0">
              <a:spcBef>
                <a:spcPct val="50000"/>
              </a:spcBef>
              <a:spcAft>
                <a:spcPts val="0"/>
              </a:spcAft>
              <a:defRPr/>
            </a:pPr>
            <a:r>
              <a:rPr lang="en-US" sz="1000" dirty="0">
                <a:effectLst>
                  <a:outerShdw blurRad="38100" dist="38100" dir="2700000" algn="tl">
                    <a:srgbClr val="000000">
                      <a:alpha val="43137"/>
                    </a:srgbClr>
                  </a:outerShdw>
                </a:effectLst>
                <a:latin typeface="+mj-lt"/>
                <a:cs typeface="+mn-cs"/>
              </a:rPr>
              <a:t>* = Intel </a:t>
            </a:r>
            <a:r>
              <a:rPr lang="en-US" sz="1000" dirty="0" err="1">
                <a:effectLst>
                  <a:outerShdw blurRad="38100" dist="38100" dir="2700000" algn="tl">
                    <a:srgbClr val="000000">
                      <a:alpha val="43137"/>
                    </a:srgbClr>
                  </a:outerShdw>
                </a:effectLst>
                <a:latin typeface="+mj-lt"/>
                <a:cs typeface="+mn-cs"/>
              </a:rPr>
              <a:t>NetBurst</a:t>
            </a:r>
            <a:r>
              <a:rPr lang="en-US" sz="1000" dirty="0">
                <a:effectLst>
                  <a:outerShdw blurRad="38100" dist="38100" dir="2700000" algn="tl">
                    <a:srgbClr val="000000">
                      <a:alpha val="43137"/>
                    </a:srgbClr>
                  </a:outerShdw>
                </a:effectLst>
                <a:latin typeface="+mj-lt"/>
                <a:cs typeface="+mn-cs"/>
              </a:rPr>
              <a:t>® </a:t>
            </a:r>
            <a:r>
              <a:rPr lang="en-US" sz="1000" dirty="0" err="1">
                <a:effectLst>
                  <a:outerShdw blurRad="38100" dist="38100" dir="2700000" algn="tl">
                    <a:srgbClr val="000000">
                      <a:alpha val="43137"/>
                    </a:srgbClr>
                  </a:outerShdw>
                </a:effectLst>
                <a:latin typeface="+mj-lt"/>
                <a:cs typeface="+mn-cs"/>
              </a:rPr>
              <a:t>Microarchitecture</a:t>
            </a:r>
            <a:endParaRPr lang="en-US" sz="1000" dirty="0">
              <a:effectLst>
                <a:outerShdw blurRad="38100" dist="38100" dir="2700000" algn="tl">
                  <a:srgbClr val="000000">
                    <a:alpha val="43137"/>
                  </a:srgbClr>
                </a:outerShdw>
              </a:effectLst>
              <a:latin typeface="+mj-lt"/>
              <a:cs typeface="+mn-cs"/>
            </a:endParaRPr>
          </a:p>
        </p:txBody>
      </p:sp>
      <p:sp>
        <p:nvSpPr>
          <p:cNvPr id="78" name="Rectangle 77"/>
          <p:cNvSpPr/>
          <p:nvPr/>
        </p:nvSpPr>
        <p:spPr>
          <a:xfrm>
            <a:off x="6411913" y="2728913"/>
            <a:ext cx="1185862" cy="261937"/>
          </a:xfrm>
          <a:prstGeom prst="rect">
            <a:avLst/>
          </a:prstGeom>
        </p:spPr>
        <p:txBody>
          <a:bodyPr wrap="none">
            <a:spAutoFit/>
          </a:bodyPr>
          <a:lstStyle/>
          <a:p>
            <a:pPr defTabSz="914063" fontAlgn="auto">
              <a:spcBef>
                <a:spcPts val="0"/>
              </a:spcBef>
              <a:spcAft>
                <a:spcPts val="0"/>
              </a:spcAft>
              <a:defRPr/>
            </a:pPr>
            <a:r>
              <a:rPr lang="en-US" sz="1100" dirty="0">
                <a:solidFill>
                  <a:schemeClr val="bg2"/>
                </a:solidFill>
                <a:latin typeface="+mj-lt"/>
                <a:cs typeface="+mn-cs"/>
              </a:rPr>
              <a:t>Future Platform</a:t>
            </a:r>
          </a:p>
        </p:txBody>
      </p:sp>
      <p:sp>
        <p:nvSpPr>
          <p:cNvPr id="79" name="Rectangle 78"/>
          <p:cNvSpPr/>
          <p:nvPr/>
        </p:nvSpPr>
        <p:spPr>
          <a:xfrm>
            <a:off x="6386513" y="1590675"/>
            <a:ext cx="1314450" cy="261938"/>
          </a:xfrm>
          <a:prstGeom prst="rect">
            <a:avLst/>
          </a:prstGeom>
        </p:spPr>
        <p:txBody>
          <a:bodyPr wrap="none">
            <a:spAutoFit/>
          </a:bodyPr>
          <a:lstStyle/>
          <a:p>
            <a:pPr fontAlgn="auto">
              <a:spcBef>
                <a:spcPts val="0"/>
              </a:spcBef>
              <a:spcAft>
                <a:spcPts val="0"/>
              </a:spcAft>
              <a:defRPr/>
            </a:pPr>
            <a:r>
              <a:rPr lang="en-US" sz="1100" dirty="0">
                <a:solidFill>
                  <a:srgbClr val="000000"/>
                </a:solidFill>
                <a:latin typeface="+mj-lt"/>
                <a:cs typeface="+mn-cs"/>
              </a:rPr>
              <a:t>Richford Platform</a:t>
            </a:r>
          </a:p>
        </p:txBody>
      </p:sp>
      <p:sp>
        <p:nvSpPr>
          <p:cNvPr id="80" name="Rectangle 79"/>
          <p:cNvSpPr/>
          <p:nvPr/>
        </p:nvSpPr>
        <p:spPr>
          <a:xfrm>
            <a:off x="3581400" y="2698750"/>
            <a:ext cx="1363663" cy="260350"/>
          </a:xfrm>
          <a:prstGeom prst="rect">
            <a:avLst/>
          </a:prstGeom>
        </p:spPr>
        <p:txBody>
          <a:bodyPr wrap="none">
            <a:spAutoFit/>
          </a:bodyPr>
          <a:lstStyle/>
          <a:p>
            <a:pPr fontAlgn="auto">
              <a:spcBef>
                <a:spcPts val="0"/>
              </a:spcBef>
              <a:spcAft>
                <a:spcPts val="0"/>
              </a:spcAft>
              <a:defRPr/>
            </a:pPr>
            <a:r>
              <a:rPr lang="en-US" sz="1100" dirty="0" err="1">
                <a:solidFill>
                  <a:srgbClr val="000000"/>
                </a:solidFill>
                <a:latin typeface="+mj-lt"/>
                <a:cs typeface="+mn-cs"/>
              </a:rPr>
              <a:t>Caneland</a:t>
            </a:r>
            <a:r>
              <a:rPr lang="en-US" sz="1100" dirty="0">
                <a:solidFill>
                  <a:srgbClr val="000000"/>
                </a:solidFill>
                <a:latin typeface="+mj-lt"/>
                <a:cs typeface="+mn-cs"/>
              </a:rPr>
              <a:t> Platform</a:t>
            </a:r>
          </a:p>
        </p:txBody>
      </p:sp>
      <p:sp>
        <p:nvSpPr>
          <p:cNvPr id="81" name="Rectangle 80"/>
          <p:cNvSpPr/>
          <p:nvPr/>
        </p:nvSpPr>
        <p:spPr>
          <a:xfrm>
            <a:off x="2008188" y="2711450"/>
            <a:ext cx="1620837" cy="231775"/>
          </a:xfrm>
          <a:prstGeom prst="rect">
            <a:avLst/>
          </a:prstGeom>
        </p:spPr>
        <p:txBody>
          <a:bodyPr wrap="none">
            <a:spAutoFit/>
          </a:bodyPr>
          <a:lstStyle/>
          <a:p>
            <a:pPr fontAlgn="auto">
              <a:spcBef>
                <a:spcPts val="0"/>
              </a:spcBef>
              <a:spcAft>
                <a:spcPts val="0"/>
              </a:spcAft>
              <a:defRPr/>
            </a:pPr>
            <a:r>
              <a:rPr lang="en-US" sz="900" dirty="0">
                <a:solidFill>
                  <a:srgbClr val="000000"/>
                </a:solidFill>
                <a:latin typeface="+mj-lt"/>
                <a:cs typeface="+mn-cs"/>
              </a:rPr>
              <a:t>Intel® Xeon® MP Platform</a:t>
            </a:r>
          </a:p>
        </p:txBody>
      </p:sp>
      <p:sp>
        <p:nvSpPr>
          <p:cNvPr id="5" name="Rectangle 4"/>
          <p:cNvSpPr>
            <a:spLocks noChangeArrowheads="1"/>
          </p:cNvSpPr>
          <p:nvPr/>
        </p:nvSpPr>
        <p:spPr bwMode="auto">
          <a:xfrm>
            <a:off x="6386513" y="1192213"/>
            <a:ext cx="2301875" cy="334962"/>
          </a:xfrm>
          <a:prstGeom prst="rect">
            <a:avLst/>
          </a:prstGeom>
          <a:noFill/>
          <a:ln w="9525">
            <a:noFill/>
            <a:miter lim="800000"/>
            <a:headEnd/>
            <a:tailEnd/>
          </a:ln>
        </p:spPr>
        <p:txBody>
          <a:bodyPr lIns="80988" tIns="40494" rIns="80988" bIns="40494"/>
          <a:lstStyle/>
          <a:p>
            <a:pPr fontAlgn="auto">
              <a:lnSpc>
                <a:spcPct val="90000"/>
              </a:lnSpc>
              <a:spcBef>
                <a:spcPct val="30000"/>
              </a:spcBef>
              <a:spcAft>
                <a:spcPts val="0"/>
              </a:spcAft>
              <a:defRPr/>
            </a:pPr>
            <a:r>
              <a:rPr lang="en-US" sz="2400">
                <a:solidFill>
                  <a:schemeClr val="accent1"/>
                </a:solidFill>
                <a:effectLst>
                  <a:outerShdw blurRad="38100" dist="38100" dir="2700000" algn="tl">
                    <a:srgbClr val="000000">
                      <a:alpha val="43137"/>
                    </a:srgbClr>
                  </a:outerShdw>
                </a:effectLst>
                <a:latin typeface="+mj-lt"/>
                <a:cs typeface="+mn-cs"/>
              </a:rPr>
              <a:t>Future</a:t>
            </a:r>
          </a:p>
        </p:txBody>
      </p:sp>
      <p:sp>
        <p:nvSpPr>
          <p:cNvPr id="6" name="Rectangle 5"/>
          <p:cNvSpPr>
            <a:spLocks noChangeArrowheads="1"/>
          </p:cNvSpPr>
          <p:nvPr/>
        </p:nvSpPr>
        <p:spPr bwMode="auto">
          <a:xfrm>
            <a:off x="2120900" y="1201738"/>
            <a:ext cx="1965325" cy="303212"/>
          </a:xfrm>
          <a:prstGeom prst="rect">
            <a:avLst/>
          </a:prstGeom>
          <a:noFill/>
          <a:ln w="9525">
            <a:noFill/>
            <a:miter lim="800000"/>
            <a:headEnd/>
            <a:tailEnd/>
          </a:ln>
        </p:spPr>
        <p:txBody>
          <a:bodyPr lIns="80988" tIns="40494" rIns="80988" bIns="40494"/>
          <a:lstStyle/>
          <a:p>
            <a:pPr fontAlgn="auto">
              <a:lnSpc>
                <a:spcPct val="90000"/>
              </a:lnSpc>
              <a:spcBef>
                <a:spcPct val="30000"/>
              </a:spcBef>
              <a:spcAft>
                <a:spcPts val="0"/>
              </a:spcAft>
              <a:defRPr/>
            </a:pPr>
            <a:r>
              <a:rPr lang="en-US" sz="2400" dirty="0">
                <a:solidFill>
                  <a:schemeClr val="accent1"/>
                </a:solidFill>
                <a:effectLst>
                  <a:outerShdw blurRad="38100" dist="38100" dir="2700000" algn="tl">
                    <a:srgbClr val="000000">
                      <a:alpha val="43137"/>
                    </a:srgbClr>
                  </a:outerShdw>
                </a:effectLst>
                <a:latin typeface="+mj-lt"/>
                <a:cs typeface="+mn-cs"/>
              </a:rPr>
              <a:t>2007</a:t>
            </a:r>
          </a:p>
        </p:txBody>
      </p:sp>
      <p:sp>
        <p:nvSpPr>
          <p:cNvPr id="56" name="Rectangle 59"/>
          <p:cNvSpPr>
            <a:spLocks noChangeArrowheads="1"/>
          </p:cNvSpPr>
          <p:nvPr/>
        </p:nvSpPr>
        <p:spPr bwMode="auto">
          <a:xfrm>
            <a:off x="4254500" y="1196975"/>
            <a:ext cx="1963738" cy="336550"/>
          </a:xfrm>
          <a:prstGeom prst="rect">
            <a:avLst/>
          </a:prstGeom>
          <a:noFill/>
          <a:ln w="9525">
            <a:noFill/>
            <a:miter lim="800000"/>
            <a:headEnd/>
            <a:tailEnd/>
          </a:ln>
        </p:spPr>
        <p:txBody>
          <a:bodyPr lIns="80988" tIns="40494" rIns="80988" bIns="40494"/>
          <a:lstStyle/>
          <a:p>
            <a:pPr fontAlgn="auto">
              <a:lnSpc>
                <a:spcPct val="90000"/>
              </a:lnSpc>
              <a:spcBef>
                <a:spcPct val="30000"/>
              </a:spcBef>
              <a:spcAft>
                <a:spcPts val="0"/>
              </a:spcAft>
              <a:defRPr/>
            </a:pPr>
            <a:r>
              <a:rPr lang="en-US" sz="2400">
                <a:solidFill>
                  <a:schemeClr val="accent1"/>
                </a:solidFill>
                <a:effectLst>
                  <a:outerShdw blurRad="38100" dist="38100" dir="2700000" algn="tl">
                    <a:srgbClr val="000000">
                      <a:alpha val="43137"/>
                    </a:srgbClr>
                  </a:outerShdw>
                </a:effectLst>
                <a:latin typeface="+mj-lt"/>
                <a:cs typeface="+mn-cs"/>
              </a:rPr>
              <a:t>2008</a:t>
            </a:r>
          </a:p>
        </p:txBody>
      </p:sp>
      <p:sp>
        <p:nvSpPr>
          <p:cNvPr id="82" name="Line 4"/>
          <p:cNvSpPr>
            <a:spLocks noChangeShapeType="1"/>
          </p:cNvSpPr>
          <p:nvPr/>
        </p:nvSpPr>
        <p:spPr bwMode="auto">
          <a:xfrm flipH="1" flipV="1">
            <a:off x="6299662" y="1132609"/>
            <a:ext cx="45719" cy="5361709"/>
          </a:xfrm>
          <a:prstGeom prst="line">
            <a:avLst/>
          </a:prstGeom>
          <a:noFill/>
          <a:ln w="28575">
            <a:solidFill>
              <a:schemeClr val="tx1"/>
            </a:solidFill>
            <a:round/>
            <a:headEnd/>
            <a:tailEnd/>
          </a:ln>
          <a:effectLst>
            <a:glow rad="101600">
              <a:schemeClr val="accent3">
                <a:satMod val="175000"/>
                <a:alpha val="40000"/>
              </a:schemeClr>
            </a:glow>
            <a:outerShdw blurRad="63500" sx="102000" sy="102000" algn="ctr" rotWithShape="0">
              <a:prstClr val="black">
                <a:alpha val="40000"/>
              </a:prstClr>
            </a:outerShdw>
          </a:effectLst>
        </p:spPr>
        <p:txBody>
          <a:bodyPr/>
          <a:lstStyle/>
          <a:p>
            <a:pPr fontAlgn="auto">
              <a:spcBef>
                <a:spcPts val="0"/>
              </a:spcBef>
              <a:spcAft>
                <a:spcPts val="0"/>
              </a:spcAft>
              <a:defRPr/>
            </a:pPr>
            <a:endParaRPr lang="en-US">
              <a:latin typeface="+mn-lt"/>
              <a:cs typeface="+mn-cs"/>
            </a:endParaRPr>
          </a:p>
        </p:txBody>
      </p:sp>
      <p:grpSp>
        <p:nvGrpSpPr>
          <p:cNvPr id="62593" name="Group 42"/>
          <p:cNvGrpSpPr>
            <a:grpSpLocks/>
          </p:cNvGrpSpPr>
          <p:nvPr/>
        </p:nvGrpSpPr>
        <p:grpSpPr bwMode="auto">
          <a:xfrm>
            <a:off x="2085975" y="4016375"/>
            <a:ext cx="2027238" cy="461963"/>
            <a:chOff x="999" y="2324"/>
            <a:chExt cx="2842" cy="282"/>
          </a:xfrm>
        </p:grpSpPr>
        <p:sp>
          <p:nvSpPr>
            <p:cNvPr id="41" name="Rectangle 43"/>
            <p:cNvSpPr>
              <a:spLocks noChangeArrowheads="1"/>
            </p:cNvSpPr>
            <p:nvPr/>
          </p:nvSpPr>
          <p:spPr bwMode="auto">
            <a:xfrm>
              <a:off x="1003" y="2324"/>
              <a:ext cx="2838" cy="170"/>
            </a:xfrm>
            <a:prstGeom prst="rect">
              <a:avLst/>
            </a:prstGeom>
            <a:gradFill>
              <a:gsLst>
                <a:gs pos="22000">
                  <a:schemeClr val="bg1"/>
                </a:gs>
                <a:gs pos="73000">
                  <a:schemeClr val="bg1">
                    <a:lumMod val="75000"/>
                  </a:schemeClr>
                </a:gs>
                <a:gs pos="90000">
                  <a:schemeClr val="bg1">
                    <a:lumMod val="50000"/>
                  </a:schemeClr>
                </a:gs>
              </a:gsLst>
              <a:lin ang="5400000" scaled="0"/>
            </a:gradFill>
            <a:ln>
              <a:solidFill>
                <a:schemeClr val="bg1">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2" tIns="45717" rIns="91432" bIns="45717" anchor="ctr"/>
            <a:lstStyle/>
            <a:p>
              <a:pPr algn="ctr">
                <a:defRPr/>
              </a:pPr>
              <a:r>
                <a:rPr lang="en-US" sz="800">
                  <a:solidFill>
                    <a:srgbClr val="FFFFFF"/>
                  </a:solidFill>
                  <a:latin typeface="Segoe Semibold" charset="0"/>
                  <a:cs typeface="Arial" charset="0"/>
                </a:rPr>
                <a:t>Quad-Core Intel® Xeon® processor 5300 series</a:t>
              </a:r>
              <a:endParaRPr lang="en-US">
                <a:solidFill>
                  <a:schemeClr val="tx1"/>
                </a:solidFill>
                <a:latin typeface="Arial" charset="0"/>
                <a:cs typeface="Arial" charset="0"/>
              </a:endParaRPr>
            </a:p>
          </p:txBody>
        </p:sp>
        <p:sp>
          <p:nvSpPr>
            <p:cNvPr id="42" name="Rectangle 44"/>
            <p:cNvSpPr>
              <a:spLocks noChangeArrowheads="1"/>
            </p:cNvSpPr>
            <p:nvPr/>
          </p:nvSpPr>
          <p:spPr bwMode="gray">
            <a:xfrm>
              <a:off x="999" y="2477"/>
              <a:ext cx="2842" cy="129"/>
            </a:xfrm>
            <a:prstGeom prst="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lIns="91432" tIns="45717" rIns="91432" bIns="45717" anchor="ctr"/>
            <a:lstStyle/>
            <a:p>
              <a:pPr algn="ctr">
                <a:defRPr/>
              </a:pPr>
              <a:r>
                <a:rPr lang="en-US" sz="800">
                  <a:solidFill>
                    <a:schemeClr val="bg2"/>
                  </a:solidFill>
                  <a:latin typeface="Segoe Semibold" charset="0"/>
                  <a:cs typeface="Arial" charset="0"/>
                </a:rPr>
                <a:t>Dual-Core Intel® Xeon® processor</a:t>
              </a:r>
              <a:br>
                <a:rPr lang="en-US" sz="800">
                  <a:solidFill>
                    <a:schemeClr val="bg2"/>
                  </a:solidFill>
                  <a:latin typeface="Segoe Semibold" charset="0"/>
                  <a:cs typeface="Arial" charset="0"/>
                </a:rPr>
              </a:br>
              <a:r>
                <a:rPr lang="en-US" sz="800">
                  <a:solidFill>
                    <a:schemeClr val="bg2"/>
                  </a:solidFill>
                  <a:latin typeface="Segoe Semibold" charset="0"/>
                  <a:cs typeface="Arial" charset="0"/>
                </a:rPr>
                <a:t> 5100 series</a:t>
              </a:r>
              <a:endParaRPr lang="en-US">
                <a:solidFill>
                  <a:schemeClr val="tx1"/>
                </a:solidFill>
                <a:latin typeface="Arial" charset="0"/>
                <a:cs typeface="Arial" charset="0"/>
              </a:endParaRPr>
            </a:p>
          </p:txBody>
        </p:sp>
      </p:grpSp>
      <p:sp>
        <p:nvSpPr>
          <p:cNvPr id="46" name="Text Box 48"/>
          <p:cNvSpPr txBox="1">
            <a:spLocks noChangeArrowheads="1"/>
          </p:cNvSpPr>
          <p:nvPr/>
        </p:nvSpPr>
        <p:spPr bwMode="gray">
          <a:xfrm>
            <a:off x="2085412" y="4533206"/>
            <a:ext cx="4114800" cy="202248"/>
          </a:xfrm>
          <a:prstGeom prst="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lIns="91432" tIns="45717" rIns="91432" bIns="45717" anchor="ctr"/>
          <a:lstStyle/>
          <a:p>
            <a:pPr algn="ctr">
              <a:defRPr/>
            </a:pPr>
            <a:r>
              <a:rPr lang="en-US" sz="900" dirty="0">
                <a:solidFill>
                  <a:schemeClr val="bg2"/>
                </a:solidFill>
                <a:latin typeface="Segoe Semibold" charset="0"/>
                <a:cs typeface="Arial" charset="0"/>
              </a:rPr>
              <a:t>Intel® 5000 P/V Chipsets</a:t>
            </a:r>
            <a:endParaRPr lang="en-US" dirty="0">
              <a:solidFill>
                <a:schemeClr val="tx1"/>
              </a:solidFill>
              <a:latin typeface="Arial" charset="0"/>
              <a:cs typeface="Arial" charset="0"/>
            </a:endParaRPr>
          </a:p>
        </p:txBody>
      </p:sp>
      <p:sp>
        <p:nvSpPr>
          <p:cNvPr id="62597" name="Footer Placeholder 1"/>
          <p:cNvSpPr txBox="1">
            <a:spLocks/>
          </p:cNvSpPr>
          <p:nvPr/>
        </p:nvSpPr>
        <p:spPr bwMode="auto">
          <a:xfrm>
            <a:off x="0" y="6248400"/>
            <a:ext cx="6248400" cy="685800"/>
          </a:xfrm>
          <a:prstGeom prst="rect">
            <a:avLst/>
          </a:prstGeom>
          <a:noFill/>
          <a:ln w="9525">
            <a:noFill/>
            <a:miter lim="800000"/>
            <a:headEnd/>
            <a:tailEnd/>
          </a:ln>
        </p:spPr>
        <p:txBody>
          <a:bodyPr/>
          <a:lstStyle/>
          <a:p>
            <a:r>
              <a:rPr lang="en-US" sz="700" dirty="0">
                <a:latin typeface="Segoe" pitchFamily="2" charset="0"/>
              </a:rPr>
              <a:t>Copyright © Intel Corporation, 2007. All rights reserved. Intel processor numbers are not a measure of performance. Processor numbers differentiate features within each processor family, not across different processor families. See </a:t>
            </a:r>
            <a:r>
              <a:rPr lang="en-US" sz="700" dirty="0" err="1">
                <a:latin typeface="Segoe" pitchFamily="2" charset="0"/>
              </a:rPr>
              <a:t>www.intel.com/products/processor_number</a:t>
            </a:r>
            <a:r>
              <a:rPr lang="en-US" sz="700" dirty="0">
                <a:latin typeface="Segoe" pitchFamily="2" charset="0"/>
              </a:rPr>
              <a:t> for details. </a:t>
            </a:r>
            <a:r>
              <a:rPr lang="en-US" sz="700" dirty="0"/>
              <a:t>All products, dates, and figures are preliminary and subject to change without notice. </a:t>
            </a:r>
          </a:p>
        </p:txBody>
      </p:sp>
      <p:grpSp>
        <p:nvGrpSpPr>
          <p:cNvPr id="62628" name="Group 164"/>
          <p:cNvGrpSpPr>
            <a:grpSpLocks/>
          </p:cNvGrpSpPr>
          <p:nvPr/>
        </p:nvGrpSpPr>
        <p:grpSpPr bwMode="auto">
          <a:xfrm>
            <a:off x="3581400" y="1600200"/>
            <a:ext cx="4953000" cy="4495800"/>
            <a:chOff x="2352" y="1008"/>
            <a:chExt cx="3168" cy="2832"/>
          </a:xfrm>
        </p:grpSpPr>
        <p:sp>
          <p:nvSpPr>
            <p:cNvPr id="62625" name="Rectangle 161"/>
            <p:cNvSpPr>
              <a:spLocks noChangeArrowheads="1"/>
            </p:cNvSpPr>
            <p:nvPr/>
          </p:nvSpPr>
          <p:spPr bwMode="auto">
            <a:xfrm>
              <a:off x="2352" y="1728"/>
              <a:ext cx="3168" cy="2112"/>
            </a:xfrm>
            <a:prstGeom prst="rect">
              <a:avLst/>
            </a:prstGeom>
            <a:solidFill>
              <a:schemeClr val="accent2">
                <a:alpha val="10000"/>
              </a:schemeClr>
            </a:solidFill>
            <a:ln w="76200">
              <a:solidFill>
                <a:schemeClr val="accent2"/>
              </a:solidFill>
              <a:miter lim="800000"/>
              <a:headEnd/>
              <a:tailEnd/>
            </a:ln>
            <a:effectLst/>
          </p:spPr>
          <p:txBody>
            <a:bodyPr wrap="none" anchor="ctr"/>
            <a:lstStyle/>
            <a:p>
              <a:endParaRPr lang="en-US"/>
            </a:p>
          </p:txBody>
        </p:sp>
        <p:sp>
          <p:nvSpPr>
            <p:cNvPr id="62626" name="Rectangle 162"/>
            <p:cNvSpPr>
              <a:spLocks noChangeArrowheads="1"/>
            </p:cNvSpPr>
            <p:nvPr/>
          </p:nvSpPr>
          <p:spPr bwMode="auto">
            <a:xfrm>
              <a:off x="4107" y="1008"/>
              <a:ext cx="1413" cy="720"/>
            </a:xfrm>
            <a:prstGeom prst="rect">
              <a:avLst/>
            </a:prstGeom>
            <a:solidFill>
              <a:schemeClr val="accent2">
                <a:alpha val="10000"/>
              </a:schemeClr>
            </a:solidFill>
            <a:ln w="76200">
              <a:solidFill>
                <a:schemeClr val="accent2"/>
              </a:solidFill>
              <a:miter lim="800000"/>
              <a:headEnd/>
              <a:tailEnd/>
            </a:ln>
            <a:effectLst/>
          </p:spPr>
          <p:txBody>
            <a:bodyPr wrap="none" anchor="ctr"/>
            <a:lstStyle/>
            <a:p>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93641"/>
            <a:ext cx="8380412" cy="634119"/>
          </a:xfrm>
        </p:spPr>
        <p:txBody>
          <a:bodyPr/>
          <a:lstStyle/>
          <a:p>
            <a:pPr defTabSz="912777" eaLnBrk="1" hangingPunct="1">
              <a:defRPr/>
            </a:pPr>
            <a:r>
              <a:rPr smtClean="0"/>
              <a:t>Key Takeaways</a:t>
            </a:r>
            <a:endParaRPr/>
          </a:p>
        </p:txBody>
      </p:sp>
      <p:sp>
        <p:nvSpPr>
          <p:cNvPr id="3" name="Text Placeholder 2"/>
          <p:cNvSpPr>
            <a:spLocks noGrp="1"/>
          </p:cNvSpPr>
          <p:nvPr>
            <p:ph type="body" idx="1"/>
          </p:nvPr>
        </p:nvSpPr>
        <p:spPr/>
        <p:txBody>
          <a:bodyPr/>
          <a:lstStyle/>
          <a:p>
            <a:pPr marL="382573" indent="-382573" defTabSz="912777" eaLnBrk="1" hangingPunct="1">
              <a:defRPr/>
            </a:pPr>
            <a:r>
              <a:rPr lang="en-US" smtClean="0"/>
              <a:t>Recognize some of the common issues seen on WHEA implementations</a:t>
            </a:r>
          </a:p>
          <a:p>
            <a:pPr marL="382573" indent="-382573" defTabSz="912777" eaLnBrk="1" hangingPunct="1">
              <a:defRPr/>
            </a:pPr>
            <a:r>
              <a:rPr lang="en-US" smtClean="0"/>
              <a:t>Gain insight into WHEA by learning about an example implementation</a:t>
            </a:r>
          </a:p>
          <a:p>
            <a:pPr marL="382573" indent="-382573" defTabSz="912777" eaLnBrk="1" hangingPunct="1">
              <a:defRPr/>
            </a:pPr>
            <a:r>
              <a:rPr lang="en-US" smtClean="0"/>
              <a:t>See demonstration of WHEA error injection and handling flow</a:t>
            </a:r>
            <a:endParaRPr lang="en-US"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smtClean="0"/>
              <a:t>Summary</a:t>
            </a:r>
            <a:endParaRPr lang="en-US"/>
          </a:p>
        </p:txBody>
      </p:sp>
      <p:sp>
        <p:nvSpPr>
          <p:cNvPr id="9229" name="Rectangle 13"/>
          <p:cNvSpPr>
            <a:spLocks noGrp="1" noChangeArrowheads="1"/>
          </p:cNvSpPr>
          <p:nvPr>
            <p:ph type="body" idx="1"/>
          </p:nvPr>
        </p:nvSpPr>
        <p:spPr>
          <a:xfrm>
            <a:off x="382588" y="1414464"/>
            <a:ext cx="8380412" cy="4980851"/>
          </a:xfrm>
        </p:spPr>
        <p:txBody>
          <a:bodyPr/>
          <a:lstStyle/>
          <a:p>
            <a:pPr>
              <a:spcBef>
                <a:spcPts val="800"/>
              </a:spcBef>
            </a:pPr>
            <a:r>
              <a:rPr lang="en-US" dirty="0" smtClean="0"/>
              <a:t>Intel views WHEA as a key technology in improving the RAS characteristics of server platforms</a:t>
            </a:r>
          </a:p>
          <a:p>
            <a:pPr>
              <a:spcBef>
                <a:spcPts val="800"/>
              </a:spcBef>
            </a:pPr>
            <a:r>
              <a:rPr lang="en-US" dirty="0" smtClean="0"/>
              <a:t>Intel has been a key partner to Microsoft in the development of WHEA</a:t>
            </a:r>
          </a:p>
          <a:p>
            <a:pPr>
              <a:spcBef>
                <a:spcPts val="800"/>
              </a:spcBef>
            </a:pPr>
            <a:r>
              <a:rPr lang="en-US" dirty="0" smtClean="0"/>
              <a:t>Intel plans to support WHEA fully on our server platforms</a:t>
            </a:r>
          </a:p>
          <a:p>
            <a:pPr>
              <a:spcBef>
                <a:spcPts val="800"/>
              </a:spcBef>
            </a:pPr>
            <a:r>
              <a:rPr lang="en-US" dirty="0" smtClean="0"/>
              <a:t>Resources for supporting WHEA on Intel Silicon will be available to Intel customers</a:t>
            </a:r>
          </a:p>
          <a:p>
            <a:pPr>
              <a:spcBef>
                <a:spcPts val="800"/>
              </a:spcBef>
            </a:pPr>
            <a:r>
              <a:rPr lang="en-US" dirty="0" smtClean="0"/>
              <a:t>Intel is committed to the success of WHEA</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pPr defTabSz="912777" eaLnBrk="1" hangingPunct="1">
              <a:defRPr/>
            </a:pPr>
            <a:r>
              <a:rPr smtClean="0"/>
              <a:t>Additional Resources</a:t>
            </a:r>
            <a:endParaRPr/>
          </a:p>
        </p:txBody>
      </p:sp>
      <p:sp>
        <p:nvSpPr>
          <p:cNvPr id="242691" name="Rectangle 3"/>
          <p:cNvSpPr>
            <a:spLocks noGrp="1" noChangeArrowheads="1"/>
          </p:cNvSpPr>
          <p:nvPr>
            <p:ph type="body" idx="1"/>
          </p:nvPr>
        </p:nvSpPr>
        <p:spPr>
          <a:xfrm>
            <a:off x="382588" y="1414463"/>
            <a:ext cx="8380412" cy="4179606"/>
          </a:xfrm>
        </p:spPr>
        <p:txBody>
          <a:bodyPr/>
          <a:lstStyle/>
          <a:p>
            <a:pPr marL="382573" indent="-382573" defTabSz="912777" eaLnBrk="1" hangingPunct="1">
              <a:defRPr/>
            </a:pPr>
            <a:r>
              <a:rPr lang="en-US" dirty="0" smtClean="0"/>
              <a:t>Web Resources</a:t>
            </a:r>
          </a:p>
          <a:p>
            <a:pPr marL="704822" lvl="1" indent="-317487" defTabSz="912777" eaLnBrk="1" hangingPunct="1">
              <a:defRPr/>
            </a:pPr>
            <a:r>
              <a:rPr lang="en-US" dirty="0" smtClean="0"/>
              <a:t>WHEA Introduction: </a:t>
            </a:r>
            <a:r>
              <a:rPr lang="en-US" altLang="zh-TW" dirty="0" smtClean="0">
                <a:hlinkClick r:id="rId3"/>
              </a:rPr>
              <a:t>http://www.microsoft.com/whdc/system/pnppwr/WHEA/wheaintro.mspx</a:t>
            </a:r>
            <a:endParaRPr lang="en-US" dirty="0" smtClean="0"/>
          </a:p>
          <a:p>
            <a:pPr marL="704822" lvl="1" indent="-317487" defTabSz="912777" eaLnBrk="1" hangingPunct="1">
              <a:defRPr/>
            </a:pPr>
            <a:r>
              <a:rPr lang="en-US" dirty="0" smtClean="0"/>
              <a:t>UEFI 2.1 Common Error Record Format</a:t>
            </a:r>
            <a:br>
              <a:rPr lang="en-US" dirty="0" smtClean="0"/>
            </a:br>
            <a:r>
              <a:rPr lang="en-US" dirty="0" smtClean="0">
                <a:hlinkClick r:id="rId4"/>
              </a:rPr>
              <a:t>http://www.uefi.org</a:t>
            </a:r>
            <a:endParaRPr lang="en-US" dirty="0" smtClean="0"/>
          </a:p>
          <a:p>
            <a:pPr marL="382573" indent="-382573" defTabSz="912777" eaLnBrk="1" hangingPunct="1">
              <a:defRPr/>
            </a:pPr>
            <a:r>
              <a:rPr lang="en-US" dirty="0" smtClean="0"/>
              <a:t>Microsoft Feedback Alias</a:t>
            </a:r>
          </a:p>
          <a:p>
            <a:pPr marL="382573" indent="-382573" defTabSz="912777" eaLnBrk="1" hangingPunct="1">
              <a:defRPr/>
            </a:pPr>
            <a:endParaRPr lang="en-US" dirty="0" smtClean="0"/>
          </a:p>
        </p:txBody>
      </p:sp>
      <p:sp>
        <p:nvSpPr>
          <p:cNvPr id="10" name="Rounded Rectangle 9"/>
          <p:cNvSpPr/>
          <p:nvPr/>
        </p:nvSpPr>
        <p:spPr bwMode="auto">
          <a:xfrm>
            <a:off x="2209800" y="5334000"/>
            <a:ext cx="4724400" cy="533400"/>
          </a:xfrm>
          <a:prstGeom prst="roundRect">
            <a:avLst>
              <a:gd name="adj" fmla="val 9033"/>
            </a:avLst>
          </a:prstGeom>
          <a:solidFill>
            <a:schemeClr val="bg2"/>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91432" tIns="45717" rIns="91432" bIns="45717" anchor="ctr"/>
          <a:lstStyle/>
          <a:p>
            <a:pPr algn="ctr" defTabSz="914063" fontAlgn="auto">
              <a:spcBef>
                <a:spcPts val="0"/>
              </a:spcBef>
              <a:spcAft>
                <a:spcPts val="0"/>
              </a:spcAft>
              <a:defRPr/>
            </a:pPr>
            <a:endParaRPr lang="en-US" dirty="0">
              <a:solidFill>
                <a:schemeClr val="tx1"/>
              </a:solidFill>
              <a:effectLst>
                <a:outerShdw blurRad="38100" dist="38100" dir="2700000" algn="tl">
                  <a:srgbClr val="000000">
                    <a:alpha val="43137"/>
                  </a:srgbClr>
                </a:outerShdw>
              </a:effectLst>
            </a:endParaRPr>
          </a:p>
        </p:txBody>
      </p:sp>
      <p:sp>
        <p:nvSpPr>
          <p:cNvPr id="7" name="Text Box 5"/>
          <p:cNvSpPr txBox="1">
            <a:spLocks noChangeArrowheads="1"/>
          </p:cNvSpPr>
          <p:nvPr/>
        </p:nvSpPr>
        <p:spPr bwMode="auto">
          <a:xfrm>
            <a:off x="2171700" y="5334000"/>
            <a:ext cx="4800600" cy="523875"/>
          </a:xfrm>
          <a:prstGeom prst="rect">
            <a:avLst/>
          </a:prstGeom>
          <a:noFill/>
          <a:ln w="12700">
            <a:noFill/>
            <a:miter lim="800000"/>
            <a:headEnd/>
            <a:tailEnd/>
          </a:ln>
          <a:effectLst/>
        </p:spPr>
        <p:txBody>
          <a:bodyPr lIns="91428" tIns="45715" rIns="91428" bIns="45715">
            <a:spAutoFit/>
          </a:bodyPr>
          <a:lstStyle/>
          <a:p>
            <a:pPr algn="ctr" fontAlgn="auto">
              <a:spcBef>
                <a:spcPts val="0"/>
              </a:spcBef>
              <a:spcAft>
                <a:spcPts val="0"/>
              </a:spcAft>
              <a:defRPr/>
            </a:pPr>
            <a:r>
              <a:rPr lang="en-US" sz="2800" dirty="0" err="1">
                <a:solidFill>
                  <a:schemeClr val="tx2"/>
                </a:solidFill>
                <a:effectLst>
                  <a:outerShdw blurRad="38100" dist="38100" dir="2700000" algn="tl">
                    <a:srgbClr val="000000">
                      <a:alpha val="43137"/>
                    </a:srgbClr>
                  </a:outerShdw>
                </a:effectLst>
                <a:latin typeface="+mn-lt"/>
                <a:cs typeface="+mn-cs"/>
                <a:hlinkClick r:id="rId5"/>
              </a:rPr>
              <a:t>Wheafb</a:t>
            </a:r>
            <a:r>
              <a:rPr lang="en-US" sz="2800" dirty="0">
                <a:solidFill>
                  <a:schemeClr val="tx2"/>
                </a:solidFill>
                <a:effectLst>
                  <a:outerShdw blurRad="38100" dist="38100" dir="2700000" algn="tl">
                    <a:srgbClr val="000000">
                      <a:alpha val="43137"/>
                    </a:srgbClr>
                  </a:outerShdw>
                </a:effectLst>
                <a:latin typeface="+mn-lt"/>
                <a:cs typeface="+mn-cs"/>
                <a:hlinkClick r:id="rId5"/>
              </a:rPr>
              <a:t> @ microsoft.com</a:t>
            </a:r>
            <a:endParaRPr lang="en-US" sz="2800" dirty="0">
              <a:solidFill>
                <a:schemeClr val="tx2"/>
              </a:solidFill>
              <a:effectLst>
                <a:outerShdw blurRad="38100" dist="38100" dir="2700000" algn="tl">
                  <a:srgbClr val="000000">
                    <a:alpha val="43137"/>
                  </a:srgbClr>
                </a:outerShdw>
              </a:effectLst>
              <a:latin typeface="+mn-lt"/>
              <a:cs typeface="+mn-cs"/>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descr="Microsoft logo and tagline"/>
          <p:cNvPicPr>
            <a:picLocks noChangeAspect="1" noChangeArrowheads="1"/>
          </p:cNvPicPr>
          <p:nvPr/>
        </p:nvPicPr>
        <p:blipFill>
          <a:blip r:embed="rId3"/>
          <a:srcRect/>
          <a:stretch>
            <a:fillRect/>
          </a:stretch>
        </p:blipFill>
        <p:spPr bwMode="black">
          <a:xfrm>
            <a:off x="1601788" y="2787650"/>
            <a:ext cx="5940425" cy="1282700"/>
          </a:xfrm>
          <a:prstGeom prst="rect">
            <a:avLst/>
          </a:prstGeom>
          <a:noFill/>
          <a:ln w="9525">
            <a:noFill/>
            <a:miter lim="800000"/>
            <a:headEnd/>
            <a:tailEnd/>
          </a:ln>
        </p:spPr>
      </p:pic>
      <p:sp>
        <p:nvSpPr>
          <p:cNvPr id="66562" name="Text Box 3"/>
          <p:cNvSpPr txBox="1">
            <a:spLocks noChangeArrowheads="1"/>
          </p:cNvSpPr>
          <p:nvPr/>
        </p:nvSpPr>
        <p:spPr bwMode="blackWhite">
          <a:xfrm>
            <a:off x="0" y="6019800"/>
            <a:ext cx="9144000" cy="623888"/>
          </a:xfrm>
          <a:prstGeom prst="rect">
            <a:avLst/>
          </a:prstGeom>
          <a:noFill/>
          <a:ln w="12700">
            <a:noFill/>
            <a:miter lim="800000"/>
            <a:headEnd type="none" w="sm" len="sm"/>
            <a:tailEnd type="none" w="sm" len="sm"/>
          </a:ln>
        </p:spPr>
        <p:txBody>
          <a:bodyPr lIns="91417" tIns="45710" rIns="91417" bIns="45710">
            <a:spAutoFit/>
          </a:bodyPr>
          <a:lstStyle/>
          <a:p>
            <a:pPr algn="ctr" defTabSz="912813" eaLnBrk="0" hangingPunct="0"/>
            <a:r>
              <a:rPr lang="en-US" sz="700">
                <a:solidFill>
                  <a:schemeClr val="tx2"/>
                </a:solidFill>
                <a:latin typeface="Segoe" pitchFamily="2" charset="0"/>
              </a:rPr>
              <a:t>© 2007 Microsoft Corporation. All rights reserved. Microsoft, Windows, Windows Vista and other product names are or may be registered trademarks and/or trademarks in the U.S. and/or other countries. </a:t>
            </a:r>
            <a:r>
              <a:rPr lang="en-US" sz="700">
                <a:latin typeface="Segoe" pitchFamily="2" charset="0"/>
              </a:rPr>
              <a:t>Slides 13, 15-23, copyright Intel Corporation, 2007. All rights reserved. Intel and Xeon are trademarks of Intel Corporation in the U.S. and other countries. </a:t>
            </a:r>
            <a:r>
              <a:rPr lang="en-US" sz="700">
                <a:solidFill>
                  <a:schemeClr val="tx2"/>
                </a:solidFill>
                <a:latin typeface="Segoe" pitchFamily="2"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p>
          <a:p>
            <a:pPr algn="ctr" defTabSz="912813" eaLnBrk="0" hangingPunct="0"/>
            <a:r>
              <a:rPr lang="en-US" sz="700">
                <a:solidFill>
                  <a:schemeClr val="tx2"/>
                </a:solidFill>
                <a:latin typeface="Segoe" pitchFamily="2"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93641"/>
            <a:ext cx="8380412" cy="634119"/>
          </a:xfrm>
        </p:spPr>
        <p:txBody>
          <a:bodyPr/>
          <a:lstStyle/>
          <a:p>
            <a:pPr defTabSz="912777" eaLnBrk="1" hangingPunct="1">
              <a:defRPr/>
            </a:pPr>
            <a:r>
              <a:rPr smtClean="0"/>
              <a:t>Agenda</a:t>
            </a:r>
            <a:endParaRPr/>
          </a:p>
        </p:txBody>
      </p:sp>
      <p:sp>
        <p:nvSpPr>
          <p:cNvPr id="9229" name="Rectangle 13"/>
          <p:cNvSpPr>
            <a:spLocks noGrp="1" noChangeArrowheads="1"/>
          </p:cNvSpPr>
          <p:nvPr>
            <p:ph type="body" idx="1"/>
          </p:nvPr>
        </p:nvSpPr>
        <p:spPr>
          <a:xfrm>
            <a:off x="382588" y="1414463"/>
            <a:ext cx="8380412" cy="3968779"/>
          </a:xfrm>
        </p:spPr>
        <p:txBody>
          <a:bodyPr/>
          <a:lstStyle/>
          <a:p>
            <a:pPr eaLnBrk="1" hangingPunct="1">
              <a:spcBef>
                <a:spcPts val="1163"/>
              </a:spcBef>
              <a:defRPr/>
            </a:pPr>
            <a:r>
              <a:rPr lang="en-US" dirty="0" smtClean="0">
                <a:effectLst>
                  <a:outerShdw blurRad="38100" dist="38100" dir="2700000" algn="tl">
                    <a:srgbClr val="000000"/>
                  </a:outerShdw>
                </a:effectLst>
              </a:rPr>
              <a:t>Intel</a:t>
            </a:r>
            <a:r>
              <a:rPr lang="en-US" baseline="30000" dirty="0" smtClean="0">
                <a:effectLst>
                  <a:outerShdw blurRad="38100" dist="38100" dir="2700000" algn="tl">
                    <a:srgbClr val="000000"/>
                  </a:outerShdw>
                </a:effectLst>
              </a:rPr>
              <a:t>®</a:t>
            </a:r>
            <a:r>
              <a:rPr lang="en-US" dirty="0" smtClean="0">
                <a:effectLst>
                  <a:outerShdw blurRad="38100" dist="38100" dir="2700000" algn="tl">
                    <a:srgbClr val="000000"/>
                  </a:outerShdw>
                </a:effectLst>
              </a:rPr>
              <a:t>-Microsoft partnership on WHEA</a:t>
            </a:r>
          </a:p>
          <a:p>
            <a:pPr eaLnBrk="1" hangingPunct="1">
              <a:spcBef>
                <a:spcPts val="1163"/>
              </a:spcBef>
              <a:defRPr/>
            </a:pPr>
            <a:r>
              <a:rPr lang="en-US" dirty="0" smtClean="0">
                <a:effectLst>
                  <a:outerShdw blurRad="38100" dist="38100" dir="2700000" algn="tl">
                    <a:srgbClr val="000000"/>
                  </a:outerShdw>
                </a:effectLst>
              </a:rPr>
              <a:t>Implementation Tips</a:t>
            </a:r>
          </a:p>
          <a:p>
            <a:pPr eaLnBrk="1" hangingPunct="1">
              <a:spcBef>
                <a:spcPts val="1163"/>
              </a:spcBef>
              <a:defRPr/>
            </a:pPr>
            <a:r>
              <a:rPr lang="en-US" dirty="0" smtClean="0">
                <a:effectLst>
                  <a:outerShdw blurRad="38100" dist="38100" dir="2700000" algn="tl">
                    <a:srgbClr val="000000"/>
                  </a:outerShdw>
                </a:effectLst>
              </a:rPr>
              <a:t>WHEA support on Intel platforms</a:t>
            </a:r>
          </a:p>
          <a:p>
            <a:pPr eaLnBrk="1" hangingPunct="1">
              <a:spcBef>
                <a:spcPts val="1163"/>
              </a:spcBef>
              <a:defRPr/>
            </a:pPr>
            <a:r>
              <a:rPr lang="en-US" dirty="0" smtClean="0">
                <a:effectLst>
                  <a:outerShdw blurRad="38100" dist="38100" dir="2700000" algn="tl">
                    <a:srgbClr val="000000"/>
                  </a:outerShdw>
                </a:effectLst>
              </a:rPr>
              <a:t>WHEA demo on Intel 5000 </a:t>
            </a:r>
            <a:br>
              <a:rPr lang="en-US" dirty="0" smtClean="0">
                <a:effectLst>
                  <a:outerShdw blurRad="38100" dist="38100" dir="2700000" algn="tl">
                    <a:srgbClr val="000000"/>
                  </a:outerShdw>
                </a:effectLst>
              </a:rPr>
            </a:br>
            <a:r>
              <a:rPr lang="en-US" dirty="0" smtClean="0">
                <a:effectLst>
                  <a:outerShdw blurRad="38100" dist="38100" dir="2700000" algn="tl">
                    <a:srgbClr val="000000"/>
                  </a:outerShdw>
                </a:effectLst>
              </a:rPr>
              <a:t>series-based platform</a:t>
            </a:r>
          </a:p>
          <a:p>
            <a:pPr eaLnBrk="1" hangingPunct="1">
              <a:spcBef>
                <a:spcPts val="1163"/>
              </a:spcBef>
              <a:defRPr/>
            </a:pPr>
            <a:r>
              <a:rPr lang="en-US" dirty="0" smtClean="0">
                <a:effectLst>
                  <a:outerShdw blurRad="38100" dist="38100" dir="2700000" algn="tl">
                    <a:srgbClr val="000000"/>
                  </a:outerShdw>
                </a:effectLst>
              </a:rPr>
              <a:t>Intel WHEA support roadmap</a:t>
            </a:r>
          </a:p>
          <a:p>
            <a:pPr eaLnBrk="1" hangingPunct="1">
              <a:spcBef>
                <a:spcPts val="1163"/>
              </a:spcBef>
              <a:defRPr/>
            </a:pPr>
            <a:r>
              <a:rPr lang="en-US" dirty="0" smtClean="0">
                <a:effectLst>
                  <a:outerShdw blurRad="38100" dist="38100" dir="2700000" algn="tl">
                    <a:srgbClr val="000000"/>
                  </a:outerShdw>
                </a:effectLst>
              </a:rPr>
              <a:t>Q&amp;A</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93641"/>
            <a:ext cx="8380412" cy="634119"/>
          </a:xfrm>
        </p:spPr>
        <p:txBody>
          <a:bodyPr/>
          <a:lstStyle/>
          <a:p>
            <a:pPr defTabSz="912777" eaLnBrk="1" hangingPunct="1">
              <a:defRPr/>
            </a:pPr>
            <a:r>
              <a:rPr smtClean="0"/>
              <a:t>Intel Microsoft Partnership</a:t>
            </a:r>
            <a:endParaRPr/>
          </a:p>
        </p:txBody>
      </p:sp>
      <p:sp>
        <p:nvSpPr>
          <p:cNvPr id="9229" name="Rectangle 13"/>
          <p:cNvSpPr>
            <a:spLocks noGrp="1" noChangeArrowheads="1"/>
          </p:cNvSpPr>
          <p:nvPr>
            <p:ph type="body" idx="1"/>
          </p:nvPr>
        </p:nvSpPr>
        <p:spPr>
          <a:xfrm>
            <a:off x="382588" y="1414463"/>
            <a:ext cx="8380412" cy="4011612"/>
          </a:xfrm>
        </p:spPr>
        <p:txBody>
          <a:bodyPr/>
          <a:lstStyle/>
          <a:p>
            <a:pPr eaLnBrk="1" hangingPunct="1">
              <a:spcBef>
                <a:spcPts val="1163"/>
              </a:spcBef>
            </a:pPr>
            <a:r>
              <a:rPr lang="en-US" smtClean="0">
                <a:effectLst>
                  <a:outerShdw blurRad="38100" dist="38100" dir="2700000" algn="tl">
                    <a:srgbClr val="000000"/>
                  </a:outerShdw>
                </a:effectLst>
              </a:rPr>
              <a:t>Worked together to define the Common Platform Error Record format</a:t>
            </a:r>
          </a:p>
          <a:p>
            <a:pPr lvl="1" eaLnBrk="1" hangingPunct="1">
              <a:spcBef>
                <a:spcPts val="1088"/>
              </a:spcBef>
            </a:pPr>
            <a:r>
              <a:rPr lang="en-US" smtClean="0">
                <a:effectLst>
                  <a:outerShdw blurRad="38100" dist="38100" dir="2700000" algn="tl">
                    <a:srgbClr val="000000"/>
                  </a:outerShdw>
                </a:effectLst>
              </a:rPr>
              <a:t>Standardized on UEFI 2.1</a:t>
            </a:r>
          </a:p>
          <a:p>
            <a:pPr eaLnBrk="1" hangingPunct="1">
              <a:spcBef>
                <a:spcPts val="1163"/>
              </a:spcBef>
            </a:pPr>
            <a:r>
              <a:rPr lang="en-US" smtClean="0">
                <a:effectLst>
                  <a:outerShdw blurRad="38100" dist="38100" dir="2700000" algn="tl">
                    <a:srgbClr val="000000"/>
                  </a:outerShdw>
                </a:effectLst>
              </a:rPr>
              <a:t>Intel provided early WHEA-enabled BIOS for feature development and validation</a:t>
            </a:r>
          </a:p>
          <a:p>
            <a:pPr eaLnBrk="1" hangingPunct="1">
              <a:spcBef>
                <a:spcPts val="1163"/>
              </a:spcBef>
            </a:pPr>
            <a:r>
              <a:rPr lang="en-US" smtClean="0">
                <a:effectLst>
                  <a:outerShdw blurRad="38100" dist="38100" dir="2700000" algn="tl">
                    <a:srgbClr val="000000"/>
                  </a:outerShdw>
                </a:effectLst>
              </a:rPr>
              <a:t>Intel planning to provide WHEA guidance in BIOS Writer’s Guide and with reference BIOS implementation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93641"/>
            <a:ext cx="8380412" cy="634119"/>
          </a:xfrm>
        </p:spPr>
        <p:txBody>
          <a:bodyPr/>
          <a:lstStyle/>
          <a:p>
            <a:pPr defTabSz="912777" eaLnBrk="1" hangingPunct="1">
              <a:defRPr/>
            </a:pPr>
            <a:r>
              <a:rPr smtClean="0"/>
              <a:t>Common HEST Mistakes</a:t>
            </a:r>
            <a:endParaRPr/>
          </a:p>
        </p:txBody>
      </p:sp>
      <p:graphicFrame>
        <p:nvGraphicFramePr>
          <p:cNvPr id="6" name="Table 5"/>
          <p:cNvGraphicFramePr>
            <a:graphicFrameLocks noGrp="1"/>
          </p:cNvGraphicFramePr>
          <p:nvPr/>
        </p:nvGraphicFramePr>
        <p:xfrm>
          <a:off x="381000" y="1419225"/>
          <a:ext cx="8381999" cy="4963160"/>
        </p:xfrm>
        <a:graphic>
          <a:graphicData uri="http://schemas.openxmlformats.org/drawingml/2006/table">
            <a:tbl>
              <a:tblPr firstRow="1" bandCol="1">
                <a:effectLst>
                  <a:outerShdw blurRad="635000" sx="102000" sy="102000" algn="ctr" rotWithShape="0">
                    <a:prstClr val="black"/>
                  </a:outerShdw>
                </a:effectLst>
                <a:tableStyleId>{073A0DAA-6AF3-43AB-8588-CEC1D06C72B9}</a:tableStyleId>
              </a:tblPr>
              <a:tblGrid>
                <a:gridCol w="2173111"/>
                <a:gridCol w="1207285"/>
                <a:gridCol w="1034814"/>
                <a:gridCol w="3966789"/>
              </a:tblGrid>
              <a:tr h="341073">
                <a:tc>
                  <a:txBody>
                    <a:bodyPr/>
                    <a:lstStyle/>
                    <a:p>
                      <a:pPr marL="0" marR="0">
                        <a:spcBef>
                          <a:spcPts val="100"/>
                        </a:spcBef>
                        <a:spcAft>
                          <a:spcPts val="100"/>
                        </a:spcAft>
                      </a:pPr>
                      <a:r>
                        <a:rPr lang="en-US" sz="1800" dirty="0"/>
                        <a:t>Field</a:t>
                      </a:r>
                      <a:endParaRPr lang="en-US" sz="2400" dirty="0">
                        <a:latin typeface="Times New Roman"/>
                        <a:ea typeface="Times New Roman"/>
                        <a:cs typeface="Times New Roman"/>
                      </a:endParaRPr>
                    </a:p>
                  </a:txBody>
                  <a:tcPr marL="65314" marR="65314" marT="0" marB="0"/>
                </a:tc>
                <a:tc>
                  <a:txBody>
                    <a:bodyPr/>
                    <a:lstStyle/>
                    <a:p>
                      <a:pPr marL="0" marR="0">
                        <a:spcBef>
                          <a:spcPts val="100"/>
                        </a:spcBef>
                        <a:spcAft>
                          <a:spcPts val="100"/>
                        </a:spcAft>
                      </a:pPr>
                      <a:r>
                        <a:rPr lang="en-US" sz="1800"/>
                        <a:t>Byte Length</a:t>
                      </a:r>
                      <a:endParaRPr lang="en-US" sz="2400">
                        <a:latin typeface="Times New Roman"/>
                        <a:ea typeface="Times New Roman"/>
                        <a:cs typeface="Times New Roman"/>
                      </a:endParaRPr>
                    </a:p>
                  </a:txBody>
                  <a:tcPr marL="65314" marR="65314" marT="0" marB="0"/>
                </a:tc>
                <a:tc>
                  <a:txBody>
                    <a:bodyPr/>
                    <a:lstStyle/>
                    <a:p>
                      <a:pPr marL="0" marR="0">
                        <a:spcBef>
                          <a:spcPts val="100"/>
                        </a:spcBef>
                        <a:spcAft>
                          <a:spcPts val="100"/>
                        </a:spcAft>
                      </a:pPr>
                      <a:r>
                        <a:rPr lang="en-US" sz="1800"/>
                        <a:t>Byte Offset</a:t>
                      </a:r>
                      <a:endParaRPr lang="en-US" sz="2400">
                        <a:latin typeface="Times New Roman"/>
                        <a:ea typeface="Times New Roman"/>
                        <a:cs typeface="Times New Roman"/>
                      </a:endParaRPr>
                    </a:p>
                  </a:txBody>
                  <a:tcPr marL="65314" marR="65314" marT="0" marB="0"/>
                </a:tc>
                <a:tc>
                  <a:txBody>
                    <a:bodyPr/>
                    <a:lstStyle/>
                    <a:p>
                      <a:pPr marL="0" marR="0">
                        <a:spcBef>
                          <a:spcPts val="100"/>
                        </a:spcBef>
                        <a:spcAft>
                          <a:spcPts val="100"/>
                        </a:spcAft>
                      </a:pPr>
                      <a:r>
                        <a:rPr lang="en-US" sz="1800" dirty="0"/>
                        <a:t>Description</a:t>
                      </a:r>
                      <a:endParaRPr lang="en-US" sz="2400" dirty="0">
                        <a:latin typeface="Times New Roman"/>
                        <a:ea typeface="Times New Roman"/>
                        <a:cs typeface="Times New Roman"/>
                      </a:endParaRPr>
                    </a:p>
                  </a:txBody>
                  <a:tcPr marL="65314" marR="65314" marT="0" marB="0"/>
                </a:tc>
              </a:tr>
              <a:tr h="259080">
                <a:tc>
                  <a:txBody>
                    <a:bodyPr/>
                    <a:lstStyle/>
                    <a:p>
                      <a:pPr marL="0" marR="0">
                        <a:spcBef>
                          <a:spcPts val="100"/>
                        </a:spcBef>
                        <a:spcAft>
                          <a:spcPts val="100"/>
                        </a:spcAft>
                      </a:pPr>
                      <a:r>
                        <a:rPr lang="en-US" sz="1800" dirty="0">
                          <a:latin typeface="Lucida Console" pitchFamily="49" charset="0"/>
                        </a:rPr>
                        <a:t>Type</a:t>
                      </a:r>
                      <a:endParaRPr lang="en-US" sz="2400" dirty="0">
                        <a:solidFill>
                          <a:schemeClr val="tx1"/>
                        </a:solidFill>
                        <a:latin typeface="Lucida Console" pitchFamily="49" charset="0"/>
                        <a:ea typeface="Times New Roman"/>
                        <a:cs typeface="Times New Roman"/>
                      </a:endParaRPr>
                    </a:p>
                  </a:txBody>
                  <a:tcPr marL="65314" marR="65314" marT="0" marB="0"/>
                </a:tc>
                <a:tc>
                  <a:txBody>
                    <a:bodyPr/>
                    <a:lstStyle/>
                    <a:p>
                      <a:pPr marL="0" marR="0">
                        <a:spcBef>
                          <a:spcPts val="100"/>
                        </a:spcBef>
                        <a:spcAft>
                          <a:spcPts val="100"/>
                        </a:spcAft>
                      </a:pPr>
                      <a:r>
                        <a:rPr lang="en-US" sz="1800">
                          <a:latin typeface="Lucida Console" pitchFamily="49" charset="0"/>
                        </a:rPr>
                        <a:t>2</a:t>
                      </a:r>
                      <a:endParaRPr lang="en-US" sz="2400">
                        <a:solidFill>
                          <a:schemeClr val="tx1"/>
                        </a:solidFill>
                        <a:latin typeface="Lucida Console" pitchFamily="49" charset="0"/>
                        <a:ea typeface="Times New Roman"/>
                        <a:cs typeface="Times New Roman"/>
                      </a:endParaRPr>
                    </a:p>
                  </a:txBody>
                  <a:tcPr marL="65314" marR="65314" marT="0" marB="0"/>
                </a:tc>
                <a:tc>
                  <a:txBody>
                    <a:bodyPr/>
                    <a:lstStyle/>
                    <a:p>
                      <a:pPr marL="0" marR="0">
                        <a:spcBef>
                          <a:spcPts val="100"/>
                        </a:spcBef>
                        <a:spcAft>
                          <a:spcPts val="100"/>
                        </a:spcAft>
                      </a:pPr>
                      <a:r>
                        <a:rPr lang="en-US" sz="1800">
                          <a:latin typeface="Lucida Console" pitchFamily="49" charset="0"/>
                        </a:rPr>
                        <a:t>0</a:t>
                      </a:r>
                      <a:endParaRPr lang="en-US" sz="2400">
                        <a:solidFill>
                          <a:schemeClr val="tx1"/>
                        </a:solidFill>
                        <a:latin typeface="Lucida Console" pitchFamily="49" charset="0"/>
                        <a:ea typeface="Times New Roman"/>
                        <a:cs typeface="Times New Roman"/>
                      </a:endParaRPr>
                    </a:p>
                  </a:txBody>
                  <a:tcPr marL="65314" marR="65314" marT="0" marB="0"/>
                </a:tc>
                <a:tc>
                  <a:txBody>
                    <a:bodyPr/>
                    <a:lstStyle/>
                    <a:p>
                      <a:pPr marL="0" marR="0">
                        <a:spcBef>
                          <a:spcPts val="100"/>
                        </a:spcBef>
                        <a:spcAft>
                          <a:spcPts val="100"/>
                        </a:spcAft>
                      </a:pPr>
                      <a:r>
                        <a:rPr lang="en-US" sz="1800" dirty="0" smtClean="0">
                          <a:latin typeface="Lucida Console" pitchFamily="49" charset="0"/>
                        </a:rPr>
                        <a:t>Error</a:t>
                      </a:r>
                      <a:r>
                        <a:rPr lang="en-US" sz="1800" baseline="0" dirty="0" smtClean="0">
                          <a:latin typeface="Lucida Console" pitchFamily="49" charset="0"/>
                        </a:rPr>
                        <a:t> source t</a:t>
                      </a:r>
                      <a:r>
                        <a:rPr lang="en-US" sz="1800" dirty="0" smtClean="0">
                          <a:latin typeface="Lucida Console" pitchFamily="49" charset="0"/>
                        </a:rPr>
                        <a:t>ype.</a:t>
                      </a:r>
                      <a:endParaRPr lang="en-US" sz="2400" dirty="0">
                        <a:solidFill>
                          <a:schemeClr val="tx1"/>
                        </a:solidFill>
                        <a:latin typeface="Lucida Console" pitchFamily="49" charset="0"/>
                        <a:ea typeface="Times New Roman"/>
                        <a:cs typeface="Times New Roman"/>
                      </a:endParaRPr>
                    </a:p>
                  </a:txBody>
                  <a:tcPr marL="65314" marR="65314" marT="0" marB="0"/>
                </a:tc>
              </a:tr>
              <a:tr h="228600">
                <a:tc>
                  <a:txBody>
                    <a:bodyPr/>
                    <a:lstStyle/>
                    <a:p>
                      <a:pPr marL="0" marR="0">
                        <a:spcBef>
                          <a:spcPts val="100"/>
                        </a:spcBef>
                        <a:spcAft>
                          <a:spcPts val="100"/>
                        </a:spcAft>
                      </a:pPr>
                      <a:r>
                        <a:rPr lang="en-US" sz="1800" dirty="0">
                          <a:latin typeface="Lucida Console" pitchFamily="49" charset="0"/>
                        </a:rPr>
                        <a:t>Source Id</a:t>
                      </a:r>
                      <a:endParaRPr lang="en-US" sz="2400" dirty="0">
                        <a:solidFill>
                          <a:schemeClr val="tx1"/>
                        </a:solidFill>
                        <a:latin typeface="Lucida Console" pitchFamily="49" charset="0"/>
                        <a:ea typeface="Times New Roman"/>
                        <a:cs typeface="Times New Roman"/>
                      </a:endParaRPr>
                    </a:p>
                  </a:txBody>
                  <a:tcPr marL="65314" marR="65314" marT="0" marB="0"/>
                </a:tc>
                <a:tc>
                  <a:txBody>
                    <a:bodyPr/>
                    <a:lstStyle/>
                    <a:p>
                      <a:pPr marL="0" marR="0">
                        <a:spcBef>
                          <a:spcPts val="100"/>
                        </a:spcBef>
                        <a:spcAft>
                          <a:spcPts val="100"/>
                        </a:spcAft>
                      </a:pPr>
                      <a:r>
                        <a:rPr lang="en-US" sz="1800">
                          <a:latin typeface="Lucida Console" pitchFamily="49" charset="0"/>
                        </a:rPr>
                        <a:t>2</a:t>
                      </a:r>
                      <a:endParaRPr lang="en-US" sz="2400">
                        <a:solidFill>
                          <a:schemeClr val="tx1"/>
                        </a:solidFill>
                        <a:latin typeface="Lucida Console" pitchFamily="49" charset="0"/>
                        <a:ea typeface="Times New Roman"/>
                        <a:cs typeface="Times New Roman"/>
                      </a:endParaRPr>
                    </a:p>
                  </a:txBody>
                  <a:tcPr marL="65314" marR="65314" marT="0" marB="0"/>
                </a:tc>
                <a:tc>
                  <a:txBody>
                    <a:bodyPr/>
                    <a:lstStyle/>
                    <a:p>
                      <a:pPr marL="0" marR="0">
                        <a:spcBef>
                          <a:spcPts val="100"/>
                        </a:spcBef>
                        <a:spcAft>
                          <a:spcPts val="100"/>
                        </a:spcAft>
                      </a:pPr>
                      <a:r>
                        <a:rPr lang="en-US" sz="1800">
                          <a:latin typeface="Lucida Console" pitchFamily="49" charset="0"/>
                        </a:rPr>
                        <a:t>2</a:t>
                      </a:r>
                      <a:endParaRPr lang="en-US" sz="2400">
                        <a:solidFill>
                          <a:schemeClr val="tx1"/>
                        </a:solidFill>
                        <a:latin typeface="Lucida Console" pitchFamily="49" charset="0"/>
                        <a:ea typeface="Times New Roman"/>
                        <a:cs typeface="Times New Roman"/>
                      </a:endParaRPr>
                    </a:p>
                  </a:txBody>
                  <a:tcPr marL="65314" marR="65314" marT="0" marB="0"/>
                </a:tc>
                <a:tc>
                  <a:txBody>
                    <a:bodyPr/>
                    <a:lstStyle/>
                    <a:p>
                      <a:pPr marL="0" marR="0">
                        <a:spcBef>
                          <a:spcPts val="100"/>
                        </a:spcBef>
                        <a:spcAft>
                          <a:spcPts val="100"/>
                        </a:spcAft>
                      </a:pPr>
                      <a:r>
                        <a:rPr lang="en-US" sz="1800" dirty="0" smtClean="0">
                          <a:latin typeface="Lucida Console" pitchFamily="49" charset="0"/>
                        </a:rPr>
                        <a:t>Unique error source Id</a:t>
                      </a:r>
                      <a:endParaRPr lang="en-US" sz="2400" dirty="0">
                        <a:solidFill>
                          <a:schemeClr val="tx1"/>
                        </a:solidFill>
                        <a:latin typeface="Lucida Console" pitchFamily="49" charset="0"/>
                        <a:ea typeface="Times New Roman"/>
                        <a:cs typeface="Times New Roman"/>
                      </a:endParaRPr>
                    </a:p>
                  </a:txBody>
                  <a:tcPr marL="65314" marR="65314" marT="0" marB="0"/>
                </a:tc>
              </a:tr>
              <a:tr h="685800">
                <a:tc>
                  <a:txBody>
                    <a:bodyPr/>
                    <a:lstStyle/>
                    <a:p>
                      <a:pPr marL="0" marR="0">
                        <a:spcBef>
                          <a:spcPts val="100"/>
                        </a:spcBef>
                        <a:spcAft>
                          <a:spcPts val="100"/>
                        </a:spcAft>
                      </a:pPr>
                      <a:r>
                        <a:rPr lang="en-US" sz="1800" dirty="0">
                          <a:latin typeface="Lucida Console" pitchFamily="49" charset="0"/>
                        </a:rPr>
                        <a:t>Configuration Write Enable</a:t>
                      </a:r>
                      <a:endParaRPr lang="en-US" sz="2400" dirty="0">
                        <a:solidFill>
                          <a:schemeClr val="tx1"/>
                        </a:solidFill>
                        <a:latin typeface="Lucida Console" pitchFamily="49" charset="0"/>
                        <a:ea typeface="Times New Roman"/>
                        <a:cs typeface="Times New Roman"/>
                      </a:endParaRPr>
                    </a:p>
                  </a:txBody>
                  <a:tcPr marL="65314" marR="65314" marT="0" marB="0"/>
                </a:tc>
                <a:tc>
                  <a:txBody>
                    <a:bodyPr/>
                    <a:lstStyle/>
                    <a:p>
                      <a:pPr marL="0" marR="0">
                        <a:spcBef>
                          <a:spcPts val="100"/>
                        </a:spcBef>
                        <a:spcAft>
                          <a:spcPts val="100"/>
                        </a:spcAft>
                      </a:pPr>
                      <a:r>
                        <a:rPr lang="en-US" sz="1800" dirty="0">
                          <a:latin typeface="Lucida Console" pitchFamily="49" charset="0"/>
                        </a:rPr>
                        <a:t>2</a:t>
                      </a:r>
                      <a:endParaRPr lang="en-US" sz="2400" dirty="0">
                        <a:solidFill>
                          <a:schemeClr val="tx1"/>
                        </a:solidFill>
                        <a:latin typeface="Lucida Console" pitchFamily="49" charset="0"/>
                        <a:ea typeface="Times New Roman"/>
                        <a:cs typeface="Times New Roman"/>
                      </a:endParaRPr>
                    </a:p>
                  </a:txBody>
                  <a:tcPr marL="65314" marR="65314" marT="0" marB="0"/>
                </a:tc>
                <a:tc>
                  <a:txBody>
                    <a:bodyPr/>
                    <a:lstStyle/>
                    <a:p>
                      <a:pPr marL="0" marR="0">
                        <a:spcBef>
                          <a:spcPts val="100"/>
                        </a:spcBef>
                        <a:spcAft>
                          <a:spcPts val="100"/>
                        </a:spcAft>
                      </a:pPr>
                      <a:r>
                        <a:rPr lang="en-US" sz="1800" dirty="0">
                          <a:latin typeface="Lucida Console" pitchFamily="49" charset="0"/>
                        </a:rPr>
                        <a:t>4</a:t>
                      </a:r>
                      <a:endParaRPr lang="en-US" sz="2400" dirty="0">
                        <a:solidFill>
                          <a:schemeClr val="tx1"/>
                        </a:solidFill>
                        <a:latin typeface="Lucida Console" pitchFamily="49" charset="0"/>
                        <a:ea typeface="Times New Roman"/>
                        <a:cs typeface="Times New Roman"/>
                      </a:endParaRPr>
                    </a:p>
                  </a:txBody>
                  <a:tcPr marL="65314" marR="65314" marT="0" marB="0"/>
                </a:tc>
                <a:tc>
                  <a:txBody>
                    <a:bodyPr/>
                    <a:lstStyle/>
                    <a:p>
                      <a:pPr marL="0" marR="0">
                        <a:spcBef>
                          <a:spcPts val="100"/>
                        </a:spcBef>
                        <a:spcAft>
                          <a:spcPts val="100"/>
                        </a:spcAft>
                      </a:pPr>
                      <a:r>
                        <a:rPr lang="en-US" sz="1800" dirty="0" smtClean="0">
                          <a:latin typeface="Lucida Console" pitchFamily="49" charset="0"/>
                        </a:rPr>
                        <a:t>Indicates which </a:t>
                      </a:r>
                      <a:r>
                        <a:rPr lang="en-US" sz="1800" dirty="0">
                          <a:latin typeface="Lucida Console" pitchFamily="49" charset="0"/>
                        </a:rPr>
                        <a:t>configuration parameters may be modified by the OS</a:t>
                      </a:r>
                      <a:r>
                        <a:rPr lang="en-US" sz="1800" dirty="0" smtClean="0">
                          <a:latin typeface="Lucida Console" pitchFamily="49" charset="0"/>
                        </a:rPr>
                        <a:t>.</a:t>
                      </a:r>
                      <a:endParaRPr lang="en-US" sz="2400" dirty="0">
                        <a:solidFill>
                          <a:schemeClr val="tx1"/>
                        </a:solidFill>
                        <a:latin typeface="Lucida Console" pitchFamily="49" charset="0"/>
                        <a:ea typeface="Times New Roman"/>
                        <a:cs typeface="Times New Roman"/>
                      </a:endParaRPr>
                    </a:p>
                  </a:txBody>
                  <a:tcPr marL="65314" marR="65314" marT="0" marB="0"/>
                </a:tc>
              </a:tr>
              <a:tr h="533400">
                <a:tc>
                  <a:txBody>
                    <a:bodyPr/>
                    <a:lstStyle/>
                    <a:p>
                      <a:pPr marL="0" marR="0">
                        <a:spcBef>
                          <a:spcPts val="100"/>
                        </a:spcBef>
                        <a:spcAft>
                          <a:spcPts val="100"/>
                        </a:spcAft>
                      </a:pPr>
                      <a:r>
                        <a:rPr lang="en-US" sz="1800">
                          <a:latin typeface="Lucida Console" pitchFamily="49" charset="0"/>
                        </a:rPr>
                        <a:t>Flags</a:t>
                      </a:r>
                      <a:endParaRPr lang="en-US" sz="2400">
                        <a:solidFill>
                          <a:schemeClr val="tx1"/>
                        </a:solidFill>
                        <a:latin typeface="Lucida Console" pitchFamily="49" charset="0"/>
                        <a:ea typeface="Times New Roman"/>
                        <a:cs typeface="Times New Roman"/>
                      </a:endParaRPr>
                    </a:p>
                  </a:txBody>
                  <a:tcPr marL="65314" marR="65314" marT="0" marB="0"/>
                </a:tc>
                <a:tc>
                  <a:txBody>
                    <a:bodyPr/>
                    <a:lstStyle/>
                    <a:p>
                      <a:pPr marL="0" marR="0">
                        <a:spcBef>
                          <a:spcPts val="100"/>
                        </a:spcBef>
                        <a:spcAft>
                          <a:spcPts val="100"/>
                        </a:spcAft>
                      </a:pPr>
                      <a:r>
                        <a:rPr lang="en-US" sz="1800">
                          <a:latin typeface="Lucida Console" pitchFamily="49" charset="0"/>
                        </a:rPr>
                        <a:t>1</a:t>
                      </a:r>
                      <a:endParaRPr lang="en-US" sz="2400">
                        <a:solidFill>
                          <a:schemeClr val="tx1"/>
                        </a:solidFill>
                        <a:latin typeface="Lucida Console" pitchFamily="49" charset="0"/>
                        <a:ea typeface="Times New Roman"/>
                        <a:cs typeface="Times New Roman"/>
                      </a:endParaRPr>
                    </a:p>
                  </a:txBody>
                  <a:tcPr marL="65314" marR="65314" marT="0" marB="0"/>
                </a:tc>
                <a:tc>
                  <a:txBody>
                    <a:bodyPr/>
                    <a:lstStyle/>
                    <a:p>
                      <a:pPr marL="0" marR="0">
                        <a:spcBef>
                          <a:spcPts val="100"/>
                        </a:spcBef>
                        <a:spcAft>
                          <a:spcPts val="100"/>
                        </a:spcAft>
                      </a:pPr>
                      <a:r>
                        <a:rPr lang="en-US" sz="1800">
                          <a:latin typeface="Lucida Console" pitchFamily="49" charset="0"/>
                        </a:rPr>
                        <a:t>6</a:t>
                      </a:r>
                      <a:endParaRPr lang="en-US" sz="2400">
                        <a:solidFill>
                          <a:schemeClr val="tx1"/>
                        </a:solidFill>
                        <a:latin typeface="Lucida Console" pitchFamily="49" charset="0"/>
                        <a:ea typeface="Times New Roman"/>
                        <a:cs typeface="Times New Roman"/>
                      </a:endParaRPr>
                    </a:p>
                  </a:txBody>
                  <a:tcPr marL="65314" marR="65314" marT="0" marB="0"/>
                </a:tc>
                <a:tc>
                  <a:txBody>
                    <a:bodyPr/>
                    <a:lstStyle/>
                    <a:p>
                      <a:pPr marL="0" marR="0">
                        <a:spcBef>
                          <a:spcPts val="100"/>
                        </a:spcBef>
                        <a:spcAft>
                          <a:spcPts val="100"/>
                        </a:spcAft>
                      </a:pPr>
                      <a:r>
                        <a:rPr lang="en-US" sz="1800" dirty="0">
                          <a:latin typeface="Lucida Console" pitchFamily="49" charset="0"/>
                        </a:rPr>
                        <a:t>Bit 0 - </a:t>
                      </a:r>
                      <a:r>
                        <a:rPr lang="en-US" sz="1800" dirty="0" smtClean="0">
                          <a:latin typeface="Lucida Console" pitchFamily="49" charset="0"/>
                        </a:rPr>
                        <a:t>FIRMWARE_FIRST</a:t>
                      </a:r>
                    </a:p>
                    <a:p>
                      <a:pPr marL="0" marR="0">
                        <a:spcBef>
                          <a:spcPts val="100"/>
                        </a:spcBef>
                        <a:spcAft>
                          <a:spcPts val="100"/>
                        </a:spcAft>
                      </a:pPr>
                      <a:r>
                        <a:rPr lang="en-US" sz="1800" dirty="0" smtClean="0">
                          <a:latin typeface="Lucida Console" pitchFamily="49" charset="0"/>
                        </a:rPr>
                        <a:t>Bit 1 - GLOBAL</a:t>
                      </a:r>
                      <a:endParaRPr lang="en-US" sz="2400" dirty="0">
                        <a:solidFill>
                          <a:schemeClr val="tx1"/>
                        </a:solidFill>
                        <a:latin typeface="Lucida Console" pitchFamily="49" charset="0"/>
                        <a:ea typeface="Times New Roman"/>
                        <a:cs typeface="Times New Roman"/>
                      </a:endParaRPr>
                    </a:p>
                  </a:txBody>
                  <a:tcPr marL="65314" marR="65314" marT="0" marB="0"/>
                </a:tc>
              </a:tr>
              <a:tr h="179063">
                <a:tc>
                  <a:txBody>
                    <a:bodyPr/>
                    <a:lstStyle/>
                    <a:p>
                      <a:pPr marL="0" marR="0">
                        <a:spcBef>
                          <a:spcPts val="100"/>
                        </a:spcBef>
                        <a:spcAft>
                          <a:spcPts val="100"/>
                        </a:spcAft>
                      </a:pPr>
                      <a:r>
                        <a:rPr lang="en-US" sz="1800">
                          <a:latin typeface="Lucida Console" pitchFamily="49" charset="0"/>
                        </a:rPr>
                        <a:t>Reserved</a:t>
                      </a:r>
                      <a:endParaRPr lang="en-US" sz="2400">
                        <a:solidFill>
                          <a:schemeClr val="tx1"/>
                        </a:solidFill>
                        <a:latin typeface="Lucida Console" pitchFamily="49" charset="0"/>
                        <a:ea typeface="Times New Roman"/>
                        <a:cs typeface="Times New Roman"/>
                      </a:endParaRPr>
                    </a:p>
                  </a:txBody>
                  <a:tcPr marL="65314" marR="65314" marT="0" marB="0"/>
                </a:tc>
                <a:tc>
                  <a:txBody>
                    <a:bodyPr/>
                    <a:lstStyle/>
                    <a:p>
                      <a:pPr marL="0" marR="0">
                        <a:spcBef>
                          <a:spcPts val="100"/>
                        </a:spcBef>
                        <a:spcAft>
                          <a:spcPts val="100"/>
                        </a:spcAft>
                      </a:pPr>
                      <a:r>
                        <a:rPr lang="en-US" sz="1800">
                          <a:latin typeface="Lucida Console" pitchFamily="49" charset="0"/>
                        </a:rPr>
                        <a:t>1</a:t>
                      </a:r>
                      <a:endParaRPr lang="en-US" sz="2400">
                        <a:solidFill>
                          <a:schemeClr val="tx1"/>
                        </a:solidFill>
                        <a:latin typeface="Lucida Console" pitchFamily="49" charset="0"/>
                        <a:ea typeface="Times New Roman"/>
                        <a:cs typeface="Times New Roman"/>
                      </a:endParaRPr>
                    </a:p>
                  </a:txBody>
                  <a:tcPr marL="65314" marR="65314" marT="0" marB="0"/>
                </a:tc>
                <a:tc>
                  <a:txBody>
                    <a:bodyPr/>
                    <a:lstStyle/>
                    <a:p>
                      <a:pPr marL="0" marR="0">
                        <a:spcBef>
                          <a:spcPts val="100"/>
                        </a:spcBef>
                        <a:spcAft>
                          <a:spcPts val="100"/>
                        </a:spcAft>
                      </a:pPr>
                      <a:r>
                        <a:rPr lang="en-US" sz="1800">
                          <a:latin typeface="Lucida Console" pitchFamily="49" charset="0"/>
                        </a:rPr>
                        <a:t>7</a:t>
                      </a:r>
                      <a:endParaRPr lang="en-US" sz="2400">
                        <a:solidFill>
                          <a:schemeClr val="tx1"/>
                        </a:solidFill>
                        <a:latin typeface="Lucida Console" pitchFamily="49" charset="0"/>
                        <a:ea typeface="Times New Roman"/>
                        <a:cs typeface="Times New Roman"/>
                      </a:endParaRPr>
                    </a:p>
                  </a:txBody>
                  <a:tcPr marL="65314" marR="65314" marT="0" marB="0"/>
                </a:tc>
                <a:tc>
                  <a:txBody>
                    <a:bodyPr/>
                    <a:lstStyle/>
                    <a:p>
                      <a:pPr marL="0" marR="0">
                        <a:spcBef>
                          <a:spcPts val="100"/>
                        </a:spcBef>
                        <a:spcAft>
                          <a:spcPts val="100"/>
                        </a:spcAft>
                      </a:pPr>
                      <a:r>
                        <a:rPr lang="en-US" sz="1800" dirty="0">
                          <a:latin typeface="Lucida Console" pitchFamily="49" charset="0"/>
                        </a:rPr>
                        <a:t>Must be zero.</a:t>
                      </a:r>
                      <a:endParaRPr lang="en-US" sz="2400" dirty="0">
                        <a:solidFill>
                          <a:schemeClr val="tx1"/>
                        </a:solidFill>
                        <a:latin typeface="Lucida Console" pitchFamily="49" charset="0"/>
                        <a:ea typeface="Times New Roman"/>
                        <a:cs typeface="Times New Roman"/>
                      </a:endParaRPr>
                    </a:p>
                  </a:txBody>
                  <a:tcPr marL="65314" marR="65314" marT="0" marB="0"/>
                </a:tc>
              </a:tr>
              <a:tr h="548640">
                <a:tc>
                  <a:txBody>
                    <a:bodyPr/>
                    <a:lstStyle/>
                    <a:p>
                      <a:pPr marL="0" marR="0">
                        <a:spcBef>
                          <a:spcPts val="100"/>
                        </a:spcBef>
                        <a:spcAft>
                          <a:spcPts val="100"/>
                        </a:spcAft>
                      </a:pPr>
                      <a:r>
                        <a:rPr lang="en-US" sz="1800" dirty="0">
                          <a:latin typeface="Lucida Console" pitchFamily="49" charset="0"/>
                        </a:rPr>
                        <a:t>Number of Records To Pre-allocate</a:t>
                      </a:r>
                      <a:endParaRPr lang="en-US" sz="2400" dirty="0">
                        <a:solidFill>
                          <a:schemeClr val="tx1"/>
                        </a:solidFill>
                        <a:latin typeface="Lucida Console" pitchFamily="49" charset="0"/>
                        <a:ea typeface="Times New Roman"/>
                        <a:cs typeface="Times New Roman"/>
                      </a:endParaRPr>
                    </a:p>
                  </a:txBody>
                  <a:tcPr marL="65314" marR="65314" marT="0" marB="0"/>
                </a:tc>
                <a:tc>
                  <a:txBody>
                    <a:bodyPr/>
                    <a:lstStyle/>
                    <a:p>
                      <a:pPr marL="0" marR="0">
                        <a:spcBef>
                          <a:spcPts val="100"/>
                        </a:spcBef>
                        <a:spcAft>
                          <a:spcPts val="100"/>
                        </a:spcAft>
                      </a:pPr>
                      <a:r>
                        <a:rPr lang="en-US" sz="1800" dirty="0">
                          <a:latin typeface="Lucida Console" pitchFamily="49" charset="0"/>
                        </a:rPr>
                        <a:t>4</a:t>
                      </a:r>
                      <a:endParaRPr lang="en-US" sz="2400" dirty="0">
                        <a:solidFill>
                          <a:schemeClr val="tx1"/>
                        </a:solidFill>
                        <a:latin typeface="Lucida Console" pitchFamily="49" charset="0"/>
                        <a:ea typeface="Times New Roman"/>
                        <a:cs typeface="Times New Roman"/>
                      </a:endParaRPr>
                    </a:p>
                  </a:txBody>
                  <a:tcPr marL="65314" marR="65314" marT="0" marB="0"/>
                </a:tc>
                <a:tc>
                  <a:txBody>
                    <a:bodyPr/>
                    <a:lstStyle/>
                    <a:p>
                      <a:pPr marL="0" marR="0">
                        <a:spcBef>
                          <a:spcPts val="100"/>
                        </a:spcBef>
                        <a:spcAft>
                          <a:spcPts val="100"/>
                        </a:spcAft>
                      </a:pPr>
                      <a:r>
                        <a:rPr lang="en-US" sz="1800" dirty="0">
                          <a:latin typeface="Lucida Console" pitchFamily="49" charset="0"/>
                        </a:rPr>
                        <a:t>8</a:t>
                      </a:r>
                      <a:endParaRPr lang="en-US" sz="2400" dirty="0">
                        <a:solidFill>
                          <a:schemeClr val="tx1"/>
                        </a:solidFill>
                        <a:latin typeface="Lucida Console" pitchFamily="49" charset="0"/>
                        <a:ea typeface="Times New Roman"/>
                        <a:cs typeface="Times New Roman"/>
                      </a:endParaRPr>
                    </a:p>
                  </a:txBody>
                  <a:tcPr marL="65314" marR="65314" marT="0" marB="0"/>
                </a:tc>
                <a:tc>
                  <a:txBody>
                    <a:bodyPr/>
                    <a:lstStyle/>
                    <a:p>
                      <a:pPr marL="0" marR="0">
                        <a:spcBef>
                          <a:spcPts val="100"/>
                        </a:spcBef>
                        <a:spcAft>
                          <a:spcPts val="100"/>
                        </a:spcAft>
                      </a:pPr>
                      <a:r>
                        <a:rPr lang="en-US" sz="1800" dirty="0" smtClean="0">
                          <a:latin typeface="Lucida Console" pitchFamily="49" charset="0"/>
                        </a:rPr>
                        <a:t>Tells </a:t>
                      </a:r>
                      <a:r>
                        <a:rPr lang="en-US" sz="1800" dirty="0">
                          <a:latin typeface="Lucida Console" pitchFamily="49" charset="0"/>
                        </a:rPr>
                        <a:t>OS how many error records to </a:t>
                      </a:r>
                      <a:r>
                        <a:rPr lang="en-US" sz="1800" dirty="0" smtClean="0">
                          <a:latin typeface="Lucida Console" pitchFamily="49" charset="0"/>
                        </a:rPr>
                        <a:t>pre-allocate.</a:t>
                      </a:r>
                      <a:endParaRPr lang="en-US" sz="2400" dirty="0">
                        <a:solidFill>
                          <a:schemeClr val="tx1"/>
                        </a:solidFill>
                        <a:latin typeface="Lucida Console" pitchFamily="49" charset="0"/>
                        <a:ea typeface="Times New Roman"/>
                        <a:cs typeface="Times New Roman"/>
                      </a:endParaRPr>
                    </a:p>
                  </a:txBody>
                  <a:tcPr marL="65314" marR="65314" marT="0" marB="0"/>
                </a:tc>
              </a:tr>
              <a:tr h="682145">
                <a:tc>
                  <a:txBody>
                    <a:bodyPr/>
                    <a:lstStyle/>
                    <a:p>
                      <a:pPr marL="0" marR="0">
                        <a:spcBef>
                          <a:spcPts val="100"/>
                        </a:spcBef>
                        <a:spcAft>
                          <a:spcPts val="100"/>
                        </a:spcAft>
                      </a:pPr>
                      <a:r>
                        <a:rPr lang="en-US" sz="1800">
                          <a:latin typeface="Lucida Console" pitchFamily="49" charset="0"/>
                        </a:rPr>
                        <a:t>Max Sections Per Record</a:t>
                      </a:r>
                      <a:endParaRPr lang="en-US" sz="2400">
                        <a:solidFill>
                          <a:schemeClr val="tx1"/>
                        </a:solidFill>
                        <a:latin typeface="Lucida Console" pitchFamily="49" charset="0"/>
                        <a:ea typeface="Times New Roman"/>
                        <a:cs typeface="Times New Roman"/>
                      </a:endParaRPr>
                    </a:p>
                  </a:txBody>
                  <a:tcPr marL="65314" marR="65314" marT="0" marB="0"/>
                </a:tc>
                <a:tc>
                  <a:txBody>
                    <a:bodyPr/>
                    <a:lstStyle/>
                    <a:p>
                      <a:pPr marL="0" marR="0">
                        <a:spcBef>
                          <a:spcPts val="100"/>
                        </a:spcBef>
                        <a:spcAft>
                          <a:spcPts val="100"/>
                        </a:spcAft>
                      </a:pPr>
                      <a:r>
                        <a:rPr lang="en-US" sz="1800" dirty="0">
                          <a:latin typeface="Lucida Console" pitchFamily="49" charset="0"/>
                        </a:rPr>
                        <a:t>4</a:t>
                      </a:r>
                      <a:endParaRPr lang="en-US" sz="2400" dirty="0">
                        <a:solidFill>
                          <a:schemeClr val="tx1"/>
                        </a:solidFill>
                        <a:latin typeface="Lucida Console" pitchFamily="49" charset="0"/>
                        <a:ea typeface="Times New Roman"/>
                        <a:cs typeface="Times New Roman"/>
                      </a:endParaRPr>
                    </a:p>
                  </a:txBody>
                  <a:tcPr marL="65314" marR="65314" marT="0" marB="0"/>
                </a:tc>
                <a:tc>
                  <a:txBody>
                    <a:bodyPr/>
                    <a:lstStyle/>
                    <a:p>
                      <a:pPr marL="0" marR="0">
                        <a:spcBef>
                          <a:spcPts val="100"/>
                        </a:spcBef>
                        <a:spcAft>
                          <a:spcPts val="100"/>
                        </a:spcAft>
                      </a:pPr>
                      <a:r>
                        <a:rPr lang="en-US" sz="1800" dirty="0">
                          <a:latin typeface="Lucida Console" pitchFamily="49" charset="0"/>
                        </a:rPr>
                        <a:t>12</a:t>
                      </a:r>
                      <a:endParaRPr lang="en-US" sz="2400" dirty="0">
                        <a:solidFill>
                          <a:schemeClr val="tx1"/>
                        </a:solidFill>
                        <a:latin typeface="Lucida Console" pitchFamily="49" charset="0"/>
                        <a:ea typeface="Times New Roman"/>
                        <a:cs typeface="Times New Roman"/>
                      </a:endParaRPr>
                    </a:p>
                  </a:txBody>
                  <a:tcPr marL="65314" marR="65314" marT="0" marB="0"/>
                </a:tc>
                <a:tc>
                  <a:txBody>
                    <a:bodyPr/>
                    <a:lstStyle/>
                    <a:p>
                      <a:pPr marL="0" marR="0">
                        <a:spcBef>
                          <a:spcPts val="100"/>
                        </a:spcBef>
                        <a:spcAft>
                          <a:spcPts val="100"/>
                        </a:spcAft>
                      </a:pPr>
                      <a:r>
                        <a:rPr lang="en-US" sz="1800" dirty="0" smtClean="0">
                          <a:latin typeface="Lucida Console" pitchFamily="49" charset="0"/>
                        </a:rPr>
                        <a:t>Tells </a:t>
                      </a:r>
                      <a:r>
                        <a:rPr lang="en-US" sz="1800" dirty="0">
                          <a:latin typeface="Lucida Console" pitchFamily="49" charset="0"/>
                        </a:rPr>
                        <a:t>OS how many </a:t>
                      </a:r>
                      <a:r>
                        <a:rPr lang="en-US" sz="1800" dirty="0" smtClean="0">
                          <a:latin typeface="Lucida Console" pitchFamily="49" charset="0"/>
                        </a:rPr>
                        <a:t>sections </a:t>
                      </a:r>
                      <a:r>
                        <a:rPr lang="en-US" sz="1800" dirty="0">
                          <a:latin typeface="Lucida Console" pitchFamily="49" charset="0"/>
                        </a:rPr>
                        <a:t>may be included in an error record created as a result of an error reported by this error source.</a:t>
                      </a:r>
                      <a:endParaRPr lang="en-US" sz="2400" dirty="0">
                        <a:solidFill>
                          <a:schemeClr val="tx1"/>
                        </a:solidFill>
                        <a:latin typeface="Lucida Console" pitchFamily="49" charset="0"/>
                        <a:ea typeface="Times New Roman"/>
                        <a:cs typeface="Times New Roman"/>
                      </a:endParaRPr>
                    </a:p>
                  </a:txBody>
                  <a:tcPr marL="65314" marR="65314" marT="0" marB="0"/>
                </a:tc>
              </a:tr>
            </a:tbl>
          </a:graphicData>
        </a:graphic>
      </p:graphicFrame>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304039"/>
            <a:ext cx="8380412" cy="656572"/>
          </a:xfrm>
        </p:spPr>
        <p:txBody>
          <a:bodyPr/>
          <a:lstStyle/>
          <a:p>
            <a:pPr defTabSz="912777" eaLnBrk="1" hangingPunct="1">
              <a:defRPr/>
            </a:pPr>
            <a:r>
              <a:rPr smtClean="0"/>
              <a:t>ERST And EINJ Table</a:t>
            </a:r>
            <a:br>
              <a:rPr smtClean="0"/>
            </a:br>
            <a:r>
              <a:rPr smtClean="0"/>
              <a:t>Common Mistakes</a:t>
            </a:r>
            <a:endParaRPr/>
          </a:p>
        </p:txBody>
      </p:sp>
      <p:sp>
        <p:nvSpPr>
          <p:cNvPr id="8" name="Text Placeholder 7"/>
          <p:cNvSpPr>
            <a:spLocks noGrp="1"/>
          </p:cNvSpPr>
          <p:nvPr>
            <p:ph type="body" idx="1"/>
          </p:nvPr>
        </p:nvSpPr>
        <p:spPr>
          <a:xfrm>
            <a:off x="381000" y="1905000"/>
            <a:ext cx="8380413" cy="4176713"/>
          </a:xfrm>
        </p:spPr>
        <p:txBody>
          <a:bodyPr/>
          <a:lstStyle/>
          <a:p>
            <a:pPr marL="382573" indent="-382573" defTabSz="912777" eaLnBrk="1" hangingPunct="1">
              <a:defRPr/>
            </a:pPr>
            <a:r>
              <a:rPr lang="en-US" dirty="0" smtClean="0"/>
              <a:t>Missing actions</a:t>
            </a:r>
          </a:p>
          <a:p>
            <a:pPr marL="382573" indent="-382573" defTabSz="912777" eaLnBrk="1" hangingPunct="1">
              <a:defRPr/>
            </a:pPr>
            <a:r>
              <a:rPr lang="en-US" dirty="0" smtClean="0"/>
              <a:t>Inappropriate instruction for a given action</a:t>
            </a:r>
          </a:p>
          <a:p>
            <a:pPr marL="704822" lvl="1" indent="-317487" defTabSz="912777" eaLnBrk="1" hangingPunct="1">
              <a:defRPr/>
            </a:pPr>
            <a:r>
              <a:rPr lang="en-US" dirty="0" smtClean="0"/>
              <a:t>Ex. Write Register Value instruction for GET_OPERATION_STATUS action</a:t>
            </a:r>
          </a:p>
          <a:p>
            <a:pPr marL="382573" indent="-382573" defTabSz="912777" eaLnBrk="1" hangingPunct="1">
              <a:defRPr/>
            </a:pPr>
            <a:r>
              <a:rPr lang="en-US" dirty="0" smtClean="0"/>
              <a:t>Incorrect use of Read Register/Write Register instruction where Read Register Value/Write Register Value is needed</a:t>
            </a:r>
          </a:p>
          <a:p>
            <a:pPr marL="382573" indent="-382573" defTabSz="912777" eaLnBrk="1" hangingPunct="1">
              <a:defRPr/>
            </a:pPr>
            <a:r>
              <a:rPr lang="en-US" dirty="0" smtClean="0"/>
              <a:t>Incorrect  Mask</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304039"/>
            <a:ext cx="8380412" cy="1313144"/>
          </a:xfrm>
        </p:spPr>
        <p:txBody>
          <a:bodyPr/>
          <a:lstStyle/>
          <a:p>
            <a:pPr defTabSz="912777" eaLnBrk="1" hangingPunct="1">
              <a:defRPr/>
            </a:pPr>
            <a:r>
              <a:rPr smtClean="0"/>
              <a:t>Notes On Error Log Address Range</a:t>
            </a:r>
            <a:endParaRPr/>
          </a:p>
        </p:txBody>
      </p:sp>
      <p:sp>
        <p:nvSpPr>
          <p:cNvPr id="7" name="Text Placeholder 6"/>
          <p:cNvSpPr>
            <a:spLocks noGrp="1"/>
          </p:cNvSpPr>
          <p:nvPr>
            <p:ph type="body" idx="1"/>
          </p:nvPr>
        </p:nvSpPr>
        <p:spPr>
          <a:xfrm>
            <a:off x="381000" y="1905000"/>
            <a:ext cx="8380413" cy="4521200"/>
          </a:xfrm>
        </p:spPr>
        <p:txBody>
          <a:bodyPr/>
          <a:lstStyle/>
          <a:p>
            <a:pPr marL="382573" indent="-382573" defTabSz="912777" eaLnBrk="1" hangingPunct="1">
              <a:defRPr/>
            </a:pPr>
            <a:r>
              <a:rPr lang="en-US" dirty="0" smtClean="0"/>
              <a:t>Can be identified in E820 table or in ERST</a:t>
            </a:r>
          </a:p>
          <a:p>
            <a:pPr marL="704822" lvl="1" indent="-317487" defTabSz="912777" eaLnBrk="1" hangingPunct="1">
              <a:defRPr/>
            </a:pPr>
            <a:r>
              <a:rPr lang="en-US" dirty="0" smtClean="0"/>
              <a:t>Do not identify the range in both places</a:t>
            </a:r>
          </a:p>
          <a:p>
            <a:pPr marL="382573" indent="-382573" defTabSz="912777" eaLnBrk="1" hangingPunct="1">
              <a:defRPr/>
            </a:pPr>
            <a:r>
              <a:rPr lang="en-US" dirty="0" smtClean="0"/>
              <a:t>If identified in ERST, make sure the memory is not reported as available in E820 or Operating System (OS) memory manager will claim the memory</a:t>
            </a:r>
          </a:p>
          <a:p>
            <a:pPr marL="382573" indent="-382573" defTabSz="912777" eaLnBrk="1" hangingPunct="1">
              <a:defRPr/>
            </a:pPr>
            <a:r>
              <a:rPr lang="en-US" dirty="0" smtClean="0"/>
              <a:t>On EFI implementations that use variable services for error record persistence, Error Log Address Range is not used</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605" y="1419225"/>
            <a:ext cx="8035395" cy="1523494"/>
          </a:xfrm>
        </p:spPr>
        <p:txBody>
          <a:bodyPr/>
          <a:lstStyle/>
          <a:p>
            <a:pPr defTabSz="912777" eaLnBrk="1" hangingPunct="1">
              <a:defRPr/>
            </a:pPr>
            <a:r>
              <a:rPr smtClean="0"/>
              <a:t>WHEA Platform Implementation</a:t>
            </a:r>
            <a:endParaRPr/>
          </a:p>
        </p:txBody>
      </p:sp>
      <p:sp>
        <p:nvSpPr>
          <p:cNvPr id="3" name="Subtitle 2"/>
          <p:cNvSpPr>
            <a:spLocks noGrp="1"/>
          </p:cNvSpPr>
          <p:nvPr>
            <p:ph type="subTitle" idx="1"/>
          </p:nvPr>
        </p:nvSpPr>
        <p:spPr>
          <a:xfrm>
            <a:off x="725487" y="3429000"/>
            <a:ext cx="7693025" cy="1371600"/>
          </a:xfrm>
        </p:spPr>
        <p:txBody>
          <a:bodyPr/>
          <a:lstStyle/>
          <a:p>
            <a:pPr defTabSz="912777" eaLnBrk="1" hangingPunct="1">
              <a:defRPr/>
            </a:pPr>
            <a:r>
              <a:rPr lang="en-US" dirty="0" smtClean="0"/>
              <a:t>Mohan Kumar</a:t>
            </a:r>
          </a:p>
          <a:p>
            <a:pPr defTabSz="912777" eaLnBrk="1" hangingPunct="1">
              <a:defRPr/>
            </a:pPr>
            <a:r>
              <a:rPr lang="en-US" dirty="0" smtClean="0"/>
              <a:t>Senior Principal Engineer</a:t>
            </a:r>
          </a:p>
          <a:p>
            <a:pPr defTabSz="912777" eaLnBrk="1" hangingPunct="1">
              <a:defRPr/>
            </a:pPr>
            <a:r>
              <a:rPr lang="en-US" dirty="0" smtClean="0"/>
              <a:t>Intel</a:t>
            </a:r>
            <a:endParaRPr lang="en-US" dirty="0"/>
          </a:p>
        </p:txBody>
      </p:sp>
      <p:sp>
        <p:nvSpPr>
          <p:cNvPr id="4" name="Subtitle 2"/>
          <p:cNvSpPr txBox="1">
            <a:spLocks/>
          </p:cNvSpPr>
          <p:nvPr/>
        </p:nvSpPr>
        <p:spPr bwMode="auto">
          <a:xfrm>
            <a:off x="725487" y="5105400"/>
            <a:ext cx="7693025" cy="13716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r>
              <a:rPr kumimoji="0" lang="en-US" sz="33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n-lt"/>
                <a:ea typeface="+mn-ea"/>
                <a:cs typeface="+mn-cs"/>
              </a:rPr>
              <a:t>Andrew Vargas</a:t>
            </a:r>
          </a:p>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r>
              <a:rPr kumimoji="0" lang="en-US" sz="33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n-lt"/>
                <a:ea typeface="+mn-ea"/>
                <a:cs typeface="+mn-cs"/>
              </a:rPr>
              <a:t>Principal Engineer</a:t>
            </a:r>
          </a:p>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r>
              <a:rPr kumimoji="0" lang="en-US" sz="33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n-lt"/>
                <a:ea typeface="+mn-ea"/>
                <a:cs typeface="+mn-cs"/>
              </a:rPr>
              <a:t>Intel</a:t>
            </a:r>
            <a:endParaRPr kumimoji="0" lang="en-US" sz="3300" b="0" i="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152400" y="1419225"/>
            <a:ext cx="8839200" cy="5438775"/>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lIns="109728" tIns="54864" rIns="109728" bIns="54864" anchor="ctr"/>
          <a:lstStyle/>
          <a:p>
            <a:pPr algn="ctr" defTabSz="1096963" fontAlgn="auto">
              <a:spcBef>
                <a:spcPts val="0"/>
              </a:spcBef>
              <a:spcAft>
                <a:spcPts val="0"/>
              </a:spcAft>
              <a:defRPr/>
            </a:pPr>
            <a:endParaRPr lang="en-US" sz="3200" kern="0" dirty="0">
              <a:solidFill>
                <a:srgbClr val="FFFFFF"/>
              </a:solidFill>
              <a:latin typeface="Segoe" pitchFamily="34" charset="0"/>
              <a:cs typeface="+mn-cs"/>
            </a:endParaRPr>
          </a:p>
        </p:txBody>
      </p:sp>
      <p:sp>
        <p:nvSpPr>
          <p:cNvPr id="9228" name="Rectangle 12"/>
          <p:cNvSpPr>
            <a:spLocks noGrp="1" noChangeArrowheads="1"/>
          </p:cNvSpPr>
          <p:nvPr>
            <p:ph type="title"/>
          </p:nvPr>
        </p:nvSpPr>
        <p:spPr>
          <a:xfrm>
            <a:off x="382588" y="293641"/>
            <a:ext cx="8380412" cy="634119"/>
          </a:xfrm>
        </p:spPr>
        <p:txBody>
          <a:bodyPr/>
          <a:lstStyle/>
          <a:p>
            <a:pPr defTabSz="912777" eaLnBrk="1" hangingPunct="1">
              <a:defRPr/>
            </a:pPr>
            <a:r>
              <a:rPr smtClean="0"/>
              <a:t>WHEA On Intel Platforms</a:t>
            </a:r>
            <a:endParaRPr/>
          </a:p>
        </p:txBody>
      </p:sp>
      <p:sp>
        <p:nvSpPr>
          <p:cNvPr id="9229" name="Rectangle 13"/>
          <p:cNvSpPr>
            <a:spLocks noGrp="1" noChangeArrowheads="1"/>
          </p:cNvSpPr>
          <p:nvPr>
            <p:ph type="body" idx="1"/>
          </p:nvPr>
        </p:nvSpPr>
        <p:spPr>
          <a:xfrm>
            <a:off x="382588" y="1414463"/>
            <a:ext cx="8380412" cy="1330325"/>
          </a:xfrm>
        </p:spPr>
        <p:txBody>
          <a:bodyPr/>
          <a:lstStyle/>
          <a:p>
            <a:pPr marL="382573" indent="-382573" defTabSz="912777" eaLnBrk="1" hangingPunct="1">
              <a:defRPr/>
            </a:pPr>
            <a:r>
              <a:rPr lang="en-US" sz="3200" smtClean="0"/>
              <a:t>Intel server platforms support WHEA error signaling, error information reporting, error record persistence and error injection</a:t>
            </a:r>
            <a:endParaRPr lang="en-US" sz="3200" dirty="0"/>
          </a:p>
        </p:txBody>
      </p:sp>
      <p:sp>
        <p:nvSpPr>
          <p:cNvPr id="44035" name="Rectangle 111"/>
          <p:cNvSpPr>
            <a:spLocks noChangeArrowheads="1"/>
          </p:cNvSpPr>
          <p:nvPr/>
        </p:nvSpPr>
        <p:spPr bwMode="auto">
          <a:xfrm>
            <a:off x="2656952" y="5027520"/>
            <a:ext cx="5562600" cy="1600200"/>
          </a:xfrm>
          <a:prstGeom prst="rect">
            <a:avLst/>
          </a:prstGeom>
          <a:ln>
            <a:headEnd type="none" w="med" len="med"/>
            <a:tailEnd type="none" w="med" len="med"/>
          </a:ln>
          <a:effectLst>
            <a:glow rad="70000">
              <a:schemeClr val="accent5">
                <a:tint val="30000"/>
                <a:shade val="95000"/>
                <a:satMod val="300000"/>
                <a:alpha val="50000"/>
              </a:schemeClr>
            </a:glow>
            <a:outerShdw blurRad="635000" sx="102000" sy="102000" algn="ctr" rotWithShape="0">
              <a:prstClr val="black">
                <a:alpha val="64000"/>
              </a:prstClr>
            </a:outerShdw>
          </a:effectLst>
        </p:spPr>
        <p:style>
          <a:lnRef idx="1">
            <a:schemeClr val="accent5"/>
          </a:lnRef>
          <a:fillRef idx="3">
            <a:schemeClr val="accent5"/>
          </a:fillRef>
          <a:effectRef idx="2">
            <a:schemeClr val="accent5"/>
          </a:effectRef>
          <a:fontRef idx="minor">
            <a:schemeClr val="lt1"/>
          </a:fontRef>
        </p:style>
        <p:txBody>
          <a:bodyPr lIns="91432" tIns="45717" rIns="91432" bIns="45717" anchor="ctr"/>
          <a:lstStyle/>
          <a:p>
            <a:pPr algn="ctr" defTabSz="914063" fontAlgn="auto">
              <a:spcBef>
                <a:spcPts val="0"/>
              </a:spcBef>
              <a:spcAft>
                <a:spcPts val="0"/>
              </a:spcAft>
              <a:defRPr/>
            </a:pPr>
            <a:endParaRPr lang="en-US">
              <a:solidFill>
                <a:schemeClr val="bg2"/>
              </a:solidFill>
            </a:endParaRPr>
          </a:p>
          <a:p>
            <a:pPr algn="ctr" defTabSz="914063" fontAlgn="auto">
              <a:spcBef>
                <a:spcPts val="0"/>
              </a:spcBef>
              <a:spcAft>
                <a:spcPts val="0"/>
              </a:spcAft>
              <a:defRPr/>
            </a:pPr>
            <a:endParaRPr lang="en-US">
              <a:solidFill>
                <a:schemeClr val="bg2"/>
              </a:solidFill>
            </a:endParaRPr>
          </a:p>
          <a:p>
            <a:pPr algn="ctr" defTabSz="914063" fontAlgn="auto">
              <a:spcBef>
                <a:spcPts val="0"/>
              </a:spcBef>
              <a:spcAft>
                <a:spcPts val="0"/>
              </a:spcAft>
              <a:defRPr/>
            </a:pPr>
            <a:endParaRPr lang="en-US">
              <a:solidFill>
                <a:schemeClr val="bg2"/>
              </a:solidFill>
            </a:endParaRPr>
          </a:p>
          <a:p>
            <a:pPr algn="ctr" defTabSz="914063" fontAlgn="auto">
              <a:spcBef>
                <a:spcPts val="0"/>
              </a:spcBef>
              <a:spcAft>
                <a:spcPts val="0"/>
              </a:spcAft>
              <a:defRPr/>
            </a:pPr>
            <a:r>
              <a:rPr lang="en-US">
                <a:solidFill>
                  <a:schemeClr val="bg2"/>
                </a:solidFill>
              </a:rPr>
              <a:t>Intel platform with WHEA support</a:t>
            </a:r>
          </a:p>
        </p:txBody>
      </p:sp>
      <p:grpSp>
        <p:nvGrpSpPr>
          <p:cNvPr id="44036" name="Line 112"/>
          <p:cNvGrpSpPr>
            <a:grpSpLocks/>
          </p:cNvGrpSpPr>
          <p:nvPr/>
        </p:nvGrpSpPr>
        <p:grpSpPr bwMode="auto">
          <a:xfrm>
            <a:off x="2660650" y="3621088"/>
            <a:ext cx="384175" cy="1444625"/>
            <a:chOff x="1459" y="2281"/>
            <a:chExt cx="242" cy="910"/>
          </a:xfrm>
        </p:grpSpPr>
        <p:pic>
          <p:nvPicPr>
            <p:cNvPr id="51207" name="Line 112"/>
            <p:cNvPicPr>
              <a:picLocks noChangeArrowheads="1"/>
            </p:cNvPicPr>
            <p:nvPr/>
          </p:nvPicPr>
          <p:blipFill>
            <a:blip r:embed="rId3"/>
            <a:srcRect/>
            <a:stretch>
              <a:fillRect/>
            </a:stretch>
          </p:blipFill>
          <p:spPr bwMode="auto">
            <a:xfrm>
              <a:off x="1459" y="2281"/>
              <a:ext cx="242" cy="910"/>
            </a:xfrm>
            <a:prstGeom prst="rect">
              <a:avLst/>
            </a:prstGeom>
            <a:noFill/>
          </p:spPr>
        </p:pic>
        <p:sp>
          <p:nvSpPr>
            <p:cNvPr id="51208" name="Text Box 8"/>
            <p:cNvSpPr txBox="1">
              <a:spLocks noChangeArrowheads="1" noChangeShapeType="1"/>
            </p:cNvSpPr>
            <p:nvPr/>
          </p:nvSpPr>
          <p:spPr bwMode="auto">
            <a:xfrm rot="10800000">
              <a:off x="1578" y="3119"/>
              <a:ext cx="0" cy="0"/>
            </a:xfrm>
            <a:prstGeom prst="rect">
              <a:avLst/>
            </a:prstGeom>
            <a:noFill/>
            <a:ln w="9525">
              <a:noFill/>
              <a:miter lim="800000"/>
              <a:headEnd/>
              <a:tailEnd/>
            </a:ln>
          </p:spPr>
          <p:txBody>
            <a:bodyPr rot="10800000" wrap="none" anchor="ctr"/>
            <a:lstStyle/>
            <a:p>
              <a:endParaRPr lang="en-US">
                <a:latin typeface="Segoe" pitchFamily="2" charset="0"/>
              </a:endParaRPr>
            </a:p>
          </p:txBody>
        </p:sp>
      </p:grpSp>
      <p:sp>
        <p:nvSpPr>
          <p:cNvPr id="6" name="Rectangle 113"/>
          <p:cNvSpPr>
            <a:spLocks noChangeArrowheads="1"/>
          </p:cNvSpPr>
          <p:nvPr/>
        </p:nvSpPr>
        <p:spPr bwMode="auto">
          <a:xfrm>
            <a:off x="2656952" y="3122520"/>
            <a:ext cx="1524000" cy="685800"/>
          </a:xfrm>
          <a:prstGeom prst="rect">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fontAlgn="auto">
              <a:spcBef>
                <a:spcPts val="0"/>
              </a:spcBef>
              <a:spcAft>
                <a:spcPts val="0"/>
              </a:spcAft>
              <a:defRPr/>
            </a:pPr>
            <a:r>
              <a:rPr lang="en-US" dirty="0">
                <a:solidFill>
                  <a:schemeClr val="bg2"/>
                </a:solidFill>
              </a:rPr>
              <a:t>WHEA</a:t>
            </a:r>
          </a:p>
          <a:p>
            <a:pPr algn="ctr" defTabSz="914063" fontAlgn="auto">
              <a:spcBef>
                <a:spcPts val="0"/>
              </a:spcBef>
              <a:spcAft>
                <a:spcPts val="0"/>
              </a:spcAft>
              <a:defRPr/>
            </a:pPr>
            <a:r>
              <a:rPr lang="en-US" dirty="0">
                <a:solidFill>
                  <a:schemeClr val="bg2"/>
                </a:solidFill>
              </a:rPr>
              <a:t>LLHEH</a:t>
            </a:r>
          </a:p>
        </p:txBody>
      </p:sp>
      <p:grpSp>
        <p:nvGrpSpPr>
          <p:cNvPr id="44039" name="Line 115"/>
          <p:cNvGrpSpPr>
            <a:grpSpLocks/>
          </p:cNvGrpSpPr>
          <p:nvPr/>
        </p:nvGrpSpPr>
        <p:grpSpPr bwMode="auto">
          <a:xfrm>
            <a:off x="3044825" y="3621088"/>
            <a:ext cx="384175" cy="1444625"/>
            <a:chOff x="1701" y="2281"/>
            <a:chExt cx="242" cy="910"/>
          </a:xfrm>
        </p:grpSpPr>
        <p:pic>
          <p:nvPicPr>
            <p:cNvPr id="51216" name="Line 115"/>
            <p:cNvPicPr>
              <a:picLocks noChangeArrowheads="1"/>
            </p:cNvPicPr>
            <p:nvPr/>
          </p:nvPicPr>
          <p:blipFill>
            <a:blip r:embed="rId3"/>
            <a:srcRect/>
            <a:stretch>
              <a:fillRect/>
            </a:stretch>
          </p:blipFill>
          <p:spPr bwMode="auto">
            <a:xfrm>
              <a:off x="1701" y="2281"/>
              <a:ext cx="242" cy="910"/>
            </a:xfrm>
            <a:prstGeom prst="rect">
              <a:avLst/>
            </a:prstGeom>
            <a:noFill/>
          </p:spPr>
        </p:pic>
        <p:sp>
          <p:nvSpPr>
            <p:cNvPr id="51217" name="Text Box 17"/>
            <p:cNvSpPr txBox="1">
              <a:spLocks noChangeArrowheads="1" noChangeShapeType="1"/>
            </p:cNvSpPr>
            <p:nvPr/>
          </p:nvSpPr>
          <p:spPr bwMode="auto">
            <a:xfrm rot="10800000">
              <a:off x="1820" y="3119"/>
              <a:ext cx="0" cy="0"/>
            </a:xfrm>
            <a:prstGeom prst="rect">
              <a:avLst/>
            </a:prstGeom>
            <a:noFill/>
            <a:ln w="9525">
              <a:noFill/>
              <a:miter lim="800000"/>
              <a:headEnd/>
              <a:tailEnd/>
            </a:ln>
          </p:spPr>
          <p:txBody>
            <a:bodyPr rot="10800000" wrap="none" anchor="ctr"/>
            <a:lstStyle/>
            <a:p>
              <a:endParaRPr lang="en-US">
                <a:latin typeface="Segoe" pitchFamily="2" charset="0"/>
              </a:endParaRPr>
            </a:p>
          </p:txBody>
        </p:sp>
      </p:grpSp>
      <p:grpSp>
        <p:nvGrpSpPr>
          <p:cNvPr id="44040" name="Line 116"/>
          <p:cNvGrpSpPr>
            <a:grpSpLocks/>
          </p:cNvGrpSpPr>
          <p:nvPr/>
        </p:nvGrpSpPr>
        <p:grpSpPr bwMode="auto">
          <a:xfrm>
            <a:off x="3422650" y="3621088"/>
            <a:ext cx="384175" cy="1444625"/>
            <a:chOff x="1939" y="2281"/>
            <a:chExt cx="242" cy="910"/>
          </a:xfrm>
        </p:grpSpPr>
        <p:pic>
          <p:nvPicPr>
            <p:cNvPr id="51219" name="Line 116"/>
            <p:cNvPicPr>
              <a:picLocks noChangeArrowheads="1"/>
            </p:cNvPicPr>
            <p:nvPr/>
          </p:nvPicPr>
          <p:blipFill>
            <a:blip r:embed="rId3"/>
            <a:srcRect/>
            <a:stretch>
              <a:fillRect/>
            </a:stretch>
          </p:blipFill>
          <p:spPr bwMode="auto">
            <a:xfrm>
              <a:off x="1939" y="2281"/>
              <a:ext cx="242" cy="910"/>
            </a:xfrm>
            <a:prstGeom prst="rect">
              <a:avLst/>
            </a:prstGeom>
            <a:noFill/>
          </p:spPr>
        </p:pic>
        <p:sp>
          <p:nvSpPr>
            <p:cNvPr id="51220" name="Text Box 20"/>
            <p:cNvSpPr txBox="1">
              <a:spLocks noChangeArrowheads="1" noChangeShapeType="1"/>
            </p:cNvSpPr>
            <p:nvPr/>
          </p:nvSpPr>
          <p:spPr bwMode="auto">
            <a:xfrm rot="10800000">
              <a:off x="2058" y="3119"/>
              <a:ext cx="0" cy="0"/>
            </a:xfrm>
            <a:prstGeom prst="rect">
              <a:avLst/>
            </a:prstGeom>
            <a:noFill/>
            <a:ln w="9525">
              <a:noFill/>
              <a:miter lim="800000"/>
              <a:headEnd/>
              <a:tailEnd/>
            </a:ln>
          </p:spPr>
          <p:txBody>
            <a:bodyPr rot="10800000" wrap="none" anchor="ctr"/>
            <a:lstStyle/>
            <a:p>
              <a:endParaRPr lang="en-US">
                <a:latin typeface="Segoe" pitchFamily="2" charset="0"/>
              </a:endParaRPr>
            </a:p>
          </p:txBody>
        </p:sp>
      </p:grpSp>
      <p:grpSp>
        <p:nvGrpSpPr>
          <p:cNvPr id="44041" name="Line 117"/>
          <p:cNvGrpSpPr>
            <a:grpSpLocks/>
          </p:cNvGrpSpPr>
          <p:nvPr/>
        </p:nvGrpSpPr>
        <p:grpSpPr bwMode="auto">
          <a:xfrm>
            <a:off x="3806825" y="3621088"/>
            <a:ext cx="384175" cy="1444625"/>
            <a:chOff x="2181" y="2281"/>
            <a:chExt cx="242" cy="910"/>
          </a:xfrm>
        </p:grpSpPr>
        <p:pic>
          <p:nvPicPr>
            <p:cNvPr id="51222" name="Line 117"/>
            <p:cNvPicPr>
              <a:picLocks noChangeArrowheads="1"/>
            </p:cNvPicPr>
            <p:nvPr/>
          </p:nvPicPr>
          <p:blipFill>
            <a:blip r:embed="rId3"/>
            <a:srcRect/>
            <a:stretch>
              <a:fillRect/>
            </a:stretch>
          </p:blipFill>
          <p:spPr bwMode="auto">
            <a:xfrm>
              <a:off x="2181" y="2281"/>
              <a:ext cx="242" cy="910"/>
            </a:xfrm>
            <a:prstGeom prst="rect">
              <a:avLst/>
            </a:prstGeom>
            <a:noFill/>
          </p:spPr>
        </p:pic>
        <p:sp>
          <p:nvSpPr>
            <p:cNvPr id="51223" name="Text Box 23"/>
            <p:cNvSpPr txBox="1">
              <a:spLocks noChangeArrowheads="1" noChangeShapeType="1"/>
            </p:cNvSpPr>
            <p:nvPr/>
          </p:nvSpPr>
          <p:spPr bwMode="auto">
            <a:xfrm rot="10800000">
              <a:off x="2300" y="3119"/>
              <a:ext cx="0" cy="0"/>
            </a:xfrm>
            <a:prstGeom prst="rect">
              <a:avLst/>
            </a:prstGeom>
            <a:noFill/>
            <a:ln w="9525">
              <a:noFill/>
              <a:miter lim="800000"/>
              <a:headEnd/>
              <a:tailEnd/>
            </a:ln>
          </p:spPr>
          <p:txBody>
            <a:bodyPr rot="10800000" wrap="none" anchor="ctr"/>
            <a:lstStyle/>
            <a:p>
              <a:endParaRPr lang="en-US">
                <a:latin typeface="Segoe" pitchFamily="2" charset="0"/>
              </a:endParaRPr>
            </a:p>
          </p:txBody>
        </p:sp>
      </p:grpSp>
      <p:sp>
        <p:nvSpPr>
          <p:cNvPr id="11" name="AutoShape 118"/>
          <p:cNvSpPr>
            <a:spLocks noChangeArrowheads="1"/>
          </p:cNvSpPr>
          <p:nvPr/>
        </p:nvSpPr>
        <p:spPr bwMode="auto">
          <a:xfrm>
            <a:off x="675752" y="4009932"/>
            <a:ext cx="1371600" cy="542925"/>
          </a:xfrm>
          <a:prstGeom prst="wedgeRoundRectCallout">
            <a:avLst>
              <a:gd name="adj1" fmla="val 132407"/>
              <a:gd name="adj2" fmla="val -12574"/>
              <a:gd name="adj3" fmla="val 16667"/>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defTabSz="914063" fontAlgn="auto">
              <a:spcBef>
                <a:spcPts val="0"/>
              </a:spcBef>
              <a:spcAft>
                <a:spcPts val="0"/>
              </a:spcAft>
              <a:defRPr/>
            </a:pPr>
            <a:r>
              <a:rPr lang="en-US">
                <a:solidFill>
                  <a:schemeClr val="bg2"/>
                </a:solidFill>
              </a:rPr>
              <a:t>PCIe AER (corr)</a:t>
            </a:r>
          </a:p>
        </p:txBody>
      </p:sp>
      <p:sp>
        <p:nvSpPr>
          <p:cNvPr id="7" name="AutoShape 114"/>
          <p:cNvSpPr>
            <a:spLocks noChangeArrowheads="1"/>
          </p:cNvSpPr>
          <p:nvPr/>
        </p:nvSpPr>
        <p:spPr bwMode="auto">
          <a:xfrm>
            <a:off x="745602" y="3400332"/>
            <a:ext cx="1062038" cy="466726"/>
          </a:xfrm>
          <a:prstGeom prst="wedgeRoundRectCallout">
            <a:avLst>
              <a:gd name="adj1" fmla="val 147009"/>
              <a:gd name="adj2" fmla="val 101699"/>
              <a:gd name="adj3" fmla="val 16667"/>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defTabSz="914063" fontAlgn="auto">
              <a:spcBef>
                <a:spcPts val="0"/>
              </a:spcBef>
              <a:spcAft>
                <a:spcPts val="0"/>
              </a:spcAft>
              <a:defRPr/>
            </a:pPr>
            <a:r>
              <a:rPr lang="en-US" dirty="0">
                <a:solidFill>
                  <a:schemeClr val="bg2"/>
                </a:solidFill>
              </a:rPr>
              <a:t>MC</a:t>
            </a:r>
          </a:p>
        </p:txBody>
      </p:sp>
      <p:pic>
        <p:nvPicPr>
          <p:cNvPr id="51228" name="AutoShape 119"/>
          <p:cNvPicPr>
            <a:picLocks noChangeArrowheads="1"/>
          </p:cNvPicPr>
          <p:nvPr/>
        </p:nvPicPr>
        <p:blipFill>
          <a:blip r:embed="rId4"/>
          <a:srcRect/>
          <a:stretch>
            <a:fillRect/>
          </a:stretch>
        </p:blipFill>
        <p:spPr bwMode="auto">
          <a:xfrm>
            <a:off x="-26988" y="3592513"/>
            <a:ext cx="4370388" cy="2427287"/>
          </a:xfrm>
          <a:prstGeom prst="rect">
            <a:avLst/>
          </a:prstGeom>
          <a:noFill/>
        </p:spPr>
      </p:pic>
      <p:sp>
        <p:nvSpPr>
          <p:cNvPr id="51229" name="Text Box 29"/>
          <p:cNvSpPr txBox="1">
            <a:spLocks noChangeArrowheads="1"/>
          </p:cNvSpPr>
          <p:nvPr/>
        </p:nvSpPr>
        <p:spPr bwMode="auto">
          <a:xfrm>
            <a:off x="760412" y="4700588"/>
            <a:ext cx="1465263" cy="549275"/>
          </a:xfrm>
          <a:prstGeom prst="rect">
            <a:avLst/>
          </a:prstGeom>
          <a:noFill/>
          <a:ln w="9525">
            <a:noFill/>
            <a:miter lim="800000"/>
            <a:headEnd/>
            <a:tailEnd/>
          </a:ln>
        </p:spPr>
        <p:txBody>
          <a:bodyPr lIns="91432" tIns="45717" rIns="91432" bIns="45717" anchor="ctr"/>
          <a:lstStyle/>
          <a:p>
            <a:pPr defTabSz="912813"/>
            <a:r>
              <a:rPr lang="en-US" dirty="0" err="1">
                <a:solidFill>
                  <a:schemeClr val="bg2"/>
                </a:solidFill>
                <a:latin typeface="Segoe" pitchFamily="2" charset="0"/>
              </a:rPr>
              <a:t>Corr</a:t>
            </a:r>
            <a:r>
              <a:rPr lang="en-US" dirty="0">
                <a:solidFill>
                  <a:schemeClr val="bg2"/>
                </a:solidFill>
                <a:latin typeface="Segoe" pitchFamily="2" charset="0"/>
              </a:rPr>
              <a:t> Plat</a:t>
            </a:r>
          </a:p>
          <a:p>
            <a:pPr defTabSz="912813"/>
            <a:r>
              <a:rPr lang="en-US" dirty="0">
                <a:solidFill>
                  <a:schemeClr val="bg2"/>
                </a:solidFill>
                <a:latin typeface="Segoe" pitchFamily="2" charset="0"/>
              </a:rPr>
              <a:t>Errors (SCI)</a:t>
            </a:r>
          </a:p>
        </p:txBody>
      </p:sp>
      <p:sp>
        <p:nvSpPr>
          <p:cNvPr id="13" name="AutoShape 120"/>
          <p:cNvSpPr>
            <a:spLocks noChangeArrowheads="1"/>
          </p:cNvSpPr>
          <p:nvPr/>
        </p:nvSpPr>
        <p:spPr bwMode="auto">
          <a:xfrm>
            <a:off x="691627" y="5554570"/>
            <a:ext cx="1600200" cy="762000"/>
          </a:xfrm>
          <a:prstGeom prst="wedgeRoundRectCallout">
            <a:avLst>
              <a:gd name="adj1" fmla="val 154264"/>
              <a:gd name="adj2" fmla="val -200833"/>
              <a:gd name="adj3" fmla="val 16667"/>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defTabSz="914063" fontAlgn="auto">
              <a:spcBef>
                <a:spcPts val="0"/>
              </a:spcBef>
              <a:spcAft>
                <a:spcPts val="0"/>
              </a:spcAft>
              <a:defRPr/>
            </a:pPr>
            <a:r>
              <a:rPr lang="en-US">
                <a:solidFill>
                  <a:schemeClr val="bg2"/>
                </a:solidFill>
              </a:rPr>
              <a:t>Uncorr Plat</a:t>
            </a:r>
          </a:p>
          <a:p>
            <a:pPr defTabSz="914063" fontAlgn="auto">
              <a:spcBef>
                <a:spcPts val="0"/>
              </a:spcBef>
              <a:spcAft>
                <a:spcPts val="0"/>
              </a:spcAft>
              <a:defRPr/>
            </a:pPr>
            <a:r>
              <a:rPr lang="en-US">
                <a:solidFill>
                  <a:schemeClr val="bg2"/>
                </a:solidFill>
              </a:rPr>
              <a:t>Errors (NMI)</a:t>
            </a:r>
          </a:p>
        </p:txBody>
      </p:sp>
      <p:sp>
        <p:nvSpPr>
          <p:cNvPr id="14" name="Rectangle 121"/>
          <p:cNvSpPr>
            <a:spLocks noChangeArrowheads="1"/>
          </p:cNvSpPr>
          <p:nvPr/>
        </p:nvSpPr>
        <p:spPr bwMode="auto">
          <a:xfrm>
            <a:off x="4561952" y="3122520"/>
            <a:ext cx="1524000" cy="685800"/>
          </a:xfrm>
          <a:prstGeom prst="rect">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fontAlgn="auto">
              <a:spcBef>
                <a:spcPts val="0"/>
              </a:spcBef>
              <a:spcAft>
                <a:spcPts val="0"/>
              </a:spcAft>
              <a:defRPr/>
            </a:pPr>
            <a:r>
              <a:rPr lang="en-US" dirty="0">
                <a:solidFill>
                  <a:schemeClr val="bg2"/>
                </a:solidFill>
              </a:rPr>
              <a:t>WHEA</a:t>
            </a:r>
          </a:p>
          <a:p>
            <a:pPr algn="ctr" defTabSz="914063" fontAlgn="auto">
              <a:spcBef>
                <a:spcPts val="0"/>
              </a:spcBef>
              <a:spcAft>
                <a:spcPts val="0"/>
              </a:spcAft>
              <a:defRPr/>
            </a:pPr>
            <a:r>
              <a:rPr lang="en-US" dirty="0">
                <a:solidFill>
                  <a:schemeClr val="bg2"/>
                </a:solidFill>
              </a:rPr>
              <a:t>Serialization</a:t>
            </a:r>
          </a:p>
        </p:txBody>
      </p:sp>
      <p:sp>
        <p:nvSpPr>
          <p:cNvPr id="15" name="Rectangle 122"/>
          <p:cNvSpPr>
            <a:spLocks noChangeArrowheads="1"/>
          </p:cNvSpPr>
          <p:nvPr/>
        </p:nvSpPr>
        <p:spPr bwMode="auto">
          <a:xfrm>
            <a:off x="6390752" y="3122520"/>
            <a:ext cx="1600200" cy="685800"/>
          </a:xfrm>
          <a:prstGeom prst="rect">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fontAlgn="auto">
              <a:spcBef>
                <a:spcPts val="0"/>
              </a:spcBef>
              <a:spcAft>
                <a:spcPts val="0"/>
              </a:spcAft>
              <a:defRPr/>
            </a:pPr>
            <a:r>
              <a:rPr lang="en-US" dirty="0">
                <a:solidFill>
                  <a:schemeClr val="bg2"/>
                </a:solidFill>
              </a:rPr>
              <a:t>WHEA</a:t>
            </a:r>
          </a:p>
          <a:p>
            <a:pPr algn="ctr" defTabSz="914063" fontAlgn="auto">
              <a:spcBef>
                <a:spcPts val="0"/>
              </a:spcBef>
              <a:spcAft>
                <a:spcPts val="0"/>
              </a:spcAft>
              <a:defRPr/>
            </a:pPr>
            <a:r>
              <a:rPr lang="en-US" dirty="0">
                <a:solidFill>
                  <a:schemeClr val="bg2"/>
                </a:solidFill>
              </a:rPr>
              <a:t>Error Injection</a:t>
            </a:r>
          </a:p>
        </p:txBody>
      </p:sp>
      <p:sp>
        <p:nvSpPr>
          <p:cNvPr id="44047" name="Rectangle 124"/>
          <p:cNvSpPr>
            <a:spLocks noChangeArrowheads="1"/>
          </p:cNvSpPr>
          <p:nvPr/>
        </p:nvSpPr>
        <p:spPr bwMode="auto">
          <a:xfrm>
            <a:off x="3022077" y="5152932"/>
            <a:ext cx="990600" cy="533400"/>
          </a:xfrm>
          <a:prstGeom prst="rect">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lIns="91432" tIns="45717" rIns="91432" bIns="45717" anchor="ctr"/>
          <a:lstStyle/>
          <a:p>
            <a:pPr algn="ctr" defTabSz="914063" fontAlgn="auto">
              <a:spcBef>
                <a:spcPts val="0"/>
              </a:spcBef>
              <a:spcAft>
                <a:spcPts val="0"/>
              </a:spcAft>
              <a:defRPr/>
            </a:pPr>
            <a:r>
              <a:rPr lang="en-US" sz="1400" dirty="0">
                <a:solidFill>
                  <a:schemeClr val="bg2"/>
                </a:solidFill>
                <a:latin typeface="+mj-lt"/>
              </a:rPr>
              <a:t>Firmware</a:t>
            </a:r>
          </a:p>
          <a:p>
            <a:pPr algn="ctr" defTabSz="914063" fontAlgn="auto">
              <a:spcBef>
                <a:spcPts val="0"/>
              </a:spcBef>
              <a:spcAft>
                <a:spcPts val="0"/>
              </a:spcAft>
              <a:defRPr/>
            </a:pPr>
            <a:r>
              <a:rPr lang="en-US" sz="1400" dirty="0">
                <a:solidFill>
                  <a:schemeClr val="bg2"/>
                </a:solidFill>
                <a:latin typeface="+mj-lt"/>
              </a:rPr>
              <a:t>First</a:t>
            </a:r>
          </a:p>
        </p:txBody>
      </p:sp>
      <p:sp>
        <p:nvSpPr>
          <p:cNvPr id="44048" name="Rectangle 125"/>
          <p:cNvSpPr>
            <a:spLocks noChangeArrowheads="1"/>
          </p:cNvSpPr>
          <p:nvPr/>
        </p:nvSpPr>
        <p:spPr bwMode="auto">
          <a:xfrm>
            <a:off x="4638152" y="5103720"/>
            <a:ext cx="1600200" cy="533400"/>
          </a:xfrm>
          <a:prstGeom prst="rect">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lIns="91432" tIns="45717" rIns="91432" bIns="45717" anchor="ctr"/>
          <a:lstStyle/>
          <a:p>
            <a:pPr algn="ctr" defTabSz="914063" fontAlgn="auto">
              <a:spcBef>
                <a:spcPts val="0"/>
              </a:spcBef>
              <a:spcAft>
                <a:spcPts val="0"/>
              </a:spcAft>
              <a:defRPr/>
            </a:pPr>
            <a:r>
              <a:rPr lang="en-US" sz="1400">
                <a:solidFill>
                  <a:schemeClr val="bg2"/>
                </a:solidFill>
                <a:latin typeface="+mj-lt"/>
              </a:rPr>
              <a:t>BIOS Flash </a:t>
            </a:r>
          </a:p>
          <a:p>
            <a:pPr algn="ctr" defTabSz="914063" fontAlgn="auto">
              <a:spcBef>
                <a:spcPts val="0"/>
              </a:spcBef>
              <a:spcAft>
                <a:spcPts val="0"/>
              </a:spcAft>
              <a:defRPr/>
            </a:pPr>
            <a:r>
              <a:rPr lang="en-US" sz="1400">
                <a:solidFill>
                  <a:schemeClr val="bg2"/>
                </a:solidFill>
                <a:latin typeface="+mj-lt"/>
              </a:rPr>
              <a:t>Based Error Log</a:t>
            </a:r>
          </a:p>
        </p:txBody>
      </p:sp>
      <p:sp>
        <p:nvSpPr>
          <p:cNvPr id="44049" name="Line 126"/>
          <p:cNvSpPr>
            <a:spLocks noChangeShapeType="1"/>
          </p:cNvSpPr>
          <p:nvPr/>
        </p:nvSpPr>
        <p:spPr bwMode="auto">
          <a:xfrm>
            <a:off x="5102225" y="3808320"/>
            <a:ext cx="0" cy="1143000"/>
          </a:xfrm>
          <a:prstGeom prst="line">
            <a:avLst/>
          </a:prstGeom>
          <a:noFill/>
          <a:ln w="19050">
            <a:solidFill>
              <a:srgbClr val="FFFF00"/>
            </a:solidFill>
            <a:round/>
            <a:headEnd type="triangle" w="med" len="med"/>
            <a:tailEnd type="triangle" w="med" len="med"/>
          </a:ln>
          <a:effectLst>
            <a:glow rad="101600">
              <a:schemeClr val="accent4">
                <a:satMod val="175000"/>
                <a:alpha val="40000"/>
              </a:schemeClr>
            </a:glow>
          </a:effectLst>
        </p:spPr>
        <p:txBody>
          <a:bodyPr wrap="none" anchor="ctr"/>
          <a:lstStyle/>
          <a:p>
            <a:pPr fontAlgn="auto">
              <a:spcBef>
                <a:spcPts val="0"/>
              </a:spcBef>
              <a:spcAft>
                <a:spcPts val="0"/>
              </a:spcAft>
              <a:defRPr/>
            </a:pPr>
            <a:endParaRPr lang="en-US">
              <a:latin typeface="+mn-lt"/>
              <a:cs typeface="+mn-cs"/>
            </a:endParaRPr>
          </a:p>
        </p:txBody>
      </p:sp>
      <p:sp>
        <p:nvSpPr>
          <p:cNvPr id="44050" name="Rectangle 127"/>
          <p:cNvSpPr>
            <a:spLocks noChangeArrowheads="1"/>
          </p:cNvSpPr>
          <p:nvPr/>
        </p:nvSpPr>
        <p:spPr bwMode="auto">
          <a:xfrm>
            <a:off x="6771752" y="5103720"/>
            <a:ext cx="914400" cy="533400"/>
          </a:xfrm>
          <a:prstGeom prst="rect">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lIns="91432" tIns="45717" rIns="91432" bIns="45717" anchor="ctr"/>
          <a:lstStyle/>
          <a:p>
            <a:pPr algn="ctr" defTabSz="914063" fontAlgn="auto">
              <a:spcBef>
                <a:spcPts val="0"/>
              </a:spcBef>
              <a:spcAft>
                <a:spcPts val="0"/>
              </a:spcAft>
              <a:defRPr/>
            </a:pPr>
            <a:r>
              <a:rPr lang="en-US" sz="1400">
                <a:solidFill>
                  <a:schemeClr val="bg2"/>
                </a:solidFill>
                <a:latin typeface="+mj-lt"/>
              </a:rPr>
              <a:t>EINJ</a:t>
            </a:r>
          </a:p>
          <a:p>
            <a:pPr algn="ctr" defTabSz="914063" fontAlgn="auto">
              <a:spcBef>
                <a:spcPts val="0"/>
              </a:spcBef>
              <a:spcAft>
                <a:spcPts val="0"/>
              </a:spcAft>
              <a:defRPr/>
            </a:pPr>
            <a:r>
              <a:rPr lang="en-US" sz="1400">
                <a:solidFill>
                  <a:schemeClr val="bg2"/>
                </a:solidFill>
                <a:latin typeface="+mj-lt"/>
              </a:rPr>
              <a:t>Table</a:t>
            </a:r>
          </a:p>
        </p:txBody>
      </p:sp>
      <p:sp>
        <p:nvSpPr>
          <p:cNvPr id="44051" name="Line 128"/>
          <p:cNvSpPr>
            <a:spLocks noChangeShapeType="1"/>
          </p:cNvSpPr>
          <p:nvPr/>
        </p:nvSpPr>
        <p:spPr bwMode="auto">
          <a:xfrm>
            <a:off x="7007225" y="3808320"/>
            <a:ext cx="0" cy="1143000"/>
          </a:xfrm>
          <a:prstGeom prst="line">
            <a:avLst/>
          </a:prstGeom>
          <a:noFill/>
          <a:ln w="19050">
            <a:solidFill>
              <a:srgbClr val="FFFF00"/>
            </a:solidFill>
            <a:round/>
            <a:headEnd type="triangle" w="med" len="med"/>
            <a:tailEnd type="triangle" w="med" len="med"/>
          </a:ln>
          <a:effectLst>
            <a:glow rad="101600">
              <a:schemeClr val="accent4">
                <a:satMod val="175000"/>
                <a:alpha val="40000"/>
              </a:schemeClr>
            </a:glow>
          </a:effectLst>
        </p:spPr>
        <p:txBody>
          <a:bodyPr wrap="none" anchor="ctr"/>
          <a:lstStyle/>
          <a:p>
            <a:pPr fontAlgn="auto">
              <a:spcBef>
                <a:spcPts val="0"/>
              </a:spcBef>
              <a:spcAft>
                <a:spcPts val="0"/>
              </a:spcAft>
              <a:defRPr/>
            </a:pPr>
            <a:endParaRPr lang="en-US">
              <a:latin typeface="+mn-lt"/>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1229"/>
                                        </p:tgtEl>
                                        <p:attrNameLst>
                                          <p:attrName>style.visibility</p:attrName>
                                        </p:attrNameLst>
                                      </p:cBhvr>
                                      <p:to>
                                        <p:strVal val="visible"/>
                                      </p:to>
                                    </p:set>
                                    <p:anim calcmode="lin" valueType="num">
                                      <p:cBhvr additive="base">
                                        <p:cTn id="15" dur="500" fill="hold"/>
                                        <p:tgtEl>
                                          <p:spTgt spid="51229"/>
                                        </p:tgtEl>
                                        <p:attrNameLst>
                                          <p:attrName>ppt_x</p:attrName>
                                        </p:attrNameLst>
                                      </p:cBhvr>
                                      <p:tavLst>
                                        <p:tav tm="0">
                                          <p:val>
                                            <p:strVal val="0-#ppt_w/2"/>
                                          </p:val>
                                        </p:tav>
                                        <p:tav tm="100000">
                                          <p:val>
                                            <p:strVal val="#ppt_x"/>
                                          </p:val>
                                        </p:tav>
                                      </p:tavLst>
                                    </p:anim>
                                    <p:anim calcmode="lin" valueType="num">
                                      <p:cBhvr additive="base">
                                        <p:cTn id="16" dur="500" fill="hold"/>
                                        <p:tgtEl>
                                          <p:spTgt spid="5122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51228"/>
                                        </p:tgtEl>
                                        <p:attrNameLst>
                                          <p:attrName>style.visibility</p:attrName>
                                        </p:attrNameLst>
                                      </p:cBhvr>
                                      <p:to>
                                        <p:strVal val="visible"/>
                                      </p:to>
                                    </p:set>
                                    <p:anim calcmode="lin" valueType="num">
                                      <p:cBhvr additive="base">
                                        <p:cTn id="23" dur="500" fill="hold"/>
                                        <p:tgtEl>
                                          <p:spTgt spid="51228"/>
                                        </p:tgtEl>
                                        <p:attrNameLst>
                                          <p:attrName>ppt_x</p:attrName>
                                        </p:attrNameLst>
                                      </p:cBhvr>
                                      <p:tavLst>
                                        <p:tav tm="0">
                                          <p:val>
                                            <p:strVal val="0-#ppt_w/2"/>
                                          </p:val>
                                        </p:tav>
                                        <p:tav tm="100000">
                                          <p:val>
                                            <p:strVal val="#ppt_x"/>
                                          </p:val>
                                        </p:tav>
                                      </p:tavLst>
                                    </p:anim>
                                    <p:anim calcmode="lin" valueType="num">
                                      <p:cBhvr additive="base">
                                        <p:cTn id="24" dur="500" fill="hold"/>
                                        <p:tgtEl>
                                          <p:spTgt spid="512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51229" grpId="0"/>
      <p:bldP spid="13" grpId="0" animBg="1"/>
    </p:bldLst>
  </p:timing>
</p:sld>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749</TotalTime>
  <Words>2108</Words>
  <Application>Microsoft Office PowerPoint</Application>
  <PresentationFormat>On-screen Show (4:3)</PresentationFormat>
  <Paragraphs>345</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Segoe</vt:lpstr>
      <vt:lpstr>Wingdings</vt:lpstr>
      <vt:lpstr>Times New Roman</vt:lpstr>
      <vt:lpstr>Lucida Console</vt:lpstr>
      <vt:lpstr>Segoe Semibold</vt:lpstr>
      <vt:lpstr>Calibri</vt:lpstr>
      <vt:lpstr>WinHec 2007 WEB Template</vt:lpstr>
      <vt:lpstr>WHEA Platform Implementation</vt:lpstr>
      <vt:lpstr>Key Takeaways</vt:lpstr>
      <vt:lpstr>Agenda</vt:lpstr>
      <vt:lpstr>Intel Microsoft Partnership</vt:lpstr>
      <vt:lpstr>Common HEST Mistakes</vt:lpstr>
      <vt:lpstr>ERST And EINJ Table Common Mistakes</vt:lpstr>
      <vt:lpstr>Notes On Error Log Address Range</vt:lpstr>
      <vt:lpstr>WHEA Platform Implementation</vt:lpstr>
      <vt:lpstr>WHEA On Intel Platforms</vt:lpstr>
      <vt:lpstr>Intel Platform Error Signaling</vt:lpstr>
      <vt:lpstr>WHEA Enabling Support For Intel Platforms</vt:lpstr>
      <vt:lpstr>Corrected Error Flow On Intel Platforms</vt:lpstr>
      <vt:lpstr>Slide 13</vt:lpstr>
      <vt:lpstr>Slide 14</vt:lpstr>
      <vt:lpstr>Slide 15</vt:lpstr>
      <vt:lpstr>WHEA Correctable Error Flow On Intel Platforms</vt:lpstr>
      <vt:lpstr>Corrected Error Handling</vt:lpstr>
      <vt:lpstr>Corrected Error Reporting Demo</vt:lpstr>
      <vt:lpstr>Intel Server Platform Roadmap</vt:lpstr>
      <vt:lpstr>Summary</vt:lpstr>
      <vt:lpstr>Additional Resources</vt:lpstr>
      <vt:lpstr>Slide 22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SVR-T464 WHEA Platform Implementation</dc:title>
  <dc:subject>WinHEC 2007</dc:subject>
  <dc:creator>John Strange</dc:creator>
  <dc:description>Template: Bryan Lenning, Silver Fox Productions
Formatting: Steve Hein, Silver Fox Productions
Event Date: May 14-17, 2007
Event Location: Los Angeles, CA
Audience:</dc:description>
  <cp:lastModifiedBy>Microsoft Employee</cp:lastModifiedBy>
  <cp:revision>130</cp:revision>
  <dcterms:created xsi:type="dcterms:W3CDTF">2007-04-06T02:43:47Z</dcterms:created>
  <dcterms:modified xsi:type="dcterms:W3CDTF">2007-05-30T15:15:06Z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0x010100C08F00F2425C2844BA62C773C4850D8A</vt:lpwstr>
  </property>
</Properties>
</file>