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7" r:id="rId4"/>
  </p:sldMasterIdLst>
  <p:notesMasterIdLst>
    <p:notesMasterId r:id="rId41"/>
  </p:notesMasterIdLst>
  <p:sldIdLst>
    <p:sldId id="258" r:id="rId5"/>
    <p:sldId id="315" r:id="rId6"/>
    <p:sldId id="273" r:id="rId7"/>
    <p:sldId id="274" r:id="rId8"/>
    <p:sldId id="276" r:id="rId9"/>
    <p:sldId id="277" r:id="rId10"/>
    <p:sldId id="300" r:id="rId11"/>
    <p:sldId id="282" r:id="rId12"/>
    <p:sldId id="279" r:id="rId13"/>
    <p:sldId id="280" r:id="rId14"/>
    <p:sldId id="284" r:id="rId15"/>
    <p:sldId id="285" r:id="rId16"/>
    <p:sldId id="286" r:id="rId17"/>
    <p:sldId id="288" r:id="rId18"/>
    <p:sldId id="287" r:id="rId19"/>
    <p:sldId id="291" r:id="rId20"/>
    <p:sldId id="292" r:id="rId21"/>
    <p:sldId id="299" r:id="rId22"/>
    <p:sldId id="293" r:id="rId23"/>
    <p:sldId id="294" r:id="rId24"/>
    <p:sldId id="296" r:id="rId25"/>
    <p:sldId id="295" r:id="rId26"/>
    <p:sldId id="311" r:id="rId27"/>
    <p:sldId id="301" r:id="rId28"/>
    <p:sldId id="302" r:id="rId29"/>
    <p:sldId id="303" r:id="rId30"/>
    <p:sldId id="304" r:id="rId31"/>
    <p:sldId id="305" r:id="rId32"/>
    <p:sldId id="306" r:id="rId33"/>
    <p:sldId id="307" r:id="rId34"/>
    <p:sldId id="309" r:id="rId35"/>
    <p:sldId id="312" r:id="rId36"/>
    <p:sldId id="313" r:id="rId37"/>
    <p:sldId id="270" r:id="rId38"/>
    <p:sldId id="271" r:id="rId39"/>
    <p:sldId id="316" r:id="rId40"/>
  </p:sldIdLst>
  <p:sldSz cx="9144000" cy="6858000" type="screen4x3"/>
  <p:notesSz cx="6858000" cy="9144000"/>
  <p:embeddedFontLst>
    <p:embeddedFont>
      <p:font typeface="Calibri"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780" autoAdjust="0"/>
    <p:restoredTop sz="89965" autoAdjust="0"/>
  </p:normalViewPr>
  <p:slideViewPr>
    <p:cSldViewPr showGuides="1">
      <p:cViewPr varScale="1">
        <p:scale>
          <a:sx n="55" d="100"/>
          <a:sy n="55" d="100"/>
        </p:scale>
        <p:origin x="-374" y="-77"/>
      </p:cViewPr>
      <p:guideLst>
        <p:guide orient="horz" pos="2160"/>
        <p:guide orient="horz" pos="144"/>
        <p:guide orient="horz" pos="894"/>
        <p:guide orient="horz" pos="1200"/>
        <p:guide orient="horz" pos="1488"/>
        <p:guide orient="horz" pos="4176"/>
        <p:guide pos="2880"/>
        <p:guide pos="240"/>
        <p:guide pos="5520"/>
      </p:guideLst>
    </p:cSldViewPr>
  </p:slideViewPr>
  <p:notesTextViewPr>
    <p:cViewPr>
      <p:scale>
        <a:sx n="100" d="100"/>
        <a:sy n="100" d="100"/>
      </p:scale>
      <p:origin x="0" y="0"/>
    </p:cViewPr>
  </p:notesTextViewPr>
  <p:sorterViewPr>
    <p:cViewPr>
      <p:scale>
        <a:sx n="44" d="100"/>
        <a:sy n="44" d="100"/>
      </p:scale>
      <p:origin x="0" y="3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5/30/2007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8:19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8:19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7932-E954-4B1F-9D30-E493CE1E8D0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669" r:id="rId11"/>
    <p:sldLayoutId id="2147483670" r:id="rId12"/>
    <p:sldLayoutId id="2147483708" r:id="rId13"/>
    <p:sldLayoutId id="2147483695" r:id="rId14"/>
    <p:sldLayoutId id="2147483696" r:id="rId15"/>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8"/>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9"/>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9"/>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9"/>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9"/>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whdc/system/pnppwr/powermgmt/PMpolicy_Vista.mspx"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mailto:battlife@microsoft.com" TargetMode="External"/><Relationship Id="rId5" Type="http://schemas.openxmlformats.org/officeDocument/2006/relationships/hyperlink" Target="mailto:onnow@microsoft.com" TargetMode="External"/><Relationship Id="rId4" Type="http://schemas.openxmlformats.org/officeDocument/2006/relationships/hyperlink" Target="http://www.microsoft.com/whdc/system/pnppwr/powermgmt/VistaEnergyConserv.m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 Optimizations For</a:t>
            </a:r>
            <a:br>
              <a:rPr lang="en-US" dirty="0" smtClean="0"/>
            </a:br>
            <a:r>
              <a:rPr lang="en-US" dirty="0" smtClean="0"/>
              <a:t>Windows Platforms</a:t>
            </a:r>
            <a:endParaRPr lang="en-US" dirty="0"/>
          </a:p>
        </p:txBody>
      </p:sp>
      <p:sp>
        <p:nvSpPr>
          <p:cNvPr id="3" name="Subtitle 2"/>
          <p:cNvSpPr>
            <a:spLocks noGrp="1"/>
          </p:cNvSpPr>
          <p:nvPr>
            <p:ph type="subTitle" idx="1"/>
          </p:nvPr>
        </p:nvSpPr>
        <p:spPr>
          <a:xfrm>
            <a:off x="727605" y="4334074"/>
            <a:ext cx="7692761" cy="1828193"/>
          </a:xfrm>
        </p:spPr>
        <p:txBody>
          <a:bodyPr/>
          <a:lstStyle/>
          <a:p>
            <a:r>
              <a:rPr lang="en-US" dirty="0" smtClean="0"/>
              <a:t>Pat </a:t>
            </a:r>
            <a:r>
              <a:rPr lang="en-US" dirty="0" err="1" smtClean="0"/>
              <a:t>Stemen</a:t>
            </a:r>
            <a:endParaRPr lang="en-US" dirty="0" smtClean="0"/>
          </a:p>
          <a:p>
            <a:r>
              <a:rPr lang="en-US" dirty="0" smtClean="0"/>
              <a:t>Senior Program Manager</a:t>
            </a:r>
          </a:p>
          <a:p>
            <a:r>
              <a:rPr lang="en-US" dirty="0" smtClean="0"/>
              <a:t>Windows Platform Architecture Group</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876800" y="1419225"/>
            <a:ext cx="42672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a:xfrm>
            <a:off x="381000" y="228600"/>
            <a:ext cx="8380412" cy="692498"/>
          </a:xfrm>
        </p:spPr>
        <p:txBody>
          <a:bodyPr/>
          <a:lstStyle/>
          <a:p>
            <a:r>
              <a:rPr lang="en-US" smtClean="0"/>
              <a:t>System Idle Timeouts</a:t>
            </a:r>
            <a:endParaRPr lang="en-US" dirty="0"/>
          </a:p>
        </p:txBody>
      </p:sp>
      <p:sp>
        <p:nvSpPr>
          <p:cNvPr id="3" name="Content Placeholder 2"/>
          <p:cNvSpPr>
            <a:spLocks noGrp="1"/>
          </p:cNvSpPr>
          <p:nvPr>
            <p:ph type="body" idx="1"/>
          </p:nvPr>
        </p:nvSpPr>
        <p:spPr>
          <a:xfrm>
            <a:off x="382588" y="1414464"/>
            <a:ext cx="4418012" cy="4737194"/>
          </a:xfrm>
        </p:spPr>
        <p:txBody>
          <a:bodyPr/>
          <a:lstStyle/>
          <a:p>
            <a:r>
              <a:rPr lang="en-US" sz="2800" dirty="0" smtClean="0"/>
              <a:t>Save power by turning off components after a period of inactivity</a:t>
            </a:r>
          </a:p>
          <a:p>
            <a:pPr lvl="1"/>
            <a:r>
              <a:rPr lang="en-US" sz="2400" dirty="0" smtClean="0"/>
              <a:t>E.g., Turn off the display after 5 minutes without user input</a:t>
            </a:r>
          </a:p>
          <a:p>
            <a:r>
              <a:rPr lang="en-US" sz="2800" dirty="0" smtClean="0"/>
              <a:t>Notable timeouts</a:t>
            </a:r>
          </a:p>
          <a:p>
            <a:pPr lvl="1"/>
            <a:r>
              <a:rPr lang="en-US" sz="2400" dirty="0" smtClean="0"/>
              <a:t>Display / monitor blanking</a:t>
            </a:r>
          </a:p>
          <a:p>
            <a:pPr lvl="1"/>
            <a:r>
              <a:rPr lang="en-US" sz="2400" dirty="0" smtClean="0"/>
              <a:t>Hard disk drive (HDD)</a:t>
            </a:r>
          </a:p>
          <a:p>
            <a:pPr lvl="1"/>
            <a:r>
              <a:rPr lang="en-US" sz="2400" dirty="0" smtClean="0"/>
              <a:t>System Sleep, Hibernate</a:t>
            </a:r>
          </a:p>
          <a:p>
            <a:pPr lvl="1"/>
            <a:endParaRPr lang="en-US" sz="2400" dirty="0" smtClean="0"/>
          </a:p>
        </p:txBody>
      </p:sp>
      <p:pic>
        <p:nvPicPr>
          <p:cNvPr id="1026" name="Picture 2"/>
          <p:cNvPicPr>
            <a:picLocks noChangeAspect="1" noChangeArrowheads="1"/>
          </p:cNvPicPr>
          <p:nvPr/>
        </p:nvPicPr>
        <p:blipFill>
          <a:blip r:embed="rId3"/>
          <a:srcRect r="74000" b="46667"/>
          <a:stretch>
            <a:fillRect/>
          </a:stretch>
        </p:blipFill>
        <p:spPr bwMode="auto">
          <a:xfrm>
            <a:off x="5562600" y="1419225"/>
            <a:ext cx="2743200" cy="4220308"/>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5" name="Oval 4"/>
          <p:cNvSpPr/>
          <p:nvPr/>
        </p:nvSpPr>
        <p:spPr bwMode="auto">
          <a:xfrm>
            <a:off x="5170967" y="3810733"/>
            <a:ext cx="3581400" cy="1600200"/>
          </a:xfrm>
          <a:prstGeom prst="ellipse">
            <a:avLst/>
          </a:prstGeom>
          <a:noFill/>
          <a:ln w="28575">
            <a:solidFill>
              <a:srgbClr val="FF0000"/>
            </a:solidFill>
            <a:headEnd type="none" w="med" len="med"/>
            <a:tailEnd type="none" w="med" len="med"/>
          </a:ln>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Display Idle Timeout</a:t>
            </a:r>
            <a:endParaRPr lang="en-US" dirty="0"/>
          </a:p>
        </p:txBody>
      </p:sp>
      <p:sp>
        <p:nvSpPr>
          <p:cNvPr id="3" name="Content Placeholder 2"/>
          <p:cNvSpPr>
            <a:spLocks noGrp="1"/>
          </p:cNvSpPr>
          <p:nvPr>
            <p:ph type="body" idx="1"/>
          </p:nvPr>
        </p:nvSpPr>
        <p:spPr>
          <a:xfrm>
            <a:off x="382588" y="1414464"/>
            <a:ext cx="8380412" cy="2281650"/>
          </a:xfrm>
        </p:spPr>
        <p:txBody>
          <a:bodyPr/>
          <a:lstStyle/>
          <a:p>
            <a:r>
              <a:rPr lang="en-US" sz="2800" dirty="0" smtClean="0"/>
              <a:t>Turns off the display after a period of user inactivity</a:t>
            </a:r>
          </a:p>
          <a:p>
            <a:pPr lvl="1"/>
            <a:r>
              <a:rPr lang="en-US" sz="2400" dirty="0" smtClean="0"/>
              <a:t>Display is ~40% of mobile PC power budget</a:t>
            </a:r>
          </a:p>
          <a:p>
            <a:pPr lvl="1"/>
            <a:r>
              <a:rPr lang="en-US" sz="2400" dirty="0" smtClean="0"/>
              <a:t>External displays require 20W -&gt; 100W+</a:t>
            </a:r>
          </a:p>
          <a:p>
            <a:pPr lvl="1"/>
            <a:r>
              <a:rPr lang="en-US" sz="2400" dirty="0" smtClean="0"/>
              <a:t>Reduce the display timeout to increase power savings</a:t>
            </a:r>
          </a:p>
          <a:p>
            <a:pPr lvl="1"/>
            <a:endParaRPr lang="en-US" sz="2400" dirty="0" smtClean="0"/>
          </a:p>
        </p:txBody>
      </p:sp>
      <p:graphicFrame>
        <p:nvGraphicFramePr>
          <p:cNvPr id="4" name="Content Placeholder 4"/>
          <p:cNvGraphicFramePr>
            <a:graphicFrameLocks/>
          </p:cNvGraphicFramePr>
          <p:nvPr/>
        </p:nvGraphicFramePr>
        <p:xfrm>
          <a:off x="1094267" y="3432169"/>
          <a:ext cx="6934200" cy="2697480"/>
        </p:xfrm>
        <a:graphic>
          <a:graphicData uri="http://schemas.openxmlformats.org/drawingml/2006/table">
            <a:tbl>
              <a:tblPr firstCol="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1905000"/>
                <a:gridCol w="2670142"/>
                <a:gridCol w="2359058"/>
              </a:tblGrid>
              <a:tr h="472440">
                <a:tc>
                  <a:txBody>
                    <a:bodyPr/>
                    <a:lstStyle/>
                    <a:p>
                      <a:r>
                        <a:rPr lang="en-US" sz="1800" dirty="0" smtClean="0">
                          <a:effectLst>
                            <a:outerShdw blurRad="38100" dist="38100" dir="2700000" algn="tl">
                              <a:srgbClr val="000000">
                                <a:alpha val="43137"/>
                              </a:srgbClr>
                            </a:outerShdw>
                          </a:effectLst>
                        </a:rPr>
                        <a:t>Friendly Name</a:t>
                      </a:r>
                      <a:endParaRPr lang="en-US" sz="1800" b="1" baseline="0" dirty="0" smtClean="0">
                        <a:effectLst>
                          <a:outerShdw blurRad="38100" dist="38100" dir="2700000" algn="tl">
                            <a:srgbClr val="000000">
                              <a:alpha val="43137"/>
                            </a:srgbClr>
                          </a:outerShdw>
                        </a:effectLst>
                      </a:endParaRPr>
                    </a:p>
                  </a:txBody>
                  <a:tcPr anchor="ctr"/>
                </a:tc>
                <a:tc gridSpan="2">
                  <a:txBody>
                    <a:bodyPr/>
                    <a:lstStyle/>
                    <a:p>
                      <a:pPr algn="l"/>
                      <a:r>
                        <a:rPr lang="en-US" sz="1800" dirty="0" smtClean="0">
                          <a:effectLst/>
                        </a:rPr>
                        <a:t>Turn off the display</a:t>
                      </a:r>
                      <a:endParaRPr lang="en-US" sz="1800" b="0" dirty="0">
                        <a:effectLst/>
                      </a:endParaRPr>
                    </a:p>
                  </a:txBody>
                  <a:tcPr anchor="ctr"/>
                </a:tc>
                <a:tc hMerge="1">
                  <a:txBody>
                    <a:bodyPr/>
                    <a:lstStyle/>
                    <a:p>
                      <a:endParaRPr lang="en-US"/>
                    </a:p>
                  </a:txBody>
                  <a:tcPr/>
                </a:tc>
              </a:tr>
              <a:tr h="472440">
                <a:tc>
                  <a:txBody>
                    <a:bodyPr/>
                    <a:lstStyle/>
                    <a:p>
                      <a:r>
                        <a:rPr lang="en-US" sz="1800" dirty="0" smtClean="0">
                          <a:effectLst>
                            <a:outerShdw blurRad="38100" dist="38100" dir="2700000" algn="tl">
                              <a:srgbClr val="000000">
                                <a:alpha val="43137"/>
                              </a:srgbClr>
                            </a:outerShdw>
                          </a:effectLst>
                        </a:rPr>
                        <a:t>Description</a:t>
                      </a:r>
                      <a:endParaRPr lang="en-US" sz="1800" b="1" dirty="0">
                        <a:effectLst>
                          <a:outerShdw blurRad="38100" dist="38100" dir="2700000" algn="tl">
                            <a:srgbClr val="000000">
                              <a:alpha val="43137"/>
                            </a:srgbClr>
                          </a:outerShdw>
                        </a:effectLst>
                      </a:endParaRPr>
                    </a:p>
                  </a:txBody>
                  <a:tcPr anchor="ctr"/>
                </a:tc>
                <a:tc gridSpan="2">
                  <a:txBody>
                    <a:bodyPr/>
                    <a:lstStyle/>
                    <a:p>
                      <a:pPr algn="l"/>
                      <a:r>
                        <a:rPr lang="en-US" sz="1800" dirty="0" smtClean="0">
                          <a:effectLst/>
                        </a:rPr>
                        <a:t>Specify how long your computer is inactive before the display turns off</a:t>
                      </a:r>
                      <a:endParaRPr lang="en-US" sz="1800" b="0" dirty="0">
                        <a:effectLst/>
                      </a:endParaRPr>
                    </a:p>
                  </a:txBody>
                  <a:tcPr anchor="ctr"/>
                </a:tc>
                <a:tc hMerge="1">
                  <a:txBody>
                    <a:bodyPr/>
                    <a:lstStyle/>
                    <a:p>
                      <a:endParaRPr lang="en-US"/>
                    </a:p>
                  </a:txBody>
                  <a:tcPr/>
                </a:tc>
              </a:tr>
              <a:tr h="472440">
                <a:tc>
                  <a:txBody>
                    <a:bodyPr/>
                    <a:lstStyle/>
                    <a:p>
                      <a:r>
                        <a:rPr lang="en-US" sz="1800" dirty="0" smtClean="0">
                          <a:effectLst>
                            <a:outerShdw blurRad="38100" dist="38100" dir="2700000" algn="tl">
                              <a:srgbClr val="000000">
                                <a:alpha val="43137"/>
                              </a:srgbClr>
                            </a:outerShdw>
                          </a:effectLst>
                        </a:rPr>
                        <a:t>GUID</a:t>
                      </a:r>
                      <a:endParaRPr lang="en-US" sz="1800" b="1" dirty="0">
                        <a:effectLst>
                          <a:outerShdw blurRad="38100" dist="38100" dir="2700000" algn="tl">
                            <a:srgbClr val="000000">
                              <a:alpha val="43137"/>
                            </a:srgbClr>
                          </a:outerShdw>
                        </a:effectLst>
                      </a:endParaRPr>
                    </a:p>
                  </a:txBody>
                  <a:tcPr anchor="ctr"/>
                </a:tc>
                <a:tc gridSpan="2">
                  <a:txBody>
                    <a:bodyPr/>
                    <a:lstStyle/>
                    <a:p>
                      <a:r>
                        <a:rPr lang="en-US" sz="1800" dirty="0" smtClean="0">
                          <a:effectLst/>
                        </a:rPr>
                        <a:t>3c0bc021-c8a8-4e07-a973-6b14cbcb2b7e</a:t>
                      </a:r>
                      <a:endParaRPr lang="en-US" sz="1800" b="0" dirty="0">
                        <a:effectLst/>
                      </a:endParaRPr>
                    </a:p>
                  </a:txBody>
                  <a:tcPr anchor="ctr"/>
                </a:tc>
                <a:tc hMerge="1">
                  <a:txBody>
                    <a:bodyPr/>
                    <a:lstStyle/>
                    <a:p>
                      <a:endParaRPr lang="en-US"/>
                    </a:p>
                  </a:txBody>
                  <a:tcPr/>
                </a:tc>
              </a:tr>
              <a:tr h="472440">
                <a:tc>
                  <a:txBody>
                    <a:bodyPr/>
                    <a:lstStyle/>
                    <a:p>
                      <a:r>
                        <a:rPr lang="en-US" sz="1800" dirty="0" err="1" smtClean="0">
                          <a:effectLst>
                            <a:outerShdw blurRad="38100" dist="38100" dir="2700000" algn="tl">
                              <a:srgbClr val="000000">
                                <a:alpha val="43137"/>
                              </a:srgbClr>
                            </a:outerShdw>
                          </a:effectLst>
                        </a:rPr>
                        <a:t>PowerCfg</a:t>
                      </a:r>
                      <a:r>
                        <a:rPr lang="en-US" sz="1800" baseline="0" dirty="0" smtClean="0">
                          <a:effectLst>
                            <a:outerShdw blurRad="38100" dist="38100" dir="2700000" algn="tl">
                              <a:srgbClr val="000000">
                                <a:alpha val="43137"/>
                              </a:srgbClr>
                            </a:outerShdw>
                          </a:effectLst>
                        </a:rPr>
                        <a:t> Alias</a:t>
                      </a:r>
                      <a:endParaRPr lang="en-US" sz="1800" b="1" dirty="0" smtClean="0">
                        <a:effectLst>
                          <a:outerShdw blurRad="38100" dist="38100" dir="2700000" algn="tl">
                            <a:srgbClr val="000000">
                              <a:alpha val="43137"/>
                            </a:srgbClr>
                          </a:outerShdw>
                        </a:effectLst>
                      </a:endParaRPr>
                    </a:p>
                  </a:txBody>
                  <a:tcPr anchor="ctr"/>
                </a:tc>
                <a:tc gridSpan="2">
                  <a:txBody>
                    <a:bodyPr/>
                    <a:lstStyle/>
                    <a:p>
                      <a:r>
                        <a:rPr lang="en-US" sz="1800" dirty="0" smtClean="0">
                          <a:effectLst/>
                        </a:rPr>
                        <a:t>VIDEOIDLE</a:t>
                      </a:r>
                      <a:endParaRPr lang="en-US" sz="1800" b="0" dirty="0">
                        <a:effectLst/>
                      </a:endParaRPr>
                    </a:p>
                  </a:txBody>
                  <a:tcPr anchor="ctr"/>
                </a:tc>
                <a:tc hMerge="1">
                  <a:txBody>
                    <a:bodyPr/>
                    <a:lstStyle/>
                    <a:p>
                      <a:endParaRPr lang="en-US"/>
                    </a:p>
                  </a:txBody>
                  <a:tcPr/>
                </a:tc>
              </a:tr>
              <a:tr h="472440">
                <a:tc>
                  <a:txBody>
                    <a:bodyPr/>
                    <a:lstStyle/>
                    <a:p>
                      <a:r>
                        <a:rPr lang="en-US" sz="1800" dirty="0" smtClean="0">
                          <a:effectLst>
                            <a:outerShdw blurRad="38100" dist="38100" dir="2700000" algn="tl">
                              <a:srgbClr val="000000">
                                <a:alpha val="43137"/>
                              </a:srgbClr>
                            </a:outerShdw>
                          </a:effectLst>
                        </a:rPr>
                        <a:t>Balanced Defaults</a:t>
                      </a:r>
                      <a:endParaRPr lang="en-US" sz="1800" b="1" dirty="0">
                        <a:effectLst>
                          <a:outerShdw blurRad="38100" dist="38100" dir="2700000" algn="tl">
                            <a:srgbClr val="000000">
                              <a:alpha val="43137"/>
                            </a:srgbClr>
                          </a:outerShdw>
                        </a:effectLst>
                      </a:endParaRPr>
                    </a:p>
                  </a:txBody>
                  <a:tcPr anchor="ctr"/>
                </a:tc>
                <a:tc>
                  <a:txBody>
                    <a:bodyPr/>
                    <a:lstStyle/>
                    <a:p>
                      <a:r>
                        <a:rPr lang="en-US" sz="1800" dirty="0" smtClean="0">
                          <a:effectLst/>
                        </a:rPr>
                        <a:t>20 minutes (AC)</a:t>
                      </a:r>
                      <a:endParaRPr lang="en-US" sz="1800" b="0" dirty="0">
                        <a:effectLst/>
                      </a:endParaRPr>
                    </a:p>
                  </a:txBody>
                  <a:tcPr anchor="ctr"/>
                </a:tc>
                <a:tc>
                  <a:txBody>
                    <a:bodyPr/>
                    <a:lstStyle/>
                    <a:p>
                      <a:r>
                        <a:rPr lang="en-US" sz="1800" dirty="0" smtClean="0">
                          <a:effectLst/>
                        </a:rPr>
                        <a:t>5 minutes (DC)</a:t>
                      </a:r>
                      <a:endParaRPr lang="en-US" sz="1800" b="0" dirty="0">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Sleep Idle Timeout</a:t>
            </a:r>
            <a:endParaRPr lang="en-US" dirty="0"/>
          </a:p>
        </p:txBody>
      </p:sp>
      <p:sp>
        <p:nvSpPr>
          <p:cNvPr id="3" name="Content Placeholder 2"/>
          <p:cNvSpPr>
            <a:spLocks noGrp="1"/>
          </p:cNvSpPr>
          <p:nvPr>
            <p:ph type="body" idx="1"/>
          </p:nvPr>
        </p:nvSpPr>
        <p:spPr>
          <a:xfrm>
            <a:off x="382588" y="1414464"/>
            <a:ext cx="8761412" cy="2014536"/>
          </a:xfrm>
        </p:spPr>
        <p:txBody>
          <a:bodyPr/>
          <a:lstStyle/>
          <a:p>
            <a:r>
              <a:rPr lang="en-US" sz="2400" dirty="0" smtClean="0"/>
              <a:t>Places the computer to sleep after a period of inactivity</a:t>
            </a:r>
          </a:p>
          <a:p>
            <a:pPr lvl="1"/>
            <a:r>
              <a:rPr lang="en-US" sz="2000" dirty="0" smtClean="0"/>
              <a:t>Most systems consume 1-3 W in Sleep</a:t>
            </a:r>
          </a:p>
          <a:p>
            <a:pPr lvl="2"/>
            <a:r>
              <a:rPr lang="en-US" sz="1800" dirty="0" smtClean="0"/>
              <a:t>Less for mobile PCs</a:t>
            </a:r>
          </a:p>
          <a:p>
            <a:pPr lvl="1"/>
            <a:r>
              <a:rPr lang="en-US" sz="2000" dirty="0" smtClean="0"/>
              <a:t>Application requests for system availability are considered</a:t>
            </a:r>
          </a:p>
          <a:p>
            <a:pPr lvl="2"/>
            <a:r>
              <a:rPr lang="en-US" sz="1800" dirty="0" smtClean="0"/>
              <a:t>E.g., System stays on for PVR, music streaming</a:t>
            </a:r>
          </a:p>
          <a:p>
            <a:pPr lvl="1"/>
            <a:endParaRPr lang="en-US" sz="2000" dirty="0" smtClean="0"/>
          </a:p>
        </p:txBody>
      </p:sp>
      <p:graphicFrame>
        <p:nvGraphicFramePr>
          <p:cNvPr id="4" name="Content Placeholder 4"/>
          <p:cNvGraphicFramePr>
            <a:graphicFrameLocks/>
          </p:cNvGraphicFramePr>
          <p:nvPr/>
        </p:nvGraphicFramePr>
        <p:xfrm>
          <a:off x="1219199" y="3429000"/>
          <a:ext cx="6705601" cy="2629699"/>
        </p:xfrm>
        <a:graphic>
          <a:graphicData uri="http://schemas.openxmlformats.org/drawingml/2006/table">
            <a:tbl>
              <a:tblPr firstCol="1" bandRow="1">
                <a:effectLst>
                  <a:outerShdw blurRad="647700" sx="102000" sy="102000" algn="ctr" rotWithShape="0">
                    <a:prstClr val="black"/>
                  </a:outerShdw>
                  <a:reflection blurRad="6350" stA="52000" endA="300" endPos="35000" dir="5400000" sy="-100000" algn="bl" rotWithShape="0"/>
                </a:effectLst>
                <a:tableStyleId>{073A0DAA-6AF3-43AB-8588-CEC1D06C72B9}</a:tableStyleId>
              </a:tblPr>
              <a:tblGrid>
                <a:gridCol w="2212157"/>
                <a:gridCol w="2212157"/>
                <a:gridCol w="2281287"/>
              </a:tblGrid>
              <a:tr h="443728">
                <a:tc>
                  <a:txBody>
                    <a:bodyPr/>
                    <a:lstStyle/>
                    <a:p>
                      <a:r>
                        <a:rPr lang="en-US" sz="1800" dirty="0" smtClean="0">
                          <a:effectLst/>
                        </a:rPr>
                        <a:t>Friendly Name</a:t>
                      </a:r>
                      <a:endParaRPr lang="en-US" sz="1800" b="1" baseline="0" dirty="0" smtClean="0">
                        <a:effectLst/>
                      </a:endParaRPr>
                    </a:p>
                  </a:txBody>
                  <a:tcPr anchor="ctr"/>
                </a:tc>
                <a:tc gridSpan="2">
                  <a:txBody>
                    <a:bodyPr/>
                    <a:lstStyle/>
                    <a:p>
                      <a:pPr algn="l"/>
                      <a:r>
                        <a:rPr lang="en-US" sz="1800" dirty="0" smtClean="0">
                          <a:effectLst/>
                        </a:rPr>
                        <a:t>Put the computer to sleep</a:t>
                      </a:r>
                      <a:endParaRPr lang="en-US" sz="1800" b="0" dirty="0">
                        <a:effectLst/>
                      </a:endParaRPr>
                    </a:p>
                  </a:txBody>
                  <a:tcPr anchor="ctr"/>
                </a:tc>
                <a:tc hMerge="1">
                  <a:txBody>
                    <a:bodyPr/>
                    <a:lstStyle/>
                    <a:p>
                      <a:endParaRPr lang="en-US"/>
                    </a:p>
                  </a:txBody>
                  <a:tcPr/>
                </a:tc>
              </a:tr>
              <a:tr h="601180">
                <a:tc>
                  <a:txBody>
                    <a:bodyPr/>
                    <a:lstStyle/>
                    <a:p>
                      <a:r>
                        <a:rPr lang="en-US" sz="1800" dirty="0" smtClean="0">
                          <a:effectLst/>
                        </a:rPr>
                        <a:t>Description</a:t>
                      </a:r>
                      <a:endParaRPr lang="en-US" sz="1800" b="1" dirty="0">
                        <a:effectLst/>
                      </a:endParaRPr>
                    </a:p>
                  </a:txBody>
                  <a:tcPr anchor="ctr"/>
                </a:tc>
                <a:tc gridSpan="2">
                  <a:txBody>
                    <a:bodyPr/>
                    <a:lstStyle/>
                    <a:p>
                      <a:pPr algn="l"/>
                      <a:r>
                        <a:rPr lang="en-US" sz="1800" dirty="0" smtClean="0">
                          <a:effectLst/>
                        </a:rPr>
                        <a:t>Specify how long your computer is inactive before going to sleep</a:t>
                      </a:r>
                      <a:endParaRPr lang="en-US" sz="1800" b="0" dirty="0">
                        <a:effectLst/>
                      </a:endParaRPr>
                    </a:p>
                  </a:txBody>
                  <a:tcPr anchor="ctr"/>
                </a:tc>
                <a:tc hMerge="1">
                  <a:txBody>
                    <a:bodyPr/>
                    <a:lstStyle/>
                    <a:p>
                      <a:endParaRPr lang="en-US"/>
                    </a:p>
                  </a:txBody>
                  <a:tcPr/>
                </a:tc>
              </a:tr>
              <a:tr h="443728">
                <a:tc>
                  <a:txBody>
                    <a:bodyPr/>
                    <a:lstStyle/>
                    <a:p>
                      <a:r>
                        <a:rPr lang="en-US" sz="1800" dirty="0" smtClean="0">
                          <a:effectLst/>
                        </a:rPr>
                        <a:t>GUID</a:t>
                      </a:r>
                      <a:endParaRPr lang="en-US" sz="1800" b="1" dirty="0">
                        <a:effectLst/>
                      </a:endParaRPr>
                    </a:p>
                  </a:txBody>
                  <a:tcPr anchor="ctr"/>
                </a:tc>
                <a:tc gridSpan="2">
                  <a:txBody>
                    <a:bodyPr/>
                    <a:lstStyle/>
                    <a:p>
                      <a:r>
                        <a:rPr lang="en-US" sz="1800" dirty="0" smtClean="0">
                          <a:effectLst/>
                        </a:rPr>
                        <a:t> 29f6c1db-86da-48c5-9fdb-f2b67b1f44da</a:t>
                      </a:r>
                      <a:endParaRPr lang="en-US" sz="1800" b="0" dirty="0">
                        <a:effectLst/>
                      </a:endParaRPr>
                    </a:p>
                  </a:txBody>
                  <a:tcPr anchor="ctr"/>
                </a:tc>
                <a:tc hMerge="1">
                  <a:txBody>
                    <a:bodyPr/>
                    <a:lstStyle/>
                    <a:p>
                      <a:endParaRPr lang="en-US"/>
                    </a:p>
                  </a:txBody>
                  <a:tcPr/>
                </a:tc>
              </a:tr>
              <a:tr h="443728">
                <a:tc>
                  <a:txBody>
                    <a:bodyPr/>
                    <a:lstStyle/>
                    <a:p>
                      <a:r>
                        <a:rPr lang="en-US" sz="1800" dirty="0" err="1" smtClean="0">
                          <a:effectLst/>
                        </a:rPr>
                        <a:t>PowerCfg</a:t>
                      </a:r>
                      <a:r>
                        <a:rPr lang="en-US" sz="1800" dirty="0" smtClean="0">
                          <a:effectLst/>
                        </a:rPr>
                        <a:t> Alias</a:t>
                      </a:r>
                      <a:endParaRPr lang="en-US" sz="1800" b="1" dirty="0" smtClean="0">
                        <a:effectLst/>
                      </a:endParaRPr>
                    </a:p>
                  </a:txBody>
                  <a:tcPr anchor="ctr"/>
                </a:tc>
                <a:tc gridSpan="2">
                  <a:txBody>
                    <a:bodyPr/>
                    <a:lstStyle/>
                    <a:p>
                      <a:r>
                        <a:rPr lang="en-US" sz="1800" dirty="0" smtClean="0">
                          <a:effectLst/>
                        </a:rPr>
                        <a:t>STANDBYIDLE</a:t>
                      </a:r>
                      <a:endParaRPr lang="en-US" sz="1800" b="0" dirty="0">
                        <a:effectLst/>
                      </a:endParaRPr>
                    </a:p>
                  </a:txBody>
                  <a:tcPr anchor="ctr"/>
                </a:tc>
                <a:tc hMerge="1">
                  <a:txBody>
                    <a:bodyPr/>
                    <a:lstStyle/>
                    <a:p>
                      <a:endParaRPr lang="en-US"/>
                    </a:p>
                  </a:txBody>
                  <a:tcPr/>
                </a:tc>
              </a:tr>
              <a:tr h="658435">
                <a:tc>
                  <a:txBody>
                    <a:bodyPr/>
                    <a:lstStyle/>
                    <a:p>
                      <a:r>
                        <a:rPr lang="en-US" sz="1800" dirty="0" smtClean="0">
                          <a:effectLst/>
                        </a:rPr>
                        <a:t>Balanced Defaults</a:t>
                      </a:r>
                      <a:endParaRPr lang="en-US" sz="1800" b="1" dirty="0">
                        <a:effectLst/>
                      </a:endParaRPr>
                    </a:p>
                  </a:txBody>
                  <a:tcPr anchor="ctr"/>
                </a:tc>
                <a:tc>
                  <a:txBody>
                    <a:bodyPr/>
                    <a:lstStyle/>
                    <a:p>
                      <a:r>
                        <a:rPr lang="en-US" sz="1800" dirty="0" smtClean="0">
                          <a:effectLst/>
                        </a:rPr>
                        <a:t>60 minutes (AC)</a:t>
                      </a:r>
                      <a:endParaRPr lang="en-US" sz="1800" b="0" dirty="0">
                        <a:effectLst/>
                      </a:endParaRPr>
                    </a:p>
                  </a:txBody>
                  <a:tcPr anchor="ctr"/>
                </a:tc>
                <a:tc>
                  <a:txBody>
                    <a:bodyPr/>
                    <a:lstStyle/>
                    <a:p>
                      <a:r>
                        <a:rPr lang="en-US" sz="1800" dirty="0" smtClean="0">
                          <a:effectLst/>
                        </a:rPr>
                        <a:t>15 minutes (DC)</a:t>
                      </a:r>
                      <a:endParaRPr lang="en-US" sz="1800" b="0" dirty="0">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Hard Disk Idle Timeout</a:t>
            </a:r>
            <a:endParaRPr lang="en-US" dirty="0"/>
          </a:p>
        </p:txBody>
      </p:sp>
      <p:sp>
        <p:nvSpPr>
          <p:cNvPr id="3" name="Content Placeholder 2"/>
          <p:cNvSpPr>
            <a:spLocks noGrp="1"/>
          </p:cNvSpPr>
          <p:nvPr>
            <p:ph type="body" idx="1"/>
          </p:nvPr>
        </p:nvSpPr>
        <p:spPr>
          <a:xfrm>
            <a:off x="382588" y="1414464"/>
            <a:ext cx="8380412" cy="1944122"/>
          </a:xfrm>
        </p:spPr>
        <p:txBody>
          <a:bodyPr/>
          <a:lstStyle/>
          <a:p>
            <a:r>
              <a:rPr lang="en-US" sz="3200" dirty="0" smtClean="0"/>
              <a:t>Spins down HDD media after a period of disk read / write inactivity</a:t>
            </a:r>
          </a:p>
          <a:p>
            <a:pPr lvl="1"/>
            <a:r>
              <a:rPr lang="en-US" sz="2800" dirty="0" smtClean="0"/>
              <a:t>Power savings varies by disk model</a:t>
            </a:r>
          </a:p>
          <a:p>
            <a:pPr lvl="1"/>
            <a:r>
              <a:rPr lang="en-US" sz="2800" dirty="0" smtClean="0"/>
              <a:t>Typically 100-400mW on mobile HDDs</a:t>
            </a:r>
          </a:p>
        </p:txBody>
      </p:sp>
      <p:graphicFrame>
        <p:nvGraphicFramePr>
          <p:cNvPr id="4" name="Content Placeholder 4"/>
          <p:cNvGraphicFramePr>
            <a:graphicFrameLocks/>
          </p:cNvGraphicFramePr>
          <p:nvPr/>
        </p:nvGraphicFramePr>
        <p:xfrm>
          <a:off x="923283" y="3430769"/>
          <a:ext cx="7239001" cy="3048000"/>
        </p:xfrm>
        <a:graphic>
          <a:graphicData uri="http://schemas.openxmlformats.org/drawingml/2006/table">
            <a:tbl>
              <a:tblPr firstCol="1" bandRow="1">
                <a:effectLst>
                  <a:outerShdw blurRad="647700" sx="102000" sy="102000" algn="ctr" rotWithShape="0">
                    <a:prstClr val="black"/>
                  </a:outerShdw>
                  <a:reflection blurRad="6350" stA="52000" endA="300" endPos="35000" dir="5400000" sy="-100000" algn="bl" rotWithShape="0"/>
                </a:effectLst>
                <a:tableStyleId>{073A0DAA-6AF3-43AB-8588-CEC1D06C72B9}</a:tableStyleId>
              </a:tblPr>
              <a:tblGrid>
                <a:gridCol w="2388124"/>
                <a:gridCol w="2388124"/>
                <a:gridCol w="2462753"/>
              </a:tblGrid>
              <a:tr h="569205">
                <a:tc>
                  <a:txBody>
                    <a:bodyPr/>
                    <a:lstStyle/>
                    <a:p>
                      <a:r>
                        <a:rPr lang="en-US" sz="1800" dirty="0" smtClean="0">
                          <a:effectLst/>
                        </a:rPr>
                        <a:t>Friendly Name</a:t>
                      </a:r>
                      <a:endParaRPr lang="en-US" sz="1800" b="1" baseline="0" dirty="0" smtClean="0">
                        <a:effectLst/>
                      </a:endParaRPr>
                    </a:p>
                  </a:txBody>
                  <a:tcPr anchor="ctr"/>
                </a:tc>
                <a:tc gridSpan="2">
                  <a:txBody>
                    <a:bodyPr/>
                    <a:lstStyle/>
                    <a:p>
                      <a:pPr algn="l"/>
                      <a:r>
                        <a:rPr lang="en-US" sz="1800" dirty="0" smtClean="0">
                          <a:effectLst/>
                        </a:rPr>
                        <a:t>Turn off hard disk after</a:t>
                      </a:r>
                      <a:endParaRPr lang="en-US" sz="1800" b="0" dirty="0">
                        <a:effectLst/>
                      </a:endParaRPr>
                    </a:p>
                  </a:txBody>
                  <a:tcPr anchor="ctr"/>
                </a:tc>
                <a:tc hMerge="1">
                  <a:txBody>
                    <a:bodyPr/>
                    <a:lstStyle/>
                    <a:p>
                      <a:endParaRPr lang="en-US"/>
                    </a:p>
                  </a:txBody>
                  <a:tcPr/>
                </a:tc>
              </a:tr>
              <a:tr h="771180">
                <a:tc>
                  <a:txBody>
                    <a:bodyPr/>
                    <a:lstStyle/>
                    <a:p>
                      <a:r>
                        <a:rPr lang="en-US" sz="1800" dirty="0" smtClean="0">
                          <a:effectLst/>
                        </a:rPr>
                        <a:t>Description</a:t>
                      </a:r>
                      <a:endParaRPr lang="en-US" sz="1800" b="1" dirty="0">
                        <a:effectLst/>
                      </a:endParaRPr>
                    </a:p>
                  </a:txBody>
                  <a:tcPr anchor="ctr"/>
                </a:tc>
                <a:tc gridSpan="2">
                  <a:txBody>
                    <a:bodyPr/>
                    <a:lstStyle/>
                    <a:p>
                      <a:pPr algn="l"/>
                      <a:r>
                        <a:rPr lang="en-US" sz="1800" dirty="0" smtClean="0">
                          <a:effectLst/>
                        </a:rPr>
                        <a:t>Specify how long your hard drive is inactive before the disk turns off</a:t>
                      </a:r>
                      <a:endParaRPr lang="en-US" sz="1800" b="0" dirty="0">
                        <a:effectLst/>
                      </a:endParaRPr>
                    </a:p>
                  </a:txBody>
                  <a:tcPr anchor="ctr"/>
                </a:tc>
                <a:tc hMerge="1">
                  <a:txBody>
                    <a:bodyPr/>
                    <a:lstStyle/>
                    <a:p>
                      <a:endParaRPr lang="en-US"/>
                    </a:p>
                  </a:txBody>
                  <a:tcPr/>
                </a:tc>
              </a:tr>
              <a:tr h="569205">
                <a:tc>
                  <a:txBody>
                    <a:bodyPr/>
                    <a:lstStyle/>
                    <a:p>
                      <a:r>
                        <a:rPr lang="en-US" sz="1800" dirty="0" smtClean="0">
                          <a:effectLst/>
                        </a:rPr>
                        <a:t>GUID</a:t>
                      </a:r>
                      <a:endParaRPr lang="en-US" sz="1800" b="1" dirty="0">
                        <a:effectLst/>
                      </a:endParaRPr>
                    </a:p>
                  </a:txBody>
                  <a:tcPr anchor="ctr"/>
                </a:tc>
                <a:tc gridSpan="2">
                  <a:txBody>
                    <a:bodyPr/>
                    <a:lstStyle/>
                    <a:p>
                      <a:r>
                        <a:rPr lang="en-US" sz="1800" dirty="0" smtClean="0">
                          <a:effectLst/>
                        </a:rPr>
                        <a:t> 6738e2c4-e8a5-4a42-b16a-e040e769756e</a:t>
                      </a:r>
                      <a:endParaRPr lang="en-US" sz="1800" b="0" dirty="0">
                        <a:effectLst/>
                      </a:endParaRPr>
                    </a:p>
                  </a:txBody>
                  <a:tcPr anchor="ctr"/>
                </a:tc>
                <a:tc hMerge="1">
                  <a:txBody>
                    <a:bodyPr/>
                    <a:lstStyle/>
                    <a:p>
                      <a:endParaRPr lang="en-US"/>
                    </a:p>
                  </a:txBody>
                  <a:tcPr/>
                </a:tc>
              </a:tr>
              <a:tr h="569205">
                <a:tc>
                  <a:txBody>
                    <a:bodyPr/>
                    <a:lstStyle/>
                    <a:p>
                      <a:r>
                        <a:rPr lang="en-US" sz="1800" dirty="0" err="1" smtClean="0">
                          <a:effectLst/>
                        </a:rPr>
                        <a:t>PowerCfg</a:t>
                      </a:r>
                      <a:r>
                        <a:rPr lang="en-US" sz="1800" dirty="0" smtClean="0">
                          <a:effectLst/>
                        </a:rPr>
                        <a:t> Alias</a:t>
                      </a:r>
                      <a:endParaRPr lang="en-US" sz="1800" b="1" dirty="0" smtClean="0">
                        <a:effectLst/>
                      </a:endParaRPr>
                    </a:p>
                  </a:txBody>
                  <a:tcPr anchor="ctr"/>
                </a:tc>
                <a:tc gridSpan="2">
                  <a:txBody>
                    <a:bodyPr/>
                    <a:lstStyle/>
                    <a:p>
                      <a:r>
                        <a:rPr lang="en-US" sz="1800" dirty="0" smtClean="0">
                          <a:effectLst/>
                        </a:rPr>
                        <a:t>DISKIDLE</a:t>
                      </a:r>
                      <a:endParaRPr lang="en-US" sz="1800" b="0" dirty="0">
                        <a:effectLst/>
                      </a:endParaRPr>
                    </a:p>
                  </a:txBody>
                  <a:tcPr anchor="ctr"/>
                </a:tc>
                <a:tc hMerge="1">
                  <a:txBody>
                    <a:bodyPr/>
                    <a:lstStyle/>
                    <a:p>
                      <a:endParaRPr lang="en-US"/>
                    </a:p>
                  </a:txBody>
                  <a:tcPr/>
                </a:tc>
              </a:tr>
              <a:tr h="569205">
                <a:tc>
                  <a:txBody>
                    <a:bodyPr/>
                    <a:lstStyle/>
                    <a:p>
                      <a:r>
                        <a:rPr lang="en-US" sz="1800" dirty="0" smtClean="0">
                          <a:effectLst/>
                        </a:rPr>
                        <a:t>Balanced Defaults</a:t>
                      </a:r>
                      <a:endParaRPr lang="en-US" sz="1800" b="1" dirty="0">
                        <a:effectLst/>
                      </a:endParaRPr>
                    </a:p>
                  </a:txBody>
                  <a:tcPr anchor="ctr"/>
                </a:tc>
                <a:tc>
                  <a:txBody>
                    <a:bodyPr/>
                    <a:lstStyle/>
                    <a:p>
                      <a:r>
                        <a:rPr lang="en-US" sz="1800" dirty="0" smtClean="0">
                          <a:effectLst/>
                        </a:rPr>
                        <a:t>60 minutes (AC)</a:t>
                      </a:r>
                      <a:endParaRPr lang="en-US" sz="1800" b="0" dirty="0">
                        <a:effectLst/>
                      </a:endParaRPr>
                    </a:p>
                  </a:txBody>
                  <a:tcPr anchor="ctr"/>
                </a:tc>
                <a:tc>
                  <a:txBody>
                    <a:bodyPr/>
                    <a:lstStyle/>
                    <a:p>
                      <a:r>
                        <a:rPr lang="en-US" sz="1800" dirty="0" smtClean="0">
                          <a:effectLst/>
                        </a:rPr>
                        <a:t>30 minutes (DC)</a:t>
                      </a:r>
                      <a:endParaRPr lang="en-US" sz="1800" b="0" dirty="0">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Processor Power Management</a:t>
            </a:r>
            <a:endParaRPr lang="en-US" dirty="0"/>
          </a:p>
        </p:txBody>
      </p:sp>
      <p:sp>
        <p:nvSpPr>
          <p:cNvPr id="3" name="Content Placeholder 2"/>
          <p:cNvSpPr>
            <a:spLocks noGrp="1"/>
          </p:cNvSpPr>
          <p:nvPr>
            <p:ph type="body" idx="1"/>
          </p:nvPr>
        </p:nvSpPr>
        <p:spPr>
          <a:xfrm>
            <a:off x="382588" y="1414464"/>
            <a:ext cx="8380412" cy="4772076"/>
          </a:xfrm>
        </p:spPr>
        <p:txBody>
          <a:bodyPr/>
          <a:lstStyle/>
          <a:p>
            <a:r>
              <a:rPr lang="en-US" sz="2800" dirty="0" smtClean="0"/>
              <a:t>Detailed configuration in power policy:</a:t>
            </a:r>
          </a:p>
          <a:p>
            <a:pPr lvl="1"/>
            <a:r>
              <a:rPr lang="en-US" sz="2400" dirty="0" smtClean="0"/>
              <a:t>Min and max range of processor frequency</a:t>
            </a:r>
          </a:p>
          <a:p>
            <a:pPr lvl="1"/>
            <a:r>
              <a:rPr lang="en-US" sz="2400" dirty="0" smtClean="0"/>
              <a:t>Parameters that influence</a:t>
            </a:r>
          </a:p>
          <a:p>
            <a:pPr lvl="2"/>
            <a:r>
              <a:rPr lang="en-US" sz="2000" dirty="0" smtClean="0"/>
              <a:t>Target performance state calculation</a:t>
            </a:r>
          </a:p>
          <a:p>
            <a:pPr lvl="2"/>
            <a:r>
              <a:rPr lang="en-US" sz="2000" dirty="0" smtClean="0"/>
              <a:t>Idle state promotion/demotion</a:t>
            </a:r>
          </a:p>
          <a:p>
            <a:r>
              <a:rPr lang="en-US" sz="2800" dirty="0" smtClean="0"/>
              <a:t>Care must be taken when tuning processor policies</a:t>
            </a:r>
          </a:p>
          <a:p>
            <a:pPr lvl="1"/>
            <a:r>
              <a:rPr lang="en-US" sz="2400" dirty="0" smtClean="0"/>
              <a:t>Tuning must be platform-specific</a:t>
            </a:r>
          </a:p>
          <a:p>
            <a:pPr lvl="1"/>
            <a:r>
              <a:rPr lang="en-US" sz="2400" dirty="0" smtClean="0"/>
              <a:t>Attend the processor power management tuning chalk talk</a:t>
            </a:r>
          </a:p>
          <a:p>
            <a:pPr lvl="1"/>
            <a:r>
              <a:rPr lang="en-US" sz="2400" dirty="0" smtClean="0"/>
              <a:t>Reference public processor power management paper for more details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Domain Idle Accounting</a:t>
            </a:r>
            <a:endParaRPr lang="en-US" dirty="0"/>
          </a:p>
        </p:txBody>
      </p:sp>
      <p:sp>
        <p:nvSpPr>
          <p:cNvPr id="3" name="Content Placeholder 2"/>
          <p:cNvSpPr>
            <a:spLocks noGrp="1"/>
          </p:cNvSpPr>
          <p:nvPr>
            <p:ph type="body" idx="1"/>
          </p:nvPr>
        </p:nvSpPr>
        <p:spPr>
          <a:xfrm>
            <a:off x="382588" y="1414464"/>
            <a:ext cx="8380412" cy="4896725"/>
          </a:xfrm>
        </p:spPr>
        <p:txBody>
          <a:bodyPr/>
          <a:lstStyle/>
          <a:p>
            <a:r>
              <a:rPr lang="en-US" sz="2000" dirty="0" smtClean="0"/>
              <a:t>Determines how the power manager calculates idle for performance states</a:t>
            </a:r>
          </a:p>
          <a:p>
            <a:pPr lvl="1"/>
            <a:r>
              <a:rPr lang="en-US" sz="1800" dirty="0" smtClean="0"/>
              <a:t>Only applicable to systems with more than 1 logical processor</a:t>
            </a:r>
          </a:p>
          <a:p>
            <a:r>
              <a:rPr lang="en-US" sz="2000" dirty="0" smtClean="0"/>
              <a:t>When enabled…  </a:t>
            </a:r>
          </a:p>
          <a:p>
            <a:pPr lvl="1"/>
            <a:r>
              <a:rPr lang="en-US" sz="1800" dirty="0" smtClean="0"/>
              <a:t>Idle time accrued only when all processors in the domain are idle</a:t>
            </a:r>
          </a:p>
          <a:p>
            <a:pPr lvl="1"/>
            <a:r>
              <a:rPr lang="en-US" sz="1800" dirty="0" smtClean="0"/>
              <a:t>Favors performance</a:t>
            </a:r>
          </a:p>
          <a:p>
            <a:pPr lvl="1"/>
            <a:r>
              <a:rPr lang="en-US" sz="1800" dirty="0" smtClean="0"/>
              <a:t>Windows Vista default</a:t>
            </a:r>
          </a:p>
          <a:p>
            <a:r>
              <a:rPr lang="en-US" sz="2000" dirty="0" smtClean="0"/>
              <a:t>When disabled…</a:t>
            </a:r>
          </a:p>
          <a:p>
            <a:pPr lvl="1"/>
            <a:r>
              <a:rPr lang="en-US" sz="1800" dirty="0" smtClean="0"/>
              <a:t>Idle time accrued when any processor in the domain is idle</a:t>
            </a:r>
          </a:p>
          <a:p>
            <a:pPr lvl="1"/>
            <a:r>
              <a:rPr lang="en-US" sz="1800" dirty="0" smtClean="0"/>
              <a:t>Favors power savings</a:t>
            </a:r>
          </a:p>
          <a:p>
            <a:r>
              <a:rPr lang="en-US" sz="2000" dirty="0" smtClean="0"/>
              <a:t>Processor will tend to stay in lowest performance state more often with domain idle accounting disabled</a:t>
            </a:r>
          </a:p>
          <a:p>
            <a:r>
              <a:rPr lang="en-US" sz="2000" dirty="0" smtClean="0"/>
              <a:t>Attend SYS-C315 Tuning Processor Power Management</a:t>
            </a:r>
            <a:endParaRPr lang="en-US" sz="18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802.11 Power Save Mode</a:t>
            </a:r>
            <a:endParaRPr lang="en-US" dirty="0"/>
          </a:p>
        </p:txBody>
      </p:sp>
      <p:sp>
        <p:nvSpPr>
          <p:cNvPr id="3" name="Content Placeholder 2"/>
          <p:cNvSpPr>
            <a:spLocks noGrp="1"/>
          </p:cNvSpPr>
          <p:nvPr>
            <p:ph type="body" idx="1"/>
          </p:nvPr>
        </p:nvSpPr>
        <p:spPr>
          <a:xfrm>
            <a:off x="382588" y="1414464"/>
            <a:ext cx="8380412" cy="1863587"/>
          </a:xfrm>
        </p:spPr>
        <p:txBody>
          <a:bodyPr/>
          <a:lstStyle/>
          <a:p>
            <a:r>
              <a:rPr lang="en-US" sz="2400" dirty="0" smtClean="0"/>
              <a:t>Changes the polling rate of the 802.11 wireless adapter</a:t>
            </a:r>
          </a:p>
          <a:p>
            <a:pPr lvl="1"/>
            <a:r>
              <a:rPr lang="en-US" sz="2000" dirty="0" smtClean="0"/>
              <a:t>Saves power by periodically turning the radio on / off</a:t>
            </a:r>
          </a:p>
          <a:p>
            <a:pPr lvl="1"/>
            <a:r>
              <a:rPr lang="en-US" sz="2000" dirty="0" smtClean="0"/>
              <a:t>Requires a spec-compliant AP implementation</a:t>
            </a:r>
          </a:p>
          <a:p>
            <a:pPr lvl="1"/>
            <a:r>
              <a:rPr lang="en-US" sz="2000" dirty="0" smtClean="0"/>
              <a:t>Power savings may be up to 600-700mW with </a:t>
            </a:r>
            <a:br>
              <a:rPr lang="en-US" sz="2000" dirty="0" smtClean="0"/>
            </a:br>
            <a:r>
              <a:rPr lang="en-US" sz="2000" dirty="0" smtClean="0"/>
              <a:t>Maximum Power Savings</a:t>
            </a:r>
          </a:p>
        </p:txBody>
      </p:sp>
      <p:graphicFrame>
        <p:nvGraphicFramePr>
          <p:cNvPr id="4" name="Content Placeholder 4"/>
          <p:cNvGraphicFramePr>
            <a:graphicFrameLocks/>
          </p:cNvGraphicFramePr>
          <p:nvPr/>
        </p:nvGraphicFramePr>
        <p:xfrm>
          <a:off x="836431" y="3430769"/>
          <a:ext cx="7391400" cy="2697480"/>
        </p:xfrm>
        <a:graphic>
          <a:graphicData uri="http://schemas.openxmlformats.org/drawingml/2006/table">
            <a:tbl>
              <a:tblPr firstCol="1" bandRow="1">
                <a:effectLst>
                  <a:outerShdw blurRad="635000" sx="102000" sy="102000" algn="ctr" rotWithShape="0">
                    <a:prstClr val="black"/>
                  </a:outerShdw>
                </a:effectLst>
                <a:tableStyleId>{073A0DAA-6AF3-43AB-8588-CEC1D06C72B9}</a:tableStyleId>
              </a:tblPr>
              <a:tblGrid>
                <a:gridCol w="2438400"/>
                <a:gridCol w="2438400"/>
                <a:gridCol w="2514600"/>
              </a:tblGrid>
              <a:tr h="472440">
                <a:tc>
                  <a:txBody>
                    <a:bodyPr/>
                    <a:lstStyle/>
                    <a:p>
                      <a:r>
                        <a:rPr lang="en-US" sz="2000" dirty="0" smtClean="0">
                          <a:effectLst>
                            <a:outerShdw blurRad="38100" dist="38100" dir="2700000" algn="tl">
                              <a:srgbClr val="000000">
                                <a:alpha val="43137"/>
                              </a:srgbClr>
                            </a:outerShdw>
                          </a:effectLst>
                        </a:rPr>
                        <a:t>Friendly Name</a:t>
                      </a:r>
                      <a:endParaRPr lang="en-US" sz="2000" b="1" baseline="0" dirty="0" smtClean="0">
                        <a:effectLst>
                          <a:outerShdw blurRad="38100" dist="38100" dir="2700000" algn="tl">
                            <a:srgbClr val="000000">
                              <a:alpha val="43137"/>
                            </a:srgbClr>
                          </a:outerShdw>
                        </a:effectLst>
                      </a:endParaRPr>
                    </a:p>
                  </a:txBody>
                  <a:tcPr/>
                </a:tc>
                <a:tc gridSpan="2">
                  <a:txBody>
                    <a:bodyPr/>
                    <a:lstStyle/>
                    <a:p>
                      <a:pPr algn="l"/>
                      <a:r>
                        <a:rPr lang="en-US" sz="1800" dirty="0" smtClean="0">
                          <a:effectLst>
                            <a:outerShdw blurRad="38100" dist="38100" dir="2700000" algn="tl">
                              <a:srgbClr val="000000">
                                <a:alpha val="43137"/>
                              </a:srgbClr>
                            </a:outerShdw>
                          </a:effectLst>
                        </a:rPr>
                        <a:t>Power Saving</a:t>
                      </a:r>
                      <a:r>
                        <a:rPr lang="en-US" sz="1800" baseline="0" dirty="0" smtClean="0">
                          <a:effectLst>
                            <a:outerShdw blurRad="38100" dist="38100" dir="2700000" algn="tl">
                              <a:srgbClr val="000000">
                                <a:alpha val="43137"/>
                              </a:srgbClr>
                            </a:outerShdw>
                          </a:effectLst>
                        </a:rPr>
                        <a:t> Mode</a:t>
                      </a:r>
                      <a:endParaRPr lang="en-US" sz="1800" b="0" dirty="0">
                        <a:effectLst>
                          <a:outerShdw blurRad="38100" dist="38100" dir="2700000" algn="tl">
                            <a:srgbClr val="000000">
                              <a:alpha val="43137"/>
                            </a:srgbClr>
                          </a:outerShdw>
                        </a:effectLst>
                      </a:endParaRPr>
                    </a:p>
                  </a:txBody>
                  <a:tcPr anchor="ctr"/>
                </a:tc>
                <a:tc hMerge="1">
                  <a:txBody>
                    <a:bodyPr/>
                    <a:lstStyle/>
                    <a:p>
                      <a:endParaRPr lang="en-US"/>
                    </a:p>
                  </a:txBody>
                  <a:tcPr/>
                </a:tc>
              </a:tr>
              <a:tr h="472440">
                <a:tc>
                  <a:txBody>
                    <a:bodyPr/>
                    <a:lstStyle/>
                    <a:p>
                      <a:r>
                        <a:rPr lang="en-US" sz="2000" dirty="0" smtClean="0">
                          <a:effectLst>
                            <a:outerShdw blurRad="38100" dist="38100" dir="2700000" algn="tl">
                              <a:srgbClr val="000000">
                                <a:alpha val="43137"/>
                              </a:srgbClr>
                            </a:outerShdw>
                          </a:effectLst>
                        </a:rPr>
                        <a:t>Description</a:t>
                      </a:r>
                      <a:endParaRPr lang="en-US" sz="2000" b="1" dirty="0">
                        <a:effectLst>
                          <a:outerShdw blurRad="38100" dist="38100" dir="2700000" algn="tl">
                            <a:srgbClr val="000000">
                              <a:alpha val="43137"/>
                            </a:srgbClr>
                          </a:outerShdw>
                        </a:effectLst>
                      </a:endParaRPr>
                    </a:p>
                  </a:txBody>
                  <a:tcPr/>
                </a:tc>
                <a:tc gridSpan="2">
                  <a:txBody>
                    <a:bodyPr/>
                    <a:lstStyle/>
                    <a:p>
                      <a:pPr algn="l"/>
                      <a:r>
                        <a:rPr lang="en-US" sz="1800" dirty="0" smtClean="0">
                          <a:effectLst>
                            <a:outerShdw blurRad="38100" dist="38100" dir="2700000" algn="tl">
                              <a:srgbClr val="000000">
                                <a:alpha val="43137"/>
                              </a:srgbClr>
                            </a:outerShdw>
                          </a:effectLst>
                        </a:rPr>
                        <a:t>Control the power saving mode of wireless</a:t>
                      </a:r>
                      <a:r>
                        <a:rPr lang="en-US" sz="1800" baseline="0" dirty="0" smtClean="0">
                          <a:effectLst>
                            <a:outerShdw blurRad="38100" dist="38100" dir="2700000" algn="tl">
                              <a:srgbClr val="000000">
                                <a:alpha val="43137"/>
                              </a:srgbClr>
                            </a:outerShdw>
                          </a:effectLst>
                        </a:rPr>
                        <a:t> adapters</a:t>
                      </a:r>
                      <a:endParaRPr lang="en-US" sz="1800" b="0" dirty="0">
                        <a:effectLst>
                          <a:outerShdw blurRad="38100" dist="38100" dir="2700000" algn="tl">
                            <a:srgbClr val="000000">
                              <a:alpha val="43137"/>
                            </a:srgbClr>
                          </a:outerShdw>
                        </a:effectLst>
                      </a:endParaRPr>
                    </a:p>
                  </a:txBody>
                  <a:tcPr anchor="ctr"/>
                </a:tc>
                <a:tc hMerge="1">
                  <a:txBody>
                    <a:bodyPr/>
                    <a:lstStyle/>
                    <a:p>
                      <a:endParaRPr lang="en-US"/>
                    </a:p>
                  </a:txBody>
                  <a:tcPr/>
                </a:tc>
              </a:tr>
              <a:tr h="472440">
                <a:tc>
                  <a:txBody>
                    <a:bodyPr/>
                    <a:lstStyle/>
                    <a:p>
                      <a:r>
                        <a:rPr lang="en-US" sz="2000" dirty="0" smtClean="0">
                          <a:effectLst>
                            <a:outerShdw blurRad="38100" dist="38100" dir="2700000" algn="tl">
                              <a:srgbClr val="000000">
                                <a:alpha val="43137"/>
                              </a:srgbClr>
                            </a:outerShdw>
                          </a:effectLst>
                        </a:rPr>
                        <a:t>GUID</a:t>
                      </a:r>
                      <a:endParaRPr lang="en-US" sz="2000" b="1" dirty="0">
                        <a:effectLst>
                          <a:outerShdw blurRad="38100" dist="38100" dir="2700000" algn="tl">
                            <a:srgbClr val="000000">
                              <a:alpha val="43137"/>
                            </a:srgbClr>
                          </a:outerShdw>
                        </a:effectLst>
                      </a:endParaRPr>
                    </a:p>
                  </a:txBody>
                  <a:tcPr/>
                </a:tc>
                <a:tc gridSpan="2">
                  <a:txBody>
                    <a:bodyPr/>
                    <a:lstStyle/>
                    <a:p>
                      <a:r>
                        <a:rPr lang="en-US" sz="1800" dirty="0" smtClean="0">
                          <a:effectLst>
                            <a:outerShdw blurRad="38100" dist="38100" dir="2700000" algn="tl">
                              <a:srgbClr val="000000">
                                <a:alpha val="43137"/>
                              </a:srgbClr>
                            </a:outerShdw>
                          </a:effectLst>
                        </a:rPr>
                        <a:t>12bbebe6-58d6-4636-95bb-3217ef867c1a</a:t>
                      </a:r>
                      <a:endParaRPr lang="en-US" sz="1800" b="0" dirty="0">
                        <a:effectLst>
                          <a:outerShdw blurRad="38100" dist="38100" dir="2700000" algn="tl">
                            <a:srgbClr val="000000">
                              <a:alpha val="43137"/>
                            </a:srgbClr>
                          </a:outerShdw>
                        </a:effectLst>
                      </a:endParaRPr>
                    </a:p>
                  </a:txBody>
                  <a:tcPr anchor="ctr"/>
                </a:tc>
                <a:tc hMerge="1">
                  <a:txBody>
                    <a:bodyPr/>
                    <a:lstStyle/>
                    <a:p>
                      <a:endParaRPr lang="en-US"/>
                    </a:p>
                  </a:txBody>
                  <a:tcPr/>
                </a:tc>
              </a:tr>
              <a:tr h="472440">
                <a:tc>
                  <a:txBody>
                    <a:bodyPr/>
                    <a:lstStyle/>
                    <a:p>
                      <a:r>
                        <a:rPr lang="en-US" sz="2000" dirty="0" err="1" smtClean="0">
                          <a:effectLst>
                            <a:outerShdw blurRad="38100" dist="38100" dir="2700000" algn="tl">
                              <a:srgbClr val="000000">
                                <a:alpha val="43137"/>
                              </a:srgbClr>
                            </a:outerShdw>
                          </a:effectLst>
                        </a:rPr>
                        <a:t>PowerCfg</a:t>
                      </a:r>
                      <a:r>
                        <a:rPr lang="en-US" sz="2000" dirty="0" smtClean="0">
                          <a:effectLst>
                            <a:outerShdw blurRad="38100" dist="38100" dir="2700000" algn="tl">
                              <a:srgbClr val="000000">
                                <a:alpha val="43137"/>
                              </a:srgbClr>
                            </a:outerShdw>
                          </a:effectLst>
                        </a:rPr>
                        <a:t> Alias</a:t>
                      </a:r>
                      <a:endParaRPr lang="en-US" sz="2000" b="1" dirty="0" smtClean="0">
                        <a:effectLst>
                          <a:outerShdw blurRad="38100" dist="38100" dir="2700000" algn="tl">
                            <a:srgbClr val="000000">
                              <a:alpha val="43137"/>
                            </a:srgbClr>
                          </a:outerShdw>
                        </a:effectLst>
                      </a:endParaRPr>
                    </a:p>
                  </a:txBody>
                  <a:tcPr/>
                </a:tc>
                <a:tc gridSpan="2">
                  <a:txBody>
                    <a:bodyPr/>
                    <a:lstStyle/>
                    <a:p>
                      <a:r>
                        <a:rPr lang="en-US" sz="1800" dirty="0" smtClean="0">
                          <a:effectLst>
                            <a:outerShdw blurRad="38100" dist="38100" dir="2700000" algn="tl">
                              <a:srgbClr val="000000">
                                <a:alpha val="43137"/>
                              </a:srgbClr>
                            </a:outerShdw>
                          </a:effectLst>
                        </a:rPr>
                        <a:t>n/a</a:t>
                      </a:r>
                      <a:endParaRPr lang="en-US" sz="1800" b="0" dirty="0">
                        <a:effectLst>
                          <a:outerShdw blurRad="38100" dist="38100" dir="2700000" algn="tl">
                            <a:srgbClr val="000000">
                              <a:alpha val="43137"/>
                            </a:srgbClr>
                          </a:outerShdw>
                        </a:effectLst>
                      </a:endParaRPr>
                    </a:p>
                  </a:txBody>
                  <a:tcPr anchor="ctr"/>
                </a:tc>
                <a:tc hMerge="1">
                  <a:txBody>
                    <a:bodyPr/>
                    <a:lstStyle/>
                    <a:p>
                      <a:endParaRPr lang="en-US"/>
                    </a:p>
                  </a:txBody>
                  <a:tcPr/>
                </a:tc>
              </a:tr>
              <a:tr h="472440">
                <a:tc>
                  <a:txBody>
                    <a:bodyPr/>
                    <a:lstStyle/>
                    <a:p>
                      <a:r>
                        <a:rPr lang="en-US" sz="2000" dirty="0" smtClean="0">
                          <a:effectLst>
                            <a:outerShdw blurRad="38100" dist="38100" dir="2700000" algn="tl">
                              <a:srgbClr val="000000">
                                <a:alpha val="43137"/>
                              </a:srgbClr>
                            </a:outerShdw>
                          </a:effectLst>
                        </a:rPr>
                        <a:t>Balanced Defaults</a:t>
                      </a:r>
                      <a:endParaRPr lang="en-US" sz="2000" b="1" dirty="0">
                        <a:effectLst>
                          <a:outerShdw blurRad="38100" dist="38100" dir="2700000" algn="tl">
                            <a:srgbClr val="000000">
                              <a:alpha val="43137"/>
                            </a:srgbClr>
                          </a:outerShdw>
                        </a:effectLst>
                      </a:endParaRPr>
                    </a:p>
                  </a:txBody>
                  <a:tcPr/>
                </a:tc>
                <a:tc>
                  <a:txBody>
                    <a:bodyPr/>
                    <a:lstStyle/>
                    <a:p>
                      <a:r>
                        <a:rPr lang="en-US" sz="1800" dirty="0" smtClean="0">
                          <a:effectLst>
                            <a:outerShdw blurRad="38100" dist="38100" dir="2700000" algn="tl">
                              <a:srgbClr val="000000">
                                <a:alpha val="43137"/>
                              </a:srgbClr>
                            </a:outerShdw>
                          </a:effectLst>
                        </a:rPr>
                        <a:t>Maximum Performance</a:t>
                      </a:r>
                      <a:r>
                        <a:rPr lang="en-US" sz="1800" baseline="0" dirty="0" smtClean="0">
                          <a:effectLst>
                            <a:outerShdw blurRad="38100" dist="38100" dir="2700000" algn="tl">
                              <a:srgbClr val="000000">
                                <a:alpha val="43137"/>
                              </a:srgbClr>
                            </a:outerShdw>
                          </a:effectLst>
                        </a:rPr>
                        <a:t> (AC)</a:t>
                      </a:r>
                      <a:endParaRPr lang="en-US" sz="1800" b="0" dirty="0">
                        <a:effectLst>
                          <a:outerShdw blurRad="38100" dist="38100" dir="2700000" algn="tl">
                            <a:srgbClr val="000000">
                              <a:alpha val="43137"/>
                            </a:srgbClr>
                          </a:outerShdw>
                        </a:effectLst>
                      </a:endParaRPr>
                    </a:p>
                  </a:txBody>
                  <a:tcPr anchor="ctr"/>
                </a:tc>
                <a:tc>
                  <a:txBody>
                    <a:bodyPr/>
                    <a:lstStyle/>
                    <a:p>
                      <a:r>
                        <a:rPr lang="en-US" sz="1800" dirty="0" smtClean="0">
                          <a:effectLst>
                            <a:outerShdw blurRad="38100" dist="38100" dir="2700000" algn="tl">
                              <a:srgbClr val="000000">
                                <a:alpha val="43137"/>
                              </a:srgbClr>
                            </a:outerShdw>
                          </a:effectLst>
                        </a:rPr>
                        <a:t>Maximum Performance (DC)</a:t>
                      </a:r>
                      <a:endParaRPr lang="en-US" sz="1800" b="0" dirty="0">
                        <a:effectLst>
                          <a:outerShdw blurRad="38100" dist="38100" dir="2700000" algn="tl">
                            <a:srgbClr val="000000">
                              <a:alpha val="43137"/>
                            </a:srgbClr>
                          </a:outerShdw>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r>
              <a:rPr lang="en-US" sz="4800" smtClean="0"/>
              <a:t>Active State Power Management</a:t>
            </a:r>
            <a:endParaRPr lang="en-US" sz="4800" dirty="0"/>
          </a:p>
        </p:txBody>
      </p:sp>
      <p:sp>
        <p:nvSpPr>
          <p:cNvPr id="3" name="Content Placeholder 2"/>
          <p:cNvSpPr>
            <a:spLocks noGrp="1"/>
          </p:cNvSpPr>
          <p:nvPr>
            <p:ph type="body" idx="1"/>
          </p:nvPr>
        </p:nvSpPr>
        <p:spPr>
          <a:xfrm>
            <a:off x="382588" y="1414464"/>
            <a:ext cx="8380412" cy="1654812"/>
          </a:xfrm>
        </p:spPr>
        <p:txBody>
          <a:bodyPr/>
          <a:lstStyle/>
          <a:p>
            <a:r>
              <a:rPr lang="en-US" sz="2400" dirty="0" smtClean="0"/>
              <a:t>Allows PCI Express links to enter low power idle states</a:t>
            </a:r>
          </a:p>
          <a:p>
            <a:pPr lvl="1"/>
            <a:r>
              <a:rPr lang="en-US" sz="2000" dirty="0" smtClean="0"/>
              <a:t>Enabled in policy by default in Windows Vista</a:t>
            </a:r>
          </a:p>
          <a:p>
            <a:pPr lvl="1"/>
            <a:r>
              <a:rPr lang="en-US" sz="2000" dirty="0" smtClean="0"/>
              <a:t>Requires native OS control of PCI Express features</a:t>
            </a:r>
          </a:p>
          <a:p>
            <a:r>
              <a:rPr lang="en-US" sz="2400" dirty="0" smtClean="0"/>
              <a:t>See References for ASPM paper on WHDC</a:t>
            </a:r>
            <a:endParaRPr lang="en-US" sz="2000" dirty="0" smtClean="0"/>
          </a:p>
        </p:txBody>
      </p:sp>
      <p:graphicFrame>
        <p:nvGraphicFramePr>
          <p:cNvPr id="4" name="Content Placeholder 4"/>
          <p:cNvGraphicFramePr>
            <a:graphicFrameLocks/>
          </p:cNvGraphicFramePr>
          <p:nvPr/>
        </p:nvGraphicFramePr>
        <p:xfrm>
          <a:off x="868330" y="3430769"/>
          <a:ext cx="7391400" cy="2697480"/>
        </p:xfrm>
        <a:graphic>
          <a:graphicData uri="http://schemas.openxmlformats.org/drawingml/2006/table">
            <a:tbl>
              <a:tblPr firstCol="1" bandRow="1">
                <a:effectLst>
                  <a:outerShdw blurRad="647700" sx="102000" sy="102000" algn="ctr" rotWithShape="0">
                    <a:prstClr val="black"/>
                  </a:outerShdw>
                  <a:reflection blurRad="6350" stA="52000" endA="300" endPos="35000" dir="5400000" sy="-100000" algn="bl" rotWithShape="0"/>
                </a:effectLst>
                <a:tableStyleId>{073A0DAA-6AF3-43AB-8588-CEC1D06C72B9}</a:tableStyleId>
              </a:tblPr>
              <a:tblGrid>
                <a:gridCol w="2438400"/>
                <a:gridCol w="2438400"/>
                <a:gridCol w="2514600"/>
              </a:tblGrid>
              <a:tr h="472440">
                <a:tc>
                  <a:txBody>
                    <a:bodyPr/>
                    <a:lstStyle/>
                    <a:p>
                      <a:r>
                        <a:rPr lang="en-US" sz="2000" dirty="0" smtClean="0">
                          <a:effectLst/>
                        </a:rPr>
                        <a:t>Friendly Name</a:t>
                      </a:r>
                      <a:endParaRPr lang="en-US" sz="2000" b="1" baseline="0" dirty="0" smtClean="0">
                        <a:effectLst/>
                      </a:endParaRPr>
                    </a:p>
                  </a:txBody>
                  <a:tcPr/>
                </a:tc>
                <a:tc gridSpan="2">
                  <a:txBody>
                    <a:bodyPr/>
                    <a:lstStyle/>
                    <a:p>
                      <a:pPr algn="l"/>
                      <a:r>
                        <a:rPr lang="en-US" sz="1800" dirty="0" smtClean="0">
                          <a:effectLst/>
                        </a:rPr>
                        <a:t>Link</a:t>
                      </a:r>
                      <a:r>
                        <a:rPr lang="en-US" sz="1800" baseline="0" dirty="0" smtClean="0">
                          <a:effectLst/>
                        </a:rPr>
                        <a:t> State Power Management</a:t>
                      </a:r>
                      <a:endParaRPr lang="en-US" sz="1800" b="0" dirty="0">
                        <a:effectLst/>
                      </a:endParaRPr>
                    </a:p>
                  </a:txBody>
                  <a:tcPr anchor="ctr"/>
                </a:tc>
                <a:tc hMerge="1">
                  <a:txBody>
                    <a:bodyPr/>
                    <a:lstStyle/>
                    <a:p>
                      <a:endParaRPr lang="en-US"/>
                    </a:p>
                  </a:txBody>
                  <a:tcPr/>
                </a:tc>
              </a:tr>
              <a:tr h="472440">
                <a:tc>
                  <a:txBody>
                    <a:bodyPr/>
                    <a:lstStyle/>
                    <a:p>
                      <a:r>
                        <a:rPr lang="en-US" sz="2000" dirty="0" smtClean="0">
                          <a:effectLst/>
                        </a:rPr>
                        <a:t>Description</a:t>
                      </a:r>
                      <a:endParaRPr lang="en-US" sz="2000" b="1" dirty="0">
                        <a:effectLst/>
                      </a:endParaRPr>
                    </a:p>
                  </a:txBody>
                  <a:tcPr/>
                </a:tc>
                <a:tc gridSpan="2">
                  <a:txBody>
                    <a:bodyPr/>
                    <a:lstStyle/>
                    <a:p>
                      <a:pPr algn="l"/>
                      <a:r>
                        <a:rPr lang="en-US" sz="1800" dirty="0" smtClean="0">
                          <a:effectLst/>
                        </a:rPr>
                        <a:t>Specifies the ASPM</a:t>
                      </a:r>
                      <a:r>
                        <a:rPr lang="en-US" sz="1800" baseline="0" dirty="0" smtClean="0">
                          <a:effectLst/>
                        </a:rPr>
                        <a:t> link policy to use when capable links are idle</a:t>
                      </a:r>
                      <a:endParaRPr lang="en-US" sz="1800" b="0" dirty="0">
                        <a:effectLst/>
                      </a:endParaRPr>
                    </a:p>
                  </a:txBody>
                  <a:tcPr anchor="ctr"/>
                </a:tc>
                <a:tc hMerge="1">
                  <a:txBody>
                    <a:bodyPr/>
                    <a:lstStyle/>
                    <a:p>
                      <a:endParaRPr lang="en-US"/>
                    </a:p>
                  </a:txBody>
                  <a:tcPr/>
                </a:tc>
              </a:tr>
              <a:tr h="472440">
                <a:tc>
                  <a:txBody>
                    <a:bodyPr/>
                    <a:lstStyle/>
                    <a:p>
                      <a:r>
                        <a:rPr lang="en-US" sz="2000" dirty="0" smtClean="0">
                          <a:effectLst/>
                        </a:rPr>
                        <a:t>GUID</a:t>
                      </a:r>
                      <a:endParaRPr lang="en-US" sz="2000" b="1" dirty="0">
                        <a:effectLst/>
                      </a:endParaRPr>
                    </a:p>
                  </a:txBody>
                  <a:tcPr/>
                </a:tc>
                <a:tc gridSpan="2">
                  <a:txBody>
                    <a:bodyPr/>
                    <a:lstStyle/>
                    <a:p>
                      <a:r>
                        <a:rPr lang="en-US" sz="1800" dirty="0" smtClean="0">
                          <a:effectLst/>
                        </a:rPr>
                        <a:t>ee12f906-d277-404b-b6da-e5fa1a576df5</a:t>
                      </a:r>
                      <a:endParaRPr lang="en-US" sz="1800" b="0" dirty="0">
                        <a:effectLst/>
                      </a:endParaRPr>
                    </a:p>
                  </a:txBody>
                  <a:tcPr anchor="ctr"/>
                </a:tc>
                <a:tc hMerge="1">
                  <a:txBody>
                    <a:bodyPr/>
                    <a:lstStyle/>
                    <a:p>
                      <a:endParaRPr lang="en-US"/>
                    </a:p>
                  </a:txBody>
                  <a:tcPr/>
                </a:tc>
              </a:tr>
              <a:tr h="472440">
                <a:tc>
                  <a:txBody>
                    <a:bodyPr/>
                    <a:lstStyle/>
                    <a:p>
                      <a:r>
                        <a:rPr lang="en-US" sz="2000" dirty="0" err="1" smtClean="0">
                          <a:effectLst/>
                        </a:rPr>
                        <a:t>PowerCfg</a:t>
                      </a:r>
                      <a:r>
                        <a:rPr lang="en-US" sz="2000" dirty="0" smtClean="0">
                          <a:effectLst/>
                        </a:rPr>
                        <a:t> Alias</a:t>
                      </a:r>
                      <a:endParaRPr lang="en-US" sz="2000" b="1" dirty="0" smtClean="0">
                        <a:effectLst/>
                      </a:endParaRPr>
                    </a:p>
                  </a:txBody>
                  <a:tcPr/>
                </a:tc>
                <a:tc gridSpan="2">
                  <a:txBody>
                    <a:bodyPr/>
                    <a:lstStyle/>
                    <a:p>
                      <a:r>
                        <a:rPr lang="en-US" sz="1800" dirty="0" smtClean="0">
                          <a:effectLst/>
                        </a:rPr>
                        <a:t>n/a</a:t>
                      </a:r>
                      <a:endParaRPr lang="en-US" sz="1800" b="0" dirty="0">
                        <a:effectLst/>
                      </a:endParaRPr>
                    </a:p>
                  </a:txBody>
                  <a:tcPr anchor="ctr"/>
                </a:tc>
                <a:tc hMerge="1">
                  <a:txBody>
                    <a:bodyPr/>
                    <a:lstStyle/>
                    <a:p>
                      <a:endParaRPr lang="en-US"/>
                    </a:p>
                  </a:txBody>
                  <a:tcPr/>
                </a:tc>
              </a:tr>
              <a:tr h="472440">
                <a:tc>
                  <a:txBody>
                    <a:bodyPr/>
                    <a:lstStyle/>
                    <a:p>
                      <a:r>
                        <a:rPr lang="en-US" sz="2000" dirty="0" smtClean="0">
                          <a:effectLst/>
                        </a:rPr>
                        <a:t>Balanced Defaults</a:t>
                      </a:r>
                      <a:endParaRPr lang="en-US" sz="2000" b="1" dirty="0">
                        <a:effectLst/>
                      </a:endParaRPr>
                    </a:p>
                  </a:txBody>
                  <a:tcPr/>
                </a:tc>
                <a:tc>
                  <a:txBody>
                    <a:bodyPr/>
                    <a:lstStyle/>
                    <a:p>
                      <a:r>
                        <a:rPr lang="en-US" sz="1800" dirty="0" smtClean="0">
                          <a:effectLst/>
                        </a:rPr>
                        <a:t>Moderate Power Savings (AC)</a:t>
                      </a:r>
                      <a:endParaRPr lang="en-US" sz="1800" b="0" dirty="0">
                        <a:effectLst/>
                      </a:endParaRPr>
                    </a:p>
                  </a:txBody>
                  <a:tcPr anchor="ctr"/>
                </a:tc>
                <a:tc>
                  <a:txBody>
                    <a:bodyPr/>
                    <a:lstStyle/>
                    <a:p>
                      <a:r>
                        <a:rPr lang="en-US" sz="1800" dirty="0" smtClean="0">
                          <a:effectLst/>
                        </a:rPr>
                        <a:t>Maximum Power</a:t>
                      </a:r>
                      <a:r>
                        <a:rPr lang="en-US" sz="1800" baseline="0" dirty="0" smtClean="0">
                          <a:effectLst/>
                        </a:rPr>
                        <a:t> Savings (DC)</a:t>
                      </a:r>
                      <a:endParaRPr lang="en-US" sz="1800" b="0" dirty="0">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USB Selective Suspend</a:t>
            </a:r>
            <a:endParaRPr lang="en-US" dirty="0"/>
          </a:p>
        </p:txBody>
      </p:sp>
      <p:sp>
        <p:nvSpPr>
          <p:cNvPr id="3" name="Content Placeholder 2"/>
          <p:cNvSpPr>
            <a:spLocks noGrp="1"/>
          </p:cNvSpPr>
          <p:nvPr>
            <p:ph type="body" idx="1"/>
          </p:nvPr>
        </p:nvSpPr>
        <p:spPr>
          <a:xfrm>
            <a:off x="382588" y="1414464"/>
            <a:ext cx="8380412" cy="4971617"/>
          </a:xfrm>
        </p:spPr>
        <p:txBody>
          <a:bodyPr/>
          <a:lstStyle/>
          <a:p>
            <a:r>
              <a:rPr lang="en-US" sz="2800" dirty="0" smtClean="0"/>
              <a:t>Selective suspend has large impact on system power consumption</a:t>
            </a:r>
          </a:p>
          <a:p>
            <a:pPr lvl="1"/>
            <a:r>
              <a:rPr lang="en-US" sz="2400" dirty="0" smtClean="0"/>
              <a:t>Frequent DMA prevents effective utilization of processor idle states</a:t>
            </a:r>
          </a:p>
          <a:p>
            <a:pPr lvl="1"/>
            <a:r>
              <a:rPr lang="en-US" sz="2400" dirty="0" smtClean="0"/>
              <a:t>Inability to use processor idle states may reduce mobile PC battery life by ~30%</a:t>
            </a:r>
          </a:p>
          <a:p>
            <a:r>
              <a:rPr lang="en-US" sz="2800" dirty="0" smtClean="0"/>
              <a:t>USB devices must support selective suspend</a:t>
            </a:r>
          </a:p>
          <a:p>
            <a:pPr lvl="1"/>
            <a:r>
              <a:rPr lang="en-US" sz="2400" dirty="0" smtClean="0"/>
              <a:t>Particularly when integrated into mobile platforms</a:t>
            </a:r>
          </a:p>
          <a:p>
            <a:r>
              <a:rPr lang="en-US" sz="2800" dirty="0" smtClean="0"/>
              <a:t>Validate your platform or device is properly using selective suspend</a:t>
            </a:r>
          </a:p>
          <a:p>
            <a:pPr lvl="1"/>
            <a:r>
              <a:rPr lang="en-US" sz="2400" dirty="0" smtClean="0"/>
              <a:t>Ensure effective use of processor idle states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USB Selective Suspend</a:t>
            </a:r>
            <a:endParaRPr lang="en-US" dirty="0"/>
          </a:p>
        </p:txBody>
      </p:sp>
      <p:sp>
        <p:nvSpPr>
          <p:cNvPr id="3" name="Content Placeholder 2"/>
          <p:cNvSpPr>
            <a:spLocks noGrp="1"/>
          </p:cNvSpPr>
          <p:nvPr>
            <p:ph type="body" idx="1"/>
          </p:nvPr>
        </p:nvSpPr>
        <p:spPr>
          <a:xfrm>
            <a:off x="382588" y="1414464"/>
            <a:ext cx="8380412" cy="2003625"/>
          </a:xfrm>
        </p:spPr>
        <p:txBody>
          <a:bodyPr/>
          <a:lstStyle/>
          <a:p>
            <a:pPr>
              <a:spcBef>
                <a:spcPts val="600"/>
              </a:spcBef>
            </a:pPr>
            <a:r>
              <a:rPr lang="en-US" sz="2800" dirty="0" smtClean="0"/>
              <a:t>Allows USB devices to suspend when they are idle</a:t>
            </a:r>
          </a:p>
          <a:p>
            <a:pPr lvl="1">
              <a:spcBef>
                <a:spcPts val="600"/>
              </a:spcBef>
            </a:pPr>
            <a:r>
              <a:rPr lang="en-US" sz="2400" dirty="0" smtClean="0"/>
              <a:t>Enables the USB scheduler to turn off</a:t>
            </a:r>
          </a:p>
          <a:p>
            <a:pPr lvl="2">
              <a:spcBef>
                <a:spcPts val="600"/>
              </a:spcBef>
            </a:pPr>
            <a:r>
              <a:rPr lang="en-US" sz="2000" dirty="0" smtClean="0"/>
              <a:t>Reduces DMA activity and increases processor idle state utilization</a:t>
            </a:r>
          </a:p>
          <a:p>
            <a:pPr>
              <a:spcBef>
                <a:spcPts val="600"/>
              </a:spcBef>
            </a:pPr>
            <a:r>
              <a:rPr lang="en-US" sz="2800" dirty="0" smtClean="0"/>
              <a:t>Power policy is global for all USB controllers and devices</a:t>
            </a:r>
          </a:p>
        </p:txBody>
      </p:sp>
      <p:graphicFrame>
        <p:nvGraphicFramePr>
          <p:cNvPr id="4" name="Content Placeholder 4"/>
          <p:cNvGraphicFramePr>
            <a:graphicFrameLocks/>
          </p:cNvGraphicFramePr>
          <p:nvPr/>
        </p:nvGraphicFramePr>
        <p:xfrm>
          <a:off x="847064" y="3434307"/>
          <a:ext cx="7391400" cy="2529840"/>
        </p:xfrm>
        <a:graphic>
          <a:graphicData uri="http://schemas.openxmlformats.org/drawingml/2006/table">
            <a:tbl>
              <a:tblPr firstCol="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2438400"/>
                <a:gridCol w="2438400"/>
                <a:gridCol w="2514600"/>
              </a:tblGrid>
              <a:tr h="472440">
                <a:tc>
                  <a:txBody>
                    <a:bodyPr/>
                    <a:lstStyle/>
                    <a:p>
                      <a:r>
                        <a:rPr lang="en-US" sz="2000" dirty="0" smtClean="0">
                          <a:effectLst/>
                        </a:rPr>
                        <a:t>Friendly Name</a:t>
                      </a:r>
                      <a:endParaRPr lang="en-US" sz="2000" b="1" baseline="0" dirty="0" smtClean="0">
                        <a:effectLst/>
                      </a:endParaRPr>
                    </a:p>
                  </a:txBody>
                  <a:tcPr/>
                </a:tc>
                <a:tc gridSpan="2">
                  <a:txBody>
                    <a:bodyPr/>
                    <a:lstStyle/>
                    <a:p>
                      <a:pPr algn="l"/>
                      <a:r>
                        <a:rPr lang="en-US" sz="1800" dirty="0" smtClean="0">
                          <a:effectLst/>
                        </a:rPr>
                        <a:t>USB Selective Suspend Setting</a:t>
                      </a:r>
                      <a:endParaRPr lang="en-US" sz="1800" b="0" dirty="0">
                        <a:effectLst/>
                      </a:endParaRPr>
                    </a:p>
                  </a:txBody>
                  <a:tcPr anchor="ctr"/>
                </a:tc>
                <a:tc hMerge="1">
                  <a:txBody>
                    <a:bodyPr/>
                    <a:lstStyle/>
                    <a:p>
                      <a:endParaRPr lang="en-US"/>
                    </a:p>
                  </a:txBody>
                  <a:tcPr/>
                </a:tc>
              </a:tr>
              <a:tr h="472440">
                <a:tc>
                  <a:txBody>
                    <a:bodyPr/>
                    <a:lstStyle/>
                    <a:p>
                      <a:r>
                        <a:rPr lang="en-US" sz="2000" dirty="0" smtClean="0">
                          <a:effectLst/>
                        </a:rPr>
                        <a:t>Description</a:t>
                      </a:r>
                      <a:endParaRPr lang="en-US" sz="2000" b="1" dirty="0">
                        <a:effectLst/>
                      </a:endParaRPr>
                    </a:p>
                  </a:txBody>
                  <a:tcPr/>
                </a:tc>
                <a:tc gridSpan="2">
                  <a:txBody>
                    <a:bodyPr/>
                    <a:lstStyle/>
                    <a:p>
                      <a:pPr algn="l"/>
                      <a:r>
                        <a:rPr lang="en-US" sz="1800" dirty="0" smtClean="0">
                          <a:effectLst/>
                        </a:rPr>
                        <a:t>Specify</a:t>
                      </a:r>
                      <a:r>
                        <a:rPr lang="en-US" sz="1800" baseline="0" dirty="0" smtClean="0">
                          <a:effectLst/>
                        </a:rPr>
                        <a:t> whether USB selective suspend is turned on or off</a:t>
                      </a:r>
                      <a:endParaRPr lang="en-US" sz="1800" b="0" dirty="0">
                        <a:effectLst/>
                      </a:endParaRPr>
                    </a:p>
                  </a:txBody>
                  <a:tcPr anchor="ctr"/>
                </a:tc>
                <a:tc hMerge="1">
                  <a:txBody>
                    <a:bodyPr/>
                    <a:lstStyle/>
                    <a:p>
                      <a:endParaRPr lang="en-US"/>
                    </a:p>
                  </a:txBody>
                  <a:tcPr/>
                </a:tc>
              </a:tr>
              <a:tr h="472440">
                <a:tc>
                  <a:txBody>
                    <a:bodyPr/>
                    <a:lstStyle/>
                    <a:p>
                      <a:r>
                        <a:rPr lang="en-US" sz="2000" dirty="0" smtClean="0">
                          <a:effectLst/>
                        </a:rPr>
                        <a:t>GUID</a:t>
                      </a:r>
                      <a:endParaRPr lang="en-US" sz="2000" b="1" dirty="0">
                        <a:effectLst/>
                      </a:endParaRPr>
                    </a:p>
                  </a:txBody>
                  <a:tcPr/>
                </a:tc>
                <a:tc gridSpan="2">
                  <a:txBody>
                    <a:bodyPr/>
                    <a:lstStyle/>
                    <a:p>
                      <a:r>
                        <a:rPr lang="en-US" sz="1800" dirty="0" smtClean="0">
                          <a:effectLst/>
                        </a:rPr>
                        <a:t>48e6b7a6-50f5-4782-a5d4-53bb8f07e226</a:t>
                      </a:r>
                      <a:endParaRPr lang="en-US" sz="1800" b="0" dirty="0">
                        <a:effectLst/>
                      </a:endParaRPr>
                    </a:p>
                  </a:txBody>
                  <a:tcPr anchor="ctr"/>
                </a:tc>
                <a:tc hMerge="1">
                  <a:txBody>
                    <a:bodyPr/>
                    <a:lstStyle/>
                    <a:p>
                      <a:endParaRPr lang="en-US"/>
                    </a:p>
                  </a:txBody>
                  <a:tcPr/>
                </a:tc>
              </a:tr>
              <a:tr h="472440">
                <a:tc>
                  <a:txBody>
                    <a:bodyPr/>
                    <a:lstStyle/>
                    <a:p>
                      <a:r>
                        <a:rPr lang="en-US" sz="2000" dirty="0" err="1" smtClean="0">
                          <a:effectLst/>
                        </a:rPr>
                        <a:t>PowerCfg</a:t>
                      </a:r>
                      <a:r>
                        <a:rPr lang="en-US" sz="2000" dirty="0" smtClean="0">
                          <a:effectLst/>
                        </a:rPr>
                        <a:t> Alias</a:t>
                      </a:r>
                      <a:endParaRPr lang="en-US" sz="2000" b="1" dirty="0" smtClean="0">
                        <a:effectLst/>
                      </a:endParaRPr>
                    </a:p>
                  </a:txBody>
                  <a:tcPr/>
                </a:tc>
                <a:tc gridSpan="2">
                  <a:txBody>
                    <a:bodyPr/>
                    <a:lstStyle/>
                    <a:p>
                      <a:r>
                        <a:rPr lang="en-US" sz="1800" dirty="0" smtClean="0">
                          <a:effectLst/>
                        </a:rPr>
                        <a:t>n/a</a:t>
                      </a:r>
                      <a:endParaRPr lang="en-US" sz="1800" b="0" dirty="0">
                        <a:effectLst/>
                      </a:endParaRPr>
                    </a:p>
                  </a:txBody>
                  <a:tcPr anchor="ctr"/>
                </a:tc>
                <a:tc hMerge="1">
                  <a:txBody>
                    <a:bodyPr/>
                    <a:lstStyle/>
                    <a:p>
                      <a:endParaRPr lang="en-US"/>
                    </a:p>
                  </a:txBody>
                  <a:tcPr/>
                </a:tc>
              </a:tr>
              <a:tr h="472440">
                <a:tc>
                  <a:txBody>
                    <a:bodyPr/>
                    <a:lstStyle/>
                    <a:p>
                      <a:r>
                        <a:rPr lang="en-US" sz="2000" dirty="0" smtClean="0">
                          <a:effectLst/>
                        </a:rPr>
                        <a:t>Balanced Defaults</a:t>
                      </a:r>
                      <a:endParaRPr lang="en-US" sz="2000" b="1" dirty="0">
                        <a:effectLst/>
                      </a:endParaRPr>
                    </a:p>
                  </a:txBody>
                  <a:tcPr/>
                </a:tc>
                <a:tc>
                  <a:txBody>
                    <a:bodyPr/>
                    <a:lstStyle/>
                    <a:p>
                      <a:r>
                        <a:rPr lang="en-US" sz="1800" dirty="0" smtClean="0">
                          <a:effectLst/>
                        </a:rPr>
                        <a:t>Disabled</a:t>
                      </a:r>
                      <a:r>
                        <a:rPr lang="en-US" sz="1800" baseline="0" dirty="0" smtClean="0">
                          <a:effectLst/>
                        </a:rPr>
                        <a:t> (AC)</a:t>
                      </a:r>
                      <a:endParaRPr lang="en-US" sz="1800" b="0" dirty="0">
                        <a:effectLst/>
                      </a:endParaRPr>
                    </a:p>
                  </a:txBody>
                  <a:tcPr anchor="ctr"/>
                </a:tc>
                <a:tc>
                  <a:txBody>
                    <a:bodyPr/>
                    <a:lstStyle/>
                    <a:p>
                      <a:r>
                        <a:rPr lang="en-US" sz="1800" dirty="0" smtClean="0">
                          <a:effectLst/>
                        </a:rPr>
                        <a:t>Enabled (DC)</a:t>
                      </a:r>
                      <a:endParaRPr lang="en-US" sz="1800" b="0" dirty="0">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type="body" idx="1"/>
          </p:nvPr>
        </p:nvSpPr>
        <p:spPr>
          <a:xfrm>
            <a:off x="382588" y="1414464"/>
            <a:ext cx="8380412" cy="2439129"/>
          </a:xfrm>
        </p:spPr>
        <p:txBody>
          <a:bodyPr/>
          <a:lstStyle/>
          <a:p>
            <a:r>
              <a:rPr lang="en-US" dirty="0" smtClean="0"/>
              <a:t>Enable system designers to optimize Windows Vista power policy for energy efficiency</a:t>
            </a:r>
          </a:p>
          <a:p>
            <a:r>
              <a:rPr lang="en-US" dirty="0" smtClean="0"/>
              <a:t>Provide guidance on platform design best practices for energy efficiency</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Search And Indexing</a:t>
            </a:r>
            <a:endParaRPr lang="en-US" dirty="0"/>
          </a:p>
        </p:txBody>
      </p:sp>
      <p:sp>
        <p:nvSpPr>
          <p:cNvPr id="3" name="Content Placeholder 2"/>
          <p:cNvSpPr>
            <a:spLocks noGrp="1"/>
          </p:cNvSpPr>
          <p:nvPr>
            <p:ph type="body" idx="1"/>
          </p:nvPr>
        </p:nvSpPr>
        <p:spPr>
          <a:xfrm>
            <a:off x="382588" y="1414464"/>
            <a:ext cx="8380412" cy="5293757"/>
          </a:xfrm>
        </p:spPr>
        <p:txBody>
          <a:bodyPr/>
          <a:lstStyle/>
          <a:p>
            <a:pPr>
              <a:spcBef>
                <a:spcPts val="300"/>
              </a:spcBef>
            </a:pPr>
            <a:r>
              <a:rPr lang="en-US" sz="3200" dirty="0" smtClean="0"/>
              <a:t>Indexing activity integrated into power policy</a:t>
            </a:r>
          </a:p>
          <a:p>
            <a:pPr lvl="1">
              <a:spcBef>
                <a:spcPts val="300"/>
              </a:spcBef>
            </a:pPr>
            <a:r>
              <a:rPr lang="en-US" sz="2800" dirty="0" smtClean="0"/>
              <a:t>Controls the level of system indexing activity</a:t>
            </a:r>
          </a:p>
          <a:p>
            <a:pPr>
              <a:spcBef>
                <a:spcPts val="300"/>
              </a:spcBef>
            </a:pPr>
            <a:r>
              <a:rPr lang="en-US" sz="3200" dirty="0" smtClean="0"/>
              <a:t>Power modes match system power plan defaults</a:t>
            </a:r>
          </a:p>
          <a:p>
            <a:pPr lvl="1">
              <a:spcBef>
                <a:spcPts val="300"/>
              </a:spcBef>
            </a:pPr>
            <a:r>
              <a:rPr lang="en-US" sz="2800" dirty="0" smtClean="0"/>
              <a:t>High Performance</a:t>
            </a:r>
          </a:p>
          <a:p>
            <a:pPr lvl="2">
              <a:spcBef>
                <a:spcPts val="300"/>
              </a:spcBef>
            </a:pPr>
            <a:r>
              <a:rPr lang="en-US" sz="2400" dirty="0" smtClean="0"/>
              <a:t>All items are indexed, system-wide crawls are allowed</a:t>
            </a:r>
          </a:p>
          <a:p>
            <a:pPr lvl="1">
              <a:spcBef>
                <a:spcPts val="300"/>
              </a:spcBef>
            </a:pPr>
            <a:r>
              <a:rPr lang="en-US" sz="2800" dirty="0" smtClean="0"/>
              <a:t>Balanced</a:t>
            </a:r>
          </a:p>
          <a:p>
            <a:pPr lvl="2">
              <a:spcBef>
                <a:spcPts val="300"/>
              </a:spcBef>
            </a:pPr>
            <a:r>
              <a:rPr lang="en-US" sz="2400" dirty="0" smtClean="0"/>
              <a:t>Only high and normal-priority items are indexed, system-wide crawls are disabled</a:t>
            </a:r>
          </a:p>
          <a:p>
            <a:pPr lvl="1">
              <a:spcBef>
                <a:spcPts val="300"/>
              </a:spcBef>
            </a:pPr>
            <a:r>
              <a:rPr lang="en-US" sz="2800" dirty="0" smtClean="0"/>
              <a:t>Power Saver</a:t>
            </a:r>
          </a:p>
          <a:p>
            <a:pPr lvl="2">
              <a:spcBef>
                <a:spcPts val="300"/>
              </a:spcBef>
            </a:pPr>
            <a:r>
              <a:rPr lang="en-US" sz="2400" dirty="0" smtClean="0"/>
              <a:t>Only high-priority items are indexed, such as arriving e-mail</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Search And Indexing</a:t>
            </a:r>
            <a:endParaRPr lang="en-US" dirty="0"/>
          </a:p>
        </p:txBody>
      </p:sp>
      <p:graphicFrame>
        <p:nvGraphicFramePr>
          <p:cNvPr id="4" name="Content Placeholder 4"/>
          <p:cNvGraphicFramePr>
            <a:graphicFrameLocks/>
          </p:cNvGraphicFramePr>
          <p:nvPr/>
        </p:nvGraphicFramePr>
        <p:xfrm>
          <a:off x="868330" y="1905000"/>
          <a:ext cx="7391400" cy="2697480"/>
        </p:xfrm>
        <a:graphic>
          <a:graphicData uri="http://schemas.openxmlformats.org/drawingml/2006/table">
            <a:tbl>
              <a:tblPr firstCol="1" bandRow="1">
                <a:effectLst>
                  <a:outerShdw blurRad="647700" sx="102000" sy="102000" algn="ctr" rotWithShape="0">
                    <a:prstClr val="black"/>
                  </a:outerShdw>
                  <a:reflection blurRad="6350" stA="52000" endA="300" endPos="35000" dir="5400000" sy="-100000" algn="bl" rotWithShape="0"/>
                </a:effectLst>
                <a:tableStyleId>{073A0DAA-6AF3-43AB-8588-CEC1D06C72B9}</a:tableStyleId>
              </a:tblPr>
              <a:tblGrid>
                <a:gridCol w="2438400"/>
                <a:gridCol w="2438400"/>
                <a:gridCol w="2514600"/>
              </a:tblGrid>
              <a:tr h="472440">
                <a:tc>
                  <a:txBody>
                    <a:bodyPr/>
                    <a:lstStyle/>
                    <a:p>
                      <a:r>
                        <a:rPr lang="en-US" sz="2000" dirty="0" smtClean="0">
                          <a:effectLst/>
                        </a:rPr>
                        <a:t>Friendly Name</a:t>
                      </a:r>
                      <a:endParaRPr lang="en-US" sz="2000" b="1" baseline="0" dirty="0" smtClean="0">
                        <a:effectLst/>
                      </a:endParaRPr>
                    </a:p>
                  </a:txBody>
                  <a:tcPr/>
                </a:tc>
                <a:tc gridSpan="2">
                  <a:txBody>
                    <a:bodyPr/>
                    <a:lstStyle/>
                    <a:p>
                      <a:pPr algn="l"/>
                      <a:r>
                        <a:rPr lang="en-US" sz="1800" dirty="0" smtClean="0">
                          <a:effectLst/>
                        </a:rPr>
                        <a:t>Power Saving Mode</a:t>
                      </a:r>
                      <a:endParaRPr lang="en-US" sz="1800" b="0" dirty="0">
                        <a:effectLst/>
                      </a:endParaRPr>
                    </a:p>
                  </a:txBody>
                  <a:tcPr anchor="ctr"/>
                </a:tc>
                <a:tc hMerge="1">
                  <a:txBody>
                    <a:bodyPr/>
                    <a:lstStyle/>
                    <a:p>
                      <a:endParaRPr lang="en-US"/>
                    </a:p>
                  </a:txBody>
                  <a:tcPr/>
                </a:tc>
              </a:tr>
              <a:tr h="472440">
                <a:tc>
                  <a:txBody>
                    <a:bodyPr/>
                    <a:lstStyle/>
                    <a:p>
                      <a:r>
                        <a:rPr lang="en-US" sz="2000" dirty="0" smtClean="0">
                          <a:effectLst/>
                        </a:rPr>
                        <a:t>Description</a:t>
                      </a:r>
                      <a:endParaRPr lang="en-US" sz="2000" b="1" dirty="0">
                        <a:effectLst/>
                      </a:endParaRPr>
                    </a:p>
                  </a:txBody>
                  <a:tcPr/>
                </a:tc>
                <a:tc gridSpan="2">
                  <a:txBody>
                    <a:bodyPr/>
                    <a:lstStyle/>
                    <a:p>
                      <a:pPr algn="l"/>
                      <a:r>
                        <a:rPr lang="en-US" sz="1800" dirty="0" smtClean="0">
                          <a:effectLst/>
                        </a:rPr>
                        <a:t>Specify power savings mode for Search and Indexing</a:t>
                      </a:r>
                      <a:endParaRPr lang="en-US" sz="1800" b="0" dirty="0">
                        <a:effectLst/>
                      </a:endParaRPr>
                    </a:p>
                  </a:txBody>
                  <a:tcPr anchor="ctr"/>
                </a:tc>
                <a:tc hMerge="1">
                  <a:txBody>
                    <a:bodyPr/>
                    <a:lstStyle/>
                    <a:p>
                      <a:endParaRPr lang="en-US"/>
                    </a:p>
                  </a:txBody>
                  <a:tcPr/>
                </a:tc>
              </a:tr>
              <a:tr h="472440">
                <a:tc>
                  <a:txBody>
                    <a:bodyPr/>
                    <a:lstStyle/>
                    <a:p>
                      <a:r>
                        <a:rPr lang="en-US" sz="2000" dirty="0" smtClean="0">
                          <a:effectLst/>
                        </a:rPr>
                        <a:t>GUID</a:t>
                      </a:r>
                      <a:endParaRPr lang="en-US" sz="2000" b="1" dirty="0">
                        <a:effectLst/>
                      </a:endParaRPr>
                    </a:p>
                  </a:txBody>
                  <a:tcPr/>
                </a:tc>
                <a:tc gridSpan="2">
                  <a:txBody>
                    <a:bodyPr/>
                    <a:lstStyle/>
                    <a:p>
                      <a:r>
                        <a:rPr lang="en-US" sz="1800" dirty="0" smtClean="0">
                          <a:effectLst/>
                        </a:rPr>
                        <a:t>c1dd9fd6-ff5b-4270-8ab6-d48f1c40506a</a:t>
                      </a:r>
                      <a:endParaRPr lang="en-US" sz="1800" b="0" dirty="0">
                        <a:effectLst/>
                      </a:endParaRPr>
                    </a:p>
                  </a:txBody>
                  <a:tcPr anchor="ctr"/>
                </a:tc>
                <a:tc hMerge="1">
                  <a:txBody>
                    <a:bodyPr/>
                    <a:lstStyle/>
                    <a:p>
                      <a:endParaRPr lang="en-US"/>
                    </a:p>
                  </a:txBody>
                  <a:tcPr/>
                </a:tc>
              </a:tr>
              <a:tr h="472440">
                <a:tc>
                  <a:txBody>
                    <a:bodyPr/>
                    <a:lstStyle/>
                    <a:p>
                      <a:r>
                        <a:rPr lang="en-US" sz="2000" dirty="0" err="1" smtClean="0">
                          <a:effectLst/>
                        </a:rPr>
                        <a:t>PowerCfg</a:t>
                      </a:r>
                      <a:r>
                        <a:rPr lang="en-US" sz="2000" dirty="0" smtClean="0">
                          <a:effectLst/>
                        </a:rPr>
                        <a:t> Alias</a:t>
                      </a:r>
                      <a:endParaRPr lang="en-US" sz="2000" b="1" dirty="0" smtClean="0">
                        <a:effectLst/>
                      </a:endParaRPr>
                    </a:p>
                  </a:txBody>
                  <a:tcPr/>
                </a:tc>
                <a:tc gridSpan="2">
                  <a:txBody>
                    <a:bodyPr/>
                    <a:lstStyle/>
                    <a:p>
                      <a:r>
                        <a:rPr lang="en-US" sz="1800" dirty="0" smtClean="0">
                          <a:effectLst/>
                        </a:rPr>
                        <a:t>n/a</a:t>
                      </a:r>
                      <a:endParaRPr lang="en-US" sz="1800" b="0" dirty="0">
                        <a:effectLst/>
                      </a:endParaRPr>
                    </a:p>
                  </a:txBody>
                  <a:tcPr anchor="ctr"/>
                </a:tc>
                <a:tc hMerge="1">
                  <a:txBody>
                    <a:bodyPr/>
                    <a:lstStyle/>
                    <a:p>
                      <a:endParaRPr lang="en-US"/>
                    </a:p>
                  </a:txBody>
                  <a:tcPr/>
                </a:tc>
              </a:tr>
              <a:tr h="472440">
                <a:tc>
                  <a:txBody>
                    <a:bodyPr/>
                    <a:lstStyle/>
                    <a:p>
                      <a:r>
                        <a:rPr lang="en-US" sz="2000" dirty="0" smtClean="0">
                          <a:effectLst/>
                        </a:rPr>
                        <a:t>Balanced Defaults</a:t>
                      </a:r>
                      <a:endParaRPr lang="en-US" sz="2000" b="1" dirty="0">
                        <a:effectLst/>
                      </a:endParaRPr>
                    </a:p>
                  </a:txBody>
                  <a:tcPr/>
                </a:tc>
                <a:tc>
                  <a:txBody>
                    <a:bodyPr/>
                    <a:lstStyle/>
                    <a:p>
                      <a:r>
                        <a:rPr lang="en-US" sz="1800" dirty="0" smtClean="0">
                          <a:effectLst/>
                        </a:rPr>
                        <a:t>High</a:t>
                      </a:r>
                      <a:r>
                        <a:rPr lang="en-US" sz="1800" baseline="0" dirty="0" smtClean="0">
                          <a:effectLst/>
                        </a:rPr>
                        <a:t> Performance (AC)</a:t>
                      </a:r>
                      <a:endParaRPr lang="en-US" sz="1800" b="0" dirty="0">
                        <a:effectLst/>
                      </a:endParaRPr>
                    </a:p>
                  </a:txBody>
                  <a:tcPr anchor="ctr"/>
                </a:tc>
                <a:tc>
                  <a:txBody>
                    <a:bodyPr/>
                    <a:lstStyle/>
                    <a:p>
                      <a:r>
                        <a:rPr lang="en-US" sz="1800" dirty="0" smtClean="0">
                          <a:effectLst/>
                        </a:rPr>
                        <a:t>Balanced (DC)</a:t>
                      </a:r>
                      <a:endParaRPr lang="en-US" sz="1800" b="0" dirty="0">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09398"/>
          </a:xfrm>
        </p:spPr>
        <p:txBody>
          <a:bodyPr/>
          <a:lstStyle/>
          <a:p>
            <a:r>
              <a:rPr lang="en-US" sz="4400" dirty="0" smtClean="0"/>
              <a:t>SATA AHCI Link Power Management</a:t>
            </a:r>
            <a:endParaRPr lang="en-US" sz="4400" dirty="0"/>
          </a:p>
        </p:txBody>
      </p:sp>
      <p:sp>
        <p:nvSpPr>
          <p:cNvPr id="3" name="Content Placeholder 2"/>
          <p:cNvSpPr>
            <a:spLocks noGrp="1"/>
          </p:cNvSpPr>
          <p:nvPr>
            <p:ph type="body" idx="1"/>
          </p:nvPr>
        </p:nvSpPr>
        <p:spPr>
          <a:xfrm>
            <a:off x="382588" y="1414464"/>
            <a:ext cx="8380412" cy="3338863"/>
          </a:xfrm>
        </p:spPr>
        <p:txBody>
          <a:bodyPr/>
          <a:lstStyle/>
          <a:p>
            <a:r>
              <a:rPr lang="en-US" sz="2800" dirty="0" smtClean="0"/>
              <a:t>Allows SATA links to opportunistically enter low-power modes</a:t>
            </a:r>
          </a:p>
          <a:p>
            <a:pPr lvl="1"/>
            <a:r>
              <a:rPr lang="en-US" sz="2400" dirty="0" smtClean="0"/>
              <a:t>Device-Initiated and Host-Initiated (DIPM, HIPM) power management</a:t>
            </a:r>
          </a:p>
          <a:p>
            <a:pPr lvl="1"/>
            <a:r>
              <a:rPr lang="en-US" sz="2400" dirty="0" smtClean="0"/>
              <a:t>DIPM disabled by default in Windows Vista</a:t>
            </a:r>
          </a:p>
          <a:p>
            <a:pPr lvl="2"/>
            <a:r>
              <a:rPr lang="en-US" sz="2000" dirty="0" smtClean="0"/>
              <a:t>Allows lower-power AHCI link states</a:t>
            </a:r>
          </a:p>
          <a:p>
            <a:pPr lvl="2"/>
            <a:r>
              <a:rPr lang="en-US" sz="2000" dirty="0" smtClean="0"/>
              <a:t>Limited disk compatibility issues</a:t>
            </a:r>
          </a:p>
          <a:p>
            <a:pPr lvl="1"/>
            <a:r>
              <a:rPr lang="en-US" sz="2400" dirty="0" smtClean="0"/>
              <a:t>Requires Microsoft native SATA driver (msahci.sys)</a:t>
            </a:r>
          </a:p>
        </p:txBody>
      </p:sp>
      <p:graphicFrame>
        <p:nvGraphicFramePr>
          <p:cNvPr id="4" name="Content Placeholder 4"/>
          <p:cNvGraphicFramePr>
            <a:graphicFrameLocks/>
          </p:cNvGraphicFramePr>
          <p:nvPr/>
        </p:nvGraphicFramePr>
        <p:xfrm>
          <a:off x="1162497" y="5127016"/>
          <a:ext cx="6781800" cy="1493520"/>
        </p:xfrm>
        <a:graphic>
          <a:graphicData uri="http://schemas.openxmlformats.org/drawingml/2006/table">
            <a:tbl>
              <a:tblPr firstCol="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2237295"/>
                <a:gridCol w="4544505"/>
              </a:tblGrid>
              <a:tr h="472440">
                <a:tc>
                  <a:txBody>
                    <a:bodyPr/>
                    <a:lstStyle/>
                    <a:p>
                      <a:r>
                        <a:rPr lang="en-US" sz="2000" dirty="0" smtClean="0">
                          <a:effectLst/>
                        </a:rPr>
                        <a:t>Registry Key</a:t>
                      </a:r>
                      <a:endParaRPr lang="en-US" sz="2000" b="1" baseline="0" dirty="0" smtClean="0">
                        <a:effectLst/>
                      </a:endParaRPr>
                    </a:p>
                  </a:txBody>
                  <a:tcPr/>
                </a:tc>
                <a:tc>
                  <a:txBody>
                    <a:bodyPr/>
                    <a:lstStyle/>
                    <a:p>
                      <a:pPr algn="l"/>
                      <a:r>
                        <a:rPr lang="en-US" sz="1500" b="0" kern="1200" dirty="0" smtClean="0">
                          <a:solidFill>
                            <a:schemeClr val="bg1"/>
                          </a:solidFill>
                          <a:effectLst/>
                          <a:latin typeface="+mj-lt"/>
                        </a:rPr>
                        <a:t>HKLM\SYSTEM\</a:t>
                      </a:r>
                      <a:r>
                        <a:rPr lang="en-US" sz="1500" b="0" kern="1200" dirty="0" err="1" smtClean="0">
                          <a:solidFill>
                            <a:schemeClr val="bg1"/>
                          </a:solidFill>
                          <a:effectLst/>
                          <a:latin typeface="+mj-lt"/>
                        </a:rPr>
                        <a:t>CurrentControlSet</a:t>
                      </a:r>
                      <a:r>
                        <a:rPr lang="en-US" sz="1500" b="0" kern="1200" dirty="0" smtClean="0">
                          <a:solidFill>
                            <a:schemeClr val="bg1"/>
                          </a:solidFill>
                          <a:effectLst/>
                          <a:latin typeface="+mj-lt"/>
                        </a:rPr>
                        <a:t>\Services\</a:t>
                      </a:r>
                      <a:br>
                        <a:rPr lang="en-US" sz="1500" b="0" kern="1200" dirty="0" smtClean="0">
                          <a:solidFill>
                            <a:schemeClr val="bg1"/>
                          </a:solidFill>
                          <a:effectLst/>
                          <a:latin typeface="+mj-lt"/>
                        </a:rPr>
                      </a:br>
                      <a:r>
                        <a:rPr lang="en-US" sz="1500" b="0" kern="1200" dirty="0" err="1" smtClean="0">
                          <a:solidFill>
                            <a:schemeClr val="bg1"/>
                          </a:solidFill>
                          <a:effectLst/>
                          <a:latin typeface="+mj-lt"/>
                        </a:rPr>
                        <a:t>msahci</a:t>
                      </a:r>
                      <a:r>
                        <a:rPr lang="en-US" sz="1500" b="0" kern="1200" dirty="0" smtClean="0">
                          <a:solidFill>
                            <a:schemeClr val="bg1"/>
                          </a:solidFill>
                          <a:effectLst/>
                          <a:latin typeface="+mj-lt"/>
                        </a:rPr>
                        <a:t>\Controller0</a:t>
                      </a:r>
                      <a:endParaRPr lang="en-US" sz="1800" b="0" dirty="0">
                        <a:solidFill>
                          <a:schemeClr val="bg1"/>
                        </a:solidFill>
                        <a:effectLst/>
                        <a:latin typeface="+mj-lt"/>
                      </a:endParaRPr>
                    </a:p>
                  </a:txBody>
                  <a:tcPr anchor="ctr"/>
                </a:tc>
              </a:tr>
              <a:tr h="472440">
                <a:tc>
                  <a:txBody>
                    <a:bodyPr/>
                    <a:lstStyle/>
                    <a:p>
                      <a:r>
                        <a:rPr lang="en-US" sz="2000" dirty="0" smtClean="0">
                          <a:effectLst/>
                        </a:rPr>
                        <a:t>Value</a:t>
                      </a:r>
                      <a:endParaRPr lang="en-US" sz="2000" b="1" dirty="0">
                        <a:effectLst/>
                      </a:endParaRPr>
                    </a:p>
                  </a:txBody>
                  <a:tcPr/>
                </a:tc>
                <a:tc>
                  <a:txBody>
                    <a:bodyPr/>
                    <a:lstStyle/>
                    <a:p>
                      <a:pPr algn="l"/>
                      <a:r>
                        <a:rPr lang="en-US" sz="1800" dirty="0" smtClean="0">
                          <a:effectLst/>
                        </a:rPr>
                        <a:t>(Binary) </a:t>
                      </a:r>
                      <a:r>
                        <a:rPr lang="en-US" sz="1800" dirty="0" err="1" smtClean="0">
                          <a:effectLst/>
                        </a:rPr>
                        <a:t>DIPMEnabled</a:t>
                      </a:r>
                      <a:r>
                        <a:rPr lang="en-US" sz="1800" dirty="0" smtClean="0">
                          <a:effectLst/>
                        </a:rPr>
                        <a:t> ,</a:t>
                      </a:r>
                      <a:r>
                        <a:rPr lang="en-US" sz="1800" baseline="0" dirty="0" smtClean="0">
                          <a:effectLst/>
                        </a:rPr>
                        <a:t> 0x01</a:t>
                      </a:r>
                      <a:endParaRPr lang="en-US" sz="1800" b="0" dirty="0">
                        <a:effectLst/>
                      </a:endParaRPr>
                    </a:p>
                  </a:txBody>
                  <a:tcPr anchor="ctr"/>
                </a:tc>
              </a:tr>
              <a:tr h="472440">
                <a:tc>
                  <a:txBody>
                    <a:bodyPr/>
                    <a:lstStyle/>
                    <a:p>
                      <a:r>
                        <a:rPr lang="en-US" sz="2000" dirty="0" smtClean="0">
                          <a:effectLst/>
                        </a:rPr>
                        <a:t>Default</a:t>
                      </a:r>
                      <a:endParaRPr lang="en-US" sz="2000" b="1" dirty="0">
                        <a:effectLst/>
                      </a:endParaRPr>
                    </a:p>
                  </a:txBody>
                  <a:tcPr/>
                </a:tc>
                <a:tc>
                  <a:txBody>
                    <a:bodyPr/>
                    <a:lstStyle/>
                    <a:p>
                      <a:r>
                        <a:rPr lang="en-US" sz="1800" dirty="0" smtClean="0">
                          <a:effectLst/>
                        </a:rPr>
                        <a:t>Disabled</a:t>
                      </a:r>
                      <a:endParaRPr lang="en-US" sz="1800" b="0" dirty="0">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Sleep Power Policies</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nvGraphicFramePr>
        <p:xfrm>
          <a:off x="1132367" y="3825240"/>
          <a:ext cx="6858000" cy="2804160"/>
        </p:xfrm>
        <a:graphic>
          <a:graphicData uri="http://schemas.openxmlformats.org/drawingml/2006/table">
            <a:tbl>
              <a:tblPr firstCol="1" bandRow="1">
                <a:effectLst>
                  <a:outerShdw blurRad="660400" sx="102000" sy="102000" algn="ctr" rotWithShape="0">
                    <a:prstClr val="black"/>
                  </a:outerShdw>
                  <a:reflection blurRad="6350" stA="52000" endA="300" endPos="35000" dir="5400000" sy="-100000" algn="bl" rotWithShape="0"/>
                </a:effectLst>
                <a:tableStyleId>{073A0DAA-6AF3-43AB-8588-CEC1D06C72B9}</a:tableStyleId>
              </a:tblPr>
              <a:tblGrid>
                <a:gridCol w="2262433"/>
                <a:gridCol w="2262433"/>
                <a:gridCol w="2333134"/>
              </a:tblGrid>
              <a:tr h="366931">
                <a:tc>
                  <a:txBody>
                    <a:bodyPr/>
                    <a:lstStyle/>
                    <a:p>
                      <a:r>
                        <a:rPr lang="en-US" sz="2000" dirty="0" smtClean="0">
                          <a:effectLst/>
                        </a:rPr>
                        <a:t>Friendly Name</a:t>
                      </a:r>
                      <a:endParaRPr lang="en-US" sz="2000" b="1" baseline="0" dirty="0" smtClean="0">
                        <a:effectLst/>
                      </a:endParaRPr>
                    </a:p>
                  </a:txBody>
                  <a:tcPr/>
                </a:tc>
                <a:tc gridSpan="2">
                  <a:txBody>
                    <a:bodyPr/>
                    <a:lstStyle/>
                    <a:p>
                      <a:pPr algn="l"/>
                      <a:r>
                        <a:rPr lang="en-US" sz="1800" dirty="0" smtClean="0">
                          <a:effectLst/>
                        </a:rPr>
                        <a:t>Required Idleness to Sleep</a:t>
                      </a:r>
                      <a:endParaRPr lang="en-US" sz="1800" b="0" dirty="0">
                        <a:effectLst/>
                      </a:endParaRPr>
                    </a:p>
                  </a:txBody>
                  <a:tcPr anchor="ctr"/>
                </a:tc>
                <a:tc hMerge="1">
                  <a:txBody>
                    <a:bodyPr/>
                    <a:lstStyle/>
                    <a:p>
                      <a:endParaRPr lang="en-US"/>
                    </a:p>
                  </a:txBody>
                  <a:tcPr/>
                </a:tc>
              </a:tr>
              <a:tr h="529299">
                <a:tc>
                  <a:txBody>
                    <a:bodyPr/>
                    <a:lstStyle/>
                    <a:p>
                      <a:r>
                        <a:rPr lang="en-US" sz="2000" dirty="0" smtClean="0">
                          <a:effectLst/>
                        </a:rPr>
                        <a:t>Description</a:t>
                      </a:r>
                      <a:endParaRPr lang="en-US" sz="2000" b="1" dirty="0">
                        <a:effectLst/>
                      </a:endParaRPr>
                    </a:p>
                  </a:txBody>
                  <a:tcPr/>
                </a:tc>
                <a:tc gridSpan="2">
                  <a:txBody>
                    <a:bodyPr/>
                    <a:lstStyle/>
                    <a:p>
                      <a:pPr algn="l"/>
                      <a:r>
                        <a:rPr lang="en-US" sz="1800" dirty="0" smtClean="0">
                          <a:effectLst/>
                        </a:rPr>
                        <a:t>Specify</a:t>
                      </a:r>
                      <a:r>
                        <a:rPr lang="en-US" sz="1800" baseline="0" dirty="0" smtClean="0">
                          <a:effectLst/>
                        </a:rPr>
                        <a:t> the amount of processor idleness required for the system to automatically sleep</a:t>
                      </a:r>
                      <a:endParaRPr lang="en-US" sz="1800" b="0" dirty="0">
                        <a:effectLst/>
                      </a:endParaRPr>
                    </a:p>
                  </a:txBody>
                  <a:tcPr anchor="ctr"/>
                </a:tc>
                <a:tc hMerge="1">
                  <a:txBody>
                    <a:bodyPr/>
                    <a:lstStyle/>
                    <a:p>
                      <a:endParaRPr lang="en-US"/>
                    </a:p>
                  </a:txBody>
                  <a:tcPr/>
                </a:tc>
              </a:tr>
              <a:tr h="366931">
                <a:tc>
                  <a:txBody>
                    <a:bodyPr/>
                    <a:lstStyle/>
                    <a:p>
                      <a:r>
                        <a:rPr lang="en-US" sz="2000" dirty="0" smtClean="0">
                          <a:effectLst/>
                        </a:rPr>
                        <a:t>GUID</a:t>
                      </a:r>
                      <a:endParaRPr lang="en-US" sz="2000" b="1" dirty="0">
                        <a:effectLst/>
                      </a:endParaRPr>
                    </a:p>
                  </a:txBody>
                  <a:tcPr/>
                </a:tc>
                <a:tc gridSpan="2">
                  <a:txBody>
                    <a:bodyPr/>
                    <a:lstStyle/>
                    <a:p>
                      <a:r>
                        <a:rPr lang="en-US" sz="1800" dirty="0" smtClean="0">
                          <a:effectLst/>
                        </a:rPr>
                        <a:t>81cd32e0-7833-44f3-8737-7081f38d1f70</a:t>
                      </a:r>
                      <a:endParaRPr lang="en-US" sz="1800" b="0" dirty="0">
                        <a:effectLst/>
                      </a:endParaRPr>
                    </a:p>
                  </a:txBody>
                  <a:tcPr anchor="ctr"/>
                </a:tc>
                <a:tc hMerge="1">
                  <a:txBody>
                    <a:bodyPr/>
                    <a:lstStyle/>
                    <a:p>
                      <a:endParaRPr lang="en-US"/>
                    </a:p>
                  </a:txBody>
                  <a:tcPr/>
                </a:tc>
              </a:tr>
              <a:tr h="366931">
                <a:tc>
                  <a:txBody>
                    <a:bodyPr/>
                    <a:lstStyle/>
                    <a:p>
                      <a:r>
                        <a:rPr lang="en-US" sz="2000" dirty="0" err="1" smtClean="0">
                          <a:effectLst/>
                        </a:rPr>
                        <a:t>PowerCfg</a:t>
                      </a:r>
                      <a:r>
                        <a:rPr lang="en-US" sz="2000" dirty="0" smtClean="0">
                          <a:effectLst/>
                        </a:rPr>
                        <a:t> Alias</a:t>
                      </a:r>
                      <a:endParaRPr lang="en-US" sz="2000" b="1" dirty="0" smtClean="0">
                        <a:effectLst/>
                      </a:endParaRPr>
                    </a:p>
                  </a:txBody>
                  <a:tcPr/>
                </a:tc>
                <a:tc gridSpan="2">
                  <a:txBody>
                    <a:bodyPr/>
                    <a:lstStyle/>
                    <a:p>
                      <a:r>
                        <a:rPr lang="en-US" sz="1800" dirty="0" smtClean="0">
                          <a:effectLst/>
                        </a:rPr>
                        <a:t>n/a</a:t>
                      </a:r>
                      <a:endParaRPr lang="en-US" sz="1800" b="0" dirty="0">
                        <a:effectLst/>
                      </a:endParaRPr>
                    </a:p>
                  </a:txBody>
                  <a:tcPr anchor="ctr"/>
                </a:tc>
                <a:tc hMerge="1">
                  <a:txBody>
                    <a:bodyPr/>
                    <a:lstStyle/>
                    <a:p>
                      <a:endParaRPr lang="en-US"/>
                    </a:p>
                  </a:txBody>
                  <a:tcPr/>
                </a:tc>
              </a:tr>
              <a:tr h="579709">
                <a:tc>
                  <a:txBody>
                    <a:bodyPr/>
                    <a:lstStyle/>
                    <a:p>
                      <a:r>
                        <a:rPr lang="en-US" sz="2000" dirty="0" smtClean="0">
                          <a:effectLst/>
                        </a:rPr>
                        <a:t>Balanced Defaults</a:t>
                      </a:r>
                      <a:endParaRPr lang="en-US" sz="2000" b="1" dirty="0">
                        <a:effectLst/>
                      </a:endParaRPr>
                    </a:p>
                  </a:txBody>
                  <a:tcPr/>
                </a:tc>
                <a:tc>
                  <a:txBody>
                    <a:bodyPr/>
                    <a:lstStyle/>
                    <a:p>
                      <a:r>
                        <a:rPr lang="en-US" sz="1800" dirty="0" smtClean="0">
                          <a:effectLst/>
                        </a:rPr>
                        <a:t>80% (AC)</a:t>
                      </a:r>
                      <a:endParaRPr lang="en-US" sz="1800" b="0" dirty="0">
                        <a:effectLst/>
                      </a:endParaRPr>
                    </a:p>
                  </a:txBody>
                  <a:tcPr anchor="ctr"/>
                </a:tc>
                <a:tc>
                  <a:txBody>
                    <a:bodyPr/>
                    <a:lstStyle/>
                    <a:p>
                      <a:r>
                        <a:rPr lang="en-US" sz="1800" dirty="0" smtClean="0">
                          <a:effectLst/>
                        </a:rPr>
                        <a:t>80% (DC)</a:t>
                      </a:r>
                      <a:endParaRPr lang="en-US" sz="1800" b="0" dirty="0">
                        <a:effectLst/>
                      </a:endParaRPr>
                    </a:p>
                  </a:txBody>
                  <a:tcPr anchor="ctr"/>
                </a:tc>
              </a:tr>
            </a:tbl>
          </a:graphicData>
        </a:graphic>
      </p:graphicFrame>
      <p:sp>
        <p:nvSpPr>
          <p:cNvPr id="2" name="Title 1"/>
          <p:cNvSpPr>
            <a:spLocks noGrp="1"/>
          </p:cNvSpPr>
          <p:nvPr>
            <p:ph type="title"/>
          </p:nvPr>
        </p:nvSpPr>
        <p:spPr/>
        <p:txBody>
          <a:bodyPr/>
          <a:lstStyle/>
          <a:p>
            <a:r>
              <a:rPr lang="en-US" smtClean="0"/>
              <a:t>Sleep Idle Detection Threshold</a:t>
            </a:r>
            <a:endParaRPr lang="en-US" dirty="0"/>
          </a:p>
        </p:txBody>
      </p:sp>
      <p:sp>
        <p:nvSpPr>
          <p:cNvPr id="3" name="Content Placeholder 2"/>
          <p:cNvSpPr>
            <a:spLocks noGrp="1"/>
          </p:cNvSpPr>
          <p:nvPr>
            <p:ph type="body" idx="1"/>
          </p:nvPr>
        </p:nvSpPr>
        <p:spPr>
          <a:xfrm>
            <a:off x="382588" y="1414464"/>
            <a:ext cx="8380412" cy="2331920"/>
          </a:xfrm>
        </p:spPr>
        <p:txBody>
          <a:bodyPr/>
          <a:lstStyle/>
          <a:p>
            <a:r>
              <a:rPr lang="en-US" sz="3200" smtClean="0"/>
              <a:t>Configures the amount of processor idle required for the system to sleep</a:t>
            </a:r>
          </a:p>
          <a:p>
            <a:pPr lvl="1"/>
            <a:r>
              <a:rPr lang="en-US" sz="2800" smtClean="0"/>
              <a:t>Set to 0% to allow power manager to ignore CPU utilization when determining idle</a:t>
            </a:r>
          </a:p>
          <a:p>
            <a:pPr lvl="1"/>
            <a:r>
              <a:rPr lang="en-US" sz="2800" smtClean="0"/>
              <a:t>System will aggressively enter sleep</a:t>
            </a:r>
            <a:endParaRPr lang="en-US" sz="28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On Timer </a:t>
            </a:r>
            <a:endParaRPr lang="en-US" dirty="0"/>
          </a:p>
        </p:txBody>
      </p:sp>
      <p:sp>
        <p:nvSpPr>
          <p:cNvPr id="3" name="Content Placeholder 2"/>
          <p:cNvSpPr>
            <a:spLocks noGrp="1"/>
          </p:cNvSpPr>
          <p:nvPr>
            <p:ph type="body" idx="1"/>
          </p:nvPr>
        </p:nvSpPr>
        <p:spPr>
          <a:xfrm>
            <a:off x="382588" y="1414464"/>
            <a:ext cx="8380412" cy="5040867"/>
          </a:xfrm>
        </p:spPr>
        <p:txBody>
          <a:bodyPr/>
          <a:lstStyle/>
          <a:p>
            <a:r>
              <a:rPr lang="en-US" sz="2800" dirty="0" smtClean="0"/>
              <a:t>Enables the system to wake on timer</a:t>
            </a:r>
          </a:p>
          <a:p>
            <a:pPr lvl="1"/>
            <a:r>
              <a:rPr lang="en-US" sz="2400" dirty="0" smtClean="0"/>
              <a:t>E.g., scheduled task, Media Center PVR</a:t>
            </a:r>
          </a:p>
          <a:p>
            <a:r>
              <a:rPr lang="en-US" sz="2800" dirty="0" smtClean="0"/>
              <a:t>Disable wake on timer to prevent spurious wake events</a:t>
            </a:r>
          </a:p>
          <a:p>
            <a:pPr lvl="1"/>
            <a:r>
              <a:rPr lang="en-US" sz="2400" dirty="0" smtClean="0"/>
              <a:t>Most appropriate for mobile PCs</a:t>
            </a:r>
          </a:p>
          <a:p>
            <a:pPr lvl="2"/>
            <a:r>
              <a:rPr lang="en-US" sz="2000" dirty="0" smtClean="0"/>
              <a:t>Some PCs already do this on DC power with </a:t>
            </a:r>
            <a:br>
              <a:rPr lang="en-US" sz="2000" dirty="0" smtClean="0"/>
            </a:br>
            <a:r>
              <a:rPr lang="en-US" sz="2000" dirty="0" smtClean="0"/>
              <a:t>EC/BIOS implementation</a:t>
            </a:r>
          </a:p>
          <a:p>
            <a:pPr lvl="1"/>
            <a:r>
              <a:rPr lang="en-US" sz="2400" dirty="0" smtClean="0"/>
              <a:t>Will disable any timer-based wake</a:t>
            </a:r>
          </a:p>
          <a:p>
            <a:pPr lvl="2"/>
            <a:r>
              <a:rPr lang="en-US" sz="2000" dirty="0" smtClean="0"/>
              <a:t>Media center PVR</a:t>
            </a:r>
          </a:p>
          <a:p>
            <a:pPr lvl="2"/>
            <a:r>
              <a:rPr lang="en-US" sz="2000" dirty="0" smtClean="0"/>
              <a:t>Windows Update</a:t>
            </a:r>
          </a:p>
          <a:p>
            <a:pPr lvl="2"/>
            <a:r>
              <a:rPr lang="en-US" sz="2000" dirty="0" smtClean="0"/>
              <a:t>Doze to Hibernate</a:t>
            </a:r>
          </a:p>
          <a:p>
            <a:pPr lvl="2"/>
            <a:r>
              <a:rPr lang="en-US" sz="2000" dirty="0" smtClean="0"/>
              <a:t>… and any other timer</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On Timer </a:t>
            </a:r>
            <a:endParaRPr lang="en-US" dirty="0"/>
          </a:p>
        </p:txBody>
      </p:sp>
      <p:graphicFrame>
        <p:nvGraphicFramePr>
          <p:cNvPr id="5" name="Content Placeholder 4"/>
          <p:cNvGraphicFramePr>
            <a:graphicFrameLocks/>
          </p:cNvGraphicFramePr>
          <p:nvPr/>
        </p:nvGraphicFramePr>
        <p:xfrm>
          <a:off x="542264" y="1899693"/>
          <a:ext cx="8001000" cy="2682829"/>
        </p:xfrm>
        <a:graphic>
          <a:graphicData uri="http://schemas.openxmlformats.org/drawingml/2006/table">
            <a:tbl>
              <a:tblPr firstCol="1" bandRow="1">
                <a:effectLst>
                  <a:outerShdw blurRad="647700" sx="102000" sy="102000" algn="ctr" rotWithShape="0">
                    <a:prstClr val="black"/>
                  </a:outerShdw>
                  <a:reflection blurRad="6350" stA="52000" endA="300" endPos="35000" dir="5400000" sy="-100000" algn="bl" rotWithShape="0"/>
                </a:effectLst>
                <a:tableStyleId>{073A0DAA-6AF3-43AB-8588-CEC1D06C72B9}</a:tableStyleId>
              </a:tblPr>
              <a:tblGrid>
                <a:gridCol w="2639505"/>
                <a:gridCol w="2639505"/>
                <a:gridCol w="2721990"/>
              </a:tblGrid>
              <a:tr h="366931">
                <a:tc>
                  <a:txBody>
                    <a:bodyPr/>
                    <a:lstStyle/>
                    <a:p>
                      <a:r>
                        <a:rPr lang="en-US" sz="2000" dirty="0" smtClean="0">
                          <a:effectLst/>
                        </a:rPr>
                        <a:t>Friendly Name</a:t>
                      </a:r>
                      <a:endParaRPr lang="en-US" sz="2000" b="1" baseline="0" dirty="0" smtClean="0">
                        <a:effectLst/>
                      </a:endParaRPr>
                    </a:p>
                  </a:txBody>
                  <a:tcPr/>
                </a:tc>
                <a:tc gridSpan="2">
                  <a:txBody>
                    <a:bodyPr/>
                    <a:lstStyle/>
                    <a:p>
                      <a:pPr algn="l"/>
                      <a:r>
                        <a:rPr lang="en-US" sz="1800" dirty="0" smtClean="0">
                          <a:effectLst/>
                        </a:rPr>
                        <a:t>Allow Windows to wake on Timer</a:t>
                      </a:r>
                      <a:endParaRPr lang="en-US" sz="1800" b="0" dirty="0">
                        <a:effectLst/>
                      </a:endParaRPr>
                    </a:p>
                  </a:txBody>
                  <a:tcPr anchor="ctr"/>
                </a:tc>
                <a:tc hMerge="1">
                  <a:txBody>
                    <a:bodyPr/>
                    <a:lstStyle/>
                    <a:p>
                      <a:endParaRPr lang="en-US"/>
                    </a:p>
                  </a:txBody>
                  <a:tcPr/>
                </a:tc>
              </a:tr>
              <a:tr h="529299">
                <a:tc>
                  <a:txBody>
                    <a:bodyPr/>
                    <a:lstStyle/>
                    <a:p>
                      <a:r>
                        <a:rPr lang="en-US" sz="2000" dirty="0" smtClean="0">
                          <a:effectLst/>
                        </a:rPr>
                        <a:t>Description</a:t>
                      </a:r>
                      <a:endParaRPr lang="en-US" sz="2000" b="1" dirty="0">
                        <a:effectLst/>
                      </a:endParaRPr>
                    </a:p>
                  </a:txBody>
                  <a:tcPr/>
                </a:tc>
                <a:tc gridSpan="2">
                  <a:txBody>
                    <a:bodyPr/>
                    <a:lstStyle/>
                    <a:p>
                      <a:pPr algn="l"/>
                      <a:r>
                        <a:rPr lang="en-US" sz="1800" dirty="0" smtClean="0">
                          <a:effectLst/>
                        </a:rPr>
                        <a:t>Allow Windows to automatically wake your computer on a timer for scheduled</a:t>
                      </a:r>
                      <a:r>
                        <a:rPr lang="en-US" sz="1800" baseline="0" dirty="0" smtClean="0">
                          <a:effectLst/>
                        </a:rPr>
                        <a:t> tasks and other programs</a:t>
                      </a:r>
                      <a:endParaRPr lang="en-US" sz="1800" b="0" dirty="0">
                        <a:effectLst/>
                      </a:endParaRPr>
                    </a:p>
                  </a:txBody>
                  <a:tcPr anchor="ctr"/>
                </a:tc>
                <a:tc hMerge="1">
                  <a:txBody>
                    <a:bodyPr/>
                    <a:lstStyle/>
                    <a:p>
                      <a:endParaRPr lang="en-US"/>
                    </a:p>
                  </a:txBody>
                  <a:tcPr/>
                </a:tc>
              </a:tr>
              <a:tr h="366931">
                <a:tc>
                  <a:txBody>
                    <a:bodyPr/>
                    <a:lstStyle/>
                    <a:p>
                      <a:r>
                        <a:rPr lang="en-US" sz="2000" dirty="0" smtClean="0">
                          <a:effectLst/>
                        </a:rPr>
                        <a:t>GUID</a:t>
                      </a:r>
                      <a:endParaRPr lang="en-US" sz="2000" b="1" dirty="0">
                        <a:effectLst/>
                      </a:endParaRPr>
                    </a:p>
                  </a:txBody>
                  <a:tcPr/>
                </a:tc>
                <a:tc gridSpan="2">
                  <a:txBody>
                    <a:bodyPr/>
                    <a:lstStyle/>
                    <a:p>
                      <a:r>
                        <a:rPr lang="en-US" sz="1800" dirty="0" smtClean="0">
                          <a:effectLst/>
                        </a:rPr>
                        <a:t>bd3b718a-0680-4d9d-8ab2-e1d2b4ac806d</a:t>
                      </a:r>
                      <a:endParaRPr lang="en-US" sz="1800" b="0" dirty="0">
                        <a:effectLst/>
                      </a:endParaRPr>
                    </a:p>
                  </a:txBody>
                  <a:tcPr anchor="ctr"/>
                </a:tc>
                <a:tc hMerge="1">
                  <a:txBody>
                    <a:bodyPr/>
                    <a:lstStyle/>
                    <a:p>
                      <a:endParaRPr lang="en-US"/>
                    </a:p>
                  </a:txBody>
                  <a:tcPr/>
                </a:tc>
              </a:tr>
              <a:tr h="366931">
                <a:tc>
                  <a:txBody>
                    <a:bodyPr/>
                    <a:lstStyle/>
                    <a:p>
                      <a:r>
                        <a:rPr lang="en-US" sz="2000" dirty="0" err="1" smtClean="0">
                          <a:effectLst/>
                        </a:rPr>
                        <a:t>PowerCfg</a:t>
                      </a:r>
                      <a:r>
                        <a:rPr lang="en-US" sz="2000" dirty="0" smtClean="0">
                          <a:effectLst/>
                        </a:rPr>
                        <a:t> Alias</a:t>
                      </a:r>
                      <a:endParaRPr lang="en-US" sz="2000" b="1" dirty="0" smtClean="0">
                        <a:effectLst/>
                      </a:endParaRPr>
                    </a:p>
                  </a:txBody>
                  <a:tcPr/>
                </a:tc>
                <a:tc gridSpan="2">
                  <a:txBody>
                    <a:bodyPr/>
                    <a:lstStyle/>
                    <a:p>
                      <a:r>
                        <a:rPr lang="en-US" sz="1800" dirty="0" smtClean="0">
                          <a:effectLst/>
                        </a:rPr>
                        <a:t>n/a</a:t>
                      </a:r>
                      <a:endParaRPr lang="en-US" sz="1800" b="0" dirty="0">
                        <a:effectLst/>
                      </a:endParaRPr>
                    </a:p>
                  </a:txBody>
                  <a:tcPr anchor="ctr"/>
                </a:tc>
                <a:tc hMerge="1">
                  <a:txBody>
                    <a:bodyPr/>
                    <a:lstStyle/>
                    <a:p>
                      <a:endParaRPr lang="en-US"/>
                    </a:p>
                  </a:txBody>
                  <a:tcPr/>
                </a:tc>
              </a:tr>
              <a:tr h="579709">
                <a:tc>
                  <a:txBody>
                    <a:bodyPr/>
                    <a:lstStyle/>
                    <a:p>
                      <a:r>
                        <a:rPr lang="en-US" sz="2000" dirty="0" smtClean="0">
                          <a:effectLst/>
                        </a:rPr>
                        <a:t>Balanced Defaults</a:t>
                      </a:r>
                      <a:endParaRPr lang="en-US" sz="2000" b="1" dirty="0">
                        <a:effectLst/>
                      </a:endParaRPr>
                    </a:p>
                  </a:txBody>
                  <a:tcPr/>
                </a:tc>
                <a:tc>
                  <a:txBody>
                    <a:bodyPr/>
                    <a:lstStyle/>
                    <a:p>
                      <a:r>
                        <a:rPr lang="en-US" sz="1800" dirty="0" smtClean="0">
                          <a:effectLst/>
                        </a:rPr>
                        <a:t>Enabled (AC)</a:t>
                      </a:r>
                      <a:endParaRPr lang="en-US" sz="1800" b="0" dirty="0">
                        <a:effectLst/>
                      </a:endParaRPr>
                    </a:p>
                  </a:txBody>
                  <a:tcPr anchor="ctr"/>
                </a:tc>
                <a:tc>
                  <a:txBody>
                    <a:bodyPr/>
                    <a:lstStyle/>
                    <a:p>
                      <a:r>
                        <a:rPr lang="en-US" sz="1800" dirty="0" smtClean="0">
                          <a:effectLst/>
                        </a:rPr>
                        <a:t>Enabled (DC)</a:t>
                      </a:r>
                      <a:endParaRPr lang="en-US" sz="1800" b="0" dirty="0">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92498"/>
          </a:xfrm>
        </p:spPr>
        <p:txBody>
          <a:bodyPr/>
          <a:lstStyle/>
          <a:p>
            <a:r>
              <a:rPr lang="en-US" smtClean="0"/>
              <a:t>USB Host Controller Power State</a:t>
            </a:r>
            <a:endParaRPr lang="en-US" dirty="0"/>
          </a:p>
        </p:txBody>
      </p:sp>
      <p:sp>
        <p:nvSpPr>
          <p:cNvPr id="3" name="Content Placeholder 2"/>
          <p:cNvSpPr>
            <a:spLocks noGrp="1"/>
          </p:cNvSpPr>
          <p:nvPr>
            <p:ph type="body" idx="1"/>
          </p:nvPr>
        </p:nvSpPr>
        <p:spPr>
          <a:xfrm>
            <a:off x="382588" y="1414464"/>
            <a:ext cx="8380412" cy="4749505"/>
          </a:xfrm>
        </p:spPr>
        <p:txBody>
          <a:bodyPr/>
          <a:lstStyle/>
          <a:p>
            <a:r>
              <a:rPr lang="en-US" sz="3200" dirty="0" smtClean="0"/>
              <a:t>USB host controllers armed for wake by default in Windows Vista</a:t>
            </a:r>
          </a:p>
          <a:p>
            <a:pPr lvl="1"/>
            <a:r>
              <a:rPr lang="en-US" sz="2800" dirty="0" smtClean="0"/>
              <a:t>When entering sleep, host controllers will be placed in D2 if system supports wake from USB</a:t>
            </a:r>
          </a:p>
          <a:p>
            <a:pPr lvl="2"/>
            <a:r>
              <a:rPr lang="en-US" sz="2400" dirty="0" smtClean="0"/>
              <a:t>Will keep power planes on if USB wake enabled</a:t>
            </a:r>
          </a:p>
          <a:p>
            <a:r>
              <a:rPr lang="en-US" sz="3200" dirty="0" smtClean="0"/>
              <a:t>New USB registry option allows the host controller to enter D3</a:t>
            </a:r>
          </a:p>
          <a:p>
            <a:pPr lvl="1"/>
            <a:r>
              <a:rPr lang="en-US" sz="2800" dirty="0" smtClean="0"/>
              <a:t>If no wake-armed devices are connected when system sleeps</a:t>
            </a:r>
          </a:p>
          <a:p>
            <a:pPr lvl="1"/>
            <a:r>
              <a:rPr lang="en-US" sz="2800" dirty="0" smtClean="0"/>
              <a:t>Helps improve S3 battery life</a:t>
            </a:r>
            <a:endParaRPr lang="en-US" sz="24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92498"/>
          </a:xfrm>
        </p:spPr>
        <p:txBody>
          <a:bodyPr/>
          <a:lstStyle/>
          <a:p>
            <a:r>
              <a:rPr lang="en-US" smtClean="0"/>
              <a:t>USB Host Controller Power State</a:t>
            </a:r>
            <a:endParaRPr lang="en-US" dirty="0"/>
          </a:p>
        </p:txBody>
      </p:sp>
      <p:sp>
        <p:nvSpPr>
          <p:cNvPr id="6" name="Content Placeholder 2"/>
          <p:cNvSpPr>
            <a:spLocks noGrp="1"/>
          </p:cNvSpPr>
          <p:nvPr>
            <p:ph type="body" idx="1"/>
          </p:nvPr>
        </p:nvSpPr>
        <p:spPr>
          <a:xfrm>
            <a:off x="382588" y="1414464"/>
            <a:ext cx="8380412" cy="2683299"/>
          </a:xfrm>
        </p:spPr>
        <p:txBody>
          <a:bodyPr/>
          <a:lstStyle/>
          <a:p>
            <a:r>
              <a:rPr lang="en-US" dirty="0" smtClean="0"/>
              <a:t>Requirements</a:t>
            </a:r>
          </a:p>
          <a:p>
            <a:pPr lvl="1"/>
            <a:r>
              <a:rPr lang="en-US" dirty="0" smtClean="0"/>
              <a:t>System supports wake from USB</a:t>
            </a:r>
          </a:p>
          <a:p>
            <a:pPr lvl="1"/>
            <a:r>
              <a:rPr lang="en-US" dirty="0" smtClean="0"/>
              <a:t>ACPI-enumerated USB controllers</a:t>
            </a:r>
          </a:p>
          <a:p>
            <a:pPr lvl="1"/>
            <a:r>
              <a:rPr lang="en-US" dirty="0" smtClean="0"/>
              <a:t>_PRW indicates lowest wake state &gt;= S3</a:t>
            </a:r>
          </a:p>
          <a:p>
            <a:pPr lvl="1"/>
            <a:r>
              <a:rPr lang="en-US" dirty="0" smtClean="0"/>
              <a:t>_S3D == 0x2 (S3 -&gt; D2)</a:t>
            </a:r>
          </a:p>
        </p:txBody>
      </p:sp>
      <p:graphicFrame>
        <p:nvGraphicFramePr>
          <p:cNvPr id="4" name="Content Placeholder 4"/>
          <p:cNvGraphicFramePr>
            <a:graphicFrameLocks/>
          </p:cNvGraphicFramePr>
          <p:nvPr/>
        </p:nvGraphicFramePr>
        <p:xfrm>
          <a:off x="793918" y="4616301"/>
          <a:ext cx="7543800" cy="1417320"/>
        </p:xfrm>
        <a:graphic>
          <a:graphicData uri="http://schemas.openxmlformats.org/drawingml/2006/table">
            <a:tbl>
              <a:tblPr firstCol="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2488676"/>
                <a:gridCol w="5055124"/>
              </a:tblGrid>
              <a:tr h="472440">
                <a:tc>
                  <a:txBody>
                    <a:bodyPr/>
                    <a:lstStyle/>
                    <a:p>
                      <a:r>
                        <a:rPr lang="en-US" sz="2000" dirty="0" smtClean="0">
                          <a:effectLst/>
                        </a:rPr>
                        <a:t>Registry Key</a:t>
                      </a:r>
                      <a:endParaRPr lang="en-US" sz="2000" b="1" baseline="0" dirty="0" smtClean="0">
                        <a:effectLst/>
                      </a:endParaRPr>
                    </a:p>
                  </a:txBody>
                  <a:tcPr/>
                </a:tc>
                <a:tc>
                  <a:txBody>
                    <a:bodyPr/>
                    <a:lstStyle/>
                    <a:p>
                      <a:pPr algn="l"/>
                      <a:r>
                        <a:rPr lang="en-US" sz="1800" kern="1200" dirty="0" smtClean="0">
                          <a:solidFill>
                            <a:schemeClr val="bg1"/>
                          </a:solidFill>
                          <a:effectLst/>
                        </a:rPr>
                        <a:t>HKLM\SYSTEM\</a:t>
                      </a:r>
                      <a:r>
                        <a:rPr lang="en-US" sz="1800" kern="1200" dirty="0" err="1" smtClean="0">
                          <a:solidFill>
                            <a:schemeClr val="bg1"/>
                          </a:solidFill>
                          <a:effectLst/>
                        </a:rPr>
                        <a:t>CurrentControlSet</a:t>
                      </a:r>
                      <a:r>
                        <a:rPr lang="en-US" sz="1800" kern="1200" dirty="0" smtClean="0">
                          <a:solidFill>
                            <a:schemeClr val="bg1"/>
                          </a:solidFill>
                          <a:effectLst/>
                        </a:rPr>
                        <a:t>\</a:t>
                      </a:r>
                      <a:r>
                        <a:rPr lang="en-US" sz="1800" kern="1200" dirty="0" err="1" smtClean="0">
                          <a:solidFill>
                            <a:schemeClr val="bg1"/>
                          </a:solidFill>
                          <a:effectLst/>
                        </a:rPr>
                        <a:t>Servicces</a:t>
                      </a:r>
                      <a:r>
                        <a:rPr lang="en-US" sz="1800" kern="1200" dirty="0" smtClean="0">
                          <a:solidFill>
                            <a:schemeClr val="bg1"/>
                          </a:solidFill>
                          <a:effectLst/>
                        </a:rPr>
                        <a:t>\USB</a:t>
                      </a:r>
                      <a:endParaRPr lang="en-US" sz="2400" b="0" dirty="0">
                        <a:solidFill>
                          <a:schemeClr val="bg1"/>
                        </a:solidFill>
                        <a:effectLst/>
                      </a:endParaRPr>
                    </a:p>
                  </a:txBody>
                  <a:tcPr anchor="ctr"/>
                </a:tc>
              </a:tr>
              <a:tr h="472440">
                <a:tc>
                  <a:txBody>
                    <a:bodyPr/>
                    <a:lstStyle/>
                    <a:p>
                      <a:r>
                        <a:rPr lang="en-US" sz="2000" dirty="0" smtClean="0">
                          <a:effectLst/>
                        </a:rPr>
                        <a:t>Value</a:t>
                      </a:r>
                      <a:endParaRPr lang="en-US" sz="2000" b="1" dirty="0">
                        <a:effectLst/>
                      </a:endParaRPr>
                    </a:p>
                  </a:txBody>
                  <a:tcPr/>
                </a:tc>
                <a:tc>
                  <a:txBody>
                    <a:bodyPr/>
                    <a:lstStyle/>
                    <a:p>
                      <a:pPr algn="l"/>
                      <a:r>
                        <a:rPr lang="en-US" sz="1800" dirty="0" smtClean="0">
                          <a:effectLst/>
                        </a:rPr>
                        <a:t>(DWORD)</a:t>
                      </a:r>
                      <a:r>
                        <a:rPr lang="en-US" sz="1800" baseline="0" dirty="0" smtClean="0">
                          <a:effectLst/>
                        </a:rPr>
                        <a:t> ForceHcD3NoWakeArm == 0x1</a:t>
                      </a:r>
                      <a:endParaRPr lang="en-US" sz="1800" b="0" dirty="0">
                        <a:effectLst/>
                      </a:endParaRPr>
                    </a:p>
                  </a:txBody>
                  <a:tcPr anchor="ctr"/>
                </a:tc>
              </a:tr>
              <a:tr h="472440">
                <a:tc>
                  <a:txBody>
                    <a:bodyPr/>
                    <a:lstStyle/>
                    <a:p>
                      <a:r>
                        <a:rPr lang="en-US" sz="2000" dirty="0" smtClean="0">
                          <a:effectLst/>
                        </a:rPr>
                        <a:t>Default</a:t>
                      </a:r>
                      <a:endParaRPr lang="en-US" sz="2000" b="1" dirty="0">
                        <a:effectLst/>
                      </a:endParaRPr>
                    </a:p>
                  </a:txBody>
                  <a:tcPr/>
                </a:tc>
                <a:tc>
                  <a:txBody>
                    <a:bodyPr/>
                    <a:lstStyle/>
                    <a:p>
                      <a:r>
                        <a:rPr lang="en-US" sz="1800" dirty="0" smtClean="0">
                          <a:effectLst/>
                        </a:rPr>
                        <a:t>Disabled</a:t>
                      </a:r>
                      <a:endParaRPr lang="en-US" sz="1800" b="0" dirty="0">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Optimization Benefits</a:t>
            </a:r>
            <a:endParaRPr lang="en-US" dirty="0"/>
          </a:p>
        </p:txBody>
      </p:sp>
      <p:sp>
        <p:nvSpPr>
          <p:cNvPr id="3" name="Content Placeholder 2"/>
          <p:cNvSpPr>
            <a:spLocks noGrp="1"/>
          </p:cNvSpPr>
          <p:nvPr>
            <p:ph type="body" idx="1"/>
          </p:nvPr>
        </p:nvSpPr>
        <p:spPr/>
        <p:txBody>
          <a:bodyPr/>
          <a:lstStyle/>
          <a:p>
            <a:r>
              <a:rPr lang="en-US" dirty="0" smtClean="0"/>
              <a:t>Power policy changes have tangible impact on energy efficiency</a:t>
            </a:r>
          </a:p>
          <a:p>
            <a:pPr lvl="1"/>
            <a:endParaRPr lang="en-US" dirty="0" smtClean="0"/>
          </a:p>
          <a:p>
            <a:pPr lvl="2"/>
            <a:endParaRPr lang="en-US" dirty="0" smtClean="0"/>
          </a:p>
        </p:txBody>
      </p:sp>
      <p:graphicFrame>
        <p:nvGraphicFramePr>
          <p:cNvPr id="4" name="Table 3"/>
          <p:cNvGraphicFramePr>
            <a:graphicFrameLocks noGrp="1"/>
          </p:cNvGraphicFramePr>
          <p:nvPr/>
        </p:nvGraphicFramePr>
        <p:xfrm>
          <a:off x="865667" y="2819400"/>
          <a:ext cx="7391400" cy="3421380"/>
        </p:xfrm>
        <a:graphic>
          <a:graphicData uri="http://schemas.openxmlformats.org/drawingml/2006/table">
            <a:tbl>
              <a:tblPr firstRow="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2463800"/>
                <a:gridCol w="2463800"/>
                <a:gridCol w="2463800"/>
              </a:tblGrid>
              <a:tr h="504825">
                <a:tc>
                  <a:txBody>
                    <a:bodyPr/>
                    <a:lstStyle/>
                    <a:p>
                      <a:pPr algn="ctr"/>
                      <a:r>
                        <a:rPr lang="en-US" sz="2400" dirty="0" smtClean="0">
                          <a:effectLst/>
                        </a:rPr>
                        <a:t>Policy</a:t>
                      </a:r>
                      <a:endParaRPr lang="en-US" sz="2400" b="1" dirty="0">
                        <a:effectLst/>
                      </a:endParaRPr>
                    </a:p>
                  </a:txBody>
                  <a:tcPr anchor="ctr"/>
                </a:tc>
                <a:tc>
                  <a:txBody>
                    <a:bodyPr/>
                    <a:lstStyle/>
                    <a:p>
                      <a:pPr algn="ctr"/>
                      <a:r>
                        <a:rPr lang="en-US" sz="2400" dirty="0" smtClean="0">
                          <a:effectLst/>
                        </a:rPr>
                        <a:t>Default Value</a:t>
                      </a:r>
                      <a:endParaRPr lang="en-US" sz="2400" b="1" dirty="0">
                        <a:effectLst/>
                      </a:endParaRPr>
                    </a:p>
                  </a:txBody>
                  <a:tcPr anchor="ctr"/>
                </a:tc>
                <a:tc>
                  <a:txBody>
                    <a:bodyPr/>
                    <a:lstStyle/>
                    <a:p>
                      <a:pPr algn="ctr"/>
                      <a:r>
                        <a:rPr lang="en-US" sz="2400" dirty="0" smtClean="0">
                          <a:effectLst/>
                        </a:rPr>
                        <a:t>Modified Value</a:t>
                      </a:r>
                      <a:endParaRPr lang="en-US" sz="2400" b="1" dirty="0">
                        <a:effectLst/>
                      </a:endParaRPr>
                    </a:p>
                  </a:txBody>
                  <a:tcPr anchor="ctr"/>
                </a:tc>
              </a:tr>
              <a:tr h="504825">
                <a:tc>
                  <a:txBody>
                    <a:bodyPr/>
                    <a:lstStyle/>
                    <a:p>
                      <a:pPr algn="ctr"/>
                      <a:r>
                        <a:rPr lang="en-US" sz="2000" dirty="0" smtClean="0">
                          <a:effectLst/>
                        </a:rPr>
                        <a:t>Domain</a:t>
                      </a:r>
                      <a:r>
                        <a:rPr lang="en-US" sz="2000" baseline="0" dirty="0" smtClean="0">
                          <a:effectLst/>
                        </a:rPr>
                        <a:t> Idle Accounting</a:t>
                      </a:r>
                      <a:endParaRPr lang="en-US" sz="2000" b="0" baseline="0" dirty="0" smtClean="0">
                        <a:solidFill>
                          <a:schemeClr val="tx1"/>
                        </a:solidFill>
                        <a:effectLst/>
                      </a:endParaRPr>
                    </a:p>
                  </a:txBody>
                  <a:tcPr anchor="ctr"/>
                </a:tc>
                <a:tc>
                  <a:txBody>
                    <a:bodyPr/>
                    <a:lstStyle/>
                    <a:p>
                      <a:pPr algn="ctr"/>
                      <a:r>
                        <a:rPr lang="en-US" sz="2000" dirty="0" smtClean="0">
                          <a:effectLst/>
                        </a:rPr>
                        <a:t>Enabled</a:t>
                      </a:r>
                      <a:endParaRPr lang="en-US" sz="2000" b="0" dirty="0">
                        <a:solidFill>
                          <a:schemeClr val="tx1"/>
                        </a:solidFill>
                        <a:effectLst/>
                      </a:endParaRPr>
                    </a:p>
                  </a:txBody>
                  <a:tcPr anchor="ctr"/>
                </a:tc>
                <a:tc>
                  <a:txBody>
                    <a:bodyPr/>
                    <a:lstStyle/>
                    <a:p>
                      <a:pPr algn="ctr"/>
                      <a:r>
                        <a:rPr lang="en-US" sz="2000" dirty="0" smtClean="0">
                          <a:effectLst/>
                        </a:rPr>
                        <a:t>Disabled</a:t>
                      </a:r>
                      <a:endParaRPr lang="en-US" sz="2000" b="0" dirty="0">
                        <a:solidFill>
                          <a:schemeClr val="tx1"/>
                        </a:solidFill>
                        <a:effectLst/>
                      </a:endParaRPr>
                    </a:p>
                  </a:txBody>
                  <a:tcPr anchor="ctr"/>
                </a:tc>
              </a:tr>
              <a:tr h="504825">
                <a:tc>
                  <a:txBody>
                    <a:bodyPr/>
                    <a:lstStyle/>
                    <a:p>
                      <a:pPr algn="ctr"/>
                      <a:r>
                        <a:rPr lang="en-US" sz="2000" dirty="0" smtClean="0">
                          <a:effectLst/>
                        </a:rPr>
                        <a:t>HDD Idle</a:t>
                      </a:r>
                      <a:r>
                        <a:rPr lang="en-US" sz="2000" baseline="0" dirty="0" smtClean="0">
                          <a:effectLst/>
                        </a:rPr>
                        <a:t> Timeout</a:t>
                      </a:r>
                      <a:endParaRPr lang="en-US" sz="2000" b="0" dirty="0">
                        <a:solidFill>
                          <a:schemeClr val="tx1"/>
                        </a:solidFill>
                        <a:effectLst/>
                      </a:endParaRPr>
                    </a:p>
                  </a:txBody>
                  <a:tcPr anchor="ctr"/>
                </a:tc>
                <a:tc>
                  <a:txBody>
                    <a:bodyPr/>
                    <a:lstStyle/>
                    <a:p>
                      <a:pPr algn="ctr"/>
                      <a:r>
                        <a:rPr lang="en-US" sz="2000" dirty="0" smtClean="0">
                          <a:effectLst/>
                        </a:rPr>
                        <a:t>30 minutes</a:t>
                      </a:r>
                      <a:endParaRPr lang="en-US" sz="2000" b="0" dirty="0">
                        <a:solidFill>
                          <a:schemeClr val="tx1"/>
                        </a:solidFill>
                        <a:effectLst/>
                      </a:endParaRPr>
                    </a:p>
                  </a:txBody>
                  <a:tcPr anchor="ctr"/>
                </a:tc>
                <a:tc>
                  <a:txBody>
                    <a:bodyPr/>
                    <a:lstStyle/>
                    <a:p>
                      <a:pPr algn="ctr"/>
                      <a:r>
                        <a:rPr lang="en-US" sz="2000" dirty="0" smtClean="0">
                          <a:effectLst/>
                        </a:rPr>
                        <a:t>2 minutes</a:t>
                      </a:r>
                      <a:endParaRPr lang="en-US" sz="2000" b="0" dirty="0">
                        <a:solidFill>
                          <a:schemeClr val="tx1"/>
                        </a:solidFill>
                        <a:effectLst/>
                      </a:endParaRPr>
                    </a:p>
                  </a:txBody>
                  <a:tcPr anchor="ctr"/>
                </a:tc>
              </a:tr>
              <a:tr h="504825">
                <a:tc>
                  <a:txBody>
                    <a:bodyPr/>
                    <a:lstStyle/>
                    <a:p>
                      <a:pPr algn="ctr"/>
                      <a:r>
                        <a:rPr lang="en-US" sz="2000" dirty="0" smtClean="0">
                          <a:effectLst/>
                        </a:rPr>
                        <a:t>SATA AHCI</a:t>
                      </a:r>
                      <a:r>
                        <a:rPr lang="en-US" sz="2000" baseline="0" dirty="0" smtClean="0">
                          <a:effectLst/>
                        </a:rPr>
                        <a:t> DIPM</a:t>
                      </a:r>
                      <a:endParaRPr lang="en-US" sz="2000" b="0" dirty="0">
                        <a:solidFill>
                          <a:schemeClr val="tx1"/>
                        </a:solidFill>
                        <a:effectLst/>
                      </a:endParaRPr>
                    </a:p>
                  </a:txBody>
                  <a:tcPr anchor="ctr"/>
                </a:tc>
                <a:tc>
                  <a:txBody>
                    <a:bodyPr/>
                    <a:lstStyle/>
                    <a:p>
                      <a:pPr algn="ctr"/>
                      <a:r>
                        <a:rPr lang="en-US" sz="2000" dirty="0" smtClean="0">
                          <a:effectLst/>
                        </a:rPr>
                        <a:t>Disabled</a:t>
                      </a:r>
                      <a:endParaRPr lang="en-US" sz="2000" b="0" dirty="0">
                        <a:solidFill>
                          <a:schemeClr val="tx1"/>
                        </a:solidFill>
                        <a:effectLst/>
                      </a:endParaRPr>
                    </a:p>
                  </a:txBody>
                  <a:tcPr anchor="ctr"/>
                </a:tc>
                <a:tc>
                  <a:txBody>
                    <a:bodyPr/>
                    <a:lstStyle/>
                    <a:p>
                      <a:pPr algn="ctr"/>
                      <a:r>
                        <a:rPr lang="en-US" sz="2000" dirty="0" smtClean="0">
                          <a:effectLst/>
                        </a:rPr>
                        <a:t>Enabled</a:t>
                      </a:r>
                      <a:endParaRPr lang="en-US" sz="2000" b="0" dirty="0">
                        <a:solidFill>
                          <a:schemeClr val="tx1"/>
                        </a:solidFill>
                        <a:effectLst/>
                      </a:endParaRPr>
                    </a:p>
                  </a:txBody>
                  <a:tcPr anchor="ctr"/>
                </a:tc>
              </a:tr>
              <a:tr h="504825">
                <a:tc>
                  <a:txBody>
                    <a:bodyPr/>
                    <a:lstStyle/>
                    <a:p>
                      <a:pPr algn="ctr"/>
                      <a:r>
                        <a:rPr lang="en-US" sz="2000" dirty="0" smtClean="0">
                          <a:effectLst/>
                        </a:rPr>
                        <a:t>802.11 Power Save Mode</a:t>
                      </a:r>
                      <a:endParaRPr lang="en-US" sz="2000" b="0" dirty="0">
                        <a:solidFill>
                          <a:schemeClr val="tx1"/>
                        </a:solidFill>
                        <a:effectLst/>
                      </a:endParaRPr>
                    </a:p>
                  </a:txBody>
                  <a:tcPr anchor="ctr"/>
                </a:tc>
                <a:tc>
                  <a:txBody>
                    <a:bodyPr/>
                    <a:lstStyle/>
                    <a:p>
                      <a:pPr algn="ctr"/>
                      <a:r>
                        <a:rPr lang="en-US" sz="2000" dirty="0" smtClean="0">
                          <a:effectLst/>
                        </a:rPr>
                        <a:t>Maximum Performance</a:t>
                      </a:r>
                      <a:endParaRPr lang="en-US" sz="2000" b="0" dirty="0">
                        <a:solidFill>
                          <a:schemeClr val="tx1"/>
                        </a:solidFill>
                        <a:effectLst/>
                      </a:endParaRPr>
                    </a:p>
                  </a:txBody>
                  <a:tcPr anchor="ctr"/>
                </a:tc>
                <a:tc>
                  <a:txBody>
                    <a:bodyPr/>
                    <a:lstStyle/>
                    <a:p>
                      <a:pPr algn="ctr"/>
                      <a:r>
                        <a:rPr lang="en-US" sz="2000" dirty="0" smtClean="0">
                          <a:effectLst/>
                        </a:rPr>
                        <a:t>Maximum Power Savings</a:t>
                      </a:r>
                      <a:endParaRPr lang="en-US" sz="2000" b="0" dirty="0">
                        <a:solidFill>
                          <a:schemeClr val="tx1"/>
                        </a:solidFill>
                        <a:effectLst/>
                      </a:endParaRPr>
                    </a:p>
                  </a:txBody>
                  <a:tcPr anchor="ctr"/>
                </a:tc>
              </a:tr>
              <a:tr h="504825">
                <a:tc>
                  <a:txBody>
                    <a:bodyPr/>
                    <a:lstStyle/>
                    <a:p>
                      <a:pPr algn="ctr"/>
                      <a:r>
                        <a:rPr lang="en-US" sz="2000" dirty="0" smtClean="0">
                          <a:effectLst/>
                        </a:rPr>
                        <a:t>Search and Indexing</a:t>
                      </a:r>
                      <a:endParaRPr lang="en-US" sz="2000" b="0" dirty="0">
                        <a:solidFill>
                          <a:schemeClr val="tx1"/>
                        </a:solidFill>
                        <a:effectLst/>
                      </a:endParaRPr>
                    </a:p>
                  </a:txBody>
                  <a:tcPr anchor="ctr"/>
                </a:tc>
                <a:tc>
                  <a:txBody>
                    <a:bodyPr/>
                    <a:lstStyle/>
                    <a:p>
                      <a:pPr algn="ctr"/>
                      <a:r>
                        <a:rPr lang="en-US" sz="2000" dirty="0" smtClean="0">
                          <a:effectLst/>
                        </a:rPr>
                        <a:t>Balanced</a:t>
                      </a:r>
                      <a:endParaRPr lang="en-US" sz="2000" b="0" dirty="0">
                        <a:solidFill>
                          <a:schemeClr val="tx1"/>
                        </a:solidFill>
                        <a:effectLst/>
                      </a:endParaRPr>
                    </a:p>
                  </a:txBody>
                  <a:tcPr anchor="ctr"/>
                </a:tc>
                <a:tc>
                  <a:txBody>
                    <a:bodyPr/>
                    <a:lstStyle/>
                    <a:p>
                      <a:pPr algn="ctr"/>
                      <a:r>
                        <a:rPr lang="en-US" sz="2000" dirty="0" smtClean="0">
                          <a:effectLst/>
                        </a:rPr>
                        <a:t>Power Saver</a:t>
                      </a:r>
                      <a:endParaRPr lang="en-US" sz="2000" b="0" dirty="0">
                        <a:solidFill>
                          <a:schemeClr val="tx1"/>
                        </a:solidFill>
                        <a:effectLst/>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idx="1"/>
          </p:nvPr>
        </p:nvSpPr>
        <p:spPr/>
        <p:txBody>
          <a:bodyPr/>
          <a:lstStyle/>
          <a:p>
            <a:r>
              <a:rPr lang="en-US" dirty="0" smtClean="0"/>
              <a:t>Energy Efficiency</a:t>
            </a:r>
          </a:p>
          <a:p>
            <a:r>
              <a:rPr lang="en-US" dirty="0" smtClean="0"/>
              <a:t>Evaluating Energy Efficiency</a:t>
            </a:r>
          </a:p>
          <a:p>
            <a:r>
              <a:rPr lang="en-US" dirty="0" smtClean="0"/>
              <a:t>Configuring Windows Vista Power Policy</a:t>
            </a:r>
          </a:p>
          <a:p>
            <a:r>
              <a:rPr lang="en-US" dirty="0" smtClean="0"/>
              <a:t>Other Windows Vista Power Optimizations</a:t>
            </a:r>
          </a:p>
          <a:p>
            <a:r>
              <a:rPr lang="en-US" dirty="0" smtClean="0"/>
              <a:t>Platform Design Best Practices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403013"/>
          <a:ext cx="8153400" cy="1327785"/>
        </p:xfrm>
        <a:graphic>
          <a:graphicData uri="http://schemas.openxmlformats.org/drawingml/2006/table">
            <a:tbl>
              <a:tblPr firstRow="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2717800"/>
                <a:gridCol w="2717800"/>
                <a:gridCol w="2717800"/>
              </a:tblGrid>
              <a:tr h="504825">
                <a:tc>
                  <a:txBody>
                    <a:bodyPr/>
                    <a:lstStyle/>
                    <a:p>
                      <a:pPr algn="ctr"/>
                      <a:r>
                        <a:rPr lang="en-US" sz="2400" dirty="0" smtClean="0">
                          <a:effectLst/>
                        </a:rPr>
                        <a:t>Scenario</a:t>
                      </a:r>
                      <a:endParaRPr lang="en-US" sz="2400" b="1" dirty="0">
                        <a:effectLst/>
                      </a:endParaRPr>
                    </a:p>
                  </a:txBody>
                  <a:tcPr anchor="ctr"/>
                </a:tc>
                <a:tc>
                  <a:txBody>
                    <a:bodyPr/>
                    <a:lstStyle/>
                    <a:p>
                      <a:pPr algn="ctr"/>
                      <a:r>
                        <a:rPr lang="en-US" sz="2400" dirty="0" smtClean="0">
                          <a:effectLst/>
                        </a:rPr>
                        <a:t>Default</a:t>
                      </a:r>
                      <a:r>
                        <a:rPr lang="en-US" sz="2400" baseline="0" dirty="0" smtClean="0">
                          <a:effectLst/>
                        </a:rPr>
                        <a:t> </a:t>
                      </a:r>
                    </a:p>
                    <a:p>
                      <a:pPr algn="ctr"/>
                      <a:r>
                        <a:rPr lang="en-US" sz="2400" baseline="0" dirty="0" smtClean="0">
                          <a:effectLst/>
                        </a:rPr>
                        <a:t>Runtime Average</a:t>
                      </a:r>
                      <a:endParaRPr lang="en-US" sz="2400" b="1" dirty="0">
                        <a:effectLst/>
                      </a:endParaRPr>
                    </a:p>
                  </a:txBody>
                  <a:tcPr anchor="ctr"/>
                </a:tc>
                <a:tc>
                  <a:txBody>
                    <a:bodyPr/>
                    <a:lstStyle/>
                    <a:p>
                      <a:pPr algn="ctr"/>
                      <a:r>
                        <a:rPr lang="en-US" sz="2400" dirty="0" smtClean="0">
                          <a:effectLst/>
                        </a:rPr>
                        <a:t>Modified Runtime Average</a:t>
                      </a:r>
                      <a:endParaRPr lang="en-US" sz="2400" b="1" dirty="0">
                        <a:effectLst/>
                      </a:endParaRPr>
                    </a:p>
                  </a:txBody>
                  <a:tcPr anchor="ctr"/>
                </a:tc>
              </a:tr>
              <a:tr h="504825">
                <a:tc>
                  <a:txBody>
                    <a:bodyPr/>
                    <a:lstStyle/>
                    <a:p>
                      <a:pPr algn="ctr"/>
                      <a:r>
                        <a:rPr lang="en-US" sz="2000" dirty="0" smtClean="0">
                          <a:effectLst/>
                        </a:rPr>
                        <a:t>Idle</a:t>
                      </a:r>
                      <a:endParaRPr lang="en-US" sz="2000" b="0" baseline="0" dirty="0" smtClean="0">
                        <a:solidFill>
                          <a:schemeClr val="tx1"/>
                        </a:solidFill>
                        <a:effectLst/>
                      </a:endParaRPr>
                    </a:p>
                  </a:txBody>
                  <a:tcPr anchor="ctr"/>
                </a:tc>
                <a:tc>
                  <a:txBody>
                    <a:bodyPr/>
                    <a:lstStyle/>
                    <a:p>
                      <a:pPr algn="ctr"/>
                      <a:r>
                        <a:rPr lang="en-US" sz="2000" dirty="0" smtClean="0">
                          <a:effectLst/>
                        </a:rPr>
                        <a:t>235 minutes</a:t>
                      </a:r>
                      <a:endParaRPr lang="en-US" sz="2000" b="0" dirty="0">
                        <a:solidFill>
                          <a:schemeClr val="tx1"/>
                        </a:solidFill>
                        <a:effectLst/>
                      </a:endParaRPr>
                    </a:p>
                  </a:txBody>
                  <a:tcPr anchor="ctr"/>
                </a:tc>
                <a:tc>
                  <a:txBody>
                    <a:bodyPr/>
                    <a:lstStyle/>
                    <a:p>
                      <a:pPr algn="ctr"/>
                      <a:r>
                        <a:rPr lang="en-US" sz="2000" dirty="0" smtClean="0">
                          <a:effectLst/>
                        </a:rPr>
                        <a:t>253 minutes (+7%)</a:t>
                      </a:r>
                      <a:endParaRPr lang="en-US" sz="2000" b="0" dirty="0">
                        <a:solidFill>
                          <a:schemeClr val="tx1"/>
                        </a:solidFill>
                        <a:effectLst/>
                      </a:endParaRPr>
                    </a:p>
                  </a:txBody>
                  <a:tcPr anchor="ctr"/>
                </a:tc>
              </a:tr>
            </a:tbl>
          </a:graphicData>
        </a:graphic>
      </p:graphicFrame>
      <p:sp>
        <p:nvSpPr>
          <p:cNvPr id="9" name="Content Placeholder 2"/>
          <p:cNvSpPr txBox="1">
            <a:spLocks/>
          </p:cNvSpPr>
          <p:nvPr/>
        </p:nvSpPr>
        <p:spPr bwMode="auto">
          <a:xfrm>
            <a:off x="457200" y="3962400"/>
            <a:ext cx="8228012" cy="231933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3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p:txBody>
      </p:sp>
      <p:sp>
        <p:nvSpPr>
          <p:cNvPr id="2" name="Title 1"/>
          <p:cNvSpPr>
            <a:spLocks noGrp="1"/>
          </p:cNvSpPr>
          <p:nvPr>
            <p:ph type="title"/>
          </p:nvPr>
        </p:nvSpPr>
        <p:spPr/>
        <p:txBody>
          <a:bodyPr/>
          <a:lstStyle/>
          <a:p>
            <a:r>
              <a:rPr lang="en-US" smtClean="0"/>
              <a:t>Power Optimization Benefits</a:t>
            </a:r>
            <a:endParaRPr lang="en-US" dirty="0"/>
          </a:p>
        </p:txBody>
      </p:sp>
      <p:sp>
        <p:nvSpPr>
          <p:cNvPr id="3" name="Content Placeholder 2"/>
          <p:cNvSpPr>
            <a:spLocks noGrp="1"/>
          </p:cNvSpPr>
          <p:nvPr>
            <p:ph type="body" idx="1"/>
          </p:nvPr>
        </p:nvSpPr>
        <p:spPr>
          <a:xfrm>
            <a:off x="381000" y="3067478"/>
            <a:ext cx="8380412" cy="3098797"/>
          </a:xfrm>
        </p:spPr>
        <p:txBody>
          <a:bodyPr/>
          <a:lstStyle/>
          <a:p>
            <a:pPr lvl="0"/>
            <a:r>
              <a:rPr lang="en-US" dirty="0" smtClean="0"/>
              <a:t>Details</a:t>
            </a:r>
          </a:p>
          <a:p>
            <a:pPr lvl="1"/>
            <a:r>
              <a:rPr lang="en-US" dirty="0" smtClean="0"/>
              <a:t>Intel Core 2 Duo-based systems with integrated (GMA 950) graphics</a:t>
            </a:r>
          </a:p>
          <a:p>
            <a:pPr lvl="1"/>
            <a:r>
              <a:rPr lang="en-US" dirty="0" smtClean="0"/>
              <a:t>1 GB RAM, 60GB SATA HDD</a:t>
            </a:r>
          </a:p>
          <a:p>
            <a:pPr lvl="1"/>
            <a:r>
              <a:rPr lang="en-US" dirty="0" smtClean="0"/>
              <a:t>Windows Vista RTM, build 6000</a:t>
            </a:r>
          </a:p>
          <a:p>
            <a:pPr lvl="1"/>
            <a:r>
              <a:rPr lang="en-US" dirty="0" smtClean="0"/>
              <a:t>Latest drivers from manufacturer web site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Platform Design Best Practices</a:t>
            </a:r>
            <a:endParaRPr lang="en-US" dirty="0"/>
          </a:p>
        </p:txBody>
      </p:sp>
      <p:sp>
        <p:nvSpPr>
          <p:cNvPr id="3" name="Content Placeholder 2"/>
          <p:cNvSpPr>
            <a:spLocks noGrp="1"/>
          </p:cNvSpPr>
          <p:nvPr>
            <p:ph type="body" idx="1"/>
          </p:nvPr>
        </p:nvSpPr>
        <p:spPr>
          <a:xfrm>
            <a:off x="382588" y="1414464"/>
            <a:ext cx="8380412" cy="4236544"/>
          </a:xfrm>
        </p:spPr>
        <p:txBody>
          <a:bodyPr/>
          <a:lstStyle/>
          <a:p>
            <a:r>
              <a:rPr lang="en-US" dirty="0" smtClean="0"/>
              <a:t>Review preload software for energy efficiency</a:t>
            </a:r>
          </a:p>
          <a:p>
            <a:pPr lvl="1"/>
            <a:r>
              <a:rPr lang="en-US" dirty="0" smtClean="0"/>
              <a:t>Compare battery life of clean install to preload </a:t>
            </a:r>
          </a:p>
          <a:p>
            <a:pPr lvl="1"/>
            <a:r>
              <a:rPr lang="en-US" dirty="0" smtClean="0"/>
              <a:t>Work with ISVs and IHVs on energy efficiency improvements</a:t>
            </a:r>
          </a:p>
          <a:p>
            <a:pPr lvl="2"/>
            <a:r>
              <a:rPr lang="en-US" dirty="0" smtClean="0"/>
              <a:t>Also scrutinize IHV software services and value add applications</a:t>
            </a:r>
          </a:p>
          <a:p>
            <a:pPr lvl="2"/>
            <a:r>
              <a:rPr lang="en-US" dirty="0" smtClean="0"/>
              <a:t>Integrate with Vista power policy</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Platform Design Best Practices</a:t>
            </a:r>
            <a:endParaRPr lang="en-US" dirty="0"/>
          </a:p>
        </p:txBody>
      </p:sp>
      <p:sp>
        <p:nvSpPr>
          <p:cNvPr id="3" name="Content Placeholder 2"/>
          <p:cNvSpPr>
            <a:spLocks noGrp="1"/>
          </p:cNvSpPr>
          <p:nvPr>
            <p:ph type="body" idx="1"/>
          </p:nvPr>
        </p:nvSpPr>
        <p:spPr>
          <a:xfrm>
            <a:off x="382588" y="1414464"/>
            <a:ext cx="8380412" cy="3994427"/>
          </a:xfrm>
        </p:spPr>
        <p:txBody>
          <a:bodyPr/>
          <a:lstStyle/>
          <a:p>
            <a:r>
              <a:rPr lang="en-US" dirty="0" smtClean="0"/>
              <a:t>USB opportunities</a:t>
            </a:r>
          </a:p>
          <a:p>
            <a:pPr lvl="1"/>
            <a:r>
              <a:rPr lang="en-US" dirty="0" smtClean="0"/>
              <a:t>Validate USB-connected value-add devices support selective suspend</a:t>
            </a:r>
          </a:p>
          <a:p>
            <a:pPr lvl="2"/>
            <a:r>
              <a:rPr lang="en-US" dirty="0" smtClean="0"/>
              <a:t>Fingerprint readers, webcams, etc</a:t>
            </a:r>
          </a:p>
          <a:p>
            <a:pPr lvl="1"/>
            <a:r>
              <a:rPr lang="en-US" dirty="0" smtClean="0"/>
              <a:t>Avoid integrated USB hubs</a:t>
            </a:r>
          </a:p>
          <a:p>
            <a:pPr lvl="2"/>
            <a:r>
              <a:rPr lang="en-US" dirty="0" smtClean="0"/>
              <a:t>Processor idle state utilization impact</a:t>
            </a:r>
          </a:p>
          <a:p>
            <a:pPr lvl="2"/>
            <a:r>
              <a:rPr lang="en-US" dirty="0" smtClean="0"/>
              <a:t>S3 resume delays</a:t>
            </a:r>
          </a:p>
          <a:p>
            <a:pPr lvl="2"/>
            <a:r>
              <a:rPr lang="en-US" dirty="0" smtClean="0"/>
              <a:t>Need to power the hub device itself</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Platform Design Best Practices</a:t>
            </a:r>
            <a:endParaRPr lang="en-US" dirty="0"/>
          </a:p>
        </p:txBody>
      </p:sp>
      <p:sp>
        <p:nvSpPr>
          <p:cNvPr id="3" name="Content Placeholder 2"/>
          <p:cNvSpPr>
            <a:spLocks noGrp="1"/>
          </p:cNvSpPr>
          <p:nvPr>
            <p:ph type="body" idx="1"/>
          </p:nvPr>
        </p:nvSpPr>
        <p:spPr>
          <a:xfrm>
            <a:off x="382588" y="1414464"/>
            <a:ext cx="8380412" cy="4323235"/>
          </a:xfrm>
        </p:spPr>
        <p:txBody>
          <a:bodyPr/>
          <a:lstStyle/>
          <a:p>
            <a:r>
              <a:rPr lang="en-US" dirty="0" smtClean="0"/>
              <a:t>Design and integrate low-power devices</a:t>
            </a:r>
          </a:p>
          <a:p>
            <a:pPr lvl="1"/>
            <a:r>
              <a:rPr lang="en-US" dirty="0" smtClean="0"/>
              <a:t>Engage with IHVs to integrate device power management with Microsoft Vista power policy</a:t>
            </a:r>
          </a:p>
          <a:p>
            <a:pPr lvl="1"/>
            <a:r>
              <a:rPr lang="en-US" dirty="0" smtClean="0"/>
              <a:t>Attend the “Designing Power Friendly Devices” session</a:t>
            </a:r>
          </a:p>
          <a:p>
            <a:pPr lvl="2"/>
            <a:r>
              <a:rPr lang="en-US" dirty="0" smtClean="0">
                <a:solidFill>
                  <a:schemeClr val="accent1"/>
                </a:solidFill>
              </a:rPr>
              <a:t>SYS-T309</a:t>
            </a:r>
          </a:p>
          <a:p>
            <a:pPr lvl="2"/>
            <a:r>
              <a:rPr lang="en-US" dirty="0" smtClean="0">
                <a:solidFill>
                  <a:schemeClr val="accent1"/>
                </a:solidFill>
              </a:rPr>
              <a:t>Speaker:  Barnes Cooper, Intel Corporation</a:t>
            </a:r>
          </a:p>
          <a:p>
            <a:pPr lvl="2"/>
            <a:r>
              <a:rPr lang="en-US" dirty="0" smtClean="0">
                <a:solidFill>
                  <a:schemeClr val="accent1"/>
                </a:solidFill>
              </a:rPr>
              <a:t>In this room, 2:00pm, after lunch</a:t>
            </a:r>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382588" y="1414464"/>
            <a:ext cx="8380412" cy="3050066"/>
          </a:xfrm>
        </p:spPr>
        <p:txBody>
          <a:bodyPr/>
          <a:lstStyle/>
          <a:p>
            <a:r>
              <a:rPr lang="en-US" dirty="0" smtClean="0"/>
              <a:t>Evaluate energy efficiency and battery life on your platform</a:t>
            </a:r>
          </a:p>
          <a:p>
            <a:r>
              <a:rPr lang="en-US" dirty="0" smtClean="0"/>
              <a:t>Tailor Windows Vista power policy to hardware platform</a:t>
            </a:r>
          </a:p>
          <a:p>
            <a:r>
              <a:rPr lang="en-US" dirty="0" smtClean="0"/>
              <a:t>Design hardware and preload software for energy efficiency and power savings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878574" y="5905675"/>
            <a:ext cx="2817626"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1871332" y="5891504"/>
            <a:ext cx="2817626"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382588" y="1414464"/>
            <a:ext cx="8380412" cy="4921347"/>
          </a:xfrm>
        </p:spPr>
        <p:txBody>
          <a:bodyPr/>
          <a:lstStyle/>
          <a:p>
            <a:r>
              <a:rPr lang="en-US" sz="2400" dirty="0" smtClean="0"/>
              <a:t>Web Resources</a:t>
            </a:r>
          </a:p>
          <a:p>
            <a:pPr lvl="1"/>
            <a:r>
              <a:rPr lang="en-US" sz="2000" dirty="0" smtClean="0"/>
              <a:t>Power Policy Configuration and Deployment in Windows Vista </a:t>
            </a:r>
            <a:r>
              <a:rPr lang="en-US" sz="2000" dirty="0" smtClean="0">
                <a:hlinkClick r:id="rId3"/>
              </a:rPr>
              <a:t>http://www.microsoft.com/whdc/system/pnppwr/powermgmt/PMpolicy_Vista.mspx</a:t>
            </a:r>
            <a:r>
              <a:rPr lang="en-US" sz="2000" dirty="0" smtClean="0"/>
              <a:t> </a:t>
            </a:r>
          </a:p>
          <a:p>
            <a:pPr lvl="1"/>
            <a:r>
              <a:rPr lang="en-US" sz="2000" dirty="0" smtClean="0"/>
              <a:t>Windows Vista Energy Conservation </a:t>
            </a:r>
            <a:r>
              <a:rPr lang="en-US" sz="2000" dirty="0" smtClean="0">
                <a:hlinkClick r:id="rId4"/>
              </a:rPr>
              <a:t>http://www.microsoft.com/whdc/system/pnppwr/powermgmt/VistaEnergyConserv.mspx</a:t>
            </a:r>
            <a:r>
              <a:rPr lang="en-US" sz="2000" dirty="0" smtClean="0"/>
              <a:t> </a:t>
            </a:r>
          </a:p>
          <a:p>
            <a:r>
              <a:rPr lang="en-US" sz="2400" dirty="0" smtClean="0"/>
              <a:t>Related Sessions</a:t>
            </a:r>
          </a:p>
          <a:p>
            <a:pPr lvl="1"/>
            <a:r>
              <a:rPr lang="en-US" sz="2000" dirty="0" smtClean="0"/>
              <a:t>SYS-T300 – “Designing Power Friendly Devices”</a:t>
            </a:r>
          </a:p>
          <a:p>
            <a:pPr lvl="1"/>
            <a:r>
              <a:rPr lang="en-US" sz="2000" dirty="0" smtClean="0"/>
              <a:t>SYS-T494 – “PCs and Energy Efficiency:  Implications for </a:t>
            </a:r>
            <a:r>
              <a:rPr lang="en-US" sz="2000" dirty="0" err="1" smtClean="0"/>
              <a:t>IHVs</a:t>
            </a:r>
            <a:r>
              <a:rPr lang="en-US" sz="2000" dirty="0" smtClean="0"/>
              <a:t>”</a:t>
            </a:r>
          </a:p>
          <a:p>
            <a:pPr lvl="1"/>
            <a:r>
              <a:rPr lang="en-US" sz="2000" dirty="0" smtClean="0"/>
              <a:t>SYS-C316- “How To Power Optimize Your Windows Platform</a:t>
            </a:r>
          </a:p>
          <a:p>
            <a:pPr lvl="1"/>
            <a:r>
              <a:rPr lang="en-US" sz="2000" dirty="0" smtClean="0"/>
              <a:t>SYS-C315-”Tuning Processor Power Management”</a:t>
            </a:r>
          </a:p>
          <a:p>
            <a:r>
              <a:rPr lang="en-US" sz="2400" dirty="0" smtClean="0"/>
              <a:t>E-mail:</a:t>
            </a:r>
            <a:endParaRPr lang="en-US" sz="2000" dirty="0" smtClean="0"/>
          </a:p>
        </p:txBody>
      </p:sp>
      <p:sp>
        <p:nvSpPr>
          <p:cNvPr id="242693" name="Text Box 5"/>
          <p:cNvSpPr txBox="1">
            <a:spLocks noChangeArrowheads="1"/>
          </p:cNvSpPr>
          <p:nvPr/>
        </p:nvSpPr>
        <p:spPr bwMode="auto">
          <a:xfrm>
            <a:off x="1910307" y="5941616"/>
            <a:ext cx="2819400" cy="369322"/>
          </a:xfrm>
          <a:prstGeom prst="rect">
            <a:avLst/>
          </a:prstGeom>
          <a:noFill/>
          <a:ln w="12700">
            <a:noFill/>
            <a:miter lim="800000"/>
            <a:headEnd/>
            <a:tailEnd/>
          </a:ln>
          <a:effectLst/>
        </p:spPr>
        <p:txBody>
          <a:bodyPr wrap="square" lIns="91428" tIns="45715" rIns="91428" bIns="45715">
            <a:spAutoFit/>
          </a:bodyPr>
          <a:lstStyle/>
          <a:p>
            <a:pPr algn="ctr"/>
            <a:r>
              <a:rPr lang="en-US" dirty="0" err="1" smtClean="0">
                <a:solidFill>
                  <a:schemeClr val="tx2"/>
                </a:solidFill>
                <a:effectLst>
                  <a:outerShdw blurRad="38100" dist="38100" dir="2700000" algn="tl">
                    <a:srgbClr val="000000">
                      <a:alpha val="43137"/>
                    </a:srgbClr>
                  </a:outerShdw>
                </a:effectLst>
                <a:hlinkClick r:id="rId5"/>
              </a:rPr>
              <a:t>Onnow</a:t>
            </a:r>
            <a:r>
              <a:rPr lang="en-US" dirty="0" smtClean="0">
                <a:solidFill>
                  <a:schemeClr val="tx2"/>
                </a:solidFill>
                <a:effectLst>
                  <a:outerShdw blurRad="38100" dist="38100" dir="2700000" algn="tl">
                    <a:srgbClr val="000000">
                      <a:alpha val="43137"/>
                    </a:srgbClr>
                  </a:outerShdw>
                </a:effectLst>
                <a:hlinkClick r:id="rId5"/>
              </a:rPr>
              <a:t> @ microsoft.com</a:t>
            </a:r>
            <a:endParaRPr lang="en-US" dirty="0">
              <a:solidFill>
                <a:schemeClr val="tx2"/>
              </a:solidFill>
              <a:effectLst>
                <a:outerShdw blurRad="38100" dist="38100" dir="2700000" algn="tl">
                  <a:srgbClr val="000000">
                    <a:alpha val="43137"/>
                  </a:srgbClr>
                </a:outerShdw>
              </a:effectLst>
            </a:endParaRPr>
          </a:p>
        </p:txBody>
      </p:sp>
      <p:sp>
        <p:nvSpPr>
          <p:cNvPr id="7" name="Rectangle 6"/>
          <p:cNvSpPr/>
          <p:nvPr/>
        </p:nvSpPr>
        <p:spPr>
          <a:xfrm>
            <a:off x="4922870" y="5926207"/>
            <a:ext cx="2672719" cy="369332"/>
          </a:xfrm>
          <a:prstGeom prst="rect">
            <a:avLst/>
          </a:prstGeom>
        </p:spPr>
        <p:txBody>
          <a:bodyPr wrap="none">
            <a:spAutoFit/>
          </a:bodyPr>
          <a:lstStyle/>
          <a:p>
            <a:pPr algn="ctr"/>
            <a:r>
              <a:rPr lang="en-US" dirty="0" err="1" smtClean="0">
                <a:solidFill>
                  <a:schemeClr val="tx2"/>
                </a:solidFill>
                <a:effectLst>
                  <a:outerShdw blurRad="38100" dist="38100" dir="2700000" algn="tl">
                    <a:srgbClr val="000000">
                      <a:alpha val="43137"/>
                    </a:srgbClr>
                  </a:outerShdw>
                </a:effectLst>
                <a:hlinkClick r:id="rId6"/>
              </a:rPr>
              <a:t>Battlife</a:t>
            </a:r>
            <a:r>
              <a:rPr lang="en-US" dirty="0" smtClean="0">
                <a:solidFill>
                  <a:schemeClr val="tx2"/>
                </a:solidFill>
                <a:effectLst>
                  <a:outerShdw blurRad="38100" dist="38100" dir="2700000" algn="tl">
                    <a:srgbClr val="000000">
                      <a:alpha val="43137"/>
                    </a:srgbClr>
                  </a:outerShdw>
                </a:effectLst>
                <a:hlinkClick r:id="rId6"/>
              </a:rPr>
              <a:t> @ microsoft.com</a:t>
            </a:r>
            <a:endParaRPr lang="en-US" dirty="0">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Energy Efficiency Introduction</a:t>
            </a:r>
            <a:endParaRPr lang="en-US" dirty="0"/>
          </a:p>
        </p:txBody>
      </p:sp>
      <p:sp>
        <p:nvSpPr>
          <p:cNvPr id="3" name="Content Placeholder 2"/>
          <p:cNvSpPr>
            <a:spLocks noGrp="1"/>
          </p:cNvSpPr>
          <p:nvPr>
            <p:ph type="body" idx="1"/>
          </p:nvPr>
        </p:nvSpPr>
        <p:spPr>
          <a:xfrm>
            <a:off x="382588" y="1414464"/>
            <a:ext cx="8380412" cy="2999283"/>
          </a:xfrm>
        </p:spPr>
        <p:txBody>
          <a:bodyPr/>
          <a:lstStyle/>
          <a:p>
            <a:r>
              <a:rPr lang="en-US" dirty="0" smtClean="0"/>
              <a:t>Energy efficiency enables more than extended mobile PC battery life</a:t>
            </a:r>
          </a:p>
          <a:p>
            <a:pPr lvl="1"/>
            <a:r>
              <a:rPr lang="en-US" dirty="0" smtClean="0"/>
              <a:t>Regulatory compliance for desktop and server systems</a:t>
            </a:r>
          </a:p>
          <a:p>
            <a:pPr lvl="1"/>
            <a:r>
              <a:rPr lang="en-US" dirty="0" smtClean="0"/>
              <a:t>Increased density of server deployments</a:t>
            </a:r>
          </a:p>
          <a:p>
            <a:pPr lvl="1"/>
            <a:r>
              <a:rPr lang="en-US" dirty="0" smtClean="0"/>
              <a:t>Operational energy expense reduction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Improving Energy Efficiency</a:t>
            </a:r>
            <a:endParaRPr lang="en-US" dirty="0"/>
          </a:p>
        </p:txBody>
      </p:sp>
      <p:sp>
        <p:nvSpPr>
          <p:cNvPr id="3" name="Content Placeholder 2"/>
          <p:cNvSpPr>
            <a:spLocks noGrp="1"/>
          </p:cNvSpPr>
          <p:nvPr>
            <p:ph type="body" idx="1"/>
          </p:nvPr>
        </p:nvSpPr>
        <p:spPr>
          <a:xfrm>
            <a:off x="382588" y="1414464"/>
            <a:ext cx="8380412" cy="5347105"/>
          </a:xfrm>
        </p:spPr>
        <p:txBody>
          <a:bodyPr/>
          <a:lstStyle/>
          <a:p>
            <a:r>
              <a:rPr lang="en-US" dirty="0" smtClean="0"/>
              <a:t>Evaluate system power consumption</a:t>
            </a:r>
          </a:p>
          <a:p>
            <a:r>
              <a:rPr lang="en-US" dirty="0" smtClean="0"/>
              <a:t>Configure platform hardware and software policies</a:t>
            </a:r>
          </a:p>
          <a:p>
            <a:pPr lvl="1"/>
            <a:r>
              <a:rPr lang="en-US" dirty="0" smtClean="0"/>
              <a:t>Trade performance for power savings</a:t>
            </a:r>
          </a:p>
          <a:p>
            <a:pPr lvl="1"/>
            <a:r>
              <a:rPr lang="en-US" dirty="0" smtClean="0"/>
              <a:t>Examples</a:t>
            </a:r>
          </a:p>
          <a:p>
            <a:pPr lvl="2"/>
            <a:r>
              <a:rPr lang="en-US" dirty="0" smtClean="0"/>
              <a:t>Enable a short monitor blanking timeout</a:t>
            </a:r>
          </a:p>
          <a:p>
            <a:pPr lvl="2"/>
            <a:r>
              <a:rPr lang="en-US" dirty="0" smtClean="0"/>
              <a:t>Enable power save mode for </a:t>
            </a:r>
            <a:br>
              <a:rPr lang="en-US" dirty="0" smtClean="0"/>
            </a:br>
            <a:r>
              <a:rPr lang="en-US" dirty="0" smtClean="0"/>
              <a:t>802.11 Wi-Fi adapter</a:t>
            </a:r>
          </a:p>
          <a:p>
            <a:r>
              <a:rPr lang="en-US" dirty="0" smtClean="0"/>
              <a:t>Use energy-efficient hardware components</a:t>
            </a:r>
          </a:p>
          <a:p>
            <a:r>
              <a:rPr lang="en-US" dirty="0" smtClean="0"/>
              <a:t>Install energy-efficient preload software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Evaluating Energy Efficiency</a:t>
            </a:r>
            <a:endParaRPr lang="en-US" dirty="0"/>
          </a:p>
        </p:txBody>
      </p:sp>
      <p:sp>
        <p:nvSpPr>
          <p:cNvPr id="3" name="Content Placeholder 2"/>
          <p:cNvSpPr>
            <a:spLocks noGrp="1"/>
          </p:cNvSpPr>
          <p:nvPr>
            <p:ph type="body" idx="1"/>
          </p:nvPr>
        </p:nvSpPr>
        <p:spPr>
          <a:xfrm>
            <a:off x="382588" y="1414464"/>
            <a:ext cx="8380412" cy="4887492"/>
          </a:xfrm>
        </p:spPr>
        <p:txBody>
          <a:bodyPr/>
          <a:lstStyle/>
          <a:p>
            <a:r>
              <a:rPr lang="en-US" sz="2800" dirty="0" smtClean="0"/>
              <a:t>Methods to measure mobile PC battery life</a:t>
            </a:r>
          </a:p>
          <a:p>
            <a:pPr lvl="1"/>
            <a:r>
              <a:rPr lang="en-US" sz="2400" dirty="0" smtClean="0"/>
              <a:t>First, choose a scenario</a:t>
            </a:r>
          </a:p>
          <a:p>
            <a:pPr lvl="2"/>
            <a:r>
              <a:rPr lang="en-US" sz="2000" dirty="0" smtClean="0"/>
              <a:t>Idle, DVD playback, Industry-standard benchmark</a:t>
            </a:r>
          </a:p>
          <a:p>
            <a:pPr lvl="1"/>
            <a:r>
              <a:rPr lang="en-US" sz="2400" dirty="0" smtClean="0"/>
              <a:t>Perform run-down tests for first-level validation</a:t>
            </a:r>
          </a:p>
          <a:p>
            <a:pPr lvl="2"/>
            <a:r>
              <a:rPr lang="en-US" sz="2000" dirty="0" smtClean="0"/>
              <a:t>Measure full-charge to empty drain duration</a:t>
            </a:r>
          </a:p>
          <a:p>
            <a:pPr lvl="2"/>
            <a:r>
              <a:rPr lang="en-US" sz="2000" dirty="0" smtClean="0"/>
              <a:t>Repeat several times and average</a:t>
            </a:r>
          </a:p>
          <a:p>
            <a:pPr lvl="1"/>
            <a:r>
              <a:rPr lang="en-US" sz="2400" dirty="0" smtClean="0"/>
              <a:t>Instrumented systems can be used to validate fine-grained changes</a:t>
            </a:r>
          </a:p>
          <a:p>
            <a:pPr lvl="2"/>
            <a:r>
              <a:rPr lang="en-US" sz="2000" dirty="0" smtClean="0"/>
              <a:t>E.g., changes in video device / driver power management</a:t>
            </a:r>
          </a:p>
          <a:p>
            <a:r>
              <a:rPr lang="en-US" sz="2800" dirty="0" smtClean="0"/>
              <a:t>Desktop and server power consumption</a:t>
            </a:r>
          </a:p>
          <a:p>
            <a:pPr lvl="1"/>
            <a:r>
              <a:rPr lang="en-US" sz="2400" dirty="0" smtClean="0"/>
              <a:t>Average AC power consumption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Evaluating Energy Efficiency</a:t>
            </a:r>
            <a:endParaRPr lang="en-US" dirty="0"/>
          </a:p>
        </p:txBody>
      </p:sp>
      <p:sp>
        <p:nvSpPr>
          <p:cNvPr id="3" name="Content Placeholder 2"/>
          <p:cNvSpPr>
            <a:spLocks noGrp="1"/>
          </p:cNvSpPr>
          <p:nvPr>
            <p:ph type="body" idx="1"/>
          </p:nvPr>
        </p:nvSpPr>
        <p:spPr>
          <a:xfrm>
            <a:off x="382588" y="1414464"/>
            <a:ext cx="8380412" cy="4388381"/>
          </a:xfrm>
        </p:spPr>
        <p:txBody>
          <a:bodyPr/>
          <a:lstStyle/>
          <a:p>
            <a:r>
              <a:rPr lang="en-US" sz="2800" dirty="0" smtClean="0"/>
              <a:t>Indirect indicators of system power consumption</a:t>
            </a:r>
          </a:p>
          <a:p>
            <a:pPr lvl="1"/>
            <a:r>
              <a:rPr lang="en-US" sz="2400" dirty="0" smtClean="0"/>
              <a:t>Effective use of deep processor idle states</a:t>
            </a:r>
          </a:p>
          <a:p>
            <a:pPr lvl="2"/>
            <a:r>
              <a:rPr lang="en-US" sz="2000" dirty="0" smtClean="0"/>
              <a:t>Observe with </a:t>
            </a:r>
            <a:r>
              <a:rPr lang="en-US" sz="2000" dirty="0" err="1" smtClean="0"/>
              <a:t>Perfmon</a:t>
            </a:r>
            <a:r>
              <a:rPr lang="en-US" sz="2000" dirty="0" smtClean="0"/>
              <a:t>, </a:t>
            </a:r>
            <a:r>
              <a:rPr lang="en-US" sz="2000" dirty="0" err="1" smtClean="0"/>
              <a:t>PwrTest</a:t>
            </a:r>
            <a:r>
              <a:rPr lang="en-US" sz="2000" dirty="0" smtClean="0"/>
              <a:t>, or processor vendor utilities</a:t>
            </a:r>
          </a:p>
          <a:p>
            <a:pPr lvl="1"/>
            <a:r>
              <a:rPr lang="en-US" sz="2400" dirty="0" smtClean="0"/>
              <a:t>Effective use of processor performance states</a:t>
            </a:r>
          </a:p>
          <a:p>
            <a:pPr lvl="2"/>
            <a:r>
              <a:rPr lang="en-US" sz="2000" dirty="0" smtClean="0"/>
              <a:t>System should be in lowest performance state when processor utilization is low for maximum power savings</a:t>
            </a:r>
          </a:p>
          <a:p>
            <a:pPr lvl="2"/>
            <a:r>
              <a:rPr lang="en-US" sz="2000" dirty="0" smtClean="0"/>
              <a:t>Observe with </a:t>
            </a:r>
            <a:r>
              <a:rPr lang="en-US" sz="2000" dirty="0" err="1" smtClean="0"/>
              <a:t>Perfmon</a:t>
            </a:r>
            <a:r>
              <a:rPr lang="en-US" sz="2000" dirty="0" smtClean="0"/>
              <a:t> or </a:t>
            </a:r>
            <a:r>
              <a:rPr lang="en-US" sz="2000" dirty="0" err="1" smtClean="0"/>
              <a:t>PwrTest</a:t>
            </a:r>
            <a:endParaRPr lang="en-US" sz="2000" dirty="0" smtClean="0"/>
          </a:p>
          <a:p>
            <a:pPr lvl="1"/>
            <a:r>
              <a:rPr lang="en-US" sz="2400" dirty="0" smtClean="0"/>
              <a:t>Default platform timer tick interval</a:t>
            </a:r>
          </a:p>
          <a:p>
            <a:pPr lvl="2"/>
            <a:r>
              <a:rPr lang="en-US" sz="2000" dirty="0" smtClean="0"/>
              <a:t>Platform timer should be at the default 15.6 ms value</a:t>
            </a:r>
          </a:p>
          <a:p>
            <a:pPr lvl="2"/>
            <a:r>
              <a:rPr lang="en-US" sz="2000" dirty="0" smtClean="0"/>
              <a:t>Use event logging to see when applications change the timer frequency</a:t>
            </a:r>
            <a:endParaRPr lang="en-US" sz="24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3" descr="C:\Users\patste\Pictures\temp2.png"/>
          <p:cNvPicPr>
            <a:picLocks noChangeAspect="1" noChangeArrowheads="1"/>
          </p:cNvPicPr>
          <p:nvPr/>
        </p:nvPicPr>
        <p:blipFill>
          <a:blip r:embed="rId3" cstate="print"/>
          <a:srcRect/>
          <a:stretch>
            <a:fillRect/>
          </a:stretch>
        </p:blipFill>
        <p:spPr bwMode="auto">
          <a:xfrm>
            <a:off x="4343400" y="857250"/>
            <a:ext cx="4800600" cy="6000750"/>
          </a:xfrm>
          <a:prstGeom prst="rect">
            <a:avLst/>
          </a:prstGeom>
          <a:noFill/>
          <a:effectLst>
            <a:outerShdw blurRad="673100" sx="102000" sy="102000" algn="ctr" rotWithShape="0">
              <a:prstClr val="black"/>
            </a:outerShdw>
          </a:effectLst>
        </p:spPr>
      </p:pic>
      <p:sp>
        <p:nvSpPr>
          <p:cNvPr id="2" name="Title 1"/>
          <p:cNvSpPr>
            <a:spLocks noGrp="1"/>
          </p:cNvSpPr>
          <p:nvPr>
            <p:ph type="title"/>
          </p:nvPr>
        </p:nvSpPr>
        <p:spPr/>
        <p:txBody>
          <a:bodyPr/>
          <a:lstStyle/>
          <a:p>
            <a:r>
              <a:rPr lang="en-US" smtClean="0"/>
              <a:t>Mobile PC Power Consumption</a:t>
            </a:r>
            <a:endParaRPr lang="en-US" dirty="0"/>
          </a:p>
        </p:txBody>
      </p:sp>
      <p:sp>
        <p:nvSpPr>
          <p:cNvPr id="73" name="Content Placeholder 2"/>
          <p:cNvSpPr>
            <a:spLocks noGrp="1"/>
          </p:cNvSpPr>
          <p:nvPr>
            <p:ph idx="4294967295"/>
          </p:nvPr>
        </p:nvSpPr>
        <p:spPr>
          <a:xfrm>
            <a:off x="0" y="6248400"/>
            <a:ext cx="8380413" cy="381000"/>
          </a:xfrm>
          <a:prstGeom prst="rect">
            <a:avLst/>
          </a:prstGeom>
        </p:spPr>
        <p:txBody>
          <a:bodyPr anchor="ctr">
            <a:noAutofit/>
          </a:bodyPr>
          <a:lstStyle/>
          <a:p>
            <a:pPr>
              <a:buNone/>
            </a:pPr>
            <a:r>
              <a:rPr lang="en-US" sz="1800" dirty="0" smtClean="0">
                <a:solidFill>
                  <a:schemeClr val="accent1"/>
                </a:solidFill>
              </a:rPr>
              <a:t>*Example Thin-and-Light Platform, Windows Vista RTM Idle</a:t>
            </a:r>
          </a:p>
        </p:txBody>
      </p:sp>
      <p:grpSp>
        <p:nvGrpSpPr>
          <p:cNvPr id="3" name="Group 13"/>
          <p:cNvGrpSpPr/>
          <p:nvPr/>
        </p:nvGrpSpPr>
        <p:grpSpPr>
          <a:xfrm>
            <a:off x="372136" y="1339701"/>
            <a:ext cx="3657600" cy="755070"/>
            <a:chOff x="457200" y="1607130"/>
            <a:chExt cx="3657600" cy="755070"/>
          </a:xfrm>
        </p:grpSpPr>
        <p:sp>
          <p:nvSpPr>
            <p:cNvPr id="8" name="Rounded Rectangle 7"/>
            <p:cNvSpPr/>
            <p:nvPr/>
          </p:nvSpPr>
          <p:spPr>
            <a:xfrm>
              <a:off x="457200" y="1676400"/>
              <a:ext cx="3429000" cy="685800"/>
            </a:xfrm>
            <a:prstGeom prst="round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a:xfrm flipH="1">
              <a:off x="500061" y="1714499"/>
              <a:ext cx="612648" cy="609600"/>
            </a:xfrm>
            <a:prstGeom prst="roundRect">
              <a:avLst/>
            </a:prstGeom>
            <a:blipFill>
              <a:blip r:embed="rId4" cstate="print"/>
              <a:stretch>
                <a:fillRect/>
              </a:stretch>
            </a:blip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TextBox 10"/>
            <p:cNvSpPr txBox="1"/>
            <p:nvPr/>
          </p:nvSpPr>
          <p:spPr>
            <a:xfrm>
              <a:off x="1143000" y="1607130"/>
              <a:ext cx="1447800" cy="461665"/>
            </a:xfrm>
            <a:prstGeom prst="rect">
              <a:avLst/>
            </a:prstGeom>
            <a:noFill/>
          </p:spPr>
          <p:txBody>
            <a:bodyPr wrap="square" rtlCol="0">
              <a:spAutoFit/>
            </a:bodyPr>
            <a:lstStyle/>
            <a:p>
              <a:r>
                <a:rPr lang="en-US" sz="2400" b="1" dirty="0" smtClean="0">
                  <a:gradFill>
                    <a:gsLst>
                      <a:gs pos="0">
                        <a:schemeClr val="bg1">
                          <a:lumMod val="60000"/>
                          <a:lumOff val="40000"/>
                        </a:schemeClr>
                      </a:gs>
                      <a:gs pos="64999">
                        <a:schemeClr val="bg1">
                          <a:lumMod val="50000"/>
                        </a:schemeClr>
                      </a:gs>
                    </a:gsLst>
                    <a:lin ang="5400000" scaled="0"/>
                  </a:gradFill>
                  <a:effectLst>
                    <a:outerShdw blurRad="38100" dist="38100" dir="2700000" algn="tl">
                      <a:srgbClr val="000000">
                        <a:alpha val="43137"/>
                      </a:srgbClr>
                    </a:outerShdw>
                  </a:effectLst>
                </a:rPr>
                <a:t>Display</a:t>
              </a:r>
              <a:endParaRPr lang="en-US" sz="2400" b="1" dirty="0">
                <a:gradFill>
                  <a:gsLst>
                    <a:gs pos="0">
                      <a:schemeClr val="bg1">
                        <a:lumMod val="60000"/>
                        <a:lumOff val="40000"/>
                      </a:schemeClr>
                    </a:gs>
                    <a:gs pos="64999">
                      <a:schemeClr val="bg1">
                        <a:lumMod val="50000"/>
                      </a:schemeClr>
                    </a:gs>
                  </a:gsLst>
                  <a:lin ang="5400000" scaled="0"/>
                </a:gradFill>
                <a:effectLst>
                  <a:outerShdw blurRad="38100" dist="38100" dir="2700000" algn="tl">
                    <a:srgbClr val="000000">
                      <a:alpha val="43137"/>
                    </a:srgbClr>
                  </a:outerShdw>
                </a:effectLst>
              </a:endParaRPr>
            </a:p>
          </p:txBody>
        </p:sp>
        <p:sp>
          <p:nvSpPr>
            <p:cNvPr id="12" name="TextBox 11"/>
            <p:cNvSpPr txBox="1"/>
            <p:nvPr/>
          </p:nvSpPr>
          <p:spPr>
            <a:xfrm>
              <a:off x="2895600" y="1676400"/>
              <a:ext cx="1219200" cy="584775"/>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43%</a:t>
              </a:r>
              <a:endParaRPr lang="en-US" sz="3200" b="1" dirty="0">
                <a:solidFill>
                  <a:schemeClr val="accent2"/>
                </a:solidFill>
                <a:effectLst>
                  <a:outerShdw blurRad="38100" dist="38100" dir="2700000" algn="tl">
                    <a:srgbClr val="000000">
                      <a:alpha val="43137"/>
                    </a:srgbClr>
                  </a:outerShdw>
                </a:effectLst>
              </a:endParaRPr>
            </a:p>
          </p:txBody>
        </p:sp>
        <p:sp>
          <p:nvSpPr>
            <p:cNvPr id="13" name="TextBox 12"/>
            <p:cNvSpPr txBox="1"/>
            <p:nvPr/>
          </p:nvSpPr>
          <p:spPr>
            <a:xfrm>
              <a:off x="1170710" y="2041358"/>
              <a:ext cx="1981200" cy="307777"/>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Blanking, Dimming</a:t>
              </a:r>
              <a:endParaRPr lang="en-US" sz="1400" b="1" dirty="0">
                <a:solidFill>
                  <a:schemeClr val="bg1"/>
                </a:solidFill>
                <a:effectLst>
                  <a:outerShdw blurRad="38100" dist="38100" dir="2700000" algn="tl">
                    <a:srgbClr val="000000">
                      <a:alpha val="43137"/>
                    </a:srgbClr>
                  </a:outerShdw>
                </a:effectLst>
              </a:endParaRPr>
            </a:p>
          </p:txBody>
        </p:sp>
      </p:grpSp>
      <p:grpSp>
        <p:nvGrpSpPr>
          <p:cNvPr id="4" name="Group 51"/>
          <p:cNvGrpSpPr/>
          <p:nvPr/>
        </p:nvGrpSpPr>
        <p:grpSpPr>
          <a:xfrm>
            <a:off x="3801136" y="1720701"/>
            <a:ext cx="2590800" cy="381000"/>
            <a:chOff x="3886200" y="1828800"/>
            <a:chExt cx="2438400" cy="381000"/>
          </a:xfrm>
          <a:effectLst>
            <a:glow rad="63500">
              <a:schemeClr val="accent4">
                <a:satMod val="175000"/>
                <a:alpha val="40000"/>
              </a:schemeClr>
            </a:glow>
          </a:effectLst>
        </p:grpSpPr>
        <p:cxnSp>
          <p:nvCxnSpPr>
            <p:cNvPr id="46" name="Straight Arrow Connector 45"/>
            <p:cNvCxnSpPr/>
            <p:nvPr/>
          </p:nvCxnSpPr>
          <p:spPr>
            <a:xfrm>
              <a:off x="5638800" y="1828800"/>
              <a:ext cx="685800" cy="381000"/>
            </a:xfrm>
            <a:prstGeom prst="straightConnector1">
              <a:avLst/>
            </a:prstGeom>
            <a:ln>
              <a:solidFill>
                <a:schemeClr val="accent2"/>
              </a:solidFill>
              <a:tailEnd type="arrow"/>
            </a:ln>
          </p:spPr>
          <p:style>
            <a:lnRef idx="2">
              <a:schemeClr val="accent4"/>
            </a:lnRef>
            <a:fillRef idx="0">
              <a:schemeClr val="accent4"/>
            </a:fillRef>
            <a:effectRef idx="1">
              <a:schemeClr val="accent4"/>
            </a:effectRef>
            <a:fontRef idx="minor">
              <a:schemeClr val="tx1"/>
            </a:fontRef>
          </p:style>
        </p:cxnSp>
        <p:cxnSp>
          <p:nvCxnSpPr>
            <p:cNvPr id="51" name="Straight Connector 50"/>
            <p:cNvCxnSpPr/>
            <p:nvPr/>
          </p:nvCxnSpPr>
          <p:spPr>
            <a:xfrm rot="10800000">
              <a:off x="3886200" y="1828800"/>
              <a:ext cx="1752600" cy="1588"/>
            </a:xfrm>
            <a:prstGeom prst="line">
              <a:avLst/>
            </a:prstGeom>
            <a:ln>
              <a:solidFill>
                <a:schemeClr val="accent2"/>
              </a:solidFill>
            </a:ln>
          </p:spPr>
          <p:style>
            <a:lnRef idx="2">
              <a:schemeClr val="accent4"/>
            </a:lnRef>
            <a:fillRef idx="0">
              <a:schemeClr val="accent4"/>
            </a:fillRef>
            <a:effectRef idx="1">
              <a:schemeClr val="accent4"/>
            </a:effectRef>
            <a:fontRef idx="minor">
              <a:schemeClr val="tx1"/>
            </a:fontRef>
          </p:style>
        </p:cxnSp>
      </p:grpSp>
      <p:grpSp>
        <p:nvGrpSpPr>
          <p:cNvPr id="7" name="Group 14"/>
          <p:cNvGrpSpPr/>
          <p:nvPr/>
        </p:nvGrpSpPr>
        <p:grpSpPr>
          <a:xfrm>
            <a:off x="372136" y="2094771"/>
            <a:ext cx="3657600" cy="803560"/>
            <a:chOff x="457200" y="1607130"/>
            <a:chExt cx="3657600" cy="803560"/>
          </a:xfrm>
        </p:grpSpPr>
        <p:sp>
          <p:nvSpPr>
            <p:cNvPr id="16" name="Rounded Rectangle 15"/>
            <p:cNvSpPr/>
            <p:nvPr/>
          </p:nvSpPr>
          <p:spPr>
            <a:xfrm>
              <a:off x="457200" y="1676400"/>
              <a:ext cx="3429000" cy="685800"/>
            </a:xfrm>
            <a:prstGeom prst="round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a:xfrm flipH="1">
              <a:off x="500061" y="1714499"/>
              <a:ext cx="612648" cy="609600"/>
            </a:xfrm>
            <a:prstGeom prst="roundRect">
              <a:avLst/>
            </a:prstGeom>
            <a:blipFill>
              <a:blip r:embed="rId5" cstate="print"/>
              <a:stretch>
                <a:fillRect/>
              </a:stretch>
            </a:blip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TextBox 17"/>
            <p:cNvSpPr txBox="1"/>
            <p:nvPr/>
          </p:nvSpPr>
          <p:spPr>
            <a:xfrm>
              <a:off x="1143000" y="1607130"/>
              <a:ext cx="1905000" cy="523220"/>
            </a:xfrm>
            <a:prstGeom prst="rect">
              <a:avLst/>
            </a:prstGeom>
            <a:noFill/>
          </p:spPr>
          <p:txBody>
            <a:bodyPr wrap="square" rtlCol="0">
              <a:spAutoFit/>
            </a:bodyPr>
            <a:lstStyle/>
            <a:p>
              <a:r>
                <a:rPr lang="en-US" sz="2800" b="1" dirty="0" smtClean="0">
                  <a:gradFill>
                    <a:gsLst>
                      <a:gs pos="0">
                        <a:schemeClr val="bg1">
                          <a:lumMod val="60000"/>
                          <a:lumOff val="40000"/>
                        </a:schemeClr>
                      </a:gs>
                      <a:gs pos="64999">
                        <a:schemeClr val="bg1">
                          <a:lumMod val="50000"/>
                        </a:schemeClr>
                      </a:gs>
                    </a:gsLst>
                    <a:lin ang="5400000" scaled="0"/>
                  </a:gradFill>
                  <a:effectLst>
                    <a:outerShdw blurRad="38100" dist="38100" dir="2700000" algn="tl">
                      <a:srgbClr val="000000">
                        <a:alpha val="43137"/>
                      </a:srgbClr>
                    </a:outerShdw>
                  </a:effectLst>
                </a:rPr>
                <a:t>Graphics</a:t>
              </a:r>
              <a:endParaRPr lang="en-US" sz="2800" b="1" dirty="0">
                <a:gradFill>
                  <a:gsLst>
                    <a:gs pos="0">
                      <a:schemeClr val="bg1">
                        <a:lumMod val="60000"/>
                        <a:lumOff val="40000"/>
                      </a:schemeClr>
                    </a:gs>
                    <a:gs pos="64999">
                      <a:schemeClr val="bg1">
                        <a:lumMod val="50000"/>
                      </a:schemeClr>
                    </a:gs>
                  </a:gsLst>
                  <a:lin ang="5400000" scaled="0"/>
                </a:gradFill>
                <a:effectLst>
                  <a:outerShdw blurRad="38100" dist="38100" dir="2700000" algn="tl">
                    <a:srgbClr val="000000">
                      <a:alpha val="43137"/>
                    </a:srgbClr>
                  </a:outerShdw>
                </a:effectLst>
              </a:endParaRPr>
            </a:p>
          </p:txBody>
        </p:sp>
        <p:sp>
          <p:nvSpPr>
            <p:cNvPr id="19" name="TextBox 18"/>
            <p:cNvSpPr txBox="1"/>
            <p:nvPr/>
          </p:nvSpPr>
          <p:spPr>
            <a:xfrm>
              <a:off x="2895600" y="1676400"/>
              <a:ext cx="1219200" cy="646331"/>
            </a:xfrm>
            <a:prstGeom prst="rect">
              <a:avLst/>
            </a:prstGeom>
            <a:noFill/>
          </p:spPr>
          <p:txBody>
            <a:bodyPr wrap="square" rtlCol="0">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a:t>
              </a:r>
              <a:endParaRPr lang="en-US" sz="3600" b="1" dirty="0">
                <a:solidFill>
                  <a:schemeClr val="accent2"/>
                </a:solidFill>
                <a:effectLst>
                  <a:outerShdw blurRad="38100" dist="38100" dir="2700000" algn="tl">
                    <a:srgbClr val="000000">
                      <a:alpha val="43137"/>
                    </a:srgbClr>
                  </a:outerShdw>
                </a:effectLst>
              </a:endParaRPr>
            </a:p>
          </p:txBody>
        </p:sp>
        <p:sp>
          <p:nvSpPr>
            <p:cNvPr id="20" name="TextBox 19"/>
            <p:cNvSpPr txBox="1"/>
            <p:nvPr/>
          </p:nvSpPr>
          <p:spPr>
            <a:xfrm>
              <a:off x="1170710" y="2041358"/>
              <a:ext cx="1981200" cy="369332"/>
            </a:xfrm>
            <a:prstGeom prst="rect">
              <a:avLst/>
            </a:prstGeom>
            <a:noFill/>
          </p:spPr>
          <p:txBody>
            <a:bodyPr wrap="square" rtlCol="0">
              <a:spAutoFit/>
            </a:bodyPr>
            <a:lstStyle/>
            <a:p>
              <a:endParaRPr lang="en-US" b="1" dirty="0">
                <a:solidFill>
                  <a:schemeClr val="bg1"/>
                </a:solidFill>
                <a:effectLst>
                  <a:outerShdw blurRad="38100" dist="38100" dir="2700000" algn="tl">
                    <a:srgbClr val="000000">
                      <a:alpha val="43137"/>
                    </a:srgbClr>
                  </a:outerShdw>
                </a:effectLst>
              </a:endParaRPr>
            </a:p>
          </p:txBody>
        </p:sp>
      </p:grpSp>
      <p:grpSp>
        <p:nvGrpSpPr>
          <p:cNvPr id="10" name="Group 79"/>
          <p:cNvGrpSpPr/>
          <p:nvPr/>
        </p:nvGrpSpPr>
        <p:grpSpPr>
          <a:xfrm>
            <a:off x="3801136" y="2406501"/>
            <a:ext cx="2438400" cy="381000"/>
            <a:chOff x="3886200" y="2514600"/>
            <a:chExt cx="2286000" cy="381000"/>
          </a:xfrm>
          <a:effectLst>
            <a:glow rad="63500">
              <a:schemeClr val="accent4">
                <a:satMod val="175000"/>
                <a:alpha val="40000"/>
              </a:schemeClr>
            </a:glow>
          </a:effectLst>
        </p:grpSpPr>
        <p:cxnSp>
          <p:nvCxnSpPr>
            <p:cNvPr id="54" name="Straight Arrow Connector 53"/>
            <p:cNvCxnSpPr/>
            <p:nvPr/>
          </p:nvCxnSpPr>
          <p:spPr>
            <a:xfrm>
              <a:off x="5486400" y="2514600"/>
              <a:ext cx="685800" cy="381000"/>
            </a:xfrm>
            <a:prstGeom prst="straightConnector1">
              <a:avLst/>
            </a:prstGeom>
            <a:ln>
              <a:solidFill>
                <a:schemeClr val="accent2"/>
              </a:solidFill>
              <a:tailEnd type="arrow"/>
            </a:ln>
          </p:spPr>
          <p:style>
            <a:lnRef idx="2">
              <a:schemeClr val="accent4"/>
            </a:lnRef>
            <a:fillRef idx="0">
              <a:schemeClr val="accent4"/>
            </a:fillRef>
            <a:effectRef idx="1">
              <a:schemeClr val="accent4"/>
            </a:effectRef>
            <a:fontRef idx="minor">
              <a:schemeClr val="tx1"/>
            </a:fontRef>
          </p:style>
        </p:cxnSp>
        <p:cxnSp>
          <p:nvCxnSpPr>
            <p:cNvPr id="55" name="Straight Connector 54"/>
            <p:cNvCxnSpPr/>
            <p:nvPr/>
          </p:nvCxnSpPr>
          <p:spPr>
            <a:xfrm rot="10800000">
              <a:off x="3886200" y="2514600"/>
              <a:ext cx="1600200" cy="1588"/>
            </a:xfrm>
            <a:prstGeom prst="line">
              <a:avLst/>
            </a:prstGeom>
            <a:ln>
              <a:solidFill>
                <a:schemeClr val="accent2"/>
              </a:solidFill>
            </a:ln>
          </p:spPr>
          <p:style>
            <a:lnRef idx="2">
              <a:schemeClr val="accent4"/>
            </a:lnRef>
            <a:fillRef idx="0">
              <a:schemeClr val="accent4"/>
            </a:fillRef>
            <a:effectRef idx="1">
              <a:schemeClr val="accent4"/>
            </a:effectRef>
            <a:fontRef idx="minor">
              <a:schemeClr val="tx1"/>
            </a:fontRef>
          </p:style>
        </p:cxnSp>
      </p:grpSp>
      <p:grpSp>
        <p:nvGrpSpPr>
          <p:cNvPr id="14" name="Group 20"/>
          <p:cNvGrpSpPr/>
          <p:nvPr/>
        </p:nvGrpSpPr>
        <p:grpSpPr>
          <a:xfrm>
            <a:off x="372136" y="2829066"/>
            <a:ext cx="3657600" cy="772782"/>
            <a:chOff x="457200" y="1607130"/>
            <a:chExt cx="3657600" cy="772782"/>
          </a:xfrm>
        </p:grpSpPr>
        <p:sp>
          <p:nvSpPr>
            <p:cNvPr id="22" name="Rounded Rectangle 21"/>
            <p:cNvSpPr/>
            <p:nvPr/>
          </p:nvSpPr>
          <p:spPr>
            <a:xfrm>
              <a:off x="457200" y="1676400"/>
              <a:ext cx="3429000" cy="685800"/>
            </a:xfrm>
            <a:prstGeom prst="round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rgbClr val="FFFFFF"/>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a:xfrm flipH="1">
              <a:off x="500061" y="1714499"/>
              <a:ext cx="612648" cy="609600"/>
            </a:xfrm>
            <a:prstGeom prst="roundRect">
              <a:avLst/>
            </a:prstGeom>
            <a:blipFill>
              <a:blip r:embed="rId6" cstate="print"/>
              <a:stretch>
                <a:fillRect/>
              </a:stretch>
            </a:blip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4" name="TextBox 23"/>
            <p:cNvSpPr txBox="1"/>
            <p:nvPr/>
          </p:nvSpPr>
          <p:spPr>
            <a:xfrm>
              <a:off x="1143000" y="1607130"/>
              <a:ext cx="1905000" cy="461665"/>
            </a:xfrm>
            <a:prstGeom prst="rect">
              <a:avLst/>
            </a:prstGeom>
            <a:noFill/>
          </p:spPr>
          <p:txBody>
            <a:bodyPr wrap="square" rtlCol="0">
              <a:spAutoFit/>
            </a:bodyPr>
            <a:lstStyle/>
            <a:p>
              <a:r>
                <a:rPr lang="en-US" sz="2400" b="1" dirty="0" smtClean="0">
                  <a:gradFill>
                    <a:gsLst>
                      <a:gs pos="0">
                        <a:schemeClr val="bg1">
                          <a:lumMod val="60000"/>
                          <a:lumOff val="40000"/>
                        </a:schemeClr>
                      </a:gs>
                      <a:gs pos="64999">
                        <a:schemeClr val="bg1">
                          <a:lumMod val="50000"/>
                        </a:schemeClr>
                      </a:gs>
                    </a:gsLst>
                    <a:lin ang="5400000" scaled="0"/>
                  </a:gradFill>
                  <a:effectLst>
                    <a:outerShdw blurRad="38100" dist="38100" dir="2700000" algn="tl">
                      <a:srgbClr val="000000">
                        <a:alpha val="43137"/>
                      </a:srgbClr>
                    </a:outerShdw>
                  </a:effectLst>
                </a:rPr>
                <a:t>Processor</a:t>
              </a:r>
              <a:endParaRPr lang="en-US" sz="2400" b="1" dirty="0">
                <a:gradFill>
                  <a:gsLst>
                    <a:gs pos="0">
                      <a:schemeClr val="bg1">
                        <a:lumMod val="60000"/>
                        <a:lumOff val="40000"/>
                      </a:schemeClr>
                    </a:gs>
                    <a:gs pos="64999">
                      <a:schemeClr val="bg1">
                        <a:lumMod val="50000"/>
                      </a:schemeClr>
                    </a:gs>
                  </a:gsLst>
                  <a:lin ang="5400000" scaled="0"/>
                </a:gradFill>
                <a:effectLst>
                  <a:outerShdw blurRad="38100" dist="38100" dir="2700000" algn="tl">
                    <a:srgbClr val="000000">
                      <a:alpha val="43137"/>
                    </a:srgbClr>
                  </a:outerShdw>
                </a:effectLst>
              </a:endParaRPr>
            </a:p>
          </p:txBody>
        </p:sp>
        <p:sp>
          <p:nvSpPr>
            <p:cNvPr id="25" name="TextBox 24"/>
            <p:cNvSpPr txBox="1"/>
            <p:nvPr/>
          </p:nvSpPr>
          <p:spPr>
            <a:xfrm>
              <a:off x="2895600" y="1676400"/>
              <a:ext cx="1219200" cy="646331"/>
            </a:xfrm>
            <a:prstGeom prst="rect">
              <a:avLst/>
            </a:prstGeom>
            <a:noFill/>
          </p:spPr>
          <p:txBody>
            <a:bodyPr wrap="square" rtlCol="0">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a:t>
              </a:r>
              <a:endParaRPr lang="en-US" sz="3200" b="1" dirty="0">
                <a:solidFill>
                  <a:schemeClr val="accent2"/>
                </a:solidFill>
                <a:effectLst>
                  <a:outerShdw blurRad="38100" dist="38100" dir="2700000" algn="tl">
                    <a:srgbClr val="000000">
                      <a:alpha val="43137"/>
                    </a:srgbClr>
                  </a:outerShdw>
                </a:effectLst>
              </a:endParaRPr>
            </a:p>
          </p:txBody>
        </p:sp>
        <p:sp>
          <p:nvSpPr>
            <p:cNvPr id="26" name="TextBox 25"/>
            <p:cNvSpPr txBox="1"/>
            <p:nvPr/>
          </p:nvSpPr>
          <p:spPr>
            <a:xfrm>
              <a:off x="1170710" y="2041358"/>
              <a:ext cx="2571954" cy="338554"/>
            </a:xfrm>
            <a:prstGeom prst="rect">
              <a:avLst/>
            </a:prstGeom>
            <a:noFill/>
          </p:spPr>
          <p:txBody>
            <a:bodyPr wrap="square" rtlCol="0">
              <a:spAutoFit/>
            </a:bodyPr>
            <a:lstStyle/>
            <a:p>
              <a:r>
                <a:rPr lang="en-US" sz="1600" b="1" dirty="0" err="1" smtClean="0">
                  <a:solidFill>
                    <a:schemeClr val="bg1"/>
                  </a:solidFill>
                  <a:effectLst>
                    <a:outerShdw blurRad="38100" dist="38100" dir="2700000" algn="tl">
                      <a:srgbClr val="000000">
                        <a:alpha val="43137"/>
                      </a:srgbClr>
                    </a:outerShdw>
                  </a:effectLst>
                </a:rPr>
                <a:t>Perf</a:t>
              </a:r>
              <a:r>
                <a:rPr lang="en-US" sz="1600" b="1" dirty="0" smtClean="0">
                  <a:solidFill>
                    <a:schemeClr val="bg1"/>
                  </a:solidFill>
                  <a:effectLst>
                    <a:outerShdw blurRad="38100" dist="38100" dir="2700000" algn="tl">
                      <a:srgbClr val="000000">
                        <a:alpha val="43137"/>
                      </a:srgbClr>
                    </a:outerShdw>
                  </a:effectLst>
                </a:rPr>
                <a:t>, Idle States</a:t>
              </a:r>
              <a:endParaRPr lang="en-US" sz="1600" b="1" dirty="0">
                <a:solidFill>
                  <a:schemeClr val="bg1"/>
                </a:solidFill>
                <a:effectLst>
                  <a:outerShdw blurRad="38100" dist="38100" dir="2700000" algn="tl">
                    <a:srgbClr val="000000">
                      <a:alpha val="43137"/>
                    </a:srgbClr>
                  </a:outerShdw>
                </a:effectLst>
              </a:endParaRPr>
            </a:p>
          </p:txBody>
        </p:sp>
      </p:grpSp>
      <p:grpSp>
        <p:nvGrpSpPr>
          <p:cNvPr id="15" name="Group 80"/>
          <p:cNvGrpSpPr/>
          <p:nvPr/>
        </p:nvGrpSpPr>
        <p:grpSpPr>
          <a:xfrm>
            <a:off x="3801136" y="3244701"/>
            <a:ext cx="1905000" cy="609600"/>
            <a:chOff x="3886200" y="3352800"/>
            <a:chExt cx="1905000" cy="609600"/>
          </a:xfrm>
          <a:effectLst>
            <a:glow rad="63500">
              <a:schemeClr val="accent4">
                <a:satMod val="175000"/>
                <a:alpha val="40000"/>
              </a:schemeClr>
            </a:glow>
          </a:effectLst>
        </p:grpSpPr>
        <p:cxnSp>
          <p:nvCxnSpPr>
            <p:cNvPr id="59" name="Straight Connector 58"/>
            <p:cNvCxnSpPr/>
            <p:nvPr/>
          </p:nvCxnSpPr>
          <p:spPr>
            <a:xfrm rot="10800000">
              <a:off x="3886200" y="3352800"/>
              <a:ext cx="1295400" cy="1588"/>
            </a:xfrm>
            <a:prstGeom prst="line">
              <a:avLst/>
            </a:prstGeom>
            <a:ln>
              <a:solidFill>
                <a:schemeClr val="accent2"/>
              </a:solidFill>
            </a:ln>
          </p:spPr>
          <p:style>
            <a:lnRef idx="2">
              <a:schemeClr val="accent4"/>
            </a:lnRef>
            <a:fillRef idx="0">
              <a:schemeClr val="accent4"/>
            </a:fillRef>
            <a:effectRef idx="1">
              <a:schemeClr val="accent4"/>
            </a:effectRef>
            <a:fontRef idx="minor">
              <a:schemeClr val="tx1"/>
            </a:fontRef>
          </p:style>
        </p:cxnSp>
        <p:cxnSp>
          <p:nvCxnSpPr>
            <p:cNvPr id="61" name="Straight Arrow Connector 60"/>
            <p:cNvCxnSpPr/>
            <p:nvPr/>
          </p:nvCxnSpPr>
          <p:spPr>
            <a:xfrm rot="16200000" flipH="1">
              <a:off x="5181600" y="3352800"/>
              <a:ext cx="609600" cy="609600"/>
            </a:xfrm>
            <a:prstGeom prst="straightConnector1">
              <a:avLst/>
            </a:prstGeom>
            <a:ln>
              <a:solidFill>
                <a:schemeClr val="accent2"/>
              </a:solidFill>
              <a:tailEnd type="arrow"/>
            </a:ln>
          </p:spPr>
          <p:style>
            <a:lnRef idx="2">
              <a:schemeClr val="accent4"/>
            </a:lnRef>
            <a:fillRef idx="0">
              <a:schemeClr val="accent4"/>
            </a:fillRef>
            <a:effectRef idx="1">
              <a:schemeClr val="accent4"/>
            </a:effectRef>
            <a:fontRef idx="minor">
              <a:schemeClr val="tx1"/>
            </a:fontRef>
          </p:style>
        </p:cxnSp>
      </p:grpSp>
      <p:grpSp>
        <p:nvGrpSpPr>
          <p:cNvPr id="21" name="Group 26"/>
          <p:cNvGrpSpPr/>
          <p:nvPr/>
        </p:nvGrpSpPr>
        <p:grpSpPr>
          <a:xfrm>
            <a:off x="372136" y="3570281"/>
            <a:ext cx="3657600" cy="755070"/>
            <a:chOff x="457200" y="1607130"/>
            <a:chExt cx="3657600" cy="755070"/>
          </a:xfrm>
        </p:grpSpPr>
        <p:sp>
          <p:nvSpPr>
            <p:cNvPr id="28" name="Rounded Rectangle 27"/>
            <p:cNvSpPr/>
            <p:nvPr/>
          </p:nvSpPr>
          <p:spPr>
            <a:xfrm>
              <a:off x="457200" y="1676400"/>
              <a:ext cx="3429000" cy="685800"/>
            </a:xfrm>
            <a:prstGeom prst="round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rgbClr val="FFFFFF"/>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a:xfrm flipH="1">
              <a:off x="500061" y="1714499"/>
              <a:ext cx="612648" cy="609600"/>
            </a:xfrm>
            <a:prstGeom prst="roundRect">
              <a:avLst/>
            </a:prstGeom>
            <a:blipFill>
              <a:blip r:embed="rId7" cstate="print"/>
              <a:stretch>
                <a:fillRect/>
              </a:stretch>
            </a:blip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0" name="TextBox 29"/>
            <p:cNvSpPr txBox="1"/>
            <p:nvPr/>
          </p:nvSpPr>
          <p:spPr>
            <a:xfrm>
              <a:off x="1143000" y="1607130"/>
              <a:ext cx="19050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Network</a:t>
              </a:r>
              <a:endParaRPr lang="en-US" sz="2800" b="1"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2895600" y="1676400"/>
              <a:ext cx="1219200" cy="646331"/>
            </a:xfrm>
            <a:prstGeom prst="rect">
              <a:avLst/>
            </a:prstGeom>
            <a:noFill/>
          </p:spPr>
          <p:txBody>
            <a:bodyPr wrap="square" rtlCol="0">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3600" b="1" dirty="0">
                <a:solidFill>
                  <a:schemeClr val="accent2"/>
                </a:solidFill>
                <a:effectLst>
                  <a:outerShdw blurRad="38100" dist="38100" dir="2700000" algn="tl">
                    <a:srgbClr val="000000">
                      <a:alpha val="43137"/>
                    </a:srgbClr>
                  </a:outerShdw>
                </a:effectLst>
              </a:endParaRPr>
            </a:p>
          </p:txBody>
        </p:sp>
        <p:sp>
          <p:nvSpPr>
            <p:cNvPr id="32" name="TextBox 31"/>
            <p:cNvSpPr txBox="1"/>
            <p:nvPr/>
          </p:nvSpPr>
          <p:spPr>
            <a:xfrm>
              <a:off x="1170710" y="2041358"/>
              <a:ext cx="1981200" cy="307777"/>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802.11 Power Save</a:t>
              </a:r>
              <a:endParaRPr lang="en-US" sz="1600" b="1" dirty="0">
                <a:solidFill>
                  <a:schemeClr val="bg1"/>
                </a:solidFill>
                <a:effectLst>
                  <a:outerShdw blurRad="38100" dist="38100" dir="2700000" algn="tl">
                    <a:srgbClr val="000000">
                      <a:alpha val="43137"/>
                    </a:srgbClr>
                  </a:outerShdw>
                </a:effectLst>
              </a:endParaRPr>
            </a:p>
          </p:txBody>
        </p:sp>
      </p:grpSp>
      <p:grpSp>
        <p:nvGrpSpPr>
          <p:cNvPr id="27" name="Group 81"/>
          <p:cNvGrpSpPr/>
          <p:nvPr/>
        </p:nvGrpSpPr>
        <p:grpSpPr>
          <a:xfrm>
            <a:off x="3801136" y="4006701"/>
            <a:ext cx="1371600" cy="228600"/>
            <a:chOff x="3886200" y="4114800"/>
            <a:chExt cx="990600" cy="152400"/>
          </a:xfrm>
          <a:effectLst>
            <a:glow rad="63500">
              <a:schemeClr val="accent4">
                <a:satMod val="175000"/>
                <a:alpha val="40000"/>
              </a:schemeClr>
            </a:glow>
          </a:effectLst>
        </p:grpSpPr>
        <p:cxnSp>
          <p:nvCxnSpPr>
            <p:cNvPr id="63" name="Straight Arrow Connector 62"/>
            <p:cNvCxnSpPr/>
            <p:nvPr/>
          </p:nvCxnSpPr>
          <p:spPr>
            <a:xfrm>
              <a:off x="4495800" y="4114800"/>
              <a:ext cx="381000" cy="152400"/>
            </a:xfrm>
            <a:prstGeom prst="straightConnector1">
              <a:avLst/>
            </a:prstGeom>
            <a:ln>
              <a:solidFill>
                <a:schemeClr val="accent2"/>
              </a:solidFill>
              <a:tailEnd type="arrow"/>
            </a:ln>
          </p:spPr>
          <p:style>
            <a:lnRef idx="2">
              <a:schemeClr val="accent4"/>
            </a:lnRef>
            <a:fillRef idx="0">
              <a:schemeClr val="accent4"/>
            </a:fillRef>
            <a:effectRef idx="1">
              <a:schemeClr val="accent4"/>
            </a:effectRef>
            <a:fontRef idx="minor">
              <a:schemeClr val="tx1"/>
            </a:fontRef>
          </p:style>
        </p:cxnSp>
        <p:cxnSp>
          <p:nvCxnSpPr>
            <p:cNvPr id="67" name="Straight Connector 66"/>
            <p:cNvCxnSpPr/>
            <p:nvPr/>
          </p:nvCxnSpPr>
          <p:spPr>
            <a:xfrm rot="10800000">
              <a:off x="3886200" y="4114800"/>
              <a:ext cx="609600" cy="1588"/>
            </a:xfrm>
            <a:prstGeom prst="line">
              <a:avLst/>
            </a:prstGeom>
            <a:ln>
              <a:solidFill>
                <a:schemeClr val="accent2"/>
              </a:solidFill>
            </a:ln>
          </p:spPr>
          <p:style>
            <a:lnRef idx="2">
              <a:schemeClr val="accent4"/>
            </a:lnRef>
            <a:fillRef idx="0">
              <a:schemeClr val="accent4"/>
            </a:fillRef>
            <a:effectRef idx="1">
              <a:schemeClr val="accent4"/>
            </a:effectRef>
            <a:fontRef idx="minor">
              <a:schemeClr val="tx1"/>
            </a:fontRef>
          </p:style>
        </p:cxnSp>
      </p:grpSp>
      <p:grpSp>
        <p:nvGrpSpPr>
          <p:cNvPr id="33" name="Group 32"/>
          <p:cNvGrpSpPr/>
          <p:nvPr/>
        </p:nvGrpSpPr>
        <p:grpSpPr>
          <a:xfrm>
            <a:off x="372136" y="4311501"/>
            <a:ext cx="3657600" cy="772782"/>
            <a:chOff x="457200" y="1607130"/>
            <a:chExt cx="3657600" cy="772782"/>
          </a:xfrm>
        </p:grpSpPr>
        <p:sp>
          <p:nvSpPr>
            <p:cNvPr id="34" name="Rounded Rectangle 33"/>
            <p:cNvSpPr/>
            <p:nvPr/>
          </p:nvSpPr>
          <p:spPr>
            <a:xfrm>
              <a:off x="457200" y="1676400"/>
              <a:ext cx="3429000" cy="685800"/>
            </a:xfrm>
            <a:prstGeom prst="round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a:xfrm flipH="1">
              <a:off x="500061" y="1714499"/>
              <a:ext cx="612648" cy="609600"/>
            </a:xfrm>
            <a:prstGeom prst="roundRect">
              <a:avLst/>
            </a:prstGeom>
            <a:blipFill>
              <a:blip r:embed="rId8" cstate="print"/>
              <a:stretch>
                <a:fillRect/>
              </a:stretch>
            </a:blip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6" name="TextBox 35"/>
            <p:cNvSpPr txBox="1"/>
            <p:nvPr/>
          </p:nvSpPr>
          <p:spPr>
            <a:xfrm>
              <a:off x="1143000" y="1607130"/>
              <a:ext cx="19050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HDD</a:t>
              </a:r>
              <a:endParaRPr lang="en-US" sz="2800" b="1"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2895600" y="1676400"/>
              <a:ext cx="1219200" cy="646331"/>
            </a:xfrm>
            <a:prstGeom prst="rect">
              <a:avLst/>
            </a:prstGeom>
            <a:noFill/>
          </p:spPr>
          <p:txBody>
            <a:bodyPr wrap="square" rtlCol="0">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3600" b="1" dirty="0">
                <a:solidFill>
                  <a:schemeClr val="accent2"/>
                </a:solidFill>
                <a:effectLst>
                  <a:outerShdw blurRad="38100" dist="38100" dir="2700000" algn="tl">
                    <a:srgbClr val="000000">
                      <a:alpha val="43137"/>
                    </a:srgbClr>
                  </a:outerShdw>
                </a:effectLst>
              </a:endParaRPr>
            </a:p>
          </p:txBody>
        </p:sp>
        <p:sp>
          <p:nvSpPr>
            <p:cNvPr id="38" name="TextBox 37"/>
            <p:cNvSpPr txBox="1"/>
            <p:nvPr/>
          </p:nvSpPr>
          <p:spPr>
            <a:xfrm>
              <a:off x="1170710" y="2041358"/>
              <a:ext cx="1981200" cy="338554"/>
            </a:xfrm>
            <a:prstGeom prst="rect">
              <a:avLst/>
            </a:prstGeom>
            <a:noFill/>
          </p:spPr>
          <p:txBody>
            <a:bodyPr wrap="square" rtlCol="0">
              <a:spAutoFit/>
            </a:bodyPr>
            <a:lstStyle/>
            <a:p>
              <a:r>
                <a:rPr lang="en-US" sz="1600" b="1" dirty="0" smtClean="0">
                  <a:solidFill>
                    <a:schemeClr val="bg1"/>
                  </a:solidFill>
                  <a:effectLst>
                    <a:outerShdw blurRad="38100" dist="38100" dir="2700000" algn="tl">
                      <a:srgbClr val="000000">
                        <a:alpha val="43137"/>
                      </a:srgbClr>
                    </a:outerShdw>
                  </a:effectLst>
                </a:rPr>
                <a:t>Spin-down, DIPM</a:t>
              </a:r>
              <a:endParaRPr lang="en-US" sz="1600" b="1" dirty="0">
                <a:solidFill>
                  <a:schemeClr val="bg1"/>
                </a:solidFill>
                <a:effectLst>
                  <a:outerShdw blurRad="38100" dist="38100" dir="2700000" algn="tl">
                    <a:srgbClr val="000000">
                      <a:alpha val="43137"/>
                    </a:srgbClr>
                  </a:outerShdw>
                </a:effectLst>
              </a:endParaRPr>
            </a:p>
          </p:txBody>
        </p:sp>
      </p:grpSp>
      <p:grpSp>
        <p:nvGrpSpPr>
          <p:cNvPr id="39" name="Group 82"/>
          <p:cNvGrpSpPr/>
          <p:nvPr/>
        </p:nvGrpSpPr>
        <p:grpSpPr>
          <a:xfrm>
            <a:off x="3801136" y="4616301"/>
            <a:ext cx="762000" cy="77788"/>
            <a:chOff x="3886200" y="4724400"/>
            <a:chExt cx="762000" cy="77788"/>
          </a:xfrm>
          <a:effectLst>
            <a:glow rad="63500">
              <a:schemeClr val="accent4">
                <a:satMod val="175000"/>
                <a:alpha val="40000"/>
              </a:schemeClr>
            </a:glow>
          </a:effectLst>
        </p:grpSpPr>
        <p:cxnSp>
          <p:nvCxnSpPr>
            <p:cNvPr id="66" name="Straight Connector 65"/>
            <p:cNvCxnSpPr/>
            <p:nvPr/>
          </p:nvCxnSpPr>
          <p:spPr>
            <a:xfrm rot="10800000">
              <a:off x="3886200" y="4800600"/>
              <a:ext cx="533400" cy="1588"/>
            </a:xfrm>
            <a:prstGeom prst="line">
              <a:avLst/>
            </a:prstGeom>
            <a:ln>
              <a:solidFill>
                <a:schemeClr val="accent2"/>
              </a:solidFill>
            </a:ln>
          </p:spPr>
          <p:style>
            <a:lnRef idx="2">
              <a:schemeClr val="accent4"/>
            </a:lnRef>
            <a:fillRef idx="0">
              <a:schemeClr val="accent4"/>
            </a:fillRef>
            <a:effectRef idx="1">
              <a:schemeClr val="accent4"/>
            </a:effectRef>
            <a:fontRef idx="minor">
              <a:schemeClr val="tx1"/>
            </a:fontRef>
          </p:style>
        </p:cxnSp>
        <p:cxnSp>
          <p:nvCxnSpPr>
            <p:cNvPr id="72" name="Straight Arrow Connector 71"/>
            <p:cNvCxnSpPr/>
            <p:nvPr/>
          </p:nvCxnSpPr>
          <p:spPr>
            <a:xfrm flipV="1">
              <a:off x="4419600" y="4724400"/>
              <a:ext cx="228600" cy="76200"/>
            </a:xfrm>
            <a:prstGeom prst="straightConnector1">
              <a:avLst/>
            </a:prstGeom>
            <a:ln>
              <a:solidFill>
                <a:schemeClr val="accent2"/>
              </a:solidFill>
              <a:tailEnd type="arrow"/>
            </a:ln>
          </p:spPr>
          <p:style>
            <a:lnRef idx="2">
              <a:schemeClr val="accent4"/>
            </a:lnRef>
            <a:fillRef idx="0">
              <a:schemeClr val="accent4"/>
            </a:fillRef>
            <a:effectRef idx="1">
              <a:schemeClr val="accent4"/>
            </a:effectRef>
            <a:fontRef idx="minor">
              <a:schemeClr val="tx1"/>
            </a:fontRef>
          </p:style>
        </p:cxnSp>
      </p:grpSp>
      <p:grpSp>
        <p:nvGrpSpPr>
          <p:cNvPr id="45" name="Group 38"/>
          <p:cNvGrpSpPr/>
          <p:nvPr/>
        </p:nvGrpSpPr>
        <p:grpSpPr>
          <a:xfrm>
            <a:off x="372136" y="5045791"/>
            <a:ext cx="3657600" cy="803560"/>
            <a:chOff x="457200" y="1607130"/>
            <a:chExt cx="3657600" cy="803560"/>
          </a:xfrm>
        </p:grpSpPr>
        <p:sp>
          <p:nvSpPr>
            <p:cNvPr id="40" name="Rounded Rectangle 39"/>
            <p:cNvSpPr/>
            <p:nvPr/>
          </p:nvSpPr>
          <p:spPr>
            <a:xfrm>
              <a:off x="457200" y="1676400"/>
              <a:ext cx="3429000" cy="685800"/>
            </a:xfrm>
            <a:prstGeom prst="round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a:xfrm flipH="1">
              <a:off x="500061" y="1714499"/>
              <a:ext cx="612648" cy="609600"/>
            </a:xfrm>
            <a:prstGeom prst="roundRect">
              <a:avLst/>
            </a:prstGeom>
            <a:blipFill dpi="0" rotWithShape="0">
              <a:blip r:embed="rId9" cstate="print"/>
              <a:srcRect/>
              <a:stretch>
                <a:fillRect/>
              </a:stretch>
            </a:blip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2" name="TextBox 41"/>
            <p:cNvSpPr txBox="1"/>
            <p:nvPr/>
          </p:nvSpPr>
          <p:spPr>
            <a:xfrm>
              <a:off x="1143000" y="1607130"/>
              <a:ext cx="19050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Chipset</a:t>
              </a:r>
              <a:endParaRPr lang="en-US" sz="2800" b="1" dirty="0">
                <a:solidFill>
                  <a:schemeClr val="bg1"/>
                </a:solidFill>
                <a:effectLst>
                  <a:outerShdw blurRad="38100" dist="38100" dir="2700000" algn="tl">
                    <a:srgbClr val="000000">
                      <a:alpha val="43137"/>
                    </a:srgbClr>
                  </a:outerShdw>
                </a:effectLst>
              </a:endParaRPr>
            </a:p>
          </p:txBody>
        </p:sp>
        <p:sp>
          <p:nvSpPr>
            <p:cNvPr id="43" name="TextBox 42"/>
            <p:cNvSpPr txBox="1"/>
            <p:nvPr/>
          </p:nvSpPr>
          <p:spPr>
            <a:xfrm>
              <a:off x="2895600" y="1676400"/>
              <a:ext cx="1219200" cy="584775"/>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a:t>
              </a:r>
              <a:endParaRPr lang="en-US" sz="3200" b="1" dirty="0">
                <a:solidFill>
                  <a:schemeClr val="accent2"/>
                </a:solidFill>
                <a:effectLst>
                  <a:outerShdw blurRad="38100" dist="38100" dir="2700000" algn="tl">
                    <a:srgbClr val="000000">
                      <a:alpha val="43137"/>
                    </a:srgbClr>
                  </a:outerShdw>
                </a:effectLst>
              </a:endParaRPr>
            </a:p>
          </p:txBody>
        </p:sp>
        <p:sp>
          <p:nvSpPr>
            <p:cNvPr id="44" name="TextBox 43"/>
            <p:cNvSpPr txBox="1"/>
            <p:nvPr/>
          </p:nvSpPr>
          <p:spPr>
            <a:xfrm>
              <a:off x="1170710" y="2041358"/>
              <a:ext cx="1981200" cy="369332"/>
            </a:xfrm>
            <a:prstGeom prst="rect">
              <a:avLst/>
            </a:prstGeom>
            <a:noFill/>
          </p:spPr>
          <p:txBody>
            <a:bodyPr wrap="square" rtlCol="0">
              <a:spAutoFit/>
            </a:bodyPr>
            <a:lstStyle/>
            <a:p>
              <a:endParaRPr lang="en-US" b="1" dirty="0">
                <a:solidFill>
                  <a:schemeClr val="bg1"/>
                </a:solidFill>
                <a:effectLst>
                  <a:outerShdw blurRad="38100" dist="38100" dir="2700000" algn="tl">
                    <a:srgbClr val="000000">
                      <a:alpha val="43137"/>
                    </a:srgbClr>
                  </a:outerShdw>
                </a:effectLst>
              </a:endParaRPr>
            </a:p>
          </p:txBody>
        </p:sp>
      </p:grpSp>
      <p:grpSp>
        <p:nvGrpSpPr>
          <p:cNvPr id="47" name="Group 83"/>
          <p:cNvGrpSpPr/>
          <p:nvPr/>
        </p:nvGrpSpPr>
        <p:grpSpPr>
          <a:xfrm>
            <a:off x="3801136" y="5302101"/>
            <a:ext cx="2057400" cy="153988"/>
            <a:chOff x="3886200" y="5486400"/>
            <a:chExt cx="2590800" cy="77788"/>
          </a:xfrm>
          <a:effectLst>
            <a:glow rad="63500">
              <a:schemeClr val="accent4">
                <a:satMod val="175000"/>
                <a:alpha val="40000"/>
              </a:schemeClr>
            </a:glow>
          </a:effectLst>
        </p:grpSpPr>
        <p:cxnSp>
          <p:nvCxnSpPr>
            <p:cNvPr id="65" name="Straight Connector 64"/>
            <p:cNvCxnSpPr/>
            <p:nvPr/>
          </p:nvCxnSpPr>
          <p:spPr>
            <a:xfrm rot="10800000">
              <a:off x="3886200" y="5562600"/>
              <a:ext cx="2362200" cy="1588"/>
            </a:xfrm>
            <a:prstGeom prst="line">
              <a:avLst/>
            </a:prstGeom>
            <a:ln>
              <a:solidFill>
                <a:schemeClr val="accent2"/>
              </a:solidFill>
            </a:ln>
          </p:spPr>
          <p:style>
            <a:lnRef idx="2">
              <a:schemeClr val="accent4"/>
            </a:lnRef>
            <a:fillRef idx="0">
              <a:schemeClr val="accent4"/>
            </a:fillRef>
            <a:effectRef idx="1">
              <a:schemeClr val="accent4"/>
            </a:effectRef>
            <a:fontRef idx="minor">
              <a:schemeClr val="tx1"/>
            </a:fontRef>
          </p:style>
        </p:cxnSp>
        <p:cxnSp>
          <p:nvCxnSpPr>
            <p:cNvPr id="75" name="Straight Arrow Connector 74"/>
            <p:cNvCxnSpPr/>
            <p:nvPr/>
          </p:nvCxnSpPr>
          <p:spPr>
            <a:xfrm flipV="1">
              <a:off x="6248400" y="5486400"/>
              <a:ext cx="228600" cy="76200"/>
            </a:xfrm>
            <a:prstGeom prst="straightConnector1">
              <a:avLst/>
            </a:prstGeom>
            <a:ln>
              <a:solidFill>
                <a:schemeClr val="accent2"/>
              </a:solidFill>
              <a:tailEnd type="arrow"/>
            </a:ln>
          </p:spPr>
          <p:style>
            <a:lnRef idx="2">
              <a:schemeClr val="accent4"/>
            </a:lnRef>
            <a:fillRef idx="0">
              <a:schemeClr val="accent4"/>
            </a:fillRef>
            <a:effectRef idx="1">
              <a:schemeClr val="accent4"/>
            </a:effectRef>
            <a:fontRef idx="minor">
              <a:schemeClr val="tx1"/>
            </a:fontRef>
          </p:style>
        </p:cxnSp>
      </p:grpSp>
      <p:sp>
        <p:nvSpPr>
          <p:cNvPr id="84" name="TextBox 83"/>
          <p:cNvSpPr txBox="1"/>
          <p:nvPr/>
        </p:nvSpPr>
        <p:spPr>
          <a:xfrm>
            <a:off x="6239536" y="2177901"/>
            <a:ext cx="2209800" cy="1200329"/>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11.5 W</a:t>
            </a:r>
            <a:endPar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pPr algn="ctr"/>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Average Power Consumption</a:t>
            </a:r>
            <a:endParaRPr lang="en-US" sz="1600" dirty="0">
              <a:solidFill>
                <a:schemeClr val="accent2"/>
              </a:solidFill>
              <a:effectLst>
                <a:outerShdw blurRad="38100" dist="38100" dir="2700000" algn="tl">
                  <a:srgbClr val="000000">
                    <a:alpha val="43137"/>
                  </a:srgbClr>
                </a:outerShdw>
              </a:effectLst>
            </a:endParaRPr>
          </a:p>
        </p:txBody>
      </p:sp>
      <p:sp>
        <p:nvSpPr>
          <p:cNvPr id="60" name="TextBox 59"/>
          <p:cNvSpPr txBox="1"/>
          <p:nvPr/>
        </p:nvSpPr>
        <p:spPr>
          <a:xfrm>
            <a:off x="1003736" y="2527043"/>
            <a:ext cx="2438400" cy="307777"/>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IHV-Specific Technologies</a:t>
            </a:r>
            <a:endParaRPr lang="en-US" sz="14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05"/>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 calcmode="lin" valueType="num">
                                      <p:cBhvr>
                                        <p:cTn id="13" dur="500" fill="hold"/>
                                        <p:tgtEl>
                                          <p:spTgt spid="4"/>
                                        </p:tgtEl>
                                        <p:attrNameLst>
                                          <p:attrName>ppt_x</p:attrName>
                                        </p:attrNameLst>
                                      </p:cBhvr>
                                      <p:tavLst>
                                        <p:tav tm="0">
                                          <p:val>
                                            <p:strVal val="#ppt_x-.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500"/>
                            </p:stCondLst>
                            <p:childTnLst>
                              <p:par>
                                <p:cTn id="25" presetID="54" presetClass="entr" presetSubtype="0" accel="100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strVal val="#ppt_w*0.05"/>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anim calcmode="lin" valueType="num">
                                      <p:cBhvr>
                                        <p:cTn id="29" dur="500" fill="hold"/>
                                        <p:tgtEl>
                                          <p:spTgt spid="10"/>
                                        </p:tgtEl>
                                        <p:attrNameLst>
                                          <p:attrName>ppt_x</p:attrName>
                                        </p:attrNameLst>
                                      </p:cBhvr>
                                      <p:tavLst>
                                        <p:tav tm="0">
                                          <p:val>
                                            <p:strVal val="#ppt_x-.2"/>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54" presetClass="entr" presetSubtype="0" accel="10000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ppt_w*0.05"/>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anim calcmode="lin" valueType="num">
                                      <p:cBhvr>
                                        <p:cTn id="42" dur="500" fill="hold"/>
                                        <p:tgtEl>
                                          <p:spTgt spid="15"/>
                                        </p:tgtEl>
                                        <p:attrNameLst>
                                          <p:attrName>ppt_x</p:attrName>
                                        </p:attrNameLst>
                                      </p:cBhvr>
                                      <p:tavLst>
                                        <p:tav tm="0">
                                          <p:val>
                                            <p:strVal val="#ppt_x-.2"/>
                                          </p:val>
                                        </p:tav>
                                        <p:tav tm="100000">
                                          <p:val>
                                            <p:strVal val="#ppt_x"/>
                                          </p:val>
                                        </p:tav>
                                      </p:tavLst>
                                    </p:anim>
                                    <p:anim calcmode="lin" valueType="num">
                                      <p:cBhvr>
                                        <p:cTn id="43" dur="500" fill="hold"/>
                                        <p:tgtEl>
                                          <p:spTgt spid="15"/>
                                        </p:tgtEl>
                                        <p:attrNameLst>
                                          <p:attrName>ppt_y</p:attrName>
                                        </p:attrNameLst>
                                      </p:cBhvr>
                                      <p:tavLst>
                                        <p:tav tm="0">
                                          <p:val>
                                            <p:strVal val="#ppt_y"/>
                                          </p:val>
                                        </p:tav>
                                        <p:tav tm="100000">
                                          <p:val>
                                            <p:strVal val="#ppt_y"/>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500"/>
                            </p:stCondLst>
                            <p:childTnLst>
                              <p:par>
                                <p:cTn id="51" presetID="54" presetClass="entr" presetSubtype="0" accel="10000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strVal val="#ppt_w*0.05"/>
                                          </p:val>
                                        </p:tav>
                                        <p:tav tm="100000">
                                          <p:val>
                                            <p:strVal val="#ppt_w"/>
                                          </p:val>
                                        </p:tav>
                                      </p:tavLst>
                                    </p:anim>
                                    <p:anim calcmode="lin" valueType="num">
                                      <p:cBhvr>
                                        <p:cTn id="54" dur="500" fill="hold"/>
                                        <p:tgtEl>
                                          <p:spTgt spid="27"/>
                                        </p:tgtEl>
                                        <p:attrNameLst>
                                          <p:attrName>ppt_h</p:attrName>
                                        </p:attrNameLst>
                                      </p:cBhvr>
                                      <p:tavLst>
                                        <p:tav tm="0">
                                          <p:val>
                                            <p:strVal val="#ppt_h"/>
                                          </p:val>
                                        </p:tav>
                                        <p:tav tm="100000">
                                          <p:val>
                                            <p:strVal val="#ppt_h"/>
                                          </p:val>
                                        </p:tav>
                                      </p:tavLst>
                                    </p:anim>
                                    <p:anim calcmode="lin" valueType="num">
                                      <p:cBhvr>
                                        <p:cTn id="55" dur="500" fill="hold"/>
                                        <p:tgtEl>
                                          <p:spTgt spid="27"/>
                                        </p:tgtEl>
                                        <p:attrNameLst>
                                          <p:attrName>ppt_x</p:attrName>
                                        </p:attrNameLst>
                                      </p:cBhvr>
                                      <p:tavLst>
                                        <p:tav tm="0">
                                          <p:val>
                                            <p:strVal val="#ppt_x-.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par>
                          <p:cTn id="63" fill="hold">
                            <p:stCondLst>
                              <p:cond delay="500"/>
                            </p:stCondLst>
                            <p:childTnLst>
                              <p:par>
                                <p:cTn id="64" presetID="54" presetClass="entr" presetSubtype="0" accel="100000"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strVal val="#ppt_w*0.05"/>
                                          </p:val>
                                        </p:tav>
                                        <p:tav tm="100000">
                                          <p:val>
                                            <p:strVal val="#ppt_w"/>
                                          </p:val>
                                        </p:tav>
                                      </p:tavLst>
                                    </p:anim>
                                    <p:anim calcmode="lin" valueType="num">
                                      <p:cBhvr>
                                        <p:cTn id="67" dur="500" fill="hold"/>
                                        <p:tgtEl>
                                          <p:spTgt spid="39"/>
                                        </p:tgtEl>
                                        <p:attrNameLst>
                                          <p:attrName>ppt_h</p:attrName>
                                        </p:attrNameLst>
                                      </p:cBhvr>
                                      <p:tavLst>
                                        <p:tav tm="0">
                                          <p:val>
                                            <p:strVal val="#ppt_h"/>
                                          </p:val>
                                        </p:tav>
                                        <p:tav tm="100000">
                                          <p:val>
                                            <p:strVal val="#ppt_h"/>
                                          </p:val>
                                        </p:tav>
                                      </p:tavLst>
                                    </p:anim>
                                    <p:anim calcmode="lin" valueType="num">
                                      <p:cBhvr>
                                        <p:cTn id="68" dur="500" fill="hold"/>
                                        <p:tgtEl>
                                          <p:spTgt spid="39"/>
                                        </p:tgtEl>
                                        <p:attrNameLst>
                                          <p:attrName>ppt_x</p:attrName>
                                        </p:attrNameLst>
                                      </p:cBhvr>
                                      <p:tavLst>
                                        <p:tav tm="0">
                                          <p:val>
                                            <p:strVal val="#ppt_x-.2"/>
                                          </p:val>
                                        </p:tav>
                                        <p:tav tm="100000">
                                          <p:val>
                                            <p:strVal val="#ppt_x"/>
                                          </p:val>
                                        </p:tav>
                                      </p:tavLst>
                                    </p:anim>
                                    <p:anim calcmode="lin" valueType="num">
                                      <p:cBhvr>
                                        <p:cTn id="69" dur="500" fill="hold"/>
                                        <p:tgtEl>
                                          <p:spTgt spid="39"/>
                                        </p:tgtEl>
                                        <p:attrNameLst>
                                          <p:attrName>ppt_y</p:attrName>
                                        </p:attrNameLst>
                                      </p:cBhvr>
                                      <p:tavLst>
                                        <p:tav tm="0">
                                          <p:val>
                                            <p:strVal val="#ppt_y"/>
                                          </p:val>
                                        </p:tav>
                                        <p:tav tm="100000">
                                          <p:val>
                                            <p:strVal val="#ppt_y"/>
                                          </p:val>
                                        </p:tav>
                                      </p:tavLst>
                                    </p:anim>
                                    <p:animEffect transition="in" filter="fade">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par>
                          <p:cTn id="76" fill="hold">
                            <p:stCondLst>
                              <p:cond delay="500"/>
                            </p:stCondLst>
                            <p:childTnLst>
                              <p:par>
                                <p:cTn id="77" presetID="54" presetClass="entr" presetSubtype="0" accel="100000"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strVal val="#ppt_w*0.05"/>
                                          </p:val>
                                        </p:tav>
                                        <p:tav tm="100000">
                                          <p:val>
                                            <p:strVal val="#ppt_w"/>
                                          </p:val>
                                        </p:tav>
                                      </p:tavLst>
                                    </p:anim>
                                    <p:anim calcmode="lin" valueType="num">
                                      <p:cBhvr>
                                        <p:cTn id="80" dur="500" fill="hold"/>
                                        <p:tgtEl>
                                          <p:spTgt spid="47"/>
                                        </p:tgtEl>
                                        <p:attrNameLst>
                                          <p:attrName>ppt_h</p:attrName>
                                        </p:attrNameLst>
                                      </p:cBhvr>
                                      <p:tavLst>
                                        <p:tav tm="0">
                                          <p:val>
                                            <p:strVal val="#ppt_h"/>
                                          </p:val>
                                        </p:tav>
                                        <p:tav tm="100000">
                                          <p:val>
                                            <p:strVal val="#ppt_h"/>
                                          </p:val>
                                        </p:tav>
                                      </p:tavLst>
                                    </p:anim>
                                    <p:anim calcmode="lin" valueType="num">
                                      <p:cBhvr>
                                        <p:cTn id="81" dur="500" fill="hold"/>
                                        <p:tgtEl>
                                          <p:spTgt spid="47"/>
                                        </p:tgtEl>
                                        <p:attrNameLst>
                                          <p:attrName>ppt_x</p:attrName>
                                        </p:attrNameLst>
                                      </p:cBhvr>
                                      <p:tavLst>
                                        <p:tav tm="0">
                                          <p:val>
                                            <p:strVal val="#ppt_x-.2"/>
                                          </p:val>
                                        </p:tav>
                                        <p:tav tm="100000">
                                          <p:val>
                                            <p:strVal val="#ppt_x"/>
                                          </p:val>
                                        </p:tav>
                                      </p:tavLst>
                                    </p:anim>
                                    <p:anim calcmode="lin" valueType="num">
                                      <p:cBhvr>
                                        <p:cTn id="82" dur="500" fill="hold"/>
                                        <p:tgtEl>
                                          <p:spTgt spid="47"/>
                                        </p:tgtEl>
                                        <p:attrNameLst>
                                          <p:attrName>ppt_y</p:attrName>
                                        </p:attrNameLst>
                                      </p:cBhvr>
                                      <p:tavLst>
                                        <p:tav tm="0">
                                          <p:val>
                                            <p:strVal val="#ppt_y"/>
                                          </p:val>
                                        </p:tav>
                                        <p:tav tm="100000">
                                          <p:val>
                                            <p:strVal val="#ppt_y"/>
                                          </p:val>
                                        </p:tav>
                                      </p:tavLst>
                                    </p:anim>
                                    <p:animEffect transition="in" filter="fade">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Power Policy</a:t>
            </a:r>
            <a:endParaRPr lang="en-US" dirty="0"/>
          </a:p>
        </p:txBody>
      </p:sp>
      <p:sp>
        <p:nvSpPr>
          <p:cNvPr id="3" name="Content Placeholder 2"/>
          <p:cNvSpPr>
            <a:spLocks noGrp="1"/>
          </p:cNvSpPr>
          <p:nvPr>
            <p:ph type="body" idx="1"/>
          </p:nvPr>
        </p:nvSpPr>
        <p:spPr>
          <a:xfrm>
            <a:off x="382588" y="1414464"/>
            <a:ext cx="8380412" cy="5221942"/>
          </a:xfrm>
        </p:spPr>
        <p:txBody>
          <a:bodyPr/>
          <a:lstStyle/>
          <a:p>
            <a:r>
              <a:rPr lang="en-US" dirty="0" smtClean="0"/>
              <a:t>Windows Vista power policy defaults are generalized for multiple platforms and scenarios</a:t>
            </a:r>
          </a:p>
          <a:p>
            <a:pPr lvl="1"/>
            <a:r>
              <a:rPr lang="en-US" dirty="0" smtClean="0"/>
              <a:t>“Balanced” power plan by default</a:t>
            </a:r>
          </a:p>
          <a:p>
            <a:pPr lvl="1"/>
            <a:r>
              <a:rPr lang="en-US" dirty="0" smtClean="0"/>
              <a:t>Adaptive behaviors enabled where possible</a:t>
            </a:r>
          </a:p>
          <a:p>
            <a:pPr lvl="1"/>
            <a:r>
              <a:rPr lang="en-US" dirty="0" smtClean="0"/>
              <a:t>Timeouts are conservative</a:t>
            </a:r>
          </a:p>
          <a:p>
            <a:r>
              <a:rPr lang="en-US" dirty="0" smtClean="0"/>
              <a:t>System manufacturers may configure policy for aggressive power savings</a:t>
            </a:r>
          </a:p>
          <a:p>
            <a:pPr lvl="1"/>
            <a:r>
              <a:rPr lang="en-US" dirty="0" smtClean="0"/>
              <a:t>Help improve mobile PC battery life</a:t>
            </a:r>
          </a:p>
          <a:p>
            <a:pPr lvl="1"/>
            <a:r>
              <a:rPr lang="en-US" dirty="0" smtClean="0"/>
              <a:t>Meet regulatory compliance guidelines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B4BAE66-B9B7-4877-A689-DC059261EAF7}">
  <ds:schemaRefs>
    <ds:schemaRef ds:uri="http://schemas.microsoft.com/office/2006/metadata/properties"/>
  </ds:schemaRefs>
</ds:datastoreItem>
</file>

<file path=customXml/itemProps2.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3.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2948</TotalTime>
  <Words>1740</Words>
  <Application>Microsoft Office PowerPoint</Application>
  <PresentationFormat>On-screen Show (4:3)</PresentationFormat>
  <Paragraphs>418</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Segoe</vt:lpstr>
      <vt:lpstr>Wingdings</vt:lpstr>
      <vt:lpstr>Calibri</vt:lpstr>
      <vt:lpstr>Segoe Semibold</vt:lpstr>
      <vt:lpstr>WinHec 2007 WEB Template</vt:lpstr>
      <vt:lpstr>Power Optimizations For Windows Platforms</vt:lpstr>
      <vt:lpstr>Key Takeaways</vt:lpstr>
      <vt:lpstr>Agenda</vt:lpstr>
      <vt:lpstr>Energy Efficiency Introduction</vt:lpstr>
      <vt:lpstr>Improving Energy Efficiency</vt:lpstr>
      <vt:lpstr>Evaluating Energy Efficiency</vt:lpstr>
      <vt:lpstr>Evaluating Energy Efficiency</vt:lpstr>
      <vt:lpstr>Mobile PC Power Consumption</vt:lpstr>
      <vt:lpstr>Windows Power Policy</vt:lpstr>
      <vt:lpstr>System Idle Timeouts</vt:lpstr>
      <vt:lpstr>Display Idle Timeout</vt:lpstr>
      <vt:lpstr>Sleep Idle Timeout</vt:lpstr>
      <vt:lpstr>Hard Disk Idle Timeout</vt:lpstr>
      <vt:lpstr>Processor Power Management</vt:lpstr>
      <vt:lpstr>Domain Idle Accounting</vt:lpstr>
      <vt:lpstr>802.11 Power Save Mode</vt:lpstr>
      <vt:lpstr>Active State Power Management</vt:lpstr>
      <vt:lpstr>USB Selective Suspend</vt:lpstr>
      <vt:lpstr>USB Selective Suspend</vt:lpstr>
      <vt:lpstr>Windows Search And Indexing</vt:lpstr>
      <vt:lpstr>Windows Search And Indexing</vt:lpstr>
      <vt:lpstr>SATA AHCI Link Power Management</vt:lpstr>
      <vt:lpstr>Sleep Power Policies</vt:lpstr>
      <vt:lpstr>Sleep Idle Detection Threshold</vt:lpstr>
      <vt:lpstr>Wake On Timer </vt:lpstr>
      <vt:lpstr>Wake On Timer </vt:lpstr>
      <vt:lpstr>USB Host Controller Power State</vt:lpstr>
      <vt:lpstr>USB Host Controller Power State</vt:lpstr>
      <vt:lpstr>Power Optimization Benefits</vt:lpstr>
      <vt:lpstr>Power Optimization Benefits</vt:lpstr>
      <vt:lpstr>Platform Design Best Practices</vt:lpstr>
      <vt:lpstr>Platform Design Best Practices</vt:lpstr>
      <vt:lpstr>Platform Design Best Practices</vt:lpstr>
      <vt:lpstr>Call To Action</vt:lpstr>
      <vt:lpstr>Additional Resources</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SYS-T302 Power Optimizations For Windows Platforms</dc:title>
  <dc:subject>WinHEC 2007</dc:subject>
  <dc:creator>Pat Stemen</dc:creator>
  <dc:description>Template: Bryan Lenning, Silver Fox Productions
Formatting: Steve Hein, Silver Fox Productions
Event Date: May 14-17, 2007
Event Location: Los Angeles, CA
Audience:</dc:description>
  <cp:lastModifiedBy>Microsoft Employee</cp:lastModifiedBy>
  <cp:revision>101</cp:revision>
  <dcterms:created xsi:type="dcterms:W3CDTF">2007-03-25T01:42:07Z</dcterms:created>
  <dcterms:modified xsi:type="dcterms:W3CDTF">2007-05-30T15:19:26Z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