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95" r:id="rId4"/>
  </p:sldMasterIdLst>
  <p:notesMasterIdLst>
    <p:notesMasterId r:id="rId46"/>
  </p:notesMasterIdLst>
  <p:handoutMasterIdLst>
    <p:handoutMasterId r:id="rId47"/>
  </p:handoutMasterIdLst>
  <p:sldIdLst>
    <p:sldId id="258" r:id="rId5"/>
    <p:sldId id="333" r:id="rId6"/>
    <p:sldId id="273" r:id="rId7"/>
    <p:sldId id="295" r:id="rId8"/>
    <p:sldId id="318" r:id="rId9"/>
    <p:sldId id="329" r:id="rId10"/>
    <p:sldId id="317" r:id="rId11"/>
    <p:sldId id="319" r:id="rId12"/>
    <p:sldId id="301" r:id="rId13"/>
    <p:sldId id="320" r:id="rId14"/>
    <p:sldId id="296" r:id="rId15"/>
    <p:sldId id="298" r:id="rId16"/>
    <p:sldId id="299" r:id="rId17"/>
    <p:sldId id="330" r:id="rId18"/>
    <p:sldId id="276" r:id="rId19"/>
    <p:sldId id="274" r:id="rId20"/>
    <p:sldId id="331" r:id="rId21"/>
    <p:sldId id="300" r:id="rId22"/>
    <p:sldId id="327" r:id="rId23"/>
    <p:sldId id="302" r:id="rId24"/>
    <p:sldId id="303" r:id="rId25"/>
    <p:sldId id="309" r:id="rId26"/>
    <p:sldId id="304" r:id="rId27"/>
    <p:sldId id="332" r:id="rId28"/>
    <p:sldId id="310" r:id="rId29"/>
    <p:sldId id="305" r:id="rId30"/>
    <p:sldId id="322" r:id="rId31"/>
    <p:sldId id="321" r:id="rId32"/>
    <p:sldId id="307" r:id="rId33"/>
    <p:sldId id="313" r:id="rId34"/>
    <p:sldId id="323" r:id="rId35"/>
    <p:sldId id="312" r:id="rId36"/>
    <p:sldId id="324" r:id="rId37"/>
    <p:sldId id="314" r:id="rId38"/>
    <p:sldId id="315" r:id="rId39"/>
    <p:sldId id="325" r:id="rId40"/>
    <p:sldId id="316" r:id="rId41"/>
    <p:sldId id="326" r:id="rId42"/>
    <p:sldId id="270" r:id="rId43"/>
    <p:sldId id="271" r:id="rId44"/>
    <p:sldId id="272" r:id="rId45"/>
  </p:sldIdLst>
  <p:sldSz cx="10972800" cy="8229600" type="B4JIS"/>
  <p:notesSz cx="6858000" cy="9144000"/>
  <p:embeddedFontLst>
    <p:embeddedFont>
      <p:font typeface="Segoe Black" charset="0"/>
      <p:bold r:id="rId48"/>
      <p:boldItalic r:id="rId49"/>
    </p:embeddedFont>
  </p:embeddedFontLst>
  <p:custDataLst>
    <p:tags r:id="rId50"/>
  </p:custDataLst>
  <p:defaultTextStyle>
    <a:defPPr>
      <a:defRPr lang="en-US"/>
    </a:defPPr>
    <a:lvl1pPr marL="0" algn="l" defTabSz="1097280" rtl="0" eaLnBrk="1" latinLnBrk="0" hangingPunct="1">
      <a:defRPr sz="2200" kern="1200">
        <a:solidFill>
          <a:schemeClr val="tx1"/>
        </a:solidFill>
        <a:latin typeface="+mn-lt"/>
        <a:ea typeface="+mn-ea"/>
        <a:cs typeface="+mn-cs"/>
      </a:defRPr>
    </a:lvl1pPr>
    <a:lvl2pPr marL="548640" algn="l" defTabSz="1097280" rtl="0" eaLnBrk="1" latinLnBrk="0" hangingPunct="1">
      <a:defRPr sz="2200" kern="1200">
        <a:solidFill>
          <a:schemeClr val="tx1"/>
        </a:solidFill>
        <a:latin typeface="+mn-lt"/>
        <a:ea typeface="+mn-ea"/>
        <a:cs typeface="+mn-cs"/>
      </a:defRPr>
    </a:lvl2pPr>
    <a:lvl3pPr marL="1097280" algn="l" defTabSz="1097280" rtl="0" eaLnBrk="1" latinLnBrk="0" hangingPunct="1">
      <a:defRPr sz="2200" kern="1200">
        <a:solidFill>
          <a:schemeClr val="tx1"/>
        </a:solidFill>
        <a:latin typeface="+mn-lt"/>
        <a:ea typeface="+mn-ea"/>
        <a:cs typeface="+mn-cs"/>
      </a:defRPr>
    </a:lvl3pPr>
    <a:lvl4pPr marL="1645920" algn="l" defTabSz="1097280" rtl="0" eaLnBrk="1" latinLnBrk="0" hangingPunct="1">
      <a:defRPr sz="2200" kern="1200">
        <a:solidFill>
          <a:schemeClr val="tx1"/>
        </a:solidFill>
        <a:latin typeface="+mn-lt"/>
        <a:ea typeface="+mn-ea"/>
        <a:cs typeface="+mn-cs"/>
      </a:defRPr>
    </a:lvl4pPr>
    <a:lvl5pPr marL="2194560" algn="l" defTabSz="1097280" rtl="0" eaLnBrk="1" latinLnBrk="0" hangingPunct="1">
      <a:defRPr sz="2200" kern="1200">
        <a:solidFill>
          <a:schemeClr val="tx1"/>
        </a:solidFill>
        <a:latin typeface="+mn-lt"/>
        <a:ea typeface="+mn-ea"/>
        <a:cs typeface="+mn-cs"/>
      </a:defRPr>
    </a:lvl5pPr>
    <a:lvl6pPr marL="2743200" algn="l" defTabSz="1097280" rtl="0" eaLnBrk="1" latinLnBrk="0" hangingPunct="1">
      <a:defRPr sz="2200" kern="1200">
        <a:solidFill>
          <a:schemeClr val="tx1"/>
        </a:solidFill>
        <a:latin typeface="+mn-lt"/>
        <a:ea typeface="+mn-ea"/>
        <a:cs typeface="+mn-cs"/>
      </a:defRPr>
    </a:lvl6pPr>
    <a:lvl7pPr marL="3291840" algn="l" defTabSz="1097280" rtl="0" eaLnBrk="1" latinLnBrk="0" hangingPunct="1">
      <a:defRPr sz="2200" kern="1200">
        <a:solidFill>
          <a:schemeClr val="tx1"/>
        </a:solidFill>
        <a:latin typeface="+mn-lt"/>
        <a:ea typeface="+mn-ea"/>
        <a:cs typeface="+mn-cs"/>
      </a:defRPr>
    </a:lvl7pPr>
    <a:lvl8pPr marL="3840480" algn="l" defTabSz="1097280" rtl="0" eaLnBrk="1" latinLnBrk="0" hangingPunct="1">
      <a:defRPr sz="2200" kern="1200">
        <a:solidFill>
          <a:schemeClr val="tx1"/>
        </a:solidFill>
        <a:latin typeface="+mn-lt"/>
        <a:ea typeface="+mn-ea"/>
        <a:cs typeface="+mn-cs"/>
      </a:defRPr>
    </a:lvl8pPr>
    <a:lvl9pPr marL="4389120" algn="l" defTabSz="1097280" rtl="0" eaLnBrk="1" latinLnBrk="0" hangingPunct="1">
      <a:defRPr sz="2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showPr showNarration="1" useTimings="0">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85822" autoAdjust="0"/>
  </p:normalViewPr>
  <p:slideViewPr>
    <p:cSldViewPr snapToGrid="0" showGuides="1">
      <p:cViewPr varScale="1">
        <p:scale>
          <a:sx n="46" d="100"/>
          <a:sy n="46" d="100"/>
        </p:scale>
        <p:origin x="-427" y="-77"/>
      </p:cViewPr>
      <p:guideLst>
        <p:guide orient="horz" pos="2592"/>
        <p:guide orient="horz" pos="1786"/>
        <p:guide orient="horz" pos="1065"/>
        <p:guide orient="horz" pos="174"/>
        <p:guide orient="horz" pos="1440"/>
        <p:guide orient="horz" pos="5011"/>
        <p:guide orient="horz" pos="2419"/>
        <p:guide orient="horz" pos="3168"/>
        <p:guide pos="3456"/>
        <p:guide pos="546"/>
        <p:guide pos="6624"/>
        <p:guide pos="288"/>
        <p:guide pos="1613"/>
      </p:guideLst>
    </p:cSldViewPr>
  </p:slideViewPr>
  <p:notesTextViewPr>
    <p:cViewPr>
      <p:scale>
        <a:sx n="100" d="100"/>
        <a:sy n="100" d="100"/>
      </p:scale>
      <p:origin x="0" y="0"/>
    </p:cViewPr>
  </p:notesTextViewPr>
  <p:sorterViewPr>
    <p:cViewPr>
      <p:scale>
        <a:sx n="66" d="100"/>
        <a:sy n="66" d="100"/>
      </p:scale>
      <p:origin x="0" y="8640"/>
    </p:cViewPr>
  </p:sorterViewPr>
  <p:notesViewPr>
    <p:cSldViewPr snapToGrid="0" showGuides="1">
      <p:cViewPr varScale="1">
        <p:scale>
          <a:sx n="77" d="100"/>
          <a:sy n="77" d="100"/>
        </p:scale>
        <p:origin x="-2094"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handoutMaster" Target="handoutMasters/handoutMaster1.xml"/><Relationship Id="rId50" Type="http://schemas.openxmlformats.org/officeDocument/2006/relationships/tags" Target="tags/tag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font" Target="fonts/font2.fntdata"/><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font" Target="fonts/font1.fntdata"/><Relationship Id="rId8" Type="http://schemas.openxmlformats.org/officeDocument/2006/relationships/slide" Target="slides/slide4.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BF28BAF-7CEB-407D-BCBD-FE5892C82483}" type="datetimeFigureOut">
              <a:rPr lang="en-US" smtClean="0"/>
              <a:pPr/>
              <a:t>5/30/2007</a:t>
            </a:fld>
            <a:endParaRPr lang="en-US"/>
          </a:p>
        </p:txBody>
      </p:sp>
      <p:sp>
        <p:nvSpPr>
          <p:cNvPr id="4" name="Footer Placeholder 3"/>
          <p:cNvSpPr>
            <a:spLocks noGrp="1"/>
          </p:cNvSpPr>
          <p:nvPr>
            <p:ph type="ftr" sz="quarter" idx="2"/>
          </p:nvPr>
        </p:nvSpPr>
        <p:spPr>
          <a:xfrm>
            <a:off x="-1" y="8685213"/>
            <a:ext cx="6289589" cy="457200"/>
          </a:xfrm>
          <a:prstGeom prst="rect">
            <a:avLst/>
          </a:prstGeom>
        </p:spPr>
        <p:txBody>
          <a:bodyPr vert="horz" lIns="91440" tIns="45720" rIns="91440" bIns="45720" rtlCol="0" anchor="b"/>
          <a:lstStyle>
            <a:lvl1pPr algn="l">
              <a:defRPr sz="1200"/>
            </a:lvl1pPr>
          </a:lstStyle>
          <a:p>
            <a:r>
              <a:rPr lang="en-US" sz="700" dirty="0"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700" dirty="0"/>
          </a:p>
        </p:txBody>
      </p:sp>
      <p:sp>
        <p:nvSpPr>
          <p:cNvPr id="5" name="Slide Number Placeholder 4"/>
          <p:cNvSpPr>
            <a:spLocks noGrp="1"/>
          </p:cNvSpPr>
          <p:nvPr>
            <p:ph type="sldNum" sz="quarter" idx="3"/>
          </p:nvPr>
        </p:nvSpPr>
        <p:spPr>
          <a:xfrm>
            <a:off x="6301945" y="8685213"/>
            <a:ext cx="554467" cy="457200"/>
          </a:xfrm>
          <a:prstGeom prst="rect">
            <a:avLst/>
          </a:prstGeom>
        </p:spPr>
        <p:txBody>
          <a:bodyPr vert="horz" lIns="91440" tIns="45720" rIns="91440" bIns="45720" rtlCol="0" anchor="b"/>
          <a:lstStyle>
            <a:lvl1pPr algn="r">
              <a:defRPr sz="1200"/>
            </a:lvl1pPr>
          </a:lstStyle>
          <a:p>
            <a:fld id="{EC507694-C7FB-43E0-8221-1D2CF2B7B07F}"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0C5189-D84B-43B0-9B5F-E4CA03B1F31C}" type="datetimeFigureOut">
              <a:rPr lang="en-US" smtClean="0"/>
              <a:pPr/>
              <a:t>5/30/2007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6141308" cy="457200"/>
          </a:xfrm>
          <a:prstGeom prst="rect">
            <a:avLst/>
          </a:prstGeom>
        </p:spPr>
        <p:txBody>
          <a:bodyPr vert="horz" lIns="91440" tIns="45720" rIns="91440" bIns="45720" rtlCol="0" anchor="b"/>
          <a:lstStyle>
            <a:lvl1pPr algn="l">
              <a:defRPr sz="700"/>
            </a:lvl1pPr>
          </a:lstStyle>
          <a:p>
            <a:r>
              <a:rPr lang="en-US" dirty="0"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5"/>
          </p:nvPr>
        </p:nvSpPr>
        <p:spPr>
          <a:xfrm>
            <a:off x="6166021" y="8685213"/>
            <a:ext cx="690391" cy="457200"/>
          </a:xfrm>
          <a:prstGeom prst="rect">
            <a:avLst/>
          </a:prstGeom>
        </p:spPr>
        <p:txBody>
          <a:bodyPr vert="horz" lIns="91440" tIns="45720" rIns="91440" bIns="45720" rtlCol="0" anchor="b"/>
          <a:lstStyle>
            <a:lvl1pPr algn="r">
              <a:defRPr sz="1200"/>
            </a:lvl1pPr>
          </a:lstStyle>
          <a:p>
            <a:fld id="{358640C4-3360-49AE-98EE-C1CFB5AC3557}"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1097280" rtl="0" eaLnBrk="1" latinLnBrk="0" hangingPunct="1">
      <a:defRPr sz="1400" kern="1200">
        <a:solidFill>
          <a:schemeClr val="tx1"/>
        </a:solidFill>
        <a:latin typeface="+mn-lt"/>
        <a:ea typeface="+mn-ea"/>
        <a:cs typeface="+mn-cs"/>
      </a:defRPr>
    </a:lvl1pPr>
    <a:lvl2pPr marL="548640" algn="l" defTabSz="1097280" rtl="0" eaLnBrk="1" latinLnBrk="0" hangingPunct="1">
      <a:defRPr sz="1400" kern="1200">
        <a:solidFill>
          <a:schemeClr val="tx1"/>
        </a:solidFill>
        <a:latin typeface="+mn-lt"/>
        <a:ea typeface="+mn-ea"/>
        <a:cs typeface="+mn-cs"/>
      </a:defRPr>
    </a:lvl2pPr>
    <a:lvl3pPr marL="1097280" algn="l" defTabSz="1097280" rtl="0" eaLnBrk="1" latinLnBrk="0" hangingPunct="1">
      <a:defRPr sz="1400" kern="1200">
        <a:solidFill>
          <a:schemeClr val="tx1"/>
        </a:solidFill>
        <a:latin typeface="+mn-lt"/>
        <a:ea typeface="+mn-ea"/>
        <a:cs typeface="+mn-cs"/>
      </a:defRPr>
    </a:lvl3pPr>
    <a:lvl4pPr marL="1645920" algn="l" defTabSz="1097280" rtl="0" eaLnBrk="1" latinLnBrk="0" hangingPunct="1">
      <a:defRPr sz="1400" kern="1200">
        <a:solidFill>
          <a:schemeClr val="tx1"/>
        </a:solidFill>
        <a:latin typeface="+mn-lt"/>
        <a:ea typeface="+mn-ea"/>
        <a:cs typeface="+mn-cs"/>
      </a:defRPr>
    </a:lvl4pPr>
    <a:lvl5pPr marL="2194560" algn="l" defTabSz="1097280" rtl="0" eaLnBrk="1" latinLnBrk="0" hangingPunct="1">
      <a:defRPr sz="1400" kern="1200">
        <a:solidFill>
          <a:schemeClr val="tx1"/>
        </a:solidFill>
        <a:latin typeface="+mn-lt"/>
        <a:ea typeface="+mn-ea"/>
        <a:cs typeface="+mn-cs"/>
      </a:defRPr>
    </a:lvl5pPr>
    <a:lvl6pPr marL="2743200" algn="l" defTabSz="1097280" rtl="0" eaLnBrk="1" latinLnBrk="0" hangingPunct="1">
      <a:defRPr sz="1400" kern="1200">
        <a:solidFill>
          <a:schemeClr val="tx1"/>
        </a:solidFill>
        <a:latin typeface="+mn-lt"/>
        <a:ea typeface="+mn-ea"/>
        <a:cs typeface="+mn-cs"/>
      </a:defRPr>
    </a:lvl6pPr>
    <a:lvl7pPr marL="3291840" algn="l" defTabSz="1097280" rtl="0" eaLnBrk="1" latinLnBrk="0" hangingPunct="1">
      <a:defRPr sz="1400" kern="1200">
        <a:solidFill>
          <a:schemeClr val="tx1"/>
        </a:solidFill>
        <a:latin typeface="+mn-lt"/>
        <a:ea typeface="+mn-ea"/>
        <a:cs typeface="+mn-cs"/>
      </a:defRPr>
    </a:lvl7pPr>
    <a:lvl8pPr marL="3840480" algn="l" defTabSz="1097280" rtl="0" eaLnBrk="1" latinLnBrk="0" hangingPunct="1">
      <a:defRPr sz="1400" kern="1200">
        <a:solidFill>
          <a:schemeClr val="tx1"/>
        </a:solidFill>
        <a:latin typeface="+mn-lt"/>
        <a:ea typeface="+mn-ea"/>
        <a:cs typeface="+mn-cs"/>
      </a:defRPr>
    </a:lvl8pPr>
    <a:lvl9pPr marL="4389120" algn="l" defTabSz="1097280"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5/30/2007 8:25 AM</a:t>
            </a:fld>
            <a:endParaRPr lang="en-US" dirty="0"/>
          </a:p>
        </p:txBody>
      </p:sp>
      <p:sp>
        <p:nvSpPr>
          <p:cNvPr id="6" name="Footer Placeholder 5"/>
          <p:cNvSpPr>
            <a:spLocks noGrp="1"/>
          </p:cNvSpPr>
          <p:nvPr>
            <p:ph type="ftr" sz="quarter" idx="12"/>
          </p:nvPr>
        </p:nvSpPr>
        <p:spPr/>
        <p:txBody>
          <a:bodyPr/>
          <a:lstStyle/>
          <a:p>
            <a:r>
              <a:rPr lang="en-US" dirty="0" smtClean="0"/>
              <a:t>© 2006 Microsoft Corporation. All rights reserved. Microsoft, Windows, Windows Vista and other product names are or may be registered trademarks and/or trademarks in the U.S. and/or other countries.</a:t>
            </a:r>
          </a:p>
          <a:p>
            <a:r>
              <a:rPr lang="en-US" dirty="0"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br>
            <a:r>
              <a:rPr lang="en-US" dirty="0" smtClean="0"/>
              <a:t>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5"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28676"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6E901025-60D5-46B1-9323-2A4FDBCC2806}" type="datetime8">
              <a:rPr lang="en-US"/>
              <a:pPr fontAlgn="base">
                <a:spcBef>
                  <a:spcPct val="0"/>
                </a:spcBef>
                <a:spcAft>
                  <a:spcPct val="0"/>
                </a:spcAft>
                <a:defRPr/>
              </a:pPr>
              <a:t>5/30/2007 8:25 AM</a:t>
            </a:fld>
            <a:endParaRPr lang="en-US"/>
          </a:p>
        </p:txBody>
      </p:sp>
      <p:sp>
        <p:nvSpPr>
          <p:cNvPr id="28677"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t>© 2006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p>
        </p:txBody>
      </p:sp>
      <p:sp>
        <p:nvSpPr>
          <p:cNvPr id="28678"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4C2B037-BC9B-4000-9EB8-1945DA9BBFF8}" type="slidenum">
              <a:rPr lang="en-US"/>
              <a:pPr fontAlgn="base">
                <a:spcBef>
                  <a:spcPct val="0"/>
                </a:spcBef>
                <a:spcAft>
                  <a:spcPct val="0"/>
                </a:spcAft>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34</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35</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36</a:t>
            </a:fld>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37</a:t>
            </a:fld>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38</a:t>
            </a:fld>
            <a:endParaRPr 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39</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4</a:t>
            </a:fld>
            <a:endParaRPr 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40</a:t>
            </a:fld>
            <a:endParaRPr lang="en-U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41</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8640C4-3360-49AE-98EE-C1CFB5AC3557}"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873127" y="2284414"/>
            <a:ext cx="9231313" cy="1828193"/>
          </a:xfrm>
          <a:prstGeom prst="rect">
            <a:avLst/>
          </a:prstGeom>
          <a:ln algn="ctr"/>
        </p:spPr>
        <p:txBody>
          <a:bodyPr lIns="0" tIns="0" rIns="0" bIns="0" anchor="t"/>
          <a:lstStyle>
            <a:lvl1pPr algn="l" rtl="0" fontAlgn="base">
              <a:lnSpc>
                <a:spcPct val="90000"/>
              </a:lnSpc>
              <a:spcBef>
                <a:spcPct val="0"/>
              </a:spcBef>
              <a:spcAft>
                <a:spcPct val="0"/>
              </a:spcAft>
              <a:defRPr lang="en-US" sz="66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873127" y="5200890"/>
            <a:ext cx="9231313" cy="567848"/>
          </a:xfrm>
          <a:prstGeom prst="rect">
            <a:avLst/>
          </a:prstGeom>
        </p:spPr>
        <p:txBody>
          <a:bodyPr lIns="0" tIns="0" rIns="0" bIns="0" anchor="t"/>
          <a:lstStyle>
            <a:lvl1pPr marL="0" indent="0">
              <a:spcBef>
                <a:spcPct val="0"/>
              </a:spcBef>
              <a:buFont typeface="Wingdings" pitchFamily="2" charset="2"/>
              <a:buNone/>
              <a:defRPr sz="40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Notes Slide (you must hide i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1" y="7486651"/>
            <a:ext cx="10972801" cy="742950"/>
          </a:xfrm>
          <a:prstGeom prst="rect">
            <a:avLst/>
          </a:prstGeom>
          <a:solidFill>
            <a:srgbClr val="FFFF99"/>
          </a:solidFill>
        </p:spPr>
        <p:txBody>
          <a:bodyPr wrap="square" lIns="182873" tIns="91436" rIns="182873" bIns="91436"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ck Slide - no bottom bar">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873127" y="2825750"/>
            <a:ext cx="9231313" cy="1828193"/>
          </a:xfrm>
          <a:prstGeom prst="rect">
            <a:avLst/>
          </a:prstGeom>
          <a:ln algn="ctr"/>
        </p:spPr>
        <p:txBody>
          <a:bodyPr lIns="0" tIns="0" rIns="0" bIns="0" anchor="t"/>
          <a:lstStyle>
            <a:lvl1pPr algn="l" rtl="0" fontAlgn="base">
              <a:lnSpc>
                <a:spcPct val="90000"/>
              </a:lnSpc>
              <a:spcBef>
                <a:spcPct val="0"/>
              </a:spcBef>
              <a:spcAft>
                <a:spcPct val="0"/>
              </a:spcAft>
              <a:defRPr lang="en-US" sz="6600" b="0" cap="none"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873127" y="5208589"/>
            <a:ext cx="9231313" cy="567848"/>
          </a:xfrm>
          <a:prstGeom prst="rect">
            <a:avLst/>
          </a:prstGeom>
        </p:spPr>
        <p:txBody>
          <a:bodyPr lIns="0" tIns="0" rIns="0" bIns="0" anchor="t"/>
          <a:lstStyle>
            <a:lvl1pPr marL="0" indent="0">
              <a:spcBef>
                <a:spcPct val="0"/>
              </a:spcBef>
              <a:buFont typeface="Wingdings" pitchFamily="2" charset="2"/>
              <a:buNone/>
              <a:defRPr sz="41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459106" y="1697357"/>
            <a:ext cx="10056494" cy="2843855"/>
          </a:xfrm>
          <a:prstGeom prst="rect">
            <a:avLst/>
          </a:prstGeom>
        </p:spPr>
        <p:txBody>
          <a:bodyPr lIns="109728" tIns="54864" rIns="109728" bIns="54864"/>
          <a:lstStyle>
            <a:lvl1pPr>
              <a:defRPr sz="4000"/>
            </a:lvl1pPr>
            <a:lvl2pPr>
              <a:defRPr sz="3600"/>
            </a:lvl2pPr>
            <a:lvl3pPr>
              <a:defRPr sz="3200"/>
            </a:lvl3pPr>
            <a:lvl4pPr>
              <a:defRPr sz="2800"/>
            </a:lvl4pPr>
            <a:lvl5pPr>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8788" y="1697039"/>
            <a:ext cx="4951412" cy="2080570"/>
          </a:xfrm>
          <a:prstGeom prst="rect">
            <a:avLst/>
          </a:prstGeom>
        </p:spPr>
        <p:txBody>
          <a:bodyPr lIns="109728" tIns="54864" rIns="109728" bIns="54864"/>
          <a:lstStyle>
            <a:lvl1pPr marL="355585" indent="-355585">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62600" y="1697039"/>
            <a:ext cx="4953000" cy="2080570"/>
          </a:xfrm>
          <a:prstGeom prst="rect">
            <a:avLst/>
          </a:prstGeom>
        </p:spPr>
        <p:txBody>
          <a:bodyPr lIns="109728" tIns="54864" rIns="109728" bIns="54864"/>
          <a:lstStyle>
            <a:lvl1pPr marL="353999" indent="-353999">
              <a:defRPr sz="2800"/>
            </a:lvl1pPr>
            <a:lvl2pPr marL="720696" indent="-342887">
              <a:defRPr sz="2400"/>
            </a:lvl2pPr>
            <a:lvl3pPr marL="1039771" indent="-307963">
              <a:defRPr sz="2000"/>
            </a:lvl3pPr>
            <a:lvl4pPr marL="1314397" indent="-296851">
              <a:defRPr sz="1800"/>
            </a:lvl4pPr>
            <a:lvl5pPr marL="1611248" indent="-285738">
              <a:buNone/>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1" y="7486651"/>
            <a:ext cx="10972801" cy="742950"/>
          </a:xfrm>
          <a:prstGeom prst="rect">
            <a:avLst/>
          </a:prstGeom>
          <a:solidFill>
            <a:srgbClr val="FFFF99"/>
          </a:solidFill>
        </p:spPr>
        <p:txBody>
          <a:bodyPr wrap="square" lIns="182873" tIns="91436" rIns="182873" bIns="91436"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669" r:id="rId11"/>
    <p:sldLayoutId id="2147483670" r:id="rId12"/>
  </p:sldLayoutIdLst>
  <p:transition>
    <p:fade/>
  </p:transition>
  <p:timing>
    <p:tnLst>
      <p:par>
        <p:cTn id="1" dur="indefinite" restart="never" nodeType="tmRoot"/>
      </p:par>
    </p:tnLst>
  </p:timing>
  <p:txStyles>
    <p:titleStyle>
      <a:lvl1pPr algn="l" defTabSz="1095332" rtl="0" eaLnBrk="1" fontAlgn="base" hangingPunct="1">
        <a:lnSpc>
          <a:spcPct val="90000"/>
        </a:lnSpc>
        <a:spcBef>
          <a:spcPct val="0"/>
        </a:spcBef>
        <a:spcAft>
          <a:spcPct val="0"/>
        </a:spcAft>
        <a:defRPr lang="en-US" sz="6000" b="0" cap="none" spc="-15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1095332" rtl="0" eaLnBrk="1" fontAlgn="base" hangingPunct="1">
        <a:lnSpc>
          <a:spcPct val="90000"/>
        </a:lnSpc>
        <a:spcBef>
          <a:spcPct val="0"/>
        </a:spcBef>
        <a:spcAft>
          <a:spcPct val="0"/>
        </a:spcAft>
        <a:defRPr sz="5400">
          <a:solidFill>
            <a:schemeClr val="tx2"/>
          </a:solidFill>
          <a:latin typeface="Segoe Semibold" pitchFamily="34" charset="0"/>
        </a:defRPr>
      </a:lvl2pPr>
      <a:lvl3pPr algn="l" defTabSz="1095332" rtl="0" eaLnBrk="1" fontAlgn="base" hangingPunct="1">
        <a:lnSpc>
          <a:spcPct val="90000"/>
        </a:lnSpc>
        <a:spcBef>
          <a:spcPct val="0"/>
        </a:spcBef>
        <a:spcAft>
          <a:spcPct val="0"/>
        </a:spcAft>
        <a:defRPr sz="5400">
          <a:solidFill>
            <a:schemeClr val="tx2"/>
          </a:solidFill>
          <a:latin typeface="Segoe Semibold" pitchFamily="34" charset="0"/>
        </a:defRPr>
      </a:lvl3pPr>
      <a:lvl4pPr algn="l" defTabSz="1095332" rtl="0" eaLnBrk="1" fontAlgn="base" hangingPunct="1">
        <a:lnSpc>
          <a:spcPct val="90000"/>
        </a:lnSpc>
        <a:spcBef>
          <a:spcPct val="0"/>
        </a:spcBef>
        <a:spcAft>
          <a:spcPct val="0"/>
        </a:spcAft>
        <a:defRPr sz="5400">
          <a:solidFill>
            <a:schemeClr val="tx2"/>
          </a:solidFill>
          <a:latin typeface="Segoe Semibold" pitchFamily="34" charset="0"/>
        </a:defRPr>
      </a:lvl4pPr>
      <a:lvl5pPr algn="l" defTabSz="1095332" rtl="0" eaLnBrk="1" fontAlgn="base" hangingPunct="1">
        <a:lnSpc>
          <a:spcPct val="90000"/>
        </a:lnSpc>
        <a:spcBef>
          <a:spcPct val="0"/>
        </a:spcBef>
        <a:spcAft>
          <a:spcPct val="0"/>
        </a:spcAft>
        <a:defRPr sz="5400">
          <a:solidFill>
            <a:schemeClr val="tx2"/>
          </a:solidFill>
          <a:latin typeface="Segoe Semibold" pitchFamily="34" charset="0"/>
        </a:defRPr>
      </a:lvl5pPr>
      <a:lvl6pPr marL="457164" algn="l" defTabSz="1096876" rtl="0" eaLnBrk="1" fontAlgn="base" hangingPunct="1">
        <a:lnSpc>
          <a:spcPct val="90000"/>
        </a:lnSpc>
        <a:spcBef>
          <a:spcPct val="0"/>
        </a:spcBef>
        <a:spcAft>
          <a:spcPct val="0"/>
        </a:spcAft>
        <a:defRPr sz="5400">
          <a:solidFill>
            <a:schemeClr val="tx2"/>
          </a:solidFill>
          <a:latin typeface="Segoe Semibold" pitchFamily="34" charset="0"/>
        </a:defRPr>
      </a:lvl6pPr>
      <a:lvl7pPr marL="914328" algn="l" defTabSz="1096876" rtl="0" eaLnBrk="1" fontAlgn="base" hangingPunct="1">
        <a:lnSpc>
          <a:spcPct val="90000"/>
        </a:lnSpc>
        <a:spcBef>
          <a:spcPct val="0"/>
        </a:spcBef>
        <a:spcAft>
          <a:spcPct val="0"/>
        </a:spcAft>
        <a:defRPr sz="5400">
          <a:solidFill>
            <a:schemeClr val="tx2"/>
          </a:solidFill>
          <a:latin typeface="Segoe Semibold" pitchFamily="34" charset="0"/>
        </a:defRPr>
      </a:lvl7pPr>
      <a:lvl8pPr marL="1371490" algn="l" defTabSz="1096876" rtl="0" eaLnBrk="1" fontAlgn="base" hangingPunct="1">
        <a:lnSpc>
          <a:spcPct val="90000"/>
        </a:lnSpc>
        <a:spcBef>
          <a:spcPct val="0"/>
        </a:spcBef>
        <a:spcAft>
          <a:spcPct val="0"/>
        </a:spcAft>
        <a:defRPr sz="5400">
          <a:solidFill>
            <a:schemeClr val="tx2"/>
          </a:solidFill>
          <a:latin typeface="Segoe Semibold" pitchFamily="34" charset="0"/>
        </a:defRPr>
      </a:lvl8pPr>
      <a:lvl9pPr marL="1828654" algn="l" defTabSz="1096876" rtl="0" eaLnBrk="1" fontAlgn="base" hangingPunct="1">
        <a:lnSpc>
          <a:spcPct val="90000"/>
        </a:lnSpc>
        <a:spcBef>
          <a:spcPct val="0"/>
        </a:spcBef>
        <a:spcAft>
          <a:spcPct val="0"/>
        </a:spcAft>
        <a:defRPr sz="5400">
          <a:solidFill>
            <a:schemeClr val="tx2"/>
          </a:solidFill>
          <a:latin typeface="Segoe Semibold" pitchFamily="34" charset="0"/>
        </a:defRPr>
      </a:lvl9pPr>
    </p:titleStyle>
    <p:bodyStyle>
      <a:lvl1pPr marL="459088" indent="-459088" algn="l" defTabSz="1095332" rtl="0" eaLnBrk="1" fontAlgn="base" hangingPunct="1">
        <a:lnSpc>
          <a:spcPct val="90000"/>
        </a:lnSpc>
        <a:spcBef>
          <a:spcPts val="1400"/>
        </a:spcBef>
        <a:spcAft>
          <a:spcPct val="0"/>
        </a:spcAft>
        <a:buClr>
          <a:schemeClr val="tx2"/>
        </a:buClr>
        <a:buSzPct val="95000"/>
        <a:buFontTx/>
        <a:buBlip>
          <a:blip r:embed="rId15"/>
        </a:buBlip>
        <a:defRPr sz="4000">
          <a:solidFill>
            <a:schemeClr val="tx1"/>
          </a:solidFill>
          <a:effectLst>
            <a:outerShdw blurRad="38100" dist="38100" dir="2700000" algn="tl">
              <a:srgbClr val="000000">
                <a:alpha val="43137"/>
              </a:srgbClr>
            </a:outerShdw>
          </a:effectLst>
          <a:latin typeface="+mn-lt"/>
          <a:ea typeface="+mn-ea"/>
          <a:cs typeface="+mn-cs"/>
        </a:defRPr>
      </a:lvl1pPr>
      <a:lvl2pPr marL="845786" indent="-380984" algn="l" defTabSz="1095332" rtl="0" eaLnBrk="1" fontAlgn="base" hangingPunct="1">
        <a:lnSpc>
          <a:spcPct val="90000"/>
        </a:lnSpc>
        <a:spcBef>
          <a:spcPts val="1300"/>
        </a:spcBef>
        <a:spcAft>
          <a:spcPct val="0"/>
        </a:spcAft>
        <a:buClr>
          <a:schemeClr val="tx2"/>
        </a:buClr>
        <a:buSzPct val="80000"/>
        <a:buFontTx/>
        <a:buBlip>
          <a:blip r:embed="rId16"/>
        </a:buBlip>
        <a:defRPr sz="3600">
          <a:solidFill>
            <a:schemeClr val="tx1"/>
          </a:solidFill>
          <a:effectLst>
            <a:outerShdw blurRad="38100" dist="38100" dir="2700000" algn="tl">
              <a:srgbClr val="000000">
                <a:alpha val="43137"/>
              </a:srgbClr>
            </a:outerShdw>
          </a:effectLst>
          <a:latin typeface="+mn-lt"/>
        </a:defRPr>
      </a:lvl2pPr>
      <a:lvl3pPr marL="1186769" indent="-339077" algn="l" defTabSz="1095332" rtl="0" eaLnBrk="1" fontAlgn="base" hangingPunct="1">
        <a:lnSpc>
          <a:spcPct val="90000"/>
        </a:lnSpc>
        <a:spcBef>
          <a:spcPts val="1200"/>
        </a:spcBef>
        <a:spcAft>
          <a:spcPct val="0"/>
        </a:spcAft>
        <a:buClr>
          <a:schemeClr val="tx2"/>
        </a:buClr>
        <a:buSzPct val="80000"/>
        <a:buFontTx/>
        <a:buBlip>
          <a:blip r:embed="rId16"/>
        </a:buBlip>
        <a:defRPr sz="3200">
          <a:solidFill>
            <a:schemeClr val="tx1"/>
          </a:solidFill>
          <a:effectLst>
            <a:outerShdw blurRad="38100" dist="38100" dir="2700000" algn="tl">
              <a:srgbClr val="000000">
                <a:alpha val="43137"/>
              </a:srgbClr>
            </a:outerShdw>
          </a:effectLst>
          <a:latin typeface="+mn-lt"/>
        </a:defRPr>
      </a:lvl3pPr>
      <a:lvl4pPr marL="1520129" indent="-331457" algn="l" defTabSz="1095332" rtl="0" eaLnBrk="1" fontAlgn="base" hangingPunct="1">
        <a:lnSpc>
          <a:spcPct val="90000"/>
        </a:lnSpc>
        <a:spcBef>
          <a:spcPts val="1100"/>
        </a:spcBef>
        <a:spcAft>
          <a:spcPct val="0"/>
        </a:spcAft>
        <a:buClr>
          <a:schemeClr val="tx2"/>
        </a:buClr>
        <a:buSzPct val="80000"/>
        <a:buFontTx/>
        <a:buBlip>
          <a:blip r:embed="rId16"/>
        </a:buBlip>
        <a:defRPr sz="2800">
          <a:solidFill>
            <a:schemeClr val="tx1"/>
          </a:solidFill>
          <a:effectLst>
            <a:outerShdw blurRad="38100" dist="38100" dir="2700000" algn="tl">
              <a:srgbClr val="000000">
                <a:alpha val="43137"/>
              </a:srgbClr>
            </a:outerShdw>
          </a:effectLst>
          <a:latin typeface="+mn-lt"/>
        </a:defRPr>
      </a:lvl4pPr>
      <a:lvl5pPr marL="1836347" indent="-312408" algn="l" defTabSz="1095332" rtl="0" eaLnBrk="1" fontAlgn="base" hangingPunct="1">
        <a:lnSpc>
          <a:spcPct val="90000"/>
        </a:lnSpc>
        <a:spcBef>
          <a:spcPts val="1000"/>
        </a:spcBef>
        <a:spcAft>
          <a:spcPct val="0"/>
        </a:spcAft>
        <a:buClr>
          <a:schemeClr val="tx2"/>
        </a:buClr>
        <a:buSzPct val="80000"/>
        <a:buFontTx/>
        <a:buBlip>
          <a:blip r:embed="rId16"/>
        </a:buBlip>
        <a:defRPr sz="2800">
          <a:solidFill>
            <a:schemeClr val="tx1"/>
          </a:solidFill>
          <a:effectLst>
            <a:outerShdw blurRad="38100" dist="38100" dir="2700000" algn="tl">
              <a:srgbClr val="000000">
                <a:alpha val="43137"/>
              </a:srgbClr>
            </a:outerShdw>
          </a:effectLst>
          <a:latin typeface="+mn-lt"/>
        </a:defRPr>
      </a:lvl5pPr>
      <a:lvl6pPr marL="2293756"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7"/>
        </a:buBlip>
        <a:defRPr sz="2400">
          <a:solidFill>
            <a:schemeClr val="tx1"/>
          </a:solidFill>
          <a:latin typeface="+mn-lt"/>
        </a:defRPr>
      </a:lvl6pPr>
      <a:lvl7pPr marL="2750918"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7"/>
        </a:buBlip>
        <a:defRPr sz="2400">
          <a:solidFill>
            <a:schemeClr val="tx1"/>
          </a:solidFill>
          <a:latin typeface="+mn-lt"/>
        </a:defRPr>
      </a:lvl7pPr>
      <a:lvl8pPr marL="3208081"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7"/>
        </a:buBlip>
        <a:defRPr sz="2400">
          <a:solidFill>
            <a:schemeClr val="tx1"/>
          </a:solidFill>
          <a:latin typeface="+mn-lt"/>
        </a:defRPr>
      </a:lvl8pPr>
      <a:lvl9pPr marL="3665245"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7"/>
        </a:buBlip>
        <a:defRPr sz="2400">
          <a:solidFill>
            <a:schemeClr val="tx1"/>
          </a:solidFill>
          <a:latin typeface="+mn-lt"/>
        </a:defRPr>
      </a:lvl9pPr>
    </p:bodyStyle>
    <p:otherStyle>
      <a:defPPr>
        <a:defRPr lang="en-US"/>
      </a:defPPr>
      <a:lvl1pPr marL="0" algn="l" defTabSz="914328" rtl="0" eaLnBrk="1" latinLnBrk="0" hangingPunct="1">
        <a:defRPr sz="1800" kern="1200">
          <a:solidFill>
            <a:schemeClr val="tx1"/>
          </a:solidFill>
          <a:latin typeface="+mn-lt"/>
          <a:ea typeface="+mn-ea"/>
          <a:cs typeface="+mn-cs"/>
        </a:defRPr>
      </a:lvl1pPr>
      <a:lvl2pPr marL="457164" algn="l" defTabSz="914328" rtl="0" eaLnBrk="1" latinLnBrk="0" hangingPunct="1">
        <a:defRPr sz="1800" kern="1200">
          <a:solidFill>
            <a:schemeClr val="tx1"/>
          </a:solidFill>
          <a:latin typeface="+mn-lt"/>
          <a:ea typeface="+mn-ea"/>
          <a:cs typeface="+mn-cs"/>
        </a:defRPr>
      </a:lvl2pPr>
      <a:lvl3pPr marL="914328" algn="l" defTabSz="914328" rtl="0" eaLnBrk="1" latinLnBrk="0" hangingPunct="1">
        <a:defRPr sz="1800" kern="1200">
          <a:solidFill>
            <a:schemeClr val="tx1"/>
          </a:solidFill>
          <a:latin typeface="+mn-lt"/>
          <a:ea typeface="+mn-ea"/>
          <a:cs typeface="+mn-cs"/>
        </a:defRPr>
      </a:lvl3pPr>
      <a:lvl4pPr marL="1371490" algn="l" defTabSz="914328" rtl="0" eaLnBrk="1" latinLnBrk="0" hangingPunct="1">
        <a:defRPr sz="1800" kern="1200">
          <a:solidFill>
            <a:schemeClr val="tx1"/>
          </a:solidFill>
          <a:latin typeface="+mn-lt"/>
          <a:ea typeface="+mn-ea"/>
          <a:cs typeface="+mn-cs"/>
        </a:defRPr>
      </a:lvl4pPr>
      <a:lvl5pPr marL="1828654" algn="l" defTabSz="914328" rtl="0" eaLnBrk="1" latinLnBrk="0" hangingPunct="1">
        <a:defRPr sz="1800" kern="1200">
          <a:solidFill>
            <a:schemeClr val="tx1"/>
          </a:solidFill>
          <a:latin typeface="+mn-lt"/>
          <a:ea typeface="+mn-ea"/>
          <a:cs typeface="+mn-cs"/>
        </a:defRPr>
      </a:lvl5pPr>
      <a:lvl6pPr marL="2285818" algn="l" defTabSz="914328" rtl="0" eaLnBrk="1" latinLnBrk="0" hangingPunct="1">
        <a:defRPr sz="1800" kern="1200">
          <a:solidFill>
            <a:schemeClr val="tx1"/>
          </a:solidFill>
          <a:latin typeface="+mn-lt"/>
          <a:ea typeface="+mn-ea"/>
          <a:cs typeface="+mn-cs"/>
        </a:defRPr>
      </a:lvl6pPr>
      <a:lvl7pPr marL="2742982" algn="l" defTabSz="914328" rtl="0" eaLnBrk="1" latinLnBrk="0" hangingPunct="1">
        <a:defRPr sz="1800" kern="1200">
          <a:solidFill>
            <a:schemeClr val="tx1"/>
          </a:solidFill>
          <a:latin typeface="+mn-lt"/>
          <a:ea typeface="+mn-ea"/>
          <a:cs typeface="+mn-cs"/>
        </a:defRPr>
      </a:lvl7pPr>
      <a:lvl8pPr marL="3200144" algn="l" defTabSz="914328" rtl="0" eaLnBrk="1" latinLnBrk="0" hangingPunct="1">
        <a:defRPr sz="1800" kern="1200">
          <a:solidFill>
            <a:schemeClr val="tx1"/>
          </a:solidFill>
          <a:latin typeface="+mn-lt"/>
          <a:ea typeface="+mn-ea"/>
          <a:cs typeface="+mn-cs"/>
        </a:defRPr>
      </a:lvl8pPr>
      <a:lvl9pPr marL="3657307" algn="l" defTabSz="91432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hyperlink" Target="http://www.microsoft.com/whdc/system/platform/firmware/default.mspx" TargetMode="External"/><Relationship Id="rId2" Type="http://schemas.openxmlformats.org/officeDocument/2006/relationships/notesSlide" Target="../notesSlides/notesSlide40.xml"/><Relationship Id="rId1" Type="http://schemas.openxmlformats.org/officeDocument/2006/relationships/slideLayout" Target="../slideLayouts/slideLayout3.xml"/><Relationship Id="rId6" Type="http://schemas.openxmlformats.org/officeDocument/2006/relationships/hyperlink" Target="http://www.microsoft.com/whdc/winhec/2007/sessions.mspx" TargetMode="External"/><Relationship Id="rId5" Type="http://schemas.openxmlformats.org/officeDocument/2006/relationships/hyperlink" Target="http://www.microsoft.com/whdc/system/platform/firmware/OEMBoot_Vista.mspx" TargetMode="External"/><Relationship Id="rId4" Type="http://schemas.openxmlformats.org/officeDocument/2006/relationships/hyperlink" Target="http://www.microsoft.com/whdc/system/platform/firmware/uefireg.mspx" TargetMode="External"/></Relationships>
</file>

<file path=ppt/slides/_rels/slide4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3127" y="1701166"/>
            <a:ext cx="9231313" cy="2603790"/>
          </a:xfrm>
        </p:spPr>
        <p:txBody>
          <a:bodyPr/>
          <a:lstStyle/>
          <a:p>
            <a:r>
              <a:rPr sz="6500" smtClean="0"/>
              <a:t>Unified Extensible Firmware Interface (UEFI) </a:t>
            </a:r>
            <a:r>
              <a:rPr sz="5800" smtClean="0"/>
              <a:t>Implementation Guidelines</a:t>
            </a:r>
            <a:endParaRPr sz="6500"/>
          </a:p>
        </p:txBody>
      </p:sp>
      <p:sp>
        <p:nvSpPr>
          <p:cNvPr id="3" name="Subtitle 2"/>
          <p:cNvSpPr>
            <a:spLocks noGrp="1"/>
          </p:cNvSpPr>
          <p:nvPr>
            <p:ph type="subTitle" idx="1"/>
          </p:nvPr>
        </p:nvSpPr>
        <p:spPr>
          <a:xfrm>
            <a:off x="873127" y="5200890"/>
            <a:ext cx="9231313" cy="2215991"/>
          </a:xfrm>
        </p:spPr>
        <p:txBody>
          <a:bodyPr/>
          <a:lstStyle/>
          <a:p>
            <a:r>
              <a:rPr lang="en-US" dirty="0" smtClean="0"/>
              <a:t>Andrew Ritz</a:t>
            </a:r>
          </a:p>
          <a:p>
            <a:r>
              <a:rPr lang="en-US" dirty="0" smtClean="0"/>
              <a:t>Development Manager</a:t>
            </a:r>
          </a:p>
          <a:p>
            <a:r>
              <a:rPr lang="en-US" dirty="0" smtClean="0"/>
              <a:t>Windows Kernel Team</a:t>
            </a:r>
          </a:p>
          <a:p>
            <a:r>
              <a:rPr lang="en-US" dirty="0" smtClean="0"/>
              <a:t>Microsoft Corporation</a:t>
            </a:r>
          </a:p>
        </p:txBody>
      </p:sp>
    </p:spTree>
  </p:cSld>
  <p:clrMapOvr>
    <a:masterClrMapping/>
  </p:clrMapOvr>
  <p:transition advClick="0">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1329595"/>
          </a:xfrm>
        </p:spPr>
        <p:txBody>
          <a:bodyPr/>
          <a:lstStyle/>
          <a:p>
            <a:r>
              <a:rPr sz="5300" smtClean="0"/>
              <a:t>Windows Engineering Methodology</a:t>
            </a:r>
            <a:br>
              <a:rPr sz="5300" smtClean="0"/>
            </a:br>
            <a:r>
              <a:rPr sz="4300" smtClean="0">
                <a:solidFill>
                  <a:schemeClr val="accent1"/>
                </a:solidFill>
              </a:rPr>
              <a:t>Investing in UEFI</a:t>
            </a:r>
            <a:endParaRPr sz="4300">
              <a:solidFill>
                <a:schemeClr val="accent1"/>
              </a:solidFill>
            </a:endParaRPr>
          </a:p>
        </p:txBody>
      </p:sp>
      <p:sp>
        <p:nvSpPr>
          <p:cNvPr id="3" name="Content Placeholder 2"/>
          <p:cNvSpPr>
            <a:spLocks noGrp="1"/>
          </p:cNvSpPr>
          <p:nvPr>
            <p:ph idx="1"/>
          </p:nvPr>
        </p:nvSpPr>
        <p:spPr>
          <a:xfrm>
            <a:off x="457200" y="2286000"/>
            <a:ext cx="10056494" cy="4108817"/>
          </a:xfrm>
        </p:spPr>
        <p:txBody>
          <a:bodyPr/>
          <a:lstStyle/>
          <a:p>
            <a:r>
              <a:rPr lang="en-US" dirty="0" smtClean="0"/>
              <a:t>Microsoft taking advantage of benefits of UEFI internally</a:t>
            </a:r>
          </a:p>
          <a:p>
            <a:r>
              <a:rPr lang="en-US" dirty="0" smtClean="0"/>
              <a:t>Future releases may include exclusive UEFI scenarios</a:t>
            </a:r>
          </a:p>
          <a:p>
            <a:r>
              <a:rPr lang="en-US" dirty="0" smtClean="0"/>
              <a:t>Shifting to UEFI first approach</a:t>
            </a:r>
          </a:p>
          <a:p>
            <a:pPr lvl="1"/>
            <a:r>
              <a:rPr lang="en-US" dirty="0" smtClean="0"/>
              <a:t>Architect, design, build on UEFI</a:t>
            </a:r>
          </a:p>
          <a:p>
            <a:pPr lvl="1"/>
            <a:r>
              <a:rPr lang="en-US" dirty="0" smtClean="0"/>
              <a:t>Where relevant, port feature to BIOS</a:t>
            </a:r>
          </a:p>
        </p:txBody>
      </p:sp>
    </p:spTree>
  </p:cSld>
  <p:clrMapOvr>
    <a:masterClrMapping/>
  </p:clrMapOvr>
  <p:transition advClick="0">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Evolution Of UEFI</a:t>
            </a:r>
            <a:br>
              <a:rPr lang="en-US" dirty="0" smtClean="0"/>
            </a:br>
            <a:r>
              <a:rPr sz="4300" smtClean="0">
                <a:solidFill>
                  <a:schemeClr val="accent1"/>
                </a:solidFill>
              </a:rPr>
              <a:t>(1 of 4)</a:t>
            </a:r>
            <a:endParaRPr sz="4300">
              <a:solidFill>
                <a:schemeClr val="accent1"/>
              </a:solidFill>
            </a:endParaRPr>
          </a:p>
        </p:txBody>
      </p:sp>
      <p:sp>
        <p:nvSpPr>
          <p:cNvPr id="14" name="Round Same Side Corner Rectangle 13"/>
          <p:cNvSpPr/>
          <p:nvPr/>
        </p:nvSpPr>
        <p:spPr>
          <a:xfrm rot="5400000">
            <a:off x="5561343" y="-719683"/>
            <a:ext cx="1948571" cy="7959941"/>
          </a:xfrm>
          <a:prstGeom prst="round2SameRect">
            <a:avLst/>
          </a:prstGeom>
          <a:effectLst>
            <a:glow rad="63500">
              <a:schemeClr val="dk1">
                <a:tint val="30000"/>
                <a:shade val="95000"/>
                <a:satMod val="300000"/>
                <a:alpha val="50000"/>
              </a:schemeClr>
            </a:glow>
            <a:outerShdw blurRad="635000" sx="102000" sy="102000" algn="ctr" rotWithShape="0">
              <a:prstClr val="black">
                <a:alpha val="93000"/>
              </a:prstClr>
            </a:outerShdw>
            <a:reflection blurRad="6350" stA="52000" endA="300" endPos="35000" dir="5400000" sy="-100000" algn="bl" rotWithShape="0"/>
          </a:effectLst>
        </p:spPr>
        <p:style>
          <a:lnRef idx="3">
            <a:schemeClr val="lt1"/>
          </a:lnRef>
          <a:fillRef idx="1">
            <a:schemeClr val="dk1"/>
          </a:fillRef>
          <a:effectRef idx="1">
            <a:schemeClr val="dk1"/>
          </a:effectRef>
          <a:fontRef idx="minor">
            <a:schemeClr val="lt1"/>
          </a:fontRef>
        </p:style>
      </p:sp>
      <p:sp>
        <p:nvSpPr>
          <p:cNvPr id="15" name="Round Same Side Corner Rectangle 6"/>
          <p:cNvSpPr/>
          <p:nvPr/>
        </p:nvSpPr>
        <p:spPr>
          <a:xfrm>
            <a:off x="2555660" y="2381123"/>
            <a:ext cx="7455241" cy="175832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3619" tIns="109728" rIns="13716" bIns="13716" numCol="1" spcCol="1524" anchor="t" anchorCtr="0">
            <a:noAutofit/>
          </a:bodyPr>
          <a:lstStyle/>
          <a:p>
            <a:pPr marL="344806" lvl="1" indent="-344806" defTabSz="960120">
              <a:lnSpc>
                <a:spcPct val="90000"/>
              </a:lnSpc>
              <a:spcBef>
                <a:spcPct val="0"/>
              </a:spcBef>
              <a:spcAft>
                <a:spcPct val="15000"/>
              </a:spcAft>
              <a:buBlip>
                <a:blip r:embed="rId3"/>
              </a:buBlip>
            </a:pPr>
            <a:r>
              <a:rPr lang="en-US" kern="1200" dirty="0" smtClean="0">
                <a:solidFill>
                  <a:schemeClr val="tx1"/>
                </a:solidFill>
              </a:rPr>
              <a:t>Conception of EFI</a:t>
            </a:r>
            <a:endParaRPr lang="en-US" kern="1200" dirty="0">
              <a:solidFill>
                <a:schemeClr val="tx1"/>
              </a:solidFill>
            </a:endParaRPr>
          </a:p>
          <a:p>
            <a:pPr marL="344806" lvl="1" indent="-344806" defTabSz="960120">
              <a:lnSpc>
                <a:spcPct val="90000"/>
              </a:lnSpc>
              <a:spcBef>
                <a:spcPct val="0"/>
              </a:spcBef>
              <a:spcAft>
                <a:spcPct val="15000"/>
              </a:spcAft>
              <a:buBlip>
                <a:blip r:embed="rId3"/>
              </a:buBlip>
            </a:pPr>
            <a:r>
              <a:rPr lang="en-US" kern="1200" dirty="0" smtClean="0">
                <a:solidFill>
                  <a:schemeClr val="tx1"/>
                </a:solidFill>
              </a:rPr>
              <a:t>Focused alternative to BIOS on </a:t>
            </a:r>
            <a:r>
              <a:rPr lang="en-US" dirty="0" smtClean="0">
                <a:solidFill>
                  <a:schemeClr val="tx1"/>
                </a:solidFill>
              </a:rPr>
              <a:t>Itanium </a:t>
            </a:r>
            <a:endParaRPr lang="en-US" kern="1200" dirty="0">
              <a:solidFill>
                <a:schemeClr val="tx1"/>
              </a:solidFill>
            </a:endParaRPr>
          </a:p>
          <a:p>
            <a:pPr marL="344806" lvl="1" indent="-344806" defTabSz="960120">
              <a:lnSpc>
                <a:spcPct val="90000"/>
              </a:lnSpc>
              <a:spcBef>
                <a:spcPct val="0"/>
              </a:spcBef>
              <a:spcAft>
                <a:spcPct val="15000"/>
              </a:spcAft>
              <a:buBlip>
                <a:blip r:embed="rId3"/>
              </a:buBlip>
            </a:pPr>
            <a:r>
              <a:rPr lang="en-US" kern="1200" dirty="0" smtClean="0">
                <a:solidFill>
                  <a:schemeClr val="tx1"/>
                </a:solidFill>
              </a:rPr>
              <a:t>Also intended as replacement for BIOS on x86</a:t>
            </a:r>
            <a:endParaRPr lang="en-US" kern="1200" dirty="0">
              <a:solidFill>
                <a:schemeClr val="tx1"/>
              </a:solidFill>
            </a:endParaRPr>
          </a:p>
          <a:p>
            <a:pPr marL="344806" lvl="1" indent="-344806" defTabSz="960120">
              <a:lnSpc>
                <a:spcPct val="90000"/>
              </a:lnSpc>
              <a:spcBef>
                <a:spcPct val="0"/>
              </a:spcBef>
              <a:spcAft>
                <a:spcPct val="15000"/>
              </a:spcAft>
              <a:buBlip>
                <a:blip r:embed="rId3"/>
              </a:buBlip>
            </a:pPr>
            <a:r>
              <a:rPr lang="en-US" kern="1200" dirty="0" smtClean="0">
                <a:solidFill>
                  <a:schemeClr val="tx1"/>
                </a:solidFill>
              </a:rPr>
              <a:t>Microsoft active in EFI 1.0 specification</a:t>
            </a:r>
            <a:endParaRPr lang="en-US" kern="1200" dirty="0">
              <a:solidFill>
                <a:schemeClr val="tx1"/>
              </a:solidFill>
            </a:endParaRPr>
          </a:p>
        </p:txBody>
      </p:sp>
      <p:sp>
        <p:nvSpPr>
          <p:cNvPr id="10" name="Round Same Side Corner Rectangle 9"/>
          <p:cNvSpPr/>
          <p:nvPr/>
        </p:nvSpPr>
        <p:spPr>
          <a:xfrm rot="5400000">
            <a:off x="5561343" y="1938210"/>
            <a:ext cx="1948571" cy="7959941"/>
          </a:xfrm>
          <a:prstGeom prst="round2SameRect">
            <a:avLst/>
          </a:prstGeom>
          <a:effectLst>
            <a:glow rad="63500">
              <a:schemeClr val="dk1">
                <a:tint val="30000"/>
                <a:shade val="95000"/>
                <a:satMod val="300000"/>
                <a:alpha val="50000"/>
              </a:schemeClr>
            </a:glow>
            <a:outerShdw blurRad="635000" sx="102000" sy="102000" algn="ctr" rotWithShape="0">
              <a:prstClr val="black">
                <a:alpha val="93000"/>
              </a:prstClr>
            </a:outerShdw>
            <a:reflection blurRad="6350" stA="52000" endA="300" endPos="35000" dir="5400000" sy="-100000" algn="bl" rotWithShape="0"/>
          </a:effectLst>
        </p:spPr>
        <p:style>
          <a:lnRef idx="3">
            <a:schemeClr val="lt1"/>
          </a:lnRef>
          <a:fillRef idx="1">
            <a:schemeClr val="dk1"/>
          </a:fillRef>
          <a:effectRef idx="1">
            <a:schemeClr val="dk1"/>
          </a:effectRef>
          <a:fontRef idx="minor">
            <a:schemeClr val="lt1"/>
          </a:fontRef>
        </p:style>
      </p:sp>
      <p:sp>
        <p:nvSpPr>
          <p:cNvPr id="11" name="Round Same Side Corner Rectangle 10"/>
          <p:cNvSpPr/>
          <p:nvPr/>
        </p:nvSpPr>
        <p:spPr>
          <a:xfrm>
            <a:off x="2555660" y="5039016"/>
            <a:ext cx="7455241" cy="175832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3619" tIns="109728" rIns="13716" bIns="13716" numCol="1" spcCol="1524" anchor="t" anchorCtr="0">
            <a:noAutofit/>
          </a:bodyPr>
          <a:lstStyle/>
          <a:p>
            <a:pPr marL="344806" lvl="1" indent="-344806" defTabSz="960120">
              <a:lnSpc>
                <a:spcPct val="90000"/>
              </a:lnSpc>
              <a:spcBef>
                <a:spcPct val="0"/>
              </a:spcBef>
              <a:spcAft>
                <a:spcPct val="15000"/>
              </a:spcAft>
              <a:buBlip>
                <a:blip r:embed="rId3"/>
              </a:buBlip>
            </a:pPr>
            <a:r>
              <a:rPr lang="en-US" kern="1200" dirty="0" smtClean="0">
                <a:solidFill>
                  <a:schemeClr val="tx1"/>
                </a:solidFill>
              </a:rPr>
              <a:t>Windows XP 64-bit edition: introduces EFI 1.02 support for </a:t>
            </a:r>
            <a:r>
              <a:rPr lang="en-US" dirty="0" smtClean="0">
                <a:solidFill>
                  <a:schemeClr val="tx1"/>
                </a:solidFill>
              </a:rPr>
              <a:t>Itanium </a:t>
            </a:r>
            <a:endParaRPr lang="en-US" kern="1200" dirty="0">
              <a:solidFill>
                <a:schemeClr val="tx1"/>
              </a:solidFill>
            </a:endParaRPr>
          </a:p>
          <a:p>
            <a:pPr marL="344806" lvl="1" indent="-344806" defTabSz="960120">
              <a:lnSpc>
                <a:spcPct val="90000"/>
              </a:lnSpc>
              <a:spcBef>
                <a:spcPct val="0"/>
              </a:spcBef>
              <a:spcAft>
                <a:spcPct val="15000"/>
              </a:spcAft>
              <a:buBlip>
                <a:blip r:embed="rId3"/>
              </a:buBlip>
            </a:pPr>
            <a:r>
              <a:rPr lang="en-US" kern="1200" dirty="0" smtClean="0">
                <a:solidFill>
                  <a:schemeClr val="tx1"/>
                </a:solidFill>
              </a:rPr>
              <a:t>Work begins on next-generation Windows Boot Environment</a:t>
            </a:r>
            <a:endParaRPr lang="en-US" kern="1200" dirty="0">
              <a:solidFill>
                <a:schemeClr val="tx1"/>
              </a:solidFill>
            </a:endParaRPr>
          </a:p>
          <a:p>
            <a:pPr marL="689610" lvl="2" indent="-342900" defTabSz="960120">
              <a:lnSpc>
                <a:spcPct val="90000"/>
              </a:lnSpc>
              <a:spcBef>
                <a:spcPct val="0"/>
              </a:spcBef>
              <a:spcAft>
                <a:spcPct val="15000"/>
              </a:spcAft>
              <a:buBlip>
                <a:blip r:embed="rId4"/>
              </a:buBlip>
            </a:pPr>
            <a:r>
              <a:rPr lang="en-US" kern="1200" dirty="0" smtClean="0">
                <a:solidFill>
                  <a:schemeClr val="tx1"/>
                </a:solidFill>
              </a:rPr>
              <a:t>Microsoft goal to support EFI on x86</a:t>
            </a:r>
            <a:endParaRPr lang="en-US" kern="1200" dirty="0">
              <a:solidFill>
                <a:schemeClr val="tx1"/>
              </a:solidFill>
            </a:endParaRPr>
          </a:p>
        </p:txBody>
      </p:sp>
      <p:sp>
        <p:nvSpPr>
          <p:cNvPr id="16" name="Chevron 15"/>
          <p:cNvSpPr/>
          <p:nvPr/>
        </p:nvSpPr>
        <p:spPr>
          <a:xfrm rot="5400000">
            <a:off x="7529" y="2735671"/>
            <a:ext cx="2997802" cy="2098460"/>
          </a:xfrm>
          <a:prstGeom prst="chevron">
            <a:avLst/>
          </a:prstGeom>
          <a:effectLst>
            <a:glow rad="76200">
              <a:schemeClr val="accent4">
                <a:tint val="30000"/>
                <a:shade val="95000"/>
                <a:satMod val="300000"/>
                <a:alpha val="50000"/>
              </a:schemeClr>
            </a:glow>
            <a:outerShdw blurRad="635000" sx="102000" sy="102000" algn="ctr" rotWithShape="0">
              <a:prstClr val="black">
                <a:alpha val="93000"/>
              </a:prstClr>
            </a:outerShdw>
            <a:reflection blurRad="6350" stA="52000" endA="300" endPos="35000" dir="5400000" sy="-100000" algn="bl" rotWithShape="0"/>
          </a:effectLst>
        </p:spPr>
        <p:style>
          <a:lnRef idx="0">
            <a:schemeClr val="accent4"/>
          </a:lnRef>
          <a:fillRef idx="3">
            <a:schemeClr val="accent4"/>
          </a:fillRef>
          <a:effectRef idx="3">
            <a:schemeClr val="accent4"/>
          </a:effectRef>
          <a:fontRef idx="minor">
            <a:schemeClr val="lt1"/>
          </a:fontRef>
        </p:style>
      </p:sp>
      <p:sp>
        <p:nvSpPr>
          <p:cNvPr id="17" name="Chevron 4"/>
          <p:cNvSpPr/>
          <p:nvPr/>
        </p:nvSpPr>
        <p:spPr>
          <a:xfrm>
            <a:off x="457201" y="3335232"/>
            <a:ext cx="2098460" cy="89934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1336" tIns="21336" rIns="21336" bIns="21336" numCol="1" spcCol="1524" anchor="ctr" anchorCtr="0">
            <a:noAutofit/>
          </a:bodyPr>
          <a:lstStyle/>
          <a:p>
            <a:pPr algn="ctr" defTabSz="1493520">
              <a:lnSpc>
                <a:spcPct val="90000"/>
              </a:lnSpc>
              <a:spcBef>
                <a:spcPct val="0"/>
              </a:spcBef>
              <a:spcAft>
                <a:spcPct val="35000"/>
              </a:spcAft>
            </a:pPr>
            <a:r>
              <a:rPr lang="en-US" sz="4300" kern="0" spc="-120" dirty="0" smtClean="0">
                <a:ln w="18415" cmpd="sng">
                  <a:noFill/>
                  <a:prstDash val="solid"/>
                </a:ln>
                <a:gradFill>
                  <a:gsLst>
                    <a:gs pos="0">
                      <a:srgbClr val="0F0F0F"/>
                    </a:gs>
                    <a:gs pos="77000">
                      <a:srgbClr val="000000">
                        <a:lumMod val="95000"/>
                        <a:lumOff val="5000"/>
                      </a:srgbClr>
                    </a:gs>
                  </a:gsLst>
                  <a:lin ang="16200000" scaled="1"/>
                </a:gradFill>
                <a:effectLst>
                  <a:glow rad="101600">
                    <a:srgbClr val="FFFFFF">
                      <a:alpha val="40000"/>
                    </a:srgbClr>
                  </a:glow>
                  <a:innerShdw blurRad="114300">
                    <a:prstClr val="black"/>
                  </a:innerShdw>
                </a:effectLst>
                <a:latin typeface="Segoe Black" pitchFamily="34" charset="0"/>
              </a:rPr>
              <a:t>Late 1990’s</a:t>
            </a:r>
            <a:endParaRPr lang="en-US" sz="4300" kern="0" spc="-120" dirty="0">
              <a:ln w="18415" cmpd="sng">
                <a:noFill/>
                <a:prstDash val="solid"/>
              </a:ln>
              <a:gradFill>
                <a:gsLst>
                  <a:gs pos="0">
                    <a:srgbClr val="0F0F0F"/>
                  </a:gs>
                  <a:gs pos="77000">
                    <a:srgbClr val="000000">
                      <a:lumMod val="95000"/>
                      <a:lumOff val="5000"/>
                    </a:srgbClr>
                  </a:gs>
                </a:gsLst>
                <a:lin ang="16200000" scaled="1"/>
              </a:gradFill>
              <a:effectLst>
                <a:glow rad="101600">
                  <a:srgbClr val="FFFFFF">
                    <a:alpha val="40000"/>
                  </a:srgbClr>
                </a:glow>
                <a:innerShdw blurRad="114300">
                  <a:prstClr val="black"/>
                </a:innerShdw>
              </a:effectLst>
              <a:latin typeface="Segoe Black" pitchFamily="34" charset="0"/>
            </a:endParaRPr>
          </a:p>
        </p:txBody>
      </p:sp>
      <p:sp>
        <p:nvSpPr>
          <p:cNvPr id="12" name="Chevron 11"/>
          <p:cNvSpPr/>
          <p:nvPr/>
        </p:nvSpPr>
        <p:spPr>
          <a:xfrm rot="5400000">
            <a:off x="7529" y="5393564"/>
            <a:ext cx="2997802" cy="2098460"/>
          </a:xfrm>
          <a:prstGeom prst="chevron">
            <a:avLst/>
          </a:prstGeom>
          <a:effectLst>
            <a:glow rad="76200">
              <a:schemeClr val="accent4">
                <a:tint val="30000"/>
                <a:shade val="95000"/>
                <a:satMod val="300000"/>
                <a:alpha val="50000"/>
              </a:schemeClr>
            </a:glow>
            <a:outerShdw blurRad="635000" sx="102000" sy="102000" algn="ctr" rotWithShape="0">
              <a:prstClr val="black">
                <a:alpha val="93000"/>
              </a:prstClr>
            </a:outerShdw>
            <a:reflection blurRad="6350" stA="52000" endA="300" endPos="35000" dir="5400000" sy="-100000" algn="bl" rotWithShape="0"/>
          </a:effectLst>
        </p:spPr>
        <p:style>
          <a:lnRef idx="0">
            <a:schemeClr val="accent4"/>
          </a:lnRef>
          <a:fillRef idx="3">
            <a:schemeClr val="accent4"/>
          </a:fillRef>
          <a:effectRef idx="3">
            <a:schemeClr val="accent4"/>
          </a:effectRef>
          <a:fontRef idx="minor">
            <a:schemeClr val="lt1"/>
          </a:fontRef>
        </p:style>
      </p:sp>
      <p:sp>
        <p:nvSpPr>
          <p:cNvPr id="13" name="Chevron 8"/>
          <p:cNvSpPr/>
          <p:nvPr/>
        </p:nvSpPr>
        <p:spPr>
          <a:xfrm>
            <a:off x="457201" y="5993125"/>
            <a:ext cx="2098460" cy="89934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1336" tIns="21336" rIns="21336" bIns="21336" numCol="1" spcCol="1524" anchor="ctr" anchorCtr="0">
            <a:noAutofit/>
          </a:bodyPr>
          <a:lstStyle/>
          <a:p>
            <a:pPr algn="ctr" defTabSz="1493520">
              <a:lnSpc>
                <a:spcPct val="90000"/>
              </a:lnSpc>
              <a:spcBef>
                <a:spcPct val="0"/>
              </a:spcBef>
              <a:spcAft>
                <a:spcPct val="35000"/>
              </a:spcAft>
            </a:pPr>
            <a:r>
              <a:rPr lang="en-US" sz="4300" kern="0" spc="-120" dirty="0" smtClean="0">
                <a:ln w="18415" cmpd="sng">
                  <a:noFill/>
                  <a:prstDash val="solid"/>
                </a:ln>
                <a:gradFill>
                  <a:gsLst>
                    <a:gs pos="0">
                      <a:srgbClr val="0F0F0F"/>
                    </a:gs>
                    <a:gs pos="77000">
                      <a:srgbClr val="000000">
                        <a:lumMod val="95000"/>
                        <a:lumOff val="5000"/>
                      </a:srgbClr>
                    </a:gs>
                  </a:gsLst>
                  <a:lin ang="16200000" scaled="1"/>
                </a:gradFill>
                <a:effectLst>
                  <a:glow rad="101600">
                    <a:srgbClr val="FFFFFF">
                      <a:alpha val="40000"/>
                    </a:srgbClr>
                  </a:glow>
                  <a:innerShdw blurRad="114300">
                    <a:prstClr val="black"/>
                  </a:innerShdw>
                </a:effectLst>
                <a:latin typeface="Segoe Black" pitchFamily="34" charset="0"/>
              </a:rPr>
              <a:t>2001</a:t>
            </a:r>
            <a:endParaRPr lang="en-US" sz="4300" kern="0" spc="-120" dirty="0">
              <a:ln w="18415" cmpd="sng">
                <a:noFill/>
                <a:prstDash val="solid"/>
              </a:ln>
              <a:gradFill>
                <a:gsLst>
                  <a:gs pos="0">
                    <a:srgbClr val="0F0F0F"/>
                  </a:gs>
                  <a:gs pos="77000">
                    <a:srgbClr val="000000">
                      <a:lumMod val="95000"/>
                      <a:lumOff val="5000"/>
                    </a:srgbClr>
                  </a:gs>
                </a:gsLst>
                <a:lin ang="16200000" scaled="1"/>
              </a:gradFill>
              <a:effectLst>
                <a:glow rad="101600">
                  <a:srgbClr val="FFFFFF">
                    <a:alpha val="40000"/>
                  </a:srgbClr>
                </a:glow>
                <a:innerShdw blurRad="114300">
                  <a:prstClr val="black"/>
                </a:innerShdw>
              </a:effectLst>
              <a:latin typeface="Segoe Black" pitchFamily="34" charset="0"/>
            </a:endParaRPr>
          </a:p>
        </p:txBody>
      </p:sp>
    </p:spTree>
  </p:cSld>
  <p:clrMapOvr>
    <a:masterClrMapping/>
  </p:clrMapOvr>
  <p:transition advClick="0">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smtClean="0"/>
              <a:t>Evolution Of UEFI</a:t>
            </a:r>
            <a:br>
              <a:rPr smtClean="0"/>
            </a:br>
            <a:r>
              <a:rPr sz="4300" smtClean="0">
                <a:solidFill>
                  <a:schemeClr val="accent1"/>
                </a:solidFill>
              </a:rPr>
              <a:t>(2 of 4)</a:t>
            </a:r>
            <a:endParaRPr sz="4300">
              <a:solidFill>
                <a:schemeClr val="accent1"/>
              </a:solidFill>
            </a:endParaRPr>
          </a:p>
        </p:txBody>
      </p:sp>
      <p:sp>
        <p:nvSpPr>
          <p:cNvPr id="5" name="Round Same Side Corner Rectangle 4"/>
          <p:cNvSpPr/>
          <p:nvPr/>
        </p:nvSpPr>
        <p:spPr>
          <a:xfrm rot="5400000">
            <a:off x="5561343" y="-719683"/>
            <a:ext cx="1948571" cy="7959941"/>
          </a:xfrm>
          <a:prstGeom prst="round2SameRect">
            <a:avLst/>
          </a:prstGeom>
          <a:effectLst>
            <a:glow rad="63500">
              <a:schemeClr val="dk1">
                <a:tint val="30000"/>
                <a:shade val="95000"/>
                <a:satMod val="300000"/>
                <a:alpha val="50000"/>
              </a:schemeClr>
            </a:glow>
            <a:outerShdw blurRad="635000" sx="102000" sy="102000" algn="ctr" rotWithShape="0">
              <a:prstClr val="black">
                <a:alpha val="93000"/>
              </a:prstClr>
            </a:outerShdw>
            <a:reflection blurRad="6350" stA="52000" endA="300" endPos="35000" dir="5400000" sy="-100000" algn="bl" rotWithShape="0"/>
          </a:effectLst>
        </p:spPr>
        <p:style>
          <a:lnRef idx="3">
            <a:schemeClr val="lt1"/>
          </a:lnRef>
          <a:fillRef idx="1">
            <a:schemeClr val="dk1"/>
          </a:fillRef>
          <a:effectRef idx="1">
            <a:schemeClr val="dk1"/>
          </a:effectRef>
          <a:fontRef idx="minor">
            <a:schemeClr val="lt1"/>
          </a:fontRef>
        </p:style>
      </p:sp>
      <p:sp>
        <p:nvSpPr>
          <p:cNvPr id="6" name="Round Same Side Corner Rectangle 6"/>
          <p:cNvSpPr/>
          <p:nvPr/>
        </p:nvSpPr>
        <p:spPr>
          <a:xfrm>
            <a:off x="2555660" y="2381123"/>
            <a:ext cx="7455241" cy="175832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3619" tIns="109728" rIns="13716" bIns="13716" numCol="1" spcCol="1524" anchor="t" anchorCtr="0">
            <a:noAutofit/>
          </a:bodyPr>
          <a:lstStyle/>
          <a:p>
            <a:pPr marL="344806" lvl="1" indent="-344806" defTabSz="960120">
              <a:lnSpc>
                <a:spcPct val="90000"/>
              </a:lnSpc>
              <a:spcBef>
                <a:spcPct val="0"/>
              </a:spcBef>
              <a:spcAft>
                <a:spcPct val="15000"/>
              </a:spcAft>
              <a:buBlip>
                <a:blip r:embed="rId3"/>
              </a:buBlip>
            </a:pPr>
            <a:r>
              <a:rPr lang="en-US" dirty="0" smtClean="0">
                <a:solidFill>
                  <a:schemeClr val="tx1"/>
                </a:solidFill>
              </a:rPr>
              <a:t>Development for Windows XP Professional x64 Edition</a:t>
            </a:r>
          </a:p>
          <a:p>
            <a:pPr marL="344806" lvl="1" indent="-344806" defTabSz="960120">
              <a:lnSpc>
                <a:spcPct val="90000"/>
              </a:lnSpc>
              <a:spcBef>
                <a:spcPct val="0"/>
              </a:spcBef>
              <a:spcAft>
                <a:spcPct val="15000"/>
              </a:spcAft>
              <a:buBlip>
                <a:blip r:embed="rId3"/>
              </a:buBlip>
            </a:pPr>
            <a:r>
              <a:rPr lang="en-US" dirty="0" smtClean="0">
                <a:solidFill>
                  <a:schemeClr val="tx1"/>
                </a:solidFill>
              </a:rPr>
              <a:t>X64 established as Windows strategic direction</a:t>
            </a:r>
          </a:p>
          <a:p>
            <a:pPr marL="691516" lvl="2" indent="-335280" defTabSz="960120">
              <a:lnSpc>
                <a:spcPct val="90000"/>
              </a:lnSpc>
              <a:spcBef>
                <a:spcPct val="0"/>
              </a:spcBef>
              <a:spcAft>
                <a:spcPct val="15000"/>
              </a:spcAft>
              <a:buBlip>
                <a:blip r:embed="rId4"/>
              </a:buBlip>
            </a:pPr>
            <a:r>
              <a:rPr lang="en-US" dirty="0" smtClean="0">
                <a:solidFill>
                  <a:schemeClr val="accent3">
                    <a:lumMod val="40000"/>
                    <a:lumOff val="60000"/>
                  </a:schemeClr>
                </a:solidFill>
              </a:rPr>
              <a:t>Need EFI solution to support X64 and gain industry momentum for X64 and EFI</a:t>
            </a:r>
          </a:p>
        </p:txBody>
      </p:sp>
      <p:sp>
        <p:nvSpPr>
          <p:cNvPr id="7" name="Round Same Side Corner Rectangle 6"/>
          <p:cNvSpPr/>
          <p:nvPr/>
        </p:nvSpPr>
        <p:spPr>
          <a:xfrm rot="5400000">
            <a:off x="5561343" y="1938210"/>
            <a:ext cx="1948571" cy="7959941"/>
          </a:xfrm>
          <a:prstGeom prst="round2SameRect">
            <a:avLst/>
          </a:prstGeom>
          <a:effectLst>
            <a:glow rad="63500">
              <a:schemeClr val="dk1">
                <a:tint val="30000"/>
                <a:shade val="95000"/>
                <a:satMod val="300000"/>
                <a:alpha val="50000"/>
              </a:schemeClr>
            </a:glow>
            <a:outerShdw blurRad="635000" sx="102000" sy="102000" algn="ctr" rotWithShape="0">
              <a:prstClr val="black">
                <a:alpha val="93000"/>
              </a:prstClr>
            </a:outerShdw>
            <a:reflection blurRad="6350" stA="52000" endA="300" endPos="35000" dir="5400000" sy="-100000" algn="bl" rotWithShape="0"/>
          </a:effectLst>
        </p:spPr>
        <p:style>
          <a:lnRef idx="3">
            <a:schemeClr val="lt1"/>
          </a:lnRef>
          <a:fillRef idx="1">
            <a:schemeClr val="dk1"/>
          </a:fillRef>
          <a:effectRef idx="1">
            <a:schemeClr val="dk1"/>
          </a:effectRef>
          <a:fontRef idx="minor">
            <a:schemeClr val="lt1"/>
          </a:fontRef>
        </p:style>
      </p:sp>
      <p:sp>
        <p:nvSpPr>
          <p:cNvPr id="8" name="Round Same Side Corner Rectangle 10"/>
          <p:cNvSpPr/>
          <p:nvPr/>
        </p:nvSpPr>
        <p:spPr>
          <a:xfrm>
            <a:off x="2555659" y="5039016"/>
            <a:ext cx="7959941" cy="175832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3619" tIns="109728" rIns="13716" bIns="13716" numCol="1" spcCol="1524" anchor="t" anchorCtr="0">
            <a:noAutofit/>
          </a:bodyPr>
          <a:lstStyle/>
          <a:p>
            <a:pPr marL="407670" lvl="1" indent="-407670" defTabSz="960120">
              <a:lnSpc>
                <a:spcPct val="90000"/>
              </a:lnSpc>
              <a:spcBef>
                <a:spcPct val="0"/>
              </a:spcBef>
              <a:spcAft>
                <a:spcPct val="15000"/>
              </a:spcAft>
              <a:buBlip>
                <a:blip r:embed="rId3"/>
              </a:buBlip>
            </a:pPr>
            <a:r>
              <a:rPr lang="en-US" dirty="0" smtClean="0">
                <a:solidFill>
                  <a:schemeClr val="tx1"/>
                </a:solidFill>
              </a:rPr>
              <a:t>Demo of Windows 32-bit EFI boot at Intel Developer Forum</a:t>
            </a:r>
          </a:p>
          <a:p>
            <a:pPr marL="689610" lvl="2" indent="-274320" defTabSz="960120">
              <a:lnSpc>
                <a:spcPct val="90000"/>
              </a:lnSpc>
              <a:spcBef>
                <a:spcPct val="0"/>
              </a:spcBef>
              <a:spcAft>
                <a:spcPct val="15000"/>
              </a:spcAft>
              <a:buBlip>
                <a:blip r:embed="rId4"/>
              </a:buBlip>
            </a:pPr>
            <a:r>
              <a:rPr lang="en-US" dirty="0" smtClean="0">
                <a:solidFill>
                  <a:schemeClr val="tx1"/>
                </a:solidFill>
              </a:rPr>
              <a:t>Establishes viability of Windows Boot Environment and EFI</a:t>
            </a:r>
          </a:p>
        </p:txBody>
      </p:sp>
      <p:sp>
        <p:nvSpPr>
          <p:cNvPr id="9" name="Chevron 8"/>
          <p:cNvSpPr/>
          <p:nvPr/>
        </p:nvSpPr>
        <p:spPr>
          <a:xfrm rot="5400000">
            <a:off x="7529" y="2735671"/>
            <a:ext cx="2997802" cy="2098460"/>
          </a:xfrm>
          <a:prstGeom prst="chevron">
            <a:avLst/>
          </a:prstGeom>
          <a:effectLst>
            <a:glow rad="76200">
              <a:schemeClr val="accent4">
                <a:tint val="30000"/>
                <a:shade val="95000"/>
                <a:satMod val="300000"/>
                <a:alpha val="50000"/>
              </a:schemeClr>
            </a:glow>
            <a:outerShdw blurRad="635000" sx="102000" sy="102000" algn="ctr" rotWithShape="0">
              <a:prstClr val="black">
                <a:alpha val="93000"/>
              </a:prstClr>
            </a:outerShdw>
            <a:reflection blurRad="6350" stA="52000" endA="300" endPos="35000" dir="5400000" sy="-100000" algn="bl" rotWithShape="0"/>
          </a:effectLst>
        </p:spPr>
        <p:style>
          <a:lnRef idx="0">
            <a:schemeClr val="accent4"/>
          </a:lnRef>
          <a:fillRef idx="3">
            <a:schemeClr val="accent4"/>
          </a:fillRef>
          <a:effectRef idx="3">
            <a:schemeClr val="accent4"/>
          </a:effectRef>
          <a:fontRef idx="minor">
            <a:schemeClr val="lt1"/>
          </a:fontRef>
        </p:style>
      </p:sp>
      <p:sp>
        <p:nvSpPr>
          <p:cNvPr id="10" name="Chevron 4"/>
          <p:cNvSpPr/>
          <p:nvPr/>
        </p:nvSpPr>
        <p:spPr>
          <a:xfrm>
            <a:off x="457201" y="3335232"/>
            <a:ext cx="2098460" cy="89934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1336" tIns="21336" rIns="21336" bIns="21336" numCol="1" spcCol="1524" anchor="ctr" anchorCtr="0">
            <a:noAutofit/>
          </a:bodyPr>
          <a:lstStyle/>
          <a:p>
            <a:pPr algn="ctr" defTabSz="1493520">
              <a:lnSpc>
                <a:spcPct val="90000"/>
              </a:lnSpc>
              <a:spcBef>
                <a:spcPct val="0"/>
              </a:spcBef>
              <a:spcAft>
                <a:spcPct val="35000"/>
              </a:spcAft>
            </a:pPr>
            <a:r>
              <a:rPr lang="en-US" sz="4300" kern="0" spc="-120" dirty="0" smtClean="0">
                <a:ln w="18415" cmpd="sng">
                  <a:noFill/>
                  <a:prstDash val="solid"/>
                </a:ln>
                <a:gradFill>
                  <a:gsLst>
                    <a:gs pos="0">
                      <a:srgbClr val="0F0F0F"/>
                    </a:gs>
                    <a:gs pos="77000">
                      <a:srgbClr val="000000">
                        <a:lumMod val="95000"/>
                        <a:lumOff val="5000"/>
                      </a:srgbClr>
                    </a:gs>
                  </a:gsLst>
                  <a:lin ang="16200000" scaled="1"/>
                </a:gradFill>
                <a:effectLst>
                  <a:glow rad="101600">
                    <a:srgbClr val="FFFFFF">
                      <a:alpha val="40000"/>
                    </a:srgbClr>
                  </a:glow>
                  <a:innerShdw blurRad="114300">
                    <a:prstClr val="black"/>
                  </a:innerShdw>
                </a:effectLst>
                <a:latin typeface="Segoe Black" pitchFamily="34" charset="0"/>
              </a:rPr>
              <a:t>2003</a:t>
            </a:r>
          </a:p>
        </p:txBody>
      </p:sp>
      <p:sp>
        <p:nvSpPr>
          <p:cNvPr id="11" name="Chevron 10"/>
          <p:cNvSpPr/>
          <p:nvPr/>
        </p:nvSpPr>
        <p:spPr>
          <a:xfrm rot="5400000">
            <a:off x="7529" y="5393564"/>
            <a:ext cx="2997802" cy="2098460"/>
          </a:xfrm>
          <a:prstGeom prst="chevron">
            <a:avLst/>
          </a:prstGeom>
          <a:effectLst>
            <a:glow rad="76200">
              <a:schemeClr val="accent4">
                <a:tint val="30000"/>
                <a:shade val="95000"/>
                <a:satMod val="300000"/>
                <a:alpha val="50000"/>
              </a:schemeClr>
            </a:glow>
            <a:outerShdw blurRad="635000" sx="102000" sy="102000" algn="ctr" rotWithShape="0">
              <a:prstClr val="black">
                <a:alpha val="93000"/>
              </a:prstClr>
            </a:outerShdw>
            <a:reflection blurRad="6350" stA="52000" endA="300" endPos="35000" dir="5400000" sy="-100000" algn="bl" rotWithShape="0"/>
          </a:effectLst>
        </p:spPr>
        <p:style>
          <a:lnRef idx="0">
            <a:schemeClr val="accent4"/>
          </a:lnRef>
          <a:fillRef idx="3">
            <a:schemeClr val="accent4"/>
          </a:fillRef>
          <a:effectRef idx="3">
            <a:schemeClr val="accent4"/>
          </a:effectRef>
          <a:fontRef idx="minor">
            <a:schemeClr val="lt1"/>
          </a:fontRef>
        </p:style>
      </p:sp>
      <p:sp>
        <p:nvSpPr>
          <p:cNvPr id="12" name="Chevron 8"/>
          <p:cNvSpPr/>
          <p:nvPr/>
        </p:nvSpPr>
        <p:spPr>
          <a:xfrm>
            <a:off x="457201" y="5993125"/>
            <a:ext cx="2098460" cy="89934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1336" tIns="21336" rIns="21336" bIns="21336" numCol="1" spcCol="1524" anchor="ctr" anchorCtr="0">
            <a:noAutofit/>
          </a:bodyPr>
          <a:lstStyle/>
          <a:p>
            <a:pPr algn="ctr" defTabSz="1493520">
              <a:lnSpc>
                <a:spcPct val="90000"/>
              </a:lnSpc>
              <a:spcBef>
                <a:spcPct val="0"/>
              </a:spcBef>
              <a:spcAft>
                <a:spcPct val="35000"/>
              </a:spcAft>
            </a:pPr>
            <a:r>
              <a:rPr lang="en-US" sz="4300" kern="0" spc="-120" dirty="0" smtClean="0">
                <a:ln w="18415" cmpd="sng">
                  <a:noFill/>
                  <a:prstDash val="solid"/>
                </a:ln>
                <a:gradFill>
                  <a:gsLst>
                    <a:gs pos="0">
                      <a:srgbClr val="0F0F0F"/>
                    </a:gs>
                    <a:gs pos="77000">
                      <a:srgbClr val="000000">
                        <a:lumMod val="95000"/>
                        <a:lumOff val="5000"/>
                      </a:srgbClr>
                    </a:gs>
                  </a:gsLst>
                  <a:lin ang="16200000" scaled="1"/>
                </a:gradFill>
                <a:effectLst>
                  <a:glow rad="101600">
                    <a:srgbClr val="FFFFFF">
                      <a:alpha val="40000"/>
                    </a:srgbClr>
                  </a:glow>
                  <a:innerShdw blurRad="114300">
                    <a:prstClr val="black"/>
                  </a:innerShdw>
                </a:effectLst>
                <a:latin typeface="Segoe Black" pitchFamily="34" charset="0"/>
              </a:rPr>
              <a:t>Fall 2004</a:t>
            </a:r>
          </a:p>
        </p:txBody>
      </p:sp>
    </p:spTree>
  </p:cSld>
  <p:clrMapOvr>
    <a:masterClrMapping/>
  </p:clrMapOvr>
  <p:transition advClick="0">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smtClean="0"/>
              <a:t>Evolution Of UEFI</a:t>
            </a:r>
            <a:br>
              <a:rPr smtClean="0"/>
            </a:br>
            <a:r>
              <a:rPr sz="4300" smtClean="0">
                <a:solidFill>
                  <a:schemeClr val="accent1"/>
                </a:solidFill>
              </a:rPr>
              <a:t>(3 of 4)</a:t>
            </a:r>
            <a:endParaRPr sz="4300">
              <a:solidFill>
                <a:schemeClr val="accent1"/>
              </a:solidFill>
            </a:endParaRPr>
          </a:p>
        </p:txBody>
      </p:sp>
      <p:sp>
        <p:nvSpPr>
          <p:cNvPr id="5" name="Round Same Side Corner Rectangle 4"/>
          <p:cNvSpPr/>
          <p:nvPr/>
        </p:nvSpPr>
        <p:spPr>
          <a:xfrm rot="5400000">
            <a:off x="5561343" y="-719683"/>
            <a:ext cx="1948571" cy="7959941"/>
          </a:xfrm>
          <a:prstGeom prst="round2SameRect">
            <a:avLst/>
          </a:prstGeom>
          <a:effectLst>
            <a:glow rad="63500">
              <a:schemeClr val="dk1">
                <a:tint val="30000"/>
                <a:shade val="95000"/>
                <a:satMod val="300000"/>
                <a:alpha val="50000"/>
              </a:schemeClr>
            </a:glow>
            <a:outerShdw blurRad="635000" sx="102000" sy="102000" algn="ctr" rotWithShape="0">
              <a:prstClr val="black">
                <a:alpha val="93000"/>
              </a:prstClr>
            </a:outerShdw>
            <a:reflection blurRad="6350" stA="52000" endA="300" endPos="35000" dir="5400000" sy="-100000" algn="bl" rotWithShape="0"/>
          </a:effectLst>
        </p:spPr>
        <p:style>
          <a:lnRef idx="3">
            <a:schemeClr val="lt1"/>
          </a:lnRef>
          <a:fillRef idx="1">
            <a:schemeClr val="dk1"/>
          </a:fillRef>
          <a:effectRef idx="1">
            <a:schemeClr val="dk1"/>
          </a:effectRef>
          <a:fontRef idx="minor">
            <a:schemeClr val="lt1"/>
          </a:fontRef>
        </p:style>
      </p:sp>
      <p:sp>
        <p:nvSpPr>
          <p:cNvPr id="6" name="Round Same Side Corner Rectangle 6"/>
          <p:cNvSpPr/>
          <p:nvPr/>
        </p:nvSpPr>
        <p:spPr>
          <a:xfrm>
            <a:off x="2555660" y="2381123"/>
            <a:ext cx="7455241" cy="175832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3619" tIns="109728" rIns="13716" bIns="13716" numCol="1" spcCol="1524" anchor="t" anchorCtr="0">
            <a:noAutofit/>
          </a:bodyPr>
          <a:lstStyle/>
          <a:p>
            <a:pPr marL="407670" lvl="1" indent="-407670" defTabSz="960120">
              <a:lnSpc>
                <a:spcPct val="90000"/>
              </a:lnSpc>
              <a:spcBef>
                <a:spcPct val="0"/>
              </a:spcBef>
              <a:spcAft>
                <a:spcPct val="15000"/>
              </a:spcAft>
              <a:buBlip>
                <a:blip r:embed="rId3"/>
              </a:buBlip>
            </a:pPr>
            <a:r>
              <a:rPr lang="en-US" dirty="0" smtClean="0">
                <a:solidFill>
                  <a:schemeClr val="tx1"/>
                </a:solidFill>
              </a:rPr>
              <a:t>Windows XP Professional x64 Edition released</a:t>
            </a:r>
          </a:p>
          <a:p>
            <a:pPr marL="407670" lvl="1" indent="-407670" defTabSz="960120">
              <a:lnSpc>
                <a:spcPct val="90000"/>
              </a:lnSpc>
              <a:spcBef>
                <a:spcPct val="0"/>
              </a:spcBef>
              <a:spcAft>
                <a:spcPct val="15000"/>
              </a:spcAft>
              <a:buBlip>
                <a:blip r:embed="rId3"/>
              </a:buBlip>
            </a:pPr>
            <a:r>
              <a:rPr lang="en-US" dirty="0" smtClean="0">
                <a:solidFill>
                  <a:schemeClr val="tx1"/>
                </a:solidFill>
              </a:rPr>
              <a:t>UEFI forum established</a:t>
            </a:r>
          </a:p>
          <a:p>
            <a:pPr marL="689610" lvl="2" indent="-272416" defTabSz="960120">
              <a:lnSpc>
                <a:spcPct val="90000"/>
              </a:lnSpc>
              <a:spcBef>
                <a:spcPct val="0"/>
              </a:spcBef>
              <a:spcAft>
                <a:spcPct val="15000"/>
              </a:spcAft>
              <a:buBlip>
                <a:blip r:embed="rId4"/>
              </a:buBlip>
            </a:pPr>
            <a:r>
              <a:rPr lang="en-US" dirty="0" smtClean="0">
                <a:solidFill>
                  <a:schemeClr val="tx1"/>
                </a:solidFill>
              </a:rPr>
              <a:t>Goal to define support for x64</a:t>
            </a:r>
          </a:p>
          <a:p>
            <a:pPr marL="689610" lvl="2" indent="-272416" defTabSz="960120">
              <a:lnSpc>
                <a:spcPct val="90000"/>
              </a:lnSpc>
              <a:spcBef>
                <a:spcPct val="0"/>
              </a:spcBef>
              <a:spcAft>
                <a:spcPct val="15000"/>
              </a:spcAft>
              <a:buBlip>
                <a:blip r:embed="rId4"/>
              </a:buBlip>
            </a:pPr>
            <a:r>
              <a:rPr lang="en-US" dirty="0" smtClean="0">
                <a:solidFill>
                  <a:schemeClr val="tx1"/>
                </a:solidFill>
              </a:rPr>
              <a:t>Goal to drive EFI adoption through ecosystem</a:t>
            </a:r>
          </a:p>
        </p:txBody>
      </p:sp>
      <p:sp>
        <p:nvSpPr>
          <p:cNvPr id="7" name="Round Same Side Corner Rectangle 6"/>
          <p:cNvSpPr/>
          <p:nvPr/>
        </p:nvSpPr>
        <p:spPr>
          <a:xfrm rot="5400000">
            <a:off x="5561343" y="1938210"/>
            <a:ext cx="1948571" cy="7959941"/>
          </a:xfrm>
          <a:prstGeom prst="round2SameRect">
            <a:avLst/>
          </a:prstGeom>
          <a:effectLst>
            <a:glow rad="63500">
              <a:schemeClr val="dk1">
                <a:tint val="30000"/>
                <a:shade val="95000"/>
                <a:satMod val="300000"/>
                <a:alpha val="50000"/>
              </a:schemeClr>
            </a:glow>
            <a:outerShdw blurRad="635000" sx="102000" sy="102000" algn="ctr" rotWithShape="0">
              <a:prstClr val="black">
                <a:alpha val="93000"/>
              </a:prstClr>
            </a:outerShdw>
            <a:reflection blurRad="6350" stA="52000" endA="300" endPos="35000" dir="5400000" sy="-100000" algn="bl" rotWithShape="0"/>
          </a:effectLst>
        </p:spPr>
        <p:style>
          <a:lnRef idx="3">
            <a:schemeClr val="lt1"/>
          </a:lnRef>
          <a:fillRef idx="1">
            <a:schemeClr val="dk1"/>
          </a:fillRef>
          <a:effectRef idx="1">
            <a:schemeClr val="dk1"/>
          </a:effectRef>
          <a:fontRef idx="minor">
            <a:schemeClr val="lt1"/>
          </a:fontRef>
        </p:style>
      </p:sp>
      <p:sp>
        <p:nvSpPr>
          <p:cNvPr id="8" name="Round Same Side Corner Rectangle 10"/>
          <p:cNvSpPr/>
          <p:nvPr/>
        </p:nvSpPr>
        <p:spPr>
          <a:xfrm>
            <a:off x="2555659" y="5039016"/>
            <a:ext cx="7959941" cy="175832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3619" tIns="109728" rIns="13716" bIns="13716" numCol="1" spcCol="1524" anchor="t" anchorCtr="0">
            <a:noAutofit/>
          </a:bodyPr>
          <a:lstStyle/>
          <a:p>
            <a:pPr marL="407670" lvl="1" indent="-407670" defTabSz="960120">
              <a:lnSpc>
                <a:spcPct val="90000"/>
              </a:lnSpc>
              <a:spcBef>
                <a:spcPct val="0"/>
              </a:spcBef>
              <a:spcAft>
                <a:spcPct val="15000"/>
              </a:spcAft>
              <a:buBlip>
                <a:blip r:embed="rId3"/>
              </a:buBlip>
            </a:pPr>
            <a:r>
              <a:rPr lang="en-US" dirty="0" smtClean="0">
                <a:solidFill>
                  <a:schemeClr val="tx1"/>
                </a:solidFill>
              </a:rPr>
              <a:t>UEFI 2.0 released</a:t>
            </a:r>
          </a:p>
          <a:p>
            <a:pPr marL="407670" lvl="1" indent="-407670" defTabSz="960120">
              <a:lnSpc>
                <a:spcPct val="90000"/>
              </a:lnSpc>
              <a:spcBef>
                <a:spcPct val="0"/>
              </a:spcBef>
              <a:spcAft>
                <a:spcPct val="15000"/>
              </a:spcAft>
              <a:buBlip>
                <a:blip r:embed="rId3"/>
              </a:buBlip>
            </a:pPr>
            <a:r>
              <a:rPr lang="en-US" dirty="0" smtClean="0">
                <a:solidFill>
                  <a:schemeClr val="tx1"/>
                </a:solidFill>
              </a:rPr>
              <a:t>Demo of Windows x64 UEFI boot at Intel Developer Forum</a:t>
            </a:r>
          </a:p>
          <a:p>
            <a:pPr marL="407670" lvl="1" indent="-407670" defTabSz="960120">
              <a:lnSpc>
                <a:spcPct val="90000"/>
              </a:lnSpc>
              <a:spcBef>
                <a:spcPct val="0"/>
              </a:spcBef>
              <a:spcAft>
                <a:spcPct val="15000"/>
              </a:spcAft>
              <a:buBlip>
                <a:blip r:embed="rId3"/>
              </a:buBlip>
            </a:pPr>
            <a:r>
              <a:rPr lang="en-US" dirty="0" smtClean="0">
                <a:solidFill>
                  <a:schemeClr val="tx1"/>
                </a:solidFill>
              </a:rPr>
              <a:t>Windows plug-fest</a:t>
            </a:r>
          </a:p>
          <a:p>
            <a:pPr marL="689610" lvl="2" indent="-280036" defTabSz="960120">
              <a:lnSpc>
                <a:spcPct val="90000"/>
              </a:lnSpc>
              <a:spcBef>
                <a:spcPct val="0"/>
              </a:spcBef>
              <a:spcAft>
                <a:spcPct val="15000"/>
              </a:spcAft>
              <a:buBlip>
                <a:blip r:embed="rId4"/>
              </a:buBlip>
            </a:pPr>
            <a:r>
              <a:rPr lang="en-US" dirty="0" smtClean="0">
                <a:solidFill>
                  <a:schemeClr val="tx1"/>
                </a:solidFill>
              </a:rPr>
              <a:t>Ecosystem maturing but not yet ready</a:t>
            </a:r>
            <a:endParaRPr lang="en-US" sz="1900" dirty="0" smtClean="0">
              <a:solidFill>
                <a:schemeClr val="tx1"/>
              </a:solidFill>
            </a:endParaRPr>
          </a:p>
        </p:txBody>
      </p:sp>
      <p:sp>
        <p:nvSpPr>
          <p:cNvPr id="9" name="Chevron 8"/>
          <p:cNvSpPr/>
          <p:nvPr/>
        </p:nvSpPr>
        <p:spPr>
          <a:xfrm rot="5400000">
            <a:off x="7529" y="2735671"/>
            <a:ext cx="2997802" cy="2098460"/>
          </a:xfrm>
          <a:prstGeom prst="chevron">
            <a:avLst/>
          </a:prstGeom>
          <a:effectLst>
            <a:glow rad="76200">
              <a:schemeClr val="accent4">
                <a:tint val="30000"/>
                <a:shade val="95000"/>
                <a:satMod val="300000"/>
                <a:alpha val="50000"/>
              </a:schemeClr>
            </a:glow>
            <a:outerShdw blurRad="635000" sx="102000" sy="102000" algn="ctr" rotWithShape="0">
              <a:prstClr val="black">
                <a:alpha val="93000"/>
              </a:prstClr>
            </a:outerShdw>
            <a:reflection blurRad="6350" stA="52000" endA="300" endPos="35000" dir="5400000" sy="-100000" algn="bl" rotWithShape="0"/>
          </a:effectLst>
        </p:spPr>
        <p:style>
          <a:lnRef idx="0">
            <a:schemeClr val="accent4"/>
          </a:lnRef>
          <a:fillRef idx="3">
            <a:schemeClr val="accent4"/>
          </a:fillRef>
          <a:effectRef idx="3">
            <a:schemeClr val="accent4"/>
          </a:effectRef>
          <a:fontRef idx="minor">
            <a:schemeClr val="lt1"/>
          </a:fontRef>
        </p:style>
      </p:sp>
      <p:sp>
        <p:nvSpPr>
          <p:cNvPr id="10" name="Chevron 4"/>
          <p:cNvSpPr/>
          <p:nvPr/>
        </p:nvSpPr>
        <p:spPr>
          <a:xfrm>
            <a:off x="457201" y="3335232"/>
            <a:ext cx="2098460" cy="89934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1336" tIns="21336" rIns="21336" bIns="21336" numCol="1" spcCol="1524" anchor="ctr" anchorCtr="0">
            <a:noAutofit/>
          </a:bodyPr>
          <a:lstStyle/>
          <a:p>
            <a:pPr algn="ctr" defTabSz="1493520">
              <a:lnSpc>
                <a:spcPct val="90000"/>
              </a:lnSpc>
              <a:spcBef>
                <a:spcPct val="0"/>
              </a:spcBef>
              <a:spcAft>
                <a:spcPct val="35000"/>
              </a:spcAft>
            </a:pPr>
            <a:r>
              <a:rPr lang="en-US" sz="4300" kern="0" spc="-120" dirty="0" smtClean="0">
                <a:ln w="18415" cmpd="sng">
                  <a:noFill/>
                  <a:prstDash val="solid"/>
                </a:ln>
                <a:gradFill>
                  <a:gsLst>
                    <a:gs pos="0">
                      <a:srgbClr val="0F0F0F"/>
                    </a:gs>
                    <a:gs pos="77000">
                      <a:srgbClr val="000000">
                        <a:lumMod val="95000"/>
                        <a:lumOff val="5000"/>
                      </a:srgbClr>
                    </a:gs>
                  </a:gsLst>
                  <a:lin ang="16200000" scaled="1"/>
                </a:gradFill>
                <a:effectLst>
                  <a:glow rad="101600">
                    <a:srgbClr val="FFFFFF">
                      <a:alpha val="40000"/>
                    </a:srgbClr>
                  </a:glow>
                  <a:innerShdw blurRad="114300">
                    <a:prstClr val="black"/>
                  </a:innerShdw>
                </a:effectLst>
                <a:latin typeface="Segoe Black" pitchFamily="34" charset="0"/>
              </a:rPr>
              <a:t>2005</a:t>
            </a:r>
            <a:endParaRPr lang="en-US" sz="4300" kern="0" spc="-120" dirty="0">
              <a:ln w="18415" cmpd="sng">
                <a:noFill/>
                <a:prstDash val="solid"/>
              </a:ln>
              <a:gradFill>
                <a:gsLst>
                  <a:gs pos="0">
                    <a:srgbClr val="0F0F0F"/>
                  </a:gs>
                  <a:gs pos="77000">
                    <a:srgbClr val="000000">
                      <a:lumMod val="95000"/>
                      <a:lumOff val="5000"/>
                    </a:srgbClr>
                  </a:gs>
                </a:gsLst>
                <a:lin ang="16200000" scaled="1"/>
              </a:gradFill>
              <a:effectLst>
                <a:glow rad="101600">
                  <a:srgbClr val="FFFFFF">
                    <a:alpha val="40000"/>
                  </a:srgbClr>
                </a:glow>
                <a:innerShdw blurRad="114300">
                  <a:prstClr val="black"/>
                </a:innerShdw>
              </a:effectLst>
              <a:latin typeface="Segoe Black" pitchFamily="34" charset="0"/>
            </a:endParaRPr>
          </a:p>
        </p:txBody>
      </p:sp>
      <p:sp>
        <p:nvSpPr>
          <p:cNvPr id="11" name="Chevron 10"/>
          <p:cNvSpPr/>
          <p:nvPr/>
        </p:nvSpPr>
        <p:spPr>
          <a:xfrm rot="5400000">
            <a:off x="7529" y="5393564"/>
            <a:ext cx="2997802" cy="2098460"/>
          </a:xfrm>
          <a:prstGeom prst="chevron">
            <a:avLst/>
          </a:prstGeom>
          <a:effectLst>
            <a:glow rad="76200">
              <a:schemeClr val="accent4">
                <a:tint val="30000"/>
                <a:shade val="95000"/>
                <a:satMod val="300000"/>
                <a:alpha val="50000"/>
              </a:schemeClr>
            </a:glow>
            <a:outerShdw blurRad="635000" sx="102000" sy="102000" algn="ctr" rotWithShape="0">
              <a:prstClr val="black">
                <a:alpha val="93000"/>
              </a:prstClr>
            </a:outerShdw>
            <a:reflection blurRad="6350" stA="52000" endA="300" endPos="35000" dir="5400000" sy="-100000" algn="bl" rotWithShape="0"/>
          </a:effectLst>
        </p:spPr>
        <p:style>
          <a:lnRef idx="0">
            <a:schemeClr val="accent4"/>
          </a:lnRef>
          <a:fillRef idx="3">
            <a:schemeClr val="accent4"/>
          </a:fillRef>
          <a:effectRef idx="3">
            <a:schemeClr val="accent4"/>
          </a:effectRef>
          <a:fontRef idx="minor">
            <a:schemeClr val="lt1"/>
          </a:fontRef>
        </p:style>
      </p:sp>
      <p:sp>
        <p:nvSpPr>
          <p:cNvPr id="12" name="Chevron 8"/>
          <p:cNvSpPr/>
          <p:nvPr/>
        </p:nvSpPr>
        <p:spPr>
          <a:xfrm>
            <a:off x="457201" y="5993125"/>
            <a:ext cx="2098460" cy="89934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1336" tIns="21336" rIns="21336" bIns="21336" numCol="1" spcCol="1524" anchor="ctr" anchorCtr="0">
            <a:noAutofit/>
          </a:bodyPr>
          <a:lstStyle/>
          <a:p>
            <a:pPr algn="ctr" defTabSz="1493520">
              <a:lnSpc>
                <a:spcPct val="90000"/>
              </a:lnSpc>
              <a:spcBef>
                <a:spcPct val="0"/>
              </a:spcBef>
              <a:spcAft>
                <a:spcPct val="35000"/>
              </a:spcAft>
            </a:pPr>
            <a:r>
              <a:rPr lang="en-US" sz="4300" kern="0" spc="-120" dirty="0" smtClean="0">
                <a:ln w="18415" cmpd="sng">
                  <a:noFill/>
                  <a:prstDash val="solid"/>
                </a:ln>
                <a:gradFill>
                  <a:gsLst>
                    <a:gs pos="0">
                      <a:srgbClr val="0F0F0F"/>
                    </a:gs>
                    <a:gs pos="77000">
                      <a:srgbClr val="000000">
                        <a:lumMod val="95000"/>
                        <a:lumOff val="5000"/>
                      </a:srgbClr>
                    </a:gs>
                  </a:gsLst>
                  <a:lin ang="16200000" scaled="1"/>
                </a:gradFill>
                <a:effectLst>
                  <a:glow rad="101600">
                    <a:srgbClr val="FFFFFF">
                      <a:alpha val="40000"/>
                    </a:srgbClr>
                  </a:glow>
                  <a:innerShdw blurRad="114300">
                    <a:prstClr val="black"/>
                  </a:innerShdw>
                </a:effectLst>
                <a:latin typeface="Segoe Black" pitchFamily="34" charset="0"/>
              </a:rPr>
              <a:t>Spring 2006</a:t>
            </a:r>
          </a:p>
        </p:txBody>
      </p:sp>
    </p:spTree>
  </p:cSld>
  <p:clrMapOvr>
    <a:masterClrMapping/>
  </p:clrMapOvr>
  <p:transition advClick="0">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smtClean="0"/>
              <a:t>Evolution Of UEFI</a:t>
            </a:r>
            <a:br>
              <a:rPr smtClean="0"/>
            </a:br>
            <a:r>
              <a:rPr sz="4300" smtClean="0">
                <a:solidFill>
                  <a:schemeClr val="accent1"/>
                </a:solidFill>
              </a:rPr>
              <a:t>(4 of 4)</a:t>
            </a:r>
            <a:endParaRPr sz="4300">
              <a:solidFill>
                <a:schemeClr val="accent1"/>
              </a:solidFill>
            </a:endParaRPr>
          </a:p>
        </p:txBody>
      </p:sp>
      <p:sp>
        <p:nvSpPr>
          <p:cNvPr id="5" name="Round Same Side Corner Rectangle 4"/>
          <p:cNvSpPr/>
          <p:nvPr/>
        </p:nvSpPr>
        <p:spPr>
          <a:xfrm rot="5400000">
            <a:off x="5561343" y="-719683"/>
            <a:ext cx="1948571" cy="7959941"/>
          </a:xfrm>
          <a:prstGeom prst="round2SameRect">
            <a:avLst/>
          </a:prstGeom>
          <a:effectLst>
            <a:glow rad="63500">
              <a:schemeClr val="dk1">
                <a:tint val="30000"/>
                <a:shade val="95000"/>
                <a:satMod val="300000"/>
                <a:alpha val="50000"/>
              </a:schemeClr>
            </a:glow>
            <a:outerShdw blurRad="635000" sx="102000" sy="102000" algn="ctr" rotWithShape="0">
              <a:prstClr val="black">
                <a:alpha val="93000"/>
              </a:prstClr>
            </a:outerShdw>
            <a:reflection blurRad="6350" stA="52000" endA="300" endPos="35000" dir="5400000" sy="-100000" algn="bl" rotWithShape="0"/>
          </a:effectLst>
        </p:spPr>
        <p:style>
          <a:lnRef idx="3">
            <a:schemeClr val="lt1"/>
          </a:lnRef>
          <a:fillRef idx="1">
            <a:schemeClr val="dk1"/>
          </a:fillRef>
          <a:effectRef idx="1">
            <a:schemeClr val="dk1"/>
          </a:effectRef>
          <a:fontRef idx="minor">
            <a:schemeClr val="lt1"/>
          </a:fontRef>
        </p:style>
      </p:sp>
      <p:sp>
        <p:nvSpPr>
          <p:cNvPr id="7" name="Round Same Side Corner Rectangle 6"/>
          <p:cNvSpPr/>
          <p:nvPr/>
        </p:nvSpPr>
        <p:spPr>
          <a:xfrm rot="5400000">
            <a:off x="5561343" y="1938210"/>
            <a:ext cx="1948571" cy="7959941"/>
          </a:xfrm>
          <a:prstGeom prst="round2SameRect">
            <a:avLst/>
          </a:prstGeom>
          <a:effectLst>
            <a:glow rad="63500">
              <a:schemeClr val="dk1">
                <a:tint val="30000"/>
                <a:shade val="95000"/>
                <a:satMod val="300000"/>
                <a:alpha val="50000"/>
              </a:schemeClr>
            </a:glow>
            <a:outerShdw blurRad="635000" sx="102000" sy="102000" algn="ctr" rotWithShape="0">
              <a:prstClr val="black">
                <a:alpha val="93000"/>
              </a:prstClr>
            </a:outerShdw>
            <a:reflection blurRad="6350" stA="52000" endA="300" endPos="35000" dir="5400000" sy="-100000" algn="bl" rotWithShape="0"/>
          </a:effectLst>
        </p:spPr>
        <p:style>
          <a:lnRef idx="3">
            <a:schemeClr val="lt1"/>
          </a:lnRef>
          <a:fillRef idx="1">
            <a:schemeClr val="dk1"/>
          </a:fillRef>
          <a:effectRef idx="1">
            <a:schemeClr val="dk1"/>
          </a:effectRef>
          <a:fontRef idx="minor">
            <a:schemeClr val="lt1"/>
          </a:fontRef>
        </p:style>
      </p:sp>
      <p:sp>
        <p:nvSpPr>
          <p:cNvPr id="8" name="Round Same Side Corner Rectangle 10"/>
          <p:cNvSpPr/>
          <p:nvPr/>
        </p:nvSpPr>
        <p:spPr>
          <a:xfrm>
            <a:off x="2555660" y="5039016"/>
            <a:ext cx="7455241" cy="175832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3619" tIns="109728" rIns="13716" bIns="13716" numCol="1" spcCol="1524" anchor="t" anchorCtr="0">
            <a:noAutofit/>
          </a:bodyPr>
          <a:lstStyle/>
          <a:p>
            <a:pPr marL="407670" lvl="1" indent="-407670" defTabSz="960120">
              <a:lnSpc>
                <a:spcPct val="90000"/>
              </a:lnSpc>
              <a:spcBef>
                <a:spcPct val="0"/>
              </a:spcBef>
              <a:spcAft>
                <a:spcPct val="15000"/>
              </a:spcAft>
              <a:buBlip>
                <a:blip r:embed="rId3"/>
              </a:buBlip>
            </a:pPr>
            <a:r>
              <a:rPr lang="en-US" dirty="0" smtClean="0">
                <a:solidFill>
                  <a:schemeClr val="tx1"/>
                </a:solidFill>
              </a:rPr>
              <a:t>Windows Server codename “Longhorn” UEFI plug-fest</a:t>
            </a:r>
          </a:p>
          <a:p>
            <a:pPr marL="689610" lvl="2" indent="-280036" defTabSz="960120">
              <a:lnSpc>
                <a:spcPct val="90000"/>
              </a:lnSpc>
              <a:spcBef>
                <a:spcPct val="0"/>
              </a:spcBef>
              <a:spcAft>
                <a:spcPct val="15000"/>
              </a:spcAft>
              <a:buBlip>
                <a:blip r:embed="rId4"/>
              </a:buBlip>
            </a:pPr>
            <a:r>
              <a:rPr lang="en-US" dirty="0" smtClean="0">
                <a:solidFill>
                  <a:schemeClr val="tx1"/>
                </a:solidFill>
              </a:rPr>
              <a:t>Ecosystem maturing</a:t>
            </a:r>
          </a:p>
          <a:p>
            <a:pPr marL="689610" lvl="2" indent="-280036" defTabSz="960120">
              <a:lnSpc>
                <a:spcPct val="90000"/>
              </a:lnSpc>
              <a:spcBef>
                <a:spcPct val="0"/>
              </a:spcBef>
              <a:spcAft>
                <a:spcPct val="15000"/>
              </a:spcAft>
              <a:buBlip>
                <a:blip r:embed="rId4"/>
              </a:buBlip>
            </a:pPr>
            <a:r>
              <a:rPr lang="en-US" dirty="0" smtClean="0">
                <a:solidFill>
                  <a:schemeClr val="tx1"/>
                </a:solidFill>
              </a:rPr>
              <a:t>Various mature base implementations</a:t>
            </a:r>
          </a:p>
          <a:p>
            <a:pPr marL="407670" lvl="2" indent="-405766" defTabSz="960120">
              <a:lnSpc>
                <a:spcPct val="90000"/>
              </a:lnSpc>
              <a:spcBef>
                <a:spcPct val="0"/>
              </a:spcBef>
              <a:spcAft>
                <a:spcPct val="15000"/>
              </a:spcAft>
              <a:buBlip>
                <a:blip r:embed="rId3"/>
              </a:buBlip>
            </a:pPr>
            <a:r>
              <a:rPr lang="en-US" dirty="0" smtClean="0">
                <a:solidFill>
                  <a:schemeClr val="tx1"/>
                </a:solidFill>
              </a:rPr>
              <a:t>UEFI 2.1 released</a:t>
            </a:r>
          </a:p>
          <a:p>
            <a:pPr marL="411480" lvl="2" indent="-205740" defTabSz="960120">
              <a:lnSpc>
                <a:spcPct val="90000"/>
              </a:lnSpc>
              <a:spcBef>
                <a:spcPct val="0"/>
              </a:spcBef>
              <a:spcAft>
                <a:spcPct val="15000"/>
              </a:spcAft>
              <a:buBlip>
                <a:blip r:embed="rId4"/>
              </a:buBlip>
            </a:pPr>
            <a:endParaRPr lang="en-US" dirty="0" smtClean="0">
              <a:solidFill>
                <a:schemeClr val="tx1"/>
              </a:solidFill>
            </a:endParaRPr>
          </a:p>
        </p:txBody>
      </p:sp>
      <p:sp>
        <p:nvSpPr>
          <p:cNvPr id="9" name="Chevron 8"/>
          <p:cNvSpPr/>
          <p:nvPr/>
        </p:nvSpPr>
        <p:spPr>
          <a:xfrm rot="5400000">
            <a:off x="7529" y="2735671"/>
            <a:ext cx="2997802" cy="2098460"/>
          </a:xfrm>
          <a:prstGeom prst="chevron">
            <a:avLst/>
          </a:prstGeom>
          <a:effectLst>
            <a:glow rad="76200">
              <a:schemeClr val="accent4">
                <a:tint val="30000"/>
                <a:shade val="95000"/>
                <a:satMod val="300000"/>
                <a:alpha val="50000"/>
              </a:schemeClr>
            </a:glow>
            <a:outerShdw blurRad="635000" sx="102000" sy="102000" algn="ctr" rotWithShape="0">
              <a:prstClr val="black">
                <a:alpha val="93000"/>
              </a:prstClr>
            </a:outerShdw>
            <a:reflection blurRad="6350" stA="52000" endA="300" endPos="35000" dir="5400000" sy="-100000" algn="bl" rotWithShape="0"/>
          </a:effectLst>
        </p:spPr>
        <p:style>
          <a:lnRef idx="0">
            <a:schemeClr val="accent4"/>
          </a:lnRef>
          <a:fillRef idx="3">
            <a:schemeClr val="accent4"/>
          </a:fillRef>
          <a:effectRef idx="3">
            <a:schemeClr val="accent4"/>
          </a:effectRef>
          <a:fontRef idx="minor">
            <a:schemeClr val="lt1"/>
          </a:fontRef>
        </p:style>
      </p:sp>
      <p:sp>
        <p:nvSpPr>
          <p:cNvPr id="10" name="Chevron 4"/>
          <p:cNvSpPr/>
          <p:nvPr/>
        </p:nvSpPr>
        <p:spPr>
          <a:xfrm>
            <a:off x="457201" y="3335232"/>
            <a:ext cx="2098460" cy="89934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1336" tIns="21336" rIns="21336" bIns="21336" numCol="1" spcCol="1524" anchor="ctr" anchorCtr="0">
            <a:noAutofit/>
          </a:bodyPr>
          <a:lstStyle/>
          <a:p>
            <a:pPr algn="ctr" defTabSz="1493520">
              <a:lnSpc>
                <a:spcPct val="90000"/>
              </a:lnSpc>
              <a:spcBef>
                <a:spcPct val="0"/>
              </a:spcBef>
              <a:spcAft>
                <a:spcPct val="35000"/>
              </a:spcAft>
            </a:pPr>
            <a:r>
              <a:rPr lang="en-US" sz="4300" kern="0" spc="-120" dirty="0" smtClean="0">
                <a:ln w="18415" cmpd="sng">
                  <a:noFill/>
                  <a:prstDash val="solid"/>
                </a:ln>
                <a:gradFill>
                  <a:gsLst>
                    <a:gs pos="0">
                      <a:srgbClr val="0F0F0F"/>
                    </a:gs>
                    <a:gs pos="77000">
                      <a:srgbClr val="000000">
                        <a:lumMod val="95000"/>
                        <a:lumOff val="5000"/>
                      </a:srgbClr>
                    </a:gs>
                  </a:gsLst>
                  <a:lin ang="16200000" scaled="1"/>
                </a:gradFill>
                <a:effectLst>
                  <a:glow rad="101600">
                    <a:srgbClr val="FFFFFF">
                      <a:alpha val="40000"/>
                    </a:srgbClr>
                  </a:glow>
                  <a:innerShdw blurRad="114300">
                    <a:prstClr val="black"/>
                  </a:innerShdw>
                </a:effectLst>
                <a:latin typeface="Segoe Black" pitchFamily="34" charset="0"/>
              </a:rPr>
              <a:t>Winter 2006</a:t>
            </a:r>
          </a:p>
        </p:txBody>
      </p:sp>
      <p:sp>
        <p:nvSpPr>
          <p:cNvPr id="11" name="Chevron 10"/>
          <p:cNvSpPr/>
          <p:nvPr/>
        </p:nvSpPr>
        <p:spPr>
          <a:xfrm rot="5400000">
            <a:off x="7529" y="5393564"/>
            <a:ext cx="2997802" cy="2098460"/>
          </a:xfrm>
          <a:prstGeom prst="chevron">
            <a:avLst/>
          </a:prstGeom>
          <a:effectLst>
            <a:glow rad="76200">
              <a:schemeClr val="accent4">
                <a:tint val="30000"/>
                <a:shade val="95000"/>
                <a:satMod val="300000"/>
                <a:alpha val="50000"/>
              </a:schemeClr>
            </a:glow>
            <a:outerShdw blurRad="635000" sx="102000" sy="102000" algn="ctr" rotWithShape="0">
              <a:prstClr val="black">
                <a:alpha val="93000"/>
              </a:prstClr>
            </a:outerShdw>
            <a:reflection blurRad="6350" stA="52000" endA="300" endPos="35000" dir="5400000" sy="-100000" algn="bl" rotWithShape="0"/>
          </a:effectLst>
        </p:spPr>
        <p:style>
          <a:lnRef idx="0">
            <a:schemeClr val="accent4"/>
          </a:lnRef>
          <a:fillRef idx="3">
            <a:schemeClr val="accent4"/>
          </a:fillRef>
          <a:effectRef idx="3">
            <a:schemeClr val="accent4"/>
          </a:effectRef>
          <a:fontRef idx="minor">
            <a:schemeClr val="lt1"/>
          </a:fontRef>
        </p:style>
      </p:sp>
      <p:sp>
        <p:nvSpPr>
          <p:cNvPr id="12" name="Chevron 8"/>
          <p:cNvSpPr/>
          <p:nvPr/>
        </p:nvSpPr>
        <p:spPr>
          <a:xfrm>
            <a:off x="457201" y="5993125"/>
            <a:ext cx="2098460" cy="89934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1336" tIns="21336" rIns="21336" bIns="21336" numCol="1" spcCol="1524" anchor="ctr" anchorCtr="0">
            <a:noAutofit/>
          </a:bodyPr>
          <a:lstStyle/>
          <a:p>
            <a:pPr algn="ctr" defTabSz="1493520">
              <a:lnSpc>
                <a:spcPct val="90000"/>
              </a:lnSpc>
              <a:spcBef>
                <a:spcPct val="0"/>
              </a:spcBef>
              <a:spcAft>
                <a:spcPct val="35000"/>
              </a:spcAft>
            </a:pPr>
            <a:r>
              <a:rPr lang="en-US" sz="4300" kern="0" spc="-120" dirty="0" smtClean="0">
                <a:ln w="18415" cmpd="sng">
                  <a:noFill/>
                  <a:prstDash val="solid"/>
                </a:ln>
                <a:gradFill>
                  <a:gsLst>
                    <a:gs pos="0">
                      <a:srgbClr val="0F0F0F"/>
                    </a:gs>
                    <a:gs pos="77000">
                      <a:srgbClr val="000000">
                        <a:lumMod val="95000"/>
                        <a:lumOff val="5000"/>
                      </a:srgbClr>
                    </a:gs>
                  </a:gsLst>
                  <a:lin ang="16200000" scaled="1"/>
                </a:gradFill>
                <a:effectLst>
                  <a:glow rad="101600">
                    <a:srgbClr val="FFFFFF">
                      <a:alpha val="40000"/>
                    </a:srgbClr>
                  </a:glow>
                  <a:innerShdw blurRad="114300">
                    <a:prstClr val="black"/>
                  </a:innerShdw>
                </a:effectLst>
                <a:latin typeface="Segoe Black" pitchFamily="34" charset="0"/>
              </a:rPr>
              <a:t>Spring 2007</a:t>
            </a:r>
          </a:p>
        </p:txBody>
      </p:sp>
      <p:sp>
        <p:nvSpPr>
          <p:cNvPr id="15" name="Round Same Side Corner Rectangle 6"/>
          <p:cNvSpPr/>
          <p:nvPr/>
        </p:nvSpPr>
        <p:spPr>
          <a:xfrm>
            <a:off x="2555660" y="2381123"/>
            <a:ext cx="7455241" cy="175832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3619" tIns="109728" rIns="13716" bIns="13716" numCol="1" spcCol="1524" anchor="t" anchorCtr="0">
            <a:noAutofit/>
          </a:bodyPr>
          <a:lstStyle/>
          <a:p>
            <a:pPr marL="407670" lvl="1" indent="-407670" defTabSz="960120">
              <a:lnSpc>
                <a:spcPct val="90000"/>
              </a:lnSpc>
              <a:spcBef>
                <a:spcPct val="0"/>
              </a:spcBef>
              <a:spcAft>
                <a:spcPct val="15000"/>
              </a:spcAft>
              <a:buBlip>
                <a:blip r:embed="rId3"/>
              </a:buBlip>
            </a:pPr>
            <a:r>
              <a:rPr lang="en-US" dirty="0" smtClean="0">
                <a:solidFill>
                  <a:schemeClr val="tx1"/>
                </a:solidFill>
              </a:rPr>
              <a:t>Windows Vista released</a:t>
            </a:r>
          </a:p>
          <a:p>
            <a:pPr marL="407670" lvl="1" indent="-407670" defTabSz="960120">
              <a:lnSpc>
                <a:spcPct val="90000"/>
              </a:lnSpc>
              <a:spcBef>
                <a:spcPct val="0"/>
              </a:spcBef>
              <a:spcAft>
                <a:spcPct val="15000"/>
              </a:spcAft>
              <a:buBlip>
                <a:blip r:embed="rId3"/>
              </a:buBlip>
            </a:pPr>
            <a:r>
              <a:rPr lang="en-US" dirty="0" smtClean="0">
                <a:solidFill>
                  <a:schemeClr val="tx1"/>
                </a:solidFill>
              </a:rPr>
              <a:t>UEFI plug-fest</a:t>
            </a:r>
          </a:p>
          <a:p>
            <a:pPr marL="691516" lvl="2" indent="-274320" defTabSz="960120">
              <a:lnSpc>
                <a:spcPct val="90000"/>
              </a:lnSpc>
              <a:spcBef>
                <a:spcPct val="0"/>
              </a:spcBef>
              <a:spcAft>
                <a:spcPct val="15000"/>
              </a:spcAft>
              <a:buBlip>
                <a:blip r:embed="rId4"/>
              </a:buBlip>
            </a:pPr>
            <a:r>
              <a:rPr lang="en-US" dirty="0" smtClean="0">
                <a:solidFill>
                  <a:schemeClr val="tx1"/>
                </a:solidFill>
              </a:rPr>
              <a:t>More platform support, parity with BIOS</a:t>
            </a:r>
          </a:p>
          <a:p>
            <a:pPr marL="691516" lvl="2" indent="-274320" defTabSz="960120">
              <a:lnSpc>
                <a:spcPct val="90000"/>
              </a:lnSpc>
              <a:spcBef>
                <a:spcPct val="0"/>
              </a:spcBef>
              <a:spcAft>
                <a:spcPct val="15000"/>
              </a:spcAft>
              <a:buBlip>
                <a:blip r:embed="rId4"/>
              </a:buBlip>
            </a:pPr>
            <a:r>
              <a:rPr lang="en-US" dirty="0" smtClean="0">
                <a:solidFill>
                  <a:schemeClr val="tx1"/>
                </a:solidFill>
              </a:rPr>
              <a:t>Emerging driver support</a:t>
            </a:r>
          </a:p>
        </p:txBody>
      </p:sp>
    </p:spTree>
  </p:cSld>
  <p:clrMapOvr>
    <a:masterClrMapping/>
  </p:clrMapOvr>
  <p:transition advClick="0">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UEFI Solutions Emerging…</a:t>
            </a:r>
            <a:endParaRPr lang="en-US" dirty="0"/>
          </a:p>
        </p:txBody>
      </p:sp>
      <p:sp>
        <p:nvSpPr>
          <p:cNvPr id="6" name="Right Arrow 5"/>
          <p:cNvSpPr/>
          <p:nvPr/>
        </p:nvSpPr>
        <p:spPr>
          <a:xfrm>
            <a:off x="1212389" y="1701166"/>
            <a:ext cx="8548020" cy="6075044"/>
          </a:xfrm>
          <a:prstGeom prst="rightArrow">
            <a:avLst/>
          </a:prstGeom>
        </p:spPr>
        <p:style>
          <a:lnRef idx="0">
            <a:schemeClr val="accent6"/>
          </a:lnRef>
          <a:fillRef idx="3">
            <a:schemeClr val="accent6"/>
          </a:fillRef>
          <a:effectRef idx="3">
            <a:schemeClr val="accent6"/>
          </a:effectRef>
          <a:fontRef idx="minor">
            <a:schemeClr val="lt1"/>
          </a:fontRef>
        </p:style>
      </p:sp>
      <p:sp>
        <p:nvSpPr>
          <p:cNvPr id="14" name="Rounded Rectangle 13"/>
          <p:cNvSpPr/>
          <p:nvPr/>
        </p:nvSpPr>
        <p:spPr>
          <a:xfrm>
            <a:off x="468956" y="3523679"/>
            <a:ext cx="3236934" cy="2430017"/>
          </a:xfrm>
          <a:prstGeom prst="roundRect">
            <a:avLst/>
          </a:prstGeom>
          <a:effectLst>
            <a:glow rad="76200">
              <a:schemeClr val="accent2">
                <a:tint val="30000"/>
                <a:shade val="95000"/>
                <a:satMod val="300000"/>
                <a:alpha val="50000"/>
              </a:schemeClr>
            </a:glow>
            <a:outerShdw blurRad="571500" algn="ctr" rotWithShape="0">
              <a:srgbClr val="000000">
                <a:alpha val="72000"/>
              </a:srgbClr>
            </a:outerShdw>
          </a:effectLst>
        </p:spPr>
        <p:style>
          <a:lnRef idx="0">
            <a:schemeClr val="accent2"/>
          </a:lnRef>
          <a:fillRef idx="3">
            <a:schemeClr val="accent2"/>
          </a:fillRef>
          <a:effectRef idx="3">
            <a:schemeClr val="accent2"/>
          </a:effectRef>
          <a:fontRef idx="minor">
            <a:schemeClr val="lt1"/>
          </a:fontRef>
        </p:style>
      </p:sp>
      <p:sp>
        <p:nvSpPr>
          <p:cNvPr id="15" name="Rounded Rectangle 5"/>
          <p:cNvSpPr/>
          <p:nvPr/>
        </p:nvSpPr>
        <p:spPr>
          <a:xfrm>
            <a:off x="587579" y="3642302"/>
            <a:ext cx="2999687" cy="2192770"/>
          </a:xfrm>
          <a:prstGeom prst="rect">
            <a:avLst/>
          </a:prstGeom>
          <a:noFill/>
          <a:ln>
            <a:noFill/>
          </a:ln>
          <a:scene3d>
            <a:camera prst="orthographicFront"/>
            <a:lightRig rig="harsh" dir="t">
              <a:rot lat="6000000" lon="6000000" rev="0"/>
            </a:lightRig>
          </a:scene3d>
          <a:sp3d prstMaterial="metal">
            <a:bevelT w="0" h="0" prst="softRound"/>
            <a:contourClr>
              <a:schemeClr val="accent2">
                <a:shade val="30000"/>
                <a:satMod val="200000"/>
              </a:schemeClr>
            </a:contourClr>
          </a:sp3d>
        </p:spPr>
        <p:style>
          <a:lnRef idx="0">
            <a:schemeClr val="accent2"/>
          </a:lnRef>
          <a:fillRef idx="3">
            <a:schemeClr val="accent2"/>
          </a:fillRef>
          <a:effectRef idx="3">
            <a:schemeClr val="accent2"/>
          </a:effectRef>
          <a:fontRef idx="minor">
            <a:schemeClr val="lt1"/>
          </a:fontRef>
        </p:style>
        <p:txBody>
          <a:bodyPr spcFirstLastPara="0" vert="horz" wrap="square" lIns="146304" tIns="146304" rIns="146304" bIns="146304" numCol="1" spcCol="1524" anchor="ctr" anchorCtr="0">
            <a:noAutofit/>
          </a:bodyPr>
          <a:lstStyle/>
          <a:p>
            <a:pPr algn="ctr" defTabSz="1706880">
              <a:lnSpc>
                <a:spcPct val="90000"/>
              </a:lnSpc>
              <a:spcBef>
                <a:spcPct val="0"/>
              </a:spcBef>
              <a:spcAft>
                <a:spcPct val="35000"/>
              </a:spcAft>
            </a:pPr>
            <a:r>
              <a:rPr lang="en-US" sz="43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UEFI specification ready</a:t>
            </a:r>
          </a:p>
        </p:txBody>
      </p:sp>
      <p:sp>
        <p:nvSpPr>
          <p:cNvPr id="12" name="Rounded Rectangle 11"/>
          <p:cNvSpPr/>
          <p:nvPr/>
        </p:nvSpPr>
        <p:spPr>
          <a:xfrm>
            <a:off x="3867933" y="3523679"/>
            <a:ext cx="3236934" cy="2430017"/>
          </a:xfrm>
          <a:prstGeom prst="roundRect">
            <a:avLst/>
          </a:prstGeom>
          <a:effectLst>
            <a:glow rad="76200">
              <a:schemeClr val="accent2">
                <a:tint val="30000"/>
                <a:shade val="95000"/>
                <a:satMod val="300000"/>
                <a:alpha val="50000"/>
              </a:schemeClr>
            </a:glow>
            <a:outerShdw blurRad="571500" algn="ctr" rotWithShape="0">
              <a:srgbClr val="000000">
                <a:alpha val="72000"/>
              </a:srgbClr>
            </a:outerShdw>
          </a:effectLst>
        </p:spPr>
        <p:style>
          <a:lnRef idx="0">
            <a:schemeClr val="accent2"/>
          </a:lnRef>
          <a:fillRef idx="3">
            <a:schemeClr val="accent2"/>
          </a:fillRef>
          <a:effectRef idx="3">
            <a:schemeClr val="accent2"/>
          </a:effectRef>
          <a:fontRef idx="minor">
            <a:schemeClr val="lt1"/>
          </a:fontRef>
        </p:style>
      </p:sp>
      <p:sp>
        <p:nvSpPr>
          <p:cNvPr id="13" name="Rounded Rectangle 7"/>
          <p:cNvSpPr/>
          <p:nvPr/>
        </p:nvSpPr>
        <p:spPr>
          <a:xfrm>
            <a:off x="3986557" y="3642302"/>
            <a:ext cx="2999687" cy="2192770"/>
          </a:xfrm>
          <a:prstGeom prst="rect">
            <a:avLst/>
          </a:prstGeom>
          <a:noFill/>
          <a:ln>
            <a:noFill/>
          </a:ln>
          <a:scene3d>
            <a:camera prst="orthographicFront"/>
            <a:lightRig rig="harsh" dir="t">
              <a:rot lat="6000000" lon="6000000" rev="0"/>
            </a:lightRig>
          </a:scene3d>
          <a:sp3d prstMaterial="metal">
            <a:bevelT w="0" h="0" prst="softRound"/>
            <a:contourClr>
              <a:schemeClr val="accent2">
                <a:shade val="30000"/>
                <a:satMod val="200000"/>
              </a:schemeClr>
            </a:contourClr>
          </a:sp3d>
        </p:spPr>
        <p:style>
          <a:lnRef idx="0">
            <a:schemeClr val="accent2"/>
          </a:lnRef>
          <a:fillRef idx="3">
            <a:schemeClr val="accent2"/>
          </a:fillRef>
          <a:effectRef idx="3">
            <a:schemeClr val="accent2"/>
          </a:effectRef>
          <a:fontRef idx="minor">
            <a:schemeClr val="lt1"/>
          </a:fontRef>
        </p:style>
        <p:txBody>
          <a:bodyPr spcFirstLastPara="0" vert="horz" wrap="square" lIns="146304" tIns="146304" rIns="146304" bIns="146304" numCol="1" spcCol="1524" anchor="ctr" anchorCtr="0">
            <a:noAutofit/>
          </a:bodyPr>
          <a:lstStyle/>
          <a:p>
            <a:pPr algn="ctr" defTabSz="1706880">
              <a:lnSpc>
                <a:spcPct val="90000"/>
              </a:lnSpc>
              <a:spcBef>
                <a:spcPct val="0"/>
              </a:spcBef>
              <a:spcAft>
                <a:spcPct val="35000"/>
              </a:spcAft>
            </a:pPr>
            <a:r>
              <a:rPr lang="en-US" sz="43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Windows UEFI ready</a:t>
            </a:r>
          </a:p>
        </p:txBody>
      </p:sp>
      <p:sp>
        <p:nvSpPr>
          <p:cNvPr id="10" name="Rounded Rectangle 9"/>
          <p:cNvSpPr/>
          <p:nvPr/>
        </p:nvSpPr>
        <p:spPr>
          <a:xfrm>
            <a:off x="7266910" y="3523679"/>
            <a:ext cx="3236934" cy="2430017"/>
          </a:xfrm>
          <a:prstGeom prst="roundRect">
            <a:avLst/>
          </a:prstGeom>
          <a:effectLst>
            <a:glow rad="76200">
              <a:schemeClr val="accent2">
                <a:tint val="30000"/>
                <a:shade val="95000"/>
                <a:satMod val="300000"/>
                <a:alpha val="50000"/>
              </a:schemeClr>
            </a:glow>
            <a:outerShdw blurRad="571500" algn="ctr" rotWithShape="0">
              <a:srgbClr val="000000">
                <a:alpha val="72000"/>
              </a:srgbClr>
            </a:outerShdw>
          </a:effectLst>
        </p:spPr>
        <p:style>
          <a:lnRef idx="0">
            <a:schemeClr val="accent2"/>
          </a:lnRef>
          <a:fillRef idx="3">
            <a:schemeClr val="accent2"/>
          </a:fillRef>
          <a:effectRef idx="3">
            <a:schemeClr val="accent2"/>
          </a:effectRef>
          <a:fontRef idx="minor">
            <a:schemeClr val="lt1"/>
          </a:fontRef>
        </p:style>
      </p:sp>
      <p:sp>
        <p:nvSpPr>
          <p:cNvPr id="11" name="Rounded Rectangle 9"/>
          <p:cNvSpPr/>
          <p:nvPr/>
        </p:nvSpPr>
        <p:spPr>
          <a:xfrm>
            <a:off x="7385534" y="3642302"/>
            <a:ext cx="2999687" cy="2192770"/>
          </a:xfrm>
          <a:prstGeom prst="rect">
            <a:avLst/>
          </a:prstGeom>
          <a:noFill/>
          <a:ln>
            <a:noFill/>
          </a:ln>
          <a:scene3d>
            <a:camera prst="orthographicFront"/>
            <a:lightRig rig="harsh" dir="t">
              <a:rot lat="6000000" lon="6000000" rev="0"/>
            </a:lightRig>
          </a:scene3d>
          <a:sp3d prstMaterial="metal">
            <a:bevelT w="0" h="0" prst="softRound"/>
            <a:contourClr>
              <a:schemeClr val="accent2">
                <a:shade val="30000"/>
                <a:satMod val="200000"/>
              </a:schemeClr>
            </a:contourClr>
          </a:sp3d>
        </p:spPr>
        <p:style>
          <a:lnRef idx="0">
            <a:schemeClr val="accent2"/>
          </a:lnRef>
          <a:fillRef idx="3">
            <a:schemeClr val="accent2"/>
          </a:fillRef>
          <a:effectRef idx="3">
            <a:schemeClr val="accent2"/>
          </a:effectRef>
          <a:fontRef idx="minor">
            <a:schemeClr val="lt1"/>
          </a:fontRef>
        </p:style>
        <p:txBody>
          <a:bodyPr spcFirstLastPara="0" vert="horz" wrap="square" lIns="146304" tIns="146304" rIns="146304" bIns="146304" numCol="1" spcCol="1524" anchor="ctr" anchorCtr="0">
            <a:noAutofit/>
          </a:bodyPr>
          <a:lstStyle/>
          <a:p>
            <a:pPr algn="ctr" defTabSz="1706880">
              <a:lnSpc>
                <a:spcPct val="90000"/>
              </a:lnSpc>
              <a:spcBef>
                <a:spcPct val="0"/>
              </a:spcBef>
              <a:spcAft>
                <a:spcPct val="35000"/>
              </a:spcAft>
            </a:pPr>
            <a:r>
              <a:rPr lang="en-US" sz="4300" dirty="0" smtClean="0">
                <a:gradFill>
                  <a:gsLst>
                    <a:gs pos="0">
                      <a:srgbClr val="000000"/>
                    </a:gs>
                    <a:gs pos="77000">
                      <a:srgbClr val="000000"/>
                    </a:gs>
                  </a:gsLst>
                  <a:lin ang="16200000" scaled="1"/>
                </a:gradFill>
                <a:effectLst>
                  <a:outerShdw blurRad="63500" sx="102000" sy="102000" algn="ctr" rotWithShape="0">
                    <a:prstClr val="black">
                      <a:alpha val="40000"/>
                    </a:prstClr>
                  </a:outerShdw>
                </a:effectLst>
                <a:latin typeface="Segoe Semibold"/>
              </a:rPr>
              <a:t>Partner Ecosystem UEFI ready</a:t>
            </a:r>
          </a:p>
        </p:txBody>
      </p:sp>
    </p:spTree>
  </p:cSld>
  <p:clrMapOvr>
    <a:masterClrMapping/>
  </p:clrMapOvr>
  <p:transition advClick="0">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Windows Support For UEFI</a:t>
            </a:r>
            <a:endParaRPr lang="en-US" dirty="0"/>
          </a:p>
        </p:txBody>
      </p:sp>
      <p:sp>
        <p:nvSpPr>
          <p:cNvPr id="3" name="Content Placeholder 2"/>
          <p:cNvSpPr>
            <a:spLocks noGrp="1"/>
          </p:cNvSpPr>
          <p:nvPr>
            <p:ph idx="1"/>
          </p:nvPr>
        </p:nvSpPr>
        <p:spPr>
          <a:xfrm>
            <a:off x="459106" y="1697357"/>
            <a:ext cx="10056494" cy="3966624"/>
          </a:xfrm>
        </p:spPr>
        <p:txBody>
          <a:bodyPr/>
          <a:lstStyle/>
          <a:p>
            <a:r>
              <a:rPr lang="en-US" dirty="0" smtClean="0"/>
              <a:t>Windows Server Longhorn and </a:t>
            </a:r>
            <a:br>
              <a:rPr lang="en-US" dirty="0" smtClean="0"/>
            </a:br>
            <a:r>
              <a:rPr lang="en-US" dirty="0" smtClean="0"/>
              <a:t>Windows Vista introduce native UEFI 2.0 support on all 64-bit platforms</a:t>
            </a:r>
          </a:p>
          <a:p>
            <a:pPr lvl="1"/>
            <a:r>
              <a:rPr lang="en-US" dirty="0" smtClean="0"/>
              <a:t>Emergence of x64 provides an inflection point for transition to UEFI</a:t>
            </a:r>
          </a:p>
          <a:p>
            <a:pPr lvl="1"/>
            <a:r>
              <a:rPr lang="en-US" dirty="0" smtClean="0"/>
              <a:t>No support for 32-bit platforms planned</a:t>
            </a:r>
          </a:p>
          <a:p>
            <a:endParaRPr lang="en-US" dirty="0" smtClean="0"/>
          </a:p>
        </p:txBody>
      </p:sp>
    </p:spTree>
  </p:cSld>
  <p:clrMapOvr>
    <a:masterClrMapping/>
  </p:clrMapOvr>
  <p:transition advClick="0">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Windows Support For Itanium  </a:t>
            </a:r>
            <a:endParaRPr lang="en-US" dirty="0"/>
          </a:p>
        </p:txBody>
      </p:sp>
      <p:sp>
        <p:nvSpPr>
          <p:cNvPr id="3" name="Content Placeholder 2"/>
          <p:cNvSpPr>
            <a:spLocks noGrp="1"/>
          </p:cNvSpPr>
          <p:nvPr>
            <p:ph idx="1"/>
          </p:nvPr>
        </p:nvSpPr>
        <p:spPr>
          <a:xfrm>
            <a:off x="459106" y="1697357"/>
            <a:ext cx="10056494" cy="2859757"/>
          </a:xfrm>
        </p:spPr>
        <p:txBody>
          <a:bodyPr/>
          <a:lstStyle/>
          <a:p>
            <a:r>
              <a:rPr lang="en-US" smtClean="0"/>
              <a:t>Windows supports existing EFI 1.1-based Itanium systems</a:t>
            </a:r>
          </a:p>
          <a:p>
            <a:r>
              <a:rPr lang="en-US" smtClean="0"/>
              <a:t>Some elements of UEFI 2.1 required depending on platform WHEA integration design choice</a:t>
            </a:r>
            <a:endParaRPr lang="en-US" dirty="0"/>
          </a:p>
        </p:txBody>
      </p:sp>
    </p:spTree>
  </p:cSld>
  <p:clrMapOvr>
    <a:masterClrMapping/>
  </p:clrMapOvr>
  <p:transition advClick="0">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1661993"/>
          </a:xfrm>
        </p:spPr>
        <p:txBody>
          <a:bodyPr/>
          <a:lstStyle/>
          <a:p>
            <a:r>
              <a:rPr lang="en-US" smtClean="0"/>
              <a:t>What Does UEFI Support Include?</a:t>
            </a:r>
            <a:endParaRPr lang="en-US" dirty="0"/>
          </a:p>
        </p:txBody>
      </p:sp>
      <p:sp>
        <p:nvSpPr>
          <p:cNvPr id="3" name="Content Placeholder 2"/>
          <p:cNvSpPr>
            <a:spLocks noGrp="1"/>
          </p:cNvSpPr>
          <p:nvPr>
            <p:ph idx="1"/>
          </p:nvPr>
        </p:nvSpPr>
        <p:spPr>
          <a:xfrm>
            <a:off x="457200" y="2286000"/>
            <a:ext cx="10056494" cy="2627796"/>
          </a:xfrm>
        </p:spPr>
        <p:txBody>
          <a:bodyPr/>
          <a:lstStyle/>
          <a:p>
            <a:r>
              <a:rPr lang="en-US" dirty="0" smtClean="0"/>
              <a:t>64-bit Client and Server support in the Windows Server Longhorn timeframe</a:t>
            </a:r>
          </a:p>
          <a:p>
            <a:pPr lvl="2"/>
            <a:r>
              <a:rPr lang="en-US" dirty="0" smtClean="0"/>
              <a:t>Parity support for all BIOS-based platform scenarios on UEFI platforms</a:t>
            </a:r>
          </a:p>
          <a:p>
            <a:pPr lvl="2"/>
            <a:r>
              <a:rPr lang="en-US" dirty="0" smtClean="0"/>
              <a:t>Native deployment and boot on UEFI platforms</a:t>
            </a:r>
          </a:p>
        </p:txBody>
      </p:sp>
    </p:spTree>
  </p:cSld>
  <p:clrMapOvr>
    <a:masterClrMapping/>
  </p:clrMapOvr>
  <p:transition advClick="0">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Guidelines For Building </a:t>
            </a:r>
            <a:br>
              <a:rPr lang="en-US" dirty="0" smtClean="0"/>
            </a:br>
            <a:r>
              <a:rPr lang="en-US" dirty="0" smtClean="0"/>
              <a:t>A UEFI Platform</a:t>
            </a:r>
            <a:endParaRPr lang="en-US" dirty="0"/>
          </a:p>
        </p:txBody>
      </p:sp>
      <p:sp>
        <p:nvSpPr>
          <p:cNvPr id="6" name="Subtitle 5"/>
          <p:cNvSpPr>
            <a:spLocks noGrp="1"/>
          </p:cNvSpPr>
          <p:nvPr>
            <p:ph type="subTitle" idx="1"/>
          </p:nvPr>
        </p:nvSpPr>
        <p:spPr/>
        <p:txBody>
          <a:bodyPr/>
          <a:lstStyle/>
          <a:p>
            <a:endParaRPr lang="en-US"/>
          </a:p>
        </p:txBody>
      </p:sp>
    </p:spTree>
  </p:cSld>
  <p:clrMapOvr>
    <a:masterClrMapping/>
  </p:clrMapOvr>
  <p:transition advClick="0">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Key Takeaways</a:t>
            </a:r>
            <a:endParaRPr lang="en-US"/>
          </a:p>
        </p:txBody>
      </p:sp>
      <p:sp>
        <p:nvSpPr>
          <p:cNvPr id="3" name="Text Placeholder 2"/>
          <p:cNvSpPr>
            <a:spLocks noGrp="1"/>
          </p:cNvSpPr>
          <p:nvPr>
            <p:ph type="body" idx="1"/>
          </p:nvPr>
        </p:nvSpPr>
        <p:spPr>
          <a:xfrm>
            <a:off x="459106" y="1697357"/>
            <a:ext cx="10056494" cy="4792081"/>
          </a:xfrm>
        </p:spPr>
        <p:txBody>
          <a:bodyPr/>
          <a:lstStyle/>
          <a:p>
            <a:pPr>
              <a:spcBef>
                <a:spcPts val="720"/>
              </a:spcBef>
            </a:pPr>
            <a:r>
              <a:rPr lang="en-US" sz="2400" dirty="0" smtClean="0"/>
              <a:t>Be a leader in advancing 64-bit computing</a:t>
            </a:r>
          </a:p>
          <a:p>
            <a:pPr>
              <a:spcBef>
                <a:spcPts val="720"/>
              </a:spcBef>
            </a:pPr>
            <a:r>
              <a:rPr lang="en-US" sz="2400" dirty="0" smtClean="0"/>
              <a:t>Adopt best practices and new tools</a:t>
            </a:r>
          </a:p>
          <a:p>
            <a:pPr>
              <a:spcBef>
                <a:spcPts val="720"/>
              </a:spcBef>
            </a:pPr>
            <a:r>
              <a:rPr lang="en-US" sz="2400" dirty="0" smtClean="0"/>
              <a:t>Let’s partner on new hardware directions</a:t>
            </a:r>
            <a:br>
              <a:rPr lang="en-US" sz="2400" dirty="0" smtClean="0"/>
            </a:br>
            <a:endParaRPr lang="en-US" sz="2400" dirty="0" smtClean="0"/>
          </a:p>
          <a:p>
            <a:r>
              <a:rPr lang="en-US" dirty="0" smtClean="0"/>
              <a:t>Understand importance of Unified Extensible Firmware Interface (UEFI)</a:t>
            </a:r>
          </a:p>
          <a:p>
            <a:r>
              <a:rPr lang="en-US" dirty="0" smtClean="0"/>
              <a:t>UEFI in industry and Microsoft plans</a:t>
            </a:r>
          </a:p>
          <a:p>
            <a:r>
              <a:rPr lang="en-US" dirty="0" smtClean="0"/>
              <a:t>Understand how to build UEFI platforms which are Windows compatible</a:t>
            </a:r>
          </a:p>
        </p:txBody>
      </p:sp>
      <p:sp>
        <p:nvSpPr>
          <p:cNvPr id="21507" name="Line 4"/>
          <p:cNvSpPr>
            <a:spLocks noChangeShapeType="1"/>
          </p:cNvSpPr>
          <p:nvPr/>
        </p:nvSpPr>
        <p:spPr bwMode="auto">
          <a:xfrm flipV="1">
            <a:off x="274320" y="3017520"/>
            <a:ext cx="9966960" cy="0"/>
          </a:xfrm>
          <a:prstGeom prst="line">
            <a:avLst/>
          </a:prstGeom>
          <a:noFill/>
          <a:ln w="28575">
            <a:solidFill>
              <a:schemeClr val="hlink"/>
            </a:solidFill>
            <a:round/>
            <a:headEnd/>
            <a:tailEnd/>
          </a:ln>
        </p:spPr>
        <p:txBody>
          <a:bodyPr lIns="109728" tIns="54864" rIns="109728" bIns="54864"/>
          <a:lstStyle/>
          <a:p>
            <a:endParaRPr lang="en-US"/>
          </a:p>
        </p:txBody>
      </p:sp>
    </p:spTree>
  </p:cSld>
  <p:clrMapOvr>
    <a:masterClrMapping/>
  </p:clrMapOvr>
  <p:transition advClick="0">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661994"/>
          </a:xfrm>
        </p:spPr>
        <p:txBody>
          <a:bodyPr/>
          <a:lstStyle/>
          <a:p>
            <a:r>
              <a:rPr lang="en-US" dirty="0" smtClean="0"/>
              <a:t>Principles For</a:t>
            </a:r>
            <a:br>
              <a:rPr lang="en-US" dirty="0" smtClean="0"/>
            </a:br>
            <a:r>
              <a:rPr lang="en-US" dirty="0" smtClean="0"/>
              <a:t>Firmware Requirements</a:t>
            </a:r>
            <a:endParaRPr lang="en-US" dirty="0"/>
          </a:p>
        </p:txBody>
      </p:sp>
      <p:sp>
        <p:nvSpPr>
          <p:cNvPr id="3" name="Content Placeholder 2"/>
          <p:cNvSpPr>
            <a:spLocks noGrp="1"/>
          </p:cNvSpPr>
          <p:nvPr>
            <p:ph idx="1"/>
          </p:nvPr>
        </p:nvSpPr>
        <p:spPr>
          <a:xfrm>
            <a:off x="457200" y="2286000"/>
            <a:ext cx="10056494" cy="4929555"/>
          </a:xfrm>
        </p:spPr>
        <p:txBody>
          <a:bodyPr/>
          <a:lstStyle/>
          <a:p>
            <a:r>
              <a:rPr lang="en-US" sz="3400" dirty="0" smtClean="0"/>
              <a:t>Parity support for all scenarios on BIOS and </a:t>
            </a:r>
            <a:br>
              <a:rPr lang="en-US" sz="3400" dirty="0" smtClean="0"/>
            </a:br>
            <a:r>
              <a:rPr lang="en-US" sz="3400" dirty="0" smtClean="0"/>
              <a:t>UEFI systems</a:t>
            </a:r>
          </a:p>
          <a:p>
            <a:r>
              <a:rPr lang="en-US" sz="3400" dirty="0" smtClean="0"/>
              <a:t>Support UEFI on mainstream x64 systems</a:t>
            </a:r>
          </a:p>
          <a:p>
            <a:r>
              <a:rPr lang="en-US" sz="3400" dirty="0" smtClean="0"/>
              <a:t>Allow boot of older operating systems (e.g., Windows XP) on UEFI platforms during transition</a:t>
            </a:r>
          </a:p>
          <a:p>
            <a:pPr lvl="1"/>
            <a:r>
              <a:rPr lang="en-US" sz="2900" dirty="0" smtClean="0"/>
              <a:t>UEFI does support a firmware compatibility layer to support boot of prior BIOS-based operating systems</a:t>
            </a:r>
          </a:p>
          <a:p>
            <a:r>
              <a:rPr lang="en-US" sz="3400" dirty="0" smtClean="0"/>
              <a:t>Windows Server Longhorn and Windows Vista start the clock ticking for dropping BIOS backwards compatibility</a:t>
            </a:r>
          </a:p>
        </p:txBody>
      </p:sp>
    </p:spTree>
  </p:cSld>
  <p:clrMapOvr>
    <a:masterClrMapping/>
  </p:clrMapOvr>
  <p:transition advClick="0">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Required Firmware Elements</a:t>
            </a:r>
            <a:endParaRPr lang="en-US" dirty="0"/>
          </a:p>
        </p:txBody>
      </p:sp>
      <p:sp>
        <p:nvSpPr>
          <p:cNvPr id="3" name="Content Placeholder 2"/>
          <p:cNvSpPr>
            <a:spLocks noGrp="1"/>
          </p:cNvSpPr>
          <p:nvPr>
            <p:ph idx="1"/>
          </p:nvPr>
        </p:nvSpPr>
        <p:spPr>
          <a:xfrm>
            <a:off x="459106" y="1697357"/>
            <a:ext cx="10056494" cy="4707134"/>
          </a:xfrm>
        </p:spPr>
        <p:txBody>
          <a:bodyPr/>
          <a:lstStyle/>
          <a:p>
            <a:r>
              <a:rPr lang="en-US" dirty="0" smtClean="0"/>
              <a:t>Must support UEFI 2.0 specification</a:t>
            </a:r>
          </a:p>
          <a:p>
            <a:pPr lvl="1"/>
            <a:r>
              <a:rPr lang="en-US" dirty="0" smtClean="0"/>
              <a:t>Elements of UEFI 2.1 required</a:t>
            </a:r>
          </a:p>
          <a:p>
            <a:r>
              <a:rPr lang="en-US" dirty="0" smtClean="0"/>
              <a:t>Future-proofed:  Windows does not explicitly check for newer revisions</a:t>
            </a:r>
          </a:p>
          <a:p>
            <a:r>
              <a:rPr lang="en-US" dirty="0" smtClean="0"/>
              <a:t>Support Windows boot, Windows installation and Windows compatibility requirements</a:t>
            </a:r>
          </a:p>
          <a:p>
            <a:r>
              <a:rPr lang="en-US" dirty="0" smtClean="0"/>
              <a:t>ACPI 2.0+ runtime firmware support</a:t>
            </a:r>
          </a:p>
        </p:txBody>
      </p:sp>
    </p:spTree>
  </p:cSld>
  <p:clrMapOvr>
    <a:masterClrMapping/>
  </p:clrMapOvr>
  <p:transition advClick="0">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1661993"/>
          </a:xfrm>
        </p:spPr>
        <p:txBody>
          <a:bodyPr/>
          <a:lstStyle/>
          <a:p>
            <a:r>
              <a:rPr lang="en-US" dirty="0" smtClean="0"/>
              <a:t>UEFI Firmware</a:t>
            </a:r>
            <a:br>
              <a:rPr lang="en-US" dirty="0" smtClean="0"/>
            </a:br>
            <a:r>
              <a:rPr lang="en-US" dirty="0" smtClean="0"/>
              <a:t>Installation Requirements</a:t>
            </a:r>
            <a:endParaRPr lang="en-US" dirty="0"/>
          </a:p>
        </p:txBody>
      </p:sp>
      <p:sp>
        <p:nvSpPr>
          <p:cNvPr id="3" name="Content Placeholder 2"/>
          <p:cNvSpPr>
            <a:spLocks noGrp="1"/>
          </p:cNvSpPr>
          <p:nvPr>
            <p:ph idx="1"/>
          </p:nvPr>
        </p:nvSpPr>
        <p:spPr>
          <a:xfrm>
            <a:off x="457200" y="2286000"/>
            <a:ext cx="10056494" cy="3567746"/>
          </a:xfrm>
        </p:spPr>
        <p:txBody>
          <a:bodyPr/>
          <a:lstStyle/>
          <a:p>
            <a:r>
              <a:rPr lang="en-US" dirty="0" smtClean="0"/>
              <a:t>UEFI-based installation requires boot via UEFI</a:t>
            </a:r>
          </a:p>
          <a:p>
            <a:r>
              <a:rPr lang="en-US" dirty="0" smtClean="0"/>
              <a:t>Must support appropriate boot service protocols for installation mechanism</a:t>
            </a:r>
          </a:p>
          <a:p>
            <a:r>
              <a:rPr lang="en-US" dirty="0" smtClean="0"/>
              <a:t>Must support runtime variable services</a:t>
            </a:r>
          </a:p>
          <a:p>
            <a:r>
              <a:rPr lang="en-US" dirty="0" smtClean="0"/>
              <a:t>Must support GPT partitioning scheme</a:t>
            </a:r>
          </a:p>
        </p:txBody>
      </p:sp>
    </p:spTree>
  </p:cSld>
  <p:clrMapOvr>
    <a:masterClrMapping/>
  </p:clrMapOvr>
  <p:transition advClick="0">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DVD Media Requirements</a:t>
            </a:r>
            <a:endParaRPr lang="en-US" dirty="0"/>
          </a:p>
        </p:txBody>
      </p:sp>
      <p:sp>
        <p:nvSpPr>
          <p:cNvPr id="3" name="Content Placeholder 2"/>
          <p:cNvSpPr>
            <a:spLocks noGrp="1"/>
          </p:cNvSpPr>
          <p:nvPr>
            <p:ph idx="1"/>
          </p:nvPr>
        </p:nvSpPr>
        <p:spPr>
          <a:xfrm>
            <a:off x="459106" y="1697357"/>
            <a:ext cx="10056494" cy="5649752"/>
          </a:xfrm>
        </p:spPr>
        <p:txBody>
          <a:bodyPr/>
          <a:lstStyle/>
          <a:p>
            <a:r>
              <a:rPr lang="en-US" sz="3800" dirty="0" smtClean="0"/>
              <a:t>Windows uses same media for UEFI and BIOS installation</a:t>
            </a:r>
          </a:p>
          <a:p>
            <a:pPr lvl="1"/>
            <a:r>
              <a:rPr lang="en-US" sz="3400" dirty="0" smtClean="0"/>
              <a:t>Windows uses UDFS bridge format for DVD media</a:t>
            </a:r>
          </a:p>
          <a:p>
            <a:pPr lvl="1"/>
            <a:r>
              <a:rPr lang="en-US" sz="3400" dirty="0" smtClean="0"/>
              <a:t>Windows uses El </a:t>
            </a:r>
            <a:r>
              <a:rPr lang="en-US" sz="3400" dirty="0" err="1" smtClean="0"/>
              <a:t>Torito</a:t>
            </a:r>
            <a:r>
              <a:rPr lang="en-US" sz="3400" dirty="0" smtClean="0"/>
              <a:t> multiple boot catalog support</a:t>
            </a:r>
          </a:p>
          <a:p>
            <a:pPr lvl="1"/>
            <a:r>
              <a:rPr lang="en-US" sz="3400" dirty="0" smtClean="0"/>
              <a:t>Windows OEM Preinstall Kit (OPK) and Windows Admin Installation </a:t>
            </a:r>
            <a:r>
              <a:rPr lang="en-US" sz="3400" smtClean="0"/>
              <a:t>Kit (AIK</a:t>
            </a:r>
            <a:r>
              <a:rPr lang="en-US" sz="3400" dirty="0" smtClean="0"/>
              <a:t>) include updated version of cdimage.exe that supports creation of multiple boot catalog image</a:t>
            </a:r>
          </a:p>
          <a:p>
            <a:pPr lvl="1"/>
            <a:r>
              <a:rPr lang="en-US" sz="3400" dirty="0" smtClean="0"/>
              <a:t>Details provided in deployment guide</a:t>
            </a:r>
            <a:endParaRPr lang="en-US" sz="3800" dirty="0"/>
          </a:p>
        </p:txBody>
      </p:sp>
    </p:spTree>
  </p:cSld>
  <p:clrMapOvr>
    <a:masterClrMapping/>
  </p:clrMapOvr>
  <p:transition advClick="0">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DVD Firmware Requirements</a:t>
            </a:r>
            <a:endParaRPr lang="en-US" dirty="0"/>
          </a:p>
        </p:txBody>
      </p:sp>
      <p:sp>
        <p:nvSpPr>
          <p:cNvPr id="3" name="Content Placeholder 2"/>
          <p:cNvSpPr>
            <a:spLocks noGrp="1"/>
          </p:cNvSpPr>
          <p:nvPr>
            <p:ph idx="1"/>
          </p:nvPr>
        </p:nvSpPr>
        <p:spPr>
          <a:xfrm>
            <a:off x="459106" y="1697357"/>
            <a:ext cx="10056494" cy="6103210"/>
          </a:xfrm>
        </p:spPr>
        <p:txBody>
          <a:bodyPr/>
          <a:lstStyle/>
          <a:p>
            <a:r>
              <a:rPr lang="en-US" dirty="0" smtClean="0"/>
              <a:t>UEFI Firmware must support El </a:t>
            </a:r>
            <a:r>
              <a:rPr lang="en-US" dirty="0" err="1" smtClean="0"/>
              <a:t>Torito</a:t>
            </a:r>
            <a:r>
              <a:rPr lang="en-US" dirty="0" smtClean="0"/>
              <a:t> multiple boot catalog support for DVD boot</a:t>
            </a:r>
          </a:p>
          <a:p>
            <a:pPr lvl="1"/>
            <a:r>
              <a:rPr lang="en-US" dirty="0" smtClean="0"/>
              <a:t>UEFI firmware must detect catalog entry with 0xEF platform tag</a:t>
            </a:r>
          </a:p>
          <a:p>
            <a:pPr lvl="1"/>
            <a:r>
              <a:rPr lang="en-US" dirty="0" smtClean="0"/>
              <a:t>UEFI firmware boot manager must execute \EFI\BOOT\BOOTX64.EFI from catalog</a:t>
            </a:r>
          </a:p>
          <a:p>
            <a:pPr lvl="1"/>
            <a:r>
              <a:rPr lang="en-US" dirty="0" smtClean="0"/>
              <a:t>Must ignore catalog entry with 0x0 platform tag</a:t>
            </a:r>
          </a:p>
          <a:p>
            <a:r>
              <a:rPr lang="en-US" dirty="0" smtClean="0"/>
              <a:t>Platforms with BIOS support must support same media</a:t>
            </a:r>
          </a:p>
        </p:txBody>
      </p:sp>
    </p:spTree>
  </p:cSld>
  <p:clrMapOvr>
    <a:masterClrMapping/>
  </p:clrMapOvr>
  <p:transition advClick="0">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Boot Requirements</a:t>
            </a:r>
            <a:endParaRPr lang="en-US" dirty="0"/>
          </a:p>
        </p:txBody>
      </p:sp>
      <p:sp>
        <p:nvSpPr>
          <p:cNvPr id="3" name="Content Placeholder 2"/>
          <p:cNvSpPr>
            <a:spLocks noGrp="1"/>
          </p:cNvSpPr>
          <p:nvPr>
            <p:ph idx="1"/>
          </p:nvPr>
        </p:nvSpPr>
        <p:spPr>
          <a:xfrm>
            <a:off x="459106" y="1697357"/>
            <a:ext cx="10056494" cy="2340128"/>
          </a:xfrm>
        </p:spPr>
        <p:txBody>
          <a:bodyPr/>
          <a:lstStyle/>
          <a:p>
            <a:r>
              <a:rPr lang="en-US" smtClean="0"/>
              <a:t>Must send out PXE broadcast with correct client system architecture tag (0x00 0x07)</a:t>
            </a:r>
          </a:p>
          <a:p>
            <a:r>
              <a:rPr lang="en-US" smtClean="0"/>
              <a:t>Must support TFTP download</a:t>
            </a:r>
          </a:p>
          <a:p>
            <a:pPr lvl="1"/>
            <a:r>
              <a:rPr lang="en-US" smtClean="0"/>
              <a:t>Initial download is Windows Boot Manager</a:t>
            </a:r>
            <a:endParaRPr lang="en-US" dirty="0" smtClean="0"/>
          </a:p>
        </p:txBody>
      </p:sp>
    </p:spTree>
  </p:cSld>
  <p:clrMapOvr>
    <a:masterClrMapping/>
  </p:clrMapOvr>
  <p:transition advClick="0">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Understanding GPT</a:t>
            </a:r>
            <a:endParaRPr lang="en-US" dirty="0"/>
          </a:p>
        </p:txBody>
      </p:sp>
      <p:sp>
        <p:nvSpPr>
          <p:cNvPr id="3" name="Content Placeholder 2"/>
          <p:cNvSpPr>
            <a:spLocks noGrp="1"/>
          </p:cNvSpPr>
          <p:nvPr>
            <p:ph idx="1"/>
          </p:nvPr>
        </p:nvSpPr>
        <p:spPr>
          <a:xfrm>
            <a:off x="459106" y="1697357"/>
            <a:ext cx="10056494" cy="5503558"/>
          </a:xfrm>
        </p:spPr>
        <p:txBody>
          <a:bodyPr/>
          <a:lstStyle/>
          <a:p>
            <a:r>
              <a:rPr lang="en-US" sz="3800" dirty="0" smtClean="0"/>
              <a:t>GUID Partition Table (GPT) partitioning scheme required for UEFI boot</a:t>
            </a:r>
          </a:p>
          <a:p>
            <a:pPr lvl="1"/>
            <a:r>
              <a:rPr lang="en-US" sz="3400" dirty="0" smtClean="0"/>
              <a:t>GPT proven scheme from Itanium deployments</a:t>
            </a:r>
          </a:p>
          <a:p>
            <a:pPr lvl="1"/>
            <a:r>
              <a:rPr lang="en-US" sz="3400" dirty="0" smtClean="0"/>
              <a:t>GPT already supported for data disks on Windows Server 2003 SP1</a:t>
            </a:r>
          </a:p>
          <a:p>
            <a:r>
              <a:rPr lang="en-US" sz="3800" dirty="0" smtClean="0"/>
              <a:t>Key features of GPT</a:t>
            </a:r>
          </a:p>
          <a:p>
            <a:pPr lvl="1"/>
            <a:r>
              <a:rPr lang="en-US" sz="3400" dirty="0" smtClean="0"/>
              <a:t>No boot code on disk</a:t>
            </a:r>
          </a:p>
          <a:p>
            <a:pPr lvl="1"/>
            <a:r>
              <a:rPr lang="en-US" sz="3400" dirty="0" smtClean="0"/>
              <a:t>Robustness</a:t>
            </a:r>
          </a:p>
          <a:p>
            <a:pPr lvl="1"/>
            <a:r>
              <a:rPr lang="en-US" sz="3400" dirty="0" smtClean="0"/>
              <a:t>Flexibility:  extensible partition types and counts</a:t>
            </a:r>
          </a:p>
          <a:p>
            <a:pPr lvl="1"/>
            <a:r>
              <a:rPr lang="en-US" sz="3400" dirty="0" smtClean="0"/>
              <a:t>Modern:  Extended disk sizes (&gt;2TB)</a:t>
            </a:r>
          </a:p>
        </p:txBody>
      </p:sp>
    </p:spTree>
  </p:cSld>
  <p:clrMapOvr>
    <a:masterClrMapping/>
  </p:clrMapOvr>
  <p:transition advClick="0">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GPT Disk Partitioning</a:t>
            </a:r>
            <a:endParaRPr lang="en-US" dirty="0"/>
          </a:p>
        </p:txBody>
      </p:sp>
      <p:pic>
        <p:nvPicPr>
          <p:cNvPr id="4" name="Picture 2"/>
          <p:cNvPicPr>
            <a:picLocks noChangeAspect="1" noChangeArrowheads="1"/>
          </p:cNvPicPr>
          <p:nvPr/>
        </p:nvPicPr>
        <p:blipFill>
          <a:blip r:embed="rId3"/>
          <a:srcRect/>
          <a:stretch>
            <a:fillRect/>
          </a:stretch>
        </p:blipFill>
        <p:spPr bwMode="auto">
          <a:xfrm>
            <a:off x="457202" y="1701166"/>
            <a:ext cx="10058399" cy="5753995"/>
          </a:xfrm>
          <a:prstGeom prst="rect">
            <a:avLst/>
          </a:prstGeom>
          <a:noFill/>
          <a:ln w="9525">
            <a:solidFill>
              <a:schemeClr val="accent4">
                <a:lumMod val="50000"/>
              </a:schemeClr>
            </a:solidFill>
            <a:miter lim="800000"/>
            <a:headEnd/>
            <a:tailEnd/>
          </a:ln>
          <a:effectLst>
            <a:outerShdw blurRad="647700" sx="102000" sy="102000" algn="ctr" rotWithShape="0">
              <a:prstClr val="black"/>
            </a:outerShdw>
            <a:reflection blurRad="6350" stA="52000" endA="300" endPos="35000" dir="5400000" sy="-100000" algn="bl" rotWithShape="0"/>
          </a:effectLst>
        </p:spPr>
      </p:pic>
    </p:spTree>
  </p:cSld>
  <p:clrMapOvr>
    <a:masterClrMapping/>
  </p:clrMapOvr>
  <p:transition advClick="0">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Windows GPT Requirements</a:t>
            </a:r>
            <a:br>
              <a:rPr lang="en-US" dirty="0" smtClean="0"/>
            </a:br>
            <a:r>
              <a:rPr sz="4300" smtClean="0">
                <a:solidFill>
                  <a:schemeClr val="accent1"/>
                </a:solidFill>
              </a:rPr>
              <a:t>Required Partitions</a:t>
            </a:r>
            <a:endParaRPr sz="4300">
              <a:solidFill>
                <a:schemeClr val="accent1"/>
              </a:solidFill>
            </a:endParaRPr>
          </a:p>
        </p:txBody>
      </p:sp>
      <p:sp>
        <p:nvSpPr>
          <p:cNvPr id="3" name="Content Placeholder 2"/>
          <p:cNvSpPr>
            <a:spLocks noGrp="1"/>
          </p:cNvSpPr>
          <p:nvPr>
            <p:ph idx="1"/>
          </p:nvPr>
        </p:nvSpPr>
        <p:spPr>
          <a:xfrm>
            <a:off x="459106" y="2286000"/>
            <a:ext cx="10056494" cy="4160626"/>
          </a:xfrm>
        </p:spPr>
        <p:txBody>
          <a:bodyPr/>
          <a:lstStyle/>
          <a:p>
            <a:r>
              <a:rPr lang="en-US" dirty="0" smtClean="0"/>
              <a:t>EFI system partition (ESP) </a:t>
            </a:r>
          </a:p>
          <a:p>
            <a:pPr lvl="1"/>
            <a:r>
              <a:rPr lang="en-US" dirty="0" smtClean="0"/>
              <a:t>Minimum size 200MB</a:t>
            </a:r>
          </a:p>
          <a:p>
            <a:pPr lvl="1"/>
            <a:r>
              <a:rPr lang="en-US" dirty="0" smtClean="0"/>
              <a:t>Formatted with FAT32 file system</a:t>
            </a:r>
          </a:p>
          <a:p>
            <a:r>
              <a:rPr lang="en-US" dirty="0" smtClean="0"/>
              <a:t>Microsoft reserved partition (MSR</a:t>
            </a:r>
            <a:r>
              <a:rPr lang="en-US" smtClean="0"/>
              <a:t>) </a:t>
            </a:r>
            <a:br>
              <a:rPr lang="en-US" smtClean="0"/>
            </a:br>
            <a:r>
              <a:rPr lang="en-US" smtClean="0"/>
              <a:t>– 128 </a:t>
            </a:r>
            <a:r>
              <a:rPr lang="en-US" dirty="0" smtClean="0"/>
              <a:t>MB</a:t>
            </a:r>
          </a:p>
          <a:p>
            <a:r>
              <a:rPr lang="en-US" dirty="0" smtClean="0"/>
              <a:t>Windows Operating System (OS) partition</a:t>
            </a:r>
          </a:p>
          <a:p>
            <a:pPr lvl="1"/>
            <a:r>
              <a:rPr lang="en-US" dirty="0" smtClean="0"/>
              <a:t>Formatted with NTFS file system</a:t>
            </a:r>
          </a:p>
        </p:txBody>
      </p:sp>
    </p:spTree>
  </p:cSld>
  <p:clrMapOvr>
    <a:masterClrMapping/>
  </p:clrMapOvr>
  <p:transition advClick="0">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Firmware Boot Requirements</a:t>
            </a:r>
            <a:br>
              <a:rPr lang="en-US" dirty="0" smtClean="0"/>
            </a:br>
            <a:r>
              <a:rPr sz="4300" smtClean="0">
                <a:solidFill>
                  <a:schemeClr val="accent1"/>
                </a:solidFill>
              </a:rPr>
              <a:t>Required Protocols</a:t>
            </a:r>
            <a:endParaRPr sz="4300">
              <a:solidFill>
                <a:schemeClr val="accent1"/>
              </a:solidFill>
            </a:endParaRPr>
          </a:p>
        </p:txBody>
      </p:sp>
      <p:sp>
        <p:nvSpPr>
          <p:cNvPr id="3" name="Content Placeholder 2"/>
          <p:cNvSpPr>
            <a:spLocks noGrp="1"/>
          </p:cNvSpPr>
          <p:nvPr>
            <p:ph idx="1"/>
          </p:nvPr>
        </p:nvSpPr>
        <p:spPr>
          <a:xfrm>
            <a:off x="457200" y="2286000"/>
            <a:ext cx="10056494" cy="5323509"/>
          </a:xfrm>
        </p:spPr>
        <p:txBody>
          <a:bodyPr/>
          <a:lstStyle/>
          <a:p>
            <a:r>
              <a:rPr lang="en-US" sz="3400" dirty="0" smtClean="0"/>
              <a:t>Firmware must implement the following protocols for disk boot</a:t>
            </a:r>
          </a:p>
          <a:p>
            <a:pPr lvl="1"/>
            <a:r>
              <a:rPr lang="en-US" sz="3400" dirty="0" smtClean="0"/>
              <a:t>Block I/O protocol and Device Path protocol</a:t>
            </a:r>
          </a:p>
          <a:p>
            <a:r>
              <a:rPr lang="en-US" sz="3400" dirty="0" smtClean="0"/>
              <a:t>Firmware must implement the following protocols for input/output</a:t>
            </a:r>
          </a:p>
          <a:p>
            <a:pPr lvl="1"/>
            <a:r>
              <a:rPr lang="en-US" sz="2900" dirty="0" smtClean="0"/>
              <a:t>Simple Input protocol</a:t>
            </a:r>
          </a:p>
          <a:p>
            <a:pPr lvl="1"/>
            <a:r>
              <a:rPr lang="en-US" sz="2900" dirty="0" smtClean="0"/>
              <a:t>Graphics output protocol</a:t>
            </a:r>
          </a:p>
          <a:p>
            <a:pPr lvl="1"/>
            <a:r>
              <a:rPr lang="en-US" sz="2900" dirty="0" smtClean="0"/>
              <a:t>Simple Text output protocol</a:t>
            </a:r>
          </a:p>
          <a:p>
            <a:pPr lvl="1"/>
            <a:r>
              <a:rPr lang="en-US" sz="2900" dirty="0" smtClean="0"/>
              <a:t>Firmware must implement the following protocol for </a:t>
            </a:r>
            <a:r>
              <a:rPr lang="en-US" sz="2900" dirty="0" err="1" smtClean="0"/>
              <a:t>BitLocker</a:t>
            </a:r>
            <a:r>
              <a:rPr lang="en-US" sz="2900" dirty="0" smtClean="0"/>
              <a:t>™ support</a:t>
            </a:r>
          </a:p>
          <a:p>
            <a:pPr lvl="2"/>
            <a:r>
              <a:rPr lang="en-US" sz="2400" dirty="0" smtClean="0"/>
              <a:t>EFI TCG protocol</a:t>
            </a:r>
            <a:endParaRPr lang="en-US" sz="3400" dirty="0" smtClean="0"/>
          </a:p>
        </p:txBody>
      </p:sp>
    </p:spTree>
  </p:cSld>
  <p:clrMapOvr>
    <a:masterClrMapping/>
  </p:clrMapOvr>
  <p:transition advClick="0">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Agenda</a:t>
            </a:r>
            <a:endParaRPr lang="en-US" dirty="0"/>
          </a:p>
        </p:txBody>
      </p:sp>
      <p:sp>
        <p:nvSpPr>
          <p:cNvPr id="3" name="Content Placeholder 2"/>
          <p:cNvSpPr>
            <a:spLocks noGrp="1"/>
          </p:cNvSpPr>
          <p:nvPr>
            <p:ph idx="1"/>
          </p:nvPr>
        </p:nvSpPr>
        <p:spPr>
          <a:xfrm>
            <a:off x="459106" y="1697358"/>
            <a:ext cx="10056494" cy="7711855"/>
          </a:xfrm>
        </p:spPr>
        <p:txBody>
          <a:bodyPr/>
          <a:lstStyle/>
          <a:p>
            <a:r>
              <a:rPr lang="en-US" dirty="0" smtClean="0"/>
              <a:t>2 key audiences, 2 focuses</a:t>
            </a:r>
          </a:p>
          <a:p>
            <a:r>
              <a:rPr lang="en-US" dirty="0" smtClean="0"/>
              <a:t>Interested in UEFI and Microsoft’s position?</a:t>
            </a:r>
          </a:p>
          <a:p>
            <a:pPr lvl="1"/>
            <a:r>
              <a:rPr lang="en-US" dirty="0" smtClean="0"/>
              <a:t>Understand what UEFI is</a:t>
            </a:r>
          </a:p>
          <a:p>
            <a:pPr lvl="1"/>
            <a:r>
              <a:rPr lang="en-US" dirty="0" smtClean="0"/>
              <a:t>Understand Microsoft firmware goals</a:t>
            </a:r>
          </a:p>
          <a:p>
            <a:pPr lvl="1"/>
            <a:r>
              <a:rPr lang="en-US" dirty="0" smtClean="0"/>
              <a:t>UEFI timeline </a:t>
            </a:r>
          </a:p>
          <a:p>
            <a:pPr lvl="1"/>
            <a:r>
              <a:rPr lang="en-US" dirty="0" smtClean="0"/>
              <a:t>Understand Microsoft roadmap</a:t>
            </a:r>
          </a:p>
          <a:p>
            <a:r>
              <a:rPr lang="en-US" dirty="0" smtClean="0"/>
              <a:t>Implementing a UEFI platform?</a:t>
            </a:r>
          </a:p>
          <a:p>
            <a:pPr lvl="1"/>
            <a:r>
              <a:rPr lang="en-US" dirty="0" smtClean="0"/>
              <a:t>Explicit guidance on how to construct a system</a:t>
            </a:r>
          </a:p>
          <a:p>
            <a:pPr lvl="1"/>
            <a:r>
              <a:rPr lang="en-US" dirty="0" smtClean="0"/>
              <a:t>Firmware and Deployment considerations</a:t>
            </a:r>
          </a:p>
          <a:p>
            <a:endParaRPr lang="en-US" dirty="0" smtClean="0"/>
          </a:p>
          <a:p>
            <a:endParaRPr lang="en-US" dirty="0" smtClean="0"/>
          </a:p>
        </p:txBody>
      </p:sp>
    </p:spTree>
  </p:cSld>
  <p:clrMapOvr>
    <a:masterClrMapping/>
  </p:clrMapOvr>
  <p:transition advClick="0">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1661993"/>
          </a:xfrm>
        </p:spPr>
        <p:txBody>
          <a:bodyPr/>
          <a:lstStyle/>
          <a:p>
            <a:r>
              <a:rPr lang="en-US" dirty="0" smtClean="0"/>
              <a:t>Understanding Window Graphics Usage</a:t>
            </a:r>
            <a:endParaRPr lang="en-US" dirty="0"/>
          </a:p>
        </p:txBody>
      </p:sp>
      <p:sp>
        <p:nvSpPr>
          <p:cNvPr id="3" name="Content Placeholder 2"/>
          <p:cNvSpPr>
            <a:spLocks noGrp="1"/>
          </p:cNvSpPr>
          <p:nvPr>
            <p:ph idx="1"/>
          </p:nvPr>
        </p:nvSpPr>
        <p:spPr>
          <a:xfrm>
            <a:off x="457200" y="2286001"/>
            <a:ext cx="10056494" cy="4824911"/>
          </a:xfrm>
        </p:spPr>
        <p:txBody>
          <a:bodyPr/>
          <a:lstStyle/>
          <a:p>
            <a:r>
              <a:rPr lang="en-US" sz="2900" dirty="0" smtClean="0"/>
              <a:t>Windows OS Loader places system into graphics mode</a:t>
            </a:r>
          </a:p>
          <a:p>
            <a:pPr lvl="1"/>
            <a:r>
              <a:rPr lang="en-US" sz="2400" dirty="0" smtClean="0"/>
              <a:t>Required for localized text to be rendered</a:t>
            </a:r>
          </a:p>
          <a:p>
            <a:pPr lvl="1"/>
            <a:r>
              <a:rPr lang="en-US" sz="2400" dirty="0" smtClean="0"/>
              <a:t>Windows prefers graphics output protocol (GOP)</a:t>
            </a:r>
          </a:p>
          <a:p>
            <a:pPr lvl="1"/>
            <a:r>
              <a:rPr lang="en-US" sz="2400" dirty="0" smtClean="0"/>
              <a:t>Windows supports EFI 1.1 UGA protocol but UGA is deprecated in UEFI 2.0 specification</a:t>
            </a:r>
          </a:p>
          <a:p>
            <a:pPr lvl="1"/>
            <a:r>
              <a:rPr lang="en-US" sz="2400" dirty="0" smtClean="0"/>
              <a:t>Better long-term choice is GOP support</a:t>
            </a:r>
          </a:p>
          <a:p>
            <a:pPr lvl="1"/>
            <a:r>
              <a:rPr lang="en-US" sz="2400" dirty="0" smtClean="0"/>
              <a:t>Firmware may not manipulate frame buffer after mode is set by OS Loader</a:t>
            </a:r>
          </a:p>
          <a:p>
            <a:r>
              <a:rPr lang="en-US" sz="2900" dirty="0" smtClean="0"/>
              <a:t>Windows requires 1024x768 or 800x600 resolution with </a:t>
            </a:r>
            <a:br>
              <a:rPr lang="en-US" sz="2900" dirty="0" smtClean="0"/>
            </a:br>
            <a:r>
              <a:rPr lang="en-US" sz="2900" dirty="0" smtClean="0"/>
              <a:t>32-bit color</a:t>
            </a:r>
          </a:p>
          <a:p>
            <a:pPr lvl="1"/>
            <a:r>
              <a:rPr lang="en-US" sz="2400" dirty="0" smtClean="0"/>
              <a:t>If neither supported, Windows reverts to simple text mode and English</a:t>
            </a:r>
          </a:p>
        </p:txBody>
      </p:sp>
    </p:spTree>
  </p:cSld>
  <p:clrMapOvr>
    <a:masterClrMapping/>
  </p:clrMapOvr>
  <p:transition advClick="0">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398844"/>
          </a:xfrm>
        </p:spPr>
        <p:txBody>
          <a:bodyPr/>
          <a:lstStyle/>
          <a:p>
            <a:r>
              <a:rPr sz="5800" smtClean="0"/>
              <a:t>Understanding Graphics Output</a:t>
            </a:r>
            <a:br>
              <a:rPr sz="5800" smtClean="0"/>
            </a:br>
            <a:r>
              <a:rPr sz="4300" smtClean="0">
                <a:solidFill>
                  <a:schemeClr val="accent1"/>
                </a:solidFill>
              </a:rPr>
              <a:t>Runtime compatibility</a:t>
            </a:r>
            <a:endParaRPr sz="4300">
              <a:solidFill>
                <a:schemeClr val="accent1"/>
              </a:solidFill>
            </a:endParaRPr>
          </a:p>
        </p:txBody>
      </p:sp>
      <p:sp>
        <p:nvSpPr>
          <p:cNvPr id="3" name="Content Placeholder 2"/>
          <p:cNvSpPr>
            <a:spLocks noGrp="1"/>
          </p:cNvSpPr>
          <p:nvPr>
            <p:ph idx="1"/>
          </p:nvPr>
        </p:nvSpPr>
        <p:spPr>
          <a:xfrm>
            <a:off x="457200" y="2286001"/>
            <a:ext cx="10056494" cy="4762842"/>
          </a:xfrm>
        </p:spPr>
        <p:txBody>
          <a:bodyPr/>
          <a:lstStyle/>
          <a:p>
            <a:r>
              <a:rPr lang="en-US" sz="3400" dirty="0" smtClean="0"/>
              <a:t>GOP does not support runtime calls</a:t>
            </a:r>
          </a:p>
          <a:p>
            <a:pPr lvl="1"/>
            <a:r>
              <a:rPr lang="en-US" sz="2900" dirty="0" smtClean="0"/>
              <a:t>Windows sets the mode in OS Loader</a:t>
            </a:r>
          </a:p>
          <a:p>
            <a:pPr lvl="1"/>
            <a:r>
              <a:rPr lang="en-US" sz="2900" dirty="0" smtClean="0"/>
              <a:t>Preserve mode and frame buffer after </a:t>
            </a:r>
            <a:r>
              <a:rPr lang="en-US" sz="2900" dirty="0" err="1" smtClean="0"/>
              <a:t>ExitBootServices</a:t>
            </a:r>
            <a:r>
              <a:rPr lang="en-US" sz="2900" dirty="0" smtClean="0"/>
              <a:t>() and until Windows performance driver takes over</a:t>
            </a:r>
          </a:p>
          <a:p>
            <a:r>
              <a:rPr lang="en-US" sz="3400" dirty="0" smtClean="0"/>
              <a:t>For Windows Server Longhorn VGA support still requires int10h support</a:t>
            </a:r>
          </a:p>
          <a:p>
            <a:pPr lvl="1"/>
            <a:r>
              <a:rPr lang="en-US" sz="2900" dirty="0" smtClean="0"/>
              <a:t>Required for many video cards</a:t>
            </a:r>
          </a:p>
          <a:p>
            <a:pPr lvl="1"/>
            <a:r>
              <a:rPr lang="en-US" sz="2900" dirty="0" smtClean="0"/>
              <a:t>Wish to loosen this restriction in future releases</a:t>
            </a:r>
          </a:p>
          <a:p>
            <a:pPr lvl="1"/>
            <a:r>
              <a:rPr lang="en-US" sz="2900" dirty="0" smtClean="0"/>
              <a:t>Specify the VGA not present ACPI flag on server systems without video card</a:t>
            </a:r>
            <a:endParaRPr lang="en-US" sz="2900" dirty="0"/>
          </a:p>
        </p:txBody>
      </p:sp>
    </p:spTree>
  </p:cSld>
  <p:clrMapOvr>
    <a:masterClrMapping/>
  </p:clrMapOvr>
  <p:transition advClick="0">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1661993"/>
          </a:xfrm>
        </p:spPr>
        <p:txBody>
          <a:bodyPr/>
          <a:lstStyle/>
          <a:p>
            <a:r>
              <a:rPr lang="en-US" smtClean="0"/>
              <a:t>Runtime Firmware Requirements</a:t>
            </a:r>
            <a:endParaRPr lang="en-US" dirty="0"/>
          </a:p>
        </p:txBody>
      </p:sp>
      <p:sp>
        <p:nvSpPr>
          <p:cNvPr id="3" name="Content Placeholder 2"/>
          <p:cNvSpPr>
            <a:spLocks noGrp="1"/>
          </p:cNvSpPr>
          <p:nvPr>
            <p:ph idx="1"/>
          </p:nvPr>
        </p:nvSpPr>
        <p:spPr>
          <a:xfrm>
            <a:off x="459106" y="2286000"/>
            <a:ext cx="10056494" cy="3916764"/>
          </a:xfrm>
        </p:spPr>
        <p:txBody>
          <a:bodyPr/>
          <a:lstStyle/>
          <a:p>
            <a:r>
              <a:rPr lang="en-US" dirty="0" smtClean="0"/>
              <a:t>Firmware must implement EFI variable services</a:t>
            </a:r>
          </a:p>
          <a:p>
            <a:r>
              <a:rPr lang="en-US" dirty="0" smtClean="0"/>
              <a:t>Storage Sizing recommendations</a:t>
            </a:r>
          </a:p>
          <a:p>
            <a:pPr lvl="1"/>
            <a:r>
              <a:rPr lang="en-US" dirty="0" smtClean="0"/>
              <a:t>Windows limits use of variable services for boot settings</a:t>
            </a:r>
          </a:p>
          <a:p>
            <a:pPr lvl="1"/>
            <a:r>
              <a:rPr lang="en-US" dirty="0" smtClean="0"/>
              <a:t>Most settings stored on ESP in Windows BCD store</a:t>
            </a:r>
          </a:p>
        </p:txBody>
      </p:sp>
    </p:spTree>
  </p:cSld>
  <p:clrMapOvr>
    <a:masterClrMapping/>
  </p:clrMapOvr>
  <p:transition advClick="0">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 Services And WHEA</a:t>
            </a:r>
            <a:endParaRPr lang="en-US" dirty="0"/>
          </a:p>
        </p:txBody>
      </p:sp>
      <p:sp>
        <p:nvSpPr>
          <p:cNvPr id="3" name="Content Placeholder 2"/>
          <p:cNvSpPr>
            <a:spLocks noGrp="1"/>
          </p:cNvSpPr>
          <p:nvPr>
            <p:ph idx="1"/>
          </p:nvPr>
        </p:nvSpPr>
        <p:spPr>
          <a:xfrm>
            <a:off x="459106" y="1697357"/>
            <a:ext cx="10056494" cy="6287875"/>
          </a:xfrm>
        </p:spPr>
        <p:txBody>
          <a:bodyPr/>
          <a:lstStyle/>
          <a:p>
            <a:r>
              <a:rPr lang="en-US" dirty="0" smtClean="0"/>
              <a:t>WHEA Error record persistence required for Windows Server Longhorn</a:t>
            </a:r>
          </a:p>
          <a:p>
            <a:r>
              <a:rPr lang="en-US" dirty="0" smtClean="0"/>
              <a:t>Multiple design alternatives exist</a:t>
            </a:r>
          </a:p>
          <a:p>
            <a:pPr lvl="1"/>
            <a:r>
              <a:rPr lang="en-US" dirty="0" smtClean="0"/>
              <a:t>Using EFI variable services requires UEFI 2.1 variable services compliance </a:t>
            </a:r>
          </a:p>
          <a:p>
            <a:r>
              <a:rPr lang="en-US" dirty="0" smtClean="0"/>
              <a:t>Storage Sizing</a:t>
            </a:r>
          </a:p>
          <a:p>
            <a:pPr lvl="1"/>
            <a:r>
              <a:rPr lang="en-US" dirty="0" smtClean="0"/>
              <a:t>1KB minimum size required for x64 WHEA Error records</a:t>
            </a:r>
          </a:p>
          <a:p>
            <a:pPr lvl="1"/>
            <a:r>
              <a:rPr lang="en-US" dirty="0" smtClean="0"/>
              <a:t>100KB minimum size required for Itanium WHEA Error records</a:t>
            </a:r>
          </a:p>
          <a:p>
            <a:r>
              <a:rPr lang="en-US" dirty="0" smtClean="0"/>
              <a:t>More details in WHEA presentation</a:t>
            </a:r>
          </a:p>
        </p:txBody>
      </p:sp>
    </p:spTree>
  </p:cSld>
  <p:clrMapOvr>
    <a:masterClrMapping/>
  </p:clrMapOvr>
  <p:transition advClick="0">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ACPI Sleep State Requirements</a:t>
            </a:r>
            <a:endParaRPr lang="en-US" dirty="0"/>
          </a:p>
        </p:txBody>
      </p:sp>
      <p:sp>
        <p:nvSpPr>
          <p:cNvPr id="3" name="Content Placeholder 2"/>
          <p:cNvSpPr>
            <a:spLocks noGrp="1"/>
          </p:cNvSpPr>
          <p:nvPr>
            <p:ph idx="1"/>
          </p:nvPr>
        </p:nvSpPr>
        <p:spPr>
          <a:xfrm>
            <a:off x="459106" y="1697358"/>
            <a:ext cx="10056494" cy="4832092"/>
          </a:xfrm>
        </p:spPr>
        <p:txBody>
          <a:bodyPr/>
          <a:lstStyle/>
          <a:p>
            <a:r>
              <a:rPr lang="en-US" sz="3400" dirty="0" smtClean="0"/>
              <a:t>Windows Vista requires S3 and S4 support</a:t>
            </a:r>
          </a:p>
          <a:p>
            <a:r>
              <a:rPr lang="en-US" sz="3400" dirty="0" smtClean="0"/>
              <a:t>Windows Server Longhorn requires S4 support</a:t>
            </a:r>
          </a:p>
          <a:p>
            <a:r>
              <a:rPr lang="en-US" sz="3400" dirty="0" smtClean="0"/>
              <a:t>Firmware must ensure that physical memory is consistent across S4 sleep transitions</a:t>
            </a:r>
          </a:p>
          <a:p>
            <a:pPr lvl="1"/>
            <a:r>
              <a:rPr lang="en-US" sz="2900" dirty="0" smtClean="0"/>
              <a:t>Size and location must both be maintained</a:t>
            </a:r>
          </a:p>
          <a:p>
            <a:pPr lvl="1"/>
            <a:r>
              <a:rPr lang="en-US" sz="2900" dirty="0" smtClean="0"/>
              <a:t>Required to restore physical memory across transition</a:t>
            </a:r>
          </a:p>
          <a:p>
            <a:pPr lvl="1"/>
            <a:r>
              <a:rPr lang="en-US" sz="2900" dirty="0" smtClean="0"/>
              <a:t>Windows will fail to resume from S4 if these conditions not satisfied</a:t>
            </a:r>
          </a:p>
          <a:p>
            <a:pPr lvl="1"/>
            <a:r>
              <a:rPr lang="en-US" sz="2900" dirty="0" smtClean="0"/>
              <a:t>Physical memory map retrieved via </a:t>
            </a:r>
            <a:r>
              <a:rPr lang="en-US" sz="2900" dirty="0" err="1" smtClean="0"/>
              <a:t>GetMemoryMap</a:t>
            </a:r>
            <a:r>
              <a:rPr lang="en-US" sz="2900" dirty="0" smtClean="0"/>
              <a:t>() interface</a:t>
            </a:r>
          </a:p>
        </p:txBody>
      </p:sp>
    </p:spTree>
  </p:cSld>
  <p:clrMapOvr>
    <a:masterClrMapping/>
  </p:clrMapOvr>
  <p:transition advClick="0">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BCD Deployment</a:t>
            </a:r>
            <a:endParaRPr lang="en-US" dirty="0"/>
          </a:p>
        </p:txBody>
      </p:sp>
      <p:sp>
        <p:nvSpPr>
          <p:cNvPr id="3" name="Content Placeholder 2"/>
          <p:cNvSpPr>
            <a:spLocks noGrp="1"/>
          </p:cNvSpPr>
          <p:nvPr>
            <p:ph idx="1"/>
          </p:nvPr>
        </p:nvSpPr>
        <p:spPr>
          <a:xfrm>
            <a:off x="459106" y="1697358"/>
            <a:ext cx="10056494" cy="6196055"/>
          </a:xfrm>
        </p:spPr>
        <p:txBody>
          <a:bodyPr/>
          <a:lstStyle/>
          <a:p>
            <a:r>
              <a:rPr lang="en-US" sz="3800" dirty="0" smtClean="0"/>
              <a:t>Windows stores boot settings in Boot Configuration Data (BCD) store </a:t>
            </a:r>
          </a:p>
          <a:p>
            <a:r>
              <a:rPr lang="en-US" sz="3800" dirty="0" smtClean="0"/>
              <a:t>Common abstraction for UEFI and BIOS platforms</a:t>
            </a:r>
          </a:p>
          <a:p>
            <a:pPr lvl="1"/>
            <a:r>
              <a:rPr lang="en-US" sz="3400" dirty="0" smtClean="0"/>
              <a:t>Windows Server 2003 had different mechanisms and no abstraction</a:t>
            </a:r>
          </a:p>
          <a:p>
            <a:r>
              <a:rPr lang="en-US" sz="3800" dirty="0" smtClean="0"/>
              <a:t>Also allows access to UEFI NVRAM variables</a:t>
            </a:r>
          </a:p>
          <a:p>
            <a:r>
              <a:rPr lang="en-US" sz="3800" dirty="0" smtClean="0"/>
              <a:t>Access to BCD store available via</a:t>
            </a:r>
          </a:p>
          <a:p>
            <a:pPr lvl="1"/>
            <a:r>
              <a:rPr lang="en-US" sz="3400" dirty="0" smtClean="0"/>
              <a:t>BCD WMI provider</a:t>
            </a:r>
          </a:p>
          <a:p>
            <a:pPr lvl="1"/>
            <a:r>
              <a:rPr lang="en-US" sz="3400" dirty="0" err="1" smtClean="0"/>
              <a:t>BCDEdit</a:t>
            </a:r>
            <a:endParaRPr lang="en-US" sz="3400" dirty="0" smtClean="0"/>
          </a:p>
          <a:p>
            <a:r>
              <a:rPr lang="en-US" sz="3800" dirty="0" smtClean="0"/>
              <a:t>Excellent web resources available</a:t>
            </a:r>
            <a:endParaRPr lang="en-US" sz="3800" dirty="0"/>
          </a:p>
        </p:txBody>
      </p:sp>
    </p:spTree>
  </p:cSld>
  <p:clrMapOvr>
    <a:masterClrMapping/>
  </p:clrMapOvr>
  <p:transition advClick="0">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 BCD Deployment</a:t>
            </a:r>
            <a:endParaRPr lang="en-US" dirty="0"/>
          </a:p>
        </p:txBody>
      </p:sp>
      <p:sp>
        <p:nvSpPr>
          <p:cNvPr id="3" name="Content Placeholder 2"/>
          <p:cNvSpPr>
            <a:spLocks noGrp="1"/>
          </p:cNvSpPr>
          <p:nvPr>
            <p:ph idx="1"/>
          </p:nvPr>
        </p:nvSpPr>
        <p:spPr>
          <a:xfrm>
            <a:off x="459106" y="1697357"/>
            <a:ext cx="10056494" cy="2374496"/>
          </a:xfrm>
        </p:spPr>
        <p:txBody>
          <a:bodyPr/>
          <a:lstStyle/>
          <a:p>
            <a:r>
              <a:rPr lang="en-US" smtClean="0"/>
              <a:t>BCD store is created on ESP</a:t>
            </a:r>
          </a:p>
          <a:p>
            <a:pPr lvl="1"/>
            <a:r>
              <a:rPr lang="en-US" smtClean="0"/>
              <a:t>Consider backup plan for BCD store</a:t>
            </a:r>
          </a:p>
          <a:p>
            <a:r>
              <a:rPr lang="en-US" smtClean="0"/>
              <a:t>Boot settings static during installation</a:t>
            </a:r>
          </a:p>
          <a:p>
            <a:pPr lvl="1"/>
            <a:r>
              <a:rPr lang="en-US" smtClean="0"/>
              <a:t>Modify boot settings post setup via scripting</a:t>
            </a:r>
            <a:endParaRPr lang="en-US" dirty="0" smtClean="0"/>
          </a:p>
        </p:txBody>
      </p:sp>
    </p:spTree>
  </p:cSld>
  <p:clrMapOvr>
    <a:masterClrMapping/>
  </p:clrMapOvr>
  <p:transition advClick="0">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UEFI And Image Deployment</a:t>
            </a:r>
            <a:endParaRPr lang="en-US" dirty="0"/>
          </a:p>
        </p:txBody>
      </p:sp>
      <p:sp>
        <p:nvSpPr>
          <p:cNvPr id="3" name="Content Placeholder 2"/>
          <p:cNvSpPr>
            <a:spLocks noGrp="1"/>
          </p:cNvSpPr>
          <p:nvPr>
            <p:ph idx="1"/>
          </p:nvPr>
        </p:nvSpPr>
        <p:spPr>
          <a:xfrm>
            <a:off x="459106" y="1697357"/>
            <a:ext cx="10056494" cy="4825424"/>
          </a:xfrm>
        </p:spPr>
        <p:txBody>
          <a:bodyPr/>
          <a:lstStyle/>
          <a:p>
            <a:r>
              <a:rPr lang="en-US" smtClean="0"/>
              <a:t>Image Deployment for UEFI is similar to image deployment on BIOS</a:t>
            </a:r>
          </a:p>
          <a:p>
            <a:r>
              <a:rPr lang="en-US" smtClean="0"/>
              <a:t>Capture the Windows partition image</a:t>
            </a:r>
          </a:p>
          <a:p>
            <a:r>
              <a:rPr lang="en-US" smtClean="0"/>
              <a:t>Run setup.exe to deploy image on target</a:t>
            </a:r>
          </a:p>
          <a:p>
            <a:pPr lvl="1"/>
            <a:r>
              <a:rPr lang="en-US" smtClean="0"/>
              <a:t>All details taken care of for you</a:t>
            </a:r>
          </a:p>
          <a:p>
            <a:r>
              <a:rPr lang="en-US" smtClean="0"/>
              <a:t>If you deploy offline, you must deploy Windows partition and ESP</a:t>
            </a:r>
          </a:p>
          <a:p>
            <a:r>
              <a:rPr lang="en-US" smtClean="0"/>
              <a:t>Extra steps detailed in whitepaper</a:t>
            </a:r>
            <a:endParaRPr lang="en-US" dirty="0"/>
          </a:p>
        </p:txBody>
      </p:sp>
    </p:spTree>
  </p:cSld>
  <p:clrMapOvr>
    <a:masterClrMapping/>
  </p:clrMapOvr>
  <p:transition advClick="0">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747897"/>
          </a:xfrm>
        </p:spPr>
        <p:txBody>
          <a:bodyPr/>
          <a:lstStyle/>
          <a:p>
            <a:r>
              <a:rPr lang="en-US" sz="5400" dirty="0" smtClean="0"/>
              <a:t>A Note On Bootstrap Extensibility</a:t>
            </a:r>
            <a:endParaRPr lang="en-US" sz="5400" dirty="0"/>
          </a:p>
        </p:txBody>
      </p:sp>
      <p:sp>
        <p:nvSpPr>
          <p:cNvPr id="3" name="Content Placeholder 2"/>
          <p:cNvSpPr>
            <a:spLocks noGrp="1"/>
          </p:cNvSpPr>
          <p:nvPr>
            <p:ph idx="1"/>
          </p:nvPr>
        </p:nvSpPr>
        <p:spPr>
          <a:xfrm>
            <a:off x="457200" y="1690688"/>
            <a:ext cx="10058400" cy="5289653"/>
          </a:xfrm>
        </p:spPr>
        <p:txBody>
          <a:bodyPr/>
          <a:lstStyle/>
          <a:p>
            <a:r>
              <a:rPr lang="en-US" dirty="0" smtClean="0"/>
              <a:t>Ad-hoc mechanisms for extensibility not supported with UEFI</a:t>
            </a:r>
          </a:p>
          <a:p>
            <a:r>
              <a:rPr lang="en-US" dirty="0" smtClean="0"/>
              <a:t>Windows supports custom bootstrap actions</a:t>
            </a:r>
          </a:p>
          <a:p>
            <a:r>
              <a:rPr lang="en-US" dirty="0" smtClean="0"/>
              <a:t>UEFI boot manager supports</a:t>
            </a:r>
            <a:br>
              <a:rPr lang="en-US" dirty="0" smtClean="0"/>
            </a:br>
            <a:r>
              <a:rPr lang="en-US" dirty="0" smtClean="0"/>
              <a:t>other extensibility</a:t>
            </a:r>
          </a:p>
          <a:p>
            <a:r>
              <a:rPr lang="en-US" dirty="0" smtClean="0"/>
              <a:t>Please talk with Microsoft about how to best integrate your value-add software</a:t>
            </a:r>
          </a:p>
          <a:p>
            <a:pPr lvl="1"/>
            <a:r>
              <a:rPr lang="en-US" dirty="0" smtClean="0"/>
              <a:t>Opportunities to enhance UEFI specification</a:t>
            </a:r>
            <a:endParaRPr lang="en-US" dirty="0"/>
          </a:p>
        </p:txBody>
      </p:sp>
    </p:spTree>
  </p:cSld>
  <p:clrMapOvr>
    <a:masterClrMapping/>
  </p:clrMapOvr>
  <p:transition advClick="0">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Call To Action</a:t>
            </a:r>
            <a:endParaRPr lang="en-US" dirty="0"/>
          </a:p>
        </p:txBody>
      </p:sp>
      <p:sp>
        <p:nvSpPr>
          <p:cNvPr id="243715" name="Rectangle 3"/>
          <p:cNvSpPr>
            <a:spLocks noGrp="1" noChangeArrowheads="1"/>
          </p:cNvSpPr>
          <p:nvPr>
            <p:ph idx="1"/>
          </p:nvPr>
        </p:nvSpPr>
        <p:spPr>
          <a:xfrm>
            <a:off x="459106" y="1697358"/>
            <a:ext cx="10056494" cy="4540730"/>
          </a:xfrm>
        </p:spPr>
        <p:txBody>
          <a:bodyPr/>
          <a:lstStyle/>
          <a:p>
            <a:r>
              <a:rPr lang="en-US" sz="3400" dirty="0" smtClean="0"/>
              <a:t>Understand industry momentum around UEFI</a:t>
            </a:r>
          </a:p>
          <a:p>
            <a:pPr lvl="1"/>
            <a:r>
              <a:rPr lang="en-US" sz="2900" dirty="0" smtClean="0"/>
              <a:t>Consider impact of UEFI for your company</a:t>
            </a:r>
          </a:p>
          <a:p>
            <a:pPr lvl="1"/>
            <a:r>
              <a:rPr lang="en-US" sz="2900" dirty="0" smtClean="0"/>
              <a:t>Understand why Microsoft loves UEFI</a:t>
            </a:r>
          </a:p>
          <a:p>
            <a:r>
              <a:rPr lang="en-US" sz="3400" dirty="0" smtClean="0"/>
              <a:t>Start building Windows UEFI platforms</a:t>
            </a:r>
          </a:p>
          <a:p>
            <a:pPr lvl="1"/>
            <a:r>
              <a:rPr lang="en-US" sz="2900" dirty="0" smtClean="0"/>
              <a:t>Understand requirements for Windows UEFI platforms</a:t>
            </a:r>
          </a:p>
          <a:p>
            <a:r>
              <a:rPr lang="en-US" sz="3400" dirty="0" smtClean="0"/>
              <a:t>Get engaged with Microsoft and UEFI</a:t>
            </a:r>
          </a:p>
          <a:p>
            <a:pPr lvl="1"/>
            <a:r>
              <a:rPr lang="en-US" sz="2900" dirty="0" smtClean="0"/>
              <a:t>Familiarize with Windows UEFI support</a:t>
            </a:r>
          </a:p>
          <a:p>
            <a:pPr lvl="1"/>
            <a:r>
              <a:rPr lang="en-US" sz="2900" dirty="0" smtClean="0"/>
              <a:t>Run the UEFI SCT</a:t>
            </a:r>
          </a:p>
          <a:p>
            <a:pPr lvl="1"/>
            <a:r>
              <a:rPr lang="en-US" sz="2900" dirty="0" smtClean="0"/>
              <a:t>Get involved in Windows and UEFI plug-fests</a:t>
            </a:r>
          </a:p>
        </p:txBody>
      </p:sp>
    </p:spTree>
  </p:cSld>
  <p:clrMapOvr>
    <a:masterClrMapping/>
  </p:clrMapOvr>
  <p:transition advClick="0">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UEFI?</a:t>
            </a:r>
            <a:endParaRPr lang="en-US" dirty="0"/>
          </a:p>
        </p:txBody>
      </p:sp>
      <p:sp>
        <p:nvSpPr>
          <p:cNvPr id="3" name="Content Placeholder 2"/>
          <p:cNvSpPr>
            <a:spLocks noGrp="1"/>
          </p:cNvSpPr>
          <p:nvPr>
            <p:ph idx="1"/>
          </p:nvPr>
        </p:nvSpPr>
        <p:spPr>
          <a:xfrm>
            <a:off x="459106" y="1697358"/>
            <a:ext cx="10056494" cy="5006293"/>
          </a:xfrm>
        </p:spPr>
        <p:txBody>
          <a:bodyPr/>
          <a:lstStyle/>
          <a:p>
            <a:r>
              <a:rPr lang="en-US" dirty="0" smtClean="0"/>
              <a:t>UEFI is a firmware interface specification</a:t>
            </a:r>
          </a:p>
          <a:p>
            <a:pPr lvl="1"/>
            <a:r>
              <a:rPr lang="en-US" dirty="0" smtClean="0"/>
              <a:t>Standardized mechanism to bootstrap Operating System (OS) launch</a:t>
            </a:r>
          </a:p>
          <a:p>
            <a:pPr lvl="1"/>
            <a:r>
              <a:rPr lang="en-US" dirty="0" smtClean="0"/>
              <a:t>Next-generation replacement for </a:t>
            </a:r>
            <a:br>
              <a:rPr lang="en-US" dirty="0" smtClean="0"/>
            </a:br>
            <a:r>
              <a:rPr lang="en-US" dirty="0" smtClean="0"/>
              <a:t>BIOS-based firmware</a:t>
            </a:r>
          </a:p>
          <a:p>
            <a:r>
              <a:rPr lang="en-US" dirty="0" smtClean="0"/>
              <a:t>UEFI is a platform independent specification</a:t>
            </a:r>
          </a:p>
          <a:p>
            <a:pPr lvl="1"/>
            <a:r>
              <a:rPr lang="en-US" dirty="0" smtClean="0"/>
              <a:t>Platform specifics defined for Itanium, </a:t>
            </a:r>
            <a:br>
              <a:rPr lang="en-US" dirty="0" smtClean="0"/>
            </a:br>
            <a:r>
              <a:rPr lang="en-US" dirty="0" smtClean="0"/>
              <a:t>x64, x86</a:t>
            </a:r>
          </a:p>
        </p:txBody>
      </p:sp>
    </p:spTree>
  </p:cSld>
  <p:clrMapOvr>
    <a:masterClrMapping/>
  </p:clrMapOvr>
  <p:transition advClick="0">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smtClean="0"/>
              <a:t>Additional Resources</a:t>
            </a:r>
            <a:endParaRPr lang="en-US" dirty="0"/>
          </a:p>
        </p:txBody>
      </p:sp>
      <p:sp>
        <p:nvSpPr>
          <p:cNvPr id="242691" name="Rectangle 3"/>
          <p:cNvSpPr>
            <a:spLocks noGrp="1" noChangeArrowheads="1"/>
          </p:cNvSpPr>
          <p:nvPr>
            <p:ph idx="1"/>
          </p:nvPr>
        </p:nvSpPr>
        <p:spPr>
          <a:xfrm>
            <a:off x="459106" y="1697357"/>
            <a:ext cx="10056494" cy="4069832"/>
          </a:xfrm>
        </p:spPr>
        <p:txBody>
          <a:bodyPr/>
          <a:lstStyle/>
          <a:p>
            <a:pPr marL="348616" indent="-348616"/>
            <a:r>
              <a:rPr lang="en-US" sz="2400" dirty="0" smtClean="0"/>
              <a:t>Web Resources</a:t>
            </a:r>
          </a:p>
          <a:p>
            <a:pPr marL="622936" lvl="1" indent="-274320"/>
            <a:r>
              <a:rPr lang="en-US" sz="2200" dirty="0" smtClean="0"/>
              <a:t>Portal: </a:t>
            </a:r>
            <a:r>
              <a:rPr lang="en-US" sz="2200" dirty="0" smtClean="0">
                <a:hlinkClick r:id="rId3"/>
              </a:rPr>
              <a:t>http://www.microsoft.com/whdc/system/platform/firmware/default.mspx</a:t>
            </a:r>
            <a:endParaRPr lang="en-US" sz="2200" dirty="0" smtClean="0"/>
          </a:p>
          <a:p>
            <a:pPr marL="622936" lvl="1" indent="-274320"/>
            <a:r>
              <a:rPr lang="en-US" sz="2200" dirty="0" smtClean="0"/>
              <a:t>UEFI Requirements: </a:t>
            </a:r>
            <a:r>
              <a:rPr lang="en-US" sz="2200" dirty="0" smtClean="0">
                <a:hlinkClick r:id="rId4"/>
              </a:rPr>
              <a:t>http://www.microsoft.com/whdc/system/platform/firmware/uefireg.mspx</a:t>
            </a:r>
            <a:endParaRPr lang="en-US" sz="2200" dirty="0" smtClean="0"/>
          </a:p>
          <a:p>
            <a:pPr marL="622936" lvl="1" indent="-274320"/>
            <a:r>
              <a:rPr lang="en-US" sz="2200" dirty="0" smtClean="0"/>
              <a:t>Custom Boot Actions</a:t>
            </a:r>
          </a:p>
          <a:p>
            <a:pPr marL="897256" lvl="2" indent="-249556"/>
            <a:r>
              <a:rPr lang="en-US" sz="1900" dirty="0" smtClean="0">
                <a:hlinkClick r:id="rId5"/>
              </a:rPr>
              <a:t>http://www.microsoft.com/whdc/system/platform/firmware/OEMBoot_Vista.mspx</a:t>
            </a:r>
            <a:endParaRPr lang="en-US" sz="1900" dirty="0" smtClean="0"/>
          </a:p>
          <a:p>
            <a:pPr lvl="2"/>
            <a:endParaRPr lang="en-US" sz="1900" dirty="0" smtClean="0"/>
          </a:p>
          <a:p>
            <a:pPr marL="348616" indent="-348616"/>
            <a:r>
              <a:rPr lang="en-US" sz="2400" dirty="0" smtClean="0"/>
              <a:t>Related Sessions</a:t>
            </a:r>
          </a:p>
          <a:p>
            <a:pPr marL="685800" lvl="1" indent="-337186"/>
            <a:r>
              <a:rPr lang="en-US" sz="2200" dirty="0" smtClean="0">
                <a:hlinkClick r:id="rId6" action="ppaction://hlinkfile"/>
              </a:rPr>
              <a:t>SVR-T326 WHEA Systems: Design and Implementation </a:t>
            </a:r>
            <a:endParaRPr lang="en-US" sz="2200" dirty="0" smtClean="0"/>
          </a:p>
          <a:p>
            <a:pPr marL="348616" indent="-348616"/>
            <a:r>
              <a:rPr lang="en-US" sz="2400" dirty="0" smtClean="0"/>
              <a:t>Questions and Comments:</a:t>
            </a:r>
          </a:p>
        </p:txBody>
      </p:sp>
      <p:sp>
        <p:nvSpPr>
          <p:cNvPr id="242693" name="Text Box 5"/>
          <p:cNvSpPr txBox="1">
            <a:spLocks noChangeArrowheads="1"/>
          </p:cNvSpPr>
          <p:nvPr/>
        </p:nvSpPr>
        <p:spPr bwMode="auto">
          <a:xfrm>
            <a:off x="4297680" y="5760721"/>
            <a:ext cx="3823336" cy="480119"/>
          </a:xfrm>
          <a:prstGeom prst="rect">
            <a:avLst/>
          </a:prstGeom>
          <a:ln>
            <a:headEnd/>
            <a:tailEnd/>
          </a:ln>
        </p:spPr>
        <p:style>
          <a:lnRef idx="3">
            <a:schemeClr val="lt1"/>
          </a:lnRef>
          <a:fillRef idx="1">
            <a:schemeClr val="dk1"/>
          </a:fillRef>
          <a:effectRef idx="1">
            <a:schemeClr val="dk1"/>
          </a:effectRef>
          <a:fontRef idx="minor">
            <a:schemeClr val="lt1"/>
          </a:fontRef>
        </p:style>
        <p:txBody>
          <a:bodyPr lIns="109714" tIns="54858" rIns="109714" bIns="54858">
            <a:spAutoFit/>
          </a:bodyPr>
          <a:lstStyle/>
          <a:p>
            <a:r>
              <a:rPr lang="en-US" sz="2400" dirty="0" err="1" smtClean="0">
                <a:solidFill>
                  <a:schemeClr val="tx2"/>
                </a:solidFill>
                <a:effectLst>
                  <a:outerShdw blurRad="38100" dist="38100" dir="2700000" algn="tl">
                    <a:srgbClr val="000000">
                      <a:alpha val="43137"/>
                    </a:srgbClr>
                  </a:outerShdw>
                </a:effectLst>
              </a:rPr>
              <a:t>Winboot</a:t>
            </a:r>
            <a:r>
              <a:rPr lang="en-US" sz="2400" dirty="0" smtClean="0">
                <a:solidFill>
                  <a:schemeClr val="tx2"/>
                </a:solidFill>
                <a:effectLst>
                  <a:outerShdw blurRad="38100" dist="38100" dir="2700000" algn="tl">
                    <a:srgbClr val="000000">
                      <a:alpha val="43137"/>
                    </a:srgbClr>
                  </a:outerShdw>
                </a:effectLst>
              </a:rPr>
              <a:t> @ microsoft.com</a:t>
            </a:r>
            <a:endParaRPr lang="en-US" sz="2400" dirty="0">
              <a:solidFill>
                <a:schemeClr val="tx2"/>
              </a:solidFill>
              <a:effectLst>
                <a:outerShdw blurRad="38100" dist="38100" dir="2700000" algn="tl">
                  <a:srgbClr val="000000">
                    <a:alpha val="43137"/>
                  </a:srgbClr>
                </a:outerShdw>
              </a:effectLst>
            </a:endParaRPr>
          </a:p>
        </p:txBody>
      </p:sp>
    </p:spTree>
  </p:cSld>
  <p:clrMapOvr>
    <a:masterClrMapping/>
  </p:clrMapOvr>
  <p:transition advClick="0">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srcRect/>
          <a:stretch>
            <a:fillRect/>
          </a:stretch>
        </p:blipFill>
        <p:spPr bwMode="black">
          <a:xfrm>
            <a:off x="1922466" y="3344866"/>
            <a:ext cx="7127875" cy="1539875"/>
          </a:xfrm>
          <a:prstGeom prst="rect">
            <a:avLst/>
          </a:prstGeom>
          <a:noFill/>
        </p:spPr>
      </p:pic>
      <p:sp>
        <p:nvSpPr>
          <p:cNvPr id="5" name="Text Box 3"/>
          <p:cNvSpPr txBox="1">
            <a:spLocks noChangeArrowheads="1"/>
          </p:cNvSpPr>
          <p:nvPr/>
        </p:nvSpPr>
        <p:spPr bwMode="blackWhite">
          <a:xfrm>
            <a:off x="457200" y="7112029"/>
            <a:ext cx="10058400" cy="603218"/>
          </a:xfrm>
          <a:prstGeom prst="rect">
            <a:avLst/>
          </a:prstGeom>
          <a:noFill/>
          <a:ln w="12700">
            <a:noFill/>
            <a:miter lim="800000"/>
            <a:headEnd type="none" w="sm" len="sm"/>
            <a:tailEnd type="none" w="sm" len="sm"/>
          </a:ln>
          <a:effectLst/>
        </p:spPr>
        <p:txBody>
          <a:bodyPr vert="horz" wrap="square" lIns="109700" tIns="54852" rIns="109700" bIns="54852" numCol="1" anchor="t" anchorCtr="0" compatLnSpc="1">
            <a:prstTxWarp prst="textNoShape">
              <a:avLst/>
            </a:prstTxWarp>
            <a:spAutoFit/>
          </a:bodyPr>
          <a:lstStyle/>
          <a:p>
            <a:pPr algn="ctr" defTabSz="1096832" eaLnBrk="0" hangingPunct="0"/>
            <a:r>
              <a:rPr lang="en-US" sz="800" dirty="0">
                <a:solidFill>
                  <a:schemeClr val="tx2"/>
                </a:solidFill>
                <a:latin typeface="Segoe" pitchFamily="34" charset="0"/>
                <a:cs typeface="Arial" charset="0"/>
              </a:rPr>
              <a:t>© 2007 Microsoft Corporation. All rights reserved. Microsoft, Windows, Windows Vista and other product names are or may be registered trademarks and/or trademarks in the U.S. and/or other countries.</a:t>
            </a:r>
          </a:p>
          <a:p>
            <a:pPr algn="ctr" defTabSz="1096832" eaLnBrk="0" hangingPunct="0"/>
            <a:r>
              <a:rPr lang="en-US" sz="800" dirty="0">
                <a:solidFill>
                  <a:schemeClr val="tx2"/>
                </a:solidFill>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800" dirty="0">
                <a:solidFill>
                  <a:schemeClr val="tx2"/>
                </a:solidFill>
                <a:latin typeface="Segoe" pitchFamily="34" charset="0"/>
                <a:cs typeface="Arial" charset="0"/>
              </a:rPr>
            </a:br>
            <a:r>
              <a:rPr lang="en-US" sz="800" dirty="0">
                <a:solidFill>
                  <a:schemeClr val="tx2"/>
                </a:solidFill>
                <a:latin typeface="Segoe" pitchFamily="34" charset="0"/>
                <a:cs typeface="Arial" charset="0"/>
              </a:rPr>
              <a:t>MICROSOFT MAKES NO WARRANTIES, EXPRESS, IMPLIED OR STATUTORY, AS TO THE INFORMATION IN THIS PRESENTATION.</a:t>
            </a:r>
          </a:p>
        </p:txBody>
      </p:sp>
    </p:spTree>
  </p:cSld>
  <p:clrMapOvr>
    <a:masterClrMapping/>
  </p:clrMapOvr>
  <p:transition advClick="0">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UEFI?</a:t>
            </a:r>
            <a:endParaRPr lang="en-US" dirty="0"/>
          </a:p>
        </p:txBody>
      </p:sp>
      <p:sp>
        <p:nvSpPr>
          <p:cNvPr id="3" name="Content Placeholder 2"/>
          <p:cNvSpPr>
            <a:spLocks noGrp="1"/>
          </p:cNvSpPr>
          <p:nvPr>
            <p:ph idx="1"/>
          </p:nvPr>
        </p:nvSpPr>
        <p:spPr>
          <a:xfrm>
            <a:off x="459106" y="1697357"/>
            <a:ext cx="10056494" cy="5102422"/>
          </a:xfrm>
        </p:spPr>
        <p:txBody>
          <a:bodyPr/>
          <a:lstStyle/>
          <a:p>
            <a:r>
              <a:rPr lang="en-US" smtClean="0"/>
              <a:t>UEFI runs in long-mode on x64</a:t>
            </a:r>
          </a:p>
          <a:p>
            <a:pPr lvl="1"/>
            <a:r>
              <a:rPr lang="en-US" smtClean="0"/>
              <a:t>Great environment for using modern programming techniques and tools</a:t>
            </a:r>
          </a:p>
          <a:p>
            <a:pPr lvl="1"/>
            <a:r>
              <a:rPr lang="en-US" smtClean="0"/>
              <a:t>By comparison, BIOS is a 16-bit real-mode environment</a:t>
            </a:r>
          </a:p>
          <a:p>
            <a:r>
              <a:rPr lang="en-US" smtClean="0"/>
              <a:t>UEFI contains formally architected extensibility model</a:t>
            </a:r>
          </a:p>
          <a:p>
            <a:pPr lvl="1"/>
            <a:r>
              <a:rPr lang="en-US" smtClean="0"/>
              <a:t>Adding in driver support is well-architected</a:t>
            </a:r>
          </a:p>
          <a:p>
            <a:pPr lvl="1"/>
            <a:r>
              <a:rPr lang="en-US" smtClean="0"/>
              <a:t>Compared to ad-hoc extensibility in BIOS</a:t>
            </a:r>
            <a:endParaRPr lang="en-US" dirty="0"/>
          </a:p>
        </p:txBody>
      </p:sp>
    </p:spTree>
  </p:cSld>
  <p:clrMapOvr>
    <a:masterClrMapping/>
  </p:clrMapOvr>
  <p:transition advClick="0">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UEFI And ACPI Relate</a:t>
            </a:r>
            <a:endParaRPr lang="en-US" dirty="0"/>
          </a:p>
        </p:txBody>
      </p:sp>
      <p:sp>
        <p:nvSpPr>
          <p:cNvPr id="3" name="Content Placeholder 2"/>
          <p:cNvSpPr>
            <a:spLocks noGrp="1"/>
          </p:cNvSpPr>
          <p:nvPr>
            <p:ph idx="1"/>
          </p:nvPr>
        </p:nvSpPr>
        <p:spPr>
          <a:xfrm>
            <a:off x="459106" y="1697357"/>
            <a:ext cx="10056494" cy="3503523"/>
          </a:xfrm>
        </p:spPr>
        <p:txBody>
          <a:bodyPr/>
          <a:lstStyle/>
          <a:p>
            <a:r>
              <a:rPr lang="en-US" smtClean="0"/>
              <a:t>UEFI complements Advanced Configuration and Power Interface (ACPI) firmware</a:t>
            </a:r>
          </a:p>
          <a:p>
            <a:r>
              <a:rPr lang="en-US" smtClean="0"/>
              <a:t>ACPI firmware used at runtime, UEFI mainly used during bootstrap</a:t>
            </a:r>
          </a:p>
          <a:p>
            <a:r>
              <a:rPr lang="en-US" smtClean="0"/>
              <a:t>Limited runtime usage of UEFI firmware</a:t>
            </a:r>
            <a:endParaRPr lang="en-US" dirty="0" smtClean="0"/>
          </a:p>
        </p:txBody>
      </p:sp>
    </p:spTree>
  </p:cSld>
  <p:clrMapOvr>
    <a:masterClrMapping/>
  </p:clrMapOvr>
  <p:transition advClick="0">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Why Is UEFI Important?</a:t>
            </a:r>
            <a:br>
              <a:rPr lang="en-US" dirty="0" smtClean="0"/>
            </a:br>
            <a:r>
              <a:rPr sz="4300" smtClean="0">
                <a:solidFill>
                  <a:schemeClr val="accent1"/>
                </a:solidFill>
              </a:rPr>
              <a:t>Engineering ease</a:t>
            </a:r>
            <a:endParaRPr sz="4300">
              <a:solidFill>
                <a:schemeClr val="accent1"/>
              </a:solidFill>
            </a:endParaRPr>
          </a:p>
        </p:txBody>
      </p:sp>
      <p:sp>
        <p:nvSpPr>
          <p:cNvPr id="3" name="Content Placeholder 2"/>
          <p:cNvSpPr>
            <a:spLocks noGrp="1"/>
          </p:cNvSpPr>
          <p:nvPr>
            <p:ph idx="1"/>
          </p:nvPr>
        </p:nvSpPr>
        <p:spPr>
          <a:xfrm>
            <a:off x="457200" y="2286000"/>
            <a:ext cx="10056494" cy="5323509"/>
          </a:xfrm>
        </p:spPr>
        <p:txBody>
          <a:bodyPr/>
          <a:lstStyle/>
          <a:p>
            <a:r>
              <a:rPr lang="en-US" sz="3400" dirty="0" smtClean="0"/>
              <a:t>Significant benefits to UEFI approach</a:t>
            </a:r>
          </a:p>
          <a:p>
            <a:pPr lvl="1"/>
            <a:r>
              <a:rPr lang="en-US" sz="2900" dirty="0" smtClean="0"/>
              <a:t>Non-recoverable Engineering cost (NRE) is lessoned with UEFI </a:t>
            </a:r>
          </a:p>
          <a:p>
            <a:pPr lvl="1"/>
            <a:r>
              <a:rPr lang="en-US" sz="2900" dirty="0" smtClean="0"/>
              <a:t>BIOS has shown its age</a:t>
            </a:r>
          </a:p>
          <a:p>
            <a:pPr lvl="1"/>
            <a:r>
              <a:rPr lang="en-US" sz="2900" dirty="0" smtClean="0"/>
              <a:t>Innovation still possible with BIOS, but technical limitations make this very difficult</a:t>
            </a:r>
          </a:p>
          <a:p>
            <a:r>
              <a:rPr lang="en-US" sz="3400" dirty="0" smtClean="0"/>
              <a:t>Changing how ecosystem operates</a:t>
            </a:r>
          </a:p>
          <a:p>
            <a:pPr lvl="1"/>
            <a:r>
              <a:rPr lang="en-US" sz="2900" dirty="0" smtClean="0"/>
              <a:t>Clean extensibility model changes how systems are integrated</a:t>
            </a:r>
          </a:p>
          <a:p>
            <a:r>
              <a:rPr lang="en-US" sz="3400" dirty="0" smtClean="0"/>
              <a:t>Significant industry momentum</a:t>
            </a:r>
          </a:p>
          <a:p>
            <a:r>
              <a:rPr lang="en-US" sz="3400" dirty="0" smtClean="0"/>
              <a:t>A once every 20 years opportunity</a:t>
            </a:r>
            <a:endParaRPr lang="en-US" sz="2900" dirty="0" smtClean="0"/>
          </a:p>
        </p:txBody>
      </p:sp>
    </p:spTree>
  </p:cSld>
  <p:clrMapOvr>
    <a:masterClrMapping/>
  </p:clrMapOvr>
  <p:transition advClick="0">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Why Is UEFI Important?</a:t>
            </a:r>
            <a:br>
              <a:rPr lang="en-US" dirty="0" smtClean="0"/>
            </a:br>
            <a:r>
              <a:rPr sz="4300" smtClean="0">
                <a:solidFill>
                  <a:schemeClr val="accent1"/>
                </a:solidFill>
              </a:rPr>
              <a:t>User Visibility</a:t>
            </a:r>
            <a:endParaRPr sz="4300">
              <a:solidFill>
                <a:schemeClr val="accent1"/>
              </a:solidFill>
            </a:endParaRPr>
          </a:p>
        </p:txBody>
      </p:sp>
      <p:sp>
        <p:nvSpPr>
          <p:cNvPr id="3" name="Content Placeholder 2"/>
          <p:cNvSpPr>
            <a:spLocks noGrp="1"/>
          </p:cNvSpPr>
          <p:nvPr>
            <p:ph idx="1"/>
          </p:nvPr>
        </p:nvSpPr>
        <p:spPr>
          <a:xfrm>
            <a:off x="459106" y="2286000"/>
            <a:ext cx="10056494" cy="4557556"/>
          </a:xfrm>
        </p:spPr>
        <p:txBody>
          <a:bodyPr/>
          <a:lstStyle/>
          <a:p>
            <a:r>
              <a:rPr lang="en-US" dirty="0" smtClean="0"/>
              <a:t>UEFI doesn’t greatly effect visible feature set of a platform</a:t>
            </a:r>
          </a:p>
          <a:p>
            <a:pPr lvl="1"/>
            <a:r>
              <a:rPr lang="en-US" dirty="0" smtClean="0"/>
              <a:t>UEFI dictates internals of how a system is put together</a:t>
            </a:r>
          </a:p>
          <a:p>
            <a:pPr lvl="1"/>
            <a:r>
              <a:rPr lang="en-US" dirty="0" smtClean="0"/>
              <a:t>Simplifies design of pre-OS components</a:t>
            </a:r>
          </a:p>
          <a:p>
            <a:r>
              <a:rPr lang="en-US" dirty="0" smtClean="0"/>
              <a:t>Consumers shouldn’t need to understand this part of the system</a:t>
            </a:r>
          </a:p>
          <a:p>
            <a:pPr lvl="1"/>
            <a:r>
              <a:rPr lang="en-US" dirty="0" smtClean="0"/>
              <a:t>Users rarely interact with firmware</a:t>
            </a:r>
          </a:p>
        </p:txBody>
      </p:sp>
    </p:spTree>
  </p:cSld>
  <p:clrMapOvr>
    <a:masterClrMapping/>
  </p:clrMapOvr>
  <p:transition advClick="0">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Windows Firmware Roadmap </a:t>
            </a:r>
            <a:r>
              <a:rPr sz="4300" smtClean="0">
                <a:solidFill>
                  <a:schemeClr val="accent1"/>
                </a:solidFill>
              </a:rPr>
              <a:t>Goals</a:t>
            </a:r>
            <a:endParaRPr sz="4300">
              <a:solidFill>
                <a:schemeClr val="accent1"/>
              </a:solidFill>
            </a:endParaRPr>
          </a:p>
        </p:txBody>
      </p:sp>
      <p:sp>
        <p:nvSpPr>
          <p:cNvPr id="3" name="Content Placeholder 2"/>
          <p:cNvSpPr>
            <a:spLocks noGrp="1"/>
          </p:cNvSpPr>
          <p:nvPr>
            <p:ph idx="1"/>
          </p:nvPr>
        </p:nvSpPr>
        <p:spPr>
          <a:xfrm>
            <a:off x="459106" y="2286001"/>
            <a:ext cx="10056494" cy="4991110"/>
          </a:xfrm>
        </p:spPr>
        <p:txBody>
          <a:bodyPr/>
          <a:lstStyle/>
          <a:p>
            <a:r>
              <a:rPr lang="en-US" sz="3400" dirty="0" smtClean="0"/>
              <a:t>Enable mainstream 64-bit computing</a:t>
            </a:r>
          </a:p>
          <a:p>
            <a:r>
              <a:rPr lang="en-US" sz="3400" dirty="0" smtClean="0"/>
              <a:t>UEFI is a solid technology to bet on</a:t>
            </a:r>
          </a:p>
          <a:p>
            <a:pPr lvl="1"/>
            <a:r>
              <a:rPr lang="en-US" sz="2900" dirty="0" smtClean="0"/>
              <a:t>Transition away from BIOS firmware to UEFI firmware </a:t>
            </a:r>
            <a:br>
              <a:rPr lang="en-US" sz="2900" dirty="0" smtClean="0"/>
            </a:br>
            <a:r>
              <a:rPr lang="en-US" sz="2900" dirty="0" smtClean="0"/>
              <a:t>over time</a:t>
            </a:r>
          </a:p>
          <a:p>
            <a:pPr lvl="1"/>
            <a:r>
              <a:rPr lang="en-US" sz="2900" dirty="0" smtClean="0"/>
              <a:t>Proactive long-term investment in UEFI</a:t>
            </a:r>
          </a:p>
          <a:p>
            <a:r>
              <a:rPr lang="en-US" sz="3400" dirty="0" smtClean="0"/>
              <a:t>Achieve firmware independence</a:t>
            </a:r>
          </a:p>
          <a:p>
            <a:pPr lvl="1"/>
            <a:r>
              <a:rPr lang="en-US" sz="2900" dirty="0" smtClean="0"/>
              <a:t>Consistent with Windows portability goals</a:t>
            </a:r>
          </a:p>
          <a:p>
            <a:pPr lvl="1"/>
            <a:r>
              <a:rPr lang="en-US" sz="2900" dirty="0" smtClean="0"/>
              <a:t>Requirement for transition period</a:t>
            </a:r>
          </a:p>
          <a:p>
            <a:r>
              <a:rPr lang="en-US" sz="3400" dirty="0" smtClean="0"/>
              <a:t>Avoid adding complexity to customers during firmware transition </a:t>
            </a:r>
          </a:p>
        </p:txBody>
      </p:sp>
    </p:spTree>
  </p:cSld>
  <p:clrMapOvr>
    <a:masterClrMapping/>
  </p:clrMapOvr>
  <p:transition advClick="0">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WMTOOLS" val="&lt;WMTools ver=&quot;1.0&quot;&gt;&lt;Timings time=&quot;5/15/2007 4:06:09 PM&quot;&gt;&lt;Slide id=&quot;258&quot; dur=&quot;1412.75&quot; bld=&quot;INVLD&quot;/&gt;&lt;Slide id=&quot;333&quot; dur=&quot;38.375&quot;/&gt;&lt;Slide id=&quot;273&quot; dur=&quot;76.26563&quot;/&gt;&lt;Slide id=&quot;295&quot; dur=&quot;77.75&quot;/&gt;&lt;Slide id=&quot;318&quot; dur=&quot;123.6094&quot;/&gt;&lt;Slide id=&quot;329&quot; dur=&quot;64.35938&quot;/&gt;&lt;Slide id=&quot;317&quot; dur=&quot;125.2813&quot;/&gt;&lt;Slide id=&quot;319&quot; dur=&quot;63.8125&quot;/&gt;&lt;Slide id=&quot;301&quot; dur=&quot;152.7188&quot;/&gt;&lt;Slide id=&quot;320&quot; dur=&quot;75.34375&quot;/&gt;&lt;Slide id=&quot;296&quot; dur=&quot;123.3438&quot;/&gt;&lt;Slide id=&quot;298&quot; dur=&quot;98.10938&quot;/&gt;&lt;Slide id=&quot;299&quot; dur=&quot;138&quot;/&gt;&lt;Slide id=&quot;330&quot; dur=&quot;94.92188&quot;/&gt;&lt;Slide id=&quot;276&quot; dur=&quot;17.46875&quot;/&gt;&lt;Slide id=&quot;274&quot; dur=&quot;44.89063&quot;/&gt;&lt;Slide id=&quot;331&quot; dur=&quot;34.21875&quot;/&gt;&lt;Slide id=&quot;300&quot; dur=&quot;42.17188&quot;/&gt;&lt;Slide id=&quot;327&quot; dur=&quot;39.375&quot;/&gt;&lt;Slide id=&quot;302&quot; dur=&quot;101.9531&quot;/&gt;&lt;Slide id=&quot;303&quot; dur=&quot;84.10938&quot;/&gt;&lt;Slide id=&quot;309&quot; dur=&quot;56.84375&quot;/&gt;&lt;Slide id=&quot;304&quot; dur=&quot;31.40625&quot;/&gt;&lt;Slide id=&quot;332&quot; dur=&quot;20.85938&quot;/&gt;&lt;Slide id=&quot;310&quot; dur=&quot;26.64063&quot;/&gt;&lt;Slide id=&quot;305&quot; dur=&quot;126.0938&quot;/&gt;&lt;Slide id=&quot;322&quot; dur=&quot;29.70313&quot;/&gt;&lt;Slide id=&quot;321&quot; dur=&quot;54.125&quot;/&gt;&lt;Slide id=&quot;307&quot; dur=&quot;40.3125&quot;/&gt;&lt;Slide id=&quot;313&quot; dur=&quot;96.90625&quot;/&gt;&lt;Slide id=&quot;323&quot; dur=&quot;102.3125&quot;/&gt;&lt;Slide id=&quot;312&quot; dur=&quot;36.79688&quot;/&gt;&lt;Slide id=&quot;324&quot; dur=&quot;39.26563&quot;/&gt;&lt;Slide id=&quot;314&quot; dur=&quot;71.14063&quot;/&gt;&lt;Slide id=&quot;315&quot; dur=&quot;83.1875&quot;/&gt;&lt;Slide id=&quot;325&quot; dur=&quot;44.84375&quot;/&gt;&lt;Slide id=&quot;316&quot; dur=&quot;48.25&quot;/&gt;&lt;Slide id=&quot;326&quot; dur=&quot;82.01563&quot;/&gt;&lt;Slide id=&quot;270&quot; dur=&quot;35.125&quot;/&gt;&lt;Slide id=&quot;271&quot; dur=&quot;26.17188&quot;/&gt;&lt;Slide id=&quot;334&quot; dur=&quot;338.7969&quot;/&gt;&lt;/Timings&gt;&lt;Timings time=&quot;5/15/2007 3:04:46 PM&quot;&gt;&lt;Slide id=&quot;257&quot; dur=&quot;1.28125&quot; bld=&quot;INVLD&quot;/&gt;&lt;Slide id=&quot;258&quot; dur=&quot;29.75&quot;/&gt;&lt;/Timings&gt;&lt;/WMTools&gt;"/>
</p:tagLst>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08F00F2425C2844BA62C773C4850D8A" ma:contentTypeVersion="3" ma:contentTypeDescription="Create a new document." ma:contentTypeScope="" ma:versionID="9d705f0de2a71325fe9bfd59923b0bea">
  <xsd:schema xmlns:xsd="http://www.w3.org/2001/XMLSchema" xmlns:p="http://schemas.microsoft.com/office/2006/metadata/properties" targetNamespace="http://schemas.microsoft.com/office/2006/metadata/properties" ma:root="true" ma:fieldsID="78c5e13c3ea235bb44cd6e491f48cd2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8491A1B5-4723-4F37-BEAD-F41CC1AE80FD}">
  <ds:schemaRefs>
    <ds:schemaRef ds:uri="http://schemas.microsoft.com/sharepoint/v3/contenttype/forms"/>
  </ds:schemaRefs>
</ds:datastoreItem>
</file>

<file path=customXml/itemProps2.xml><?xml version="1.0" encoding="utf-8"?>
<ds:datastoreItem xmlns:ds="http://schemas.openxmlformats.org/officeDocument/2006/customXml" ds:itemID="{BB4BAE66-B9B7-4877-A689-DC059261EAF7}">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s>
</ds:datastoreItem>
</file>

<file path=customXml/itemProps3.xml><?xml version="1.0" encoding="utf-8"?>
<ds:datastoreItem xmlns:ds="http://schemas.openxmlformats.org/officeDocument/2006/customXml" ds:itemID="{0B030909-C7D9-4A30-BCB8-0A7805FD15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WinHEC 2007 WEB Template</Template>
  <TotalTime>781</TotalTime>
  <Words>1563</Words>
  <Application>Microsoft Office PowerPoint</Application>
  <PresentationFormat>Custom</PresentationFormat>
  <Paragraphs>319</Paragraphs>
  <Slides>41</Slides>
  <Notes>41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Arial</vt:lpstr>
      <vt:lpstr>Segoe</vt:lpstr>
      <vt:lpstr>Wingdings</vt:lpstr>
      <vt:lpstr>Segoe Black</vt:lpstr>
      <vt:lpstr>Segoe Semibold</vt:lpstr>
      <vt:lpstr>WinHec 2007 WEB Template</vt:lpstr>
      <vt:lpstr>Unified Extensible Firmware Interface (UEFI) Implementation Guidelines</vt:lpstr>
      <vt:lpstr>Key Takeaways</vt:lpstr>
      <vt:lpstr>Agenda</vt:lpstr>
      <vt:lpstr>What Is UEFI?</vt:lpstr>
      <vt:lpstr>What Is UEFI?</vt:lpstr>
      <vt:lpstr>How UEFI And ACPI Relate</vt:lpstr>
      <vt:lpstr>Why Is UEFI Important? Engineering ease</vt:lpstr>
      <vt:lpstr>Why Is UEFI Important? User Visibility</vt:lpstr>
      <vt:lpstr>Windows Firmware Roadmap Goals</vt:lpstr>
      <vt:lpstr>Windows Engineering Methodology Investing in UEFI</vt:lpstr>
      <vt:lpstr>Evolution Of UEFI (1 of 4)</vt:lpstr>
      <vt:lpstr>Evolution Of UEFI (2 of 4)</vt:lpstr>
      <vt:lpstr>Evolution Of UEFI (3 of 4)</vt:lpstr>
      <vt:lpstr>Evolution Of UEFI (4 of 4)</vt:lpstr>
      <vt:lpstr>UEFI Solutions Emerging…</vt:lpstr>
      <vt:lpstr>Windows Support For UEFI</vt:lpstr>
      <vt:lpstr>Windows Support For Itanium  </vt:lpstr>
      <vt:lpstr>What Does UEFI Support Include?</vt:lpstr>
      <vt:lpstr>Guidelines For Building  A UEFI Platform</vt:lpstr>
      <vt:lpstr>Principles For Firmware Requirements</vt:lpstr>
      <vt:lpstr>Required Firmware Elements</vt:lpstr>
      <vt:lpstr>UEFI Firmware Installation Requirements</vt:lpstr>
      <vt:lpstr>DVD Media Requirements</vt:lpstr>
      <vt:lpstr>DVD Firmware Requirements</vt:lpstr>
      <vt:lpstr>Network Boot Requirements</vt:lpstr>
      <vt:lpstr>Understanding GPT</vt:lpstr>
      <vt:lpstr>GPT Disk Partitioning</vt:lpstr>
      <vt:lpstr>Windows GPT Requirements Required Partitions</vt:lpstr>
      <vt:lpstr>Firmware Boot Requirements Required Protocols</vt:lpstr>
      <vt:lpstr>Understanding Window Graphics Usage</vt:lpstr>
      <vt:lpstr>Understanding Graphics Output Runtime compatibility</vt:lpstr>
      <vt:lpstr>Runtime Firmware Requirements</vt:lpstr>
      <vt:lpstr>Variable Services And WHEA</vt:lpstr>
      <vt:lpstr>ACPI Sleep State Requirements</vt:lpstr>
      <vt:lpstr>BCD Deployment</vt:lpstr>
      <vt:lpstr> BCD Deployment</vt:lpstr>
      <vt:lpstr>UEFI And Image Deployment</vt:lpstr>
      <vt:lpstr>A Note On Bootstrap Extensibility</vt:lpstr>
      <vt:lpstr>Call To Action</vt:lpstr>
      <vt:lpstr>Additional Resources</vt:lpstr>
      <vt:lpstr>Slide 41</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SYS-T303 Unified Extensible Firmware Interface (UEFI) Implementation Guidelines</dc:title>
  <dc:subject>WinHec 2007</dc:subject>
  <dc:creator>Andrew Ritz</dc:creator>
  <dc:description>Template: Bryan Lenning, Silver Fox Productions
Formatting: Susan Blanchard, Silver Fox Productions
Event Date: May 15-17, 2007
Event Location: Los Angeles Convention Center Los Angeles, California
Audience:</dc:description>
  <cp:lastModifiedBy>Microsoft Employee</cp:lastModifiedBy>
  <cp:revision>55</cp:revision>
  <dcterms:created xsi:type="dcterms:W3CDTF">2007-04-10T21:13:40Z</dcterms:created>
  <dcterms:modified xsi:type="dcterms:W3CDTF">2007-05-30T15:25:39Z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0x010100C08F00F2425C2844BA62C773C4850D8A</vt:lpwstr>
  </property>
</Properties>
</file>