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4" r:id="rId1"/>
  </p:sldMasterIdLst>
  <p:notesMasterIdLst>
    <p:notesMasterId r:id="rId40"/>
  </p:notesMasterIdLst>
  <p:handoutMasterIdLst>
    <p:handoutMasterId r:id="rId41"/>
  </p:handoutMasterIdLst>
  <p:sldIdLst>
    <p:sldId id="258" r:id="rId2"/>
    <p:sldId id="273" r:id="rId3"/>
    <p:sldId id="299" r:id="rId4"/>
    <p:sldId id="274" r:id="rId5"/>
    <p:sldId id="301" r:id="rId6"/>
    <p:sldId id="300" r:id="rId7"/>
    <p:sldId id="302" r:id="rId8"/>
    <p:sldId id="303" r:id="rId9"/>
    <p:sldId id="307" r:id="rId10"/>
    <p:sldId id="308" r:id="rId11"/>
    <p:sldId id="309" r:id="rId12"/>
    <p:sldId id="304" r:id="rId13"/>
    <p:sldId id="279" r:id="rId14"/>
    <p:sldId id="310" r:id="rId15"/>
    <p:sldId id="281" r:id="rId16"/>
    <p:sldId id="295" r:id="rId17"/>
    <p:sldId id="318" r:id="rId18"/>
    <p:sldId id="282" r:id="rId19"/>
    <p:sldId id="296" r:id="rId20"/>
    <p:sldId id="321" r:id="rId21"/>
    <p:sldId id="284" r:id="rId22"/>
    <p:sldId id="314" r:id="rId23"/>
    <p:sldId id="286" r:id="rId24"/>
    <p:sldId id="311" r:id="rId25"/>
    <p:sldId id="320" r:id="rId26"/>
    <p:sldId id="297" r:id="rId27"/>
    <p:sldId id="288" r:id="rId28"/>
    <p:sldId id="292" r:id="rId29"/>
    <p:sldId id="317" r:id="rId30"/>
    <p:sldId id="293" r:id="rId31"/>
    <p:sldId id="315" r:id="rId32"/>
    <p:sldId id="294" r:id="rId33"/>
    <p:sldId id="305" r:id="rId34"/>
    <p:sldId id="306" r:id="rId35"/>
    <p:sldId id="270" r:id="rId36"/>
    <p:sldId id="322" r:id="rId37"/>
    <p:sldId id="271" r:id="rId38"/>
    <p:sldId id="323" r:id="rId39"/>
  </p:sldIdLst>
  <p:sldSz cx="10972800" cy="8229600" type="B4JIS"/>
  <p:notesSz cx="6858000" cy="9144000"/>
  <p:custDataLst>
    <p:tags r:id="rId42"/>
  </p:custDataLst>
  <p:defaultTextStyle>
    <a:defPPr>
      <a:defRPr lang="en-US"/>
    </a:defPPr>
    <a:lvl1pPr marL="0" algn="l" defTabSz="1097280" rtl="0" eaLnBrk="1" latinLnBrk="0" hangingPunct="1">
      <a:defRPr sz="2200" kern="1200">
        <a:solidFill>
          <a:schemeClr val="tx1"/>
        </a:solidFill>
        <a:latin typeface="+mn-lt"/>
        <a:ea typeface="+mn-ea"/>
        <a:cs typeface="+mn-cs"/>
      </a:defRPr>
    </a:lvl1pPr>
    <a:lvl2pPr marL="548640" algn="l" defTabSz="1097280" rtl="0" eaLnBrk="1" latinLnBrk="0" hangingPunct="1">
      <a:defRPr sz="2200" kern="1200">
        <a:solidFill>
          <a:schemeClr val="tx1"/>
        </a:solidFill>
        <a:latin typeface="+mn-lt"/>
        <a:ea typeface="+mn-ea"/>
        <a:cs typeface="+mn-cs"/>
      </a:defRPr>
    </a:lvl2pPr>
    <a:lvl3pPr marL="1097280" algn="l" defTabSz="1097280" rtl="0" eaLnBrk="1" latinLnBrk="0" hangingPunct="1">
      <a:defRPr sz="2200" kern="1200">
        <a:solidFill>
          <a:schemeClr val="tx1"/>
        </a:solidFill>
        <a:latin typeface="+mn-lt"/>
        <a:ea typeface="+mn-ea"/>
        <a:cs typeface="+mn-cs"/>
      </a:defRPr>
    </a:lvl3pPr>
    <a:lvl4pPr marL="1645920" algn="l" defTabSz="1097280" rtl="0" eaLnBrk="1" latinLnBrk="0" hangingPunct="1">
      <a:defRPr sz="2200" kern="1200">
        <a:solidFill>
          <a:schemeClr val="tx1"/>
        </a:solidFill>
        <a:latin typeface="+mn-lt"/>
        <a:ea typeface="+mn-ea"/>
        <a:cs typeface="+mn-cs"/>
      </a:defRPr>
    </a:lvl4pPr>
    <a:lvl5pPr marL="2194560" algn="l" defTabSz="1097280" rtl="0" eaLnBrk="1" latinLnBrk="0" hangingPunct="1">
      <a:defRPr sz="2200" kern="1200">
        <a:solidFill>
          <a:schemeClr val="tx1"/>
        </a:solidFill>
        <a:latin typeface="+mn-lt"/>
        <a:ea typeface="+mn-ea"/>
        <a:cs typeface="+mn-cs"/>
      </a:defRPr>
    </a:lvl5pPr>
    <a:lvl6pPr marL="2743200" algn="l" defTabSz="1097280" rtl="0" eaLnBrk="1" latinLnBrk="0" hangingPunct="1">
      <a:defRPr sz="2200" kern="1200">
        <a:solidFill>
          <a:schemeClr val="tx1"/>
        </a:solidFill>
        <a:latin typeface="+mn-lt"/>
        <a:ea typeface="+mn-ea"/>
        <a:cs typeface="+mn-cs"/>
      </a:defRPr>
    </a:lvl6pPr>
    <a:lvl7pPr marL="3291840" algn="l" defTabSz="1097280" rtl="0" eaLnBrk="1" latinLnBrk="0" hangingPunct="1">
      <a:defRPr sz="2200" kern="1200">
        <a:solidFill>
          <a:schemeClr val="tx1"/>
        </a:solidFill>
        <a:latin typeface="+mn-lt"/>
        <a:ea typeface="+mn-ea"/>
        <a:cs typeface="+mn-cs"/>
      </a:defRPr>
    </a:lvl7pPr>
    <a:lvl8pPr marL="3840480" algn="l" defTabSz="1097280" rtl="0" eaLnBrk="1" latinLnBrk="0" hangingPunct="1">
      <a:defRPr sz="2200" kern="1200">
        <a:solidFill>
          <a:schemeClr val="tx1"/>
        </a:solidFill>
        <a:latin typeface="+mn-lt"/>
        <a:ea typeface="+mn-ea"/>
        <a:cs typeface="+mn-cs"/>
      </a:defRPr>
    </a:lvl8pPr>
    <a:lvl9pPr marL="4389120" algn="l" defTabSz="1097280" rtl="0" eaLnBrk="1" latinLnBrk="0" hangingPunct="1">
      <a:defRPr sz="2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clrMru>
    <a:srgbClr val="B9DAFF"/>
    <a:srgbClr val="017AFF"/>
    <a:srgbClr val="3394FF"/>
    <a:srgbClr val="2288F8"/>
    <a:srgbClr val="2A82E2"/>
    <a:srgbClr val="3A83D4"/>
    <a:srgbClr val="488CD6"/>
    <a:srgbClr val="5DA1EB"/>
    <a:srgbClr val="89C1FF"/>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830" autoAdjust="0"/>
    <p:restoredTop sz="94660"/>
  </p:normalViewPr>
  <p:slideViewPr>
    <p:cSldViewPr snapToGrid="0" showGuides="1">
      <p:cViewPr varScale="1">
        <p:scale>
          <a:sx n="42" d="100"/>
          <a:sy n="42" d="100"/>
        </p:scale>
        <p:origin x="-715" y="-96"/>
      </p:cViewPr>
      <p:guideLst>
        <p:guide orient="horz" pos="2592"/>
        <p:guide orient="horz" pos="173"/>
        <p:guide orient="horz" pos="5011"/>
        <p:guide orient="horz" pos="1440"/>
        <p:guide orient="horz" pos="1786"/>
        <p:guide orient="horz" pos="1065"/>
        <p:guide pos="3456"/>
        <p:guide pos="6624"/>
        <p:guide pos="288"/>
      </p:guideLst>
    </p:cSldViewPr>
  </p:slideViewPr>
  <p:notesTextViewPr>
    <p:cViewPr>
      <p:scale>
        <a:sx n="100" d="100"/>
        <a:sy n="100" d="100"/>
      </p:scale>
      <p:origin x="0" y="0"/>
    </p:cViewPr>
  </p:notesTextViewPr>
  <p:sorterViewPr>
    <p:cViewPr>
      <p:scale>
        <a:sx n="31" d="100"/>
        <a:sy n="31" d="100"/>
      </p:scale>
      <p:origin x="0" y="0"/>
    </p:cViewPr>
  </p:sorterViewPr>
  <p:notesViewPr>
    <p:cSldViewPr snapToGrid="0" showGuides="1">
      <p:cViewPr varScale="1">
        <p:scale>
          <a:sx n="77" d="100"/>
          <a:sy n="77" d="100"/>
        </p:scale>
        <p:origin x="-2046" y="-102"/>
      </p:cViewPr>
      <p:guideLst>
        <p:guide orient="horz" pos="2880"/>
        <p:guide pos="2160"/>
        <p:guide pos="389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AED89B7-D78F-4E62-A525-BD4C618C8445}" type="datetimeFigureOut">
              <a:rPr lang="en-US" smtClean="0"/>
              <a:pPr/>
              <a:t>5/30/2007</a:t>
            </a:fld>
            <a:endParaRPr lang="en-US"/>
          </a:p>
        </p:txBody>
      </p:sp>
      <p:sp>
        <p:nvSpPr>
          <p:cNvPr id="4" name="Footer Placeholder 3"/>
          <p:cNvSpPr>
            <a:spLocks noGrp="1"/>
          </p:cNvSpPr>
          <p:nvPr>
            <p:ph type="ftr" sz="quarter" idx="2"/>
          </p:nvPr>
        </p:nvSpPr>
        <p:spPr>
          <a:xfrm>
            <a:off x="0" y="8685213"/>
            <a:ext cx="6184900" cy="457200"/>
          </a:xfrm>
          <a:prstGeom prst="rect">
            <a:avLst/>
          </a:prstGeom>
        </p:spPr>
        <p:txBody>
          <a:bodyPr vert="horz" lIns="91440" tIns="45720" rIns="91440" bIns="45720" rtlCol="0" anchor="b"/>
          <a:lstStyle>
            <a:lvl1pPr algn="l">
              <a:defRPr sz="1200"/>
            </a:lvl1pPr>
          </a:lstStyle>
          <a:p>
            <a:r>
              <a:rPr lang="en-US" sz="7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184899" y="8685213"/>
            <a:ext cx="671513" cy="457200"/>
          </a:xfrm>
          <a:prstGeom prst="rect">
            <a:avLst/>
          </a:prstGeom>
        </p:spPr>
        <p:txBody>
          <a:bodyPr vert="horz" lIns="91440" tIns="45720" rIns="91440" bIns="45720" rtlCol="0" anchor="b"/>
          <a:lstStyle>
            <a:lvl1pPr algn="r">
              <a:defRPr sz="1200"/>
            </a:lvl1pPr>
          </a:lstStyle>
          <a:p>
            <a:fld id="{B6A5D9B8-F066-4AE8-8D81-49EFFA6266B0}" type="slidenum">
              <a:rPr lang="en-US" smtClean="0"/>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5/30/2007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6184900" cy="457200"/>
          </a:xfrm>
          <a:prstGeom prst="rect">
            <a:avLst/>
          </a:prstGeom>
        </p:spPr>
        <p:txBody>
          <a:bodyPr vert="horz" lIns="91440" tIns="45720" rIns="91440" bIns="45720" rtlCol="0" anchor="b"/>
          <a:lstStyle>
            <a:lvl1pPr algn="l">
              <a:defRPr sz="700"/>
            </a:lvl1pPr>
          </a:lstStyle>
          <a:p>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84899" y="8685213"/>
            <a:ext cx="671513"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hf hdr="0" dt="0"/>
  <p:notesStyle>
    <a:lvl1pPr marL="0" algn="l" defTabSz="1097280" rtl="0" eaLnBrk="1" latinLnBrk="0" hangingPunct="1">
      <a:defRPr sz="1400" kern="1200">
        <a:solidFill>
          <a:schemeClr val="tx1"/>
        </a:solidFill>
        <a:latin typeface="+mn-lt"/>
        <a:ea typeface="+mn-ea"/>
        <a:cs typeface="+mn-cs"/>
      </a:defRPr>
    </a:lvl1pPr>
    <a:lvl2pPr marL="548640" algn="l" defTabSz="1097280" rtl="0" eaLnBrk="1" latinLnBrk="0" hangingPunct="1">
      <a:defRPr sz="1400" kern="1200">
        <a:solidFill>
          <a:schemeClr val="tx1"/>
        </a:solidFill>
        <a:latin typeface="+mn-lt"/>
        <a:ea typeface="+mn-ea"/>
        <a:cs typeface="+mn-cs"/>
      </a:defRPr>
    </a:lvl2pPr>
    <a:lvl3pPr marL="1097280" algn="l" defTabSz="1097280" rtl="0" eaLnBrk="1" latinLnBrk="0" hangingPunct="1">
      <a:defRPr sz="1400" kern="1200">
        <a:solidFill>
          <a:schemeClr val="tx1"/>
        </a:solidFill>
        <a:latin typeface="+mn-lt"/>
        <a:ea typeface="+mn-ea"/>
        <a:cs typeface="+mn-cs"/>
      </a:defRPr>
    </a:lvl3pPr>
    <a:lvl4pPr marL="1645920" algn="l" defTabSz="1097280" rtl="0" eaLnBrk="1" latinLnBrk="0" hangingPunct="1">
      <a:defRPr sz="1400" kern="1200">
        <a:solidFill>
          <a:schemeClr val="tx1"/>
        </a:solidFill>
        <a:latin typeface="+mn-lt"/>
        <a:ea typeface="+mn-ea"/>
        <a:cs typeface="+mn-cs"/>
      </a:defRPr>
    </a:lvl4pPr>
    <a:lvl5pPr marL="2194560" algn="l" defTabSz="1097280" rtl="0" eaLnBrk="1" latinLnBrk="0" hangingPunct="1">
      <a:defRPr sz="1400" kern="1200">
        <a:solidFill>
          <a:schemeClr val="tx1"/>
        </a:solidFill>
        <a:latin typeface="+mn-lt"/>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8:59 AM</a:t>
            </a:fld>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
        <p:nvSpPr>
          <p:cNvPr id="8" name="Footer Placeholder 7"/>
          <p:cNvSpPr>
            <a:spLocks noGrp="1"/>
          </p:cNvSpPr>
          <p:nvPr>
            <p:ph type="ftr" sz="quarter" idx="14"/>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A2E8110-ADF9-4D56-9377-EEBEB11705DB}" type="datetime8">
              <a:rPr lang="en-US"/>
              <a:pPr/>
              <a:t>5/30/2007 8:59 AM</a:t>
            </a:fld>
            <a:endParaRPr lang="en-US"/>
          </a:p>
        </p:txBody>
      </p:sp>
      <p:sp>
        <p:nvSpPr>
          <p:cNvPr id="7" name="Rectangle 7"/>
          <p:cNvSpPr>
            <a:spLocks noGrp="1" noChangeArrowheads="1"/>
          </p:cNvSpPr>
          <p:nvPr>
            <p:ph type="sldNum" sz="quarter" idx="5"/>
          </p:nvPr>
        </p:nvSpPr>
        <p:spPr>
          <a:ln/>
        </p:spPr>
        <p:txBody>
          <a:bodyPr/>
          <a:lstStyle/>
          <a:p>
            <a:fld id="{764634E3-36B9-407B-9D6C-C61FE0F6A622}" type="slidenum">
              <a:rPr lang="en-US"/>
              <a:pPr/>
              <a:t>22</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69" r:id="rId12"/>
    <p:sldLayoutId id="2147483670" r:id="rId13"/>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6"/>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7"/>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7"/>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7"/>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7"/>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hyperlink" Target="http://connect.microsoft.com/Survey/Survey.aspx?SurveyID=3965&amp;SiteID=221" TargetMode="External"/><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3" Type="http://schemas.openxmlformats.org/officeDocument/2006/relationships/hyperlink" Target="http://www.microsoft.com/whdc/driver/kernel/dma.mspx" TargetMode="External"/><Relationship Id="rId2" Type="http://schemas.openxmlformats.org/officeDocument/2006/relationships/notesSlide" Target="../notesSlides/notesSlide37.xml"/><Relationship Id="rId1" Type="http://schemas.openxmlformats.org/officeDocument/2006/relationships/slideLayout" Target="../slideLayouts/slideLayout8.xml"/><Relationship Id="rId6" Type="http://schemas.openxmlformats.org/officeDocument/2006/relationships/hyperlink" Target="mailto:dmasup@microsoft.com" TargetMode="External"/><Relationship Id="rId5" Type="http://schemas.openxmlformats.org/officeDocument/2006/relationships/hyperlink" Target="http://www.amd.com/us-en/assets/content_type/white_papers_and_tech_docs/34434.pdf" TargetMode="External"/><Relationship Id="rId4" Type="http://schemas.openxmlformats.org/officeDocument/2006/relationships/hyperlink" Target="ftp://download.intel.com/technology/computing/vptech/Intel(r)_VT_for_Direct_IO.pdf"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DMA Directions And Windows</a:t>
            </a:r>
            <a:endParaRPr lang="en-US" dirty="0"/>
          </a:p>
        </p:txBody>
      </p:sp>
      <p:sp>
        <p:nvSpPr>
          <p:cNvPr id="3" name="Subtitle 2"/>
          <p:cNvSpPr>
            <a:spLocks noGrp="1"/>
          </p:cNvSpPr>
          <p:nvPr>
            <p:ph type="subTitle" idx="1"/>
          </p:nvPr>
        </p:nvSpPr>
        <p:spPr>
          <a:xfrm>
            <a:off x="873127" y="5200889"/>
            <a:ext cx="9231313" cy="1661993"/>
          </a:xfrm>
        </p:spPr>
        <p:txBody>
          <a:bodyPr/>
          <a:lstStyle/>
          <a:p>
            <a:r>
              <a:rPr lang="en-US" dirty="0" err="1" smtClean="0"/>
              <a:t>Vinod</a:t>
            </a:r>
            <a:r>
              <a:rPr lang="en-US" dirty="0" smtClean="0"/>
              <a:t> </a:t>
            </a:r>
            <a:r>
              <a:rPr lang="en-US" dirty="0" err="1" smtClean="0"/>
              <a:t>Mamtani</a:t>
            </a:r>
            <a:endParaRPr lang="en-US" dirty="0" smtClean="0"/>
          </a:p>
          <a:p>
            <a:r>
              <a:rPr lang="en-US" dirty="0" smtClean="0"/>
              <a:t>Software Design Engineer</a:t>
            </a:r>
          </a:p>
          <a:p>
            <a:r>
              <a:rPr lang="en-US" dirty="0" smtClean="0"/>
              <a:t>Microsoft Corporation</a:t>
            </a:r>
            <a:endParaRPr lang="en-US" dirty="0"/>
          </a:p>
        </p:txBody>
      </p:sp>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Windows DMA APIs</a:t>
            </a:r>
            <a:br>
              <a:rPr lang="en-US" dirty="0" smtClean="0"/>
            </a:br>
            <a:r>
              <a:rPr sz="4300" smtClean="0">
                <a:solidFill>
                  <a:schemeClr val="accent1"/>
                </a:solidFill>
              </a:rPr>
              <a:t>Shortcomings of the programming model</a:t>
            </a:r>
            <a:endParaRPr lang="en-US" dirty="0">
              <a:solidFill>
                <a:schemeClr val="accent1"/>
              </a:solidFill>
            </a:endParaRPr>
          </a:p>
        </p:txBody>
      </p:sp>
      <p:sp>
        <p:nvSpPr>
          <p:cNvPr id="3" name="Content Placeholder 2"/>
          <p:cNvSpPr>
            <a:spLocks noGrp="1"/>
          </p:cNvSpPr>
          <p:nvPr>
            <p:ph type="body" idx="1"/>
          </p:nvPr>
        </p:nvSpPr>
        <p:spPr>
          <a:xfrm>
            <a:off x="457200" y="2286001"/>
            <a:ext cx="10056494" cy="5400966"/>
          </a:xfrm>
        </p:spPr>
        <p:txBody>
          <a:bodyPr/>
          <a:lstStyle/>
          <a:p>
            <a:r>
              <a:rPr lang="en-US" dirty="0" smtClean="0"/>
              <a:t>A driver may be allotted fewer map registers forcing it to split its DMA transfers</a:t>
            </a:r>
          </a:p>
          <a:p>
            <a:pPr lvl="1"/>
            <a:r>
              <a:rPr lang="en-US" dirty="0" smtClean="0"/>
              <a:t>Adds complexity and poses difficulty in testing all corner cases</a:t>
            </a:r>
          </a:p>
          <a:p>
            <a:r>
              <a:rPr lang="en-US" dirty="0" smtClean="0"/>
              <a:t>Map register allocation is queue-based and has a callback model</a:t>
            </a:r>
          </a:p>
          <a:p>
            <a:r>
              <a:rPr lang="en-US" dirty="0" smtClean="0"/>
              <a:t>Inability to perform DMA-related actions in parallel</a:t>
            </a:r>
          </a:p>
        </p:txBody>
      </p:sp>
    </p:spTree>
  </p:cSld>
  <p:clrMapOvr>
    <a:masterClrMapping/>
  </p:clrMapOvr>
  <p:transition advClick="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Windows DMA APIs</a:t>
            </a:r>
            <a:br>
              <a:rPr lang="en-US" dirty="0" smtClean="0"/>
            </a:br>
            <a:r>
              <a:rPr sz="4300" smtClean="0">
                <a:solidFill>
                  <a:schemeClr val="accent1"/>
                </a:solidFill>
              </a:rPr>
              <a:t>Shortcomings of the programming model</a:t>
            </a:r>
            <a:endParaRPr lang="en-US" dirty="0">
              <a:solidFill>
                <a:schemeClr val="accent1"/>
              </a:solidFill>
            </a:endParaRPr>
          </a:p>
        </p:txBody>
      </p:sp>
      <p:sp>
        <p:nvSpPr>
          <p:cNvPr id="3" name="Content Placeholder 2"/>
          <p:cNvSpPr>
            <a:spLocks noGrp="1"/>
          </p:cNvSpPr>
          <p:nvPr>
            <p:ph type="body" idx="1"/>
          </p:nvPr>
        </p:nvSpPr>
        <p:spPr>
          <a:xfrm>
            <a:off x="459106" y="2286001"/>
            <a:ext cx="10056494" cy="3683060"/>
          </a:xfrm>
        </p:spPr>
        <p:txBody>
          <a:bodyPr/>
          <a:lstStyle/>
          <a:p>
            <a:r>
              <a:rPr lang="en-US" dirty="0" smtClean="0"/>
              <a:t>Support for user mode DMA isn’t complete</a:t>
            </a:r>
          </a:p>
          <a:p>
            <a:r>
              <a:rPr lang="en-US" dirty="0" smtClean="0"/>
              <a:t>Driver is responsible for the synchronization of requests that occur on different processors</a:t>
            </a:r>
          </a:p>
          <a:p>
            <a:r>
              <a:rPr lang="en-US" dirty="0" smtClean="0"/>
              <a:t>Chained MDLs for virtually </a:t>
            </a:r>
            <a:r>
              <a:rPr lang="en-US" dirty="0" err="1" smtClean="0"/>
              <a:t>discontiguous</a:t>
            </a:r>
            <a:r>
              <a:rPr lang="en-US" dirty="0" smtClean="0"/>
              <a:t> buffers are not supported</a:t>
            </a:r>
          </a:p>
        </p:txBody>
      </p:sp>
    </p:spTree>
  </p:cSld>
  <p:clrMapOvr>
    <a:masterClrMapping/>
  </p:clrMapOvr>
  <p:transition advClick="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Platform Advancements</a:t>
            </a:r>
            <a:br>
              <a:rPr lang="en-US" dirty="0" smtClean="0"/>
            </a:br>
            <a:r>
              <a:rPr sz="4300" smtClean="0">
                <a:solidFill>
                  <a:schemeClr val="accent1"/>
                </a:solidFill>
              </a:rPr>
              <a:t>Factors driving reassessment of DMA support</a:t>
            </a:r>
            <a:endParaRPr lang="en-US" dirty="0">
              <a:solidFill>
                <a:schemeClr val="accent1"/>
              </a:solidFill>
            </a:endParaRPr>
          </a:p>
        </p:txBody>
      </p:sp>
      <p:sp>
        <p:nvSpPr>
          <p:cNvPr id="3" name="Content Placeholder 2"/>
          <p:cNvSpPr>
            <a:spLocks noGrp="1"/>
          </p:cNvSpPr>
          <p:nvPr>
            <p:ph type="body" idx="1"/>
          </p:nvPr>
        </p:nvSpPr>
        <p:spPr>
          <a:xfrm>
            <a:off x="457200" y="2286000"/>
            <a:ext cx="10056494" cy="5750292"/>
          </a:xfrm>
        </p:spPr>
        <p:txBody>
          <a:bodyPr/>
          <a:lstStyle/>
          <a:p>
            <a:r>
              <a:rPr lang="en-US" sz="3400" dirty="0" smtClean="0"/>
              <a:t>Devices</a:t>
            </a:r>
          </a:p>
          <a:p>
            <a:pPr lvl="1"/>
            <a:r>
              <a:rPr lang="en-US" sz="2900" dirty="0" smtClean="0"/>
              <a:t>Bus-master DMA is the norm</a:t>
            </a:r>
          </a:p>
          <a:p>
            <a:pPr lvl="1"/>
            <a:r>
              <a:rPr lang="en-US" sz="2900" dirty="0" smtClean="0"/>
              <a:t>Transfer sizes have increased</a:t>
            </a:r>
          </a:p>
          <a:p>
            <a:pPr lvl="1"/>
            <a:r>
              <a:rPr lang="en-US" sz="2900" dirty="0" smtClean="0"/>
              <a:t>Scatter-gather capabilities are common</a:t>
            </a:r>
          </a:p>
          <a:p>
            <a:pPr lvl="1"/>
            <a:r>
              <a:rPr lang="en-US" sz="2900" dirty="0" smtClean="0"/>
              <a:t>Addressability range has increased</a:t>
            </a:r>
          </a:p>
          <a:p>
            <a:r>
              <a:rPr lang="en-US" sz="3400" dirty="0" smtClean="0"/>
              <a:t>Chipset</a:t>
            </a:r>
          </a:p>
          <a:p>
            <a:pPr lvl="1"/>
            <a:r>
              <a:rPr lang="en-US" sz="2900" dirty="0" smtClean="0"/>
              <a:t>Virtualization of I/O</a:t>
            </a:r>
          </a:p>
          <a:p>
            <a:r>
              <a:rPr lang="en-US" sz="3400" dirty="0" smtClean="0"/>
              <a:t>System</a:t>
            </a:r>
          </a:p>
          <a:p>
            <a:pPr lvl="1"/>
            <a:r>
              <a:rPr lang="en-US" sz="2900" dirty="0" smtClean="0"/>
              <a:t>Larger amounts of memory</a:t>
            </a:r>
          </a:p>
          <a:p>
            <a:pPr lvl="1"/>
            <a:r>
              <a:rPr lang="en-US" sz="2900" dirty="0" smtClean="0"/>
              <a:t>Address space below 4GB is constrained</a:t>
            </a:r>
            <a:endParaRPr lang="en-US" sz="2900" dirty="0"/>
          </a:p>
        </p:txBody>
      </p:sp>
    </p:spTree>
  </p:cSld>
  <p:clrMapOvr>
    <a:masterClrMapping/>
  </p:clrMapOvr>
  <p:transition advClick="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Platform Advancements</a:t>
            </a:r>
            <a:br>
              <a:rPr lang="en-US" dirty="0" smtClean="0"/>
            </a:br>
            <a:r>
              <a:rPr sz="4300" smtClean="0">
                <a:solidFill>
                  <a:schemeClr val="accent1"/>
                </a:solidFill>
              </a:rPr>
              <a:t>I/O Virtualization</a:t>
            </a:r>
            <a:endParaRPr lang="en-US" dirty="0">
              <a:solidFill>
                <a:schemeClr val="accent1"/>
              </a:solidFill>
            </a:endParaRPr>
          </a:p>
        </p:txBody>
      </p:sp>
      <p:sp>
        <p:nvSpPr>
          <p:cNvPr id="3" name="Content Placeholder 2"/>
          <p:cNvSpPr>
            <a:spLocks noGrp="1"/>
          </p:cNvSpPr>
          <p:nvPr>
            <p:ph type="body" idx="1"/>
          </p:nvPr>
        </p:nvSpPr>
        <p:spPr>
          <a:xfrm>
            <a:off x="457200" y="2286001"/>
            <a:ext cx="10056494" cy="5954964"/>
          </a:xfrm>
        </p:spPr>
        <p:txBody>
          <a:bodyPr/>
          <a:lstStyle/>
          <a:p>
            <a:r>
              <a:rPr lang="en-US" dirty="0" smtClean="0"/>
              <a:t>Intel has published VT-d(2) specifications and AMD has published IOMMU specifications</a:t>
            </a:r>
          </a:p>
          <a:p>
            <a:pPr lvl="1"/>
            <a:r>
              <a:rPr lang="en-US" dirty="0" smtClean="0"/>
              <a:t>Commonly called “DMA Remapping” (</a:t>
            </a:r>
            <a:r>
              <a:rPr lang="en-US" dirty="0" err="1" smtClean="0"/>
              <a:t>DMAr</a:t>
            </a:r>
            <a:r>
              <a:rPr lang="en-US" dirty="0" smtClean="0"/>
              <a:t>) within Microsoft</a:t>
            </a:r>
          </a:p>
          <a:p>
            <a:r>
              <a:rPr lang="en-US" dirty="0" smtClean="0"/>
              <a:t>Hardware support for controlling individual device access to physical memory</a:t>
            </a:r>
          </a:p>
          <a:p>
            <a:r>
              <a:rPr lang="en-US" dirty="0" smtClean="0"/>
              <a:t>Typically a function of the north bridge or chipset</a:t>
            </a:r>
          </a:p>
        </p:txBody>
      </p:sp>
    </p:spTree>
  </p:cSld>
  <p:clrMapOvr>
    <a:masterClrMapping/>
  </p:clrMapOvr>
  <p:transition advClick="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Platform Advancements</a:t>
            </a:r>
            <a:br>
              <a:rPr lang="en-US" dirty="0" smtClean="0"/>
            </a:br>
            <a:r>
              <a:rPr sz="4300" smtClean="0">
                <a:solidFill>
                  <a:schemeClr val="accent1"/>
                </a:solidFill>
              </a:rPr>
              <a:t>I/O Virtualization</a:t>
            </a:r>
            <a:endParaRPr sz="4300">
              <a:solidFill>
                <a:schemeClr val="accent1"/>
              </a:solidFill>
            </a:endParaRPr>
          </a:p>
        </p:txBody>
      </p:sp>
      <p:sp>
        <p:nvSpPr>
          <p:cNvPr id="3" name="Content Placeholder 2"/>
          <p:cNvSpPr>
            <a:spLocks noGrp="1"/>
          </p:cNvSpPr>
          <p:nvPr>
            <p:ph type="body" idx="1"/>
          </p:nvPr>
        </p:nvSpPr>
        <p:spPr>
          <a:xfrm>
            <a:off x="459106" y="2286000"/>
            <a:ext cx="10056494" cy="3844745"/>
          </a:xfrm>
        </p:spPr>
        <p:txBody>
          <a:bodyPr/>
          <a:lstStyle/>
          <a:p>
            <a:r>
              <a:rPr lang="en-US" dirty="0" smtClean="0"/>
              <a:t>Control of device access and translation of DMA requests</a:t>
            </a:r>
          </a:p>
          <a:p>
            <a:r>
              <a:rPr lang="en-US" dirty="0" smtClean="0"/>
              <a:t>Can be used in both the virtualized and non-virtualized Operating System (OS)</a:t>
            </a:r>
          </a:p>
          <a:p>
            <a:r>
              <a:rPr lang="en-US" dirty="0" smtClean="0"/>
              <a:t>Supports interrupt remapping</a:t>
            </a:r>
          </a:p>
          <a:p>
            <a:r>
              <a:rPr lang="en-US" dirty="0" smtClean="0"/>
              <a:t>Enables/assists device assignment</a:t>
            </a:r>
          </a:p>
        </p:txBody>
      </p:sp>
    </p:spTree>
  </p:cSld>
  <p:clrMapOvr>
    <a:masterClrMapping/>
  </p:clrMapOvr>
  <p:transition advClick="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p:nvPr/>
        </p:nvSpPr>
        <p:spPr bwMode="auto">
          <a:xfrm rot="16200000">
            <a:off x="4410697" y="1258583"/>
            <a:ext cx="2517168" cy="11338562"/>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p:txBody>
          <a:bodyPr/>
          <a:lstStyle/>
          <a:p>
            <a:r>
              <a:rPr lang="en-US" smtClean="0"/>
              <a:t>DMA Remapping</a:t>
            </a:r>
            <a:endParaRPr lang="en-US" dirty="0"/>
          </a:p>
        </p:txBody>
      </p:sp>
      <p:sp>
        <p:nvSpPr>
          <p:cNvPr id="3" name="Content Placeholder 2"/>
          <p:cNvSpPr>
            <a:spLocks noGrp="1"/>
          </p:cNvSpPr>
          <p:nvPr>
            <p:ph type="body" idx="1"/>
          </p:nvPr>
        </p:nvSpPr>
        <p:spPr>
          <a:xfrm>
            <a:off x="459106" y="1697357"/>
            <a:ext cx="10056494" cy="3947747"/>
          </a:xfrm>
        </p:spPr>
        <p:txBody>
          <a:bodyPr/>
          <a:lstStyle/>
          <a:p>
            <a:r>
              <a:rPr lang="en-US" sz="3400" dirty="0" smtClean="0"/>
              <a:t>Hardware support for DMA memory management</a:t>
            </a:r>
          </a:p>
          <a:p>
            <a:pPr lvl="1"/>
            <a:r>
              <a:rPr lang="en-US" sz="2900" dirty="0" smtClean="0"/>
              <a:t>Page attributes are read, write or read-write</a:t>
            </a:r>
          </a:p>
          <a:p>
            <a:r>
              <a:rPr lang="en-US" sz="3400" dirty="0" smtClean="0"/>
              <a:t>Demand paging not supported</a:t>
            </a:r>
          </a:p>
          <a:p>
            <a:pPr lvl="1"/>
            <a:r>
              <a:rPr lang="en-US" sz="2900" dirty="0" smtClean="0"/>
              <a:t>Support is absent in the device protocols</a:t>
            </a:r>
          </a:p>
          <a:p>
            <a:pPr lvl="1"/>
            <a:r>
              <a:rPr lang="en-US" sz="2900" dirty="0" smtClean="0"/>
              <a:t>Support is absent in the Windows Driver Model (WDM)</a:t>
            </a:r>
          </a:p>
          <a:p>
            <a:r>
              <a:rPr lang="en-US" sz="3400" dirty="0" smtClean="0"/>
              <a:t>Requires valid mappings to system memory before the transfer is issued on the bus</a:t>
            </a:r>
            <a:endParaRPr lang="en-US" sz="3400" dirty="0"/>
          </a:p>
        </p:txBody>
      </p:sp>
      <p:sp>
        <p:nvSpPr>
          <p:cNvPr id="5" name="Text Box 5"/>
          <p:cNvSpPr txBox="1">
            <a:spLocks noChangeArrowheads="1"/>
          </p:cNvSpPr>
          <p:nvPr/>
        </p:nvSpPr>
        <p:spPr bwMode="auto">
          <a:xfrm>
            <a:off x="1850460" y="7108250"/>
            <a:ext cx="1463040" cy="369332"/>
          </a:xfrm>
          <a:prstGeom prst="rect">
            <a:avLst/>
          </a:prstGeom>
          <a:noFill/>
          <a:ln w="9525">
            <a:noFill/>
            <a:miter lim="800000"/>
            <a:headEnd/>
            <a:tailEnd/>
          </a:ln>
          <a:effectLst/>
        </p:spPr>
        <p:txBody>
          <a:bodyPr wrap="square" lIns="109728" tIns="54864" rIns="109728" bIns="54864">
            <a:spAutoFit/>
          </a:bodyPr>
          <a:lstStyle/>
          <a:p>
            <a:pPr algn="ctr">
              <a:spcBef>
                <a:spcPct val="50000"/>
              </a:spcBef>
            </a:pPr>
            <a:r>
              <a:rPr lang="en-US" sz="1700" dirty="0">
                <a:effectLst>
                  <a:outerShdw blurRad="38100" dist="38100" dir="2700000" algn="tl">
                    <a:srgbClr val="000000">
                      <a:alpha val="43137"/>
                    </a:srgbClr>
                  </a:outerShdw>
                </a:effectLst>
              </a:rPr>
              <a:t>I/O Devices</a:t>
            </a:r>
          </a:p>
        </p:txBody>
      </p:sp>
      <p:sp>
        <p:nvSpPr>
          <p:cNvPr id="6" name="Text Box 6"/>
          <p:cNvSpPr txBox="1">
            <a:spLocks noChangeArrowheads="1"/>
          </p:cNvSpPr>
          <p:nvPr/>
        </p:nvSpPr>
        <p:spPr bwMode="auto">
          <a:xfrm>
            <a:off x="3104928" y="7108249"/>
            <a:ext cx="1468756" cy="634020"/>
          </a:xfrm>
          <a:prstGeom prst="rect">
            <a:avLst/>
          </a:prstGeom>
          <a:noFill/>
          <a:ln w="9525">
            <a:noFill/>
            <a:miter lim="800000"/>
            <a:headEnd/>
            <a:tailEnd/>
          </a:ln>
          <a:effectLst/>
        </p:spPr>
        <p:txBody>
          <a:bodyPr wrap="square" lIns="109728" tIns="54864" rIns="109728" bIns="54864">
            <a:spAutoFit/>
          </a:bodyPr>
          <a:lstStyle/>
          <a:p>
            <a:pPr algn="ctr"/>
            <a:r>
              <a:rPr lang="en-US" sz="1700" dirty="0">
                <a:effectLst>
                  <a:outerShdw blurRad="38100" dist="38100" dir="2700000" algn="tl">
                    <a:srgbClr val="000000">
                      <a:alpha val="43137"/>
                    </a:srgbClr>
                  </a:outerShdw>
                </a:effectLst>
              </a:rPr>
              <a:t>DMA Remapping</a:t>
            </a:r>
          </a:p>
        </p:txBody>
      </p:sp>
      <p:sp>
        <p:nvSpPr>
          <p:cNvPr id="7" name="Text Box 7"/>
          <p:cNvSpPr txBox="1">
            <a:spLocks noChangeArrowheads="1"/>
          </p:cNvSpPr>
          <p:nvPr/>
        </p:nvSpPr>
        <p:spPr bwMode="auto">
          <a:xfrm>
            <a:off x="4567968" y="7108250"/>
            <a:ext cx="1826808" cy="369332"/>
          </a:xfrm>
          <a:prstGeom prst="rect">
            <a:avLst/>
          </a:prstGeom>
          <a:noFill/>
          <a:ln w="9525">
            <a:noFill/>
            <a:miter lim="800000"/>
            <a:headEnd/>
            <a:tailEnd/>
          </a:ln>
          <a:effectLst/>
        </p:spPr>
        <p:txBody>
          <a:bodyPr wrap="none" lIns="109728" tIns="54864" rIns="109728" bIns="54864">
            <a:spAutoFit/>
          </a:bodyPr>
          <a:lstStyle/>
          <a:p>
            <a:r>
              <a:rPr lang="en-US" sz="1700" dirty="0">
                <a:effectLst>
                  <a:outerShdw blurRad="38100" dist="38100" dir="2700000" algn="tl">
                    <a:srgbClr val="000000">
                      <a:alpha val="43137"/>
                    </a:srgbClr>
                  </a:outerShdw>
                </a:effectLst>
              </a:rPr>
              <a:t>Physical Memory</a:t>
            </a:r>
          </a:p>
        </p:txBody>
      </p:sp>
      <p:sp>
        <p:nvSpPr>
          <p:cNvPr id="8" name="Text Box 8"/>
          <p:cNvSpPr txBox="1">
            <a:spLocks noChangeArrowheads="1"/>
          </p:cNvSpPr>
          <p:nvPr/>
        </p:nvSpPr>
        <p:spPr bwMode="auto">
          <a:xfrm>
            <a:off x="6464918" y="7108249"/>
            <a:ext cx="1498294" cy="634020"/>
          </a:xfrm>
          <a:prstGeom prst="rect">
            <a:avLst/>
          </a:prstGeom>
          <a:noFill/>
          <a:ln w="9525">
            <a:noFill/>
            <a:miter lim="800000"/>
            <a:headEnd/>
            <a:tailEnd/>
          </a:ln>
          <a:effectLst/>
        </p:spPr>
        <p:txBody>
          <a:bodyPr wrap="none" lIns="109728" tIns="54864" rIns="109728" bIns="54864">
            <a:spAutoFit/>
          </a:bodyPr>
          <a:lstStyle/>
          <a:p>
            <a:pPr algn="ctr"/>
            <a:r>
              <a:rPr lang="en-US" sz="1700" dirty="0">
                <a:effectLst>
                  <a:outerShdw blurRad="38100" dist="38100" dir="2700000" algn="tl">
                    <a:srgbClr val="000000">
                      <a:alpha val="43137"/>
                    </a:srgbClr>
                  </a:outerShdw>
                </a:effectLst>
              </a:rPr>
              <a:t>CPU Memory</a:t>
            </a:r>
            <a:br>
              <a:rPr lang="en-US" sz="1700" dirty="0">
                <a:effectLst>
                  <a:outerShdw blurRad="38100" dist="38100" dir="2700000" algn="tl">
                    <a:srgbClr val="000000">
                      <a:alpha val="43137"/>
                    </a:srgbClr>
                  </a:outerShdw>
                </a:effectLst>
              </a:rPr>
            </a:br>
            <a:r>
              <a:rPr lang="en-US" sz="1700" dirty="0">
                <a:effectLst>
                  <a:outerShdw blurRad="38100" dist="38100" dir="2700000" algn="tl">
                    <a:srgbClr val="000000">
                      <a:alpha val="43137"/>
                    </a:srgbClr>
                  </a:outerShdw>
                </a:effectLst>
              </a:rPr>
              <a:t>Virtualization</a:t>
            </a:r>
          </a:p>
        </p:txBody>
      </p:sp>
      <p:sp>
        <p:nvSpPr>
          <p:cNvPr id="9" name="Text Box 9"/>
          <p:cNvSpPr txBox="1">
            <a:spLocks noChangeArrowheads="1"/>
          </p:cNvSpPr>
          <p:nvPr/>
        </p:nvSpPr>
        <p:spPr bwMode="auto">
          <a:xfrm>
            <a:off x="8042688" y="7108250"/>
            <a:ext cx="1205100" cy="369332"/>
          </a:xfrm>
          <a:prstGeom prst="rect">
            <a:avLst/>
          </a:prstGeom>
          <a:noFill/>
          <a:ln w="9525">
            <a:noFill/>
            <a:miter lim="800000"/>
            <a:headEnd/>
            <a:tailEnd/>
          </a:ln>
          <a:effectLst/>
        </p:spPr>
        <p:txBody>
          <a:bodyPr wrap="none" lIns="109728" tIns="54864" rIns="109728" bIns="54864">
            <a:spAutoFit/>
          </a:bodyPr>
          <a:lstStyle/>
          <a:p>
            <a:pPr algn="ctr"/>
            <a:r>
              <a:rPr lang="en-US" sz="1700" dirty="0">
                <a:effectLst>
                  <a:outerShdw blurRad="38100" dist="38100" dir="2700000" algn="tl">
                    <a:srgbClr val="000000">
                      <a:alpha val="43137"/>
                    </a:srgbClr>
                  </a:outerShdw>
                </a:effectLst>
              </a:rPr>
              <a:t>Processors</a:t>
            </a:r>
          </a:p>
        </p:txBody>
      </p:sp>
      <p:sp>
        <p:nvSpPr>
          <p:cNvPr id="10" name="Isosceles Triangle 9"/>
          <p:cNvSpPr/>
          <p:nvPr/>
        </p:nvSpPr>
        <p:spPr bwMode="auto">
          <a:xfrm>
            <a:off x="2190528" y="6121459"/>
            <a:ext cx="457200" cy="548640"/>
          </a:xfrm>
          <a:prstGeom prst="triangle">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Isosceles Triangle 10"/>
          <p:cNvSpPr/>
          <p:nvPr/>
        </p:nvSpPr>
        <p:spPr bwMode="auto">
          <a:xfrm>
            <a:off x="2373408" y="6304339"/>
            <a:ext cx="457200" cy="548640"/>
          </a:xfrm>
          <a:prstGeom prst="triangle">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Isosceles Triangle 11"/>
          <p:cNvSpPr/>
          <p:nvPr/>
        </p:nvSpPr>
        <p:spPr bwMode="auto">
          <a:xfrm>
            <a:off x="2556288" y="6487219"/>
            <a:ext cx="457200" cy="548640"/>
          </a:xfrm>
          <a:prstGeom prst="triangle">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 name="Rounded Rectangle 13"/>
          <p:cNvSpPr/>
          <p:nvPr/>
        </p:nvSpPr>
        <p:spPr bwMode="auto">
          <a:xfrm>
            <a:off x="3653568" y="6121459"/>
            <a:ext cx="365760" cy="914400"/>
          </a:xfrm>
          <a:prstGeom prst="round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Rounded Rectangle 14"/>
          <p:cNvSpPr/>
          <p:nvPr/>
        </p:nvSpPr>
        <p:spPr bwMode="auto">
          <a:xfrm>
            <a:off x="6945408" y="6121459"/>
            <a:ext cx="365760" cy="914400"/>
          </a:xfrm>
          <a:prstGeom prst="round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Rectangle 15"/>
          <p:cNvSpPr/>
          <p:nvPr/>
        </p:nvSpPr>
        <p:spPr bwMode="auto">
          <a:xfrm>
            <a:off x="4750848" y="6121459"/>
            <a:ext cx="1463040" cy="914400"/>
          </a:xfrm>
          <a:prstGeom prst="rect">
            <a:avLst/>
          </a:prstGeom>
          <a:solidFill>
            <a:srgbClr val="0070C0"/>
          </a:solidFill>
          <a:ln>
            <a:solidFill>
              <a:schemeClr val="bg1">
                <a:lumMod val="20000"/>
                <a:lumOff val="80000"/>
              </a:schemeClr>
            </a:solidFill>
            <a:headEnd type="none" w="med" len="med"/>
            <a:tailEnd type="none" w="med" len="med"/>
          </a:ln>
          <a:effectLst>
            <a:glow rad="70000">
              <a:schemeClr val="accent2">
                <a:tint val="30000"/>
                <a:shade val="95000"/>
                <a:satMod val="300000"/>
                <a:alpha val="50000"/>
              </a:schemeClr>
            </a:glow>
            <a:reflection blurRad="6350" stA="52000" endA="300" endPos="35000" dir="5400000" sy="-100000" algn="bl" rotWithShape="0"/>
          </a:effectLst>
        </p:spPr>
        <p:style>
          <a:lnRef idx="1">
            <a:schemeClr val="accent2"/>
          </a:lnRef>
          <a:fillRef idx="3">
            <a:schemeClr val="accent2"/>
          </a:fillRef>
          <a:effectRef idx="2">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endParaRPr>
          </a:p>
        </p:txBody>
      </p:sp>
      <p:sp>
        <p:nvSpPr>
          <p:cNvPr id="17" name="Right Arrow 16"/>
          <p:cNvSpPr/>
          <p:nvPr/>
        </p:nvSpPr>
        <p:spPr bwMode="auto">
          <a:xfrm>
            <a:off x="2922048" y="6304339"/>
            <a:ext cx="1828800" cy="548640"/>
          </a:xfrm>
          <a:prstGeom prst="rightArrow">
            <a:avLst/>
          </a:prstGeom>
          <a:ln>
            <a:headEnd type="none" w="med" len="med"/>
            <a:tailEnd type="none" w="med" len="med"/>
          </a:ln>
          <a:effectLst>
            <a:glow rad="70000">
              <a:schemeClr val="accent5">
                <a:tint val="30000"/>
                <a:shade val="95000"/>
                <a:satMod val="300000"/>
                <a:alpha val="50000"/>
              </a:schemeClr>
            </a:glow>
            <a:outerShdw blurRad="635000" sx="102000" sy="102000" algn="ctr" rotWithShape="0">
              <a:prstClr val="black">
                <a:alpha val="71000"/>
              </a:prstClr>
            </a:outerShdw>
          </a:effectLst>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900" dirty="0" smtClean="0">
                <a:solidFill>
                  <a:schemeClr val="tx1"/>
                </a:solidFill>
                <a:effectLst>
                  <a:outerShdw blurRad="38100" dist="38100" dir="2700000" algn="tl">
                    <a:srgbClr val="000000">
                      <a:alpha val="43137"/>
                    </a:srgbClr>
                  </a:outerShdw>
                </a:effectLst>
                <a:latin typeface="Segoe" pitchFamily="34" charset="0"/>
              </a:rPr>
              <a:t>DMA</a:t>
            </a:r>
          </a:p>
        </p:txBody>
      </p:sp>
      <p:sp>
        <p:nvSpPr>
          <p:cNvPr id="19" name="Hexagon 18"/>
          <p:cNvSpPr/>
          <p:nvPr/>
        </p:nvSpPr>
        <p:spPr bwMode="auto">
          <a:xfrm>
            <a:off x="8042688" y="6121459"/>
            <a:ext cx="640080" cy="548640"/>
          </a:xfrm>
          <a:prstGeom prst="hexagon">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 name="Hexagon 19"/>
          <p:cNvSpPr/>
          <p:nvPr/>
        </p:nvSpPr>
        <p:spPr bwMode="auto">
          <a:xfrm>
            <a:off x="8225568" y="6304339"/>
            <a:ext cx="640080" cy="548640"/>
          </a:xfrm>
          <a:prstGeom prst="hexagon">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 name="Hexagon 20"/>
          <p:cNvSpPr/>
          <p:nvPr/>
        </p:nvSpPr>
        <p:spPr bwMode="auto">
          <a:xfrm>
            <a:off x="8408448" y="6487219"/>
            <a:ext cx="640080" cy="548640"/>
          </a:xfrm>
          <a:prstGeom prst="hexagon">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Left Arrow 21"/>
          <p:cNvSpPr/>
          <p:nvPr/>
        </p:nvSpPr>
        <p:spPr bwMode="auto">
          <a:xfrm>
            <a:off x="6213888" y="6304339"/>
            <a:ext cx="1920240" cy="548640"/>
          </a:xfrm>
          <a:prstGeom prst="leftArrow">
            <a:avLst/>
          </a:prstGeom>
          <a:ln>
            <a:headEnd type="none" w="med" len="med"/>
            <a:tailEnd type="none" w="med" len="med"/>
          </a:ln>
          <a:effectLst>
            <a:glow rad="70000">
              <a:schemeClr val="accent5">
                <a:tint val="30000"/>
                <a:shade val="95000"/>
                <a:satMod val="300000"/>
                <a:alpha val="50000"/>
              </a:schemeClr>
            </a:glow>
            <a:outerShdw blurRad="635000" sx="102000" sy="102000" algn="ctr" rotWithShape="0">
              <a:prstClr val="black">
                <a:alpha val="71000"/>
              </a:prstClr>
            </a:outerShdw>
          </a:effectLst>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900" dirty="0" smtClean="0">
                <a:solidFill>
                  <a:schemeClr val="tx1"/>
                </a:solidFill>
                <a:effectLst>
                  <a:outerShdw blurRad="38100" dist="38100" dir="2700000" algn="tl">
                    <a:srgbClr val="000000">
                      <a:alpha val="43137"/>
                    </a:srgbClr>
                  </a:outerShdw>
                </a:effectLst>
                <a:latin typeface="Segoe" pitchFamily="34" charset="0"/>
              </a:rPr>
              <a:t>CPU Access</a:t>
            </a:r>
          </a:p>
        </p:txBody>
      </p:sp>
      <p:cxnSp>
        <p:nvCxnSpPr>
          <p:cNvPr id="24" name="Straight Connector 23"/>
          <p:cNvCxnSpPr/>
          <p:nvPr/>
        </p:nvCxnSpPr>
        <p:spPr bwMode="auto">
          <a:xfrm rot="5400000">
            <a:off x="4476528" y="6578659"/>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rot="5400000">
            <a:off x="4659408" y="6577706"/>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rot="5400000">
            <a:off x="4841335" y="6577706"/>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rot="5400000">
            <a:off x="5024215" y="6577706"/>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8" name="Straight Connector 27"/>
          <p:cNvCxnSpPr/>
          <p:nvPr/>
        </p:nvCxnSpPr>
        <p:spPr bwMode="auto">
          <a:xfrm rot="5400000">
            <a:off x="5207095" y="6577706"/>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rot="5400000">
            <a:off x="5389975" y="6577706"/>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rot="5400000">
            <a:off x="5572855" y="6577706"/>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2" name="Straight Connector 31"/>
          <p:cNvCxnSpPr/>
          <p:nvPr/>
        </p:nvCxnSpPr>
        <p:spPr bwMode="auto">
          <a:xfrm>
            <a:off x="4750848" y="6304339"/>
            <a:ext cx="14630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4750848" y="6485313"/>
            <a:ext cx="14630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4" name="Straight Connector 33"/>
          <p:cNvCxnSpPr/>
          <p:nvPr/>
        </p:nvCxnSpPr>
        <p:spPr bwMode="auto">
          <a:xfrm>
            <a:off x="4750848" y="6668193"/>
            <a:ext cx="14630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5" name="Straight Connector 34"/>
          <p:cNvCxnSpPr/>
          <p:nvPr/>
        </p:nvCxnSpPr>
        <p:spPr bwMode="auto">
          <a:xfrm>
            <a:off x="4750848" y="6851073"/>
            <a:ext cx="14630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31" name="TextBox 30"/>
          <p:cNvSpPr txBox="1"/>
          <p:nvPr/>
        </p:nvSpPr>
        <p:spPr>
          <a:xfrm>
            <a:off x="457200" y="7659816"/>
            <a:ext cx="2103120" cy="295465"/>
          </a:xfrm>
          <a:prstGeom prst="rect">
            <a:avLst/>
          </a:prstGeom>
          <a:noFill/>
        </p:spPr>
        <p:txBody>
          <a:bodyPr wrap="square" lIns="109728" tIns="54864" rIns="109728" bIns="54864" rtlCol="0">
            <a:spAutoFit/>
          </a:bodyPr>
          <a:lstStyle/>
          <a:p>
            <a:r>
              <a:rPr lang="en-US" sz="1200" dirty="0" smtClean="0">
                <a:effectLst>
                  <a:outerShdw blurRad="38100" dist="38100" dir="2700000" algn="tl">
                    <a:srgbClr val="000000">
                      <a:alpha val="43137"/>
                    </a:srgbClr>
                  </a:outerShdw>
                </a:effectLst>
              </a:rPr>
              <a:t>Source:  Intel Corporation</a:t>
            </a:r>
          </a:p>
        </p:txBody>
      </p:sp>
    </p:spTree>
  </p:cSld>
  <p:clrMapOvr>
    <a:masterClrMapping/>
  </p:clrMapOvr>
  <p:transition advClick="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457200" y="1703071"/>
            <a:ext cx="10058400"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a:xfrm>
            <a:off x="459106" y="274321"/>
            <a:ext cx="10056494" cy="1429314"/>
          </a:xfrm>
        </p:spPr>
        <p:txBody>
          <a:bodyPr/>
          <a:lstStyle/>
          <a:p>
            <a:r>
              <a:rPr lang="en-US" dirty="0" smtClean="0"/>
              <a:t>DMA Remapping Hardware</a:t>
            </a:r>
            <a:br>
              <a:rPr lang="en-US" dirty="0" smtClean="0"/>
            </a:br>
            <a:r>
              <a:rPr sz="4300" smtClean="0">
                <a:solidFill>
                  <a:schemeClr val="accent1"/>
                </a:solidFill>
              </a:rPr>
              <a:t>Intel VT-d(2) topology</a:t>
            </a:r>
            <a:endParaRPr lang="en-US" dirty="0">
              <a:solidFill>
                <a:schemeClr val="accent1"/>
              </a:solidFill>
            </a:endParaRPr>
          </a:p>
        </p:txBody>
      </p:sp>
      <p:sp>
        <p:nvSpPr>
          <p:cNvPr id="4" name="Rectangle 3"/>
          <p:cNvSpPr/>
          <p:nvPr/>
        </p:nvSpPr>
        <p:spPr bwMode="auto">
          <a:xfrm>
            <a:off x="1906166" y="2278963"/>
            <a:ext cx="1645920" cy="91440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fontAlgn="base">
              <a:spcBef>
                <a:spcPct val="0"/>
              </a:spcBef>
              <a:spcAft>
                <a:spcPct val="0"/>
              </a:spcAft>
            </a:pPr>
            <a:r>
              <a:rPr lang="en-US" dirty="0" smtClean="0">
                <a:solidFill>
                  <a:schemeClr val="tx2"/>
                </a:solidFill>
                <a:effectLst>
                  <a:outerShdw blurRad="38100" dist="38100" dir="2700000" algn="tl">
                    <a:srgbClr val="000000">
                      <a:alpha val="43137"/>
                    </a:srgbClr>
                  </a:outerShdw>
                </a:effectLst>
              </a:rPr>
              <a:t>Processor</a:t>
            </a:r>
          </a:p>
        </p:txBody>
      </p:sp>
      <p:sp>
        <p:nvSpPr>
          <p:cNvPr id="5" name="Rectangle 4"/>
          <p:cNvSpPr/>
          <p:nvPr/>
        </p:nvSpPr>
        <p:spPr bwMode="auto">
          <a:xfrm>
            <a:off x="3826406" y="2278963"/>
            <a:ext cx="1645920" cy="91440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fontAlgn="base">
              <a:spcBef>
                <a:spcPct val="0"/>
              </a:spcBef>
              <a:spcAft>
                <a:spcPct val="0"/>
              </a:spcAft>
            </a:pPr>
            <a:r>
              <a:rPr lang="en-US" dirty="0" smtClean="0">
                <a:solidFill>
                  <a:schemeClr val="tx2"/>
                </a:solidFill>
                <a:effectLst>
                  <a:outerShdw blurRad="38100" dist="38100" dir="2700000" algn="tl">
                    <a:srgbClr val="000000">
                      <a:alpha val="43137"/>
                    </a:srgbClr>
                  </a:outerShdw>
                </a:effectLst>
              </a:rPr>
              <a:t>Processor</a:t>
            </a:r>
          </a:p>
        </p:txBody>
      </p:sp>
      <p:sp>
        <p:nvSpPr>
          <p:cNvPr id="6" name="Rectangle 5"/>
          <p:cNvSpPr/>
          <p:nvPr/>
        </p:nvSpPr>
        <p:spPr bwMode="auto">
          <a:xfrm>
            <a:off x="1723286" y="3833443"/>
            <a:ext cx="3931920" cy="219456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bg2"/>
              </a:solidFill>
              <a:latin typeface="Segoe" pitchFamily="34" charset="0"/>
            </a:endParaRPr>
          </a:p>
        </p:txBody>
      </p:sp>
      <p:sp>
        <p:nvSpPr>
          <p:cNvPr id="7" name="Up-Down Arrow 6"/>
          <p:cNvSpPr/>
          <p:nvPr/>
        </p:nvSpPr>
        <p:spPr bwMode="auto">
          <a:xfrm>
            <a:off x="3552086" y="3193363"/>
            <a:ext cx="274320" cy="64008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6386726" y="3833443"/>
            <a:ext cx="1280160" cy="73152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900" dirty="0" smtClean="0">
                <a:solidFill>
                  <a:schemeClr val="tx1"/>
                </a:solidFill>
                <a:effectLst>
                  <a:outerShdw blurRad="38100" dist="38100" dir="2700000" algn="tl">
                    <a:srgbClr val="000000">
                      <a:alpha val="43137"/>
                    </a:srgbClr>
                  </a:outerShdw>
                </a:effectLst>
                <a:latin typeface="Segoe" pitchFamily="34" charset="0"/>
              </a:rPr>
              <a:t>Memory</a:t>
            </a:r>
          </a:p>
        </p:txBody>
      </p:sp>
      <p:sp>
        <p:nvSpPr>
          <p:cNvPr id="9" name="Left-Right Arrow 8"/>
          <p:cNvSpPr/>
          <p:nvPr/>
        </p:nvSpPr>
        <p:spPr bwMode="auto">
          <a:xfrm>
            <a:off x="5655206" y="4016323"/>
            <a:ext cx="731520" cy="36576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ectangle 9"/>
          <p:cNvSpPr/>
          <p:nvPr/>
        </p:nvSpPr>
        <p:spPr bwMode="auto">
          <a:xfrm>
            <a:off x="1723286" y="4656403"/>
            <a:ext cx="3931920" cy="4572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b="1" dirty="0" smtClean="0">
                <a:solidFill>
                  <a:schemeClr val="tx1"/>
                </a:solidFill>
                <a:effectLst>
                  <a:outerShdw blurRad="38100" dist="38100" dir="2700000" algn="tl">
                    <a:srgbClr val="000000">
                      <a:alpha val="43137"/>
                    </a:srgbClr>
                  </a:outerShdw>
                </a:effectLst>
                <a:latin typeface="Segoe" pitchFamily="34" charset="0"/>
              </a:rPr>
              <a:t>VT-d(2)</a:t>
            </a:r>
          </a:p>
        </p:txBody>
      </p:sp>
      <p:sp>
        <p:nvSpPr>
          <p:cNvPr id="12" name="Rectangle 11"/>
          <p:cNvSpPr/>
          <p:nvPr/>
        </p:nvSpPr>
        <p:spPr bwMode="auto">
          <a:xfrm>
            <a:off x="1723286" y="5296483"/>
            <a:ext cx="1280160" cy="64008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rgbClr val="FFFFFF"/>
                </a:solidFill>
                <a:effectLst>
                  <a:outerShdw blurRad="38100" dist="38100" dir="2700000" algn="tl">
                    <a:srgbClr val="000000">
                      <a:alpha val="43137"/>
                    </a:srgbClr>
                  </a:outerShdw>
                </a:effectLst>
                <a:latin typeface="Segoe" pitchFamily="34" charset="0"/>
              </a:rPr>
              <a:t>Integrated Devices</a:t>
            </a:r>
          </a:p>
        </p:txBody>
      </p:sp>
      <p:sp>
        <p:nvSpPr>
          <p:cNvPr id="13" name="Rectangle 12"/>
          <p:cNvSpPr/>
          <p:nvPr/>
        </p:nvSpPr>
        <p:spPr bwMode="auto">
          <a:xfrm>
            <a:off x="3369206" y="5370670"/>
            <a:ext cx="1371600" cy="64008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rgbClr val="FFFFFF"/>
                </a:solidFill>
                <a:effectLst>
                  <a:outerShdw blurRad="38100" dist="38100" dir="2700000" algn="tl">
                    <a:srgbClr val="000000">
                      <a:alpha val="43137"/>
                    </a:srgbClr>
                  </a:outerShdw>
                </a:effectLst>
                <a:latin typeface="Segoe" pitchFamily="34" charset="0"/>
              </a:rPr>
              <a:t>PCI Express Root Ports</a:t>
            </a:r>
          </a:p>
        </p:txBody>
      </p:sp>
      <p:sp>
        <p:nvSpPr>
          <p:cNvPr id="14" name="Up-Down Arrow 13"/>
          <p:cNvSpPr/>
          <p:nvPr/>
        </p:nvSpPr>
        <p:spPr bwMode="auto">
          <a:xfrm>
            <a:off x="5380886" y="6028003"/>
            <a:ext cx="274320" cy="64008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Rectangle 14"/>
          <p:cNvSpPr/>
          <p:nvPr/>
        </p:nvSpPr>
        <p:spPr bwMode="auto">
          <a:xfrm>
            <a:off x="5106566" y="6668083"/>
            <a:ext cx="914400" cy="73152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South Bridge</a:t>
            </a:r>
          </a:p>
        </p:txBody>
      </p:sp>
      <p:sp>
        <p:nvSpPr>
          <p:cNvPr id="16" name="Left-Right Arrow 15"/>
          <p:cNvSpPr/>
          <p:nvPr/>
        </p:nvSpPr>
        <p:spPr bwMode="auto">
          <a:xfrm>
            <a:off x="6020966" y="6759523"/>
            <a:ext cx="73152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Left-Right Arrow 16"/>
          <p:cNvSpPr/>
          <p:nvPr/>
        </p:nvSpPr>
        <p:spPr bwMode="auto">
          <a:xfrm>
            <a:off x="6020966" y="6942403"/>
            <a:ext cx="73152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 name="Left-Right Arrow 17"/>
          <p:cNvSpPr/>
          <p:nvPr/>
        </p:nvSpPr>
        <p:spPr bwMode="auto">
          <a:xfrm>
            <a:off x="6020966" y="7125283"/>
            <a:ext cx="73152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 name="Rectangle 18"/>
          <p:cNvSpPr/>
          <p:nvPr/>
        </p:nvSpPr>
        <p:spPr bwMode="auto">
          <a:xfrm>
            <a:off x="6752486" y="6485203"/>
            <a:ext cx="1645920" cy="109728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PCI, LPC, Legacy Devices</a:t>
            </a:r>
          </a:p>
        </p:txBody>
      </p:sp>
      <p:sp>
        <p:nvSpPr>
          <p:cNvPr id="20" name="Up-Down Arrow 19"/>
          <p:cNvSpPr/>
          <p:nvPr/>
        </p:nvSpPr>
        <p:spPr bwMode="auto">
          <a:xfrm>
            <a:off x="3643526" y="6028003"/>
            <a:ext cx="182880" cy="54864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 name="Up-Down Arrow 20"/>
          <p:cNvSpPr/>
          <p:nvPr/>
        </p:nvSpPr>
        <p:spPr bwMode="auto">
          <a:xfrm>
            <a:off x="3826406" y="6028003"/>
            <a:ext cx="182880" cy="54864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Up-Down Arrow 21"/>
          <p:cNvSpPr/>
          <p:nvPr/>
        </p:nvSpPr>
        <p:spPr bwMode="auto">
          <a:xfrm>
            <a:off x="4009286" y="6028003"/>
            <a:ext cx="182880" cy="54864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Up-Down Arrow 22"/>
          <p:cNvSpPr/>
          <p:nvPr/>
        </p:nvSpPr>
        <p:spPr bwMode="auto">
          <a:xfrm>
            <a:off x="4192166" y="6028003"/>
            <a:ext cx="182880" cy="54864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Up-Down Arrow 23"/>
          <p:cNvSpPr/>
          <p:nvPr/>
        </p:nvSpPr>
        <p:spPr bwMode="auto">
          <a:xfrm>
            <a:off x="4375046" y="6028003"/>
            <a:ext cx="182880" cy="54864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 name="Rectangle 24"/>
          <p:cNvSpPr/>
          <p:nvPr/>
        </p:nvSpPr>
        <p:spPr bwMode="auto">
          <a:xfrm>
            <a:off x="3369206" y="6576643"/>
            <a:ext cx="1463040" cy="73152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PCI Express Devices</a:t>
            </a:r>
          </a:p>
        </p:txBody>
      </p:sp>
      <p:sp>
        <p:nvSpPr>
          <p:cNvPr id="26" name="TextBox 25"/>
          <p:cNvSpPr txBox="1"/>
          <p:nvPr/>
        </p:nvSpPr>
        <p:spPr>
          <a:xfrm>
            <a:off x="3826406" y="3284804"/>
            <a:ext cx="1371600" cy="369332"/>
          </a:xfrm>
          <a:prstGeom prst="rect">
            <a:avLst/>
          </a:prstGeom>
          <a:noFill/>
        </p:spPr>
        <p:txBody>
          <a:bodyPr wrap="square" lIns="109728" tIns="54864" rIns="109728" bIns="54864" rtlCol="0">
            <a:spAutoFit/>
          </a:bodyPr>
          <a:lstStyle/>
          <a:p>
            <a:r>
              <a:rPr lang="en-US" sz="1700" dirty="0" smtClean="0">
                <a:effectLst>
                  <a:outerShdw blurRad="38100" dist="38100" dir="2700000" algn="tl">
                    <a:srgbClr val="000000">
                      <a:alpha val="43137"/>
                    </a:srgbClr>
                  </a:outerShdw>
                </a:effectLst>
                <a:latin typeface="Segoe" pitchFamily="34" charset="0"/>
              </a:rPr>
              <a:t>System Bus</a:t>
            </a:r>
          </a:p>
        </p:txBody>
      </p:sp>
      <p:sp>
        <p:nvSpPr>
          <p:cNvPr id="27" name="TextBox 26"/>
          <p:cNvSpPr txBox="1"/>
          <p:nvPr/>
        </p:nvSpPr>
        <p:spPr>
          <a:xfrm>
            <a:off x="1723286" y="4016324"/>
            <a:ext cx="3931920" cy="449354"/>
          </a:xfrm>
          <a:prstGeom prst="rect">
            <a:avLst/>
          </a:prstGeom>
          <a:noFill/>
        </p:spPr>
        <p:txBody>
          <a:bodyPr wrap="square" lIns="109728" tIns="54864" rIns="109728" bIns="54864" rtlCol="0">
            <a:spAutoFit/>
          </a:bodyPr>
          <a:lstStyle/>
          <a:p>
            <a:pPr algn="ctr"/>
            <a:r>
              <a:rPr lang="en-US" dirty="0" smtClean="0">
                <a:solidFill>
                  <a:schemeClr val="tx2"/>
                </a:solidFill>
                <a:effectLst>
                  <a:outerShdw blurRad="38100" dist="38100" dir="2700000" algn="tl">
                    <a:srgbClr val="000000">
                      <a:alpha val="43137"/>
                    </a:srgbClr>
                  </a:outerShdw>
                </a:effectLst>
              </a:rPr>
              <a:t>North Bridge</a:t>
            </a:r>
          </a:p>
        </p:txBody>
      </p:sp>
      <p:sp>
        <p:nvSpPr>
          <p:cNvPr id="28" name="TextBox 27"/>
          <p:cNvSpPr txBox="1"/>
          <p:nvPr/>
        </p:nvSpPr>
        <p:spPr>
          <a:xfrm>
            <a:off x="457200" y="7659816"/>
            <a:ext cx="2377440" cy="295465"/>
          </a:xfrm>
          <a:prstGeom prst="rect">
            <a:avLst/>
          </a:prstGeom>
          <a:noFill/>
        </p:spPr>
        <p:txBody>
          <a:bodyPr wrap="square" lIns="109728" tIns="54864" rIns="109728" bIns="54864" rtlCol="0">
            <a:spAutoFit/>
          </a:bodyPr>
          <a:lstStyle/>
          <a:p>
            <a:r>
              <a:rPr lang="en-US" sz="1200" dirty="0" smtClean="0">
                <a:effectLst>
                  <a:outerShdw blurRad="38100" dist="38100" dir="2700000" algn="tl">
                    <a:srgbClr val="000000">
                      <a:alpha val="43137"/>
                    </a:srgbClr>
                  </a:outerShdw>
                </a:effectLst>
                <a:latin typeface="Segoe" pitchFamily="34" charset="0"/>
              </a:rPr>
              <a:t>Source:  Intel Corporation</a:t>
            </a:r>
          </a:p>
        </p:txBody>
      </p:sp>
    </p:spTree>
  </p:cSld>
  <p:clrMapOvr>
    <a:masterClrMapping/>
  </p:clrMapOvr>
  <p:transition advClick="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p:cNvSpPr/>
          <p:nvPr/>
        </p:nvSpPr>
        <p:spPr bwMode="auto">
          <a:xfrm>
            <a:off x="457200" y="1703071"/>
            <a:ext cx="10058400"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a:xfrm>
            <a:off x="459106" y="274321"/>
            <a:ext cx="10056494" cy="1429314"/>
          </a:xfrm>
        </p:spPr>
        <p:txBody>
          <a:bodyPr/>
          <a:lstStyle/>
          <a:p>
            <a:r>
              <a:rPr lang="en-US" dirty="0" smtClean="0"/>
              <a:t>DMA Remapping Hardware</a:t>
            </a:r>
            <a:br>
              <a:rPr lang="en-US" dirty="0" smtClean="0"/>
            </a:br>
            <a:r>
              <a:rPr sz="4300" smtClean="0">
                <a:solidFill>
                  <a:schemeClr val="accent1"/>
                </a:solidFill>
              </a:rPr>
              <a:t>AMD IOMMU topology</a:t>
            </a:r>
            <a:endParaRPr lang="en-US" dirty="0">
              <a:solidFill>
                <a:schemeClr val="accent1"/>
              </a:solidFill>
            </a:endParaRPr>
          </a:p>
        </p:txBody>
      </p:sp>
      <p:sp>
        <p:nvSpPr>
          <p:cNvPr id="4" name="Rectangle 3"/>
          <p:cNvSpPr/>
          <p:nvPr/>
        </p:nvSpPr>
        <p:spPr bwMode="auto">
          <a:xfrm>
            <a:off x="1588637" y="1920240"/>
            <a:ext cx="1280160" cy="731520"/>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dirty="0" smtClean="0">
                <a:solidFill>
                  <a:schemeClr val="tx1"/>
                </a:solidFill>
                <a:effectLst>
                  <a:outerShdw blurRad="38100" dist="38100" dir="2700000" algn="tl">
                    <a:srgbClr val="000000">
                      <a:alpha val="43137"/>
                    </a:srgbClr>
                  </a:outerShdw>
                </a:effectLst>
                <a:latin typeface="Segoe" pitchFamily="34" charset="0"/>
              </a:rPr>
              <a:t>DRAM</a:t>
            </a:r>
          </a:p>
        </p:txBody>
      </p:sp>
      <p:sp>
        <p:nvSpPr>
          <p:cNvPr id="5" name="Rectangle 4"/>
          <p:cNvSpPr/>
          <p:nvPr/>
        </p:nvSpPr>
        <p:spPr bwMode="auto">
          <a:xfrm>
            <a:off x="1588637" y="4389120"/>
            <a:ext cx="1280160" cy="73152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dirty="0" smtClean="0">
                <a:solidFill>
                  <a:schemeClr val="tx1"/>
                </a:solidFill>
                <a:effectLst>
                  <a:outerShdw blurRad="38100" dist="38100" dir="2700000" algn="tl">
                    <a:srgbClr val="000000">
                      <a:alpha val="43137"/>
                    </a:srgbClr>
                  </a:outerShdw>
                </a:effectLst>
                <a:latin typeface="Segoe" pitchFamily="34" charset="0"/>
              </a:rPr>
              <a:t>CPU</a:t>
            </a:r>
          </a:p>
        </p:txBody>
      </p:sp>
      <p:sp>
        <p:nvSpPr>
          <p:cNvPr id="6" name="Rectangle 5"/>
          <p:cNvSpPr/>
          <p:nvPr/>
        </p:nvSpPr>
        <p:spPr bwMode="auto">
          <a:xfrm>
            <a:off x="1588637" y="3200400"/>
            <a:ext cx="1280160" cy="73152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dirty="0" smtClean="0">
                <a:solidFill>
                  <a:schemeClr val="tx1"/>
                </a:solidFill>
                <a:effectLst>
                  <a:outerShdw blurRad="38100" dist="38100" dir="2700000" algn="tl">
                    <a:srgbClr val="000000">
                      <a:alpha val="43137"/>
                    </a:srgbClr>
                  </a:outerShdw>
                </a:effectLst>
                <a:latin typeface="Segoe" pitchFamily="34" charset="0"/>
              </a:rPr>
              <a:t>CPU</a:t>
            </a:r>
          </a:p>
        </p:txBody>
      </p:sp>
      <p:sp>
        <p:nvSpPr>
          <p:cNvPr id="7" name="Rectangle 6"/>
          <p:cNvSpPr/>
          <p:nvPr/>
        </p:nvSpPr>
        <p:spPr bwMode="auto">
          <a:xfrm>
            <a:off x="1588637" y="5669280"/>
            <a:ext cx="1280160" cy="731520"/>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dirty="0" smtClean="0">
                <a:solidFill>
                  <a:schemeClr val="tx1"/>
                </a:solidFill>
                <a:effectLst>
                  <a:outerShdw blurRad="38100" dist="38100" dir="2700000" algn="tl">
                    <a:srgbClr val="000000">
                      <a:alpha val="43137"/>
                    </a:srgbClr>
                  </a:outerShdw>
                </a:effectLst>
                <a:latin typeface="Segoe" pitchFamily="34" charset="0"/>
              </a:rPr>
              <a:t>DRAM</a:t>
            </a:r>
          </a:p>
        </p:txBody>
      </p:sp>
      <p:sp>
        <p:nvSpPr>
          <p:cNvPr id="17" name="Rectangle 16"/>
          <p:cNvSpPr/>
          <p:nvPr/>
        </p:nvSpPr>
        <p:spPr bwMode="auto">
          <a:xfrm>
            <a:off x="4697597" y="1920241"/>
            <a:ext cx="1554479" cy="2103120"/>
          </a:xfrm>
          <a:prstGeom prst="rect">
            <a:avLst/>
          </a:prstGeom>
          <a:ln>
            <a:headEnd type="none" w="med" len="med"/>
            <a:tailEnd type="none" w="med" len="med"/>
          </a:ln>
          <a:effectLst>
            <a:glow rad="63500">
              <a:schemeClr val="accent2">
                <a:satMod val="175000"/>
                <a:alpha val="40000"/>
              </a:schemeClr>
            </a:glow>
          </a:effectLst>
        </p:spPr>
        <p:style>
          <a:lnRef idx="1">
            <a:schemeClr val="dk1"/>
          </a:lnRef>
          <a:fillRef idx="3">
            <a:schemeClr val="dk1"/>
          </a:fillRef>
          <a:effectRef idx="2">
            <a:schemeClr val="dk1"/>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lnSpc>
                <a:spcPct val="90000"/>
              </a:lnSpc>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 name="Rectangle 17"/>
          <p:cNvSpPr/>
          <p:nvPr/>
        </p:nvSpPr>
        <p:spPr bwMode="auto">
          <a:xfrm rot="16200000">
            <a:off x="3325999" y="2651760"/>
            <a:ext cx="2103119" cy="640081"/>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fontAlgn="base">
              <a:lnSpc>
                <a:spcPct val="90000"/>
              </a:lnSpc>
              <a:spcBef>
                <a:spcPct val="0"/>
              </a:spcBef>
              <a:spcAft>
                <a:spcPct val="0"/>
              </a:spcAft>
            </a:pPr>
            <a:r>
              <a:rPr lang="en-US" dirty="0" smtClean="0">
                <a:solidFill>
                  <a:schemeClr val="tx1"/>
                </a:solidFill>
                <a:effectLst>
                  <a:outerShdw blurRad="38100" dist="38100" dir="2700000" algn="tl">
                    <a:srgbClr val="000000">
                      <a:alpha val="43137"/>
                    </a:srgbClr>
                  </a:outerShdw>
                </a:effectLst>
                <a:latin typeface="Segoe" pitchFamily="34" charset="0"/>
              </a:rPr>
              <a:t>IOMMU</a:t>
            </a:r>
          </a:p>
        </p:txBody>
      </p:sp>
      <p:sp>
        <p:nvSpPr>
          <p:cNvPr id="20" name="Rectangle 19"/>
          <p:cNvSpPr/>
          <p:nvPr/>
        </p:nvSpPr>
        <p:spPr bwMode="auto">
          <a:xfrm>
            <a:off x="4789037" y="2011681"/>
            <a:ext cx="1371600" cy="45720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900" dirty="0" smtClean="0">
                <a:solidFill>
                  <a:schemeClr val="tx1"/>
                </a:solidFill>
                <a:effectLst>
                  <a:outerShdw blurRad="38100" dist="38100" dir="2700000" algn="tl">
                    <a:srgbClr val="000000">
                      <a:alpha val="43137"/>
                    </a:srgbClr>
                  </a:outerShdw>
                </a:effectLst>
                <a:latin typeface="Segoe" pitchFamily="34" charset="0"/>
              </a:rPr>
              <a:t>Tunnel</a:t>
            </a:r>
          </a:p>
        </p:txBody>
      </p:sp>
      <p:sp>
        <p:nvSpPr>
          <p:cNvPr id="23" name="Rectangle 22"/>
          <p:cNvSpPr/>
          <p:nvPr/>
        </p:nvSpPr>
        <p:spPr bwMode="auto">
          <a:xfrm>
            <a:off x="4789037" y="3383280"/>
            <a:ext cx="1371600" cy="5486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700" dirty="0" smtClean="0">
                <a:solidFill>
                  <a:srgbClr val="FFFFFF"/>
                </a:solidFill>
                <a:effectLst>
                  <a:outerShdw blurRad="38100" dist="38100" dir="2700000" algn="tl">
                    <a:srgbClr val="000000">
                      <a:alpha val="43137"/>
                    </a:srgbClr>
                  </a:outerShdw>
                </a:effectLst>
                <a:latin typeface="Segoe" pitchFamily="34" charset="0"/>
              </a:rPr>
              <a:t>PCI Express Bridge</a:t>
            </a:r>
          </a:p>
        </p:txBody>
      </p:sp>
      <p:sp>
        <p:nvSpPr>
          <p:cNvPr id="24" name="Up-Down Arrow 23"/>
          <p:cNvSpPr/>
          <p:nvPr/>
        </p:nvSpPr>
        <p:spPr bwMode="auto">
          <a:xfrm>
            <a:off x="2137277" y="2651760"/>
            <a:ext cx="274320" cy="54864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 name="Up-Down Arrow 24"/>
          <p:cNvSpPr/>
          <p:nvPr/>
        </p:nvSpPr>
        <p:spPr bwMode="auto">
          <a:xfrm>
            <a:off x="2137277" y="5120640"/>
            <a:ext cx="274320" cy="54864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 name="Up-Down Arrow 25"/>
          <p:cNvSpPr/>
          <p:nvPr/>
        </p:nvSpPr>
        <p:spPr bwMode="auto">
          <a:xfrm>
            <a:off x="2137277" y="3931920"/>
            <a:ext cx="274320" cy="457200"/>
          </a:xfrm>
          <a:prstGeom prst="up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 name="Left-Right Arrow 26"/>
          <p:cNvSpPr/>
          <p:nvPr/>
        </p:nvSpPr>
        <p:spPr bwMode="auto">
          <a:xfrm>
            <a:off x="2868797" y="3291840"/>
            <a:ext cx="1097280" cy="45720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HT Link</a:t>
            </a:r>
          </a:p>
        </p:txBody>
      </p:sp>
      <p:sp>
        <p:nvSpPr>
          <p:cNvPr id="35" name="Left-Right Arrow 34"/>
          <p:cNvSpPr/>
          <p:nvPr/>
        </p:nvSpPr>
        <p:spPr bwMode="auto">
          <a:xfrm>
            <a:off x="6252077" y="2834640"/>
            <a:ext cx="100584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 name="Left-Right Arrow 35"/>
          <p:cNvSpPr/>
          <p:nvPr/>
        </p:nvSpPr>
        <p:spPr bwMode="auto">
          <a:xfrm>
            <a:off x="6252077" y="3017520"/>
            <a:ext cx="100584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 name="Left-Right Arrow 36"/>
          <p:cNvSpPr/>
          <p:nvPr/>
        </p:nvSpPr>
        <p:spPr bwMode="auto">
          <a:xfrm>
            <a:off x="6252077" y="3200400"/>
            <a:ext cx="100584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 name="Left-Right Arrow 37"/>
          <p:cNvSpPr/>
          <p:nvPr/>
        </p:nvSpPr>
        <p:spPr bwMode="auto">
          <a:xfrm>
            <a:off x="6252077" y="3383280"/>
            <a:ext cx="100584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 name="Left-Right Arrow 38"/>
          <p:cNvSpPr/>
          <p:nvPr/>
        </p:nvSpPr>
        <p:spPr bwMode="auto">
          <a:xfrm>
            <a:off x="6252077" y="3566160"/>
            <a:ext cx="1005840" cy="18288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 name="Left-Right Arrow 39"/>
          <p:cNvSpPr/>
          <p:nvPr/>
        </p:nvSpPr>
        <p:spPr bwMode="auto">
          <a:xfrm>
            <a:off x="5246236" y="4480559"/>
            <a:ext cx="1005840" cy="182880"/>
          </a:xfrm>
          <a:prstGeom prst="leftRightArrow">
            <a:avLst/>
          </a:prstGeom>
          <a:solidFill>
            <a:srgbClr val="425A7E"/>
          </a:solidFill>
          <a:ln>
            <a:solidFill>
              <a:schemeClr val="accent2">
                <a:shade val="60000"/>
                <a:satMod val="30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lnSpc>
                <a:spcPct val="90000"/>
              </a:lnSpc>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 name="Left-Right Arrow 40"/>
          <p:cNvSpPr/>
          <p:nvPr/>
        </p:nvSpPr>
        <p:spPr bwMode="auto">
          <a:xfrm>
            <a:off x="5246236" y="4663439"/>
            <a:ext cx="640080" cy="182880"/>
          </a:xfrm>
          <a:prstGeom prst="leftRightArrow">
            <a:avLst/>
          </a:prstGeom>
          <a:solidFill>
            <a:srgbClr val="425A7E"/>
          </a:solidFill>
          <a:ln>
            <a:solidFill>
              <a:schemeClr val="accent2">
                <a:shade val="60000"/>
                <a:satMod val="30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lnSpc>
                <a:spcPct val="90000"/>
              </a:lnSpc>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 name="Up-Down Arrow 41"/>
          <p:cNvSpPr/>
          <p:nvPr/>
        </p:nvSpPr>
        <p:spPr bwMode="auto">
          <a:xfrm>
            <a:off x="5154797" y="6309360"/>
            <a:ext cx="182880" cy="731520"/>
          </a:xfrm>
          <a:prstGeom prst="upDownArrow">
            <a:avLst/>
          </a:prstGeom>
          <a:solidFill>
            <a:srgbClr val="425A7E"/>
          </a:solidFill>
          <a:ln>
            <a:solidFill>
              <a:schemeClr val="accent2">
                <a:shade val="60000"/>
                <a:satMod val="30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lnSpc>
                <a:spcPct val="90000"/>
              </a:lnSpc>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 name="Up-Down Arrow 42"/>
          <p:cNvSpPr/>
          <p:nvPr/>
        </p:nvSpPr>
        <p:spPr bwMode="auto">
          <a:xfrm>
            <a:off x="5337677" y="6309360"/>
            <a:ext cx="182880" cy="731520"/>
          </a:xfrm>
          <a:prstGeom prst="upDownArrow">
            <a:avLst/>
          </a:prstGeom>
          <a:solidFill>
            <a:srgbClr val="425A7E"/>
          </a:solidFill>
          <a:ln>
            <a:solidFill>
              <a:schemeClr val="accent2">
                <a:shade val="60000"/>
                <a:satMod val="30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lnSpc>
                <a:spcPct val="90000"/>
              </a:lnSpc>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 name="Up-Down Arrow 43"/>
          <p:cNvSpPr/>
          <p:nvPr/>
        </p:nvSpPr>
        <p:spPr bwMode="auto">
          <a:xfrm>
            <a:off x="5520557" y="6309360"/>
            <a:ext cx="182880" cy="731520"/>
          </a:xfrm>
          <a:prstGeom prst="upDownArrow">
            <a:avLst/>
          </a:prstGeom>
          <a:solidFill>
            <a:srgbClr val="425A7E"/>
          </a:solidFill>
          <a:ln>
            <a:solidFill>
              <a:schemeClr val="accent2">
                <a:shade val="60000"/>
                <a:satMod val="30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lnSpc>
                <a:spcPct val="90000"/>
              </a:lnSpc>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 name="Rectangle 44"/>
          <p:cNvSpPr/>
          <p:nvPr/>
        </p:nvSpPr>
        <p:spPr bwMode="auto">
          <a:xfrm>
            <a:off x="4697597" y="7040880"/>
            <a:ext cx="1554480" cy="91440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PCI, LPC, Legacy Devices</a:t>
            </a:r>
          </a:p>
        </p:txBody>
      </p:sp>
      <p:sp>
        <p:nvSpPr>
          <p:cNvPr id="46" name="Rectangle 45"/>
          <p:cNvSpPr/>
          <p:nvPr/>
        </p:nvSpPr>
        <p:spPr bwMode="auto">
          <a:xfrm rot="16200000">
            <a:off x="6983597" y="2834641"/>
            <a:ext cx="1371600" cy="82296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PCI Express Devices</a:t>
            </a:r>
          </a:p>
        </p:txBody>
      </p:sp>
      <p:sp>
        <p:nvSpPr>
          <p:cNvPr id="47" name="Rectangle 46"/>
          <p:cNvSpPr/>
          <p:nvPr/>
        </p:nvSpPr>
        <p:spPr bwMode="auto">
          <a:xfrm>
            <a:off x="6983598" y="4114800"/>
            <a:ext cx="1554480" cy="1005841"/>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marL="225425" algn="ctr" defTabSz="1096876" fontAlgn="base">
              <a:lnSpc>
                <a:spcPct val="90000"/>
              </a:lnSpc>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PCI Express Device</a:t>
            </a:r>
          </a:p>
        </p:txBody>
      </p:sp>
      <p:sp>
        <p:nvSpPr>
          <p:cNvPr id="48" name="Rectangle 47"/>
          <p:cNvSpPr/>
          <p:nvPr/>
        </p:nvSpPr>
        <p:spPr bwMode="auto">
          <a:xfrm rot="16200000">
            <a:off x="6709278" y="4480560"/>
            <a:ext cx="822961" cy="274320"/>
          </a:xfrm>
          <a:prstGeom prst="rect">
            <a:avLst/>
          </a:prstGeom>
          <a:gradFill>
            <a:gsLst>
              <a:gs pos="22000">
                <a:srgbClr val="0000FF"/>
              </a:gs>
              <a:gs pos="73000">
                <a:srgbClr val="000080"/>
              </a:gs>
              <a:gs pos="90000">
                <a:srgbClr val="0000FF"/>
              </a:gs>
            </a:gsLst>
            <a:lin ang="5400000" scaled="0"/>
          </a:gradFill>
          <a:ln>
            <a:solidFill>
              <a:schemeClr val="bg1">
                <a:lumMod val="60000"/>
                <a:lumOff val="40000"/>
              </a:schemeClr>
            </a:solidFill>
            <a:headEnd type="none" w="med" len="med"/>
            <a:tailEnd type="none" w="med" len="med"/>
          </a:ln>
          <a:effectLst>
            <a:glow rad="101600">
              <a:srgbClr val="0000FF">
                <a:alpha val="40000"/>
              </a:srgb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ATC</a:t>
            </a:r>
          </a:p>
        </p:txBody>
      </p:sp>
      <p:sp>
        <p:nvSpPr>
          <p:cNvPr id="53" name="TextBox 52"/>
          <p:cNvSpPr txBox="1"/>
          <p:nvPr/>
        </p:nvSpPr>
        <p:spPr>
          <a:xfrm>
            <a:off x="457200" y="7659816"/>
            <a:ext cx="1280160" cy="276999"/>
          </a:xfrm>
          <a:prstGeom prst="rect">
            <a:avLst/>
          </a:prstGeom>
          <a:noFill/>
        </p:spPr>
        <p:txBody>
          <a:bodyPr wrap="square" lIns="109728" tIns="54864" rIns="109728" bIns="54864" rtlCol="0">
            <a:spAutoFit/>
          </a:bodyPr>
          <a:lstStyle/>
          <a:p>
            <a:pPr>
              <a:lnSpc>
                <a:spcPct val="90000"/>
              </a:lnSpc>
            </a:pPr>
            <a:r>
              <a:rPr lang="en-US" sz="1200" dirty="0" smtClean="0">
                <a:effectLst>
                  <a:outerShdw blurRad="38100" dist="38100" dir="2700000" algn="tl">
                    <a:srgbClr val="000000">
                      <a:alpha val="43137"/>
                    </a:srgbClr>
                  </a:outerShdw>
                </a:effectLst>
                <a:latin typeface="Segoe" pitchFamily="34" charset="0"/>
              </a:rPr>
              <a:t>Source:  AMD</a:t>
            </a:r>
          </a:p>
        </p:txBody>
      </p:sp>
      <p:sp>
        <p:nvSpPr>
          <p:cNvPr id="49" name="Rectangle 48"/>
          <p:cNvSpPr/>
          <p:nvPr/>
        </p:nvSpPr>
        <p:spPr bwMode="auto">
          <a:xfrm rot="16200000">
            <a:off x="3966077" y="2194560"/>
            <a:ext cx="822959" cy="457200"/>
          </a:xfrm>
          <a:prstGeom prst="rect">
            <a:avLst/>
          </a:prstGeom>
          <a:gradFill>
            <a:gsLst>
              <a:gs pos="22000">
                <a:srgbClr val="0000FF"/>
              </a:gs>
              <a:gs pos="73000">
                <a:srgbClr val="000080"/>
              </a:gs>
              <a:gs pos="90000">
                <a:srgbClr val="0000FF"/>
              </a:gs>
            </a:gsLst>
            <a:lin ang="5400000" scaled="0"/>
          </a:gradFill>
          <a:ln>
            <a:solidFill>
              <a:schemeClr val="bg1">
                <a:lumMod val="60000"/>
                <a:lumOff val="40000"/>
              </a:schemeClr>
            </a:solidFill>
            <a:headEnd type="none" w="med" len="med"/>
            <a:tailEnd type="none" w="med" len="med"/>
          </a:ln>
          <a:effectLst>
            <a:glow rad="101600">
              <a:srgbClr val="0000FF">
                <a:alpha val="40000"/>
              </a:srgb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IOTLB</a:t>
            </a:r>
          </a:p>
        </p:txBody>
      </p:sp>
      <p:sp>
        <p:nvSpPr>
          <p:cNvPr id="50" name="Rectangle 49"/>
          <p:cNvSpPr/>
          <p:nvPr/>
        </p:nvSpPr>
        <p:spPr bwMode="auto">
          <a:xfrm>
            <a:off x="4789037" y="2651760"/>
            <a:ext cx="1371600" cy="5486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700" dirty="0" smtClean="0">
                <a:solidFill>
                  <a:srgbClr val="FFFFFF"/>
                </a:solidFill>
                <a:effectLst>
                  <a:outerShdw blurRad="38100" dist="38100" dir="2700000" algn="tl">
                    <a:srgbClr val="000000">
                      <a:alpha val="43137"/>
                    </a:srgbClr>
                  </a:outerShdw>
                </a:effectLst>
                <a:latin typeface="Segoe" pitchFamily="34" charset="0"/>
              </a:rPr>
              <a:t>PCI Express Bridge</a:t>
            </a:r>
          </a:p>
        </p:txBody>
      </p:sp>
      <p:sp>
        <p:nvSpPr>
          <p:cNvPr id="51" name="Rectangle 50"/>
          <p:cNvSpPr/>
          <p:nvPr/>
        </p:nvSpPr>
        <p:spPr bwMode="auto">
          <a:xfrm>
            <a:off x="4697597" y="4206241"/>
            <a:ext cx="1554479" cy="2103120"/>
          </a:xfrm>
          <a:prstGeom prst="rect">
            <a:avLst/>
          </a:prstGeom>
          <a:ln>
            <a:headEnd type="none" w="med" len="med"/>
            <a:tailEnd type="none" w="med" len="med"/>
          </a:ln>
          <a:effectLst>
            <a:glow rad="63500">
              <a:schemeClr val="accent2">
                <a:satMod val="175000"/>
                <a:alpha val="40000"/>
              </a:schemeClr>
            </a:glow>
          </a:effectLst>
        </p:spPr>
        <p:style>
          <a:lnRef idx="1">
            <a:schemeClr val="dk1"/>
          </a:lnRef>
          <a:fillRef idx="3">
            <a:schemeClr val="dk1"/>
          </a:fillRef>
          <a:effectRef idx="2">
            <a:schemeClr val="dk1"/>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lnSpc>
                <a:spcPct val="90000"/>
              </a:lnSpc>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Rectangle 51"/>
          <p:cNvSpPr/>
          <p:nvPr/>
        </p:nvSpPr>
        <p:spPr bwMode="auto">
          <a:xfrm rot="16200000">
            <a:off x="3325999" y="4937760"/>
            <a:ext cx="2103119" cy="640081"/>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fontAlgn="base">
              <a:lnSpc>
                <a:spcPct val="90000"/>
              </a:lnSpc>
              <a:spcBef>
                <a:spcPct val="0"/>
              </a:spcBef>
              <a:spcAft>
                <a:spcPct val="0"/>
              </a:spcAft>
            </a:pPr>
            <a:r>
              <a:rPr lang="en-US" dirty="0" smtClean="0">
                <a:solidFill>
                  <a:schemeClr val="tx1"/>
                </a:solidFill>
                <a:effectLst>
                  <a:outerShdw blurRad="38100" dist="38100" dir="2700000" algn="tl">
                    <a:srgbClr val="000000">
                      <a:alpha val="43137"/>
                    </a:srgbClr>
                  </a:outerShdw>
                </a:effectLst>
                <a:latin typeface="Segoe" pitchFamily="34" charset="0"/>
              </a:rPr>
              <a:t>IOMMU</a:t>
            </a:r>
          </a:p>
        </p:txBody>
      </p:sp>
      <p:sp>
        <p:nvSpPr>
          <p:cNvPr id="54" name="Rectangle 53"/>
          <p:cNvSpPr/>
          <p:nvPr/>
        </p:nvSpPr>
        <p:spPr bwMode="auto">
          <a:xfrm>
            <a:off x="4789036" y="5760721"/>
            <a:ext cx="1371600" cy="45720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900" dirty="0" smtClean="0">
                <a:solidFill>
                  <a:schemeClr val="tx1"/>
                </a:solidFill>
                <a:effectLst>
                  <a:outerShdw blurRad="38100" dist="38100" dir="2700000" algn="tl">
                    <a:srgbClr val="000000">
                      <a:alpha val="43137"/>
                    </a:srgbClr>
                  </a:outerShdw>
                </a:effectLst>
                <a:latin typeface="Segoe" pitchFamily="34" charset="0"/>
              </a:rPr>
              <a:t>I/O Hub</a:t>
            </a:r>
          </a:p>
        </p:txBody>
      </p:sp>
      <p:sp>
        <p:nvSpPr>
          <p:cNvPr id="56" name="Rectangle 55"/>
          <p:cNvSpPr/>
          <p:nvPr/>
        </p:nvSpPr>
        <p:spPr bwMode="auto">
          <a:xfrm rot="16200000">
            <a:off x="3966077" y="4480560"/>
            <a:ext cx="822959" cy="457200"/>
          </a:xfrm>
          <a:prstGeom prst="rect">
            <a:avLst/>
          </a:prstGeom>
          <a:gradFill>
            <a:gsLst>
              <a:gs pos="22000">
                <a:srgbClr val="0000FF"/>
              </a:gs>
              <a:gs pos="73000">
                <a:srgbClr val="000080"/>
              </a:gs>
              <a:gs pos="90000">
                <a:srgbClr val="0000FF"/>
              </a:gs>
            </a:gsLst>
            <a:lin ang="5400000" scaled="0"/>
          </a:gradFill>
          <a:ln>
            <a:solidFill>
              <a:schemeClr val="bg1">
                <a:lumMod val="60000"/>
                <a:lumOff val="40000"/>
              </a:schemeClr>
            </a:solidFill>
            <a:headEnd type="none" w="med" len="med"/>
            <a:tailEnd type="none" w="med" len="med"/>
          </a:ln>
          <a:effectLst>
            <a:glow rad="101600">
              <a:srgbClr val="0000FF">
                <a:alpha val="40000"/>
              </a:srgb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IOTLB</a:t>
            </a:r>
          </a:p>
        </p:txBody>
      </p:sp>
      <p:sp>
        <p:nvSpPr>
          <p:cNvPr id="57" name="Rectangle 56"/>
          <p:cNvSpPr/>
          <p:nvPr/>
        </p:nvSpPr>
        <p:spPr bwMode="auto">
          <a:xfrm>
            <a:off x="4789037" y="4297681"/>
            <a:ext cx="1371600" cy="5486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700" dirty="0" smtClean="0">
                <a:solidFill>
                  <a:srgbClr val="FFFFFF"/>
                </a:solidFill>
                <a:effectLst>
                  <a:outerShdw blurRad="38100" dist="38100" dir="2700000" algn="tl">
                    <a:srgbClr val="000000">
                      <a:alpha val="43137"/>
                    </a:srgbClr>
                  </a:outerShdw>
                </a:effectLst>
                <a:latin typeface="Segoe" pitchFamily="34" charset="0"/>
              </a:rPr>
              <a:t>PCI Express Bridge</a:t>
            </a:r>
          </a:p>
        </p:txBody>
      </p:sp>
      <p:sp>
        <p:nvSpPr>
          <p:cNvPr id="58" name="Left-Right Arrow 57"/>
          <p:cNvSpPr/>
          <p:nvPr/>
        </p:nvSpPr>
        <p:spPr bwMode="auto">
          <a:xfrm>
            <a:off x="6252077" y="4480560"/>
            <a:ext cx="731520" cy="27432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9" name="Left-Right Arrow 58"/>
          <p:cNvSpPr/>
          <p:nvPr/>
        </p:nvSpPr>
        <p:spPr bwMode="auto">
          <a:xfrm>
            <a:off x="2868797" y="4572000"/>
            <a:ext cx="1097280" cy="457200"/>
          </a:xfrm>
          <a:prstGeom prst="leftRight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lnSpc>
                <a:spcPct val="90000"/>
              </a:lnSpc>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HT Link</a:t>
            </a:r>
          </a:p>
        </p:txBody>
      </p:sp>
    </p:spTree>
  </p:cSld>
  <p:clrMapOvr>
    <a:masterClrMapping/>
  </p:clrMapOvr>
  <p:transition advClick="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DMA Remapping Components</a:t>
            </a:r>
            <a:endParaRPr lang="en-US" dirty="0"/>
          </a:p>
        </p:txBody>
      </p:sp>
      <p:sp>
        <p:nvSpPr>
          <p:cNvPr id="3" name="Content Placeholder 2"/>
          <p:cNvSpPr>
            <a:spLocks noGrp="1"/>
          </p:cNvSpPr>
          <p:nvPr>
            <p:ph type="body" idx="1"/>
          </p:nvPr>
        </p:nvSpPr>
        <p:spPr>
          <a:xfrm>
            <a:off x="459106" y="1697357"/>
            <a:ext cx="10056494" cy="5900590"/>
          </a:xfrm>
        </p:spPr>
        <p:txBody>
          <a:bodyPr/>
          <a:lstStyle/>
          <a:p>
            <a:r>
              <a:rPr lang="en-US" sz="3400" dirty="0" smtClean="0"/>
              <a:t>Domain Mapping Tables</a:t>
            </a:r>
          </a:p>
          <a:p>
            <a:pPr lvl="1"/>
            <a:r>
              <a:rPr lang="en-US" sz="2900" dirty="0" smtClean="0"/>
              <a:t>Identifies the domain and associated address translation tables for a requestor ID</a:t>
            </a:r>
          </a:p>
          <a:p>
            <a:r>
              <a:rPr lang="en-US" sz="3400" dirty="0" smtClean="0"/>
              <a:t>Address Translation Tables</a:t>
            </a:r>
          </a:p>
          <a:p>
            <a:pPr lvl="1"/>
            <a:r>
              <a:rPr lang="en-US" sz="2900" dirty="0" smtClean="0"/>
              <a:t>Used to translate the addresses of all DMA requests for a device</a:t>
            </a:r>
          </a:p>
          <a:p>
            <a:r>
              <a:rPr lang="en-US" sz="3400" dirty="0" smtClean="0"/>
              <a:t>Hardware Caches</a:t>
            </a:r>
          </a:p>
          <a:p>
            <a:pPr lvl="1"/>
            <a:r>
              <a:rPr lang="en-US" sz="2900" dirty="0" smtClean="0"/>
              <a:t>Cache entries from the domain mapping and address translation tables</a:t>
            </a:r>
          </a:p>
          <a:p>
            <a:r>
              <a:rPr lang="en-US" sz="3400" dirty="0" smtClean="0"/>
              <a:t>Device IOTLB</a:t>
            </a:r>
          </a:p>
          <a:p>
            <a:pPr lvl="1"/>
            <a:r>
              <a:rPr lang="en-US" sz="2900" dirty="0" smtClean="0"/>
              <a:t>Remote cache of table entries in a capable device</a:t>
            </a:r>
          </a:p>
        </p:txBody>
      </p:sp>
    </p:spTree>
  </p:cSld>
  <p:clrMapOvr>
    <a:masterClrMapping/>
  </p:clrMapOvr>
  <p:transition advClick="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Rectangle 127"/>
          <p:cNvSpPr/>
          <p:nvPr/>
        </p:nvSpPr>
        <p:spPr bwMode="auto">
          <a:xfrm>
            <a:off x="182880" y="1703071"/>
            <a:ext cx="10607040"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lang="en-US" smtClean="0"/>
              <a:t>VT-d(2) Architecture</a:t>
            </a:r>
            <a:endParaRPr lang="en-US" dirty="0"/>
          </a:p>
        </p:txBody>
      </p:sp>
      <p:sp>
        <p:nvSpPr>
          <p:cNvPr id="4" name="Rectangle 3"/>
          <p:cNvSpPr/>
          <p:nvPr/>
        </p:nvSpPr>
        <p:spPr bwMode="auto">
          <a:xfrm>
            <a:off x="493373" y="2273026"/>
            <a:ext cx="9144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700" dirty="0" smtClean="0">
                <a:solidFill>
                  <a:schemeClr val="tx2"/>
                </a:solidFill>
                <a:effectLst>
                  <a:outerShdw blurRad="38100" dist="38100" dir="2700000" algn="tl">
                    <a:srgbClr val="000000">
                      <a:alpha val="43137"/>
                    </a:srgbClr>
                  </a:outerShdw>
                </a:effectLst>
              </a:rPr>
              <a:t>Bus</a:t>
            </a:r>
          </a:p>
        </p:txBody>
      </p:sp>
      <p:sp>
        <p:nvSpPr>
          <p:cNvPr id="7" name="TextBox 6"/>
          <p:cNvSpPr txBox="1"/>
          <p:nvPr/>
        </p:nvSpPr>
        <p:spPr>
          <a:xfrm>
            <a:off x="676253" y="1634852"/>
            <a:ext cx="1737360" cy="369332"/>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Requester ID</a:t>
            </a:r>
          </a:p>
        </p:txBody>
      </p:sp>
      <p:sp>
        <p:nvSpPr>
          <p:cNvPr id="8" name="Rectangle 7"/>
          <p:cNvSpPr/>
          <p:nvPr/>
        </p:nvSpPr>
        <p:spPr bwMode="auto">
          <a:xfrm>
            <a:off x="950573" y="3553186"/>
            <a:ext cx="1097280" cy="164592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Elbow Connector 10"/>
          <p:cNvCxnSpPr>
            <a:endCxn id="8" idx="1"/>
          </p:cNvCxnSpPr>
          <p:nvPr/>
        </p:nvCxnSpPr>
        <p:spPr bwMode="auto">
          <a:xfrm rot="16200000" flipH="1">
            <a:off x="-146707" y="3278866"/>
            <a:ext cx="1828800" cy="365760"/>
          </a:xfrm>
          <a:prstGeom prst="bentConnector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17" name="Rectangle 16"/>
          <p:cNvSpPr/>
          <p:nvPr/>
        </p:nvSpPr>
        <p:spPr bwMode="auto">
          <a:xfrm>
            <a:off x="950573" y="4284706"/>
            <a:ext cx="1097280" cy="182880"/>
          </a:xfrm>
          <a:prstGeom prst="rect">
            <a:avLst/>
          </a:prstGeom>
          <a:gradFill>
            <a:gsLst>
              <a:gs pos="0">
                <a:srgbClr val="89C1FF"/>
              </a:gs>
              <a:gs pos="25000">
                <a:srgbClr val="5DA1EB"/>
              </a:gs>
              <a:gs pos="38000">
                <a:srgbClr val="488CD6"/>
              </a:gs>
              <a:gs pos="55000">
                <a:srgbClr val="3A83D4"/>
              </a:gs>
              <a:gs pos="80000">
                <a:srgbClr val="2A82E2"/>
              </a:gs>
              <a:gs pos="88000">
                <a:srgbClr val="2288F8"/>
              </a:gs>
              <a:gs pos="100000">
                <a:srgbClr val="3394FF"/>
              </a:gs>
            </a:gsLst>
          </a:gradFill>
          <a:ln>
            <a:solidFill>
              <a:srgbClr val="017AFF"/>
            </a:solidFill>
            <a:headEnd type="none" w="med" len="med"/>
            <a:tailEnd type="none" w="med" len="med"/>
          </a:ln>
          <a:effectLst>
            <a:glow rad="70000">
              <a:srgbClr val="B9DAFF">
                <a:alpha val="49804"/>
              </a:srgbClr>
            </a:glo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300" dirty="0" smtClean="0">
                <a:solidFill>
                  <a:schemeClr val="tx1"/>
                </a:solidFill>
                <a:effectLst>
                  <a:outerShdw blurRad="38100" dist="38100" dir="2700000" algn="tl">
                    <a:srgbClr val="000000">
                      <a:alpha val="43137"/>
                    </a:srgbClr>
                  </a:outerShdw>
                </a:effectLst>
                <a:latin typeface="Segoe" pitchFamily="34" charset="0"/>
              </a:rPr>
              <a:t>Bus B</a:t>
            </a:r>
          </a:p>
        </p:txBody>
      </p:sp>
      <p:sp>
        <p:nvSpPr>
          <p:cNvPr id="18" name="Rectangle 17"/>
          <p:cNvSpPr/>
          <p:nvPr/>
        </p:nvSpPr>
        <p:spPr bwMode="auto">
          <a:xfrm>
            <a:off x="2687933" y="3918946"/>
            <a:ext cx="1097280" cy="164592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 name="Rectangle 31"/>
          <p:cNvSpPr/>
          <p:nvPr/>
        </p:nvSpPr>
        <p:spPr bwMode="auto">
          <a:xfrm>
            <a:off x="2687933" y="4650466"/>
            <a:ext cx="1097280" cy="182880"/>
          </a:xfrm>
          <a:prstGeom prst="rect">
            <a:avLst/>
          </a:prstGeom>
          <a:gradFill>
            <a:gsLst>
              <a:gs pos="0">
                <a:srgbClr val="89C1FF"/>
              </a:gs>
              <a:gs pos="25000">
                <a:srgbClr val="5DA1EB"/>
              </a:gs>
              <a:gs pos="38000">
                <a:srgbClr val="488CD6"/>
              </a:gs>
              <a:gs pos="55000">
                <a:srgbClr val="3A83D4"/>
              </a:gs>
              <a:gs pos="80000">
                <a:srgbClr val="2A82E2"/>
              </a:gs>
              <a:gs pos="88000">
                <a:srgbClr val="2288F8"/>
              </a:gs>
              <a:gs pos="100000">
                <a:srgbClr val="3394FF"/>
              </a:gs>
            </a:gsLst>
          </a:gradFill>
          <a:ln>
            <a:solidFill>
              <a:srgbClr val="017AFF"/>
            </a:solidFill>
            <a:headEnd type="none" w="med" len="med"/>
            <a:tailEnd type="none" w="med" len="med"/>
          </a:ln>
          <a:effectLst>
            <a:glow rad="70000">
              <a:srgbClr val="B9DAFF">
                <a:alpha val="49804"/>
              </a:srgbClr>
            </a:glo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300" dirty="0" smtClean="0">
                <a:solidFill>
                  <a:schemeClr val="tx1"/>
                </a:solidFill>
                <a:effectLst>
                  <a:outerShdw blurRad="38100" dist="38100" dir="2700000" algn="tl">
                    <a:srgbClr val="000000">
                      <a:alpha val="43137"/>
                    </a:srgbClr>
                  </a:outerShdw>
                </a:effectLst>
                <a:latin typeface="Segoe" pitchFamily="34" charset="0"/>
              </a:rPr>
              <a:t>Dev D Fn F</a:t>
            </a:r>
          </a:p>
        </p:txBody>
      </p:sp>
      <p:cxnSp>
        <p:nvCxnSpPr>
          <p:cNvPr id="41" name="Straight Connector 40"/>
          <p:cNvCxnSpPr>
            <a:stCxn id="17" idx="3"/>
          </p:cNvCxnSpPr>
          <p:nvPr/>
        </p:nvCxnSpPr>
        <p:spPr bwMode="auto">
          <a:xfrm>
            <a:off x="2047853" y="4376145"/>
            <a:ext cx="27432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43" name="Straight Connector 42"/>
          <p:cNvCxnSpPr/>
          <p:nvPr/>
        </p:nvCxnSpPr>
        <p:spPr bwMode="auto">
          <a:xfrm rot="5400000">
            <a:off x="1727813" y="4970505"/>
            <a:ext cx="118872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47" name="Straight Arrow Connector 46"/>
          <p:cNvCxnSpPr/>
          <p:nvPr/>
        </p:nvCxnSpPr>
        <p:spPr bwMode="auto">
          <a:xfrm>
            <a:off x="2322173" y="5564865"/>
            <a:ext cx="36576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5" name="Rectangle 4"/>
          <p:cNvSpPr/>
          <p:nvPr/>
        </p:nvSpPr>
        <p:spPr bwMode="auto">
          <a:xfrm>
            <a:off x="1407773" y="2273026"/>
            <a:ext cx="82296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700" dirty="0" smtClean="0">
                <a:solidFill>
                  <a:schemeClr val="tx2"/>
                </a:solidFill>
                <a:effectLst>
                  <a:outerShdw blurRad="38100" dist="38100" dir="2700000" algn="tl">
                    <a:srgbClr val="000000">
                      <a:alpha val="43137"/>
                    </a:srgbClr>
                  </a:outerShdw>
                </a:effectLst>
              </a:rPr>
              <a:t>Dev</a:t>
            </a:r>
          </a:p>
        </p:txBody>
      </p:sp>
      <p:sp>
        <p:nvSpPr>
          <p:cNvPr id="6" name="Rectangle 5"/>
          <p:cNvSpPr/>
          <p:nvPr/>
        </p:nvSpPr>
        <p:spPr bwMode="auto">
          <a:xfrm>
            <a:off x="2230733" y="2273026"/>
            <a:ext cx="54864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700" dirty="0" smtClean="0">
                <a:solidFill>
                  <a:schemeClr val="tx2"/>
                </a:solidFill>
                <a:effectLst>
                  <a:outerShdw blurRad="38100" dist="38100" dir="2700000" algn="tl">
                    <a:srgbClr val="000000">
                      <a:alpha val="43137"/>
                    </a:srgbClr>
                  </a:outerShdw>
                </a:effectLst>
              </a:rPr>
              <a:t>Fn</a:t>
            </a:r>
          </a:p>
        </p:txBody>
      </p:sp>
      <p:cxnSp>
        <p:nvCxnSpPr>
          <p:cNvPr id="60" name="Shape 59"/>
          <p:cNvCxnSpPr>
            <a:stCxn id="5" idx="2"/>
            <a:endCxn id="6" idx="2"/>
          </p:cNvCxnSpPr>
          <p:nvPr/>
        </p:nvCxnSpPr>
        <p:spPr bwMode="auto">
          <a:xfrm rot="16200000" flipH="1">
            <a:off x="2162153" y="2204446"/>
            <a:ext cx="1906" cy="685800"/>
          </a:xfrm>
          <a:prstGeom prst="bentConnector3">
            <a:avLst>
              <a:gd name="adj1" fmla="val 14395466"/>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sp>
        <p:nvSpPr>
          <p:cNvPr id="65" name="TextBox 64"/>
          <p:cNvSpPr txBox="1"/>
          <p:nvPr/>
        </p:nvSpPr>
        <p:spPr>
          <a:xfrm>
            <a:off x="859133" y="5271306"/>
            <a:ext cx="1371600" cy="634020"/>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Root Entry Table</a:t>
            </a:r>
          </a:p>
        </p:txBody>
      </p:sp>
      <p:sp>
        <p:nvSpPr>
          <p:cNvPr id="66" name="TextBox 65"/>
          <p:cNvSpPr txBox="1"/>
          <p:nvPr/>
        </p:nvSpPr>
        <p:spPr>
          <a:xfrm>
            <a:off x="2230733" y="5637066"/>
            <a:ext cx="2011680" cy="634020"/>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Context Entry Table</a:t>
            </a:r>
          </a:p>
        </p:txBody>
      </p:sp>
      <p:sp>
        <p:nvSpPr>
          <p:cNvPr id="67" name="TextBox 66"/>
          <p:cNvSpPr txBox="1"/>
          <p:nvPr/>
        </p:nvSpPr>
        <p:spPr>
          <a:xfrm>
            <a:off x="401933" y="5125359"/>
            <a:ext cx="64008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Bus 0</a:t>
            </a:r>
          </a:p>
        </p:txBody>
      </p:sp>
      <p:sp>
        <p:nvSpPr>
          <p:cNvPr id="68" name="TextBox 67"/>
          <p:cNvSpPr txBox="1"/>
          <p:nvPr/>
        </p:nvSpPr>
        <p:spPr>
          <a:xfrm>
            <a:off x="676253" y="3280772"/>
            <a:ext cx="9144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Bus 255</a:t>
            </a:r>
          </a:p>
        </p:txBody>
      </p:sp>
      <p:sp>
        <p:nvSpPr>
          <p:cNvPr id="70" name="TextBox 69"/>
          <p:cNvSpPr txBox="1"/>
          <p:nvPr/>
        </p:nvSpPr>
        <p:spPr>
          <a:xfrm>
            <a:off x="3693773" y="5475332"/>
            <a:ext cx="11887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Dev 0 Fn 0</a:t>
            </a:r>
          </a:p>
        </p:txBody>
      </p:sp>
      <p:sp>
        <p:nvSpPr>
          <p:cNvPr id="71" name="TextBox 70"/>
          <p:cNvSpPr txBox="1"/>
          <p:nvPr/>
        </p:nvSpPr>
        <p:spPr>
          <a:xfrm>
            <a:off x="3693773" y="3737972"/>
            <a:ext cx="11887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Dev 31 Fn 7</a:t>
            </a:r>
          </a:p>
        </p:txBody>
      </p:sp>
      <p:sp>
        <p:nvSpPr>
          <p:cNvPr id="72" name="TextBox 71"/>
          <p:cNvSpPr txBox="1"/>
          <p:nvPr/>
        </p:nvSpPr>
        <p:spPr>
          <a:xfrm>
            <a:off x="2687933" y="2000612"/>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0</a:t>
            </a:r>
          </a:p>
        </p:txBody>
      </p:sp>
      <p:sp>
        <p:nvSpPr>
          <p:cNvPr id="73" name="TextBox 72"/>
          <p:cNvSpPr txBox="1"/>
          <p:nvPr/>
        </p:nvSpPr>
        <p:spPr>
          <a:xfrm>
            <a:off x="2230733" y="2000612"/>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2</a:t>
            </a:r>
          </a:p>
        </p:txBody>
      </p:sp>
      <p:sp>
        <p:nvSpPr>
          <p:cNvPr id="74" name="TextBox 73"/>
          <p:cNvSpPr txBox="1"/>
          <p:nvPr/>
        </p:nvSpPr>
        <p:spPr>
          <a:xfrm>
            <a:off x="2047853" y="2000612"/>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3</a:t>
            </a:r>
          </a:p>
        </p:txBody>
      </p:sp>
      <p:sp>
        <p:nvSpPr>
          <p:cNvPr id="75" name="TextBox 74"/>
          <p:cNvSpPr txBox="1"/>
          <p:nvPr/>
        </p:nvSpPr>
        <p:spPr>
          <a:xfrm>
            <a:off x="1499213" y="2000612"/>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7</a:t>
            </a:r>
          </a:p>
        </p:txBody>
      </p:sp>
      <p:sp>
        <p:nvSpPr>
          <p:cNvPr id="76" name="TextBox 75"/>
          <p:cNvSpPr txBox="1"/>
          <p:nvPr/>
        </p:nvSpPr>
        <p:spPr>
          <a:xfrm>
            <a:off x="1224893" y="2000612"/>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8</a:t>
            </a:r>
          </a:p>
        </p:txBody>
      </p:sp>
      <p:sp>
        <p:nvSpPr>
          <p:cNvPr id="77" name="TextBox 76"/>
          <p:cNvSpPr txBox="1"/>
          <p:nvPr/>
        </p:nvSpPr>
        <p:spPr>
          <a:xfrm>
            <a:off x="31049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15</a:t>
            </a:r>
          </a:p>
        </p:txBody>
      </p:sp>
      <p:sp>
        <p:nvSpPr>
          <p:cNvPr id="78" name="Rectangle 77"/>
          <p:cNvSpPr/>
          <p:nvPr/>
        </p:nvSpPr>
        <p:spPr bwMode="auto">
          <a:xfrm>
            <a:off x="6802733" y="2274931"/>
            <a:ext cx="9144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9" name="Rectangle 78"/>
          <p:cNvSpPr/>
          <p:nvPr/>
        </p:nvSpPr>
        <p:spPr bwMode="auto">
          <a:xfrm>
            <a:off x="6162653" y="2274931"/>
            <a:ext cx="64008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2" name="Rectangle 81"/>
          <p:cNvSpPr/>
          <p:nvPr/>
        </p:nvSpPr>
        <p:spPr bwMode="auto">
          <a:xfrm>
            <a:off x="3328013" y="2274931"/>
            <a:ext cx="155448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3" name="Rectangle 82"/>
          <p:cNvSpPr/>
          <p:nvPr/>
        </p:nvSpPr>
        <p:spPr bwMode="auto">
          <a:xfrm>
            <a:off x="5248253" y="3097891"/>
            <a:ext cx="1097280" cy="164592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6" name="Rectangle 85"/>
          <p:cNvSpPr/>
          <p:nvPr/>
        </p:nvSpPr>
        <p:spPr bwMode="auto">
          <a:xfrm>
            <a:off x="5522573" y="2274931"/>
            <a:ext cx="64008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88" name="Straight Arrow Connector 87"/>
          <p:cNvCxnSpPr/>
          <p:nvPr/>
        </p:nvCxnSpPr>
        <p:spPr bwMode="auto">
          <a:xfrm>
            <a:off x="3785213" y="4741905"/>
            <a:ext cx="146304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89" name="Rectangle 88"/>
          <p:cNvSpPr/>
          <p:nvPr/>
        </p:nvSpPr>
        <p:spPr bwMode="auto">
          <a:xfrm>
            <a:off x="5248253" y="4103731"/>
            <a:ext cx="1097280" cy="18288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91" name="Shape 90"/>
          <p:cNvCxnSpPr>
            <a:endCxn id="89" idx="1"/>
          </p:cNvCxnSpPr>
          <p:nvPr/>
        </p:nvCxnSpPr>
        <p:spPr bwMode="auto">
          <a:xfrm rot="16200000" flipH="1">
            <a:off x="4288133" y="3235051"/>
            <a:ext cx="1645920" cy="274320"/>
          </a:xfrm>
          <a:prstGeom prst="bentConnector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96" name="Rectangle 95"/>
          <p:cNvSpPr/>
          <p:nvPr/>
        </p:nvSpPr>
        <p:spPr bwMode="auto">
          <a:xfrm>
            <a:off x="6985613" y="3463651"/>
            <a:ext cx="1097280" cy="164592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7" name="Rectangle 96"/>
          <p:cNvSpPr/>
          <p:nvPr/>
        </p:nvSpPr>
        <p:spPr bwMode="auto">
          <a:xfrm>
            <a:off x="6985613" y="4469491"/>
            <a:ext cx="1097280" cy="18288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02" name="Straight Connector 101"/>
          <p:cNvCxnSpPr/>
          <p:nvPr/>
        </p:nvCxnSpPr>
        <p:spPr bwMode="auto">
          <a:xfrm>
            <a:off x="6345533" y="4195171"/>
            <a:ext cx="27432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04" name="Straight Connector 103"/>
          <p:cNvCxnSpPr/>
          <p:nvPr/>
        </p:nvCxnSpPr>
        <p:spPr bwMode="auto">
          <a:xfrm rot="5400000">
            <a:off x="6162653" y="4652371"/>
            <a:ext cx="91440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06" name="Straight Arrow Connector 105"/>
          <p:cNvCxnSpPr/>
          <p:nvPr/>
        </p:nvCxnSpPr>
        <p:spPr bwMode="auto">
          <a:xfrm>
            <a:off x="6619853" y="5109571"/>
            <a:ext cx="36576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112" name="Elbow Connector 111"/>
          <p:cNvCxnSpPr/>
          <p:nvPr/>
        </p:nvCxnSpPr>
        <p:spPr bwMode="auto">
          <a:xfrm rot="16200000" flipH="1">
            <a:off x="5316833" y="3120751"/>
            <a:ext cx="2011680" cy="868680"/>
          </a:xfrm>
          <a:prstGeom prst="bentConnector3">
            <a:avLst>
              <a:gd name="adj1" fmla="val 18256"/>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15" name="Straight Arrow Connector 114"/>
          <p:cNvCxnSpPr/>
          <p:nvPr/>
        </p:nvCxnSpPr>
        <p:spPr bwMode="auto">
          <a:xfrm>
            <a:off x="6757013" y="4560931"/>
            <a:ext cx="18288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116" name="Rectangle 115"/>
          <p:cNvSpPr/>
          <p:nvPr/>
        </p:nvSpPr>
        <p:spPr bwMode="auto">
          <a:xfrm>
            <a:off x="8631533" y="3920851"/>
            <a:ext cx="1097280" cy="164592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7" name="Rectangle 116"/>
          <p:cNvSpPr/>
          <p:nvPr/>
        </p:nvSpPr>
        <p:spPr bwMode="auto">
          <a:xfrm>
            <a:off x="8631533" y="4926691"/>
            <a:ext cx="1097280" cy="18288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8" name="Straight Connector 117"/>
          <p:cNvCxnSpPr/>
          <p:nvPr/>
        </p:nvCxnSpPr>
        <p:spPr bwMode="auto">
          <a:xfrm rot="5400000">
            <a:off x="7853340" y="5063851"/>
            <a:ext cx="1006793" cy="953"/>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19" name="Straight Arrow Connector 118"/>
          <p:cNvCxnSpPr/>
          <p:nvPr/>
        </p:nvCxnSpPr>
        <p:spPr bwMode="auto">
          <a:xfrm>
            <a:off x="8357213" y="5566771"/>
            <a:ext cx="27432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120" name="Straight Arrow Connector 119"/>
          <p:cNvCxnSpPr>
            <a:endCxn id="117" idx="1"/>
          </p:cNvCxnSpPr>
          <p:nvPr/>
        </p:nvCxnSpPr>
        <p:spPr bwMode="auto">
          <a:xfrm>
            <a:off x="8448653" y="5018131"/>
            <a:ext cx="18288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125" name="Straight Connector 124"/>
          <p:cNvCxnSpPr>
            <a:stCxn id="97" idx="3"/>
          </p:cNvCxnSpPr>
          <p:nvPr/>
        </p:nvCxnSpPr>
        <p:spPr bwMode="auto">
          <a:xfrm>
            <a:off x="8082893" y="4560931"/>
            <a:ext cx="27432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27" name="Elbow Connector 126"/>
          <p:cNvCxnSpPr/>
          <p:nvPr/>
        </p:nvCxnSpPr>
        <p:spPr bwMode="auto">
          <a:xfrm rot="16200000" flipH="1">
            <a:off x="6345533" y="2915011"/>
            <a:ext cx="2468880" cy="1737360"/>
          </a:xfrm>
          <a:prstGeom prst="bentConnector3">
            <a:avLst>
              <a:gd name="adj1" fmla="val 9199"/>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32" name="Shape 131"/>
          <p:cNvCxnSpPr>
            <a:stCxn id="117" idx="3"/>
          </p:cNvCxnSpPr>
          <p:nvPr/>
        </p:nvCxnSpPr>
        <p:spPr bwMode="auto">
          <a:xfrm flipH="1">
            <a:off x="8265773" y="5018131"/>
            <a:ext cx="1463040" cy="1005840"/>
          </a:xfrm>
          <a:prstGeom prst="bentConnector3">
            <a:avLst>
              <a:gd name="adj1" fmla="val -1875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133" name="Rectangle 132"/>
          <p:cNvSpPr/>
          <p:nvPr/>
        </p:nvSpPr>
        <p:spPr bwMode="auto">
          <a:xfrm>
            <a:off x="6780634" y="5568787"/>
            <a:ext cx="1097280" cy="164592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7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6" name="Rectangle 135"/>
          <p:cNvSpPr/>
          <p:nvPr/>
        </p:nvSpPr>
        <p:spPr bwMode="auto">
          <a:xfrm>
            <a:off x="6963514" y="5751667"/>
            <a:ext cx="1097280" cy="164592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7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7" name="Rectangle 136"/>
          <p:cNvSpPr/>
          <p:nvPr/>
        </p:nvSpPr>
        <p:spPr bwMode="auto">
          <a:xfrm>
            <a:off x="7146394" y="5934547"/>
            <a:ext cx="1097280" cy="164592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7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8" name="Rectangle 137"/>
          <p:cNvSpPr/>
          <p:nvPr/>
        </p:nvSpPr>
        <p:spPr bwMode="auto">
          <a:xfrm>
            <a:off x="7329274" y="6117427"/>
            <a:ext cx="1097280" cy="164592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7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9" name="Rectangle 138"/>
          <p:cNvSpPr/>
          <p:nvPr/>
        </p:nvSpPr>
        <p:spPr bwMode="auto">
          <a:xfrm>
            <a:off x="7512154" y="6300307"/>
            <a:ext cx="1097280" cy="164592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System Memory</a:t>
            </a:r>
          </a:p>
        </p:txBody>
      </p:sp>
      <p:sp>
        <p:nvSpPr>
          <p:cNvPr id="142" name="TextBox 141"/>
          <p:cNvSpPr txBox="1"/>
          <p:nvPr/>
        </p:nvSpPr>
        <p:spPr>
          <a:xfrm>
            <a:off x="4608173" y="1634852"/>
            <a:ext cx="1737360" cy="369332"/>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DMA Address</a:t>
            </a:r>
          </a:p>
        </p:txBody>
      </p:sp>
      <p:sp>
        <p:nvSpPr>
          <p:cNvPr id="143" name="TextBox 142"/>
          <p:cNvSpPr txBox="1"/>
          <p:nvPr/>
        </p:nvSpPr>
        <p:spPr>
          <a:xfrm>
            <a:off x="7625693" y="2016399"/>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0</a:t>
            </a:r>
          </a:p>
        </p:txBody>
      </p:sp>
      <p:sp>
        <p:nvSpPr>
          <p:cNvPr id="144" name="TextBox 143"/>
          <p:cNvSpPr txBox="1"/>
          <p:nvPr/>
        </p:nvSpPr>
        <p:spPr>
          <a:xfrm>
            <a:off x="671129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11</a:t>
            </a:r>
          </a:p>
        </p:txBody>
      </p:sp>
      <p:sp>
        <p:nvSpPr>
          <p:cNvPr id="145" name="TextBox 144"/>
          <p:cNvSpPr txBox="1"/>
          <p:nvPr/>
        </p:nvSpPr>
        <p:spPr>
          <a:xfrm>
            <a:off x="643697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12</a:t>
            </a:r>
          </a:p>
        </p:txBody>
      </p:sp>
      <p:sp>
        <p:nvSpPr>
          <p:cNvPr id="146" name="TextBox 145"/>
          <p:cNvSpPr txBox="1"/>
          <p:nvPr/>
        </p:nvSpPr>
        <p:spPr>
          <a:xfrm>
            <a:off x="607121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20</a:t>
            </a:r>
          </a:p>
        </p:txBody>
      </p:sp>
      <p:sp>
        <p:nvSpPr>
          <p:cNvPr id="147" name="TextBox 146"/>
          <p:cNvSpPr txBox="1"/>
          <p:nvPr/>
        </p:nvSpPr>
        <p:spPr>
          <a:xfrm>
            <a:off x="579689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21</a:t>
            </a:r>
          </a:p>
        </p:txBody>
      </p:sp>
      <p:sp>
        <p:nvSpPr>
          <p:cNvPr id="148" name="TextBox 147"/>
          <p:cNvSpPr txBox="1"/>
          <p:nvPr/>
        </p:nvSpPr>
        <p:spPr>
          <a:xfrm>
            <a:off x="543113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29</a:t>
            </a:r>
          </a:p>
        </p:txBody>
      </p:sp>
      <p:sp>
        <p:nvSpPr>
          <p:cNvPr id="149" name="TextBox 148"/>
          <p:cNvSpPr txBox="1"/>
          <p:nvPr/>
        </p:nvSpPr>
        <p:spPr>
          <a:xfrm>
            <a:off x="515681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30</a:t>
            </a:r>
          </a:p>
        </p:txBody>
      </p:sp>
      <p:sp>
        <p:nvSpPr>
          <p:cNvPr id="150" name="TextBox 149"/>
          <p:cNvSpPr txBox="1"/>
          <p:nvPr/>
        </p:nvSpPr>
        <p:spPr>
          <a:xfrm>
            <a:off x="314513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63</a:t>
            </a:r>
          </a:p>
        </p:txBody>
      </p:sp>
      <p:sp>
        <p:nvSpPr>
          <p:cNvPr id="151" name="TextBox 150"/>
          <p:cNvSpPr txBox="1"/>
          <p:nvPr/>
        </p:nvSpPr>
        <p:spPr>
          <a:xfrm>
            <a:off x="1042013" y="6349226"/>
            <a:ext cx="2834640" cy="406265"/>
          </a:xfrm>
          <a:prstGeom prst="rect">
            <a:avLst/>
          </a:prstGeom>
          <a:noFill/>
        </p:spPr>
        <p:txBody>
          <a:bodyPr wrap="square" lIns="109728" tIns="54864" rIns="109728" bIns="54864" rtlCol="0">
            <a:spAutoFit/>
          </a:bodyPr>
          <a:lstStyle/>
          <a:p>
            <a:pPr algn="ctr"/>
            <a:r>
              <a:rPr lang="en-US" sz="1900" dirty="0" smtClean="0">
                <a:effectLst>
                  <a:outerShdw blurRad="38100" dist="38100" dir="2700000" algn="tl">
                    <a:srgbClr val="000000">
                      <a:alpha val="43137"/>
                    </a:srgbClr>
                  </a:outerShdw>
                </a:effectLst>
                <a:latin typeface="Segoe" pitchFamily="34" charset="0"/>
              </a:rPr>
              <a:t>Domain Mapping Tables</a:t>
            </a:r>
          </a:p>
        </p:txBody>
      </p:sp>
      <p:sp>
        <p:nvSpPr>
          <p:cNvPr id="152" name="TextBox 151"/>
          <p:cNvSpPr txBox="1"/>
          <p:nvPr/>
        </p:nvSpPr>
        <p:spPr>
          <a:xfrm>
            <a:off x="4882493" y="5168436"/>
            <a:ext cx="3383280" cy="406265"/>
          </a:xfrm>
          <a:prstGeom prst="rect">
            <a:avLst/>
          </a:prstGeom>
          <a:noFill/>
        </p:spPr>
        <p:txBody>
          <a:bodyPr wrap="square" lIns="109728" tIns="54864" rIns="109728" bIns="54864" rtlCol="0">
            <a:spAutoFit/>
          </a:bodyPr>
          <a:lstStyle/>
          <a:p>
            <a:pPr algn="ctr"/>
            <a:r>
              <a:rPr lang="en-US" sz="1900" dirty="0" smtClean="0">
                <a:effectLst>
                  <a:outerShdw blurRad="38100" dist="38100" dir="2700000" algn="tl">
                    <a:srgbClr val="000000">
                      <a:alpha val="43137"/>
                    </a:srgbClr>
                  </a:outerShdw>
                </a:effectLst>
                <a:latin typeface="Segoe" pitchFamily="34" charset="0"/>
              </a:rPr>
              <a:t>Address Translation Tables</a:t>
            </a:r>
          </a:p>
        </p:txBody>
      </p:sp>
      <p:sp>
        <p:nvSpPr>
          <p:cNvPr id="80" name="TextBox 79"/>
          <p:cNvSpPr txBox="1"/>
          <p:nvPr/>
        </p:nvSpPr>
        <p:spPr>
          <a:xfrm>
            <a:off x="457200" y="7659816"/>
            <a:ext cx="2249827" cy="295465"/>
          </a:xfrm>
          <a:prstGeom prst="rect">
            <a:avLst/>
          </a:prstGeom>
          <a:noFill/>
        </p:spPr>
        <p:txBody>
          <a:bodyPr wrap="square" lIns="109728" tIns="54864" rIns="109728" bIns="54864" rtlCol="0">
            <a:spAutoFit/>
          </a:bodyPr>
          <a:lstStyle/>
          <a:p>
            <a:r>
              <a:rPr lang="en-US" sz="1200" dirty="0" smtClean="0">
                <a:effectLst>
                  <a:outerShdw blurRad="38100" dist="38100" dir="2700000" algn="tl">
                    <a:srgbClr val="000000">
                      <a:alpha val="43137"/>
                    </a:srgbClr>
                  </a:outerShdw>
                </a:effectLst>
                <a:latin typeface="Segoe" pitchFamily="34" charset="0"/>
              </a:rPr>
              <a:t>Source:  Intel Corporation</a:t>
            </a:r>
          </a:p>
        </p:txBody>
      </p:sp>
      <p:cxnSp>
        <p:nvCxnSpPr>
          <p:cNvPr id="84" name="Elbow Connector 83"/>
          <p:cNvCxnSpPr/>
          <p:nvPr/>
        </p:nvCxnSpPr>
        <p:spPr bwMode="auto">
          <a:xfrm rot="16200000" flipH="1">
            <a:off x="1407773" y="3646531"/>
            <a:ext cx="1920240" cy="274320"/>
          </a:xfrm>
          <a:prstGeom prst="bent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87" name="Straight Arrow Connector 86"/>
          <p:cNvCxnSpPr>
            <a:endCxn id="32" idx="1"/>
          </p:cNvCxnSpPr>
          <p:nvPr/>
        </p:nvCxnSpPr>
        <p:spPr bwMode="auto">
          <a:xfrm flipV="1">
            <a:off x="2505053" y="4741905"/>
            <a:ext cx="18288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81" name="Rectangle 80"/>
          <p:cNvSpPr/>
          <p:nvPr/>
        </p:nvSpPr>
        <p:spPr bwMode="auto">
          <a:xfrm>
            <a:off x="4882493" y="2274931"/>
            <a:ext cx="64008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5" name="TextBox 84"/>
          <p:cNvSpPr txBox="1"/>
          <p:nvPr/>
        </p:nvSpPr>
        <p:spPr>
          <a:xfrm>
            <a:off x="4791053" y="2000612"/>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38</a:t>
            </a:r>
          </a:p>
        </p:txBody>
      </p:sp>
      <p:sp>
        <p:nvSpPr>
          <p:cNvPr id="90" name="TextBox 89"/>
          <p:cNvSpPr txBox="1"/>
          <p:nvPr/>
        </p:nvSpPr>
        <p:spPr>
          <a:xfrm>
            <a:off x="4425293" y="2000612"/>
            <a:ext cx="54864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39</a:t>
            </a:r>
          </a:p>
        </p:txBody>
      </p:sp>
      <p:cxnSp>
        <p:nvCxnSpPr>
          <p:cNvPr id="100" name="Straight Connector 99"/>
          <p:cNvCxnSpPr/>
          <p:nvPr/>
        </p:nvCxnSpPr>
        <p:spPr bwMode="auto">
          <a:xfrm rot="5400000" flipH="1" flipV="1">
            <a:off x="4882493" y="3097891"/>
            <a:ext cx="18288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cxnSp>
        <p:nvCxnSpPr>
          <p:cNvPr id="101" name="Straight Connector 100"/>
          <p:cNvCxnSpPr/>
          <p:nvPr/>
        </p:nvCxnSpPr>
        <p:spPr bwMode="auto">
          <a:xfrm rot="5400000" flipH="1" flipV="1">
            <a:off x="6345533" y="2823571"/>
            <a:ext cx="18288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cxnSp>
        <p:nvCxnSpPr>
          <p:cNvPr id="103" name="Straight Connector 102"/>
          <p:cNvCxnSpPr/>
          <p:nvPr/>
        </p:nvCxnSpPr>
        <p:spPr bwMode="auto">
          <a:xfrm rot="5400000" flipH="1" flipV="1">
            <a:off x="8357213" y="3280771"/>
            <a:ext cx="18288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sp>
        <p:nvSpPr>
          <p:cNvPr id="105" name="TextBox 104"/>
          <p:cNvSpPr txBox="1"/>
          <p:nvPr/>
        </p:nvSpPr>
        <p:spPr>
          <a:xfrm>
            <a:off x="4699613" y="2930799"/>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9</a:t>
            </a:r>
          </a:p>
        </p:txBody>
      </p:sp>
      <p:sp>
        <p:nvSpPr>
          <p:cNvPr id="107" name="TextBox 106"/>
          <p:cNvSpPr txBox="1"/>
          <p:nvPr/>
        </p:nvSpPr>
        <p:spPr>
          <a:xfrm>
            <a:off x="6162653" y="2656479"/>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9</a:t>
            </a:r>
          </a:p>
        </p:txBody>
      </p:sp>
      <p:sp>
        <p:nvSpPr>
          <p:cNvPr id="108" name="TextBox 107"/>
          <p:cNvSpPr txBox="1"/>
          <p:nvPr/>
        </p:nvSpPr>
        <p:spPr>
          <a:xfrm>
            <a:off x="8174333" y="3113679"/>
            <a:ext cx="27432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9</a:t>
            </a:r>
          </a:p>
        </p:txBody>
      </p:sp>
      <p:cxnSp>
        <p:nvCxnSpPr>
          <p:cNvPr id="114" name="Shape 113"/>
          <p:cNvCxnSpPr>
            <a:stCxn id="78" idx="3"/>
          </p:cNvCxnSpPr>
          <p:nvPr/>
        </p:nvCxnSpPr>
        <p:spPr bwMode="auto">
          <a:xfrm>
            <a:off x="7717133" y="2412091"/>
            <a:ext cx="2651760" cy="4343400"/>
          </a:xfrm>
          <a:prstGeom prst="bentConnector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21" name="Straight Connector 120"/>
          <p:cNvCxnSpPr/>
          <p:nvPr/>
        </p:nvCxnSpPr>
        <p:spPr bwMode="auto">
          <a:xfrm rot="5400000" flipH="1" flipV="1">
            <a:off x="10277453" y="3280771"/>
            <a:ext cx="18288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sp>
        <p:nvSpPr>
          <p:cNvPr id="122" name="TextBox 121"/>
          <p:cNvSpPr txBox="1"/>
          <p:nvPr/>
        </p:nvSpPr>
        <p:spPr>
          <a:xfrm>
            <a:off x="9911693" y="3113679"/>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12</a:t>
            </a:r>
          </a:p>
        </p:txBody>
      </p:sp>
      <p:cxnSp>
        <p:nvCxnSpPr>
          <p:cNvPr id="154" name="Straight Connector 153"/>
          <p:cNvCxnSpPr/>
          <p:nvPr/>
        </p:nvCxnSpPr>
        <p:spPr bwMode="auto">
          <a:xfrm rot="10800000">
            <a:off x="9363053" y="6755491"/>
            <a:ext cx="10058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156" name="Straight Arrow Connector 155"/>
          <p:cNvCxnSpPr/>
          <p:nvPr/>
        </p:nvCxnSpPr>
        <p:spPr bwMode="auto">
          <a:xfrm rot="5400000" flipH="1" flipV="1">
            <a:off x="8997293" y="6389731"/>
            <a:ext cx="73152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Content Placeholder 2"/>
          <p:cNvSpPr>
            <a:spLocks noGrp="1"/>
          </p:cNvSpPr>
          <p:nvPr>
            <p:ph type="body" idx="1"/>
          </p:nvPr>
        </p:nvSpPr>
        <p:spPr>
          <a:xfrm>
            <a:off x="459106" y="1697357"/>
            <a:ext cx="10056494" cy="4221669"/>
          </a:xfrm>
        </p:spPr>
        <p:txBody>
          <a:bodyPr/>
          <a:lstStyle/>
          <a:p>
            <a:r>
              <a:rPr lang="en-US" smtClean="0"/>
              <a:t>DMA Support in Windows</a:t>
            </a:r>
          </a:p>
          <a:p>
            <a:r>
              <a:rPr lang="en-US" smtClean="0"/>
              <a:t>Windows DMA APIs</a:t>
            </a:r>
          </a:p>
          <a:p>
            <a:r>
              <a:rPr lang="en-US" smtClean="0"/>
              <a:t>Platform Advancements</a:t>
            </a:r>
          </a:p>
          <a:p>
            <a:r>
              <a:rPr lang="en-US" smtClean="0"/>
              <a:t>DMA Remapping</a:t>
            </a:r>
          </a:p>
          <a:p>
            <a:r>
              <a:rPr lang="en-US" smtClean="0"/>
              <a:t>Driver Considerations</a:t>
            </a:r>
          </a:p>
          <a:p>
            <a:r>
              <a:rPr lang="en-US" smtClean="0"/>
              <a:t>Feedback Solicitation</a:t>
            </a:r>
            <a:endParaRPr lang="en-US" dirty="0" smtClean="0"/>
          </a:p>
        </p:txBody>
      </p:sp>
    </p:spTree>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bwMode="auto">
          <a:xfrm>
            <a:off x="182880" y="1703071"/>
            <a:ext cx="10607040"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p:txBody>
          <a:bodyPr/>
          <a:lstStyle/>
          <a:p>
            <a:r>
              <a:rPr lang="en-US" smtClean="0"/>
              <a:t>AMD IOMMU Architecture</a:t>
            </a:r>
            <a:endParaRPr lang="en-US" dirty="0"/>
          </a:p>
        </p:txBody>
      </p:sp>
      <p:sp>
        <p:nvSpPr>
          <p:cNvPr id="4" name="Rectangle 3"/>
          <p:cNvSpPr/>
          <p:nvPr/>
        </p:nvSpPr>
        <p:spPr bwMode="auto">
          <a:xfrm>
            <a:off x="6963514" y="2371392"/>
            <a:ext cx="27432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Physical Page Offset</a:t>
            </a:r>
          </a:p>
        </p:txBody>
      </p:sp>
      <p:sp>
        <p:nvSpPr>
          <p:cNvPr id="10" name="Rectangle 9"/>
          <p:cNvSpPr/>
          <p:nvPr/>
        </p:nvSpPr>
        <p:spPr bwMode="auto">
          <a:xfrm>
            <a:off x="4220314" y="2371392"/>
            <a:ext cx="13716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00000000b</a:t>
            </a:r>
          </a:p>
        </p:txBody>
      </p:sp>
      <p:sp>
        <p:nvSpPr>
          <p:cNvPr id="11" name="Rectangle 10"/>
          <p:cNvSpPr/>
          <p:nvPr/>
        </p:nvSpPr>
        <p:spPr bwMode="auto">
          <a:xfrm>
            <a:off x="2848714" y="2371392"/>
            <a:ext cx="13716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Level-4 Offset</a:t>
            </a:r>
          </a:p>
        </p:txBody>
      </p:sp>
      <p:sp>
        <p:nvSpPr>
          <p:cNvPr id="12" name="Rectangle 11"/>
          <p:cNvSpPr/>
          <p:nvPr/>
        </p:nvSpPr>
        <p:spPr bwMode="auto">
          <a:xfrm>
            <a:off x="1477114" y="2371392"/>
            <a:ext cx="13716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000000000b</a:t>
            </a:r>
          </a:p>
        </p:txBody>
      </p:sp>
      <p:sp>
        <p:nvSpPr>
          <p:cNvPr id="13" name="Rectangle 12"/>
          <p:cNvSpPr/>
          <p:nvPr/>
        </p:nvSpPr>
        <p:spPr bwMode="auto">
          <a:xfrm>
            <a:off x="471274" y="2371392"/>
            <a:ext cx="100584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000000b</a:t>
            </a:r>
          </a:p>
        </p:txBody>
      </p:sp>
      <p:sp>
        <p:nvSpPr>
          <p:cNvPr id="14" name="TextBox 13"/>
          <p:cNvSpPr txBox="1"/>
          <p:nvPr/>
        </p:nvSpPr>
        <p:spPr>
          <a:xfrm>
            <a:off x="3945994" y="1639873"/>
            <a:ext cx="1737360" cy="369332"/>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DMA Address</a:t>
            </a:r>
          </a:p>
        </p:txBody>
      </p:sp>
      <p:sp>
        <p:nvSpPr>
          <p:cNvPr id="15" name="TextBox 14"/>
          <p:cNvSpPr txBox="1"/>
          <p:nvPr/>
        </p:nvSpPr>
        <p:spPr>
          <a:xfrm>
            <a:off x="9523834" y="2075928"/>
            <a:ext cx="27432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0</a:t>
            </a:r>
          </a:p>
        </p:txBody>
      </p:sp>
      <p:sp>
        <p:nvSpPr>
          <p:cNvPr id="16" name="TextBox 15"/>
          <p:cNvSpPr txBox="1"/>
          <p:nvPr/>
        </p:nvSpPr>
        <p:spPr>
          <a:xfrm>
            <a:off x="6872074" y="2097073"/>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20</a:t>
            </a:r>
          </a:p>
        </p:txBody>
      </p:sp>
      <p:sp>
        <p:nvSpPr>
          <p:cNvPr id="17" name="TextBox 16"/>
          <p:cNvSpPr txBox="1"/>
          <p:nvPr/>
        </p:nvSpPr>
        <p:spPr>
          <a:xfrm>
            <a:off x="6597754" y="2097073"/>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21</a:t>
            </a:r>
          </a:p>
        </p:txBody>
      </p:sp>
      <p:sp>
        <p:nvSpPr>
          <p:cNvPr id="18" name="TextBox 17"/>
          <p:cNvSpPr txBox="1"/>
          <p:nvPr/>
        </p:nvSpPr>
        <p:spPr>
          <a:xfrm>
            <a:off x="550047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29</a:t>
            </a:r>
          </a:p>
        </p:txBody>
      </p:sp>
      <p:sp>
        <p:nvSpPr>
          <p:cNvPr id="19" name="TextBox 18"/>
          <p:cNvSpPr txBox="1"/>
          <p:nvPr/>
        </p:nvSpPr>
        <p:spPr>
          <a:xfrm>
            <a:off x="522615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30</a:t>
            </a:r>
          </a:p>
        </p:txBody>
      </p:sp>
      <p:sp>
        <p:nvSpPr>
          <p:cNvPr id="20" name="TextBox 19"/>
          <p:cNvSpPr txBox="1"/>
          <p:nvPr/>
        </p:nvSpPr>
        <p:spPr>
          <a:xfrm>
            <a:off x="412887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38</a:t>
            </a:r>
          </a:p>
        </p:txBody>
      </p:sp>
      <p:sp>
        <p:nvSpPr>
          <p:cNvPr id="21" name="TextBox 20"/>
          <p:cNvSpPr txBox="1"/>
          <p:nvPr/>
        </p:nvSpPr>
        <p:spPr>
          <a:xfrm>
            <a:off x="385455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39</a:t>
            </a:r>
          </a:p>
        </p:txBody>
      </p:sp>
      <p:sp>
        <p:nvSpPr>
          <p:cNvPr id="22" name="TextBox 21"/>
          <p:cNvSpPr txBox="1"/>
          <p:nvPr/>
        </p:nvSpPr>
        <p:spPr>
          <a:xfrm>
            <a:off x="275727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47</a:t>
            </a:r>
          </a:p>
        </p:txBody>
      </p:sp>
      <p:sp>
        <p:nvSpPr>
          <p:cNvPr id="23" name="TextBox 22"/>
          <p:cNvSpPr txBox="1"/>
          <p:nvPr/>
        </p:nvSpPr>
        <p:spPr>
          <a:xfrm>
            <a:off x="248295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48</a:t>
            </a:r>
          </a:p>
        </p:txBody>
      </p:sp>
      <p:sp>
        <p:nvSpPr>
          <p:cNvPr id="24" name="TextBox 23"/>
          <p:cNvSpPr txBox="1"/>
          <p:nvPr/>
        </p:nvSpPr>
        <p:spPr>
          <a:xfrm>
            <a:off x="138567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57</a:t>
            </a:r>
          </a:p>
        </p:txBody>
      </p:sp>
      <p:sp>
        <p:nvSpPr>
          <p:cNvPr id="25" name="TextBox 24"/>
          <p:cNvSpPr txBox="1"/>
          <p:nvPr/>
        </p:nvSpPr>
        <p:spPr>
          <a:xfrm>
            <a:off x="111135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58</a:t>
            </a:r>
          </a:p>
        </p:txBody>
      </p:sp>
      <p:sp>
        <p:nvSpPr>
          <p:cNvPr id="26" name="TextBox 25"/>
          <p:cNvSpPr txBox="1"/>
          <p:nvPr/>
        </p:nvSpPr>
        <p:spPr>
          <a:xfrm>
            <a:off x="288394" y="2075928"/>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63</a:t>
            </a:r>
          </a:p>
        </p:txBody>
      </p:sp>
      <p:sp>
        <p:nvSpPr>
          <p:cNvPr id="27" name="Rectangle 26"/>
          <p:cNvSpPr/>
          <p:nvPr/>
        </p:nvSpPr>
        <p:spPr bwMode="auto">
          <a:xfrm>
            <a:off x="3580234" y="3834432"/>
            <a:ext cx="1371600" cy="237744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 name="Rectangle 28"/>
          <p:cNvSpPr/>
          <p:nvPr/>
        </p:nvSpPr>
        <p:spPr bwMode="auto">
          <a:xfrm>
            <a:off x="6231994" y="3834432"/>
            <a:ext cx="1371600" cy="237744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 name="Rectangle 29"/>
          <p:cNvSpPr/>
          <p:nvPr/>
        </p:nvSpPr>
        <p:spPr bwMode="auto">
          <a:xfrm>
            <a:off x="8335114" y="3834432"/>
            <a:ext cx="1737360" cy="237744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36" name="Straight Connector 35"/>
          <p:cNvCxnSpPr/>
          <p:nvPr/>
        </p:nvCxnSpPr>
        <p:spPr bwMode="auto">
          <a:xfrm rot="5400000">
            <a:off x="2024801" y="3834432"/>
            <a:ext cx="23774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38" name="Straight Arrow Connector 37"/>
          <p:cNvCxnSpPr>
            <a:endCxn id="27" idx="1"/>
          </p:cNvCxnSpPr>
          <p:nvPr/>
        </p:nvCxnSpPr>
        <p:spPr bwMode="auto">
          <a:xfrm>
            <a:off x="3214474" y="5023152"/>
            <a:ext cx="36576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39" name="Rectangle 38"/>
          <p:cNvSpPr/>
          <p:nvPr/>
        </p:nvSpPr>
        <p:spPr bwMode="auto">
          <a:xfrm>
            <a:off x="3580234" y="4840272"/>
            <a:ext cx="82296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PDE</a:t>
            </a:r>
          </a:p>
        </p:txBody>
      </p:sp>
      <p:sp>
        <p:nvSpPr>
          <p:cNvPr id="40" name="Rectangle 39"/>
          <p:cNvSpPr/>
          <p:nvPr/>
        </p:nvSpPr>
        <p:spPr bwMode="auto">
          <a:xfrm>
            <a:off x="4403194" y="4840272"/>
            <a:ext cx="27432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2</a:t>
            </a:r>
          </a:p>
        </p:txBody>
      </p:sp>
      <p:sp>
        <p:nvSpPr>
          <p:cNvPr id="41" name="Rectangle 40"/>
          <p:cNvSpPr/>
          <p:nvPr/>
        </p:nvSpPr>
        <p:spPr bwMode="auto">
          <a:xfrm>
            <a:off x="4677514" y="4840272"/>
            <a:ext cx="27432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 name="Rectangle 41"/>
          <p:cNvSpPr/>
          <p:nvPr/>
        </p:nvSpPr>
        <p:spPr bwMode="auto">
          <a:xfrm>
            <a:off x="6231994" y="4840272"/>
            <a:ext cx="82296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PDE</a:t>
            </a:r>
          </a:p>
        </p:txBody>
      </p:sp>
      <p:sp>
        <p:nvSpPr>
          <p:cNvPr id="43" name="Rectangle 42"/>
          <p:cNvSpPr/>
          <p:nvPr/>
        </p:nvSpPr>
        <p:spPr bwMode="auto">
          <a:xfrm>
            <a:off x="7054954" y="4840272"/>
            <a:ext cx="27432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0</a:t>
            </a:r>
          </a:p>
        </p:txBody>
      </p:sp>
      <p:sp>
        <p:nvSpPr>
          <p:cNvPr id="44" name="Rectangle 43"/>
          <p:cNvSpPr/>
          <p:nvPr/>
        </p:nvSpPr>
        <p:spPr bwMode="auto">
          <a:xfrm>
            <a:off x="7329274" y="4840272"/>
            <a:ext cx="27432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40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45" name="Straight Connector 44"/>
          <p:cNvCxnSpPr/>
          <p:nvPr/>
        </p:nvCxnSpPr>
        <p:spPr bwMode="auto">
          <a:xfrm rot="5400000">
            <a:off x="4676561" y="3833479"/>
            <a:ext cx="23774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46" name="Straight Arrow Connector 45"/>
          <p:cNvCxnSpPr/>
          <p:nvPr/>
        </p:nvCxnSpPr>
        <p:spPr bwMode="auto">
          <a:xfrm>
            <a:off x="5866234" y="5022199"/>
            <a:ext cx="36576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48" name="Shape 47"/>
          <p:cNvCxnSpPr>
            <a:stCxn id="41" idx="3"/>
            <a:endCxn id="29" idx="2"/>
          </p:cNvCxnSpPr>
          <p:nvPr/>
        </p:nvCxnSpPr>
        <p:spPr bwMode="auto">
          <a:xfrm>
            <a:off x="4951834" y="4977432"/>
            <a:ext cx="1965960" cy="1234440"/>
          </a:xfrm>
          <a:prstGeom prst="bentConnector4">
            <a:avLst>
              <a:gd name="adj1" fmla="val 32558"/>
              <a:gd name="adj2" fmla="val 12222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49" name="Shape 48"/>
          <p:cNvCxnSpPr>
            <a:stCxn id="44" idx="3"/>
            <a:endCxn id="30" idx="2"/>
          </p:cNvCxnSpPr>
          <p:nvPr/>
        </p:nvCxnSpPr>
        <p:spPr bwMode="auto">
          <a:xfrm>
            <a:off x="7603594" y="4977432"/>
            <a:ext cx="1600200" cy="1234440"/>
          </a:xfrm>
          <a:prstGeom prst="bentConnector4">
            <a:avLst>
              <a:gd name="adj1" fmla="val 22857"/>
              <a:gd name="adj2" fmla="val 12222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50" name="Straight Connector 49"/>
          <p:cNvCxnSpPr/>
          <p:nvPr/>
        </p:nvCxnSpPr>
        <p:spPr bwMode="auto">
          <a:xfrm rot="5400000">
            <a:off x="7009234" y="3605832"/>
            <a:ext cx="192024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none" w="med" len="med"/>
          </a:ln>
          <a:effectLst>
            <a:glow rad="101600">
              <a:schemeClr val="accent4">
                <a:satMod val="175000"/>
                <a:alpha val="40000"/>
              </a:schemeClr>
            </a:glow>
          </a:effectLst>
        </p:spPr>
      </p:cxnSp>
      <p:cxnSp>
        <p:nvCxnSpPr>
          <p:cNvPr id="51" name="Straight Arrow Connector 50"/>
          <p:cNvCxnSpPr/>
          <p:nvPr/>
        </p:nvCxnSpPr>
        <p:spPr bwMode="auto">
          <a:xfrm>
            <a:off x="7969354" y="4564046"/>
            <a:ext cx="36576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52" name="Rectangle 51"/>
          <p:cNvSpPr/>
          <p:nvPr/>
        </p:nvSpPr>
        <p:spPr bwMode="auto">
          <a:xfrm>
            <a:off x="8335114" y="4383072"/>
            <a:ext cx="173736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400" dirty="0" smtClean="0">
                <a:solidFill>
                  <a:schemeClr val="tx1"/>
                </a:solidFill>
                <a:effectLst>
                  <a:outerShdw blurRad="38100" dist="38100" dir="2700000" algn="tl">
                    <a:srgbClr val="000000">
                      <a:alpha val="43137"/>
                    </a:srgbClr>
                  </a:outerShdw>
                </a:effectLst>
                <a:latin typeface="Segoe" pitchFamily="34" charset="0"/>
              </a:rPr>
              <a:t>Physical Address</a:t>
            </a:r>
          </a:p>
        </p:txBody>
      </p:sp>
      <p:sp>
        <p:nvSpPr>
          <p:cNvPr id="53" name="Rectangle 52"/>
          <p:cNvSpPr/>
          <p:nvPr/>
        </p:nvSpPr>
        <p:spPr bwMode="auto">
          <a:xfrm>
            <a:off x="7969354" y="7309152"/>
            <a:ext cx="146304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1300" dirty="0" smtClean="0">
              <a:solidFill>
                <a:schemeClr val="tx2"/>
              </a:solidFill>
              <a:effectLst>
                <a:outerShdw blurRad="38100" dist="38100" dir="2700000" algn="tl">
                  <a:srgbClr val="000000">
                    <a:alpha val="43137"/>
                  </a:srgbClr>
                </a:outerShdw>
              </a:effectLst>
            </a:endParaRPr>
          </a:p>
        </p:txBody>
      </p:sp>
      <p:sp>
        <p:nvSpPr>
          <p:cNvPr id="54" name="Rectangle 53"/>
          <p:cNvSpPr/>
          <p:nvPr/>
        </p:nvSpPr>
        <p:spPr bwMode="auto">
          <a:xfrm>
            <a:off x="7237834" y="7309152"/>
            <a:ext cx="73152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4h</a:t>
            </a:r>
          </a:p>
        </p:txBody>
      </p:sp>
      <p:sp>
        <p:nvSpPr>
          <p:cNvPr id="55" name="Rectangle 54"/>
          <p:cNvSpPr/>
          <p:nvPr/>
        </p:nvSpPr>
        <p:spPr bwMode="auto">
          <a:xfrm>
            <a:off x="4586074" y="7309152"/>
            <a:ext cx="265176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Level-4 Page Table Address</a:t>
            </a:r>
          </a:p>
        </p:txBody>
      </p:sp>
      <p:sp>
        <p:nvSpPr>
          <p:cNvPr id="56" name="Rectangle 55"/>
          <p:cNvSpPr/>
          <p:nvPr/>
        </p:nvSpPr>
        <p:spPr bwMode="auto">
          <a:xfrm>
            <a:off x="2757274" y="7309152"/>
            <a:ext cx="18288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1300" dirty="0" smtClean="0">
              <a:solidFill>
                <a:schemeClr val="tx2"/>
              </a:solidFill>
              <a:effectLst>
                <a:outerShdw blurRad="38100" dist="38100" dir="2700000" algn="tl">
                  <a:srgbClr val="000000">
                    <a:alpha val="43137"/>
                  </a:srgbClr>
                </a:outerShdw>
              </a:effectLst>
            </a:endParaRPr>
          </a:p>
        </p:txBody>
      </p:sp>
      <p:cxnSp>
        <p:nvCxnSpPr>
          <p:cNvPr id="58" name="Shape 57"/>
          <p:cNvCxnSpPr>
            <a:stCxn id="56" idx="1"/>
            <a:endCxn id="27" idx="2"/>
          </p:cNvCxnSpPr>
          <p:nvPr/>
        </p:nvCxnSpPr>
        <p:spPr bwMode="auto">
          <a:xfrm rot="10800000" flipH="1">
            <a:off x="2757274" y="6211872"/>
            <a:ext cx="1508760" cy="1234440"/>
          </a:xfrm>
          <a:prstGeom prst="bentConnector4">
            <a:avLst>
              <a:gd name="adj1" fmla="val -18182"/>
              <a:gd name="adj2" fmla="val 55556"/>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59" name="TextBox 58"/>
          <p:cNvSpPr txBox="1"/>
          <p:nvPr/>
        </p:nvSpPr>
        <p:spPr>
          <a:xfrm>
            <a:off x="9249514" y="7013688"/>
            <a:ext cx="36576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0</a:t>
            </a:r>
          </a:p>
        </p:txBody>
      </p:sp>
      <p:sp>
        <p:nvSpPr>
          <p:cNvPr id="60" name="TextBox 59"/>
          <p:cNvSpPr txBox="1"/>
          <p:nvPr/>
        </p:nvSpPr>
        <p:spPr>
          <a:xfrm>
            <a:off x="7877914" y="7034833"/>
            <a:ext cx="36576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8</a:t>
            </a:r>
          </a:p>
        </p:txBody>
      </p:sp>
      <p:sp>
        <p:nvSpPr>
          <p:cNvPr id="61" name="TextBox 60"/>
          <p:cNvSpPr txBox="1"/>
          <p:nvPr/>
        </p:nvSpPr>
        <p:spPr>
          <a:xfrm>
            <a:off x="7695034" y="7034833"/>
            <a:ext cx="36576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9</a:t>
            </a:r>
          </a:p>
        </p:txBody>
      </p:sp>
      <p:sp>
        <p:nvSpPr>
          <p:cNvPr id="62" name="TextBox 61"/>
          <p:cNvSpPr txBox="1"/>
          <p:nvPr/>
        </p:nvSpPr>
        <p:spPr>
          <a:xfrm>
            <a:off x="7146394" y="7034833"/>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11</a:t>
            </a:r>
          </a:p>
        </p:txBody>
      </p:sp>
      <p:sp>
        <p:nvSpPr>
          <p:cNvPr id="63" name="TextBox 62"/>
          <p:cNvSpPr txBox="1"/>
          <p:nvPr/>
        </p:nvSpPr>
        <p:spPr>
          <a:xfrm>
            <a:off x="6872074" y="7034833"/>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12</a:t>
            </a:r>
          </a:p>
        </p:txBody>
      </p:sp>
      <p:sp>
        <p:nvSpPr>
          <p:cNvPr id="64" name="TextBox 63"/>
          <p:cNvSpPr txBox="1"/>
          <p:nvPr/>
        </p:nvSpPr>
        <p:spPr>
          <a:xfrm>
            <a:off x="4494634" y="7034833"/>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51</a:t>
            </a:r>
          </a:p>
        </p:txBody>
      </p:sp>
      <p:sp>
        <p:nvSpPr>
          <p:cNvPr id="65" name="TextBox 64"/>
          <p:cNvSpPr txBox="1"/>
          <p:nvPr/>
        </p:nvSpPr>
        <p:spPr>
          <a:xfrm>
            <a:off x="4220314" y="7034833"/>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52</a:t>
            </a:r>
          </a:p>
        </p:txBody>
      </p:sp>
      <p:sp>
        <p:nvSpPr>
          <p:cNvPr id="66" name="TextBox 65"/>
          <p:cNvSpPr txBox="1"/>
          <p:nvPr/>
        </p:nvSpPr>
        <p:spPr>
          <a:xfrm>
            <a:off x="2665834" y="7034833"/>
            <a:ext cx="457200" cy="295465"/>
          </a:xfrm>
          <a:prstGeom prst="rect">
            <a:avLst/>
          </a:prstGeom>
          <a:noFill/>
        </p:spPr>
        <p:txBody>
          <a:bodyPr wrap="square" lIns="109728" tIns="54864" rIns="109728" bIns="54864" rtlCol="0">
            <a:spAutoFit/>
          </a:bodyPr>
          <a:lstStyle/>
          <a:p>
            <a:pPr algn="ctr"/>
            <a:r>
              <a:rPr lang="en-US" sz="1200" dirty="0" smtClean="0">
                <a:solidFill>
                  <a:schemeClr val="tx2"/>
                </a:solidFill>
                <a:effectLst>
                  <a:outerShdw blurRad="38100" dist="38100" dir="2700000" algn="tl">
                    <a:srgbClr val="000000">
                      <a:alpha val="43137"/>
                    </a:srgbClr>
                  </a:outerShdw>
                </a:effectLst>
              </a:rPr>
              <a:t>63</a:t>
            </a:r>
          </a:p>
        </p:txBody>
      </p:sp>
      <p:cxnSp>
        <p:nvCxnSpPr>
          <p:cNvPr id="68" name="Straight Connector 67"/>
          <p:cNvCxnSpPr/>
          <p:nvPr/>
        </p:nvCxnSpPr>
        <p:spPr bwMode="auto">
          <a:xfrm flipV="1">
            <a:off x="3123034" y="3560112"/>
            <a:ext cx="182880" cy="9144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cxnSp>
        <p:nvCxnSpPr>
          <p:cNvPr id="69" name="Straight Connector 68"/>
          <p:cNvCxnSpPr/>
          <p:nvPr/>
        </p:nvCxnSpPr>
        <p:spPr bwMode="auto">
          <a:xfrm flipV="1">
            <a:off x="5774794" y="3742992"/>
            <a:ext cx="182880" cy="9144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cxnSp>
        <p:nvCxnSpPr>
          <p:cNvPr id="70" name="Straight Connector 69"/>
          <p:cNvCxnSpPr/>
          <p:nvPr/>
        </p:nvCxnSpPr>
        <p:spPr bwMode="auto">
          <a:xfrm flipV="1">
            <a:off x="7877914" y="3742992"/>
            <a:ext cx="182880" cy="9144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cxnSp>
        <p:nvCxnSpPr>
          <p:cNvPr id="71" name="Straight Connector 70"/>
          <p:cNvCxnSpPr/>
          <p:nvPr/>
        </p:nvCxnSpPr>
        <p:spPr bwMode="auto">
          <a:xfrm flipV="1">
            <a:off x="5134714" y="4931712"/>
            <a:ext cx="182880" cy="9144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cxnSp>
        <p:nvCxnSpPr>
          <p:cNvPr id="78" name="Straight Connector 77"/>
          <p:cNvCxnSpPr/>
          <p:nvPr/>
        </p:nvCxnSpPr>
        <p:spPr bwMode="auto">
          <a:xfrm flipV="1">
            <a:off x="7695034" y="4931712"/>
            <a:ext cx="182880" cy="9144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rgbClr val="FF0000"/>
            </a:solidFill>
            <a:prstDash val="solid"/>
            <a:round/>
            <a:headEnd type="none" w="med" len="med"/>
            <a:tailEnd type="none" w="med" len="med"/>
          </a:ln>
          <a:effectLst>
            <a:glow rad="63500">
              <a:schemeClr val="accent3">
                <a:satMod val="175000"/>
                <a:alpha val="40000"/>
              </a:schemeClr>
            </a:glow>
          </a:effectLst>
        </p:spPr>
      </p:cxnSp>
      <p:sp>
        <p:nvSpPr>
          <p:cNvPr id="79" name="TextBox 78"/>
          <p:cNvSpPr txBox="1"/>
          <p:nvPr/>
        </p:nvSpPr>
        <p:spPr>
          <a:xfrm>
            <a:off x="5500474" y="3560113"/>
            <a:ext cx="36576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9</a:t>
            </a:r>
          </a:p>
        </p:txBody>
      </p:sp>
      <p:sp>
        <p:nvSpPr>
          <p:cNvPr id="80" name="TextBox 79"/>
          <p:cNvSpPr txBox="1"/>
          <p:nvPr/>
        </p:nvSpPr>
        <p:spPr>
          <a:xfrm>
            <a:off x="2848714" y="3377233"/>
            <a:ext cx="36576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9</a:t>
            </a:r>
          </a:p>
        </p:txBody>
      </p:sp>
      <p:sp>
        <p:nvSpPr>
          <p:cNvPr id="81" name="TextBox 80"/>
          <p:cNvSpPr txBox="1"/>
          <p:nvPr/>
        </p:nvSpPr>
        <p:spPr>
          <a:xfrm>
            <a:off x="4951834" y="4673180"/>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52</a:t>
            </a:r>
          </a:p>
        </p:txBody>
      </p:sp>
      <p:sp>
        <p:nvSpPr>
          <p:cNvPr id="82" name="TextBox 81"/>
          <p:cNvSpPr txBox="1"/>
          <p:nvPr/>
        </p:nvSpPr>
        <p:spPr>
          <a:xfrm>
            <a:off x="7603594" y="4657393"/>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52</a:t>
            </a:r>
          </a:p>
        </p:txBody>
      </p:sp>
      <p:sp>
        <p:nvSpPr>
          <p:cNvPr id="83" name="TextBox 82"/>
          <p:cNvSpPr txBox="1"/>
          <p:nvPr/>
        </p:nvSpPr>
        <p:spPr>
          <a:xfrm>
            <a:off x="7512154" y="3575900"/>
            <a:ext cx="457200" cy="295465"/>
          </a:xfrm>
          <a:prstGeom prst="rect">
            <a:avLst/>
          </a:prstGeom>
          <a:noFill/>
        </p:spPr>
        <p:txBody>
          <a:bodyPr wrap="square" lIns="109728" tIns="54864" rIns="109728" bIns="54864" rtlCol="0">
            <a:spAutoFit/>
          </a:bodyPr>
          <a:lstStyle/>
          <a:p>
            <a:pPr algn="ctr"/>
            <a:r>
              <a:rPr lang="en-US" sz="1200" dirty="0" smtClean="0">
                <a:effectLst>
                  <a:outerShdw blurRad="38100" dist="38100" dir="2700000" algn="tl">
                    <a:srgbClr val="000000">
                      <a:alpha val="43137"/>
                    </a:srgbClr>
                  </a:outerShdw>
                </a:effectLst>
                <a:latin typeface="Segoe" pitchFamily="34" charset="0"/>
              </a:rPr>
              <a:t>21</a:t>
            </a:r>
          </a:p>
        </p:txBody>
      </p:sp>
      <p:sp>
        <p:nvSpPr>
          <p:cNvPr id="84" name="TextBox 83"/>
          <p:cNvSpPr txBox="1"/>
          <p:nvPr/>
        </p:nvSpPr>
        <p:spPr>
          <a:xfrm>
            <a:off x="3397354" y="3377233"/>
            <a:ext cx="1737360" cy="369332"/>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Level-4 Table</a:t>
            </a:r>
          </a:p>
        </p:txBody>
      </p:sp>
      <p:sp>
        <p:nvSpPr>
          <p:cNvPr id="85" name="TextBox 84"/>
          <p:cNvSpPr txBox="1"/>
          <p:nvPr/>
        </p:nvSpPr>
        <p:spPr>
          <a:xfrm>
            <a:off x="6140554" y="3377233"/>
            <a:ext cx="1554480" cy="369332"/>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Level-2 Table</a:t>
            </a:r>
          </a:p>
        </p:txBody>
      </p:sp>
      <p:sp>
        <p:nvSpPr>
          <p:cNvPr id="86" name="TextBox 85"/>
          <p:cNvSpPr txBox="1"/>
          <p:nvPr/>
        </p:nvSpPr>
        <p:spPr>
          <a:xfrm>
            <a:off x="8517994" y="3377233"/>
            <a:ext cx="1371600" cy="369332"/>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2 MB Page</a:t>
            </a:r>
          </a:p>
        </p:txBody>
      </p:sp>
      <p:sp>
        <p:nvSpPr>
          <p:cNvPr id="87" name="TextBox 86"/>
          <p:cNvSpPr txBox="1"/>
          <p:nvPr/>
        </p:nvSpPr>
        <p:spPr>
          <a:xfrm>
            <a:off x="457200" y="7659816"/>
            <a:ext cx="1280160" cy="295465"/>
          </a:xfrm>
          <a:prstGeom prst="rect">
            <a:avLst/>
          </a:prstGeom>
          <a:noFill/>
        </p:spPr>
        <p:txBody>
          <a:bodyPr wrap="square" lIns="109728" tIns="54864" rIns="109728" bIns="54864" rtlCol="0">
            <a:spAutoFit/>
          </a:bodyPr>
          <a:lstStyle/>
          <a:p>
            <a:r>
              <a:rPr lang="en-US" sz="1200" dirty="0" smtClean="0">
                <a:effectLst>
                  <a:outerShdw blurRad="38100" dist="38100" dir="2700000" algn="tl">
                    <a:srgbClr val="000000">
                      <a:alpha val="43137"/>
                    </a:srgbClr>
                  </a:outerShdw>
                </a:effectLst>
                <a:latin typeface="Segoe" pitchFamily="34" charset="0"/>
              </a:rPr>
              <a:t>Source:  AMD</a:t>
            </a:r>
          </a:p>
        </p:txBody>
      </p:sp>
      <p:sp>
        <p:nvSpPr>
          <p:cNvPr id="67" name="Rectangle 66"/>
          <p:cNvSpPr/>
          <p:nvPr/>
        </p:nvSpPr>
        <p:spPr bwMode="auto">
          <a:xfrm>
            <a:off x="5591914" y="2371392"/>
            <a:ext cx="1371600" cy="274320"/>
          </a:xfrm>
          <a:prstGeom prst="rect">
            <a:avLst/>
          </a:prstGeom>
          <a:solidFill>
            <a:srgbClr val="336600"/>
          </a:solidFill>
          <a:ln>
            <a:headEnd type="none" w="med" len="med"/>
            <a:tailEnd type="none" w="med" len="med"/>
          </a:ln>
          <a:effectLst>
            <a:glow rad="63500">
              <a:schemeClr val="accent2">
                <a:satMod val="175000"/>
                <a:alpha val="40000"/>
              </a:schemeClr>
            </a:glow>
          </a:effectLst>
        </p:spPr>
        <p:style>
          <a:lnRef idx="0">
            <a:schemeClr val="accent2"/>
          </a:lnRef>
          <a:fillRef idx="3">
            <a:schemeClr val="accent2"/>
          </a:fillRef>
          <a:effectRef idx="3">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r>
              <a:rPr lang="en-US" sz="1300" dirty="0" smtClean="0">
                <a:solidFill>
                  <a:schemeClr val="tx2"/>
                </a:solidFill>
                <a:effectLst>
                  <a:outerShdw blurRad="38100" dist="38100" dir="2700000" algn="tl">
                    <a:srgbClr val="000000">
                      <a:alpha val="43137"/>
                    </a:srgbClr>
                  </a:outerShdw>
                </a:effectLst>
              </a:rPr>
              <a:t>Level-2 Offset</a:t>
            </a:r>
          </a:p>
        </p:txBody>
      </p:sp>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DMA Remapping</a:t>
            </a:r>
            <a:br>
              <a:rPr lang="en-US" dirty="0" smtClean="0"/>
            </a:br>
            <a:r>
              <a:rPr sz="4300" smtClean="0">
                <a:solidFill>
                  <a:schemeClr val="accent1"/>
                </a:solidFill>
              </a:rPr>
              <a:t>Domains</a:t>
            </a:r>
            <a:endParaRPr lang="en-US" dirty="0">
              <a:solidFill>
                <a:schemeClr val="accent1"/>
              </a:solidFill>
            </a:endParaRPr>
          </a:p>
        </p:txBody>
      </p:sp>
      <p:sp>
        <p:nvSpPr>
          <p:cNvPr id="3" name="Content Placeholder 2"/>
          <p:cNvSpPr>
            <a:spLocks noGrp="1"/>
          </p:cNvSpPr>
          <p:nvPr>
            <p:ph type="body" idx="1"/>
          </p:nvPr>
        </p:nvSpPr>
        <p:spPr>
          <a:xfrm>
            <a:off x="459106" y="2286001"/>
            <a:ext cx="10056494" cy="5273238"/>
          </a:xfrm>
        </p:spPr>
        <p:txBody>
          <a:bodyPr/>
          <a:lstStyle/>
          <a:p>
            <a:r>
              <a:rPr lang="en-US" sz="2900" dirty="0" smtClean="0"/>
              <a:t>Domain is an abstract, isolated environment</a:t>
            </a:r>
          </a:p>
          <a:p>
            <a:r>
              <a:rPr lang="en-US" sz="2900" dirty="0" smtClean="0"/>
              <a:t>Each device is assigned exactly one domain</a:t>
            </a:r>
          </a:p>
          <a:p>
            <a:r>
              <a:rPr lang="en-US" sz="2900" dirty="0" smtClean="0"/>
              <a:t>Devices have visibility into memory mapped to a domain</a:t>
            </a:r>
          </a:p>
          <a:p>
            <a:r>
              <a:rPr lang="en-US" sz="2900" dirty="0" smtClean="0"/>
              <a:t>A </a:t>
            </a:r>
            <a:r>
              <a:rPr lang="en-US" sz="2900" dirty="0" err="1" smtClean="0"/>
              <a:t>DMAr</a:t>
            </a:r>
            <a:r>
              <a:rPr lang="en-US" sz="2900" dirty="0" smtClean="0"/>
              <a:t> unit can support multiple domains</a:t>
            </a:r>
          </a:p>
          <a:p>
            <a:r>
              <a:rPr lang="en-US" sz="2900" dirty="0" smtClean="0"/>
              <a:t>Domain mapping tables can be shared by multiple </a:t>
            </a:r>
            <a:r>
              <a:rPr lang="en-US" sz="2900" dirty="0" err="1" smtClean="0"/>
              <a:t>DMAr</a:t>
            </a:r>
            <a:r>
              <a:rPr lang="en-US" sz="2900" dirty="0" smtClean="0"/>
              <a:t> units</a:t>
            </a:r>
          </a:p>
          <a:p>
            <a:r>
              <a:rPr lang="en-US" sz="2900" dirty="0" smtClean="0"/>
              <a:t>Address translation tables can be shared across domains</a:t>
            </a:r>
          </a:p>
          <a:p>
            <a:r>
              <a:rPr lang="en-US" sz="2900" dirty="0" smtClean="0"/>
              <a:t>A domain supports abstraction of a device address space</a:t>
            </a:r>
          </a:p>
          <a:p>
            <a:r>
              <a:rPr lang="en-US" sz="2900" dirty="0" smtClean="0"/>
              <a:t>A device address is mapped with appropriate </a:t>
            </a:r>
            <a:br>
              <a:rPr lang="en-US" sz="2900" dirty="0" smtClean="0"/>
            </a:br>
            <a:r>
              <a:rPr lang="en-US" sz="2900" dirty="0" smtClean="0"/>
              <a:t>read-write permissions</a:t>
            </a:r>
          </a:p>
        </p:txBody>
      </p:sp>
    </p:spTree>
  </p:cSld>
  <p:clrMapOvr>
    <a:masterClrMapping/>
  </p:clrMapOvr>
  <p:transition advClick="0">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7" name="Rectangle 5"/>
          <p:cNvSpPr>
            <a:spLocks noGrp="1" noChangeArrowheads="1"/>
          </p:cNvSpPr>
          <p:nvPr>
            <p:ph type="title"/>
          </p:nvPr>
        </p:nvSpPr>
        <p:spPr>
          <a:xfrm>
            <a:off x="459106" y="274321"/>
            <a:ext cx="10056494" cy="1429314"/>
          </a:xfrm>
        </p:spPr>
        <p:txBody>
          <a:bodyPr/>
          <a:lstStyle/>
          <a:p>
            <a:r>
              <a:rPr lang="en-US" dirty="0" smtClean="0"/>
              <a:t>DMA Remapping</a:t>
            </a:r>
            <a:br>
              <a:rPr lang="en-US" dirty="0" smtClean="0"/>
            </a:br>
            <a:r>
              <a:rPr sz="4300" smtClean="0">
                <a:solidFill>
                  <a:schemeClr val="accent1"/>
                </a:solidFill>
              </a:rPr>
              <a:t>Future directions</a:t>
            </a:r>
            <a:endParaRPr lang="en-US" dirty="0">
              <a:solidFill>
                <a:schemeClr val="accent1"/>
              </a:solidFill>
            </a:endParaRPr>
          </a:p>
        </p:txBody>
      </p:sp>
      <p:sp>
        <p:nvSpPr>
          <p:cNvPr id="207878" name="Rectangle 6"/>
          <p:cNvSpPr>
            <a:spLocks noGrp="1" noChangeArrowheads="1"/>
          </p:cNvSpPr>
          <p:nvPr>
            <p:ph type="body" idx="1"/>
          </p:nvPr>
        </p:nvSpPr>
        <p:spPr>
          <a:xfrm>
            <a:off x="457200" y="2286001"/>
            <a:ext cx="10056494" cy="1841530"/>
          </a:xfrm>
        </p:spPr>
        <p:txBody>
          <a:bodyPr/>
          <a:lstStyle/>
          <a:p>
            <a:r>
              <a:rPr lang="en-US" dirty="0" smtClean="0"/>
              <a:t>DMA Remapping Use Cases</a:t>
            </a:r>
          </a:p>
          <a:p>
            <a:r>
              <a:rPr lang="en-US" dirty="0" smtClean="0"/>
              <a:t>Long term technology plan not set in stone</a:t>
            </a:r>
          </a:p>
        </p:txBody>
      </p:sp>
    </p:spTree>
  </p:cSld>
  <p:clrMapOvr>
    <a:masterClrMapping/>
  </p:clrMapOvr>
  <p:transition advClick="0">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DMA Remapping</a:t>
            </a:r>
            <a:br>
              <a:rPr lang="en-US" dirty="0" smtClean="0"/>
            </a:br>
            <a:r>
              <a:rPr sz="4300" smtClean="0">
                <a:solidFill>
                  <a:schemeClr val="accent1"/>
                </a:solidFill>
              </a:rPr>
              <a:t>Use cases</a:t>
            </a:r>
            <a:endParaRPr lang="en-US" dirty="0">
              <a:solidFill>
                <a:schemeClr val="accent1"/>
              </a:solidFill>
            </a:endParaRPr>
          </a:p>
        </p:txBody>
      </p:sp>
      <p:sp>
        <p:nvSpPr>
          <p:cNvPr id="3" name="Content Placeholder 2"/>
          <p:cNvSpPr>
            <a:spLocks noGrp="1"/>
          </p:cNvSpPr>
          <p:nvPr>
            <p:ph type="body" idx="1"/>
          </p:nvPr>
        </p:nvSpPr>
        <p:spPr>
          <a:xfrm>
            <a:off x="457200" y="2286000"/>
            <a:ext cx="10056494" cy="5250053"/>
          </a:xfrm>
        </p:spPr>
        <p:txBody>
          <a:bodyPr/>
          <a:lstStyle/>
          <a:p>
            <a:r>
              <a:rPr lang="en-US" dirty="0" smtClean="0"/>
              <a:t>Improve system robustness and reliability</a:t>
            </a:r>
          </a:p>
          <a:p>
            <a:pPr lvl="1"/>
            <a:r>
              <a:rPr lang="en-US" dirty="0" smtClean="0"/>
              <a:t>Catch potential DMA corruptions</a:t>
            </a:r>
          </a:p>
          <a:p>
            <a:pPr lvl="1"/>
            <a:r>
              <a:rPr lang="en-US" dirty="0" smtClean="0"/>
              <a:t>Protect system code and data structures</a:t>
            </a:r>
          </a:p>
          <a:p>
            <a:pPr lvl="1"/>
            <a:r>
              <a:rPr lang="en-US" dirty="0" smtClean="0"/>
              <a:t>Report hardware faults to management software</a:t>
            </a:r>
          </a:p>
          <a:p>
            <a:r>
              <a:rPr lang="en-US" dirty="0" smtClean="0"/>
              <a:t>Provide device scalability solutions</a:t>
            </a:r>
          </a:p>
          <a:p>
            <a:r>
              <a:rPr lang="en-US" dirty="0" smtClean="0"/>
              <a:t>Eliminate bounce buffers</a:t>
            </a:r>
          </a:p>
          <a:p>
            <a:r>
              <a:rPr lang="en-US" dirty="0" smtClean="0"/>
              <a:t>Device isolation</a:t>
            </a:r>
          </a:p>
        </p:txBody>
      </p:sp>
    </p:spTree>
  </p:cSld>
  <p:clrMapOvr>
    <a:masterClrMapping/>
  </p:clrMapOvr>
  <p:transition advClick="0">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bwMode="auto">
          <a:xfrm>
            <a:off x="5486400" y="1703071"/>
            <a:ext cx="5486400"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a:xfrm>
            <a:off x="459106" y="274321"/>
            <a:ext cx="10056494" cy="1429314"/>
          </a:xfrm>
        </p:spPr>
        <p:txBody>
          <a:bodyPr/>
          <a:lstStyle/>
          <a:p>
            <a:r>
              <a:rPr lang="en-US" dirty="0" smtClean="0"/>
              <a:t>Domain Mapping Scheme</a:t>
            </a:r>
            <a:br>
              <a:rPr lang="en-US" dirty="0" smtClean="0"/>
            </a:br>
            <a:r>
              <a:rPr sz="4300" smtClean="0">
                <a:solidFill>
                  <a:schemeClr val="accent1"/>
                </a:solidFill>
              </a:rPr>
              <a:t>Protected mapping</a:t>
            </a:r>
            <a:endParaRPr lang="en-US" dirty="0">
              <a:solidFill>
                <a:schemeClr val="accent1"/>
              </a:solidFill>
            </a:endParaRPr>
          </a:p>
        </p:txBody>
      </p:sp>
      <p:sp>
        <p:nvSpPr>
          <p:cNvPr id="3" name="Content Placeholder 2"/>
          <p:cNvSpPr>
            <a:spLocks noGrp="1"/>
          </p:cNvSpPr>
          <p:nvPr>
            <p:ph type="body" idx="1"/>
          </p:nvPr>
        </p:nvSpPr>
        <p:spPr>
          <a:xfrm>
            <a:off x="457200" y="2286000"/>
            <a:ext cx="5029200" cy="5538952"/>
          </a:xfrm>
        </p:spPr>
        <p:txBody>
          <a:bodyPr/>
          <a:lstStyle/>
          <a:p>
            <a:r>
              <a:rPr lang="en-US" sz="3400" dirty="0" smtClean="0"/>
              <a:t>Each device may have a unique DMA address space up to its highest supported address</a:t>
            </a:r>
          </a:p>
          <a:p>
            <a:r>
              <a:rPr lang="en-US" sz="3400" dirty="0" smtClean="0"/>
              <a:t>Device addresses are dynamically mapped and unmapped using DMA APIs</a:t>
            </a:r>
          </a:p>
          <a:p>
            <a:r>
              <a:rPr lang="en-US" sz="3400" dirty="0" smtClean="0"/>
              <a:t>Maximizes device isolation, providing the most containment</a:t>
            </a:r>
          </a:p>
        </p:txBody>
      </p:sp>
      <p:sp>
        <p:nvSpPr>
          <p:cNvPr id="30" name="Rectangle 29"/>
          <p:cNvSpPr/>
          <p:nvPr/>
        </p:nvSpPr>
        <p:spPr bwMode="auto">
          <a:xfrm>
            <a:off x="5760720" y="3417823"/>
            <a:ext cx="1737360" cy="1517548"/>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 name="Rectangle 30"/>
          <p:cNvSpPr/>
          <p:nvPr/>
        </p:nvSpPr>
        <p:spPr bwMode="auto">
          <a:xfrm>
            <a:off x="8778240" y="2832250"/>
            <a:ext cx="1737360" cy="265176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 name="Rectangle 31"/>
          <p:cNvSpPr/>
          <p:nvPr/>
        </p:nvSpPr>
        <p:spPr bwMode="auto">
          <a:xfrm>
            <a:off x="5760720" y="4020970"/>
            <a:ext cx="173736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900" dirty="0" smtClean="0">
                <a:solidFill>
                  <a:schemeClr val="tx1"/>
                </a:solidFill>
                <a:effectLst>
                  <a:outerShdw blurRad="38100" dist="38100" dir="2700000" algn="tl">
                    <a:srgbClr val="000000">
                      <a:alpha val="43137"/>
                    </a:srgbClr>
                  </a:outerShdw>
                </a:effectLst>
                <a:latin typeface="Segoe" pitchFamily="34" charset="0"/>
              </a:rPr>
              <a:t>Mapped</a:t>
            </a:r>
          </a:p>
        </p:txBody>
      </p:sp>
      <p:sp>
        <p:nvSpPr>
          <p:cNvPr id="33" name="Rectangle 32"/>
          <p:cNvSpPr/>
          <p:nvPr/>
        </p:nvSpPr>
        <p:spPr bwMode="auto">
          <a:xfrm>
            <a:off x="5760720" y="4478170"/>
            <a:ext cx="173736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900" dirty="0" smtClean="0">
                <a:solidFill>
                  <a:schemeClr val="tx1"/>
                </a:solidFill>
                <a:effectLst>
                  <a:outerShdw blurRad="38100" dist="38100" dir="2700000" algn="tl">
                    <a:srgbClr val="000000">
                      <a:alpha val="43137"/>
                    </a:srgbClr>
                  </a:outerShdw>
                </a:effectLst>
                <a:latin typeface="Segoe" pitchFamily="34" charset="0"/>
              </a:rPr>
              <a:t>Mapped</a:t>
            </a:r>
          </a:p>
        </p:txBody>
      </p:sp>
      <p:sp>
        <p:nvSpPr>
          <p:cNvPr id="34" name="Rectangle 33"/>
          <p:cNvSpPr/>
          <p:nvPr/>
        </p:nvSpPr>
        <p:spPr bwMode="auto">
          <a:xfrm>
            <a:off x="8778240" y="3198010"/>
            <a:ext cx="1737360" cy="27432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700" dirty="0" smtClean="0">
              <a:solidFill>
                <a:srgbClr val="000000"/>
              </a:solidFill>
              <a:latin typeface="Segoe" pitchFamily="34" charset="0"/>
            </a:endParaRPr>
          </a:p>
        </p:txBody>
      </p:sp>
      <p:sp>
        <p:nvSpPr>
          <p:cNvPr id="35" name="Rectangle 34"/>
          <p:cNvSpPr/>
          <p:nvPr/>
        </p:nvSpPr>
        <p:spPr bwMode="auto">
          <a:xfrm>
            <a:off x="8778240" y="4661050"/>
            <a:ext cx="1737360" cy="27432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sz="1700" dirty="0" smtClean="0">
              <a:solidFill>
                <a:srgbClr val="000000"/>
              </a:solidFill>
              <a:latin typeface="Segoe" pitchFamily="34" charset="0"/>
            </a:endParaRPr>
          </a:p>
        </p:txBody>
      </p:sp>
      <p:cxnSp>
        <p:nvCxnSpPr>
          <p:cNvPr id="37" name="Straight Connector 36"/>
          <p:cNvCxnSpPr/>
          <p:nvPr/>
        </p:nvCxnSpPr>
        <p:spPr bwMode="auto">
          <a:xfrm flipV="1">
            <a:off x="7498080" y="3198010"/>
            <a:ext cx="1280160" cy="82296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9" name="Straight Connector 38"/>
          <p:cNvCxnSpPr/>
          <p:nvPr/>
        </p:nvCxnSpPr>
        <p:spPr bwMode="auto">
          <a:xfrm flipV="1">
            <a:off x="7498080" y="3472330"/>
            <a:ext cx="1280160" cy="82296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43" name="Straight Connector 42"/>
          <p:cNvCxnSpPr/>
          <p:nvPr/>
        </p:nvCxnSpPr>
        <p:spPr bwMode="auto">
          <a:xfrm>
            <a:off x="7498080" y="4478170"/>
            <a:ext cx="128016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45" name="Straight Connector 44"/>
          <p:cNvCxnSpPr/>
          <p:nvPr/>
        </p:nvCxnSpPr>
        <p:spPr bwMode="auto">
          <a:xfrm>
            <a:off x="7498080" y="4752490"/>
            <a:ext cx="128016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46" name="TextBox 45"/>
          <p:cNvSpPr txBox="1"/>
          <p:nvPr/>
        </p:nvSpPr>
        <p:spPr>
          <a:xfrm>
            <a:off x="5852160" y="4951157"/>
            <a:ext cx="1645920" cy="634020"/>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Device Address Space</a:t>
            </a:r>
          </a:p>
        </p:txBody>
      </p:sp>
      <p:sp>
        <p:nvSpPr>
          <p:cNvPr id="47" name="TextBox 46"/>
          <p:cNvSpPr txBox="1"/>
          <p:nvPr/>
        </p:nvSpPr>
        <p:spPr>
          <a:xfrm>
            <a:off x="8547130" y="5535970"/>
            <a:ext cx="2286000" cy="634020"/>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System </a:t>
            </a:r>
            <a:br>
              <a:rPr lang="en-US" sz="1700" dirty="0" smtClean="0">
                <a:effectLst>
                  <a:outerShdw blurRad="38100" dist="38100" dir="2700000" algn="tl">
                    <a:srgbClr val="000000">
                      <a:alpha val="43137"/>
                    </a:srgbClr>
                  </a:outerShdw>
                </a:effectLst>
                <a:latin typeface="Segoe" pitchFamily="34" charset="0"/>
              </a:rPr>
            </a:br>
            <a:r>
              <a:rPr lang="en-US" sz="1700" dirty="0" smtClean="0">
                <a:effectLst>
                  <a:outerShdw blurRad="38100" dist="38100" dir="2700000" algn="tl">
                    <a:srgbClr val="000000">
                      <a:alpha val="43137"/>
                    </a:srgbClr>
                  </a:outerShdw>
                </a:effectLst>
                <a:latin typeface="Segoe" pitchFamily="34" charset="0"/>
              </a:rPr>
              <a:t>Address Space</a:t>
            </a:r>
          </a:p>
        </p:txBody>
      </p:sp>
      <p:sp>
        <p:nvSpPr>
          <p:cNvPr id="48" name="TextBox 47"/>
          <p:cNvSpPr txBox="1"/>
          <p:nvPr/>
        </p:nvSpPr>
        <p:spPr>
          <a:xfrm>
            <a:off x="6528413" y="6223345"/>
            <a:ext cx="2834640" cy="406265"/>
          </a:xfrm>
          <a:prstGeom prst="rect">
            <a:avLst/>
          </a:prstGeom>
          <a:noFill/>
        </p:spPr>
        <p:txBody>
          <a:bodyPr wrap="square" lIns="109728" tIns="54864" rIns="109728" bIns="54864" rtlCol="0">
            <a:spAutoFit/>
          </a:bodyPr>
          <a:lstStyle/>
          <a:p>
            <a:pPr algn="ctr"/>
            <a:r>
              <a:rPr lang="en-US" sz="1900" dirty="0" smtClean="0">
                <a:effectLst>
                  <a:outerShdw blurRad="38100" dist="38100" dir="2700000" algn="tl">
                    <a:srgbClr val="000000">
                      <a:alpha val="43137"/>
                    </a:srgbClr>
                  </a:outerShdw>
                </a:effectLst>
                <a:latin typeface="Segoe" pitchFamily="34" charset="0"/>
              </a:rPr>
              <a:t>Protected Mapping</a:t>
            </a:r>
          </a:p>
        </p:txBody>
      </p:sp>
    </p:spTree>
  </p:cSld>
  <p:clrMapOvr>
    <a:masterClrMapping/>
  </p:clrMapOvr>
  <p:transition advClick="0">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Domain Mapping Scheme</a:t>
            </a:r>
            <a:br>
              <a:rPr lang="en-US" dirty="0" smtClean="0"/>
            </a:br>
            <a:r>
              <a:rPr sz="4300" smtClean="0">
                <a:solidFill>
                  <a:schemeClr val="accent1"/>
                </a:solidFill>
              </a:rPr>
              <a:t>Protected mapping</a:t>
            </a:r>
            <a:endParaRPr lang="en-US" dirty="0">
              <a:solidFill>
                <a:schemeClr val="accent1"/>
              </a:solidFill>
            </a:endParaRPr>
          </a:p>
        </p:txBody>
      </p:sp>
      <p:sp>
        <p:nvSpPr>
          <p:cNvPr id="3" name="Content Placeholder 2"/>
          <p:cNvSpPr>
            <a:spLocks noGrp="1"/>
          </p:cNvSpPr>
          <p:nvPr>
            <p:ph type="body" idx="1"/>
          </p:nvPr>
        </p:nvSpPr>
        <p:spPr>
          <a:xfrm>
            <a:off x="457200" y="2286000"/>
            <a:ext cx="10056494" cy="5926238"/>
          </a:xfrm>
        </p:spPr>
        <p:txBody>
          <a:bodyPr/>
          <a:lstStyle/>
          <a:p>
            <a:r>
              <a:rPr lang="en-US" sz="3400" dirty="0" smtClean="0"/>
              <a:t>System can supply adequate map registers to support the maximum transfer size</a:t>
            </a:r>
          </a:p>
          <a:p>
            <a:pPr lvl="1"/>
            <a:r>
              <a:rPr lang="en-US" sz="2900" dirty="0" smtClean="0"/>
              <a:t>This eliminates the need for drivers to split DMA transfers</a:t>
            </a:r>
          </a:p>
          <a:p>
            <a:r>
              <a:rPr lang="en-US" sz="3400" dirty="0" smtClean="0"/>
              <a:t>Solution for devices that cannot address all memory in the system</a:t>
            </a:r>
          </a:p>
          <a:p>
            <a:r>
              <a:rPr lang="en-US" sz="3400" dirty="0" smtClean="0"/>
              <a:t>Support available with errata management and possibly with DMA API extensions</a:t>
            </a:r>
          </a:p>
          <a:p>
            <a:r>
              <a:rPr lang="en-US" sz="3400" dirty="0" smtClean="0"/>
              <a:t>Requires compliance with system DMA APIs</a:t>
            </a:r>
          </a:p>
          <a:p>
            <a:r>
              <a:rPr lang="en-US" sz="3400" dirty="0" smtClean="0"/>
              <a:t>Cushions device limitations in the face of expanding system capabilities</a:t>
            </a:r>
          </a:p>
        </p:txBody>
      </p:sp>
    </p:spTree>
  </p:cSld>
  <p:clrMapOvr>
    <a:masterClrMapping/>
  </p:clrMapOvr>
  <p:transition advClick="0">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5486400" y="1703071"/>
            <a:ext cx="5486400" cy="652653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a:xfrm>
            <a:off x="459106" y="274321"/>
            <a:ext cx="10056494" cy="1429314"/>
          </a:xfrm>
        </p:spPr>
        <p:txBody>
          <a:bodyPr/>
          <a:lstStyle/>
          <a:p>
            <a:r>
              <a:rPr lang="en-US" dirty="0" smtClean="0"/>
              <a:t>Domain Mapping Scheme</a:t>
            </a:r>
            <a:br>
              <a:rPr lang="en-US" dirty="0" smtClean="0"/>
            </a:br>
            <a:r>
              <a:rPr sz="4300" smtClean="0">
                <a:solidFill>
                  <a:schemeClr val="accent1"/>
                </a:solidFill>
              </a:rPr>
              <a:t>Enhanced identity mapping</a:t>
            </a:r>
            <a:endParaRPr sz="4300">
              <a:solidFill>
                <a:schemeClr val="accent1"/>
              </a:solidFill>
            </a:endParaRPr>
          </a:p>
        </p:txBody>
      </p:sp>
      <p:sp>
        <p:nvSpPr>
          <p:cNvPr id="3" name="Content Placeholder 2"/>
          <p:cNvSpPr>
            <a:spLocks noGrp="1"/>
          </p:cNvSpPr>
          <p:nvPr>
            <p:ph type="body" idx="1"/>
          </p:nvPr>
        </p:nvSpPr>
        <p:spPr>
          <a:xfrm>
            <a:off x="457200" y="2286001"/>
            <a:ext cx="4754880" cy="5442516"/>
          </a:xfrm>
        </p:spPr>
        <p:txBody>
          <a:bodyPr/>
          <a:lstStyle/>
          <a:p>
            <a:r>
              <a:rPr lang="en-US" sz="3800" dirty="0" smtClean="0"/>
              <a:t>Size and layout of device address space matches the system address space</a:t>
            </a:r>
          </a:p>
          <a:p>
            <a:r>
              <a:rPr lang="en-US" sz="3800" dirty="0" smtClean="0"/>
              <a:t>Identity mapping between the device and system address spaces barring certain regions</a:t>
            </a:r>
            <a:endParaRPr lang="en-US" sz="3800" dirty="0"/>
          </a:p>
        </p:txBody>
      </p:sp>
      <p:sp>
        <p:nvSpPr>
          <p:cNvPr id="34" name="Rectangle 33"/>
          <p:cNvSpPr/>
          <p:nvPr/>
        </p:nvSpPr>
        <p:spPr bwMode="auto">
          <a:xfrm>
            <a:off x="5792861" y="2286000"/>
            <a:ext cx="1463040" cy="45720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rgbClr val="000000"/>
                </a:solidFill>
                <a:latin typeface="Segoe" pitchFamily="34" charset="0"/>
              </a:rPr>
              <a:t>Mapped</a:t>
            </a:r>
          </a:p>
        </p:txBody>
      </p:sp>
      <p:sp>
        <p:nvSpPr>
          <p:cNvPr id="35" name="Rectangle 34"/>
          <p:cNvSpPr/>
          <p:nvPr/>
        </p:nvSpPr>
        <p:spPr bwMode="auto">
          <a:xfrm>
            <a:off x="5792861" y="2743200"/>
            <a:ext cx="1463040" cy="274320"/>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Unmapped</a:t>
            </a:r>
          </a:p>
        </p:txBody>
      </p:sp>
      <p:sp>
        <p:nvSpPr>
          <p:cNvPr id="36" name="Rectangle 35"/>
          <p:cNvSpPr/>
          <p:nvPr/>
        </p:nvSpPr>
        <p:spPr bwMode="auto">
          <a:xfrm>
            <a:off x="5792861" y="3017520"/>
            <a:ext cx="1463040" cy="45720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rgbClr val="000000"/>
                </a:solidFill>
                <a:latin typeface="Segoe" pitchFamily="34" charset="0"/>
              </a:rPr>
              <a:t>Mapped</a:t>
            </a:r>
          </a:p>
        </p:txBody>
      </p:sp>
      <p:sp>
        <p:nvSpPr>
          <p:cNvPr id="37" name="Rectangle 36"/>
          <p:cNvSpPr/>
          <p:nvPr/>
        </p:nvSpPr>
        <p:spPr bwMode="auto">
          <a:xfrm>
            <a:off x="5792861" y="3474720"/>
            <a:ext cx="1463040" cy="457200"/>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Unmapped</a:t>
            </a:r>
          </a:p>
        </p:txBody>
      </p:sp>
      <p:sp>
        <p:nvSpPr>
          <p:cNvPr id="38" name="Rectangle 37"/>
          <p:cNvSpPr/>
          <p:nvPr/>
        </p:nvSpPr>
        <p:spPr bwMode="auto">
          <a:xfrm>
            <a:off x="5792861" y="3931920"/>
            <a:ext cx="1463040" cy="45720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alpha val="71000"/>
              </a:prstClr>
            </a:outerShdw>
          </a:effectLst>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rgbClr val="000000"/>
                </a:solidFill>
                <a:latin typeface="Segoe" pitchFamily="34" charset="0"/>
              </a:rPr>
              <a:t>Mapped</a:t>
            </a:r>
          </a:p>
        </p:txBody>
      </p:sp>
      <p:sp>
        <p:nvSpPr>
          <p:cNvPr id="39" name="Rectangle 38"/>
          <p:cNvSpPr/>
          <p:nvPr/>
        </p:nvSpPr>
        <p:spPr bwMode="auto">
          <a:xfrm>
            <a:off x="8810381" y="2871572"/>
            <a:ext cx="1645920" cy="4572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 name="Rectangle 42"/>
          <p:cNvSpPr/>
          <p:nvPr/>
        </p:nvSpPr>
        <p:spPr bwMode="auto">
          <a:xfrm>
            <a:off x="8810381" y="4572000"/>
            <a:ext cx="1645920" cy="4572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45" name="Straight Connector 44"/>
          <p:cNvCxnSpPr/>
          <p:nvPr/>
        </p:nvCxnSpPr>
        <p:spPr bwMode="auto">
          <a:xfrm>
            <a:off x="7255901" y="2286001"/>
            <a:ext cx="1554480" cy="585572"/>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47" name="Straight Connector 46"/>
          <p:cNvCxnSpPr/>
          <p:nvPr/>
        </p:nvCxnSpPr>
        <p:spPr bwMode="auto">
          <a:xfrm>
            <a:off x="7255901" y="2743201"/>
            <a:ext cx="1554480" cy="585572"/>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49" name="Straight Connector 48"/>
          <p:cNvCxnSpPr/>
          <p:nvPr/>
        </p:nvCxnSpPr>
        <p:spPr bwMode="auto">
          <a:xfrm>
            <a:off x="7255901" y="3017521"/>
            <a:ext cx="1554480" cy="585572"/>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a:off x="7255901" y="3474720"/>
            <a:ext cx="1554480" cy="6400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255901" y="3931920"/>
            <a:ext cx="1554480" cy="6400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55" name="Straight Connector 54"/>
          <p:cNvCxnSpPr/>
          <p:nvPr/>
        </p:nvCxnSpPr>
        <p:spPr bwMode="auto">
          <a:xfrm>
            <a:off x="7255901" y="4389120"/>
            <a:ext cx="1554480" cy="6400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58" name="Rectangle 57"/>
          <p:cNvSpPr/>
          <p:nvPr/>
        </p:nvSpPr>
        <p:spPr bwMode="auto">
          <a:xfrm>
            <a:off x="8810381" y="3328772"/>
            <a:ext cx="1645920" cy="274320"/>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Memory Hole</a:t>
            </a:r>
          </a:p>
        </p:txBody>
      </p:sp>
      <p:sp>
        <p:nvSpPr>
          <p:cNvPr id="59" name="TextBox 58"/>
          <p:cNvSpPr txBox="1"/>
          <p:nvPr/>
        </p:nvSpPr>
        <p:spPr>
          <a:xfrm>
            <a:off x="5701421" y="4480560"/>
            <a:ext cx="1920240" cy="634020"/>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Device Address Space</a:t>
            </a:r>
          </a:p>
        </p:txBody>
      </p:sp>
      <p:sp>
        <p:nvSpPr>
          <p:cNvPr id="60" name="TextBox 59"/>
          <p:cNvSpPr txBox="1"/>
          <p:nvPr/>
        </p:nvSpPr>
        <p:spPr>
          <a:xfrm>
            <a:off x="8304950" y="5066132"/>
            <a:ext cx="2743200" cy="634020"/>
          </a:xfrm>
          <a:prstGeom prst="rect">
            <a:avLst/>
          </a:prstGeom>
          <a:noFill/>
        </p:spPr>
        <p:txBody>
          <a:bodyPr wrap="square" lIns="109728" tIns="54864" rIns="109728" bIns="54864" rtlCol="0">
            <a:spAutoFit/>
          </a:bodyPr>
          <a:lstStyle/>
          <a:p>
            <a:pPr algn="ctr"/>
            <a:r>
              <a:rPr lang="en-US" sz="1700" dirty="0" smtClean="0">
                <a:effectLst>
                  <a:outerShdw blurRad="38100" dist="38100" dir="2700000" algn="tl">
                    <a:srgbClr val="000000">
                      <a:alpha val="43137"/>
                    </a:srgbClr>
                  </a:outerShdw>
                </a:effectLst>
                <a:latin typeface="Segoe" pitchFamily="34" charset="0"/>
              </a:rPr>
              <a:t>System Address </a:t>
            </a:r>
            <a:br>
              <a:rPr lang="en-US" sz="1700" dirty="0" smtClean="0">
                <a:effectLst>
                  <a:outerShdw blurRad="38100" dist="38100" dir="2700000" algn="tl">
                    <a:srgbClr val="000000">
                      <a:alpha val="43137"/>
                    </a:srgbClr>
                  </a:outerShdw>
                </a:effectLst>
                <a:latin typeface="Segoe" pitchFamily="34" charset="0"/>
              </a:rPr>
            </a:br>
            <a:r>
              <a:rPr lang="en-US" sz="1700" dirty="0" smtClean="0">
                <a:effectLst>
                  <a:outerShdw blurRad="38100" dist="38100" dir="2700000" algn="tl">
                    <a:srgbClr val="000000">
                      <a:alpha val="43137"/>
                    </a:srgbClr>
                  </a:outerShdw>
                </a:effectLst>
                <a:latin typeface="Segoe" pitchFamily="34" charset="0"/>
              </a:rPr>
              <a:t>Space</a:t>
            </a:r>
          </a:p>
        </p:txBody>
      </p:sp>
      <p:sp>
        <p:nvSpPr>
          <p:cNvPr id="61" name="TextBox 60"/>
          <p:cNvSpPr txBox="1"/>
          <p:nvPr/>
        </p:nvSpPr>
        <p:spPr>
          <a:xfrm>
            <a:off x="6528816" y="6227064"/>
            <a:ext cx="3474720" cy="406265"/>
          </a:xfrm>
          <a:prstGeom prst="rect">
            <a:avLst/>
          </a:prstGeom>
          <a:noFill/>
        </p:spPr>
        <p:txBody>
          <a:bodyPr wrap="square" lIns="109728" tIns="54864" rIns="109728" bIns="54864" rtlCol="0">
            <a:spAutoFit/>
          </a:bodyPr>
          <a:lstStyle/>
          <a:p>
            <a:pPr algn="ctr"/>
            <a:r>
              <a:rPr lang="en-US" sz="1900" dirty="0" smtClean="0">
                <a:effectLst>
                  <a:outerShdw blurRad="38100" dist="38100" dir="2700000" algn="tl">
                    <a:srgbClr val="000000">
                      <a:alpha val="43137"/>
                    </a:srgbClr>
                  </a:outerShdw>
                </a:effectLst>
                <a:latin typeface="Segoe" pitchFamily="34" charset="0"/>
              </a:rPr>
              <a:t>Enhanced Identity Mapping</a:t>
            </a:r>
          </a:p>
        </p:txBody>
      </p:sp>
      <p:sp>
        <p:nvSpPr>
          <p:cNvPr id="23" name="TextBox 22"/>
          <p:cNvSpPr txBox="1"/>
          <p:nvPr/>
        </p:nvSpPr>
        <p:spPr>
          <a:xfrm>
            <a:off x="6097702" y="5444829"/>
            <a:ext cx="1934314" cy="694705"/>
          </a:xfrm>
          <a:prstGeom prst="rect">
            <a:avLst/>
          </a:prstGeom>
          <a:noFill/>
        </p:spPr>
        <p:txBody>
          <a:bodyPr wrap="none" lIns="109728" tIns="54864" rIns="109728" bIns="54864" rtlCol="0">
            <a:noAutofit/>
          </a:bodyPr>
          <a:lstStyle/>
          <a:p>
            <a:pPr algn="ctr"/>
            <a:r>
              <a:rPr lang="en-US" sz="1700" dirty="0" smtClean="0">
                <a:solidFill>
                  <a:schemeClr val="accent1"/>
                </a:solidFill>
                <a:effectLst>
                  <a:outerShdw blurRad="38100" dist="38100" dir="2700000" algn="tl">
                    <a:srgbClr val="000000">
                      <a:alpha val="43137"/>
                    </a:srgbClr>
                  </a:outerShdw>
                </a:effectLst>
              </a:rPr>
              <a:t>Cannot be corrupted</a:t>
            </a:r>
            <a:br>
              <a:rPr lang="en-US" sz="1700" dirty="0" smtClean="0">
                <a:solidFill>
                  <a:schemeClr val="accent1"/>
                </a:solidFill>
                <a:effectLst>
                  <a:outerShdw blurRad="38100" dist="38100" dir="2700000" algn="tl">
                    <a:srgbClr val="000000">
                      <a:alpha val="43137"/>
                    </a:srgbClr>
                  </a:outerShdw>
                </a:effectLst>
              </a:rPr>
            </a:br>
            <a:r>
              <a:rPr lang="en-US" sz="1700" dirty="0" smtClean="0">
                <a:solidFill>
                  <a:schemeClr val="accent1"/>
                </a:solidFill>
                <a:effectLst>
                  <a:outerShdw blurRad="38100" dist="38100" dir="2700000" algn="tl">
                    <a:srgbClr val="000000">
                      <a:alpha val="43137"/>
                    </a:srgbClr>
                  </a:outerShdw>
                </a:effectLst>
              </a:rPr>
              <a:t>by errant DMA transfers</a:t>
            </a:r>
          </a:p>
        </p:txBody>
      </p:sp>
      <p:sp>
        <p:nvSpPr>
          <p:cNvPr id="50" name="Rectangle 49"/>
          <p:cNvSpPr/>
          <p:nvPr/>
        </p:nvSpPr>
        <p:spPr bwMode="auto">
          <a:xfrm>
            <a:off x="8810381" y="3603092"/>
            <a:ext cx="1645920" cy="4572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 name="Rectangle 41"/>
          <p:cNvSpPr/>
          <p:nvPr/>
        </p:nvSpPr>
        <p:spPr bwMode="auto">
          <a:xfrm>
            <a:off x="8810381" y="4060293"/>
            <a:ext cx="1645920" cy="511708"/>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dirty="0" smtClean="0">
                <a:solidFill>
                  <a:schemeClr val="bg2"/>
                </a:solidFill>
                <a:latin typeface="Segoe" pitchFamily="34" charset="0"/>
              </a:rPr>
              <a:t>Protected</a:t>
            </a:r>
          </a:p>
        </p:txBody>
      </p:sp>
      <p:sp>
        <p:nvSpPr>
          <p:cNvPr id="46" name="Down Arrow 45"/>
          <p:cNvSpPr/>
          <p:nvPr/>
        </p:nvSpPr>
        <p:spPr bwMode="auto">
          <a:xfrm rot="13320000">
            <a:off x="8578519" y="4300725"/>
            <a:ext cx="138430" cy="1495912"/>
          </a:xfrm>
          <a:prstGeom prst="downArrow">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101600">
              <a:schemeClr val="accent2">
                <a:satMod val="175000"/>
                <a:alpha val="40000"/>
              </a:schemeClr>
            </a:glow>
          </a:effectLst>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advClick="0">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Domain Mapping Scheme</a:t>
            </a:r>
            <a:br>
              <a:rPr lang="en-US" dirty="0" smtClean="0"/>
            </a:br>
            <a:r>
              <a:rPr sz="4300" smtClean="0">
                <a:solidFill>
                  <a:schemeClr val="accent1"/>
                </a:solidFill>
              </a:rPr>
              <a:t>Enhanced identity mapping</a:t>
            </a:r>
            <a:endParaRPr lang="en-US" dirty="0">
              <a:solidFill>
                <a:schemeClr val="accent1"/>
              </a:solidFill>
            </a:endParaRPr>
          </a:p>
        </p:txBody>
      </p:sp>
      <p:sp>
        <p:nvSpPr>
          <p:cNvPr id="36" name="Content Placeholder 2"/>
          <p:cNvSpPr>
            <a:spLocks noGrp="1"/>
          </p:cNvSpPr>
          <p:nvPr>
            <p:ph type="body" idx="1"/>
          </p:nvPr>
        </p:nvSpPr>
        <p:spPr>
          <a:xfrm>
            <a:off x="459106" y="2286000"/>
            <a:ext cx="10056494" cy="4237057"/>
          </a:xfrm>
        </p:spPr>
        <p:txBody>
          <a:bodyPr/>
          <a:lstStyle/>
          <a:p>
            <a:r>
              <a:rPr lang="en-US" dirty="0" smtClean="0"/>
              <a:t>Excluded regions are inaccessible to devices</a:t>
            </a:r>
          </a:p>
          <a:p>
            <a:r>
              <a:rPr lang="en-US" dirty="0" smtClean="0"/>
              <a:t>Excluded regions form protected memory regions</a:t>
            </a:r>
          </a:p>
          <a:p>
            <a:r>
              <a:rPr lang="en-US" dirty="0" smtClean="0"/>
              <a:t>Compatibility domain for devices whose drivers are not compliant with the Windows DMA APIs</a:t>
            </a:r>
          </a:p>
        </p:txBody>
      </p:sp>
    </p:spTree>
  </p:cSld>
  <p:clrMapOvr>
    <a:masterClrMapping/>
  </p:clrMapOvr>
  <p:transition advClick="0">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Domain Mapping Scheme</a:t>
            </a:r>
            <a:br>
              <a:rPr lang="en-US" dirty="0" smtClean="0"/>
            </a:br>
            <a:r>
              <a:rPr sz="4300" smtClean="0">
                <a:solidFill>
                  <a:schemeClr val="accent1"/>
                </a:solidFill>
              </a:rPr>
              <a:t>No access mapping</a:t>
            </a:r>
            <a:endParaRPr lang="en-US" dirty="0">
              <a:solidFill>
                <a:schemeClr val="accent1"/>
              </a:solidFill>
            </a:endParaRPr>
          </a:p>
        </p:txBody>
      </p:sp>
      <p:sp>
        <p:nvSpPr>
          <p:cNvPr id="3" name="Content Placeholder 2"/>
          <p:cNvSpPr>
            <a:spLocks noGrp="1"/>
          </p:cNvSpPr>
          <p:nvPr>
            <p:ph type="body" idx="1"/>
          </p:nvPr>
        </p:nvSpPr>
        <p:spPr>
          <a:xfrm>
            <a:off x="457200" y="2286001"/>
            <a:ext cx="10056494" cy="4846968"/>
          </a:xfrm>
        </p:spPr>
        <p:txBody>
          <a:bodyPr/>
          <a:lstStyle/>
          <a:p>
            <a:r>
              <a:rPr lang="en-US" dirty="0" smtClean="0"/>
              <a:t>Device is not assigned to any domain</a:t>
            </a:r>
          </a:p>
          <a:p>
            <a:pPr lvl="1"/>
            <a:r>
              <a:rPr lang="en-US" dirty="0" smtClean="0"/>
              <a:t>Without a domain, devices are prohibited from accessing system memory</a:t>
            </a:r>
          </a:p>
          <a:p>
            <a:r>
              <a:rPr lang="en-US" dirty="0" smtClean="0"/>
              <a:t>Does not consume a domain ID or memory pages for address translation tables</a:t>
            </a:r>
          </a:p>
          <a:p>
            <a:r>
              <a:rPr lang="en-US" dirty="0" smtClean="0"/>
              <a:t>Useful for devices that are PnP disabled or un-installed</a:t>
            </a:r>
          </a:p>
        </p:txBody>
      </p:sp>
    </p:spTree>
  </p:cSld>
  <p:clrMapOvr>
    <a:masterClrMapping/>
  </p:clrMapOvr>
  <p:transition advClick="0">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DMA Remapping</a:t>
            </a:r>
            <a:br>
              <a:rPr lang="en-US" dirty="0" smtClean="0"/>
            </a:br>
            <a:r>
              <a:rPr sz="4300" smtClean="0">
                <a:solidFill>
                  <a:schemeClr val="accent1"/>
                </a:solidFill>
              </a:rPr>
              <a:t>Performance</a:t>
            </a:r>
            <a:endParaRPr lang="en-US" dirty="0">
              <a:solidFill>
                <a:schemeClr val="accent1"/>
              </a:solidFill>
            </a:endParaRPr>
          </a:p>
        </p:txBody>
      </p:sp>
      <p:sp>
        <p:nvSpPr>
          <p:cNvPr id="3" name="Content Placeholder 2"/>
          <p:cNvSpPr>
            <a:spLocks noGrp="1"/>
          </p:cNvSpPr>
          <p:nvPr>
            <p:ph type="body" idx="1"/>
          </p:nvPr>
        </p:nvSpPr>
        <p:spPr>
          <a:xfrm>
            <a:off x="457200" y="2286000"/>
            <a:ext cx="10056494" cy="5791842"/>
          </a:xfrm>
        </p:spPr>
        <p:txBody>
          <a:bodyPr/>
          <a:lstStyle/>
          <a:p>
            <a:r>
              <a:rPr lang="en-US" sz="2900" dirty="0" smtClean="0"/>
              <a:t>DMA performance is important</a:t>
            </a:r>
          </a:p>
          <a:p>
            <a:pPr lvl="1"/>
            <a:r>
              <a:rPr lang="en-US" sz="2400" dirty="0" smtClean="0"/>
              <a:t>System responsiveness</a:t>
            </a:r>
          </a:p>
          <a:p>
            <a:pPr lvl="1"/>
            <a:r>
              <a:rPr lang="en-US" sz="2400" dirty="0" smtClean="0"/>
              <a:t>I/O throughput</a:t>
            </a:r>
          </a:p>
          <a:p>
            <a:r>
              <a:rPr lang="en-US" sz="2900" dirty="0" err="1" smtClean="0"/>
              <a:t>DMAr</a:t>
            </a:r>
            <a:r>
              <a:rPr lang="en-US" sz="2900" dirty="0" smtClean="0"/>
              <a:t> table lookups introduce a new source of overhead</a:t>
            </a:r>
          </a:p>
          <a:p>
            <a:pPr lvl="1"/>
            <a:r>
              <a:rPr lang="en-US" sz="2400" dirty="0" smtClean="0"/>
              <a:t>Mitigated by hardware caches in the </a:t>
            </a:r>
            <a:r>
              <a:rPr lang="en-US" sz="2400" dirty="0" err="1" smtClean="0"/>
              <a:t>DMAr</a:t>
            </a:r>
            <a:r>
              <a:rPr lang="en-US" sz="2400" dirty="0" smtClean="0"/>
              <a:t> unit</a:t>
            </a:r>
          </a:p>
          <a:p>
            <a:pPr lvl="1"/>
            <a:r>
              <a:rPr lang="en-US" sz="2400" dirty="0" smtClean="0"/>
              <a:t>System builders can provide dedicated </a:t>
            </a:r>
            <a:r>
              <a:rPr lang="en-US" sz="2400" dirty="0" err="1" smtClean="0"/>
              <a:t>DMAr</a:t>
            </a:r>
            <a:r>
              <a:rPr lang="en-US" sz="2400" dirty="0" smtClean="0"/>
              <a:t> units for high performance devices</a:t>
            </a:r>
          </a:p>
          <a:p>
            <a:r>
              <a:rPr lang="en-US" sz="2900" dirty="0" smtClean="0"/>
              <a:t>Microsoft is currently evaluating a number of potential solutions</a:t>
            </a:r>
          </a:p>
          <a:p>
            <a:pPr lvl="1"/>
            <a:r>
              <a:rPr lang="en-US" sz="2400" dirty="0" smtClean="0"/>
              <a:t>Cache invalidation strategies</a:t>
            </a:r>
          </a:p>
          <a:p>
            <a:pPr lvl="1"/>
            <a:r>
              <a:rPr lang="en-US" sz="2400" dirty="0" smtClean="0"/>
              <a:t>Compact device address spaces</a:t>
            </a:r>
          </a:p>
          <a:p>
            <a:pPr lvl="1"/>
            <a:r>
              <a:rPr lang="en-US" sz="2400" dirty="0" smtClean="0"/>
              <a:t>Implementation of ATC and use of ATS protocols by devices</a:t>
            </a:r>
          </a:p>
        </p:txBody>
      </p:sp>
    </p:spTree>
  </p:cSld>
  <p:clrMapOvr>
    <a:masterClrMapping/>
  </p:clrMapOvr>
  <p:transition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DMA Support In Windows</a:t>
            </a:r>
            <a:endParaRPr lang="en-US" dirty="0"/>
          </a:p>
        </p:txBody>
      </p:sp>
      <p:sp>
        <p:nvSpPr>
          <p:cNvPr id="3" name="Content Placeholder 2"/>
          <p:cNvSpPr>
            <a:spLocks noGrp="1"/>
          </p:cNvSpPr>
          <p:nvPr>
            <p:ph type="body" idx="1"/>
          </p:nvPr>
        </p:nvSpPr>
        <p:spPr>
          <a:xfrm>
            <a:off x="459106" y="1697357"/>
            <a:ext cx="10056494" cy="5733262"/>
          </a:xfrm>
        </p:spPr>
        <p:txBody>
          <a:bodyPr/>
          <a:lstStyle/>
          <a:p>
            <a:r>
              <a:rPr lang="en-US" dirty="0" smtClean="0"/>
              <a:t>Types of DMA devices</a:t>
            </a:r>
          </a:p>
          <a:p>
            <a:pPr lvl="1"/>
            <a:r>
              <a:rPr lang="en-US" dirty="0" smtClean="0"/>
              <a:t>Bus-master device</a:t>
            </a:r>
          </a:p>
          <a:p>
            <a:pPr lvl="1"/>
            <a:r>
              <a:rPr lang="en-US" dirty="0" smtClean="0"/>
              <a:t>System DMA controller that manages DMA channels on behalf of I/O devices</a:t>
            </a:r>
          </a:p>
          <a:p>
            <a:r>
              <a:rPr lang="en-US" dirty="0" smtClean="0"/>
              <a:t>Types of DMA transfers</a:t>
            </a:r>
          </a:p>
          <a:p>
            <a:pPr lvl="1"/>
            <a:r>
              <a:rPr lang="en-US" dirty="0" smtClean="0"/>
              <a:t>Common buffer DMA</a:t>
            </a:r>
          </a:p>
          <a:p>
            <a:pPr lvl="1"/>
            <a:r>
              <a:rPr lang="en-US" dirty="0" smtClean="0"/>
              <a:t>Packet-based DMA</a:t>
            </a:r>
          </a:p>
          <a:p>
            <a:r>
              <a:rPr lang="en-US" dirty="0" smtClean="0"/>
              <a:t>Windows supports cache coherent DMA transfers</a:t>
            </a:r>
          </a:p>
        </p:txBody>
      </p:sp>
    </p:spTree>
  </p:cSld>
  <p:clrMapOvr>
    <a:masterClrMapping/>
  </p:clrMapOvr>
  <p:transition advClick="0">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Driver Considerations</a:t>
            </a:r>
            <a:endParaRPr lang="en-US" dirty="0"/>
          </a:p>
        </p:txBody>
      </p:sp>
      <p:sp>
        <p:nvSpPr>
          <p:cNvPr id="3" name="Content Placeholder 2"/>
          <p:cNvSpPr>
            <a:spLocks noGrp="1"/>
          </p:cNvSpPr>
          <p:nvPr>
            <p:ph type="body" idx="1"/>
          </p:nvPr>
        </p:nvSpPr>
        <p:spPr>
          <a:xfrm>
            <a:off x="459106" y="1697357"/>
            <a:ext cx="10056494" cy="5524589"/>
          </a:xfrm>
        </p:spPr>
        <p:txBody>
          <a:bodyPr/>
          <a:lstStyle/>
          <a:p>
            <a:r>
              <a:rPr lang="en-US" smtClean="0"/>
              <a:t>DMA remapping support does not require initial changes to system DMA APIs</a:t>
            </a:r>
          </a:p>
          <a:p>
            <a:r>
              <a:rPr lang="en-US" smtClean="0"/>
              <a:t>Drivers that use DMA APIs may benefit from the use of the protected scheme</a:t>
            </a:r>
          </a:p>
          <a:p>
            <a:r>
              <a:rPr lang="en-US" smtClean="0"/>
              <a:t>Drivers that use memory allocated from MM for DMA can only use the enhanced identity scheme</a:t>
            </a:r>
          </a:p>
          <a:p>
            <a:r>
              <a:rPr lang="en-US" smtClean="0"/>
              <a:t>Protected scheme will be phased-in to become the default for all devices</a:t>
            </a:r>
            <a:endParaRPr lang="en-US" dirty="0" smtClean="0"/>
          </a:p>
        </p:txBody>
      </p:sp>
    </p:spTree>
  </p:cSld>
  <p:clrMapOvr>
    <a:masterClrMapping/>
  </p:clrMapOvr>
  <p:transition advClick="0">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Addressed By </a:t>
            </a:r>
            <a:r>
              <a:rPr lang="en-US" dirty="0" err="1" smtClean="0"/>
              <a:t>DMAr</a:t>
            </a:r>
            <a:endParaRPr lang="en-US" dirty="0"/>
          </a:p>
        </p:txBody>
      </p:sp>
      <p:sp>
        <p:nvSpPr>
          <p:cNvPr id="3" name="Content Placeholder 2"/>
          <p:cNvSpPr>
            <a:spLocks noGrp="1"/>
          </p:cNvSpPr>
          <p:nvPr>
            <p:ph type="body" idx="1"/>
          </p:nvPr>
        </p:nvSpPr>
        <p:spPr>
          <a:xfrm>
            <a:off x="459106" y="1697358"/>
            <a:ext cx="10056494" cy="5310992"/>
          </a:xfrm>
        </p:spPr>
        <p:txBody>
          <a:bodyPr/>
          <a:lstStyle/>
          <a:p>
            <a:r>
              <a:rPr lang="en-US" dirty="0" smtClean="0"/>
              <a:t>Alleviates map register constraints</a:t>
            </a:r>
          </a:p>
          <a:p>
            <a:r>
              <a:rPr lang="en-US" dirty="0" smtClean="0"/>
              <a:t>Enables support for synchronous callback</a:t>
            </a:r>
          </a:p>
          <a:p>
            <a:r>
              <a:rPr lang="en-US" dirty="0" smtClean="0"/>
              <a:t>Eliminates the need for double-buffering</a:t>
            </a:r>
          </a:p>
          <a:p>
            <a:r>
              <a:rPr lang="en-US" dirty="0" smtClean="0"/>
              <a:t>Mitigates device addressability issues</a:t>
            </a:r>
          </a:p>
          <a:p>
            <a:r>
              <a:rPr lang="en-US" dirty="0" smtClean="0"/>
              <a:t>Improves security, reliability and system robustness</a:t>
            </a:r>
          </a:p>
          <a:p>
            <a:r>
              <a:rPr lang="en-US" dirty="0" smtClean="0"/>
              <a:t>Caveat:  Dependent upon hardware and software support</a:t>
            </a:r>
          </a:p>
        </p:txBody>
      </p:sp>
    </p:spTree>
  </p:cSld>
  <p:clrMapOvr>
    <a:masterClrMapping/>
  </p:clrMapOvr>
  <p:transition advClick="0">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Future DMA Directions</a:t>
            </a:r>
            <a:endParaRPr lang="en-US" dirty="0"/>
          </a:p>
        </p:txBody>
      </p:sp>
      <p:sp>
        <p:nvSpPr>
          <p:cNvPr id="3" name="Content Placeholder 2"/>
          <p:cNvSpPr>
            <a:spLocks noGrp="1"/>
          </p:cNvSpPr>
          <p:nvPr>
            <p:ph type="body" idx="1"/>
          </p:nvPr>
        </p:nvSpPr>
        <p:spPr>
          <a:xfrm>
            <a:off x="459106" y="1697357"/>
            <a:ext cx="10056494" cy="6127831"/>
          </a:xfrm>
        </p:spPr>
        <p:txBody>
          <a:bodyPr/>
          <a:lstStyle/>
          <a:p>
            <a:r>
              <a:rPr lang="en-US" dirty="0" smtClean="0"/>
              <a:t>Maintain cache coherent DMA</a:t>
            </a:r>
          </a:p>
          <a:p>
            <a:r>
              <a:rPr lang="en-US" dirty="0" smtClean="0"/>
              <a:t>Maintain the map register abstraction</a:t>
            </a:r>
          </a:p>
          <a:p>
            <a:r>
              <a:rPr lang="en-US" dirty="0" smtClean="0"/>
              <a:t>Provide a clean migration path for users of the existing DMA APIs</a:t>
            </a:r>
          </a:p>
          <a:p>
            <a:r>
              <a:rPr lang="en-US" dirty="0" smtClean="0"/>
              <a:t>Address key deficiencies</a:t>
            </a:r>
          </a:p>
          <a:p>
            <a:pPr lvl="1"/>
            <a:r>
              <a:rPr lang="en-US" dirty="0" smtClean="0"/>
              <a:t>Support hardware that doesn’t map to the abstraction</a:t>
            </a:r>
          </a:p>
          <a:p>
            <a:pPr lvl="1"/>
            <a:r>
              <a:rPr lang="en-US" dirty="0" smtClean="0"/>
              <a:t>Allow for the creation of a clean KMDF/UMDF (User mode Driver Framework) abstraction for DMA</a:t>
            </a:r>
          </a:p>
        </p:txBody>
      </p:sp>
    </p:spTree>
  </p:cSld>
  <p:clrMapOvr>
    <a:masterClrMapping/>
  </p:clrMapOvr>
  <p:transition advClick="0">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Feedback Solicitation</a:t>
            </a:r>
            <a:br>
              <a:rPr lang="en-US" dirty="0" smtClean="0"/>
            </a:br>
            <a:r>
              <a:rPr sz="4300" smtClean="0">
                <a:solidFill>
                  <a:schemeClr val="accent1"/>
                </a:solidFill>
              </a:rPr>
              <a:t>Hardware capabilities</a:t>
            </a:r>
            <a:endParaRPr sz="4300">
              <a:solidFill>
                <a:schemeClr val="accent1"/>
              </a:solidFill>
            </a:endParaRPr>
          </a:p>
        </p:txBody>
      </p:sp>
      <p:sp>
        <p:nvSpPr>
          <p:cNvPr id="3" name="Content Placeholder 2"/>
          <p:cNvSpPr>
            <a:spLocks noGrp="1"/>
          </p:cNvSpPr>
          <p:nvPr>
            <p:ph type="body" idx="1"/>
          </p:nvPr>
        </p:nvSpPr>
        <p:spPr>
          <a:xfrm>
            <a:off x="457200" y="2286001"/>
            <a:ext cx="10056494" cy="5126327"/>
          </a:xfrm>
        </p:spPr>
        <p:txBody>
          <a:bodyPr/>
          <a:lstStyle/>
          <a:p>
            <a:r>
              <a:rPr lang="en-US" dirty="0" smtClean="0"/>
              <a:t>Maximum size of DMA transfers</a:t>
            </a:r>
          </a:p>
          <a:p>
            <a:r>
              <a:rPr lang="en-US" dirty="0" smtClean="0"/>
              <a:t>Perform transfers without the need for the driver to split them</a:t>
            </a:r>
          </a:p>
          <a:p>
            <a:r>
              <a:rPr lang="en-US" dirty="0" smtClean="0"/>
              <a:t>Support for virtually </a:t>
            </a:r>
            <a:r>
              <a:rPr lang="en-US" dirty="0" err="1" smtClean="0"/>
              <a:t>discontiguous</a:t>
            </a:r>
            <a:r>
              <a:rPr lang="en-US" dirty="0" smtClean="0"/>
              <a:t> buffers using chained MDLs</a:t>
            </a:r>
          </a:p>
          <a:p>
            <a:r>
              <a:rPr lang="en-US" dirty="0" smtClean="0"/>
              <a:t>Capabilities of the DMA engine</a:t>
            </a:r>
          </a:p>
          <a:p>
            <a:r>
              <a:rPr lang="en-US" dirty="0" smtClean="0"/>
              <a:t>Class and type of devices that are not supported</a:t>
            </a:r>
            <a:endParaRPr lang="en-US" dirty="0"/>
          </a:p>
        </p:txBody>
      </p:sp>
    </p:spTree>
  </p:cSld>
  <p:clrMapOvr>
    <a:masterClrMapping/>
  </p:clrMapOvr>
  <p:transition advClick="0">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Feedback Solicitation</a:t>
            </a:r>
            <a:br>
              <a:rPr lang="en-US" dirty="0" smtClean="0"/>
            </a:br>
            <a:r>
              <a:rPr sz="4300" smtClean="0">
                <a:solidFill>
                  <a:schemeClr val="accent1"/>
                </a:solidFill>
              </a:rPr>
              <a:t>Programming capabilities</a:t>
            </a:r>
            <a:endParaRPr sz="4300">
              <a:solidFill>
                <a:schemeClr val="accent1"/>
              </a:solidFill>
            </a:endParaRPr>
          </a:p>
        </p:txBody>
      </p:sp>
      <p:sp>
        <p:nvSpPr>
          <p:cNvPr id="3" name="Content Placeholder 2"/>
          <p:cNvSpPr>
            <a:spLocks noGrp="1"/>
          </p:cNvSpPr>
          <p:nvPr>
            <p:ph type="body" idx="1"/>
          </p:nvPr>
        </p:nvSpPr>
        <p:spPr>
          <a:xfrm>
            <a:off x="457200" y="2286000"/>
            <a:ext cx="10058400" cy="4997778"/>
          </a:xfrm>
        </p:spPr>
        <p:txBody>
          <a:bodyPr/>
          <a:lstStyle/>
          <a:p>
            <a:pPr>
              <a:spcBef>
                <a:spcPts val="1330"/>
              </a:spcBef>
            </a:pPr>
            <a:r>
              <a:rPr lang="en-US" sz="3600" dirty="0" smtClean="0"/>
              <a:t>Kernel mode bypass</a:t>
            </a:r>
          </a:p>
          <a:p>
            <a:pPr>
              <a:spcBef>
                <a:spcPts val="1330"/>
              </a:spcBef>
            </a:pPr>
            <a:r>
              <a:rPr lang="en-US" sz="3600" dirty="0" smtClean="0"/>
              <a:t>Synchronous </a:t>
            </a:r>
            <a:r>
              <a:rPr lang="en-US" sz="3600" dirty="0" smtClean="0">
                <a:solidFill>
                  <a:schemeClr val="tx2"/>
                </a:solidFill>
              </a:rPr>
              <a:t>versus</a:t>
            </a:r>
            <a:r>
              <a:rPr lang="en-US" sz="3600" dirty="0" smtClean="0"/>
              <a:t> asynchronous notification</a:t>
            </a:r>
          </a:p>
          <a:p>
            <a:pPr lvl="1">
              <a:spcBef>
                <a:spcPts val="1170"/>
              </a:spcBef>
            </a:pPr>
            <a:r>
              <a:rPr lang="en-US" sz="3200" dirty="0" smtClean="0"/>
              <a:t>Callback on the same CPU</a:t>
            </a:r>
          </a:p>
          <a:p>
            <a:pPr>
              <a:spcBef>
                <a:spcPts val="1330"/>
              </a:spcBef>
            </a:pPr>
            <a:r>
              <a:rPr lang="en-US" sz="3600" dirty="0" smtClean="0"/>
              <a:t>Opportunities to overlap actions to improve efficiency and performance</a:t>
            </a:r>
          </a:p>
          <a:p>
            <a:pPr>
              <a:spcBef>
                <a:spcPts val="1330"/>
              </a:spcBef>
            </a:pPr>
            <a:r>
              <a:rPr lang="en-US" sz="3600" dirty="0" smtClean="0"/>
              <a:t>Debugging capabilities</a:t>
            </a:r>
          </a:p>
          <a:p>
            <a:pPr>
              <a:spcBef>
                <a:spcPts val="1330"/>
              </a:spcBef>
            </a:pPr>
            <a:r>
              <a:rPr lang="en-US" sz="3600" dirty="0" smtClean="0"/>
              <a:t>DMA verification modes</a:t>
            </a:r>
          </a:p>
          <a:p>
            <a:pPr>
              <a:spcBef>
                <a:spcPts val="1330"/>
              </a:spcBef>
            </a:pPr>
            <a:r>
              <a:rPr lang="en-US" sz="3600" dirty="0" smtClean="0"/>
              <a:t>Suggestions on new programming capabilities</a:t>
            </a:r>
          </a:p>
        </p:txBody>
      </p:sp>
    </p:spTree>
  </p:cSld>
  <p:clrMapOvr>
    <a:masterClrMapping/>
  </p:clrMapOvr>
  <p:transition advClick="0">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type="body" idx="1"/>
          </p:nvPr>
        </p:nvSpPr>
        <p:spPr>
          <a:xfrm>
            <a:off x="459106" y="1697357"/>
            <a:ext cx="10056494" cy="6370975"/>
          </a:xfrm>
        </p:spPr>
        <p:txBody>
          <a:bodyPr/>
          <a:lstStyle/>
          <a:p>
            <a:r>
              <a:rPr lang="en-US" sz="4300" dirty="0" smtClean="0"/>
              <a:t>Ensure that drivers are compliant with the Windows DMA APIs</a:t>
            </a:r>
          </a:p>
          <a:p>
            <a:pPr lvl="1"/>
            <a:r>
              <a:rPr lang="en-US" sz="3800" dirty="0" smtClean="0"/>
              <a:t>Alignment with the industry direction on DMA</a:t>
            </a:r>
          </a:p>
          <a:p>
            <a:r>
              <a:rPr lang="en-US" sz="4300" dirty="0" smtClean="0"/>
              <a:t>Build devices based on </a:t>
            </a:r>
            <a:br>
              <a:rPr lang="en-US" sz="4300" dirty="0" smtClean="0"/>
            </a:br>
            <a:r>
              <a:rPr lang="en-US" sz="4300" dirty="0" smtClean="0"/>
              <a:t>PCI Express technology</a:t>
            </a:r>
          </a:p>
          <a:p>
            <a:pPr lvl="1"/>
            <a:r>
              <a:rPr lang="en-US" sz="3800" dirty="0" smtClean="0"/>
              <a:t>Enables assignment to a discrete protected domain</a:t>
            </a:r>
          </a:p>
          <a:p>
            <a:r>
              <a:rPr lang="en-US" sz="4300" dirty="0" smtClean="0"/>
              <a:t>Build </a:t>
            </a:r>
            <a:r>
              <a:rPr lang="en-US" sz="4300" dirty="0" err="1" smtClean="0"/>
              <a:t>DMAr</a:t>
            </a:r>
            <a:r>
              <a:rPr lang="en-US" sz="4300" dirty="0" smtClean="0"/>
              <a:t> units that support a fairly large number of domains</a:t>
            </a:r>
          </a:p>
        </p:txBody>
      </p:sp>
    </p:spTree>
  </p:cSld>
  <p:clrMapOvr>
    <a:masterClrMapping/>
  </p:clrMapOvr>
  <p:transition advClick="0">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dirty="0"/>
          </a:p>
        </p:txBody>
      </p:sp>
      <p:sp>
        <p:nvSpPr>
          <p:cNvPr id="243715" name="Rectangle 3"/>
          <p:cNvSpPr>
            <a:spLocks noGrp="1" noChangeArrowheads="1"/>
          </p:cNvSpPr>
          <p:nvPr>
            <p:ph type="body" idx="1"/>
          </p:nvPr>
        </p:nvSpPr>
        <p:spPr>
          <a:xfrm>
            <a:off x="459106" y="1697358"/>
            <a:ext cx="10513694" cy="5954964"/>
          </a:xfrm>
        </p:spPr>
        <p:txBody>
          <a:bodyPr/>
          <a:lstStyle/>
          <a:p>
            <a:r>
              <a:rPr lang="en-US" dirty="0" smtClean="0"/>
              <a:t>Send us your feedback regarding specific changes in DMA support</a:t>
            </a:r>
          </a:p>
          <a:p>
            <a:pPr lvl="1"/>
            <a:r>
              <a:rPr lang="en-US" dirty="0" smtClean="0"/>
              <a:t>Chance for your key DMA scenarios and concerns to be considered in our thinking</a:t>
            </a:r>
          </a:p>
          <a:p>
            <a:r>
              <a:rPr lang="en-US" dirty="0" smtClean="0"/>
              <a:t>Send us your feedback on suggested/ potential use cases for DMA remapping</a:t>
            </a:r>
          </a:p>
          <a:p>
            <a:r>
              <a:rPr lang="en-US" dirty="0" smtClean="0"/>
              <a:t>Participate in a survey related to DMA on </a:t>
            </a:r>
            <a:br>
              <a:rPr lang="en-US" dirty="0" smtClean="0"/>
            </a:br>
            <a:r>
              <a:rPr lang="en-US" dirty="0" smtClean="0"/>
              <a:t>MS Connect at </a:t>
            </a:r>
            <a:r>
              <a:rPr lang="en-US" dirty="0" smtClean="0">
                <a:hlinkClick r:id="rId3"/>
              </a:rPr>
              <a:t>http://connect.microsoft.com/Survey/Survey.aspx?SurveyID=3965&amp;SiteID=221</a:t>
            </a:r>
            <a:endParaRPr lang="en-US" dirty="0" smtClean="0"/>
          </a:p>
        </p:txBody>
      </p:sp>
    </p:spTree>
  </p:cSld>
  <p:clrMapOvr>
    <a:masterClrMapping/>
  </p:clrMapOvr>
  <p:transition advClick="0">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ounded Rectangle 6"/>
          <p:cNvSpPr/>
          <p:nvPr/>
        </p:nvSpPr>
        <p:spPr bwMode="auto">
          <a:xfrm>
            <a:off x="6747466" y="7466928"/>
            <a:ext cx="3657600" cy="54864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type="body" idx="1"/>
          </p:nvPr>
        </p:nvSpPr>
        <p:spPr>
          <a:xfrm>
            <a:off x="459106" y="1697357"/>
            <a:ext cx="10056494" cy="6262227"/>
          </a:xfrm>
        </p:spPr>
        <p:txBody>
          <a:bodyPr/>
          <a:lstStyle/>
          <a:p>
            <a:r>
              <a:rPr lang="en-US" sz="2400" dirty="0" smtClean="0"/>
              <a:t>Web Resources</a:t>
            </a:r>
          </a:p>
          <a:p>
            <a:pPr lvl="1"/>
            <a:r>
              <a:rPr lang="en-US" sz="2200" dirty="0" smtClean="0"/>
              <a:t>Whitepaper</a:t>
            </a:r>
            <a:br>
              <a:rPr lang="en-US" sz="2200" dirty="0" smtClean="0"/>
            </a:br>
            <a:r>
              <a:rPr lang="en-US" sz="2200" dirty="0" smtClean="0"/>
              <a:t>DMA Support in Windows Drivers </a:t>
            </a:r>
            <a:r>
              <a:rPr lang="en-US" sz="2200" dirty="0" smtClean="0">
                <a:hlinkClick r:id="rId3"/>
              </a:rPr>
              <a:t>http://www.microsoft.com/whdc/driver/kernel/dma.mspx</a:t>
            </a:r>
            <a:endParaRPr lang="en-US" sz="2200" dirty="0" smtClean="0"/>
          </a:p>
          <a:p>
            <a:pPr lvl="1"/>
            <a:r>
              <a:rPr lang="en-US" sz="2200" dirty="0" smtClean="0"/>
              <a:t>Specification</a:t>
            </a:r>
            <a:br>
              <a:rPr lang="en-US" sz="2200" dirty="0" smtClean="0"/>
            </a:br>
            <a:r>
              <a:rPr lang="en-US" sz="2200" dirty="0" smtClean="0"/>
              <a:t>Intel Virtualization Technology for Directed I/O Architecture Specification</a:t>
            </a:r>
            <a:br>
              <a:rPr lang="en-US" sz="2200" dirty="0" smtClean="0"/>
            </a:br>
            <a:r>
              <a:rPr lang="en-US" sz="2200" dirty="0" smtClean="0">
                <a:hlinkClick r:id="rId4"/>
              </a:rPr>
              <a:t>ftp://download.intel.com/technology/computing/vptech/Intel(r)_VT_for_Direct_IO.pdf</a:t>
            </a:r>
            <a:endParaRPr lang="en-US" sz="2200" dirty="0" smtClean="0"/>
          </a:p>
          <a:p>
            <a:pPr lvl="1"/>
            <a:r>
              <a:rPr lang="en-US" sz="2200" dirty="0" smtClean="0"/>
              <a:t>AMD I/O Virtualization Technology Specification</a:t>
            </a:r>
            <a:br>
              <a:rPr lang="en-US" sz="2200" dirty="0" smtClean="0"/>
            </a:br>
            <a:r>
              <a:rPr lang="en-US" sz="2200" dirty="0" smtClean="0">
                <a:hlinkClick r:id="rId5"/>
              </a:rPr>
              <a:t>http://www.amd.com/us-en/assets/content_type/white_papers_and_tech_docs/34434.pdf</a:t>
            </a:r>
            <a:r>
              <a:rPr lang="en-US" sz="2200" dirty="0" smtClean="0"/>
              <a:t> </a:t>
            </a:r>
          </a:p>
          <a:p>
            <a:r>
              <a:rPr lang="en-US" sz="2400" dirty="0" smtClean="0"/>
              <a:t>Related Sessions</a:t>
            </a:r>
          </a:p>
          <a:p>
            <a:pPr lvl="1"/>
            <a:r>
              <a:rPr lang="en-US" sz="2200" dirty="0" smtClean="0"/>
              <a:t>SYS-T306 Building Reliable Windows Platform</a:t>
            </a:r>
          </a:p>
          <a:p>
            <a:pPr lvl="1"/>
            <a:r>
              <a:rPr lang="en-US" sz="2200" dirty="0" smtClean="0"/>
              <a:t>SYS-T312 Intel’s Vision for Virtualization and Benchmarking</a:t>
            </a:r>
          </a:p>
          <a:p>
            <a:pPr lvl="1"/>
            <a:r>
              <a:rPr lang="en-US" sz="2200" dirty="0" smtClean="0"/>
              <a:t>SYS-T313 Next-Generation AMD Virtualization Technology</a:t>
            </a:r>
          </a:p>
          <a:p>
            <a:r>
              <a:rPr lang="en-US" sz="2400" dirty="0" smtClean="0"/>
              <a:t>Send your feedback and support questions</a:t>
            </a:r>
            <a:r>
              <a:rPr lang="en-US" sz="2200" dirty="0" smtClean="0"/>
              <a:t> </a:t>
            </a:r>
            <a:endParaRPr lang="en-US" sz="2200" dirty="0"/>
          </a:p>
        </p:txBody>
      </p:sp>
      <p:sp>
        <p:nvSpPr>
          <p:cNvPr id="242693" name="Text Box 5"/>
          <p:cNvSpPr txBox="1">
            <a:spLocks noChangeArrowheads="1"/>
          </p:cNvSpPr>
          <p:nvPr/>
        </p:nvSpPr>
        <p:spPr bwMode="auto">
          <a:xfrm>
            <a:off x="6913268" y="7500036"/>
            <a:ext cx="3823336" cy="449342"/>
          </a:xfrm>
          <a:prstGeom prst="rect">
            <a:avLst/>
          </a:prstGeom>
          <a:noFill/>
          <a:ln w="12700">
            <a:noFill/>
            <a:miter lim="800000"/>
            <a:headEnd/>
            <a:tailEnd/>
          </a:ln>
          <a:effectLst/>
        </p:spPr>
        <p:txBody>
          <a:bodyPr lIns="109714" tIns="54858" rIns="109714" bIns="54858">
            <a:spAutoFit/>
          </a:bodyPr>
          <a:lstStyle/>
          <a:p>
            <a:r>
              <a:rPr lang="en-US" dirty="0" err="1" smtClean="0">
                <a:solidFill>
                  <a:schemeClr val="tx2"/>
                </a:solidFill>
                <a:effectLst>
                  <a:outerShdw blurRad="38100" dist="38100" dir="2700000" algn="tl">
                    <a:srgbClr val="000000">
                      <a:alpha val="43137"/>
                    </a:srgbClr>
                  </a:outerShdw>
                </a:effectLst>
                <a:hlinkClick r:id="rId6"/>
              </a:rPr>
              <a:t>Dmasup</a:t>
            </a:r>
            <a:r>
              <a:rPr lang="en-US" dirty="0" smtClean="0">
                <a:solidFill>
                  <a:schemeClr val="tx2"/>
                </a:solidFill>
                <a:effectLst>
                  <a:outerShdw blurRad="38100" dist="38100" dir="2700000" algn="tl">
                    <a:srgbClr val="000000">
                      <a:alpha val="43137"/>
                    </a:srgbClr>
                  </a:outerShdw>
                </a:effectLst>
                <a:hlinkClick r:id="rId6"/>
              </a:rPr>
              <a:t> @ microsoft.com</a:t>
            </a:r>
            <a:endParaRPr lang="en-US" dirty="0">
              <a:solidFill>
                <a:schemeClr val="tx2"/>
              </a:solidFill>
              <a:effectLst>
                <a:outerShdw blurRad="38100" dist="38100" dir="2700000" algn="tl">
                  <a:srgbClr val="000000">
                    <a:alpha val="43137"/>
                  </a:srgbClr>
                </a:outerShdw>
              </a:effectLst>
            </a:endParaRPr>
          </a:p>
        </p:txBody>
      </p:sp>
    </p:spTree>
  </p:cSld>
  <p:clrMapOvr>
    <a:masterClrMapping/>
  </p:clrMapOvr>
  <p:transition advClick="0">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algn="ct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1096832" eaLnBrk="0" hangingPunct="0"/>
            <a:r>
              <a:rPr lang="en-US" sz="8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800" dirty="0">
                <a:solidFill>
                  <a:schemeClr val="tx2"/>
                </a:solidFill>
                <a:latin typeface="Segoe" pitchFamily="34" charset="0"/>
                <a:cs typeface="Arial" charset="0"/>
              </a:rPr>
            </a:br>
            <a:r>
              <a:rPr lang="en-US" sz="8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advClick="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DMA Support In Windows</a:t>
            </a:r>
            <a:br>
              <a:rPr lang="en-US" dirty="0" smtClean="0"/>
            </a:br>
            <a:r>
              <a:rPr sz="4300" smtClean="0">
                <a:solidFill>
                  <a:schemeClr val="accent1"/>
                </a:solidFill>
              </a:rPr>
              <a:t>Map registers</a:t>
            </a:r>
            <a:endParaRPr lang="en-US" dirty="0">
              <a:solidFill>
                <a:schemeClr val="accent1"/>
              </a:solidFill>
            </a:endParaRPr>
          </a:p>
        </p:txBody>
      </p:sp>
      <p:sp>
        <p:nvSpPr>
          <p:cNvPr id="3" name="Content Placeholder 2"/>
          <p:cNvSpPr>
            <a:spLocks noGrp="1"/>
          </p:cNvSpPr>
          <p:nvPr>
            <p:ph type="body" idx="1"/>
          </p:nvPr>
        </p:nvSpPr>
        <p:spPr>
          <a:xfrm>
            <a:off x="457200" y="2286001"/>
            <a:ext cx="10056494" cy="5150128"/>
          </a:xfrm>
        </p:spPr>
        <p:txBody>
          <a:bodyPr/>
          <a:lstStyle/>
          <a:p>
            <a:r>
              <a:rPr lang="en-US" dirty="0" smtClean="0"/>
              <a:t>Fundamental abstraction for DMA</a:t>
            </a:r>
          </a:p>
          <a:p>
            <a:r>
              <a:rPr lang="en-US" dirty="0" smtClean="0"/>
              <a:t>Used for aliasing device address space to system memory</a:t>
            </a:r>
          </a:p>
          <a:p>
            <a:r>
              <a:rPr lang="en-US" dirty="0" smtClean="0"/>
              <a:t>Represent translation entries for pages of DMA transactions in flight</a:t>
            </a:r>
          </a:p>
          <a:p>
            <a:r>
              <a:rPr lang="en-US" dirty="0" smtClean="0"/>
              <a:t>Abstract double buffering that may be implemented by the system</a:t>
            </a:r>
          </a:p>
          <a:p>
            <a:r>
              <a:rPr lang="en-US" dirty="0" smtClean="0"/>
              <a:t>Abstract device and platform capabilities</a:t>
            </a:r>
          </a:p>
        </p:txBody>
      </p:sp>
    </p:spTree>
  </p:cSld>
  <p:clrMapOvr>
    <a:masterClrMapping/>
  </p:clrMapOvr>
  <p:transition advClick="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 name="Rectangle 51"/>
          <p:cNvSpPr/>
          <p:nvPr/>
        </p:nvSpPr>
        <p:spPr bwMode="auto">
          <a:xfrm rot="16200000">
            <a:off x="3100742" y="252744"/>
            <a:ext cx="4771319" cy="10972802"/>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a:xfrm>
            <a:off x="459106" y="274321"/>
            <a:ext cx="10056494" cy="1429314"/>
          </a:xfrm>
        </p:spPr>
        <p:txBody>
          <a:bodyPr/>
          <a:lstStyle/>
          <a:p>
            <a:r>
              <a:rPr lang="en-US" dirty="0" smtClean="0"/>
              <a:t>DMA Support In Windows</a:t>
            </a:r>
            <a:br>
              <a:rPr lang="en-US" dirty="0" smtClean="0"/>
            </a:br>
            <a:r>
              <a:rPr sz="4300" smtClean="0">
                <a:solidFill>
                  <a:schemeClr val="accent1"/>
                </a:solidFill>
              </a:rPr>
              <a:t>Abstraction with map registers</a:t>
            </a:r>
            <a:endParaRPr sz="4300">
              <a:solidFill>
                <a:schemeClr val="accent1"/>
              </a:solidFill>
            </a:endParaRPr>
          </a:p>
        </p:txBody>
      </p:sp>
      <p:sp>
        <p:nvSpPr>
          <p:cNvPr id="41" name="Content Placeholder 2"/>
          <p:cNvSpPr>
            <a:spLocks noGrp="1"/>
          </p:cNvSpPr>
          <p:nvPr>
            <p:ph type="body" idx="1"/>
          </p:nvPr>
        </p:nvSpPr>
        <p:spPr>
          <a:xfrm>
            <a:off x="459106" y="2286001"/>
            <a:ext cx="10056494" cy="941796"/>
          </a:xfrm>
        </p:spPr>
        <p:txBody>
          <a:bodyPr/>
          <a:lstStyle/>
          <a:p>
            <a:r>
              <a:rPr lang="en-US" sz="3400" dirty="0" smtClean="0"/>
              <a:t>On most platforms today the device address space is same as the physical (system) address space</a:t>
            </a:r>
          </a:p>
        </p:txBody>
      </p:sp>
      <p:sp>
        <p:nvSpPr>
          <p:cNvPr id="4" name="Rectangle 3"/>
          <p:cNvSpPr/>
          <p:nvPr/>
        </p:nvSpPr>
        <p:spPr bwMode="auto">
          <a:xfrm>
            <a:off x="457200" y="4875904"/>
            <a:ext cx="1554480" cy="1828800"/>
          </a:xfrm>
          <a:prstGeom prst="rect">
            <a:avLst/>
          </a:prstGeom>
          <a:solidFill>
            <a:schemeClr val="accent2">
              <a:lumMod val="75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ectangle 5"/>
          <p:cNvSpPr/>
          <p:nvPr/>
        </p:nvSpPr>
        <p:spPr bwMode="auto">
          <a:xfrm>
            <a:off x="6583680" y="5058784"/>
            <a:ext cx="1554480" cy="2651760"/>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bwMode="auto">
          <a:xfrm>
            <a:off x="8778241" y="3961504"/>
            <a:ext cx="1554480" cy="3200400"/>
          </a:xfrm>
          <a:prstGeom prst="rect">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131674" tIns="65837" rIns="131674" bIns="65837" numCol="1" rtlCol="0" anchor="ctr" anchorCtr="0" compatLnSpc="1">
            <a:prstTxWarp prst="textNoShape">
              <a:avLst/>
            </a:prstTxWarp>
          </a:bodyPr>
          <a:lstStyle/>
          <a:p>
            <a:pPr algn="ctr" defTabSz="1316356" fontAlgn="base">
              <a:spcBef>
                <a:spcPct val="0"/>
              </a:spcBef>
              <a:spcAft>
                <a:spcPct val="0"/>
              </a:spcAft>
            </a:pPr>
            <a:endParaRPr lang="en-US" sz="35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ectangle 8"/>
          <p:cNvSpPr/>
          <p:nvPr/>
        </p:nvSpPr>
        <p:spPr bwMode="auto">
          <a:xfrm>
            <a:off x="6583680" y="5333104"/>
            <a:ext cx="1554480" cy="274320"/>
          </a:xfrm>
          <a:prstGeom prst="rect">
            <a:avLst/>
          </a:prstGeom>
          <a:ln>
            <a:headEnd type="none" w="med" len="med"/>
            <a:tailEnd type="none" w="med" len="med"/>
          </a:ln>
          <a:effectLst>
            <a:glow rad="70000">
              <a:schemeClr val="accent5">
                <a:tint val="30000"/>
                <a:shade val="95000"/>
                <a:satMod val="300000"/>
                <a:alpha val="50000"/>
              </a:schemeClr>
            </a:glow>
            <a:outerShdw blurRad="635000" sx="102000" sy="102000" algn="ctr" rotWithShape="0">
              <a:prstClr val="black"/>
            </a:outerShdw>
          </a:effectLst>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ectangle 9"/>
          <p:cNvSpPr/>
          <p:nvPr/>
        </p:nvSpPr>
        <p:spPr bwMode="auto">
          <a:xfrm>
            <a:off x="6583680" y="6064624"/>
            <a:ext cx="1554480" cy="91440"/>
          </a:xfrm>
          <a:prstGeom prst="rect">
            <a:avLst/>
          </a:prstGeom>
          <a:ln>
            <a:headEnd type="none" w="med" len="med"/>
            <a:tailEnd type="none" w="med" len="med"/>
          </a:ln>
          <a:effectLst>
            <a:glow rad="70000">
              <a:schemeClr val="accent5">
                <a:tint val="30000"/>
                <a:shade val="95000"/>
                <a:satMod val="300000"/>
                <a:alpha val="50000"/>
              </a:schemeClr>
            </a:glow>
            <a:outerShdw blurRad="635000" sx="102000" sy="102000" algn="ctr" rotWithShape="0">
              <a:prstClr val="black"/>
            </a:outerShdw>
          </a:effectLst>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Rectangle 10"/>
          <p:cNvSpPr/>
          <p:nvPr/>
        </p:nvSpPr>
        <p:spPr bwMode="auto">
          <a:xfrm>
            <a:off x="6583680" y="6521824"/>
            <a:ext cx="1554480" cy="91440"/>
          </a:xfrm>
          <a:prstGeom prst="rect">
            <a:avLst/>
          </a:prstGeom>
          <a:ln>
            <a:headEnd type="none" w="med" len="med"/>
            <a:tailEnd type="none" w="med" len="med"/>
          </a:ln>
          <a:effectLst>
            <a:glow rad="70000">
              <a:schemeClr val="accent5">
                <a:tint val="30000"/>
                <a:shade val="95000"/>
                <a:satMod val="300000"/>
                <a:alpha val="50000"/>
              </a:schemeClr>
            </a:glow>
            <a:outerShdw blurRad="635000" sx="102000" sy="102000" algn="ctr" rotWithShape="0">
              <a:prstClr val="black"/>
            </a:outerShdw>
          </a:effectLst>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Rectangle 11"/>
          <p:cNvSpPr/>
          <p:nvPr/>
        </p:nvSpPr>
        <p:spPr bwMode="auto">
          <a:xfrm>
            <a:off x="7343335" y="4144384"/>
            <a:ext cx="703385" cy="457200"/>
          </a:xfrm>
          <a:prstGeom prst="rect">
            <a:avLst/>
          </a:prstGeom>
          <a:ln>
            <a:headEnd type="none" w="med" len="med"/>
            <a:tailEnd type="none" w="med" len="med"/>
          </a:ln>
          <a:effectLst>
            <a:glow rad="70000">
              <a:schemeClr val="accent6">
                <a:tint val="30000"/>
                <a:shade val="95000"/>
                <a:satMod val="300000"/>
                <a:alpha val="50000"/>
              </a:schemeClr>
            </a:glow>
            <a:outerShdw blurRad="228600" sx="102000" sy="102000" algn="ctr" rotWithShape="0">
              <a:prstClr val="black">
                <a:alpha val="66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VA</a:t>
            </a:r>
          </a:p>
        </p:txBody>
      </p:sp>
      <p:sp>
        <p:nvSpPr>
          <p:cNvPr id="13" name="Rectangle 12"/>
          <p:cNvSpPr/>
          <p:nvPr/>
        </p:nvSpPr>
        <p:spPr bwMode="auto">
          <a:xfrm>
            <a:off x="6583680" y="4144384"/>
            <a:ext cx="731520" cy="457200"/>
          </a:xfrm>
          <a:prstGeom prst="rect">
            <a:avLst/>
          </a:prstGeom>
          <a:ln>
            <a:headEnd type="none" w="med" len="med"/>
            <a:tailEnd type="none" w="med" len="med"/>
          </a:ln>
          <a:effectLst>
            <a:glow rad="70000">
              <a:schemeClr val="accent6">
                <a:tint val="30000"/>
                <a:shade val="95000"/>
                <a:satMod val="300000"/>
                <a:alpha val="50000"/>
              </a:schemeClr>
            </a:glow>
            <a:outerShdw blurRad="228600" sx="102000" sy="102000" algn="ctr" rotWithShape="0">
              <a:prstClr val="black">
                <a:alpha val="66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PA</a:t>
            </a:r>
          </a:p>
        </p:txBody>
      </p:sp>
      <p:cxnSp>
        <p:nvCxnSpPr>
          <p:cNvPr id="17" name="Elbow Connector 16"/>
          <p:cNvCxnSpPr>
            <a:stCxn id="40" idx="3"/>
            <a:endCxn id="9" idx="1"/>
          </p:cNvCxnSpPr>
          <p:nvPr/>
        </p:nvCxnSpPr>
        <p:spPr bwMode="auto">
          <a:xfrm>
            <a:off x="5212080" y="4372984"/>
            <a:ext cx="1371600" cy="1097280"/>
          </a:xfrm>
          <a:prstGeom prst="bentConnector3">
            <a:avLst>
              <a:gd name="adj1" fmla="val 57213"/>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18" name="Elbow Connector 17"/>
          <p:cNvCxnSpPr>
            <a:endCxn id="10" idx="1"/>
          </p:cNvCxnSpPr>
          <p:nvPr/>
        </p:nvCxnSpPr>
        <p:spPr bwMode="auto">
          <a:xfrm>
            <a:off x="5212080" y="4693024"/>
            <a:ext cx="1371600" cy="1417320"/>
          </a:xfrm>
          <a:prstGeom prst="bentConnector3">
            <a:avLst>
              <a:gd name="adj1" fmla="val 6967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19" name="Shape 51"/>
          <p:cNvCxnSpPr>
            <a:stCxn id="43" idx="3"/>
            <a:endCxn id="11" idx="1"/>
          </p:cNvCxnSpPr>
          <p:nvPr/>
        </p:nvCxnSpPr>
        <p:spPr bwMode="auto">
          <a:xfrm>
            <a:off x="5577840" y="4921624"/>
            <a:ext cx="1005840" cy="1645920"/>
          </a:xfrm>
          <a:prstGeom prst="bentConnector3">
            <a:avLst>
              <a:gd name="adj1" fmla="val 74143"/>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20" name="Elbow Connector 19"/>
          <p:cNvCxnSpPr>
            <a:stCxn id="8" idx="1"/>
          </p:cNvCxnSpPr>
          <p:nvPr/>
        </p:nvCxnSpPr>
        <p:spPr bwMode="auto">
          <a:xfrm rot="10800000">
            <a:off x="8138161" y="5470264"/>
            <a:ext cx="640080" cy="182880"/>
          </a:xfrm>
          <a:prstGeom prst="bent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21" name="Elbow Connector 20"/>
          <p:cNvCxnSpPr>
            <a:stCxn id="8" idx="1"/>
          </p:cNvCxnSpPr>
          <p:nvPr/>
        </p:nvCxnSpPr>
        <p:spPr bwMode="auto">
          <a:xfrm rot="10800000" flipV="1">
            <a:off x="8138161" y="5653144"/>
            <a:ext cx="640080" cy="457200"/>
          </a:xfrm>
          <a:prstGeom prst="bent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22" name="Elbow Connector 21"/>
          <p:cNvCxnSpPr>
            <a:stCxn id="8" idx="1"/>
          </p:cNvCxnSpPr>
          <p:nvPr/>
        </p:nvCxnSpPr>
        <p:spPr bwMode="auto">
          <a:xfrm rot="10800000" flipV="1">
            <a:off x="8138161" y="5653144"/>
            <a:ext cx="640080" cy="914400"/>
          </a:xfrm>
          <a:prstGeom prst="bent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23" name="Rectangle 22"/>
          <p:cNvSpPr/>
          <p:nvPr/>
        </p:nvSpPr>
        <p:spPr bwMode="auto">
          <a:xfrm>
            <a:off x="457200" y="5333104"/>
            <a:ext cx="1554480" cy="274320"/>
          </a:xfrm>
          <a:prstGeom prst="rect">
            <a:avLst/>
          </a:prstGeom>
          <a:ln w="6350">
            <a:solidFill>
              <a:schemeClr val="bg2"/>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rgbClr val="000000"/>
              </a:solidFill>
              <a:latin typeface="Segoe" pitchFamily="34" charset="0"/>
            </a:endParaRPr>
          </a:p>
        </p:txBody>
      </p:sp>
      <p:sp>
        <p:nvSpPr>
          <p:cNvPr id="24" name="Rectangle 23"/>
          <p:cNvSpPr/>
          <p:nvPr/>
        </p:nvSpPr>
        <p:spPr bwMode="auto">
          <a:xfrm>
            <a:off x="457200" y="5607424"/>
            <a:ext cx="1554480" cy="91440"/>
          </a:xfrm>
          <a:prstGeom prst="rect">
            <a:avLst/>
          </a:prstGeom>
          <a:ln w="6350">
            <a:solidFill>
              <a:schemeClr val="bg2"/>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rgbClr val="000000"/>
              </a:solidFill>
              <a:latin typeface="Segoe" pitchFamily="34" charset="0"/>
            </a:endParaRPr>
          </a:p>
        </p:txBody>
      </p:sp>
      <p:sp>
        <p:nvSpPr>
          <p:cNvPr id="25" name="Rectangle 24"/>
          <p:cNvSpPr/>
          <p:nvPr/>
        </p:nvSpPr>
        <p:spPr bwMode="auto">
          <a:xfrm>
            <a:off x="457200" y="5698864"/>
            <a:ext cx="1554480" cy="91440"/>
          </a:xfrm>
          <a:prstGeom prst="rect">
            <a:avLst/>
          </a:prstGeom>
          <a:ln w="6350">
            <a:solidFill>
              <a:schemeClr val="bg2"/>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rgbClr val="000000"/>
              </a:solidFill>
              <a:latin typeface="Segoe" pitchFamily="34" charset="0"/>
            </a:endParaRPr>
          </a:p>
        </p:txBody>
      </p:sp>
      <p:cxnSp>
        <p:nvCxnSpPr>
          <p:cNvPr id="26" name="Elbow Connector 25"/>
          <p:cNvCxnSpPr>
            <a:stCxn id="40" idx="1"/>
            <a:endCxn id="23" idx="3"/>
          </p:cNvCxnSpPr>
          <p:nvPr/>
        </p:nvCxnSpPr>
        <p:spPr bwMode="auto">
          <a:xfrm rot="10800000" flipV="1">
            <a:off x="2011680" y="4372984"/>
            <a:ext cx="1280160" cy="1097280"/>
          </a:xfrm>
          <a:prstGeom prst="bentConnector3">
            <a:avLst>
              <a:gd name="adj1" fmla="val 75995"/>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27" name="Elbow Connector 26"/>
          <p:cNvCxnSpPr>
            <a:stCxn id="42" idx="1"/>
            <a:endCxn id="24" idx="3"/>
          </p:cNvCxnSpPr>
          <p:nvPr/>
        </p:nvCxnSpPr>
        <p:spPr bwMode="auto">
          <a:xfrm rot="10800000" flipV="1">
            <a:off x="2011680" y="4647304"/>
            <a:ext cx="1463040" cy="1005840"/>
          </a:xfrm>
          <a:prstGeom prst="bentConnector3">
            <a:avLst>
              <a:gd name="adj1" fmla="val 64754"/>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28" name="Elbow Connector 27"/>
          <p:cNvCxnSpPr>
            <a:stCxn id="43" idx="1"/>
            <a:endCxn id="25" idx="3"/>
          </p:cNvCxnSpPr>
          <p:nvPr/>
        </p:nvCxnSpPr>
        <p:spPr bwMode="auto">
          <a:xfrm rot="10800000" flipV="1">
            <a:off x="2011680" y="4921624"/>
            <a:ext cx="1645920" cy="822960"/>
          </a:xfrm>
          <a:prstGeom prst="bentConnector3">
            <a:avLst>
              <a:gd name="adj1" fmla="val 56557"/>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29" name="Rectangle 28"/>
          <p:cNvSpPr/>
          <p:nvPr/>
        </p:nvSpPr>
        <p:spPr bwMode="auto">
          <a:xfrm>
            <a:off x="6583680" y="6979024"/>
            <a:ext cx="1554480" cy="274320"/>
          </a:xfrm>
          <a:prstGeom prst="rect">
            <a:avLst/>
          </a:prstGeom>
          <a:ln w="6350">
            <a:solidFill>
              <a:schemeClr val="bg2"/>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rgbClr val="000000"/>
              </a:solidFill>
              <a:latin typeface="Segoe" pitchFamily="34" charset="0"/>
            </a:endParaRPr>
          </a:p>
        </p:txBody>
      </p:sp>
      <p:sp>
        <p:nvSpPr>
          <p:cNvPr id="30" name="Rectangle 29"/>
          <p:cNvSpPr/>
          <p:nvPr/>
        </p:nvSpPr>
        <p:spPr bwMode="auto">
          <a:xfrm>
            <a:off x="6583680" y="7253344"/>
            <a:ext cx="1554480" cy="91440"/>
          </a:xfrm>
          <a:prstGeom prst="rect">
            <a:avLst/>
          </a:prstGeom>
          <a:ln w="6350">
            <a:solidFill>
              <a:schemeClr val="bg2"/>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rgbClr val="000000"/>
              </a:solidFill>
              <a:latin typeface="Segoe" pitchFamily="34" charset="0"/>
            </a:endParaRPr>
          </a:p>
        </p:txBody>
      </p:sp>
      <p:sp>
        <p:nvSpPr>
          <p:cNvPr id="31" name="Rectangle 30"/>
          <p:cNvSpPr/>
          <p:nvPr/>
        </p:nvSpPr>
        <p:spPr bwMode="auto">
          <a:xfrm>
            <a:off x="6583680" y="7344784"/>
            <a:ext cx="1554480" cy="91440"/>
          </a:xfrm>
          <a:prstGeom prst="rect">
            <a:avLst/>
          </a:prstGeom>
          <a:ln w="6350">
            <a:solidFill>
              <a:schemeClr val="bg2"/>
            </a:solidFill>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rgbClr val="000000"/>
              </a:solidFill>
              <a:latin typeface="Segoe" pitchFamily="34" charset="0"/>
            </a:endParaRPr>
          </a:p>
        </p:txBody>
      </p:sp>
      <p:cxnSp>
        <p:nvCxnSpPr>
          <p:cNvPr id="32" name="Elbow Connector 31"/>
          <p:cNvCxnSpPr>
            <a:endCxn id="29" idx="1"/>
          </p:cNvCxnSpPr>
          <p:nvPr/>
        </p:nvCxnSpPr>
        <p:spPr bwMode="auto">
          <a:xfrm>
            <a:off x="2926080" y="4418704"/>
            <a:ext cx="3657600" cy="2697480"/>
          </a:xfrm>
          <a:prstGeom prst="bentConnector3">
            <a:avLst>
              <a:gd name="adj1" fmla="val -164"/>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dash"/>
            <a:round/>
            <a:headEnd type="none" w="med" len="med"/>
            <a:tailEnd type="arrow"/>
          </a:ln>
          <a:effectLst>
            <a:glow rad="101600">
              <a:schemeClr val="accent4">
                <a:satMod val="175000"/>
                <a:alpha val="40000"/>
              </a:schemeClr>
            </a:glow>
          </a:effectLst>
        </p:spPr>
      </p:cxnSp>
      <p:cxnSp>
        <p:nvCxnSpPr>
          <p:cNvPr id="33" name="Elbow Connector 32"/>
          <p:cNvCxnSpPr>
            <a:endCxn id="30" idx="1"/>
          </p:cNvCxnSpPr>
          <p:nvPr/>
        </p:nvCxnSpPr>
        <p:spPr bwMode="auto">
          <a:xfrm>
            <a:off x="3108960" y="4693024"/>
            <a:ext cx="3474720" cy="2606040"/>
          </a:xfrm>
          <a:prstGeom prst="bentConnector3">
            <a:avLst>
              <a:gd name="adj1" fmla="val -216"/>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dash"/>
            <a:round/>
            <a:headEnd type="none" w="med" len="med"/>
            <a:tailEnd type="arrow"/>
          </a:ln>
          <a:effectLst>
            <a:glow rad="101600">
              <a:schemeClr val="accent4">
                <a:satMod val="175000"/>
                <a:alpha val="40000"/>
              </a:schemeClr>
            </a:glow>
          </a:effectLst>
        </p:spPr>
      </p:cxnSp>
      <p:cxnSp>
        <p:nvCxnSpPr>
          <p:cNvPr id="34" name="Elbow Connector 33"/>
          <p:cNvCxnSpPr>
            <a:endCxn id="31" idx="1"/>
          </p:cNvCxnSpPr>
          <p:nvPr/>
        </p:nvCxnSpPr>
        <p:spPr bwMode="auto">
          <a:xfrm>
            <a:off x="3291840" y="4967344"/>
            <a:ext cx="3291840" cy="2423160"/>
          </a:xfrm>
          <a:prstGeom prst="bentConnector3">
            <a:avLst>
              <a:gd name="adj1" fmla="val 273"/>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dash"/>
            <a:round/>
            <a:headEnd type="none" w="med" len="med"/>
            <a:tailEnd type="arrow"/>
          </a:ln>
          <a:effectLst>
            <a:glow rad="101600">
              <a:schemeClr val="accent4">
                <a:satMod val="175000"/>
                <a:alpha val="40000"/>
              </a:schemeClr>
            </a:glow>
          </a:effectLst>
        </p:spPr>
      </p:cxnSp>
      <p:cxnSp>
        <p:nvCxnSpPr>
          <p:cNvPr id="35" name="Elbow Connector 34"/>
          <p:cNvCxnSpPr/>
          <p:nvPr/>
        </p:nvCxnSpPr>
        <p:spPr bwMode="auto">
          <a:xfrm flipV="1">
            <a:off x="8046720" y="3961504"/>
            <a:ext cx="731520" cy="411480"/>
          </a:xfrm>
          <a:prstGeom prst="bent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cxnSp>
        <p:nvCxnSpPr>
          <p:cNvPr id="36" name="Shape 35"/>
          <p:cNvCxnSpPr>
            <a:stCxn id="13" idx="1"/>
          </p:cNvCxnSpPr>
          <p:nvPr/>
        </p:nvCxnSpPr>
        <p:spPr bwMode="auto">
          <a:xfrm rot="10800000" flipV="1">
            <a:off x="6583680" y="4372984"/>
            <a:ext cx="1906" cy="685800"/>
          </a:xfrm>
          <a:prstGeom prst="bentConnector4">
            <a:avLst>
              <a:gd name="adj1" fmla="val 12035583"/>
              <a:gd name="adj2" fmla="val 58798"/>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9050" cap="flat" cmpd="sng" algn="ctr">
            <a:solidFill>
              <a:schemeClr val="accent6"/>
            </a:solidFill>
            <a:prstDash val="solid"/>
            <a:round/>
            <a:headEnd type="none" w="med" len="med"/>
            <a:tailEnd type="arrow"/>
          </a:ln>
          <a:effectLst>
            <a:glow rad="101600">
              <a:schemeClr val="accent4">
                <a:satMod val="175000"/>
                <a:alpha val="40000"/>
              </a:schemeClr>
            </a:glow>
          </a:effectLst>
        </p:spPr>
      </p:cxnSp>
      <p:sp>
        <p:nvSpPr>
          <p:cNvPr id="37" name="TextBox 36"/>
          <p:cNvSpPr txBox="1"/>
          <p:nvPr/>
        </p:nvSpPr>
        <p:spPr>
          <a:xfrm>
            <a:off x="175843" y="6775000"/>
            <a:ext cx="2103120" cy="609398"/>
          </a:xfrm>
          <a:prstGeom prst="rect">
            <a:avLst/>
          </a:prstGeom>
          <a:noFill/>
        </p:spPr>
        <p:txBody>
          <a:bodyPr wrap="square" lIns="109728" tIns="54864" rIns="109728" bIns="54864" rtlCol="0">
            <a:spAutoFit/>
          </a:bodyPr>
          <a:lstStyle/>
          <a:p>
            <a:pPr algn="ctr">
              <a:lnSpc>
                <a:spcPct val="90000"/>
              </a:lnSpc>
            </a:pPr>
            <a:r>
              <a:rPr lang="en-US" sz="1800" dirty="0" smtClean="0">
                <a:effectLst>
                  <a:outerShdw blurRad="38100" dist="38100" dir="2700000" algn="tl">
                    <a:srgbClr val="000000">
                      <a:alpha val="43137"/>
                    </a:srgbClr>
                  </a:outerShdw>
                </a:effectLst>
                <a:latin typeface="Segoe" pitchFamily="34" charset="0"/>
              </a:rPr>
              <a:t>Device </a:t>
            </a:r>
            <a:br>
              <a:rPr lang="en-US" sz="1800" dirty="0" smtClean="0">
                <a:effectLst>
                  <a:outerShdw blurRad="38100" dist="38100" dir="2700000" algn="tl">
                    <a:srgbClr val="000000">
                      <a:alpha val="43137"/>
                    </a:srgbClr>
                  </a:outerShdw>
                </a:effectLst>
                <a:latin typeface="Segoe" pitchFamily="34" charset="0"/>
              </a:rPr>
            </a:br>
            <a:r>
              <a:rPr lang="en-US" sz="1800" dirty="0" smtClean="0">
                <a:effectLst>
                  <a:outerShdw blurRad="38100" dist="38100" dir="2700000" algn="tl">
                    <a:srgbClr val="000000">
                      <a:alpha val="43137"/>
                    </a:srgbClr>
                  </a:outerShdw>
                </a:effectLst>
                <a:latin typeface="Segoe" pitchFamily="34" charset="0"/>
              </a:rPr>
              <a:t>Address Space</a:t>
            </a:r>
          </a:p>
        </p:txBody>
      </p:sp>
      <p:sp>
        <p:nvSpPr>
          <p:cNvPr id="5" name="Rectangle 4"/>
          <p:cNvSpPr/>
          <p:nvPr/>
        </p:nvSpPr>
        <p:spPr bwMode="auto">
          <a:xfrm>
            <a:off x="6583680" y="3870064"/>
            <a:ext cx="1463040" cy="274320"/>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MDL</a:t>
            </a:r>
          </a:p>
        </p:txBody>
      </p:sp>
      <p:sp>
        <p:nvSpPr>
          <p:cNvPr id="43" name="Rectangle 42"/>
          <p:cNvSpPr/>
          <p:nvPr/>
        </p:nvSpPr>
        <p:spPr bwMode="auto">
          <a:xfrm>
            <a:off x="3657600" y="4784464"/>
            <a:ext cx="1920240" cy="274320"/>
          </a:xfrm>
          <a:prstGeom prst="rect">
            <a:avLst/>
          </a:prstGeom>
          <a:ln>
            <a:headEnd type="none" w="med" len="med"/>
            <a:tailEnd type="none" w="med" len="med"/>
          </a:ln>
          <a:effectLst>
            <a:glow rad="70000">
              <a:schemeClr val="accent6">
                <a:tint val="30000"/>
                <a:shade val="95000"/>
                <a:satMod val="300000"/>
                <a:alpha val="50000"/>
              </a:schemeClr>
            </a:glow>
            <a:outerShdw blurRad="228600" sx="102000" sy="102000" algn="ctr" rotWithShape="0">
              <a:prstClr val="black">
                <a:alpha val="66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Map Register 0</a:t>
            </a:r>
          </a:p>
        </p:txBody>
      </p:sp>
      <p:sp>
        <p:nvSpPr>
          <p:cNvPr id="40" name="Rectangle 39"/>
          <p:cNvSpPr/>
          <p:nvPr/>
        </p:nvSpPr>
        <p:spPr bwMode="auto">
          <a:xfrm>
            <a:off x="3291840" y="4235824"/>
            <a:ext cx="1920240" cy="274320"/>
          </a:xfrm>
          <a:prstGeom prst="rect">
            <a:avLst/>
          </a:prstGeom>
          <a:ln>
            <a:headEnd type="none" w="med" len="med"/>
            <a:tailEnd type="none" w="med" len="med"/>
          </a:ln>
          <a:effectLst>
            <a:glow rad="70000">
              <a:schemeClr val="accent6">
                <a:tint val="30000"/>
                <a:shade val="95000"/>
                <a:satMod val="300000"/>
                <a:alpha val="50000"/>
              </a:schemeClr>
            </a:glow>
            <a:outerShdw blurRad="228600" sx="102000" sy="102000" algn="ctr" rotWithShape="0">
              <a:prstClr val="black">
                <a:alpha val="66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Map Register 2</a:t>
            </a:r>
          </a:p>
        </p:txBody>
      </p:sp>
      <p:sp>
        <p:nvSpPr>
          <p:cNvPr id="42" name="Rectangle 41"/>
          <p:cNvSpPr/>
          <p:nvPr/>
        </p:nvSpPr>
        <p:spPr bwMode="auto">
          <a:xfrm>
            <a:off x="3474720" y="4510144"/>
            <a:ext cx="1920240" cy="274320"/>
          </a:xfrm>
          <a:prstGeom prst="rect">
            <a:avLst/>
          </a:prstGeom>
          <a:ln>
            <a:headEnd type="none" w="med" len="med"/>
            <a:tailEnd type="none" w="med" len="med"/>
          </a:ln>
          <a:effectLst>
            <a:glow rad="70000">
              <a:schemeClr val="accent6">
                <a:tint val="30000"/>
                <a:shade val="95000"/>
                <a:satMod val="300000"/>
                <a:alpha val="50000"/>
              </a:schemeClr>
            </a:glow>
            <a:outerShdw blurRad="228600" sx="102000" sy="102000" algn="ctr" rotWithShape="0">
              <a:prstClr val="black">
                <a:alpha val="66000"/>
              </a:prstClr>
            </a:outerShd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r>
              <a:rPr lang="en-US" sz="1700" dirty="0" smtClean="0">
                <a:solidFill>
                  <a:schemeClr val="tx1"/>
                </a:solidFill>
                <a:effectLst>
                  <a:outerShdw blurRad="38100" dist="38100" dir="2700000" algn="tl">
                    <a:srgbClr val="000000">
                      <a:alpha val="43137"/>
                    </a:srgbClr>
                  </a:outerShdw>
                </a:effectLst>
                <a:latin typeface="Segoe" pitchFamily="34" charset="0"/>
              </a:rPr>
              <a:t>Map Register 1</a:t>
            </a:r>
          </a:p>
        </p:txBody>
      </p:sp>
      <p:sp>
        <p:nvSpPr>
          <p:cNvPr id="8" name="Rectangle 7"/>
          <p:cNvSpPr/>
          <p:nvPr/>
        </p:nvSpPr>
        <p:spPr bwMode="auto">
          <a:xfrm>
            <a:off x="8778241" y="5424544"/>
            <a:ext cx="1554480" cy="457200"/>
          </a:xfrm>
          <a:prstGeom prst="rect">
            <a:avLst/>
          </a:prstGeom>
          <a:ln>
            <a:headEnd type="none" w="med" len="med"/>
            <a:tailEnd type="none" w="med" len="med"/>
          </a:ln>
          <a:effectLst>
            <a:glow rad="70000">
              <a:schemeClr val="accent5">
                <a:tint val="30000"/>
                <a:shade val="95000"/>
                <a:satMod val="300000"/>
                <a:alpha val="50000"/>
              </a:schemeClr>
            </a:glow>
            <a:outerShdw blurRad="635000" sx="102000" sy="102000" algn="ctr" rotWithShape="0">
              <a:prstClr val="black"/>
            </a:outerShdw>
          </a:effectLst>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fontAlgn="base">
              <a:spcBef>
                <a:spcPct val="0"/>
              </a:spcBef>
              <a:spcAft>
                <a:spcPct val="0"/>
              </a:spcAft>
            </a:pPr>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pic>
        <p:nvPicPr>
          <p:cNvPr id="44" name="Picture 2" descr="\\server2\FTP_root\clients\White_Whale\5-00244_WinHec\Art\Template\Gold Bar.png"/>
          <p:cNvPicPr>
            <a:picLocks noChangeAspect="1" noChangeArrowheads="1"/>
          </p:cNvPicPr>
          <p:nvPr/>
        </p:nvPicPr>
        <p:blipFill>
          <a:blip r:embed="rId3"/>
          <a:stretch>
            <a:fillRect/>
          </a:stretch>
        </p:blipFill>
        <p:spPr bwMode="auto">
          <a:xfrm>
            <a:off x="1" y="8109555"/>
            <a:ext cx="10972800" cy="200024"/>
          </a:xfrm>
          <a:prstGeom prst="rect">
            <a:avLst/>
          </a:prstGeom>
          <a:noFill/>
          <a:ln>
            <a:noFill/>
          </a:ln>
        </p:spPr>
      </p:pic>
      <p:pic>
        <p:nvPicPr>
          <p:cNvPr id="45" name="Picture 44" descr="5-00244_WinHec_Template_Bug.png"/>
          <p:cNvPicPr>
            <a:picLocks noChangeAspect="1"/>
          </p:cNvPicPr>
          <p:nvPr/>
        </p:nvPicPr>
        <p:blipFill>
          <a:blip r:embed="rId4"/>
          <a:stretch>
            <a:fillRect/>
          </a:stretch>
        </p:blipFill>
        <p:spPr>
          <a:xfrm>
            <a:off x="9145637" y="7219951"/>
            <a:ext cx="1790700" cy="1009650"/>
          </a:xfrm>
          <a:prstGeom prst="rect">
            <a:avLst/>
          </a:prstGeom>
        </p:spPr>
      </p:pic>
      <p:sp>
        <p:nvSpPr>
          <p:cNvPr id="47" name="TextBox 46"/>
          <p:cNvSpPr txBox="1"/>
          <p:nvPr/>
        </p:nvSpPr>
        <p:spPr>
          <a:xfrm>
            <a:off x="8328078" y="3574472"/>
            <a:ext cx="2560320" cy="360099"/>
          </a:xfrm>
          <a:prstGeom prst="rect">
            <a:avLst/>
          </a:prstGeom>
          <a:noFill/>
        </p:spPr>
        <p:txBody>
          <a:bodyPr wrap="square" lIns="109728" tIns="54864" rIns="109728" bIns="54864" rtlCol="0">
            <a:spAutoFit/>
          </a:bodyPr>
          <a:lstStyle/>
          <a:p>
            <a:pPr algn="ctr">
              <a:lnSpc>
                <a:spcPct val="90000"/>
              </a:lnSpc>
            </a:pPr>
            <a:r>
              <a:rPr lang="en-US" sz="1800" dirty="0" smtClean="0">
                <a:effectLst>
                  <a:outerShdw blurRad="38100" dist="38100" dir="2700000" algn="tl">
                    <a:srgbClr val="000000">
                      <a:alpha val="43137"/>
                    </a:srgbClr>
                  </a:outerShdw>
                </a:effectLst>
                <a:latin typeface="Segoe" pitchFamily="34" charset="0"/>
              </a:rPr>
              <a:t>Virtual Address Space</a:t>
            </a:r>
          </a:p>
        </p:txBody>
      </p:sp>
      <p:sp>
        <p:nvSpPr>
          <p:cNvPr id="49" name="TextBox 48"/>
          <p:cNvSpPr txBox="1"/>
          <p:nvPr/>
        </p:nvSpPr>
        <p:spPr>
          <a:xfrm>
            <a:off x="6018952" y="7767477"/>
            <a:ext cx="2743200" cy="387798"/>
          </a:xfrm>
          <a:prstGeom prst="rect">
            <a:avLst/>
          </a:prstGeom>
          <a:noFill/>
        </p:spPr>
        <p:txBody>
          <a:bodyPr wrap="square" lIns="109728" tIns="54864" rIns="109728" bIns="54864" rtlCol="0">
            <a:spAutoFit/>
          </a:bodyPr>
          <a:lstStyle/>
          <a:p>
            <a:pPr algn="ctr"/>
            <a:r>
              <a:rPr lang="en-US" sz="1800" dirty="0" smtClean="0">
                <a:effectLst>
                  <a:outerShdw blurRad="38100" dist="38100" dir="2700000" algn="tl">
                    <a:srgbClr val="000000">
                      <a:alpha val="43137"/>
                    </a:srgbClr>
                  </a:outerShdw>
                </a:effectLst>
                <a:latin typeface="Segoe" pitchFamily="34" charset="0"/>
              </a:rPr>
              <a:t>Physical Address Space</a:t>
            </a:r>
          </a:p>
        </p:txBody>
      </p:sp>
    </p:spTree>
  </p:cSld>
  <p:clrMapOvr>
    <a:masterClrMapping/>
  </p:clrMapOvr>
  <p:transition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DMA Support In Windows</a:t>
            </a:r>
            <a:br>
              <a:rPr lang="en-US" dirty="0" smtClean="0"/>
            </a:br>
            <a:r>
              <a:rPr sz="4300" smtClean="0">
                <a:solidFill>
                  <a:schemeClr val="accent1"/>
                </a:solidFill>
              </a:rPr>
              <a:t>Map registers</a:t>
            </a:r>
            <a:endParaRPr lang="en-US" dirty="0">
              <a:solidFill>
                <a:schemeClr val="accent1"/>
              </a:solidFill>
            </a:endParaRPr>
          </a:p>
        </p:txBody>
      </p:sp>
      <p:sp>
        <p:nvSpPr>
          <p:cNvPr id="3" name="Content Placeholder 2"/>
          <p:cNvSpPr>
            <a:spLocks noGrp="1"/>
          </p:cNvSpPr>
          <p:nvPr>
            <p:ph type="body" idx="1"/>
          </p:nvPr>
        </p:nvSpPr>
        <p:spPr>
          <a:xfrm>
            <a:off x="459106" y="2286001"/>
            <a:ext cx="10056494" cy="4416594"/>
          </a:xfrm>
        </p:spPr>
        <p:txBody>
          <a:bodyPr/>
          <a:lstStyle/>
          <a:p>
            <a:r>
              <a:rPr lang="en-US" dirty="0" smtClean="0"/>
              <a:t>Required for devices that need to access memory outside their addressability range</a:t>
            </a:r>
          </a:p>
          <a:p>
            <a:r>
              <a:rPr lang="en-US" dirty="0" smtClean="0"/>
              <a:t>Required for devices that do not implement scatter-gather capabilities</a:t>
            </a:r>
          </a:p>
          <a:p>
            <a:r>
              <a:rPr lang="en-US" dirty="0" smtClean="0"/>
              <a:t>Map registers are shared system resources</a:t>
            </a:r>
          </a:p>
          <a:p>
            <a:r>
              <a:rPr lang="en-US" dirty="0" smtClean="0"/>
              <a:t>Available with system DMA APIs or kernel mode driver framework (KMDF)</a:t>
            </a:r>
          </a:p>
        </p:txBody>
      </p:sp>
    </p:spTree>
  </p:cSld>
  <p:clrMapOvr>
    <a:masterClrMapping/>
  </p:clrMapOvr>
  <p:transition advClick="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Windows DMA APIs</a:t>
            </a:r>
            <a:br>
              <a:rPr lang="en-US" dirty="0" smtClean="0"/>
            </a:br>
            <a:r>
              <a:rPr sz="4300" smtClean="0">
                <a:solidFill>
                  <a:schemeClr val="accent1"/>
                </a:solidFill>
              </a:rPr>
              <a:t>Architectural strengths</a:t>
            </a:r>
            <a:endParaRPr sz="4300">
              <a:solidFill>
                <a:schemeClr val="accent1"/>
              </a:solidFill>
            </a:endParaRPr>
          </a:p>
        </p:txBody>
      </p:sp>
      <p:sp>
        <p:nvSpPr>
          <p:cNvPr id="3" name="Content Placeholder 2"/>
          <p:cNvSpPr>
            <a:spLocks noGrp="1"/>
          </p:cNvSpPr>
          <p:nvPr>
            <p:ph type="body" idx="1"/>
          </p:nvPr>
        </p:nvSpPr>
        <p:spPr>
          <a:xfrm>
            <a:off x="457200" y="2286001"/>
            <a:ext cx="10056494" cy="5490119"/>
          </a:xfrm>
        </p:spPr>
        <p:txBody>
          <a:bodyPr/>
          <a:lstStyle/>
          <a:p>
            <a:r>
              <a:rPr lang="en-US" dirty="0" smtClean="0"/>
              <a:t>Designed to support a variety of architectures:  MIPS, Alpha, x86, x64, Itanium</a:t>
            </a:r>
          </a:p>
          <a:p>
            <a:r>
              <a:rPr lang="en-US" dirty="0" smtClean="0"/>
              <a:t>Suitable for different classes of devices and transfer types</a:t>
            </a:r>
          </a:p>
          <a:p>
            <a:r>
              <a:rPr lang="en-US" dirty="0" smtClean="0"/>
              <a:t>Driver programming is simplified with abstraction of device capabilities relative to the platform</a:t>
            </a:r>
          </a:p>
          <a:p>
            <a:r>
              <a:rPr lang="en-US" dirty="0" smtClean="0"/>
              <a:t>Optimized for highly capable devices</a:t>
            </a:r>
          </a:p>
        </p:txBody>
      </p:sp>
    </p:spTree>
  </p:cSld>
  <p:clrMapOvr>
    <a:masterClrMapping/>
  </p:clrMapOvr>
  <p:transition advClick="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Windows DMA APIs</a:t>
            </a:r>
            <a:br>
              <a:rPr lang="en-US" dirty="0" smtClean="0"/>
            </a:br>
            <a:r>
              <a:rPr sz="4300" smtClean="0">
                <a:solidFill>
                  <a:schemeClr val="accent1"/>
                </a:solidFill>
              </a:rPr>
              <a:t>Architectural strengths</a:t>
            </a:r>
            <a:endParaRPr sz="4300">
              <a:solidFill>
                <a:schemeClr val="accent1"/>
              </a:solidFill>
            </a:endParaRPr>
          </a:p>
        </p:txBody>
      </p:sp>
      <p:sp>
        <p:nvSpPr>
          <p:cNvPr id="3" name="Content Placeholder 2"/>
          <p:cNvSpPr>
            <a:spLocks noGrp="1"/>
          </p:cNvSpPr>
          <p:nvPr>
            <p:ph type="body" idx="1"/>
          </p:nvPr>
        </p:nvSpPr>
        <p:spPr>
          <a:xfrm>
            <a:off x="459106" y="2286000"/>
            <a:ext cx="10056494" cy="3111622"/>
          </a:xfrm>
        </p:spPr>
        <p:txBody>
          <a:bodyPr/>
          <a:lstStyle/>
          <a:p>
            <a:r>
              <a:rPr lang="en-US" dirty="0" smtClean="0"/>
              <a:t>Guarantees forward progress on x64 platforms</a:t>
            </a:r>
          </a:p>
          <a:p>
            <a:r>
              <a:rPr lang="en-US" dirty="0" smtClean="0"/>
              <a:t>Supports asynchronous APIs</a:t>
            </a:r>
          </a:p>
          <a:p>
            <a:r>
              <a:rPr lang="en-US" dirty="0" smtClean="0"/>
              <a:t>Scaled well with the evolution of devices in the last two decades</a:t>
            </a:r>
            <a:endParaRPr lang="en-US" dirty="0"/>
          </a:p>
        </p:txBody>
      </p:sp>
    </p:spTree>
  </p:cSld>
  <p:clrMapOvr>
    <a:masterClrMapping/>
  </p:clrMapOvr>
  <p:transition advClick="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Windows DMA APIs</a:t>
            </a:r>
            <a:br>
              <a:rPr lang="en-US" dirty="0" smtClean="0"/>
            </a:br>
            <a:r>
              <a:rPr sz="4300" smtClean="0">
                <a:solidFill>
                  <a:schemeClr val="accent1"/>
                </a:solidFill>
              </a:rPr>
              <a:t>Shortcomings of hardware support</a:t>
            </a:r>
            <a:endParaRPr lang="en-US" dirty="0">
              <a:solidFill>
                <a:schemeClr val="accent1"/>
              </a:solidFill>
            </a:endParaRPr>
          </a:p>
        </p:txBody>
      </p:sp>
      <p:sp>
        <p:nvSpPr>
          <p:cNvPr id="3" name="Content Placeholder 2"/>
          <p:cNvSpPr>
            <a:spLocks noGrp="1"/>
          </p:cNvSpPr>
          <p:nvPr>
            <p:ph type="body" idx="1"/>
          </p:nvPr>
        </p:nvSpPr>
        <p:spPr>
          <a:xfrm>
            <a:off x="457200" y="2286001"/>
            <a:ext cx="10056494" cy="5259901"/>
          </a:xfrm>
        </p:spPr>
        <p:txBody>
          <a:bodyPr/>
          <a:lstStyle/>
          <a:p>
            <a:r>
              <a:rPr lang="en-US" dirty="0" smtClean="0"/>
              <a:t>There is no mechanism for a driver to accurately describe its device transfer capabilities to the DMA subsystem</a:t>
            </a:r>
          </a:p>
          <a:p>
            <a:pPr lvl="1"/>
            <a:r>
              <a:rPr lang="en-US" dirty="0" smtClean="0"/>
              <a:t>Device addressability can only be expressed in terms of 24, 32 or 64-bit granularity</a:t>
            </a:r>
          </a:p>
          <a:p>
            <a:pPr lvl="1"/>
            <a:r>
              <a:rPr lang="en-US" dirty="0" smtClean="0"/>
              <a:t>The number and size of scatter-gather segments cannot be expressed</a:t>
            </a:r>
          </a:p>
          <a:p>
            <a:r>
              <a:rPr lang="en-US" dirty="0" smtClean="0"/>
              <a:t>Isochronous DMA transfers are not supported</a:t>
            </a:r>
          </a:p>
        </p:txBody>
      </p:sp>
    </p:spTree>
  </p:cSld>
  <p:clrMapOvr>
    <a:masterClrMapping/>
  </p:clrMapOvr>
  <p:transition advClick="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5/2007 7:10:45 PM&quot;&gt;&lt;Slide id=&quot;322&quot; dur=&quot;2.671875&quot;/&gt;&lt;/Timings&gt;&lt;Timings time=&quot;5/15/2007 7:09:20 PM&quot;&gt;&lt;Slide id=&quot;257&quot; dur=&quot;2.515625&quot;/&gt;&lt;Slide id=&quot;258&quot; dur=&quot;.71875&quot;/&gt;&lt;Slide id=&quot;273&quot; dur=&quot;1.34375&quot;/&gt;&lt;Slide id=&quot;299&quot; dur=&quot;1&quot;/&gt;&lt;Slide id=&quot;274&quot; dur=&quot;1.3125&quot;/&gt;&lt;Slide id=&quot;301&quot; dur=&quot;1.046875&quot;/&gt;&lt;Slide id=&quot;300&quot; dur=&quot;1.140625&quot;/&gt;&lt;Slide id=&quot;302&quot; dur=&quot;.921875&quot;/&gt;&lt;Slide id=&quot;303&quot; dur=&quot;1.171875&quot;/&gt;&lt;Slide id=&quot;307&quot; dur=&quot;1&quot;/&gt;&lt;Slide id=&quot;308&quot; dur=&quot;1.59375&quot;/&gt;&lt;Slide id=&quot;309&quot; dur=&quot;.890625&quot;/&gt;&lt;Slide id=&quot;304&quot; dur=&quot;1.1875&quot;/&gt;&lt;Slide id=&quot;279&quot; dur=&quot;.9375&quot;/&gt;&lt;Slide id=&quot;310&quot; dur=&quot;1.15625&quot;/&gt;&lt;Slide id=&quot;281&quot; dur=&quot;1.703125&quot;/&gt;&lt;Slide id=&quot;295&quot; dur=&quot;1.265625&quot;/&gt;&lt;Slide id=&quot;318&quot; dur=&quot;1.875&quot;/&gt;&lt;Slide id=&quot;282&quot; dur=&quot;1.484375&quot;/&gt;&lt;Slide id=&quot;296&quot; dur=&quot;1.40625&quot;/&gt;&lt;Slide id=&quot;321&quot; dur=&quot;1.03125&quot;/&gt;&lt;Slide id=&quot;284&quot; dur=&quot;.953125&quot;/&gt;&lt;Slide id=&quot;314&quot; dur=&quot;1&quot;/&gt;&lt;Slide id=&quot;286&quot; dur=&quot;1.15625&quot;/&gt;&lt;Slide id=&quot;311&quot; dur=&quot;1.109375&quot;/&gt;&lt;Slide id=&quot;320&quot; dur=&quot;1.171875&quot;/&gt;&lt;Slide id=&quot;297&quot; dur=&quot;1.015625&quot;/&gt;&lt;Slide id=&quot;288&quot; dur=&quot;1.015625&quot;/&gt;&lt;Slide id=&quot;292&quot; dur=&quot;1.03125&quot;/&gt;&lt;Slide id=&quot;317&quot; dur=&quot;1.015625&quot;/&gt;&lt;Slide id=&quot;293&quot; dur=&quot;1.03125&quot;/&gt;&lt;Slide id=&quot;315&quot; dur=&quot;1.015625&quot;/&gt;&lt;Slide id=&quot;294&quot; dur=&quot;.9375&quot;/&gt;&lt;Slide id=&quot;305&quot; dur=&quot;1.03125&quot;/&gt;&lt;Slide id=&quot;306&quot; dur=&quot;1.015625&quot;/&gt;&lt;Slide id=&quot;270&quot; dur=&quot;1.15625&quot;/&gt;&lt;Slide id=&quot;322&quot; dur=&quot;6.9375&quot;/&gt;&lt;/Timings&gt;&lt;Timings time=&quot;5/15/2007 7:09:13 PM&quot;&gt;&lt;Slide id=&quot;257&quot; dur=&quot;2.578125&quot;/&gt;&lt;/Timings&gt;&lt;Timings time=&quot;5/15/2007 7:07:05 PM&quot;&gt;&lt;Slide id=&quot;295&quot; dur=&quot;8.625&quot; bld=&quot;INVLD&quot;/&gt;&lt;Slide id=&quot;318&quot; dur=&quot;3.140625&quot;/&gt;&lt;Slide id=&quot;282&quot; dur=&quot;2.0625&quot;/&gt;&lt;Slide id=&quot;296&quot; dur=&quot;13.32813&quot;/&gt;&lt;Slide id=&quot;321&quot; dur=&quot;4.03125&quot;/&gt;&lt;Slide id=&quot;284&quot; dur=&quot;1.625&quot;/&gt;&lt;Slide id=&quot;314&quot; dur=&quot;1.171875&quot;/&gt;&lt;Slide id=&quot;286&quot; dur=&quot;2.015625&quot;/&gt;&lt;Slide id=&quot;311&quot; dur=&quot;3.953125&quot;/&gt;&lt;Slide id=&quot;320&quot; dur=&quot;6.984375&quot;/&gt;&lt;Slide id=&quot;297&quot; dur=&quot;2.6875&quot;/&gt;&lt;Slide id=&quot;288&quot; dur=&quot;2.296875&quot;/&gt;&lt;Slide id=&quot;292&quot; dur=&quot;1.359375&quot;/&gt;&lt;Slide id=&quot;317&quot; dur=&quot;1.171875&quot;/&gt;&lt;Slide id=&quot;293&quot; dur=&quot;1.21875&quot;/&gt;&lt;Slide id=&quot;315&quot; dur=&quot;1.203125&quot;/&gt;&lt;Slide id=&quot;294&quot; dur=&quot;1.28125&quot;/&gt;&lt;Slide id=&quot;305&quot; dur=&quot;2.640625&quot;/&gt;&lt;Slide id=&quot;306&quot; dur=&quot;1.015625&quot;/&gt;&lt;Slide id=&quot;270&quot; dur=&quot;3.921875&quot;/&gt;&lt;Slide id=&quot;322&quot; dur=&quot;24.9375&quot;/&gt;&lt;Slide id=&quot;271&quot; dur=&quot;7.546875&quot;/&gt;&lt;Slide id=&quot;322&quot; dur=&quot;3.703125&quot;/&gt;&lt;/Timings&gt;&lt;Timings time=&quot;5/15/2007 7:05:56 PM&quot;&gt;&lt;Slide id=&quot;301&quot; dur=&quot;8.828125&quot; bld=&quot;INVLD&quot;/&gt;&lt;Slide id=&quot;300&quot; dur=&quot;1.609375&quot;/&gt;&lt;Slide id=&quot;302&quot; dur=&quot;2.4375&quot;/&gt;&lt;Slide id=&quot;303&quot; dur=&quot;1.640625&quot;/&gt;&lt;Slide id=&quot;307&quot; dur=&quot;2.046875&quot;/&gt;&lt;Slide id=&quot;308&quot; dur=&quot;1.703125&quot;/&gt;&lt;Slide id=&quot;309&quot; dur=&quot;5.671875&quot;/&gt;&lt;Slide id=&quot;304&quot; dur=&quot;2.015625&quot;/&gt;&lt;Slide id=&quot;279&quot; dur=&quot;1.65625&quot;/&gt;&lt;Slide id=&quot;310&quot; dur=&quot;1.65625&quot;/&gt;&lt;Slide id=&quot;281&quot; dur=&quot;3.1875&quot;/&gt;&lt;Slide id=&quot;295&quot; dur=&quot;14.07813&quot;/&gt;&lt;/Timings&gt;&lt;/WMTools&gt;&lt;Slide id=&quot;322&quot; dur=&quot;4.859375&quot;/&gt;&lt;/Timings&gt;&lt;Timings time=&quot;5/15/2007 7:09:20 PM&quot;&gt;&lt;Slide id=&quot;257&quot; dur=&quot;2.515625&quot;/&gt;&lt;Slide id=&quot;258&quot; dur=&quot;.71875&quot;/&gt;&lt;Slide id=&quot;273&quot; dur=&quot;1.34375&quot;/&gt;&lt;Slide id=&quot;299&quot; dur=&quot;1&quot;/&gt;&lt;Slide id=&quot;274&quot; dur=&quot;1.3125&quot;/&gt;&lt;Slide id=&quot;301&quot; dur=&quot;1.046875&quot;/&gt;&lt;Slide id=&quot;300&quot; dur=&quot;1.140625&quot;/&gt;&lt;Slide id=&quot;302&quot; dur=&quot;.921875&quot;/&gt;&lt;Slide id=&quot;303&quot; dur=&quot;1.171875&quot;/&gt;&lt;Slide id=&quot;307&quot; dur=&quot;1&quot;/&gt;&lt;Slide id=&quot;308&quot; dur=&quot;1.59375&quot;/&gt;&lt;Slide id=&quot;309&quot; dur=&quot;.890625&quot;/&gt;&lt;Slide id=&quot;304&quot; dur=&quot;1.1875&quot;/&gt;&lt;Slide id=&quot;279&quot; dur=&quot;.9375&quot;/&gt;&lt;Slide id=&quot;310&quot; dur=&quot;1.15625&quot;/&gt;&lt;Slide id=&quot;281&quot; dur=&quot;1.703125&quot;/&gt;&lt;Slide id=&quot;295&quot; dur=&quot;1.265625&quot;/&gt;&lt;Slide id=&quot;318&quot; dur=&quot;1.875&quot;/&gt;&lt;Slide id=&quot;282&quot; dur=&quot;1.484375&quot;/&gt;&lt;Slide id=&quot;296&quot; dur=&quot;1.40625&quot;/&gt;&lt;Slide id=&quot;321&quot; dur=&quot;1.03125&quot;/&gt;&lt;Slide id=&quot;284&quot; dur=&quot;.953125&quot;/&gt;&lt;Slide id=&quot;314&quot; dur=&quot;1&quot;/&gt;&lt;Slide id=&quot;286&quot; dur=&quot;1.15625&quot;/&gt;&lt;Slide id=&quot;311&quot; dur=&quot;1.109375&quot;/&gt;&lt;Slide id=&quot;320&quot; dur=&quot;1.171875&quot;/&gt;&lt;Slide id=&quot;297&quot; dur=&quot;1.015625&quot;/&gt;&lt;Slide id=&quot;288&quot; dur=&quot;1.015625&quot;/&gt;&lt;Slide id=&quot;292&quot; dur=&quot;1.03125&quot;/&gt;&lt;Slide id=&quot;317&quot; dur=&quot;1.015625&quot;/&gt;&lt;Slide id=&quot;293&quot; dur=&quot;1.03125&quot;/&gt;&lt;Slide id=&quot;315&quot; dur=&quot;1.015625&quot;/&gt;&lt;Slide id=&quot;294&quot; dur=&quot;.9375&quot;/&gt;&lt;Slide id=&quot;305&quot; dur=&quot;1.03125&quot;/&gt;&lt;Slide id=&quot;306&quot; dur=&quot;1.015625&quot;/&gt;&lt;Slide id=&quot;270&quot; dur=&quot;1.15625&quot;/&gt;&lt;Slide id=&quot;322&quot; dur=&quot;6.9375&quot;/&gt;&lt;/Timings&gt;&lt;Timings time=&quot;5/15/2007 7:09:13 PM&quot;&gt;&lt;Slide id=&quot;257&quot; dur=&quot;2.578125&quot;/&gt;&lt;/Timings&gt;&lt;Timings time=&quot;5/15/2007 7:07:05 PM&quot;&gt;&lt;Slide id=&quot;295&quot; dur=&quot;8.625&quot; bld=&quot;INVLD&quot;/&gt;&lt;Slide id=&quot;318&quot; dur=&quot;3.140625&quot;/&gt;&lt;Slide id=&quot;282&quot; dur=&quot;2.0625&quot;/&gt;&lt;Slide id=&quot;296&quot; dur=&quot;13.32813&quot;/&gt;&lt;Slide id=&quot;321&quot; dur=&quot;4.03125&quot;/&gt;&lt;Slide id=&quot;284&quot; dur=&quot;1.625&quot;/&gt;&lt;Slide id=&quot;314&quot; dur=&quot;1.171875&quot;/&gt;&lt;Slide id=&quot;286&quot; dur=&quot;2.015625&quot;/&gt;&lt;Slide id=&quot;311&quot; dur=&quot;3.953125&quot;/&gt;&lt;Slide id=&quot;320&quot; dur=&quot;6.984375&quot;/&gt;&lt;Slide id=&quot;297&quot; dur=&quot;2.6875&quot;/&gt;&lt;Slide id=&quot;288&quot; dur=&quot;2.296875&quot;/&gt;&lt;Slide id=&quot;292&quot; dur=&quot;1.359375&quot;/&gt;&lt;Slide id=&quot;317&quot; dur=&quot;1.171875&quot;/&gt;&lt;Slide id=&quot;293&quot; dur=&quot;1.21875&quot;/&gt;&lt;Slide id=&quot;315&quot; dur=&quot;1.203125&quot;/&gt;&lt;Slide id=&quot;294&quot; dur=&quot;1.28125&quot;/&gt;&lt;Slide id=&quot;305&quot; dur=&quot;2.640625&quot;/&gt;&lt;Slide id=&quot;306&quot; dur=&quot;1.015625&quot;/&gt;&lt;Slide id=&quot;270&quot; dur=&quot;3.921875&quot;/&gt;&lt;Slide id=&quot;322&quot; dur=&quot;24.9375&quot;/&gt;&lt;Slide id=&quot;271&quot; dur=&quot;7.546875&quot;/&gt;&lt;Slide id=&quot;322&quot; dur=&quot;3.703125&quot;/&gt;&lt;/Timings&gt;&lt;Timings time=&quot;5/15/2007 7:05:56 PM&quot;&gt;&lt;Slide id=&quot;301&quot; dur=&quot;8.828125&quot; bld=&quot;INVLD&quot;/&gt;&lt;Slide id=&quot;300&quot; dur=&quot;1.609375&quot;/&gt;&lt;Slide id=&quot;302&quot; dur=&quot;2.4375&quot;/&gt;&lt;Slide id=&quot;303&quot; dur=&quot;1.640625&quot;/&gt;&lt;Slide id=&quot;307&quot; dur=&quot;2.046875&quot;/&gt;&lt;Slide id=&quot;308&quot; dur=&quot;1.703125&quot;/&gt;&lt;Slide id=&quot;309&quot; dur=&quot;5.671875&quot;/&gt;&lt;Slide id=&quot;304&quot; dur=&quot;2.015625&quot;/&gt;&lt;Slide id=&quot;279&quot; dur=&quot;1.65625&quot;/&gt;&lt;Slide id=&quot;310&quot; dur=&quot;1.65625&quot;/&gt;&lt;Slide id=&quot;281&quot; dur=&quot;3.1875&quot;/&gt;&lt;Slide id=&quot;295&quot; dur=&quot;14.07813&quot;/&gt;&lt;/Timings&gt;&lt;/WMTools&gt;&lt;Slide id=&quot;322&quot; dur=&quot;6.921875&quot;/&gt;&lt;/Timings&gt;&lt;Timings time=&quot;5/15/2007 7:09:20 PM&quot;&gt;&lt;Slide id=&quot;257&quot; dur=&quot;2.515625&quot;/&gt;&lt;Slide id=&quot;258&quot; dur=&quot;.71875&quot;/&gt;&lt;Slide id=&quot;273&quot; dur=&quot;1.34375&quot;/&gt;&lt;Slide id=&quot;299&quot; dur=&quot;1&quot;/&gt;&lt;Slide id=&quot;274&quot; dur=&quot;1.3125&quot;/&gt;&lt;Slide id=&quot;301&quot; dur=&quot;1.046875&quot;/&gt;&lt;Slide id=&quot;300&quot; dur=&quot;1.140625&quot;/&gt;&lt;Slide id=&quot;302&quot; dur=&quot;.921875&quot;/&gt;&lt;Slide id=&quot;303&quot; dur=&quot;1.171875&quot;/&gt;&lt;Slide id=&quot;307&quot; dur=&quot;1&quot;/&gt;&lt;Slide id=&quot;308&quot; dur=&quot;1.59375&quot;/&gt;&lt;Slide id=&quot;309&quot; dur=&quot;.890625&quot;/&gt;&lt;Slide id=&quot;304&quot; dur=&quot;1.1875&quot;/&gt;&lt;Slide id=&quot;279&quot; dur=&quot;.9375&quot;/&gt;&lt;Slide id=&quot;310&quot; dur=&quot;1.15625&quot;/&gt;&lt;Slide id=&quot;281&quot; dur=&quot;1.703125&quot;/&gt;&lt;Slide id=&quot;295&quot; dur=&quot;1.265625&quot;/&gt;&lt;Slide id=&quot;318&quot; dur=&quot;1.875&quot;/&gt;&lt;Slide id=&quot;282&quot; dur=&quot;1.484375&quot;/&gt;&lt;Slide id=&quot;296&quot; dur=&quot;1.40625&quot;/&gt;&lt;Slide id=&quot;321&quot; dur=&quot;1.03125&quot;/&gt;&lt;Slide id=&quot;284&quot; dur=&quot;.953125&quot;/&gt;&lt;Slide id=&quot;314&quot; dur=&quot;1&quot;/&gt;&lt;Slide id=&quot;286&quot; dur=&quot;1.15625&quot;/&gt;&lt;Slide id=&quot;311&quot; dur=&quot;1.109375&quot;/&gt;&lt;Slide id=&quot;320&quot; dur=&quot;1.171875&quot;/&gt;&lt;Slide id=&quot;297&quot; dur=&quot;1.015625&quot;/&gt;&lt;Slide id=&quot;288&quot; dur=&quot;1.015625&quot;/&gt;&lt;Slide id=&quot;292&quot; dur=&quot;1.03125&quot;/&gt;&lt;Slide id=&quot;317&quot; dur=&quot;1.015625&quot;/&gt;&lt;Slide id=&quot;293&quot; dur=&quot;1.03125&quot;/&gt;&lt;Slide id=&quot;315&quot; dur=&quot;1.015625&quot;/&gt;&lt;Slide id=&quot;294&quot; dur=&quot;.9375&quot;/&gt;&lt;Slide id=&quot;305&quot; dur=&quot;1.03125&quot;/&gt;&lt;Slide id=&quot;306&quot; dur=&quot;1.015625&quot;/&gt;&lt;Slide id=&quot;270&quot; dur=&quot;1.15625&quot;/&gt;&lt;Slide id=&quot;322&quot; dur=&quot;6.9375&quot;/&gt;&lt;/Timings&gt;&lt;Timings time=&quot;5/15/2007 7:09:13 PM&quot;&gt;&lt;Slide id=&quot;257&quot; dur=&quot;2.578125&quot;/&gt;&lt;/Timings&gt;&lt;Timings time=&quot;5/15/2007 7:07:05 PM&quot;&gt;&lt;Slide id=&quot;295&quot; dur=&quot;8.625&quot; bld=&quot;INVLD&quot;/&gt;&lt;Slide id=&quot;318&quot; dur=&quot;3.140625&quot;/&gt;&lt;Slide id=&quot;282&quot; dur=&quot;2.0625&quot;/&gt;&lt;Slide id=&quot;296&quot; dur=&quot;13.32813&quot;/&gt;&lt;Slide id=&quot;321&quot; dur=&quot;4.03125&quot;/&gt;&lt;Slide id=&quot;284&quot; dur=&quot;1.625&quot;/&gt;&lt;Slide id=&quot;314&quot; dur=&quot;1.171875&quot;/&gt;&lt;Slide id=&quot;286&quot; dur=&quot;2.015625&quot;/&gt;&lt;Slide id=&quot;311&quot; dur=&quot;3.953125&quot;/&gt;&lt;Slide id=&quot;320&quot; dur=&quot;6.984375&quot;/&gt;&lt;Slide id=&quot;297&quot; dur=&quot;2.6875&quot;/&gt;&lt;Slide id=&quot;288&quot; dur=&quot;2.296875&quot;/&gt;&lt;Slide id=&quot;292&quot; dur=&quot;1.359375&quot;/&gt;&lt;Slide id=&quot;317&quot; dur=&quot;1.171875&quot;/&gt;&lt;Slide id=&quot;293&quot; dur=&quot;1.21875&quot;/&gt;&lt;Slide id=&quot;315&quot; dur=&quot;1.203125&quot;/&gt;&lt;Slide id=&quot;294&quot; dur=&quot;1.28125&quot;/&gt;&lt;Slide id=&quot;305&quot; dur=&quot;2.640625&quot;/&gt;&lt;Slide id=&quot;306&quot; dur=&quot;1.015625&quot;/&gt;&lt;Slide id=&quot;270&quot; dur=&quot;3.921875&quot;/&gt;&lt;Slide id=&quot;322&quot; dur=&quot;24.9375&quot;/&gt;&lt;Slide id=&quot;271&quot; dur=&quot;7.546875&quot;/&gt;&lt;Slide id=&quot;322&quot; dur=&quot;3.703125&quot;/&gt;&lt;/Timings&gt;&lt;Timings time=&quot;5/15/2007 7:05:56 PM&quot;&gt;&lt;Slide id=&quot;301&quot; dur=&quot;8.828125&quot; bld=&quot;INVLD&quot;/&gt;&lt;Slide id=&quot;300&quot; dur=&quot;1.609375&quot;/&gt;&lt;Slide id=&quot;302&quot; dur=&quot;2.4375&quot;/&gt;&lt;Slide id=&quot;303&quot; dur=&quot;1.640625&quot;/&gt;&lt;Slide id=&quot;307&quot; dur=&quot;2.046875&quot;/&gt;&lt;Slide id=&quot;308&quot; dur=&quot;1.703125&quot;/&gt;&lt;Slide id=&quot;309&quot; dur=&quot;5.671875&quot;/&gt;&lt;Slide id=&quot;304&quot; dur=&quot;2.015625&quot;/&gt;&lt;Slide id=&quot;279&quot; dur=&quot;1.65625&quot;/&gt;&lt;Slide id=&quot;310&quot; dur=&quot;1.65625&quot;/&gt;&lt;Slide id=&quot;281&quot; dur=&quot;3.1875&quot;/&gt;&lt;Slide id=&quot;295&quot; dur=&quot;14.07813&quot;/&gt;&lt;/Timings&gt;&lt;/WMTools&gt;&lt;Slide id=&quot;322&quot; dur=&quot;9.125&quot;/&gt;&lt;/Timings&gt;&lt;Timings time=&quot;5/15/2007 7:09:20 PM&quot;&gt;&lt;Slide id=&quot;257&quot; dur=&quot;2.515625&quot;/&gt;&lt;Slide id=&quot;258&quot; dur=&quot;.71875&quot;/&gt;&lt;Slide id=&quot;273&quot; dur=&quot;1.34375&quot;/&gt;&lt;Slide id=&quot;299&quot; dur=&quot;1&quot;/&gt;&lt;Slide id=&quot;274&quot; dur=&quot;1.3125&quot;/&gt;&lt;Slide id=&quot;301&quot; dur=&quot;1.046875&quot;/&gt;&lt;Slide id=&quot;300&quot; dur=&quot;1.140625&quot;/&gt;&lt;Slide id=&quot;302&quot; dur=&quot;.921875&quot;/&gt;&lt;Slide id=&quot;303&quot; dur=&quot;1.171875&quot;/&gt;&lt;Slide id=&quot;307&quot; dur=&quot;1&quot;/&gt;&lt;Slide id=&quot;308&quot; dur=&quot;1.59375&quot;/&gt;&lt;Slide id=&quot;309&quot; dur=&quot;.890625&quot;/&gt;&lt;Slide id=&quot;304&quot; dur=&quot;1.1875&quot;/&gt;&lt;Slide id=&quot;279&quot; dur=&quot;.9375&quot;/&gt;&lt;Slide id=&quot;310&quot; dur=&quot;1.15625&quot;/&gt;&lt;Slide id=&quot;281&quot; dur=&quot;1.703125&quot;/&gt;&lt;Slide id=&quot;295&quot; dur=&quot;1.265625&quot;/&gt;&lt;Slide id=&quot;318&quot; dur=&quot;1.875&quot;/&gt;&lt;Slide id=&quot;282&quot; dur=&quot;1.484375&quot;/&gt;&lt;Slide id=&quot;296&quot; dur=&quot;1.40625&quot;/&gt;&lt;Slide id=&quot;321&quot; dur=&quot;1.03125&quot;/&gt;&lt;Slide id=&quot;284&quot; dur=&quot;.953125&quot;/&gt;&lt;Slide id=&quot;314&quot; dur=&quot;1&quot;/&gt;&lt;Slide id=&quot;286&quot; dur=&quot;1.15625&quot;/&gt;&lt;Slide id=&quot;311&quot; dur=&quot;1.109375&quot;/&gt;&lt;Slide id=&quot;320&quot; dur=&quot;1.171875&quot;/&gt;&lt;Slide id=&quot;297&quot; dur=&quot;1.015625&quot;/&gt;&lt;Slide id=&quot;288&quot; dur=&quot;1.015625&quot;/&gt;&lt;Slide id=&quot;292&quot; dur=&quot;1.03125&quot;/&gt;&lt;Slide id=&quot;317&quot; dur=&quot;1.015625&quot;/&gt;&lt;Slide id=&quot;293&quot; dur=&quot;1.03125&quot;/&gt;&lt;Slide id=&quot;315&quot; dur=&quot;1.015625&quot;/&gt;&lt;Slide id=&quot;294&quot; dur=&quot;.9375&quot;/&gt;&lt;Slide id=&quot;305&quot; dur=&quot;1.03125&quot;/&gt;&lt;Slide id=&quot;306&quot; dur=&quot;1.015625&quot;/&gt;&lt;Slide id=&quot;270&quot; dur=&quot;1.15625&quot;/&gt;&lt;Slide id=&quot;322&quot; dur=&quot;6.9375&quot;/&gt;&lt;/Timings&gt;&lt;Timings time=&quot;5/15/2007 7:09:13 PM&quot;&gt;&lt;Slide id=&quot;257&quot; dur=&quot;2.578125&quot;/&gt;&lt;/Timings&gt;&lt;Timings time=&quot;5/15/2007 7:07:05 PM&quot;&gt;&lt;Slide id=&quot;295&quot; dur=&quot;8.625&quot; bld=&quot;INVLD&quot;/&gt;&lt;Slide id=&quot;318&quot; dur=&quot;3.140625&quot;/&gt;&lt;Slide id=&quot;282&quot; dur=&quot;2.0625&quot;/&gt;&lt;Slide id=&quot;296&quot; dur=&quot;13.32813&quot;/&gt;&lt;Slide id=&quot;321&quot; dur=&quot;4.03125&quot;/&gt;&lt;Slide id=&quot;284&quot; dur=&quot;1.625&quot;/&gt;&lt;Slide id=&quot;314&quot; dur=&quot;1.171875&quot;/&gt;&lt;Slide id=&quot;286&quot; dur=&quot;2.015625&quot;/&gt;&lt;Slide id=&quot;311&quot; dur=&quot;3.953125&quot;/&gt;&lt;Slide id=&quot;320&quot; dur=&quot;6.984375&quot;/&gt;&lt;Slide id=&quot;297&quot; dur=&quot;2.6875&quot;/&gt;&lt;Slide id=&quot;288&quot; dur=&quot;2.296875&quot;/&gt;&lt;Slide id=&quot;292&quot; dur=&quot;1.359375&quot;/&gt;&lt;Slide id=&quot;317&quot; dur=&quot;1.171875&quot;/&gt;&lt;Slide id=&quot;293&quot; dur=&quot;1.21875&quot;/&gt;&lt;Slide id=&quot;315&quot; dur=&quot;1.203125&quot;/&gt;&lt;Slide id=&quot;294&quot; dur=&quot;1.28125&quot;/&gt;&lt;Slide id=&quot;305&quot; dur=&quot;2.640625&quot;/&gt;&lt;Slide id=&quot;306&quot; dur=&quot;1.015625&quot;/&gt;&lt;Slide id=&quot;270&quot; dur=&quot;3.921875&quot;/&gt;&lt;Slide id=&quot;322&quot; dur=&quot;24.9375&quot;/&gt;&lt;Slide id=&quot;271&quot; dur=&quot;7.546875&quot;/&gt;&lt;Slide id=&quot;322&quot; dur=&quot;3.703125&quot;/&gt;&lt;/Timings&gt;&lt;Timings time=&quot;5/15/2007 7:05:56 PM&quot;&gt;&lt;Slide id=&quot;301&quot; dur=&quot;8.828125&quot; bld=&quot;INVLD&quot;/&gt;&lt;Slide id=&quot;300&quot; dur=&quot;1.609375&quot;/&gt;&lt;Slide id=&quot;302&quot; dur=&quot;2.4375&quot;/&gt;&lt;Slide id=&quot;303&quot; dur=&quot;1.640625&quot;/&gt;&lt;Slide id=&quot;307&quot; dur=&quot;2.046875&quot;/&gt;&lt;Slide id=&quot;308&quot; dur=&quot;1.703125&quot;/&gt;&lt;Slide id=&quot;309&quot; dur=&quot;5.671875&quot;/&gt;&lt;Slide id=&quot;304&quot; dur=&quot;2.015625&quot;/&gt;&lt;Slide id=&quot;279&quot; dur=&quot;1.65625&quot;/&gt;&lt;Slide id=&quot;310&quot; dur=&quot;1.65625&quot;/&gt;&lt;Slide id=&quot;281&quot; dur=&quot;3.1875&quot;/&gt;&lt;Slide id=&quot;295&quot; dur=&quot;14.07813&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12590</TotalTime>
  <Words>5964</Words>
  <Application>Microsoft Office PowerPoint</Application>
  <PresentationFormat>Custom</PresentationFormat>
  <Paragraphs>430</Paragraphs>
  <Slides>38</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Segoe</vt:lpstr>
      <vt:lpstr>Wingdings</vt:lpstr>
      <vt:lpstr>Segoe Semibold</vt:lpstr>
      <vt:lpstr>WinHec 2007 WEB Template</vt:lpstr>
      <vt:lpstr>DMA Directions And Windows</vt:lpstr>
      <vt:lpstr>Agenda</vt:lpstr>
      <vt:lpstr>DMA Support In Windows</vt:lpstr>
      <vt:lpstr>DMA Support In Windows Map registers</vt:lpstr>
      <vt:lpstr>DMA Support In Windows Abstraction with map registers</vt:lpstr>
      <vt:lpstr>DMA Support In Windows Map registers</vt:lpstr>
      <vt:lpstr>Windows DMA APIs Architectural strengths</vt:lpstr>
      <vt:lpstr>Windows DMA APIs Architectural strengths</vt:lpstr>
      <vt:lpstr>Windows DMA APIs Shortcomings of hardware support</vt:lpstr>
      <vt:lpstr>Windows DMA APIs Shortcomings of the programming model</vt:lpstr>
      <vt:lpstr>Windows DMA APIs Shortcomings of the programming model</vt:lpstr>
      <vt:lpstr>Platform Advancements Factors driving reassessment of DMA support</vt:lpstr>
      <vt:lpstr>Platform Advancements I/O Virtualization</vt:lpstr>
      <vt:lpstr>Platform Advancements I/O Virtualization</vt:lpstr>
      <vt:lpstr>DMA Remapping</vt:lpstr>
      <vt:lpstr>DMA Remapping Hardware Intel VT-d(2) topology</vt:lpstr>
      <vt:lpstr>DMA Remapping Hardware AMD IOMMU topology</vt:lpstr>
      <vt:lpstr>DMA Remapping Components</vt:lpstr>
      <vt:lpstr>VT-d(2) Architecture</vt:lpstr>
      <vt:lpstr>AMD IOMMU Architecture</vt:lpstr>
      <vt:lpstr>DMA Remapping Domains</vt:lpstr>
      <vt:lpstr>DMA Remapping Future directions</vt:lpstr>
      <vt:lpstr>DMA Remapping Use cases</vt:lpstr>
      <vt:lpstr>Domain Mapping Scheme Protected mapping</vt:lpstr>
      <vt:lpstr>Domain Mapping Scheme Protected mapping</vt:lpstr>
      <vt:lpstr>Domain Mapping Scheme Enhanced identity mapping</vt:lpstr>
      <vt:lpstr>Domain Mapping Scheme Enhanced identity mapping</vt:lpstr>
      <vt:lpstr>Domain Mapping Scheme No access mapping</vt:lpstr>
      <vt:lpstr>DMA Remapping Performance</vt:lpstr>
      <vt:lpstr>Driver Considerations</vt:lpstr>
      <vt:lpstr>Issues Addressed By DMAr</vt:lpstr>
      <vt:lpstr>Future DMA Directions</vt:lpstr>
      <vt:lpstr>Feedback Solicitation Hardware capabilities</vt:lpstr>
      <vt:lpstr>Feedback Solicitation Programming capabilities</vt:lpstr>
      <vt:lpstr>Call To Action</vt:lpstr>
      <vt:lpstr>Call To Action</vt:lpstr>
      <vt:lpstr>Additional Resources</vt:lpstr>
      <vt:lpstr>Slide 38</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DMA Directions And Windows</dc:title>
  <dc:subject>WinHEC 2007</dc:subject>
  <dc:creator> Vinod Mamtani </dc:creator>
  <dc:description>Template: Bryan Lenning, Silver Fox Productions
Formatting: Steve Hein, Silver Fox Productions
Event Date: May 14-17, 2007
Event Location: Los Angeles, CA
Audience:</dc:description>
  <cp:lastModifiedBy>Microsoft Employee</cp:lastModifiedBy>
  <cp:revision>908</cp:revision>
  <dcterms:created xsi:type="dcterms:W3CDTF">2007-04-05T21:34:30Z</dcterms:created>
  <dcterms:modified xsi:type="dcterms:W3CDTF">2007-05-30T15:59:37Z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