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Default Extension="fntdata" ContentType="application/x-fontdata"/>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Default Extension="xlsx" ContentType="application/vnd.openxmlformats-officedocument.spreadsheetml.sheet"/>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charts/chart1.xml" ContentType="application/vnd.openxmlformats-officedocument.drawingml.char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charts/chart2.xml" ContentType="application/vnd.openxmlformats-officedocument.drawingml.chart+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Default Extension="wmf" ContentType="image/x-wmf"/>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98" r:id="rId1"/>
  </p:sldMasterIdLst>
  <p:notesMasterIdLst>
    <p:notesMasterId r:id="rId47"/>
  </p:notesMasterIdLst>
  <p:handoutMasterIdLst>
    <p:handoutMasterId r:id="rId48"/>
  </p:handoutMasterIdLst>
  <p:sldIdLst>
    <p:sldId id="257" r:id="rId2"/>
    <p:sldId id="294" r:id="rId3"/>
    <p:sldId id="295" r:id="rId4"/>
    <p:sldId id="296" r:id="rId5"/>
    <p:sldId id="297" r:id="rId6"/>
    <p:sldId id="354" r:id="rId7"/>
    <p:sldId id="300" r:id="rId8"/>
    <p:sldId id="302" r:id="rId9"/>
    <p:sldId id="353" r:id="rId10"/>
    <p:sldId id="303" r:id="rId11"/>
    <p:sldId id="305" r:id="rId12"/>
    <p:sldId id="306" r:id="rId13"/>
    <p:sldId id="355" r:id="rId14"/>
    <p:sldId id="321" r:id="rId15"/>
    <p:sldId id="307" r:id="rId16"/>
    <p:sldId id="322" r:id="rId17"/>
    <p:sldId id="323" r:id="rId18"/>
    <p:sldId id="324" r:id="rId19"/>
    <p:sldId id="312" r:id="rId20"/>
    <p:sldId id="325" r:id="rId21"/>
    <p:sldId id="310" r:id="rId22"/>
    <p:sldId id="311" r:id="rId23"/>
    <p:sldId id="313" r:id="rId24"/>
    <p:sldId id="314" r:id="rId25"/>
    <p:sldId id="315" r:id="rId26"/>
    <p:sldId id="316" r:id="rId27"/>
    <p:sldId id="317" r:id="rId28"/>
    <p:sldId id="318" r:id="rId29"/>
    <p:sldId id="319" r:id="rId30"/>
    <p:sldId id="339" r:id="rId31"/>
    <p:sldId id="341" r:id="rId32"/>
    <p:sldId id="342" r:id="rId33"/>
    <p:sldId id="346" r:id="rId34"/>
    <p:sldId id="347" r:id="rId35"/>
    <p:sldId id="348" r:id="rId36"/>
    <p:sldId id="349" r:id="rId37"/>
    <p:sldId id="340" r:id="rId38"/>
    <p:sldId id="350" r:id="rId39"/>
    <p:sldId id="343" r:id="rId40"/>
    <p:sldId id="351" r:id="rId41"/>
    <p:sldId id="352" r:id="rId42"/>
    <p:sldId id="336" r:id="rId43"/>
    <p:sldId id="292" r:id="rId44"/>
    <p:sldId id="291" r:id="rId45"/>
    <p:sldId id="337" r:id="rId46"/>
  </p:sldIdLst>
  <p:sldSz cx="9144000" cy="6858000" type="screen4x3"/>
  <p:notesSz cx="7315200" cy="9601200"/>
  <p:embeddedFontLst>
    <p:embeddedFont>
      <p:font typeface="Impact" pitchFamily="34" charset="0"/>
      <p:regular r:id="rId49"/>
    </p:embeddedFont>
  </p:embeddedFontLst>
  <p:defaultTextStyle>
    <a:defPPr>
      <a:defRPr lang="en-US"/>
    </a:defPPr>
    <a:lvl1pPr algn="l" rtl="0" fontAlgn="base">
      <a:spcBef>
        <a:spcPct val="0"/>
      </a:spcBef>
      <a:spcAft>
        <a:spcPct val="0"/>
      </a:spcAft>
      <a:defRPr b="1" kern="1200">
        <a:solidFill>
          <a:schemeClr val="tx1"/>
        </a:solidFill>
        <a:effectLst>
          <a:outerShdw blurRad="38100" dist="38100" dir="2700000" algn="tl">
            <a:srgbClr val="000000">
              <a:alpha val="43137"/>
            </a:srgbClr>
          </a:outerShdw>
        </a:effectLst>
        <a:latin typeface="Arial" charset="0"/>
        <a:ea typeface="+mn-ea"/>
        <a:cs typeface="+mn-cs"/>
      </a:defRPr>
    </a:lvl1pPr>
    <a:lvl2pPr marL="457200" algn="l" rtl="0" fontAlgn="base">
      <a:spcBef>
        <a:spcPct val="0"/>
      </a:spcBef>
      <a:spcAft>
        <a:spcPct val="0"/>
      </a:spcAft>
      <a:defRPr b="1" kern="1200">
        <a:solidFill>
          <a:schemeClr val="tx1"/>
        </a:solidFill>
        <a:effectLst>
          <a:outerShdw blurRad="38100" dist="38100" dir="2700000" algn="tl">
            <a:srgbClr val="000000">
              <a:alpha val="43137"/>
            </a:srgbClr>
          </a:outerShdw>
        </a:effectLst>
        <a:latin typeface="Arial" charset="0"/>
        <a:ea typeface="+mn-ea"/>
        <a:cs typeface="+mn-cs"/>
      </a:defRPr>
    </a:lvl2pPr>
    <a:lvl3pPr marL="914400" algn="l" rtl="0" fontAlgn="base">
      <a:spcBef>
        <a:spcPct val="0"/>
      </a:spcBef>
      <a:spcAft>
        <a:spcPct val="0"/>
      </a:spcAft>
      <a:defRPr b="1" kern="1200">
        <a:solidFill>
          <a:schemeClr val="tx1"/>
        </a:solidFill>
        <a:effectLst>
          <a:outerShdw blurRad="38100" dist="38100" dir="2700000" algn="tl">
            <a:srgbClr val="000000">
              <a:alpha val="43137"/>
            </a:srgbClr>
          </a:outerShdw>
        </a:effectLst>
        <a:latin typeface="Arial" charset="0"/>
        <a:ea typeface="+mn-ea"/>
        <a:cs typeface="+mn-cs"/>
      </a:defRPr>
    </a:lvl3pPr>
    <a:lvl4pPr marL="1371600" algn="l" rtl="0" fontAlgn="base">
      <a:spcBef>
        <a:spcPct val="0"/>
      </a:spcBef>
      <a:spcAft>
        <a:spcPct val="0"/>
      </a:spcAft>
      <a:defRPr b="1" kern="1200">
        <a:solidFill>
          <a:schemeClr val="tx1"/>
        </a:solidFill>
        <a:effectLst>
          <a:outerShdw blurRad="38100" dist="38100" dir="2700000" algn="tl">
            <a:srgbClr val="000000">
              <a:alpha val="43137"/>
            </a:srgbClr>
          </a:outerShdw>
        </a:effectLst>
        <a:latin typeface="Arial" charset="0"/>
        <a:ea typeface="+mn-ea"/>
        <a:cs typeface="+mn-cs"/>
      </a:defRPr>
    </a:lvl4pPr>
    <a:lvl5pPr marL="1828800" algn="l" rtl="0" fontAlgn="base">
      <a:spcBef>
        <a:spcPct val="0"/>
      </a:spcBef>
      <a:spcAft>
        <a:spcPct val="0"/>
      </a:spcAft>
      <a:defRPr b="1" kern="1200">
        <a:solidFill>
          <a:schemeClr val="tx1"/>
        </a:solidFill>
        <a:effectLst>
          <a:outerShdw blurRad="38100" dist="38100" dir="2700000" algn="tl">
            <a:srgbClr val="000000">
              <a:alpha val="43137"/>
            </a:srgbClr>
          </a:outerShdw>
        </a:effectLst>
        <a:latin typeface="Arial" charset="0"/>
        <a:ea typeface="+mn-ea"/>
        <a:cs typeface="+mn-cs"/>
      </a:defRPr>
    </a:lvl5pPr>
    <a:lvl6pPr marL="2286000" algn="l" defTabSz="914400" rtl="0" eaLnBrk="1" latinLnBrk="0" hangingPunct="1">
      <a:defRPr b="1" kern="1200">
        <a:solidFill>
          <a:schemeClr val="tx1"/>
        </a:solidFill>
        <a:effectLst>
          <a:outerShdw blurRad="38100" dist="38100" dir="2700000" algn="tl">
            <a:srgbClr val="000000">
              <a:alpha val="43137"/>
            </a:srgbClr>
          </a:outerShdw>
        </a:effectLst>
        <a:latin typeface="Arial" charset="0"/>
        <a:ea typeface="+mn-ea"/>
        <a:cs typeface="+mn-cs"/>
      </a:defRPr>
    </a:lvl6pPr>
    <a:lvl7pPr marL="2743200" algn="l" defTabSz="914400" rtl="0" eaLnBrk="1" latinLnBrk="0" hangingPunct="1">
      <a:defRPr b="1" kern="1200">
        <a:solidFill>
          <a:schemeClr val="tx1"/>
        </a:solidFill>
        <a:effectLst>
          <a:outerShdw blurRad="38100" dist="38100" dir="2700000" algn="tl">
            <a:srgbClr val="000000">
              <a:alpha val="43137"/>
            </a:srgbClr>
          </a:outerShdw>
        </a:effectLst>
        <a:latin typeface="Arial" charset="0"/>
        <a:ea typeface="+mn-ea"/>
        <a:cs typeface="+mn-cs"/>
      </a:defRPr>
    </a:lvl7pPr>
    <a:lvl8pPr marL="3200400" algn="l" defTabSz="914400" rtl="0" eaLnBrk="1" latinLnBrk="0" hangingPunct="1">
      <a:defRPr b="1" kern="1200">
        <a:solidFill>
          <a:schemeClr val="tx1"/>
        </a:solidFill>
        <a:effectLst>
          <a:outerShdw blurRad="38100" dist="38100" dir="2700000" algn="tl">
            <a:srgbClr val="000000">
              <a:alpha val="43137"/>
            </a:srgbClr>
          </a:outerShdw>
        </a:effectLst>
        <a:latin typeface="Arial" charset="0"/>
        <a:ea typeface="+mn-ea"/>
        <a:cs typeface="+mn-cs"/>
      </a:defRPr>
    </a:lvl8pPr>
    <a:lvl9pPr marL="3657600" algn="l" defTabSz="914400" rtl="0" eaLnBrk="1" latinLnBrk="0" hangingPunct="1">
      <a:defRPr b="1" kern="1200">
        <a:solidFill>
          <a:schemeClr val="tx1"/>
        </a:solidFill>
        <a:effectLst>
          <a:outerShdw blurRad="38100" dist="38100" dir="2700000" algn="tl">
            <a:srgbClr val="000000">
              <a:alpha val="43137"/>
            </a:srgbClr>
          </a:outerShdw>
        </a:effectLst>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clrMode="bw" hiddenSlides="1" frameSlides="1"/>
  <p:showPr showNarration="1">
    <p:present/>
    <p:sldAll/>
    <p:penClr>
      <a:srgbClr val="FF0000"/>
    </p:penClr>
  </p:showPr>
  <p:clrMru>
    <a:srgbClr val="FFFF66"/>
    <a:srgbClr val="000000"/>
    <a:srgbClr val="6699FF"/>
    <a:srgbClr val="3366FF"/>
    <a:srgbClr val="0033CC"/>
    <a:srgbClr val="0066FF"/>
    <a:srgbClr val="660066"/>
    <a:srgbClr val="3399FF"/>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8634" autoAdjust="0"/>
    <p:restoredTop sz="94610" autoAdjust="0"/>
  </p:normalViewPr>
  <p:slideViewPr>
    <p:cSldViewPr showGuides="1">
      <p:cViewPr varScale="1">
        <p:scale>
          <a:sx n="55" d="100"/>
          <a:sy n="55" d="100"/>
        </p:scale>
        <p:origin x="-600" y="-77"/>
      </p:cViewPr>
      <p:guideLst>
        <p:guide orient="horz" pos="2160"/>
        <p:guide orient="horz" pos="144"/>
        <p:guide orient="horz" pos="894"/>
        <p:guide orient="horz" pos="1200"/>
        <p:guide orient="horz" pos="1872"/>
        <p:guide orient="horz" pos="4176"/>
        <p:guide pos="2880"/>
        <p:guide pos="240"/>
        <p:guide pos="5520"/>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 r:id="rId15" collapse="1"/>
      <p:sld r:id="rId16" collapse="1"/>
      <p:sld r:id="rId17" collapse="1"/>
    </p:sldLst>
  </p:outlineViewPr>
  <p:notesTextViewPr>
    <p:cViewPr>
      <p:scale>
        <a:sx n="100" d="100"/>
        <a:sy n="100" d="100"/>
      </p:scale>
      <p:origin x="0" y="0"/>
    </p:cViewPr>
  </p:notesTextViewPr>
  <p:sorterViewPr>
    <p:cViewPr>
      <p:scale>
        <a:sx n="66" d="100"/>
        <a:sy n="66" d="100"/>
      </p:scale>
      <p:origin x="0" y="0"/>
    </p:cViewPr>
  </p:sorterViewPr>
  <p:notesViewPr>
    <p:cSldViewPr showGuides="1">
      <p:cViewPr>
        <p:scale>
          <a:sx n="125" d="100"/>
          <a:sy n="125" d="100"/>
        </p:scale>
        <p:origin x="-1254" y="2568"/>
      </p:cViewPr>
      <p:guideLst>
        <p:guide orient="horz" pos="3024"/>
        <p:guide pos="2304"/>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viewProps" Target="viewProps.xml"/></Relationships>
</file>

<file path=ppt/_rels/viewProps.xml.rels><?xml version="1.0" encoding="UTF-8" standalone="yes"?>
<Relationships xmlns="http://schemas.openxmlformats.org/package/2006/relationships"><Relationship Id="rId8" Type="http://schemas.openxmlformats.org/officeDocument/2006/relationships/slide" Target="slides/slide23.xml"/><Relationship Id="rId13" Type="http://schemas.openxmlformats.org/officeDocument/2006/relationships/slide" Target="slides/slide28.xml"/><Relationship Id="rId3" Type="http://schemas.openxmlformats.org/officeDocument/2006/relationships/slide" Target="slides/slide11.xml"/><Relationship Id="rId7" Type="http://schemas.openxmlformats.org/officeDocument/2006/relationships/slide" Target="slides/slide21.xml"/><Relationship Id="rId12" Type="http://schemas.openxmlformats.org/officeDocument/2006/relationships/slide" Target="slides/slide27.xml"/><Relationship Id="rId17" Type="http://schemas.openxmlformats.org/officeDocument/2006/relationships/slide" Target="slides/slide41.xml"/><Relationship Id="rId2" Type="http://schemas.openxmlformats.org/officeDocument/2006/relationships/slide" Target="slides/slide8.xml"/><Relationship Id="rId16" Type="http://schemas.openxmlformats.org/officeDocument/2006/relationships/slide" Target="slides/slide38.xml"/><Relationship Id="rId1" Type="http://schemas.openxmlformats.org/officeDocument/2006/relationships/slide" Target="slides/slide1.xml"/><Relationship Id="rId6" Type="http://schemas.openxmlformats.org/officeDocument/2006/relationships/slide" Target="slides/slide19.xml"/><Relationship Id="rId11" Type="http://schemas.openxmlformats.org/officeDocument/2006/relationships/slide" Target="slides/slide26.xml"/><Relationship Id="rId5" Type="http://schemas.openxmlformats.org/officeDocument/2006/relationships/slide" Target="slides/slide15.xml"/><Relationship Id="rId15" Type="http://schemas.openxmlformats.org/officeDocument/2006/relationships/slide" Target="slides/slide32.xml"/><Relationship Id="rId10" Type="http://schemas.openxmlformats.org/officeDocument/2006/relationships/slide" Target="slides/slide25.xml"/><Relationship Id="rId4" Type="http://schemas.openxmlformats.org/officeDocument/2006/relationships/slide" Target="slides/slide12.xml"/><Relationship Id="rId9" Type="http://schemas.openxmlformats.org/officeDocument/2006/relationships/slide" Target="slides/slide24.xml"/><Relationship Id="rId14" Type="http://schemas.openxmlformats.org/officeDocument/2006/relationships/slide" Target="slides/slide29.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Office_Excel_Worksheet2.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style val="26"/>
  <c:chart>
    <c:autoTitleDeleted val="1"/>
    <c:plotArea>
      <c:layout>
        <c:manualLayout>
          <c:layoutTarget val="inner"/>
          <c:xMode val="edge"/>
          <c:yMode val="edge"/>
          <c:x val="1.6207455429497614E-3"/>
          <c:y val="2.8985507246376812E-2"/>
          <c:w val="0.99351701782820057"/>
          <c:h val="0.74154589371980806"/>
        </c:manualLayout>
      </c:layout>
      <c:ofPieChart>
        <c:ofPieType val="pie"/>
        <c:varyColors val="1"/>
        <c:ser>
          <c:idx val="0"/>
          <c:order val="0"/>
          <c:tx>
            <c:strRef>
              <c:f>Sheet1!$A$2</c:f>
              <c:strCache>
                <c:ptCount val="1"/>
                <c:pt idx="0">
                  <c:v>Intercepts</c:v>
                </c:pt>
              </c:strCache>
            </c:strRef>
          </c:tx>
          <c:cat>
            <c:strRef>
              <c:f>Sheet1!$B$1:$I$1</c:f>
              <c:strCache>
                <c:ptCount val="8"/>
                <c:pt idx="0">
                  <c:v>CR0 &amp; CR3</c:v>
                </c:pt>
                <c:pt idx="1">
                  <c:v>#PF-shadow</c:v>
                </c:pt>
                <c:pt idx="2">
                  <c:v>#PF-MMIO</c:v>
                </c:pt>
                <c:pt idx="3">
                  <c:v>HW intr</c:v>
                </c:pt>
                <c:pt idx="4">
                  <c:v>CPUID</c:v>
                </c:pt>
                <c:pt idx="5">
                  <c:v>INVLPG</c:v>
                </c:pt>
                <c:pt idx="6">
                  <c:v>PIO</c:v>
                </c:pt>
                <c:pt idx="7">
                  <c:v>MSR</c:v>
                </c:pt>
              </c:strCache>
            </c:strRef>
          </c:cat>
          <c:val>
            <c:numRef>
              <c:f>Sheet1!$B$2:$I$2</c:f>
              <c:numCache>
                <c:formatCode>General</c:formatCode>
                <c:ptCount val="8"/>
                <c:pt idx="0">
                  <c:v>19000</c:v>
                </c:pt>
                <c:pt idx="1">
                  <c:v>3100000</c:v>
                </c:pt>
                <c:pt idx="2">
                  <c:v>180000</c:v>
                </c:pt>
                <c:pt idx="3">
                  <c:v>96000</c:v>
                </c:pt>
                <c:pt idx="4">
                  <c:v>10000</c:v>
                </c:pt>
                <c:pt idx="5">
                  <c:v>2300</c:v>
                </c:pt>
                <c:pt idx="6">
                  <c:v>420000</c:v>
                </c:pt>
                <c:pt idx="7">
                  <c:v>9700</c:v>
                </c:pt>
              </c:numCache>
            </c:numRef>
          </c:val>
        </c:ser>
        <c:gapWidth val="100"/>
        <c:splitType val="pos"/>
        <c:splitPos val="6"/>
        <c:secondPieSize val="50"/>
        <c:serLines/>
      </c:ofPieChart>
    </c:plotArea>
    <c:legend>
      <c:legendPos val="r"/>
      <c:layout>
        <c:manualLayout>
          <c:xMode val="edge"/>
          <c:yMode val="edge"/>
          <c:x val="0"/>
          <c:y val="0.78019323671497665"/>
          <c:w val="0.99675850891410045"/>
          <c:h val="0.18840579710144981"/>
        </c:manualLayout>
      </c:layout>
    </c:legend>
    <c:plotVisOnly val="1"/>
    <c:dispBlanksAs val="zero"/>
  </c:chart>
  <c:txPr>
    <a:bodyPr/>
    <a:lstStyle/>
    <a:p>
      <a:pPr>
        <a:defRPr sz="1800"/>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style val="12"/>
  <c:chart>
    <c:autoTitleDeleted val="1"/>
    <c:view3D>
      <c:hPercent val="20"/>
      <c:depthPercent val="100"/>
      <c:rAngAx val="1"/>
    </c:view3D>
    <c:plotArea>
      <c:layout>
        <c:manualLayout>
          <c:layoutTarget val="inner"/>
          <c:xMode val="edge"/>
          <c:yMode val="edge"/>
          <c:x val="0.21814006888633802"/>
          <c:y val="5.8295964125560554E-2"/>
          <c:w val="0.77037887485648804"/>
          <c:h val="0.55156950672645644"/>
        </c:manualLayout>
      </c:layout>
      <c:bar3DChart>
        <c:barDir val="col"/>
        <c:grouping val="clustered"/>
        <c:ser>
          <c:idx val="0"/>
          <c:order val="0"/>
          <c:tx>
            <c:strRef>
              <c:f>Sheet1!$A$2</c:f>
              <c:strCache>
                <c:ptCount val="1"/>
                <c:pt idx="0">
                  <c:v>Worldswitch time: VMRUN + #VMEXIT</c:v>
                </c:pt>
              </c:strCache>
            </c:strRef>
          </c:tx>
          <c:cat>
            <c:strRef>
              <c:f>Sheet1!$B$1:$E$1</c:f>
              <c:strCache>
                <c:ptCount val="4"/>
                <c:pt idx="0">
                  <c:v>Rev F/G</c:v>
                </c:pt>
                <c:pt idx="1">
                  <c:v>Barcelona</c:v>
                </c:pt>
                <c:pt idx="2">
                  <c:v>Future</c:v>
                </c:pt>
                <c:pt idx="3">
                  <c:v>Future+</c:v>
                </c:pt>
              </c:strCache>
            </c:strRef>
          </c:cat>
          <c:val>
            <c:numRef>
              <c:f>Sheet1!$B$2:$E$2</c:f>
              <c:numCache>
                <c:formatCode>General</c:formatCode>
                <c:ptCount val="4"/>
                <c:pt idx="0">
                  <c:v>1650</c:v>
                </c:pt>
                <c:pt idx="1">
                  <c:v>1260</c:v>
                </c:pt>
                <c:pt idx="2">
                  <c:v>900</c:v>
                </c:pt>
                <c:pt idx="3">
                  <c:v>0</c:v>
                </c:pt>
              </c:numCache>
            </c:numRef>
          </c:val>
        </c:ser>
        <c:gapDepth val="0"/>
        <c:shape val="box"/>
        <c:axId val="98050432"/>
        <c:axId val="98051968"/>
        <c:axId val="0"/>
      </c:bar3DChart>
      <c:catAx>
        <c:axId val="98050432"/>
        <c:scaling>
          <c:orientation val="minMax"/>
        </c:scaling>
        <c:axPos val="b"/>
        <c:numFmt formatCode="General" sourceLinked="1"/>
        <c:tickLblPos val="low"/>
        <c:txPr>
          <a:bodyPr rot="0" vert="horz"/>
          <a:lstStyle/>
          <a:p>
            <a:pPr>
              <a:defRPr/>
            </a:pPr>
            <a:endParaRPr lang="en-US"/>
          </a:p>
        </c:txPr>
        <c:crossAx val="98051968"/>
        <c:crosses val="autoZero"/>
        <c:auto val="1"/>
        <c:lblAlgn val="ctr"/>
        <c:lblOffset val="100"/>
        <c:tickLblSkip val="1"/>
        <c:tickMarkSkip val="1"/>
      </c:catAx>
      <c:valAx>
        <c:axId val="98051968"/>
        <c:scaling>
          <c:orientation val="minMax"/>
        </c:scaling>
        <c:axPos val="l"/>
        <c:majorGridlines/>
        <c:minorGridlines/>
        <c:title>
          <c:tx>
            <c:rich>
              <a:bodyPr rot="-5400000" vert="horz"/>
              <a:lstStyle/>
              <a:p>
                <a:pPr>
                  <a:defRPr b="0">
                    <a:effectLst>
                      <a:outerShdw blurRad="38100" dist="38100" dir="2700000" algn="tl">
                        <a:srgbClr val="000000">
                          <a:alpha val="43137"/>
                        </a:srgbClr>
                      </a:outerShdw>
                    </a:effectLst>
                  </a:defRPr>
                </a:pPr>
                <a:r>
                  <a:rPr lang="en-US" b="0">
                    <a:effectLst>
                      <a:outerShdw blurRad="38100" dist="38100" dir="2700000" algn="tl">
                        <a:srgbClr val="000000">
                          <a:alpha val="43137"/>
                        </a:srgbClr>
                      </a:outerShdw>
                    </a:effectLst>
                  </a:rPr>
                  <a:t>CPU cycles</a:t>
                </a:r>
              </a:p>
            </c:rich>
          </c:tx>
          <c:layout>
            <c:manualLayout>
              <c:xMode val="edge"/>
              <c:yMode val="edge"/>
              <c:x val="8.1515499425947227E-2"/>
              <c:y val="0.28251121076233177"/>
            </c:manualLayout>
          </c:layout>
        </c:title>
        <c:numFmt formatCode="General" sourceLinked="1"/>
        <c:tickLblPos val="nextTo"/>
        <c:txPr>
          <a:bodyPr rot="0" vert="horz"/>
          <a:lstStyle/>
          <a:p>
            <a:pPr>
              <a:defRPr/>
            </a:pPr>
            <a:endParaRPr lang="en-US"/>
          </a:p>
        </c:txPr>
        <c:crossAx val="98050432"/>
        <c:crosses val="autoZero"/>
        <c:crossBetween val="between"/>
      </c:valAx>
    </c:plotArea>
    <c:legend>
      <c:legendPos val="b"/>
      <c:layout>
        <c:manualLayout>
          <c:xMode val="edge"/>
          <c:yMode val="edge"/>
          <c:x val="0.26611975065616755"/>
          <c:y val="0.64243596647193291"/>
          <c:w val="0.46498277841561497"/>
          <c:h val="0.14798206278026946"/>
        </c:manualLayout>
      </c:layout>
    </c:legend>
    <c:plotVisOnly val="1"/>
    <c:dispBlanksAs val="gap"/>
  </c:chart>
  <c:txPr>
    <a:bodyPr/>
    <a:lstStyle/>
    <a:p>
      <a:pPr>
        <a:defRPr sz="1800"/>
      </a:pPr>
      <a:endParaRPr lang="en-US"/>
    </a:p>
  </c:txPr>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defTabSz="966788">
              <a:defRPr sz="1300">
                <a:effectLst/>
              </a:defRPr>
            </a:lvl1pPr>
          </a:lstStyle>
          <a:p>
            <a:endParaRPr lang="en-US"/>
          </a:p>
        </p:txBody>
      </p:sp>
      <p:sp>
        <p:nvSpPr>
          <p:cNvPr id="19459" name="Rectangle 3"/>
          <p:cNvSpPr>
            <a:spLocks noGrp="1" noChangeArrowheads="1"/>
          </p:cNvSpPr>
          <p:nvPr>
            <p:ph type="dt" sz="quarter" idx="1"/>
          </p:nvPr>
        </p:nvSpPr>
        <p:spPr bwMode="auto">
          <a:xfrm>
            <a:off x="4144963" y="0"/>
            <a:ext cx="3170237"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defTabSz="966788">
              <a:defRPr sz="1300">
                <a:effectLst/>
              </a:defRPr>
            </a:lvl1pPr>
          </a:lstStyle>
          <a:p>
            <a:fld id="{6ECCB4D0-9425-4F7F-B4BF-83D8B11E8A8A}" type="datetime8">
              <a:rPr lang="en-US"/>
              <a:pPr/>
              <a:t>5/30/2007 8:41 AM</a:t>
            </a:fld>
            <a:endParaRPr lang="en-US"/>
          </a:p>
        </p:txBody>
      </p:sp>
      <p:sp>
        <p:nvSpPr>
          <p:cNvPr id="19460" name="Rectangle 4"/>
          <p:cNvSpPr>
            <a:spLocks noGrp="1" noChangeArrowheads="1"/>
          </p:cNvSpPr>
          <p:nvPr>
            <p:ph type="ftr" sz="quarter" idx="2"/>
          </p:nvPr>
        </p:nvSpPr>
        <p:spPr bwMode="auto">
          <a:xfrm>
            <a:off x="0" y="9121775"/>
            <a:ext cx="6597650"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defTabSz="966788" eaLnBrk="0" hangingPunct="0">
              <a:defRPr sz="500" b="0">
                <a:effectLst/>
                <a:cs typeface="Arial" charset="0"/>
              </a:defRPr>
            </a:lvl1pPr>
          </a:lstStyle>
          <a:p>
            <a:r>
              <a:rPr lang="en-US"/>
              <a:t>© 2007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19461" name="Rectangle 5"/>
          <p:cNvSpPr>
            <a:spLocks noGrp="1" noChangeArrowheads="1"/>
          </p:cNvSpPr>
          <p:nvPr>
            <p:ph type="sldNum" sz="quarter" idx="3"/>
          </p:nvPr>
        </p:nvSpPr>
        <p:spPr bwMode="auto">
          <a:xfrm>
            <a:off x="6662738" y="9121775"/>
            <a:ext cx="652462"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defTabSz="966788">
              <a:defRPr sz="1300">
                <a:effectLst/>
              </a:defRPr>
            </a:lvl1pPr>
          </a:lstStyle>
          <a:p>
            <a:fld id="{DEAADFC7-9098-46C9-A5CD-09508423079B}"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defTabSz="966788">
              <a:defRPr sz="1300" b="0">
                <a:effectLst/>
                <a:latin typeface="Times New Roman" pitchFamily="18" charset="0"/>
              </a:defRPr>
            </a:lvl1pPr>
          </a:lstStyle>
          <a:p>
            <a:endParaRPr lang="en-US"/>
          </a:p>
        </p:txBody>
      </p:sp>
      <p:sp>
        <p:nvSpPr>
          <p:cNvPr id="29699" name="Rectangle 3"/>
          <p:cNvSpPr>
            <a:spLocks noGrp="1" noChangeArrowheads="1"/>
          </p:cNvSpPr>
          <p:nvPr>
            <p:ph type="dt" idx="1"/>
          </p:nvPr>
        </p:nvSpPr>
        <p:spPr bwMode="auto">
          <a:xfrm>
            <a:off x="4143375"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defTabSz="966788">
              <a:defRPr sz="1300" b="0">
                <a:effectLst/>
                <a:latin typeface="Times New Roman" pitchFamily="18" charset="0"/>
              </a:defRPr>
            </a:lvl1pPr>
          </a:lstStyle>
          <a:p>
            <a:fld id="{8218A427-1957-4C45-9DBF-AB4AD602142D}" type="datetime8">
              <a:rPr lang="en-US"/>
              <a:pPr/>
              <a:t>5/30/2007 8:41 AM</a:t>
            </a:fld>
            <a:endParaRPr lang="en-US"/>
          </a:p>
        </p:txBody>
      </p:sp>
      <p:sp>
        <p:nvSpPr>
          <p:cNvPr id="29700"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a:effectLst/>
        </p:spPr>
      </p:sp>
      <p:sp>
        <p:nvSpPr>
          <p:cNvPr id="29701" name="Rectangle 5"/>
          <p:cNvSpPr>
            <a:spLocks noGrp="1" noChangeArrowheads="1"/>
          </p:cNvSpPr>
          <p:nvPr>
            <p:ph type="body" sz="quarter" idx="3"/>
          </p:nvPr>
        </p:nvSpPr>
        <p:spPr bwMode="auto">
          <a:xfrm>
            <a:off x="731838" y="4560888"/>
            <a:ext cx="5851525" cy="4319587"/>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9702" name="Rectangle 6"/>
          <p:cNvSpPr>
            <a:spLocks noGrp="1" noChangeArrowheads="1"/>
          </p:cNvSpPr>
          <p:nvPr>
            <p:ph type="ftr" sz="quarter" idx="4"/>
          </p:nvPr>
        </p:nvSpPr>
        <p:spPr bwMode="auto">
          <a:xfrm>
            <a:off x="0" y="9121775"/>
            <a:ext cx="6569075"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defTabSz="966788" eaLnBrk="0" hangingPunct="0">
              <a:defRPr sz="500" b="0">
                <a:effectLst/>
                <a:cs typeface="Arial" charset="0"/>
              </a:defRPr>
            </a:lvl1pPr>
          </a:lstStyle>
          <a:p>
            <a:r>
              <a:rPr lang="en-US"/>
              <a:t>© 2007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29703" name="Rectangle 7"/>
          <p:cNvSpPr>
            <a:spLocks noGrp="1" noChangeArrowheads="1"/>
          </p:cNvSpPr>
          <p:nvPr>
            <p:ph type="sldNum" sz="quarter" idx="5"/>
          </p:nvPr>
        </p:nvSpPr>
        <p:spPr bwMode="auto">
          <a:xfrm>
            <a:off x="6146800" y="9120188"/>
            <a:ext cx="1166813"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defTabSz="966788">
              <a:defRPr sz="1300" b="0">
                <a:effectLst/>
                <a:latin typeface="Times New Roman" pitchFamily="18" charset="0"/>
              </a:defRPr>
            </a:lvl1pPr>
          </a:lstStyle>
          <a:p>
            <a:fld id="{AF5E11FB-F2B4-4FD2-B32A-DA3206A74AC5}" type="slidenum">
              <a:rPr lang="en-US"/>
              <a:pPr/>
              <a:t>‹#›</a:t>
            </a:fld>
            <a:endParaRPr lang="en-US"/>
          </a:p>
        </p:txBody>
      </p:sp>
    </p:spTree>
  </p:cSld>
  <p:clrMap bg1="lt1" tx1="dk1" bg2="lt2" tx2="dk2" accent1="accent1" accent2="accent2" accent3="accent3" accent4="accent4" accent5="accent5" accent6="accent6" hlink="hlink" folHlink="folHlink"/>
  <p:hf hdr="0"/>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CB73FCEB-DBF5-4EF4-B6FF-B5AD2D64D4B0}" type="datetime8">
              <a:rPr lang="en-US"/>
              <a:pPr/>
              <a:t>5/30/2007 8:42 AM</a:t>
            </a:fld>
            <a:endParaRPr lang="en-US"/>
          </a:p>
        </p:txBody>
      </p:sp>
      <p:sp>
        <p:nvSpPr>
          <p:cNvPr id="6" name="Rectangle 6"/>
          <p:cNvSpPr>
            <a:spLocks noGrp="1" noChangeArrowheads="1"/>
          </p:cNvSpPr>
          <p:nvPr>
            <p:ph type="ftr" sz="quarter" idx="4"/>
          </p:nvPr>
        </p:nvSpPr>
        <p:spPr>
          <a:ln/>
        </p:spPr>
        <p:txBody>
          <a:bodyPr/>
          <a:lstStyle/>
          <a:p>
            <a:r>
              <a:rPr lang="en-US"/>
              <a:t>© 2007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48DEE2F1-AD8A-4015-A9E9-55CB90EB71A3}" type="slidenum">
              <a:rPr lang="en-US"/>
              <a:pPr/>
              <a:t>1</a:t>
            </a:fld>
            <a:endParaRPr lang="en-US"/>
          </a:p>
        </p:txBody>
      </p:sp>
      <p:sp>
        <p:nvSpPr>
          <p:cNvPr id="48132" name="Rectangle 4"/>
          <p:cNvSpPr>
            <a:spLocks noGrp="1" noRot="1" noChangeAspect="1" noChangeArrowheads="1" noTextEdit="1"/>
          </p:cNvSpPr>
          <p:nvPr>
            <p:ph type="sldImg"/>
          </p:nvPr>
        </p:nvSpPr>
        <p:spPr>
          <a:ln/>
        </p:spPr>
      </p:sp>
      <p:sp>
        <p:nvSpPr>
          <p:cNvPr id="48133" name="Rectangle 5"/>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BD1EC7BD-A5D6-4D2A-9A5B-8DB4C74D535A}" type="datetime8">
              <a:rPr lang="en-US"/>
              <a:pPr/>
              <a:t>5/30/2007 8:42 AM</a:t>
            </a:fld>
            <a:endParaRPr lang="en-US"/>
          </a:p>
        </p:txBody>
      </p:sp>
      <p:sp>
        <p:nvSpPr>
          <p:cNvPr id="6" name="Rectangle 6"/>
          <p:cNvSpPr>
            <a:spLocks noGrp="1" noChangeArrowheads="1"/>
          </p:cNvSpPr>
          <p:nvPr>
            <p:ph type="ftr" sz="quarter" idx="4"/>
          </p:nvPr>
        </p:nvSpPr>
        <p:spPr>
          <a:ln/>
        </p:spPr>
        <p:txBody>
          <a:bodyPr/>
          <a:lstStyle/>
          <a:p>
            <a:r>
              <a:rPr lang="en-US"/>
              <a:t>© 2007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11FA6152-5A50-40AD-8B06-585216B8B1BD}" type="slidenum">
              <a:rPr lang="en-US"/>
              <a:pPr/>
              <a:t>10</a:t>
            </a:fld>
            <a:endParaRPr lang="en-US"/>
          </a:p>
        </p:txBody>
      </p:sp>
      <p:sp>
        <p:nvSpPr>
          <p:cNvPr id="284674" name="Rectangle 2"/>
          <p:cNvSpPr>
            <a:spLocks noGrp="1" noRot="1" noChangeAspect="1" noChangeArrowheads="1" noTextEdit="1"/>
          </p:cNvSpPr>
          <p:nvPr>
            <p:ph type="sldImg"/>
          </p:nvPr>
        </p:nvSpPr>
        <p:spPr>
          <a:ln/>
        </p:spPr>
      </p:sp>
      <p:sp>
        <p:nvSpPr>
          <p:cNvPr id="2846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90EAA0FE-2858-4E40-B5F7-98182A6EEEC0}" type="datetime8">
              <a:rPr lang="en-US"/>
              <a:pPr/>
              <a:t>5/30/2007 8:42 AM</a:t>
            </a:fld>
            <a:endParaRPr lang="en-US"/>
          </a:p>
        </p:txBody>
      </p:sp>
      <p:sp>
        <p:nvSpPr>
          <p:cNvPr id="6" name="Rectangle 6"/>
          <p:cNvSpPr>
            <a:spLocks noGrp="1" noChangeArrowheads="1"/>
          </p:cNvSpPr>
          <p:nvPr>
            <p:ph type="ftr" sz="quarter" idx="4"/>
          </p:nvPr>
        </p:nvSpPr>
        <p:spPr>
          <a:ln/>
        </p:spPr>
        <p:txBody>
          <a:bodyPr/>
          <a:lstStyle/>
          <a:p>
            <a:r>
              <a:rPr lang="en-US"/>
              <a:t>© 2007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7B92A64E-8087-4C26-846C-E9C156CF5931}" type="slidenum">
              <a:rPr lang="en-US"/>
              <a:pPr/>
              <a:t>11</a:t>
            </a:fld>
            <a:endParaRPr lang="en-US"/>
          </a:p>
        </p:txBody>
      </p:sp>
      <p:sp>
        <p:nvSpPr>
          <p:cNvPr id="289794" name="Rectangle 1026"/>
          <p:cNvSpPr>
            <a:spLocks noGrp="1" noRot="1" noChangeAspect="1" noChangeArrowheads="1" noTextEdit="1"/>
          </p:cNvSpPr>
          <p:nvPr>
            <p:ph type="sldImg"/>
          </p:nvPr>
        </p:nvSpPr>
        <p:spPr>
          <a:ln/>
        </p:spPr>
      </p:sp>
      <p:sp>
        <p:nvSpPr>
          <p:cNvPr id="289795" name="Rectangle 1027"/>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F7259C1F-1BEC-4223-9F55-24C54241F355}" type="datetime8">
              <a:rPr lang="en-US"/>
              <a:pPr/>
              <a:t>5/30/2007 8:42 AM</a:t>
            </a:fld>
            <a:endParaRPr lang="en-US"/>
          </a:p>
        </p:txBody>
      </p:sp>
      <p:sp>
        <p:nvSpPr>
          <p:cNvPr id="6" name="Rectangle 6"/>
          <p:cNvSpPr>
            <a:spLocks noGrp="1" noChangeArrowheads="1"/>
          </p:cNvSpPr>
          <p:nvPr>
            <p:ph type="ftr" sz="quarter" idx="4"/>
          </p:nvPr>
        </p:nvSpPr>
        <p:spPr>
          <a:ln/>
        </p:spPr>
        <p:txBody>
          <a:bodyPr/>
          <a:lstStyle/>
          <a:p>
            <a:r>
              <a:rPr lang="en-US"/>
              <a:t>© 2007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3B553AF3-0B00-4774-A19F-F82FAA733B9F}" type="slidenum">
              <a:rPr lang="en-US"/>
              <a:pPr/>
              <a:t>12</a:t>
            </a:fld>
            <a:endParaRPr lang="en-US"/>
          </a:p>
        </p:txBody>
      </p:sp>
      <p:sp>
        <p:nvSpPr>
          <p:cNvPr id="291842" name="Rectangle 2"/>
          <p:cNvSpPr>
            <a:spLocks noGrp="1" noRot="1" noChangeAspect="1" noChangeArrowheads="1" noTextEdit="1"/>
          </p:cNvSpPr>
          <p:nvPr>
            <p:ph type="sldImg"/>
          </p:nvPr>
        </p:nvSpPr>
        <p:spPr>
          <a:ln/>
        </p:spPr>
      </p:sp>
      <p:sp>
        <p:nvSpPr>
          <p:cNvPr id="2918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6F55CC75-E86C-404A-8BF4-B21CA9AE454C}" type="datetime8">
              <a:rPr lang="en-US"/>
              <a:pPr/>
              <a:t>5/30/2007 8:42 AM</a:t>
            </a:fld>
            <a:endParaRPr lang="en-US"/>
          </a:p>
        </p:txBody>
      </p:sp>
      <p:sp>
        <p:nvSpPr>
          <p:cNvPr id="6" name="Rectangle 6"/>
          <p:cNvSpPr>
            <a:spLocks noGrp="1" noChangeArrowheads="1"/>
          </p:cNvSpPr>
          <p:nvPr>
            <p:ph type="ftr" sz="quarter" idx="4"/>
          </p:nvPr>
        </p:nvSpPr>
        <p:spPr>
          <a:ln/>
        </p:spPr>
        <p:txBody>
          <a:bodyPr/>
          <a:lstStyle/>
          <a:p>
            <a:r>
              <a:rPr lang="en-US"/>
              <a:t>© 2007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8E677DDD-B881-426B-AF43-3DD87BB771B2}" type="slidenum">
              <a:rPr lang="en-US"/>
              <a:pPr/>
              <a:t>13</a:t>
            </a:fld>
            <a:endParaRPr lang="en-US"/>
          </a:p>
        </p:txBody>
      </p:sp>
      <p:sp>
        <p:nvSpPr>
          <p:cNvPr id="425986" name="Rectangle 2"/>
          <p:cNvSpPr>
            <a:spLocks noGrp="1" noRot="1" noChangeAspect="1" noChangeArrowheads="1" noTextEdit="1"/>
          </p:cNvSpPr>
          <p:nvPr>
            <p:ph type="sldImg"/>
          </p:nvPr>
        </p:nvSpPr>
        <p:spPr>
          <a:ln/>
        </p:spPr>
      </p:sp>
      <p:sp>
        <p:nvSpPr>
          <p:cNvPr id="4259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810A9054-C6BB-46B1-9083-75159A97EC36}" type="datetime8">
              <a:rPr lang="en-US"/>
              <a:pPr/>
              <a:t>5/30/2007 8:42 AM</a:t>
            </a:fld>
            <a:endParaRPr lang="en-US"/>
          </a:p>
        </p:txBody>
      </p:sp>
      <p:sp>
        <p:nvSpPr>
          <p:cNvPr id="6" name="Rectangle 6"/>
          <p:cNvSpPr>
            <a:spLocks noGrp="1" noChangeArrowheads="1"/>
          </p:cNvSpPr>
          <p:nvPr>
            <p:ph type="ftr" sz="quarter" idx="4"/>
          </p:nvPr>
        </p:nvSpPr>
        <p:spPr>
          <a:ln/>
        </p:spPr>
        <p:txBody>
          <a:bodyPr/>
          <a:lstStyle/>
          <a:p>
            <a:r>
              <a:rPr lang="en-US"/>
              <a:t>© 2007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D10F7D1A-EF8B-473C-B63E-704B6D83A645}" type="slidenum">
              <a:rPr lang="en-US"/>
              <a:pPr/>
              <a:t>14</a:t>
            </a:fld>
            <a:endParaRPr lang="en-US"/>
          </a:p>
        </p:txBody>
      </p:sp>
      <p:sp>
        <p:nvSpPr>
          <p:cNvPr id="322562" name="Rectangle 2"/>
          <p:cNvSpPr>
            <a:spLocks noGrp="1" noRot="1" noChangeAspect="1" noChangeArrowheads="1" noTextEdit="1"/>
          </p:cNvSpPr>
          <p:nvPr>
            <p:ph type="sldImg"/>
          </p:nvPr>
        </p:nvSpPr>
        <p:spPr>
          <a:ln/>
        </p:spPr>
      </p:sp>
      <p:sp>
        <p:nvSpPr>
          <p:cNvPr id="3225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6461D102-7F39-447E-8EB0-EA0AD1B37E2A}" type="datetime8">
              <a:rPr lang="en-US"/>
              <a:pPr/>
              <a:t>5/30/2007 8:42 AM</a:t>
            </a:fld>
            <a:endParaRPr lang="en-US"/>
          </a:p>
        </p:txBody>
      </p:sp>
      <p:sp>
        <p:nvSpPr>
          <p:cNvPr id="6" name="Rectangle 6"/>
          <p:cNvSpPr>
            <a:spLocks noGrp="1" noChangeArrowheads="1"/>
          </p:cNvSpPr>
          <p:nvPr>
            <p:ph type="ftr" sz="quarter" idx="4"/>
          </p:nvPr>
        </p:nvSpPr>
        <p:spPr>
          <a:ln/>
        </p:spPr>
        <p:txBody>
          <a:bodyPr/>
          <a:lstStyle/>
          <a:p>
            <a:r>
              <a:rPr lang="en-US"/>
              <a:t>© 2007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D5BC4479-A7CF-4AEC-9F93-08898B115DCF}" type="slidenum">
              <a:rPr lang="en-US"/>
              <a:pPr/>
              <a:t>15</a:t>
            </a:fld>
            <a:endParaRPr lang="en-US"/>
          </a:p>
        </p:txBody>
      </p:sp>
      <p:sp>
        <p:nvSpPr>
          <p:cNvPr id="293890" name="Rectangle 2"/>
          <p:cNvSpPr>
            <a:spLocks noGrp="1" noRot="1" noChangeAspect="1" noChangeArrowheads="1" noTextEdit="1"/>
          </p:cNvSpPr>
          <p:nvPr>
            <p:ph type="sldImg"/>
          </p:nvPr>
        </p:nvSpPr>
        <p:spPr>
          <a:ln/>
        </p:spPr>
      </p:sp>
      <p:sp>
        <p:nvSpPr>
          <p:cNvPr id="2938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BCF9567A-6C5E-45B2-9709-041BD17CCDC0}" type="datetime8">
              <a:rPr lang="en-US"/>
              <a:pPr/>
              <a:t>5/30/2007 8:42 AM</a:t>
            </a:fld>
            <a:endParaRPr lang="en-US"/>
          </a:p>
        </p:txBody>
      </p:sp>
      <p:sp>
        <p:nvSpPr>
          <p:cNvPr id="6" name="Rectangle 6"/>
          <p:cNvSpPr>
            <a:spLocks noGrp="1" noChangeArrowheads="1"/>
          </p:cNvSpPr>
          <p:nvPr>
            <p:ph type="ftr" sz="quarter" idx="4"/>
          </p:nvPr>
        </p:nvSpPr>
        <p:spPr>
          <a:ln/>
        </p:spPr>
        <p:txBody>
          <a:bodyPr/>
          <a:lstStyle/>
          <a:p>
            <a:r>
              <a:rPr lang="en-US"/>
              <a:t>© 2007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F30E1BF1-4705-47C9-915C-F986396B5113}" type="slidenum">
              <a:rPr lang="en-US"/>
              <a:pPr/>
              <a:t>16</a:t>
            </a:fld>
            <a:endParaRPr lang="en-US"/>
          </a:p>
        </p:txBody>
      </p:sp>
      <p:sp>
        <p:nvSpPr>
          <p:cNvPr id="324610" name="Rectangle 2"/>
          <p:cNvSpPr>
            <a:spLocks noGrp="1" noRot="1" noChangeAspect="1" noChangeArrowheads="1" noTextEdit="1"/>
          </p:cNvSpPr>
          <p:nvPr>
            <p:ph type="sldImg"/>
          </p:nvPr>
        </p:nvSpPr>
        <p:spPr>
          <a:ln/>
        </p:spPr>
      </p:sp>
      <p:sp>
        <p:nvSpPr>
          <p:cNvPr id="3246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521DED18-F864-4E9F-BF3A-6E53291A74F6}" type="datetime8">
              <a:rPr lang="en-US"/>
              <a:pPr/>
              <a:t>5/30/2007 8:42 AM</a:t>
            </a:fld>
            <a:endParaRPr lang="en-US"/>
          </a:p>
        </p:txBody>
      </p:sp>
      <p:sp>
        <p:nvSpPr>
          <p:cNvPr id="6" name="Rectangle 6"/>
          <p:cNvSpPr>
            <a:spLocks noGrp="1" noChangeArrowheads="1"/>
          </p:cNvSpPr>
          <p:nvPr>
            <p:ph type="ftr" sz="quarter" idx="4"/>
          </p:nvPr>
        </p:nvSpPr>
        <p:spPr>
          <a:ln/>
        </p:spPr>
        <p:txBody>
          <a:bodyPr/>
          <a:lstStyle/>
          <a:p>
            <a:r>
              <a:rPr lang="en-US"/>
              <a:t>© 2007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876288D1-C988-4B92-A10A-92DFD526E4C7}" type="slidenum">
              <a:rPr lang="en-US"/>
              <a:pPr/>
              <a:t>17</a:t>
            </a:fld>
            <a:endParaRPr lang="en-US"/>
          </a:p>
        </p:txBody>
      </p:sp>
      <p:sp>
        <p:nvSpPr>
          <p:cNvPr id="326658" name="Rectangle 2"/>
          <p:cNvSpPr>
            <a:spLocks noGrp="1" noRot="1" noChangeAspect="1" noChangeArrowheads="1" noTextEdit="1"/>
          </p:cNvSpPr>
          <p:nvPr>
            <p:ph type="sldImg"/>
          </p:nvPr>
        </p:nvSpPr>
        <p:spPr>
          <a:ln/>
        </p:spPr>
      </p:sp>
      <p:sp>
        <p:nvSpPr>
          <p:cNvPr id="3266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A1F6D829-787C-4116-961E-B170B984EC0B}" type="datetime8">
              <a:rPr lang="en-US"/>
              <a:pPr/>
              <a:t>5/30/2007 8:42 AM</a:t>
            </a:fld>
            <a:endParaRPr lang="en-US"/>
          </a:p>
        </p:txBody>
      </p:sp>
      <p:sp>
        <p:nvSpPr>
          <p:cNvPr id="6" name="Rectangle 6"/>
          <p:cNvSpPr>
            <a:spLocks noGrp="1" noChangeArrowheads="1"/>
          </p:cNvSpPr>
          <p:nvPr>
            <p:ph type="ftr" sz="quarter" idx="4"/>
          </p:nvPr>
        </p:nvSpPr>
        <p:spPr>
          <a:ln/>
        </p:spPr>
        <p:txBody>
          <a:bodyPr/>
          <a:lstStyle/>
          <a:p>
            <a:r>
              <a:rPr lang="en-US"/>
              <a:t>© 2007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1D9E58E5-49E8-49F2-BEB6-6BFBC2817AA1}" type="slidenum">
              <a:rPr lang="en-US"/>
              <a:pPr/>
              <a:t>18</a:t>
            </a:fld>
            <a:endParaRPr lang="en-US"/>
          </a:p>
        </p:txBody>
      </p:sp>
      <p:sp>
        <p:nvSpPr>
          <p:cNvPr id="328706" name="Rectangle 2"/>
          <p:cNvSpPr>
            <a:spLocks noGrp="1" noRot="1" noChangeAspect="1" noChangeArrowheads="1" noTextEdit="1"/>
          </p:cNvSpPr>
          <p:nvPr>
            <p:ph type="sldImg"/>
          </p:nvPr>
        </p:nvSpPr>
        <p:spPr>
          <a:ln/>
        </p:spPr>
      </p:sp>
      <p:sp>
        <p:nvSpPr>
          <p:cNvPr id="3287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8644C0C0-E515-489C-88E5-4B3451DEB740}" type="datetime8">
              <a:rPr lang="en-US"/>
              <a:pPr/>
              <a:t>5/30/2007 8:42 AM</a:t>
            </a:fld>
            <a:endParaRPr lang="en-US"/>
          </a:p>
        </p:txBody>
      </p:sp>
      <p:sp>
        <p:nvSpPr>
          <p:cNvPr id="6" name="Rectangle 6"/>
          <p:cNvSpPr>
            <a:spLocks noGrp="1" noChangeArrowheads="1"/>
          </p:cNvSpPr>
          <p:nvPr>
            <p:ph type="ftr" sz="quarter" idx="4"/>
          </p:nvPr>
        </p:nvSpPr>
        <p:spPr>
          <a:ln/>
        </p:spPr>
        <p:txBody>
          <a:bodyPr/>
          <a:lstStyle/>
          <a:p>
            <a:r>
              <a:rPr lang="en-US"/>
              <a:t>© 2007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40E6CE67-25C3-4B18-81F6-8403643FB185}" type="slidenum">
              <a:rPr lang="en-US"/>
              <a:pPr/>
              <a:t>19</a:t>
            </a:fld>
            <a:endParaRPr lang="en-US"/>
          </a:p>
        </p:txBody>
      </p:sp>
      <p:sp>
        <p:nvSpPr>
          <p:cNvPr id="304130" name="Rectangle 2"/>
          <p:cNvSpPr>
            <a:spLocks noGrp="1" noRot="1" noChangeAspect="1" noChangeArrowheads="1" noTextEdit="1"/>
          </p:cNvSpPr>
          <p:nvPr>
            <p:ph type="sldImg"/>
          </p:nvPr>
        </p:nvSpPr>
        <p:spPr>
          <a:ln/>
        </p:spPr>
      </p:sp>
      <p:sp>
        <p:nvSpPr>
          <p:cNvPr id="3041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B36CBE74-3B0C-4E3A-B259-7EFD29F42009}" type="datetime8">
              <a:rPr lang="en-US"/>
              <a:pPr/>
              <a:t>5/30/2007 8:42 AM</a:t>
            </a:fld>
            <a:endParaRPr lang="en-US"/>
          </a:p>
        </p:txBody>
      </p:sp>
      <p:sp>
        <p:nvSpPr>
          <p:cNvPr id="6" name="Rectangle 6"/>
          <p:cNvSpPr>
            <a:spLocks noGrp="1" noChangeArrowheads="1"/>
          </p:cNvSpPr>
          <p:nvPr>
            <p:ph type="ftr" sz="quarter" idx="4"/>
          </p:nvPr>
        </p:nvSpPr>
        <p:spPr>
          <a:ln/>
        </p:spPr>
        <p:txBody>
          <a:bodyPr/>
          <a:lstStyle/>
          <a:p>
            <a:r>
              <a:rPr lang="en-US"/>
              <a:t>© 2007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A6458D4D-B2FC-429C-90E6-1E5C46D2F561}" type="slidenum">
              <a:rPr lang="en-US"/>
              <a:pPr/>
              <a:t>2</a:t>
            </a:fld>
            <a:endParaRPr lang="en-US"/>
          </a:p>
        </p:txBody>
      </p:sp>
      <p:sp>
        <p:nvSpPr>
          <p:cNvPr id="270338" name="Rectangle 2"/>
          <p:cNvSpPr>
            <a:spLocks noGrp="1" noRot="1" noChangeAspect="1" noChangeArrowheads="1" noTextEdit="1"/>
          </p:cNvSpPr>
          <p:nvPr>
            <p:ph type="sldImg"/>
          </p:nvPr>
        </p:nvSpPr>
        <p:spPr>
          <a:ln/>
        </p:spPr>
      </p:sp>
      <p:sp>
        <p:nvSpPr>
          <p:cNvPr id="2703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0FBD10F9-D5C9-4BE2-AFB3-5F3A47F3A446}" type="datetime8">
              <a:rPr lang="en-US"/>
              <a:pPr/>
              <a:t>5/30/2007 8:42 AM</a:t>
            </a:fld>
            <a:endParaRPr lang="en-US"/>
          </a:p>
        </p:txBody>
      </p:sp>
      <p:sp>
        <p:nvSpPr>
          <p:cNvPr id="6" name="Rectangle 6"/>
          <p:cNvSpPr>
            <a:spLocks noGrp="1" noChangeArrowheads="1"/>
          </p:cNvSpPr>
          <p:nvPr>
            <p:ph type="ftr" sz="quarter" idx="4"/>
          </p:nvPr>
        </p:nvSpPr>
        <p:spPr>
          <a:ln/>
        </p:spPr>
        <p:txBody>
          <a:bodyPr/>
          <a:lstStyle/>
          <a:p>
            <a:r>
              <a:rPr lang="en-US"/>
              <a:t>© 2007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7AAEA185-F817-49A6-A392-31FF0A95E28B}" type="slidenum">
              <a:rPr lang="en-US"/>
              <a:pPr/>
              <a:t>20</a:t>
            </a:fld>
            <a:endParaRPr lang="en-US"/>
          </a:p>
        </p:txBody>
      </p:sp>
      <p:sp>
        <p:nvSpPr>
          <p:cNvPr id="357378" name="Rectangle 2"/>
          <p:cNvSpPr>
            <a:spLocks noGrp="1" noRot="1" noChangeAspect="1" noChangeArrowheads="1" noTextEdit="1"/>
          </p:cNvSpPr>
          <p:nvPr>
            <p:ph type="sldImg"/>
          </p:nvPr>
        </p:nvSpPr>
        <p:spPr>
          <a:ln/>
        </p:spPr>
      </p:sp>
      <p:sp>
        <p:nvSpPr>
          <p:cNvPr id="3573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FD364916-69FF-46F9-9CB9-4C2408BB21A3}" type="datetime8">
              <a:rPr lang="en-US"/>
              <a:pPr/>
              <a:t>5/30/2007 8:42 AM</a:t>
            </a:fld>
            <a:endParaRPr lang="en-US"/>
          </a:p>
        </p:txBody>
      </p:sp>
      <p:sp>
        <p:nvSpPr>
          <p:cNvPr id="6" name="Rectangle 6"/>
          <p:cNvSpPr>
            <a:spLocks noGrp="1" noChangeArrowheads="1"/>
          </p:cNvSpPr>
          <p:nvPr>
            <p:ph type="ftr" sz="quarter" idx="4"/>
          </p:nvPr>
        </p:nvSpPr>
        <p:spPr>
          <a:ln/>
        </p:spPr>
        <p:txBody>
          <a:bodyPr/>
          <a:lstStyle/>
          <a:p>
            <a:r>
              <a:rPr lang="en-US"/>
              <a:t>© 2007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E21EBA59-4A5B-438C-97A1-DE47CBBF03FF}" type="slidenum">
              <a:rPr lang="en-US"/>
              <a:pPr/>
              <a:t>21</a:t>
            </a:fld>
            <a:endParaRPr lang="en-US"/>
          </a:p>
        </p:txBody>
      </p:sp>
      <p:sp>
        <p:nvSpPr>
          <p:cNvPr id="300034" name="Rectangle 2"/>
          <p:cNvSpPr>
            <a:spLocks noGrp="1" noRot="1" noChangeAspect="1" noChangeArrowheads="1" noTextEdit="1"/>
          </p:cNvSpPr>
          <p:nvPr>
            <p:ph type="sldImg"/>
          </p:nvPr>
        </p:nvSpPr>
        <p:spPr>
          <a:ln/>
        </p:spPr>
      </p:sp>
      <p:sp>
        <p:nvSpPr>
          <p:cNvPr id="3000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487BDF88-8DC3-40EB-9084-03D460807C61}" type="datetime8">
              <a:rPr lang="en-US"/>
              <a:pPr/>
              <a:t>5/30/2007 8:42 AM</a:t>
            </a:fld>
            <a:endParaRPr lang="en-US"/>
          </a:p>
        </p:txBody>
      </p:sp>
      <p:sp>
        <p:nvSpPr>
          <p:cNvPr id="6" name="Rectangle 6"/>
          <p:cNvSpPr>
            <a:spLocks noGrp="1" noChangeArrowheads="1"/>
          </p:cNvSpPr>
          <p:nvPr>
            <p:ph type="ftr" sz="quarter" idx="4"/>
          </p:nvPr>
        </p:nvSpPr>
        <p:spPr>
          <a:ln/>
        </p:spPr>
        <p:txBody>
          <a:bodyPr/>
          <a:lstStyle/>
          <a:p>
            <a:r>
              <a:rPr lang="en-US"/>
              <a:t>© 2007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8DB452C5-FA78-4739-88D9-1DDF5F668BEF}" type="slidenum">
              <a:rPr lang="en-US"/>
              <a:pPr/>
              <a:t>22</a:t>
            </a:fld>
            <a:endParaRPr lang="en-US"/>
          </a:p>
        </p:txBody>
      </p:sp>
      <p:sp>
        <p:nvSpPr>
          <p:cNvPr id="302082" name="Rectangle 2"/>
          <p:cNvSpPr>
            <a:spLocks noGrp="1" noRot="1" noChangeAspect="1" noChangeArrowheads="1" noTextEdit="1"/>
          </p:cNvSpPr>
          <p:nvPr>
            <p:ph type="sldImg"/>
          </p:nvPr>
        </p:nvSpPr>
        <p:spPr>
          <a:ln/>
        </p:spPr>
      </p:sp>
      <p:sp>
        <p:nvSpPr>
          <p:cNvPr id="3020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DEEA7EF1-74FA-4359-B5BE-B240FA9ABF65}" type="datetime8">
              <a:rPr lang="en-US"/>
              <a:pPr/>
              <a:t>5/30/2007 8:42 AM</a:t>
            </a:fld>
            <a:endParaRPr lang="en-US"/>
          </a:p>
        </p:txBody>
      </p:sp>
      <p:sp>
        <p:nvSpPr>
          <p:cNvPr id="6" name="Rectangle 6"/>
          <p:cNvSpPr>
            <a:spLocks noGrp="1" noChangeArrowheads="1"/>
          </p:cNvSpPr>
          <p:nvPr>
            <p:ph type="ftr" sz="quarter" idx="4"/>
          </p:nvPr>
        </p:nvSpPr>
        <p:spPr>
          <a:ln/>
        </p:spPr>
        <p:txBody>
          <a:bodyPr/>
          <a:lstStyle/>
          <a:p>
            <a:r>
              <a:rPr lang="en-US"/>
              <a:t>© 2007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C0789DCE-6188-4528-ABE5-D8F9F1EC627C}" type="slidenum">
              <a:rPr lang="en-US"/>
              <a:pPr/>
              <a:t>23</a:t>
            </a:fld>
            <a:endParaRPr lang="en-US"/>
          </a:p>
        </p:txBody>
      </p:sp>
      <p:sp>
        <p:nvSpPr>
          <p:cNvPr id="306178" name="Rectangle 2"/>
          <p:cNvSpPr>
            <a:spLocks noGrp="1" noRot="1" noChangeAspect="1" noChangeArrowheads="1" noTextEdit="1"/>
          </p:cNvSpPr>
          <p:nvPr>
            <p:ph type="sldImg"/>
          </p:nvPr>
        </p:nvSpPr>
        <p:spPr>
          <a:ln/>
        </p:spPr>
      </p:sp>
      <p:sp>
        <p:nvSpPr>
          <p:cNvPr id="3061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DEEC06BC-63F7-4532-BAC5-17A94E3CE142}" type="datetime8">
              <a:rPr lang="en-US"/>
              <a:pPr/>
              <a:t>5/30/2007 8:42 AM</a:t>
            </a:fld>
            <a:endParaRPr lang="en-US"/>
          </a:p>
        </p:txBody>
      </p:sp>
      <p:sp>
        <p:nvSpPr>
          <p:cNvPr id="6" name="Rectangle 6"/>
          <p:cNvSpPr>
            <a:spLocks noGrp="1" noChangeArrowheads="1"/>
          </p:cNvSpPr>
          <p:nvPr>
            <p:ph type="ftr" sz="quarter" idx="4"/>
          </p:nvPr>
        </p:nvSpPr>
        <p:spPr>
          <a:ln/>
        </p:spPr>
        <p:txBody>
          <a:bodyPr/>
          <a:lstStyle/>
          <a:p>
            <a:r>
              <a:rPr lang="en-US"/>
              <a:t>© 2007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456CAAF9-652F-4439-8D02-D18B92AB92C5}" type="slidenum">
              <a:rPr lang="en-US"/>
              <a:pPr/>
              <a:t>24</a:t>
            </a:fld>
            <a:endParaRPr lang="en-US"/>
          </a:p>
        </p:txBody>
      </p:sp>
      <p:sp>
        <p:nvSpPr>
          <p:cNvPr id="308226" name="Rectangle 2"/>
          <p:cNvSpPr>
            <a:spLocks noGrp="1" noRot="1" noChangeAspect="1" noChangeArrowheads="1" noTextEdit="1"/>
          </p:cNvSpPr>
          <p:nvPr>
            <p:ph type="sldImg"/>
          </p:nvPr>
        </p:nvSpPr>
        <p:spPr>
          <a:ln/>
        </p:spPr>
      </p:sp>
      <p:sp>
        <p:nvSpPr>
          <p:cNvPr id="3082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FFEA5280-F539-421B-807C-1F6D03859879}" type="datetime8">
              <a:rPr lang="en-US"/>
              <a:pPr/>
              <a:t>5/30/2007 8:42 AM</a:t>
            </a:fld>
            <a:endParaRPr lang="en-US"/>
          </a:p>
        </p:txBody>
      </p:sp>
      <p:sp>
        <p:nvSpPr>
          <p:cNvPr id="6" name="Rectangle 6"/>
          <p:cNvSpPr>
            <a:spLocks noGrp="1" noChangeArrowheads="1"/>
          </p:cNvSpPr>
          <p:nvPr>
            <p:ph type="ftr" sz="quarter" idx="4"/>
          </p:nvPr>
        </p:nvSpPr>
        <p:spPr>
          <a:ln/>
        </p:spPr>
        <p:txBody>
          <a:bodyPr/>
          <a:lstStyle/>
          <a:p>
            <a:r>
              <a:rPr lang="en-US"/>
              <a:t>© 2007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3E2C0155-E1D4-407B-9C46-DE0FE018BC0B}" type="slidenum">
              <a:rPr lang="en-US"/>
              <a:pPr/>
              <a:t>25</a:t>
            </a:fld>
            <a:endParaRPr lang="en-US"/>
          </a:p>
        </p:txBody>
      </p:sp>
      <p:sp>
        <p:nvSpPr>
          <p:cNvPr id="310274" name="Rectangle 2"/>
          <p:cNvSpPr>
            <a:spLocks noGrp="1" noRot="1" noChangeAspect="1" noChangeArrowheads="1" noTextEdit="1"/>
          </p:cNvSpPr>
          <p:nvPr>
            <p:ph type="sldImg"/>
          </p:nvPr>
        </p:nvSpPr>
        <p:spPr>
          <a:ln/>
        </p:spPr>
      </p:sp>
      <p:sp>
        <p:nvSpPr>
          <p:cNvPr id="3102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BB12FC7D-AFE4-4165-99B4-712D74C160A1}" type="datetime8">
              <a:rPr lang="en-US"/>
              <a:pPr/>
              <a:t>5/30/2007 8:42 AM</a:t>
            </a:fld>
            <a:endParaRPr lang="en-US"/>
          </a:p>
        </p:txBody>
      </p:sp>
      <p:sp>
        <p:nvSpPr>
          <p:cNvPr id="6" name="Rectangle 6"/>
          <p:cNvSpPr>
            <a:spLocks noGrp="1" noChangeArrowheads="1"/>
          </p:cNvSpPr>
          <p:nvPr>
            <p:ph type="ftr" sz="quarter" idx="4"/>
          </p:nvPr>
        </p:nvSpPr>
        <p:spPr>
          <a:ln/>
        </p:spPr>
        <p:txBody>
          <a:bodyPr/>
          <a:lstStyle/>
          <a:p>
            <a:r>
              <a:rPr lang="en-US"/>
              <a:t>© 2007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8ED56A18-085A-421A-ACFB-D746E25A50BD}" type="slidenum">
              <a:rPr lang="en-US"/>
              <a:pPr/>
              <a:t>26</a:t>
            </a:fld>
            <a:endParaRPr lang="en-US"/>
          </a:p>
        </p:txBody>
      </p:sp>
      <p:sp>
        <p:nvSpPr>
          <p:cNvPr id="312322" name="Rectangle 2"/>
          <p:cNvSpPr>
            <a:spLocks noGrp="1" noRot="1" noChangeAspect="1" noChangeArrowheads="1" noTextEdit="1"/>
          </p:cNvSpPr>
          <p:nvPr>
            <p:ph type="sldImg"/>
          </p:nvPr>
        </p:nvSpPr>
        <p:spPr>
          <a:ln/>
        </p:spPr>
      </p:sp>
      <p:sp>
        <p:nvSpPr>
          <p:cNvPr id="3123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64DB25DA-E2BA-4641-A7A4-9DE73B94EB73}" type="datetime8">
              <a:rPr lang="en-US"/>
              <a:pPr/>
              <a:t>5/30/2007 8:42 AM</a:t>
            </a:fld>
            <a:endParaRPr lang="en-US"/>
          </a:p>
        </p:txBody>
      </p:sp>
      <p:sp>
        <p:nvSpPr>
          <p:cNvPr id="6" name="Rectangle 6"/>
          <p:cNvSpPr>
            <a:spLocks noGrp="1" noChangeArrowheads="1"/>
          </p:cNvSpPr>
          <p:nvPr>
            <p:ph type="ftr" sz="quarter" idx="4"/>
          </p:nvPr>
        </p:nvSpPr>
        <p:spPr>
          <a:ln/>
        </p:spPr>
        <p:txBody>
          <a:bodyPr/>
          <a:lstStyle/>
          <a:p>
            <a:r>
              <a:rPr lang="en-US"/>
              <a:t>© 2007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F9BC18AC-61A7-4B6A-844B-68191410E708}" type="slidenum">
              <a:rPr lang="en-US"/>
              <a:pPr/>
              <a:t>27</a:t>
            </a:fld>
            <a:endParaRPr lang="en-US"/>
          </a:p>
        </p:txBody>
      </p:sp>
      <p:sp>
        <p:nvSpPr>
          <p:cNvPr id="314370" name="Rectangle 2"/>
          <p:cNvSpPr>
            <a:spLocks noGrp="1" noRot="1" noChangeAspect="1" noChangeArrowheads="1" noTextEdit="1"/>
          </p:cNvSpPr>
          <p:nvPr>
            <p:ph type="sldImg"/>
          </p:nvPr>
        </p:nvSpPr>
        <p:spPr>
          <a:ln/>
        </p:spPr>
      </p:sp>
      <p:sp>
        <p:nvSpPr>
          <p:cNvPr id="3143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25A90A74-B6ED-42C2-B9F2-C240ECBB11B1}" type="datetime8">
              <a:rPr lang="en-US"/>
              <a:pPr/>
              <a:t>5/30/2007 8:42 AM</a:t>
            </a:fld>
            <a:endParaRPr lang="en-US"/>
          </a:p>
        </p:txBody>
      </p:sp>
      <p:sp>
        <p:nvSpPr>
          <p:cNvPr id="6" name="Rectangle 6"/>
          <p:cNvSpPr>
            <a:spLocks noGrp="1" noChangeArrowheads="1"/>
          </p:cNvSpPr>
          <p:nvPr>
            <p:ph type="ftr" sz="quarter" idx="4"/>
          </p:nvPr>
        </p:nvSpPr>
        <p:spPr>
          <a:ln/>
        </p:spPr>
        <p:txBody>
          <a:bodyPr/>
          <a:lstStyle/>
          <a:p>
            <a:r>
              <a:rPr lang="en-US"/>
              <a:t>© 2007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40C51368-FCA6-4C2B-BB51-752701626A42}" type="slidenum">
              <a:rPr lang="en-US"/>
              <a:pPr/>
              <a:t>28</a:t>
            </a:fld>
            <a:endParaRPr lang="en-US"/>
          </a:p>
        </p:txBody>
      </p:sp>
      <p:sp>
        <p:nvSpPr>
          <p:cNvPr id="316418" name="Rectangle 2"/>
          <p:cNvSpPr>
            <a:spLocks noGrp="1" noRot="1" noChangeAspect="1" noChangeArrowheads="1" noTextEdit="1"/>
          </p:cNvSpPr>
          <p:nvPr>
            <p:ph type="sldImg"/>
          </p:nvPr>
        </p:nvSpPr>
        <p:spPr>
          <a:ln/>
        </p:spPr>
      </p:sp>
      <p:sp>
        <p:nvSpPr>
          <p:cNvPr id="3164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1A4BD50A-7560-4066-A163-3E252ED79B3C}" type="datetime8">
              <a:rPr lang="en-US"/>
              <a:pPr/>
              <a:t>5/30/2007 8:42 AM</a:t>
            </a:fld>
            <a:endParaRPr lang="en-US"/>
          </a:p>
        </p:txBody>
      </p:sp>
      <p:sp>
        <p:nvSpPr>
          <p:cNvPr id="6" name="Rectangle 6"/>
          <p:cNvSpPr>
            <a:spLocks noGrp="1" noChangeArrowheads="1"/>
          </p:cNvSpPr>
          <p:nvPr>
            <p:ph type="ftr" sz="quarter" idx="4"/>
          </p:nvPr>
        </p:nvSpPr>
        <p:spPr>
          <a:ln/>
        </p:spPr>
        <p:txBody>
          <a:bodyPr/>
          <a:lstStyle/>
          <a:p>
            <a:r>
              <a:rPr lang="en-US"/>
              <a:t>© 2007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D4FF6715-0C1A-4780-8FBC-867545076E48}" type="slidenum">
              <a:rPr lang="en-US"/>
              <a:pPr/>
              <a:t>29</a:t>
            </a:fld>
            <a:endParaRPr lang="en-US"/>
          </a:p>
        </p:txBody>
      </p:sp>
      <p:sp>
        <p:nvSpPr>
          <p:cNvPr id="318466" name="Rectangle 2"/>
          <p:cNvSpPr>
            <a:spLocks noGrp="1" noRot="1" noChangeAspect="1" noChangeArrowheads="1" noTextEdit="1"/>
          </p:cNvSpPr>
          <p:nvPr>
            <p:ph type="sldImg"/>
          </p:nvPr>
        </p:nvSpPr>
        <p:spPr>
          <a:ln/>
        </p:spPr>
      </p:sp>
      <p:sp>
        <p:nvSpPr>
          <p:cNvPr id="3184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06CDE1CA-D343-4812-B389-8430855A821F}" type="datetime8">
              <a:rPr lang="en-US"/>
              <a:pPr/>
              <a:t>5/30/2007 8:42 AM</a:t>
            </a:fld>
            <a:endParaRPr lang="en-US"/>
          </a:p>
        </p:txBody>
      </p:sp>
      <p:sp>
        <p:nvSpPr>
          <p:cNvPr id="6" name="Rectangle 6"/>
          <p:cNvSpPr>
            <a:spLocks noGrp="1" noChangeArrowheads="1"/>
          </p:cNvSpPr>
          <p:nvPr>
            <p:ph type="ftr" sz="quarter" idx="4"/>
          </p:nvPr>
        </p:nvSpPr>
        <p:spPr>
          <a:ln/>
        </p:spPr>
        <p:txBody>
          <a:bodyPr/>
          <a:lstStyle/>
          <a:p>
            <a:r>
              <a:rPr lang="en-US"/>
              <a:t>© 2007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1D0586E4-D679-4EF0-A141-3746655F15FA}" type="slidenum">
              <a:rPr lang="en-US"/>
              <a:pPr/>
              <a:t>3</a:t>
            </a:fld>
            <a:endParaRPr lang="en-US"/>
          </a:p>
        </p:txBody>
      </p:sp>
      <p:sp>
        <p:nvSpPr>
          <p:cNvPr id="271362" name="Rectangle 2"/>
          <p:cNvSpPr>
            <a:spLocks noGrp="1" noRot="1" noChangeAspect="1" noChangeArrowheads="1" noTextEdit="1"/>
          </p:cNvSpPr>
          <p:nvPr>
            <p:ph type="sldImg"/>
          </p:nvPr>
        </p:nvSpPr>
        <p:spPr>
          <a:ln/>
        </p:spPr>
      </p:sp>
      <p:sp>
        <p:nvSpPr>
          <p:cNvPr id="2713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FB423071-CA43-4F58-B636-A5915F65DF48}" type="datetime8">
              <a:rPr lang="en-US"/>
              <a:pPr/>
              <a:t>5/30/2007 8:42 AM</a:t>
            </a:fld>
            <a:endParaRPr lang="en-US"/>
          </a:p>
        </p:txBody>
      </p:sp>
      <p:sp>
        <p:nvSpPr>
          <p:cNvPr id="6" name="Rectangle 6"/>
          <p:cNvSpPr>
            <a:spLocks noGrp="1" noChangeArrowheads="1"/>
          </p:cNvSpPr>
          <p:nvPr>
            <p:ph type="ftr" sz="quarter" idx="4"/>
          </p:nvPr>
        </p:nvSpPr>
        <p:spPr>
          <a:ln/>
        </p:spPr>
        <p:txBody>
          <a:bodyPr/>
          <a:lstStyle/>
          <a:p>
            <a:r>
              <a:rPr lang="en-US"/>
              <a:t>© 2007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64C0EAB6-B0A3-425F-BFD9-4FEC3E46087C}" type="slidenum">
              <a:rPr lang="en-US"/>
              <a:pPr/>
              <a:t>30</a:t>
            </a:fld>
            <a:endParaRPr lang="en-US"/>
          </a:p>
        </p:txBody>
      </p:sp>
      <p:sp>
        <p:nvSpPr>
          <p:cNvPr id="369666" name="Rectangle 2"/>
          <p:cNvSpPr>
            <a:spLocks noGrp="1" noRot="1" noChangeAspect="1" noChangeArrowheads="1" noTextEdit="1"/>
          </p:cNvSpPr>
          <p:nvPr>
            <p:ph type="sldImg"/>
          </p:nvPr>
        </p:nvSpPr>
        <p:spPr>
          <a:ln/>
        </p:spPr>
      </p:sp>
      <p:sp>
        <p:nvSpPr>
          <p:cNvPr id="3696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ADC59CCB-F28E-488F-9616-B0873C337755}" type="datetime8">
              <a:rPr lang="en-US"/>
              <a:pPr/>
              <a:t>5/30/2007 8:42 AM</a:t>
            </a:fld>
            <a:endParaRPr lang="en-US"/>
          </a:p>
        </p:txBody>
      </p:sp>
      <p:sp>
        <p:nvSpPr>
          <p:cNvPr id="6" name="Rectangle 6"/>
          <p:cNvSpPr>
            <a:spLocks noGrp="1" noChangeArrowheads="1"/>
          </p:cNvSpPr>
          <p:nvPr>
            <p:ph type="ftr" sz="quarter" idx="4"/>
          </p:nvPr>
        </p:nvSpPr>
        <p:spPr>
          <a:ln/>
        </p:spPr>
        <p:txBody>
          <a:bodyPr/>
          <a:lstStyle/>
          <a:p>
            <a:r>
              <a:rPr lang="en-US"/>
              <a:t>© 2007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B5D0B54C-DDD9-4910-87FC-832CAC8D6577}" type="slidenum">
              <a:rPr lang="en-US"/>
              <a:pPr/>
              <a:t>31</a:t>
            </a:fld>
            <a:endParaRPr lang="en-US"/>
          </a:p>
        </p:txBody>
      </p:sp>
      <p:sp>
        <p:nvSpPr>
          <p:cNvPr id="373762" name="Rectangle 2"/>
          <p:cNvSpPr>
            <a:spLocks noGrp="1" noRot="1" noChangeAspect="1" noChangeArrowheads="1" noTextEdit="1"/>
          </p:cNvSpPr>
          <p:nvPr>
            <p:ph type="sldImg"/>
          </p:nvPr>
        </p:nvSpPr>
        <p:spPr>
          <a:ln/>
        </p:spPr>
      </p:sp>
      <p:sp>
        <p:nvSpPr>
          <p:cNvPr id="3737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711521B6-8577-4B10-BC01-8AD932CEB204}" type="datetime8">
              <a:rPr lang="en-US"/>
              <a:pPr/>
              <a:t>5/30/2007 8:42 AM</a:t>
            </a:fld>
            <a:endParaRPr lang="en-US"/>
          </a:p>
        </p:txBody>
      </p:sp>
      <p:sp>
        <p:nvSpPr>
          <p:cNvPr id="6" name="Rectangle 6"/>
          <p:cNvSpPr>
            <a:spLocks noGrp="1" noChangeArrowheads="1"/>
          </p:cNvSpPr>
          <p:nvPr>
            <p:ph type="ftr" sz="quarter" idx="4"/>
          </p:nvPr>
        </p:nvSpPr>
        <p:spPr>
          <a:ln/>
        </p:spPr>
        <p:txBody>
          <a:bodyPr/>
          <a:lstStyle/>
          <a:p>
            <a:r>
              <a:rPr lang="en-US"/>
              <a:t>© 2007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8FE8605A-164E-4FF6-B708-B7018DA8599E}" type="slidenum">
              <a:rPr lang="en-US"/>
              <a:pPr/>
              <a:t>32</a:t>
            </a:fld>
            <a:endParaRPr lang="en-US"/>
          </a:p>
        </p:txBody>
      </p:sp>
      <p:sp>
        <p:nvSpPr>
          <p:cNvPr id="375810" name="Rectangle 2"/>
          <p:cNvSpPr>
            <a:spLocks noGrp="1" noRot="1" noChangeAspect="1" noChangeArrowheads="1" noTextEdit="1"/>
          </p:cNvSpPr>
          <p:nvPr>
            <p:ph type="sldImg"/>
          </p:nvPr>
        </p:nvSpPr>
        <p:spPr>
          <a:ln/>
        </p:spPr>
      </p:sp>
      <p:sp>
        <p:nvSpPr>
          <p:cNvPr id="3758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203C88F8-09E1-4976-BF17-08100726C427}" type="datetime8">
              <a:rPr lang="en-US"/>
              <a:pPr/>
              <a:t>5/30/2007 8:42 AM</a:t>
            </a:fld>
            <a:endParaRPr lang="en-US"/>
          </a:p>
        </p:txBody>
      </p:sp>
      <p:sp>
        <p:nvSpPr>
          <p:cNvPr id="6" name="Rectangle 6"/>
          <p:cNvSpPr>
            <a:spLocks noGrp="1" noChangeArrowheads="1"/>
          </p:cNvSpPr>
          <p:nvPr>
            <p:ph type="ftr" sz="quarter" idx="4"/>
          </p:nvPr>
        </p:nvSpPr>
        <p:spPr>
          <a:ln/>
        </p:spPr>
        <p:txBody>
          <a:bodyPr/>
          <a:lstStyle/>
          <a:p>
            <a:r>
              <a:rPr lang="en-US"/>
              <a:t>© 2007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AACD0D81-84D2-4594-8A34-551AD14898B4}" type="slidenum">
              <a:rPr lang="en-US"/>
              <a:pPr/>
              <a:t>33</a:t>
            </a:fld>
            <a:endParaRPr lang="en-US"/>
          </a:p>
        </p:txBody>
      </p:sp>
      <p:sp>
        <p:nvSpPr>
          <p:cNvPr id="388098" name="Rectangle 2"/>
          <p:cNvSpPr>
            <a:spLocks noGrp="1" noRot="1" noChangeAspect="1" noChangeArrowheads="1" noTextEdit="1"/>
          </p:cNvSpPr>
          <p:nvPr>
            <p:ph type="sldImg"/>
          </p:nvPr>
        </p:nvSpPr>
        <p:spPr>
          <a:ln/>
        </p:spPr>
      </p:sp>
      <p:sp>
        <p:nvSpPr>
          <p:cNvPr id="3880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6807CD7D-7548-4C68-BAEF-0119620A2E23}" type="datetime8">
              <a:rPr lang="en-US"/>
              <a:pPr/>
              <a:t>5/30/2007 8:42 AM</a:t>
            </a:fld>
            <a:endParaRPr lang="en-US"/>
          </a:p>
        </p:txBody>
      </p:sp>
      <p:sp>
        <p:nvSpPr>
          <p:cNvPr id="6" name="Rectangle 6"/>
          <p:cNvSpPr>
            <a:spLocks noGrp="1" noChangeArrowheads="1"/>
          </p:cNvSpPr>
          <p:nvPr>
            <p:ph type="ftr" sz="quarter" idx="4"/>
          </p:nvPr>
        </p:nvSpPr>
        <p:spPr>
          <a:ln/>
        </p:spPr>
        <p:txBody>
          <a:bodyPr/>
          <a:lstStyle/>
          <a:p>
            <a:r>
              <a:rPr lang="en-US"/>
              <a:t>© 2007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108C06E6-9FD1-46D0-90B1-0CFAAA375A02}" type="slidenum">
              <a:rPr lang="en-US"/>
              <a:pPr/>
              <a:t>34</a:t>
            </a:fld>
            <a:endParaRPr lang="en-US"/>
          </a:p>
        </p:txBody>
      </p:sp>
      <p:sp>
        <p:nvSpPr>
          <p:cNvPr id="390146" name="Rectangle 2"/>
          <p:cNvSpPr>
            <a:spLocks noGrp="1" noRot="1" noChangeAspect="1" noChangeArrowheads="1" noTextEdit="1"/>
          </p:cNvSpPr>
          <p:nvPr>
            <p:ph type="sldImg"/>
          </p:nvPr>
        </p:nvSpPr>
        <p:spPr>
          <a:ln/>
        </p:spPr>
      </p:sp>
      <p:sp>
        <p:nvSpPr>
          <p:cNvPr id="3901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9FD9A11A-5AFF-49E7-B7A2-4E3FADA29DDD}" type="datetime8">
              <a:rPr lang="en-US"/>
              <a:pPr/>
              <a:t>5/30/2007 8:42 AM</a:t>
            </a:fld>
            <a:endParaRPr lang="en-US"/>
          </a:p>
        </p:txBody>
      </p:sp>
      <p:sp>
        <p:nvSpPr>
          <p:cNvPr id="6" name="Rectangle 6"/>
          <p:cNvSpPr>
            <a:spLocks noGrp="1" noChangeArrowheads="1"/>
          </p:cNvSpPr>
          <p:nvPr>
            <p:ph type="ftr" sz="quarter" idx="4"/>
          </p:nvPr>
        </p:nvSpPr>
        <p:spPr>
          <a:ln/>
        </p:spPr>
        <p:txBody>
          <a:bodyPr/>
          <a:lstStyle/>
          <a:p>
            <a:r>
              <a:rPr lang="en-US"/>
              <a:t>© 2007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8120A2E2-07EF-4286-841D-61C5CC0F1AA1}" type="slidenum">
              <a:rPr lang="en-US"/>
              <a:pPr/>
              <a:t>35</a:t>
            </a:fld>
            <a:endParaRPr lang="en-US"/>
          </a:p>
        </p:txBody>
      </p:sp>
      <p:sp>
        <p:nvSpPr>
          <p:cNvPr id="392194" name="Rectangle 2"/>
          <p:cNvSpPr>
            <a:spLocks noGrp="1" noRot="1" noChangeAspect="1" noChangeArrowheads="1" noTextEdit="1"/>
          </p:cNvSpPr>
          <p:nvPr>
            <p:ph type="sldImg"/>
          </p:nvPr>
        </p:nvSpPr>
        <p:spPr>
          <a:ln/>
        </p:spPr>
      </p:sp>
      <p:sp>
        <p:nvSpPr>
          <p:cNvPr id="3921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E51D1214-BE93-4387-8697-87ABD3A8B6E2}" type="datetime8">
              <a:rPr lang="en-US"/>
              <a:pPr/>
              <a:t>5/30/2007 8:42 AM</a:t>
            </a:fld>
            <a:endParaRPr lang="en-US"/>
          </a:p>
        </p:txBody>
      </p:sp>
      <p:sp>
        <p:nvSpPr>
          <p:cNvPr id="6" name="Rectangle 6"/>
          <p:cNvSpPr>
            <a:spLocks noGrp="1" noChangeArrowheads="1"/>
          </p:cNvSpPr>
          <p:nvPr>
            <p:ph type="ftr" sz="quarter" idx="4"/>
          </p:nvPr>
        </p:nvSpPr>
        <p:spPr>
          <a:ln/>
        </p:spPr>
        <p:txBody>
          <a:bodyPr/>
          <a:lstStyle/>
          <a:p>
            <a:r>
              <a:rPr lang="en-US"/>
              <a:t>© 2007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C3F0EA84-82A1-4B65-BE9E-791992BA427A}" type="slidenum">
              <a:rPr lang="en-US"/>
              <a:pPr/>
              <a:t>36</a:t>
            </a:fld>
            <a:endParaRPr lang="en-US"/>
          </a:p>
        </p:txBody>
      </p:sp>
      <p:sp>
        <p:nvSpPr>
          <p:cNvPr id="394242" name="Rectangle 2"/>
          <p:cNvSpPr>
            <a:spLocks noGrp="1" noRot="1" noChangeAspect="1" noChangeArrowheads="1" noTextEdit="1"/>
          </p:cNvSpPr>
          <p:nvPr>
            <p:ph type="sldImg"/>
          </p:nvPr>
        </p:nvSpPr>
        <p:spPr>
          <a:ln/>
        </p:spPr>
      </p:sp>
      <p:sp>
        <p:nvSpPr>
          <p:cNvPr id="3942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44613B9F-D0A8-4DAD-87C1-C5C18C88118E}" type="datetime8">
              <a:rPr lang="en-US"/>
              <a:pPr/>
              <a:t>5/30/2007 8:42 AM</a:t>
            </a:fld>
            <a:endParaRPr lang="en-US"/>
          </a:p>
        </p:txBody>
      </p:sp>
      <p:sp>
        <p:nvSpPr>
          <p:cNvPr id="6" name="Rectangle 6"/>
          <p:cNvSpPr>
            <a:spLocks noGrp="1" noChangeArrowheads="1"/>
          </p:cNvSpPr>
          <p:nvPr>
            <p:ph type="ftr" sz="quarter" idx="4"/>
          </p:nvPr>
        </p:nvSpPr>
        <p:spPr>
          <a:ln/>
        </p:spPr>
        <p:txBody>
          <a:bodyPr/>
          <a:lstStyle/>
          <a:p>
            <a:r>
              <a:rPr lang="en-US"/>
              <a:t>© 2007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AA383A96-E671-4DAB-AF3C-2BAE881C5ECF}" type="slidenum">
              <a:rPr lang="en-US"/>
              <a:pPr/>
              <a:t>37</a:t>
            </a:fld>
            <a:endParaRPr lang="en-US"/>
          </a:p>
        </p:txBody>
      </p:sp>
      <p:sp>
        <p:nvSpPr>
          <p:cNvPr id="371714" name="Rectangle 2"/>
          <p:cNvSpPr>
            <a:spLocks noGrp="1" noRot="1" noChangeAspect="1" noChangeArrowheads="1" noTextEdit="1"/>
          </p:cNvSpPr>
          <p:nvPr>
            <p:ph type="sldImg"/>
          </p:nvPr>
        </p:nvSpPr>
        <p:spPr>
          <a:ln/>
        </p:spPr>
      </p:sp>
      <p:sp>
        <p:nvSpPr>
          <p:cNvPr id="3717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E84415F7-2CF1-4EF9-A31A-169B9E71BD47}" type="datetime8">
              <a:rPr lang="en-US"/>
              <a:pPr/>
              <a:t>5/30/2007 8:42 AM</a:t>
            </a:fld>
            <a:endParaRPr lang="en-US"/>
          </a:p>
        </p:txBody>
      </p:sp>
      <p:sp>
        <p:nvSpPr>
          <p:cNvPr id="6" name="Rectangle 6"/>
          <p:cNvSpPr>
            <a:spLocks noGrp="1" noChangeArrowheads="1"/>
          </p:cNvSpPr>
          <p:nvPr>
            <p:ph type="ftr" sz="quarter" idx="4"/>
          </p:nvPr>
        </p:nvSpPr>
        <p:spPr>
          <a:ln/>
        </p:spPr>
        <p:txBody>
          <a:bodyPr/>
          <a:lstStyle/>
          <a:p>
            <a:r>
              <a:rPr lang="en-US"/>
              <a:t>© 2007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A30C811D-8D0B-48FE-AABF-6DE9A89B9AC8}" type="slidenum">
              <a:rPr lang="en-US"/>
              <a:pPr/>
              <a:t>38</a:t>
            </a:fld>
            <a:endParaRPr lang="en-US"/>
          </a:p>
        </p:txBody>
      </p:sp>
      <p:sp>
        <p:nvSpPr>
          <p:cNvPr id="396290" name="Rectangle 2"/>
          <p:cNvSpPr>
            <a:spLocks noGrp="1" noRot="1" noChangeAspect="1" noChangeArrowheads="1" noTextEdit="1"/>
          </p:cNvSpPr>
          <p:nvPr>
            <p:ph type="sldImg"/>
          </p:nvPr>
        </p:nvSpPr>
        <p:spPr>
          <a:ln/>
        </p:spPr>
      </p:sp>
      <p:sp>
        <p:nvSpPr>
          <p:cNvPr id="3962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1ABF5585-F734-473E-A5DA-613AF4F6A2CE}" type="datetime8">
              <a:rPr lang="en-US"/>
              <a:pPr/>
              <a:t>5/30/2007 8:42 AM</a:t>
            </a:fld>
            <a:endParaRPr lang="en-US"/>
          </a:p>
        </p:txBody>
      </p:sp>
      <p:sp>
        <p:nvSpPr>
          <p:cNvPr id="6" name="Rectangle 6"/>
          <p:cNvSpPr>
            <a:spLocks noGrp="1" noChangeArrowheads="1"/>
          </p:cNvSpPr>
          <p:nvPr>
            <p:ph type="ftr" sz="quarter" idx="4"/>
          </p:nvPr>
        </p:nvSpPr>
        <p:spPr>
          <a:ln/>
        </p:spPr>
        <p:txBody>
          <a:bodyPr/>
          <a:lstStyle/>
          <a:p>
            <a:r>
              <a:rPr lang="en-US"/>
              <a:t>© 2007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0A1D97D5-14FF-411A-9B85-018723C5E1C9}" type="slidenum">
              <a:rPr lang="en-US"/>
              <a:pPr/>
              <a:t>39</a:t>
            </a:fld>
            <a:endParaRPr lang="en-US"/>
          </a:p>
        </p:txBody>
      </p:sp>
      <p:sp>
        <p:nvSpPr>
          <p:cNvPr id="377858" name="Rectangle 2"/>
          <p:cNvSpPr>
            <a:spLocks noGrp="1" noRot="1" noChangeAspect="1" noChangeArrowheads="1" noTextEdit="1"/>
          </p:cNvSpPr>
          <p:nvPr>
            <p:ph type="sldImg"/>
          </p:nvPr>
        </p:nvSpPr>
        <p:spPr>
          <a:ln/>
        </p:spPr>
      </p:sp>
      <p:sp>
        <p:nvSpPr>
          <p:cNvPr id="3778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275A5985-BE59-4013-9FBA-D8064B72E917}" type="datetime8">
              <a:rPr lang="en-US"/>
              <a:pPr/>
              <a:t>5/30/2007 8:42 AM</a:t>
            </a:fld>
            <a:endParaRPr lang="en-US"/>
          </a:p>
        </p:txBody>
      </p:sp>
      <p:sp>
        <p:nvSpPr>
          <p:cNvPr id="6" name="Rectangle 6"/>
          <p:cNvSpPr>
            <a:spLocks noGrp="1" noChangeArrowheads="1"/>
          </p:cNvSpPr>
          <p:nvPr>
            <p:ph type="ftr" sz="quarter" idx="4"/>
          </p:nvPr>
        </p:nvSpPr>
        <p:spPr>
          <a:ln/>
        </p:spPr>
        <p:txBody>
          <a:bodyPr/>
          <a:lstStyle/>
          <a:p>
            <a:r>
              <a:rPr lang="en-US"/>
              <a:t>© 2007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982C4B02-9EBB-439B-AB4E-48BECDEFA88A}" type="slidenum">
              <a:rPr lang="en-US"/>
              <a:pPr/>
              <a:t>4</a:t>
            </a:fld>
            <a:endParaRPr lang="en-US"/>
          </a:p>
        </p:txBody>
      </p:sp>
      <p:sp>
        <p:nvSpPr>
          <p:cNvPr id="272386" name="Rectangle 2"/>
          <p:cNvSpPr>
            <a:spLocks noGrp="1" noRot="1" noChangeAspect="1" noChangeArrowheads="1" noTextEdit="1"/>
          </p:cNvSpPr>
          <p:nvPr>
            <p:ph type="sldImg"/>
          </p:nvPr>
        </p:nvSpPr>
        <p:spPr>
          <a:ln/>
        </p:spPr>
      </p:sp>
      <p:sp>
        <p:nvSpPr>
          <p:cNvPr id="2723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92DF5B53-2F69-496F-AC03-AFBF56862FFF}" type="datetime8">
              <a:rPr lang="en-US"/>
              <a:pPr/>
              <a:t>5/30/2007 8:42 AM</a:t>
            </a:fld>
            <a:endParaRPr lang="en-US"/>
          </a:p>
        </p:txBody>
      </p:sp>
      <p:sp>
        <p:nvSpPr>
          <p:cNvPr id="6" name="Rectangle 6"/>
          <p:cNvSpPr>
            <a:spLocks noGrp="1" noChangeArrowheads="1"/>
          </p:cNvSpPr>
          <p:nvPr>
            <p:ph type="ftr" sz="quarter" idx="4"/>
          </p:nvPr>
        </p:nvSpPr>
        <p:spPr>
          <a:ln/>
        </p:spPr>
        <p:txBody>
          <a:bodyPr/>
          <a:lstStyle/>
          <a:p>
            <a:r>
              <a:rPr lang="en-US"/>
              <a:t>© 2007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2E762406-B2AD-485A-A2D8-AD81A5C9C5FA}" type="slidenum">
              <a:rPr lang="en-US"/>
              <a:pPr/>
              <a:t>40</a:t>
            </a:fld>
            <a:endParaRPr lang="en-US"/>
          </a:p>
        </p:txBody>
      </p:sp>
      <p:sp>
        <p:nvSpPr>
          <p:cNvPr id="398338" name="Rectangle 2"/>
          <p:cNvSpPr>
            <a:spLocks noGrp="1" noRot="1" noChangeAspect="1" noChangeArrowheads="1" noTextEdit="1"/>
          </p:cNvSpPr>
          <p:nvPr>
            <p:ph type="sldImg"/>
          </p:nvPr>
        </p:nvSpPr>
        <p:spPr>
          <a:ln/>
        </p:spPr>
      </p:sp>
      <p:sp>
        <p:nvSpPr>
          <p:cNvPr id="3983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31C80469-A3F6-45A3-8363-42FB0BCE8765}" type="datetime8">
              <a:rPr lang="en-US"/>
              <a:pPr/>
              <a:t>5/30/2007 8:42 AM</a:t>
            </a:fld>
            <a:endParaRPr lang="en-US"/>
          </a:p>
        </p:txBody>
      </p:sp>
      <p:sp>
        <p:nvSpPr>
          <p:cNvPr id="6" name="Rectangle 6"/>
          <p:cNvSpPr>
            <a:spLocks noGrp="1" noChangeArrowheads="1"/>
          </p:cNvSpPr>
          <p:nvPr>
            <p:ph type="ftr" sz="quarter" idx="4"/>
          </p:nvPr>
        </p:nvSpPr>
        <p:spPr>
          <a:ln/>
        </p:spPr>
        <p:txBody>
          <a:bodyPr/>
          <a:lstStyle/>
          <a:p>
            <a:r>
              <a:rPr lang="en-US"/>
              <a:t>© 2007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6F7B426D-C2AB-47AF-B3ED-2279E6EA54A9}" type="slidenum">
              <a:rPr lang="en-US"/>
              <a:pPr/>
              <a:t>41</a:t>
            </a:fld>
            <a:endParaRPr lang="en-US"/>
          </a:p>
        </p:txBody>
      </p:sp>
      <p:sp>
        <p:nvSpPr>
          <p:cNvPr id="400386" name="Rectangle 2"/>
          <p:cNvSpPr>
            <a:spLocks noGrp="1" noRot="1" noChangeAspect="1" noChangeArrowheads="1" noTextEdit="1"/>
          </p:cNvSpPr>
          <p:nvPr>
            <p:ph type="sldImg"/>
          </p:nvPr>
        </p:nvSpPr>
        <p:spPr>
          <a:ln/>
        </p:spPr>
      </p:sp>
      <p:sp>
        <p:nvSpPr>
          <p:cNvPr id="4003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AE7B5F72-1730-4F78-B2F0-EFB0653A46AB}" type="datetime8">
              <a:rPr lang="en-US"/>
              <a:pPr/>
              <a:t>5/30/2007 8:42 AM</a:t>
            </a:fld>
            <a:endParaRPr lang="en-US"/>
          </a:p>
        </p:txBody>
      </p:sp>
      <p:sp>
        <p:nvSpPr>
          <p:cNvPr id="6" name="Rectangle 6"/>
          <p:cNvSpPr>
            <a:spLocks noGrp="1" noChangeArrowheads="1"/>
          </p:cNvSpPr>
          <p:nvPr>
            <p:ph type="ftr" sz="quarter" idx="4"/>
          </p:nvPr>
        </p:nvSpPr>
        <p:spPr>
          <a:ln/>
        </p:spPr>
        <p:txBody>
          <a:bodyPr/>
          <a:lstStyle/>
          <a:p>
            <a:r>
              <a:rPr lang="en-US"/>
              <a:t>© 2007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F9968B9B-B65B-4E89-9D9E-BA80B80D4BB0}" type="slidenum">
              <a:rPr lang="en-US"/>
              <a:pPr/>
              <a:t>42</a:t>
            </a:fld>
            <a:endParaRPr lang="en-US"/>
          </a:p>
        </p:txBody>
      </p:sp>
      <p:sp>
        <p:nvSpPr>
          <p:cNvPr id="353282" name="Rectangle 2"/>
          <p:cNvSpPr>
            <a:spLocks noGrp="1" noRot="1" noChangeAspect="1" noChangeArrowheads="1" noTextEdit="1"/>
          </p:cNvSpPr>
          <p:nvPr>
            <p:ph type="sldImg"/>
          </p:nvPr>
        </p:nvSpPr>
        <p:spPr>
          <a:ln/>
        </p:spPr>
      </p:sp>
      <p:sp>
        <p:nvSpPr>
          <p:cNvPr id="3532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0F6BBCA1-B9A0-40F2-8F84-853F4F463407}" type="datetime8">
              <a:rPr lang="en-US"/>
              <a:pPr/>
              <a:t>5/30/2007 8:42 AM</a:t>
            </a:fld>
            <a:endParaRPr lang="en-US"/>
          </a:p>
        </p:txBody>
      </p:sp>
      <p:sp>
        <p:nvSpPr>
          <p:cNvPr id="6" name="Rectangle 6"/>
          <p:cNvSpPr>
            <a:spLocks noGrp="1" noChangeArrowheads="1"/>
          </p:cNvSpPr>
          <p:nvPr>
            <p:ph type="ftr" sz="quarter" idx="4"/>
          </p:nvPr>
        </p:nvSpPr>
        <p:spPr>
          <a:ln/>
        </p:spPr>
        <p:txBody>
          <a:bodyPr/>
          <a:lstStyle/>
          <a:p>
            <a:r>
              <a:rPr lang="en-US"/>
              <a:t>© 2007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3DACB686-5D53-4195-8404-77DD4327980E}" type="slidenum">
              <a:rPr lang="en-US"/>
              <a:pPr/>
              <a:t>43</a:t>
            </a:fld>
            <a:endParaRPr lang="en-US"/>
          </a:p>
        </p:txBody>
      </p:sp>
      <p:sp>
        <p:nvSpPr>
          <p:cNvPr id="257026" name="Rectangle 2"/>
          <p:cNvSpPr>
            <a:spLocks noGrp="1" noRot="1" noChangeAspect="1" noChangeArrowheads="1" noTextEdit="1"/>
          </p:cNvSpPr>
          <p:nvPr>
            <p:ph type="sldImg"/>
          </p:nvPr>
        </p:nvSpPr>
        <p:spPr>
          <a:ln/>
        </p:spPr>
      </p:sp>
      <p:sp>
        <p:nvSpPr>
          <p:cNvPr id="2570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B3F343F9-7C92-42FB-B943-D4C9485097D2}" type="datetime8">
              <a:rPr lang="en-US"/>
              <a:pPr/>
              <a:t>5/30/2007 8:42 AM</a:t>
            </a:fld>
            <a:endParaRPr lang="en-US"/>
          </a:p>
        </p:txBody>
      </p:sp>
      <p:sp>
        <p:nvSpPr>
          <p:cNvPr id="6" name="Rectangle 6"/>
          <p:cNvSpPr>
            <a:spLocks noGrp="1" noChangeArrowheads="1"/>
          </p:cNvSpPr>
          <p:nvPr>
            <p:ph type="ftr" sz="quarter" idx="4"/>
          </p:nvPr>
        </p:nvSpPr>
        <p:spPr>
          <a:ln/>
        </p:spPr>
        <p:txBody>
          <a:bodyPr/>
          <a:lstStyle/>
          <a:p>
            <a:r>
              <a:rPr lang="en-US"/>
              <a:t>© 2007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54CC6212-8389-4E7D-A636-4DABA53FC908}" type="slidenum">
              <a:rPr lang="en-US"/>
              <a:pPr/>
              <a:t>44</a:t>
            </a:fld>
            <a:endParaRPr lang="en-US"/>
          </a:p>
        </p:txBody>
      </p:sp>
      <p:sp>
        <p:nvSpPr>
          <p:cNvPr id="258050" name="Rectangle 2"/>
          <p:cNvSpPr>
            <a:spLocks noGrp="1" noRot="1" noChangeAspect="1" noChangeArrowheads="1" noTextEdit="1"/>
          </p:cNvSpPr>
          <p:nvPr>
            <p:ph type="sldImg"/>
          </p:nvPr>
        </p:nvSpPr>
        <p:spPr>
          <a:ln/>
        </p:spPr>
      </p:sp>
      <p:sp>
        <p:nvSpPr>
          <p:cNvPr id="2580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BD3BF080-6F42-4B06-A7A8-6554CE740536}" type="datetime8">
              <a:rPr lang="en-US"/>
              <a:pPr/>
              <a:t>5/30/2007 8:42 AM</a:t>
            </a:fld>
            <a:endParaRPr lang="en-US"/>
          </a:p>
        </p:txBody>
      </p:sp>
      <p:sp>
        <p:nvSpPr>
          <p:cNvPr id="6" name="Rectangle 6"/>
          <p:cNvSpPr>
            <a:spLocks noGrp="1" noChangeArrowheads="1"/>
          </p:cNvSpPr>
          <p:nvPr>
            <p:ph type="ftr" sz="quarter" idx="4"/>
          </p:nvPr>
        </p:nvSpPr>
        <p:spPr>
          <a:ln/>
        </p:spPr>
        <p:txBody>
          <a:bodyPr/>
          <a:lstStyle/>
          <a:p>
            <a:r>
              <a:rPr lang="en-US"/>
              <a:t>© 2007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8B58786E-874D-4A6A-BB68-97947D0DC07A}" type="slidenum">
              <a:rPr lang="en-US"/>
              <a:pPr/>
              <a:t>45</a:t>
            </a:fld>
            <a:endParaRPr lang="en-US"/>
          </a:p>
        </p:txBody>
      </p:sp>
      <p:sp>
        <p:nvSpPr>
          <p:cNvPr id="360450" name="Rectangle 2"/>
          <p:cNvSpPr>
            <a:spLocks noGrp="1" noRot="1" noChangeAspect="1" noChangeArrowheads="1" noTextEdit="1"/>
          </p:cNvSpPr>
          <p:nvPr>
            <p:ph type="sldImg"/>
          </p:nvPr>
        </p:nvSpPr>
        <p:spPr>
          <a:ln/>
        </p:spPr>
      </p:sp>
      <p:sp>
        <p:nvSpPr>
          <p:cNvPr id="3604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44299791-E67C-4FA6-AC78-3B7EDBF77FE7}" type="datetime8">
              <a:rPr lang="en-US"/>
              <a:pPr/>
              <a:t>5/30/2007 8:42 AM</a:t>
            </a:fld>
            <a:endParaRPr lang="en-US"/>
          </a:p>
        </p:txBody>
      </p:sp>
      <p:sp>
        <p:nvSpPr>
          <p:cNvPr id="6" name="Rectangle 6"/>
          <p:cNvSpPr>
            <a:spLocks noGrp="1" noChangeArrowheads="1"/>
          </p:cNvSpPr>
          <p:nvPr>
            <p:ph type="ftr" sz="quarter" idx="4"/>
          </p:nvPr>
        </p:nvSpPr>
        <p:spPr>
          <a:ln/>
        </p:spPr>
        <p:txBody>
          <a:bodyPr/>
          <a:lstStyle/>
          <a:p>
            <a:r>
              <a:rPr lang="en-US"/>
              <a:t>© 2007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6C44AC91-4842-4A1A-9BEA-D75EED174FD0}" type="slidenum">
              <a:rPr lang="en-US"/>
              <a:pPr/>
              <a:t>5</a:t>
            </a:fld>
            <a:endParaRPr lang="en-US"/>
          </a:p>
        </p:txBody>
      </p:sp>
      <p:sp>
        <p:nvSpPr>
          <p:cNvPr id="273410" name="Rectangle 2"/>
          <p:cNvSpPr>
            <a:spLocks noGrp="1" noRot="1" noChangeAspect="1" noChangeArrowheads="1" noTextEdit="1"/>
          </p:cNvSpPr>
          <p:nvPr>
            <p:ph type="sldImg"/>
          </p:nvPr>
        </p:nvSpPr>
        <p:spPr>
          <a:ln/>
        </p:spPr>
      </p:sp>
      <p:sp>
        <p:nvSpPr>
          <p:cNvPr id="2734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21AE3565-4923-4D12-9B92-1B89799490B5}" type="datetime8">
              <a:rPr lang="en-US"/>
              <a:pPr/>
              <a:t>5/30/2007 8:42 AM</a:t>
            </a:fld>
            <a:endParaRPr lang="en-US"/>
          </a:p>
        </p:txBody>
      </p:sp>
      <p:sp>
        <p:nvSpPr>
          <p:cNvPr id="6" name="Rectangle 6"/>
          <p:cNvSpPr>
            <a:spLocks noGrp="1" noChangeArrowheads="1"/>
          </p:cNvSpPr>
          <p:nvPr>
            <p:ph type="ftr" sz="quarter" idx="4"/>
          </p:nvPr>
        </p:nvSpPr>
        <p:spPr>
          <a:ln/>
        </p:spPr>
        <p:txBody>
          <a:bodyPr/>
          <a:lstStyle/>
          <a:p>
            <a:r>
              <a:rPr lang="en-US"/>
              <a:t>© 2007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B7AC0BB3-81BE-4BD7-A412-E3369256805F}" type="slidenum">
              <a:rPr lang="en-US"/>
              <a:pPr/>
              <a:t>6</a:t>
            </a:fld>
            <a:endParaRPr lang="en-US"/>
          </a:p>
        </p:txBody>
      </p:sp>
      <p:sp>
        <p:nvSpPr>
          <p:cNvPr id="423938" name="Rectangle 2"/>
          <p:cNvSpPr>
            <a:spLocks noGrp="1" noRot="1" noChangeAspect="1" noChangeArrowheads="1" noTextEdit="1"/>
          </p:cNvSpPr>
          <p:nvPr>
            <p:ph type="sldImg"/>
          </p:nvPr>
        </p:nvSpPr>
        <p:spPr>
          <a:ln/>
        </p:spPr>
      </p:sp>
      <p:sp>
        <p:nvSpPr>
          <p:cNvPr id="4239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737EE69E-2AFF-45AE-A5B4-B30F4E8D25C4}" type="datetime8">
              <a:rPr lang="en-US"/>
              <a:pPr/>
              <a:t>5/30/2007 8:42 AM</a:t>
            </a:fld>
            <a:endParaRPr lang="en-US"/>
          </a:p>
        </p:txBody>
      </p:sp>
      <p:sp>
        <p:nvSpPr>
          <p:cNvPr id="6" name="Rectangle 6"/>
          <p:cNvSpPr>
            <a:spLocks noGrp="1" noChangeArrowheads="1"/>
          </p:cNvSpPr>
          <p:nvPr>
            <p:ph type="ftr" sz="quarter" idx="4"/>
          </p:nvPr>
        </p:nvSpPr>
        <p:spPr>
          <a:ln/>
        </p:spPr>
        <p:txBody>
          <a:bodyPr/>
          <a:lstStyle/>
          <a:p>
            <a:r>
              <a:rPr lang="en-US"/>
              <a:t>© 2007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C58CECEC-8046-40AF-B3D2-181F799644E3}" type="slidenum">
              <a:rPr lang="en-US"/>
              <a:pPr/>
              <a:t>7</a:t>
            </a:fld>
            <a:endParaRPr lang="en-US"/>
          </a:p>
        </p:txBody>
      </p:sp>
      <p:sp>
        <p:nvSpPr>
          <p:cNvPr id="274434" name="Rectangle 2"/>
          <p:cNvSpPr>
            <a:spLocks noGrp="1" noRot="1" noChangeAspect="1" noChangeArrowheads="1" noTextEdit="1"/>
          </p:cNvSpPr>
          <p:nvPr>
            <p:ph type="sldImg"/>
          </p:nvPr>
        </p:nvSpPr>
        <p:spPr>
          <a:ln/>
        </p:spPr>
      </p:sp>
      <p:sp>
        <p:nvSpPr>
          <p:cNvPr id="2744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90F77181-6AE3-42BE-8353-2656365CB939}" type="datetime8">
              <a:rPr lang="en-US"/>
              <a:pPr/>
              <a:t>5/30/2007 8:42 AM</a:t>
            </a:fld>
            <a:endParaRPr lang="en-US"/>
          </a:p>
        </p:txBody>
      </p:sp>
      <p:sp>
        <p:nvSpPr>
          <p:cNvPr id="6" name="Rectangle 6"/>
          <p:cNvSpPr>
            <a:spLocks noGrp="1" noChangeArrowheads="1"/>
          </p:cNvSpPr>
          <p:nvPr>
            <p:ph type="ftr" sz="quarter" idx="4"/>
          </p:nvPr>
        </p:nvSpPr>
        <p:spPr>
          <a:ln/>
        </p:spPr>
        <p:txBody>
          <a:bodyPr/>
          <a:lstStyle/>
          <a:p>
            <a:r>
              <a:rPr lang="en-US"/>
              <a:t>© 2007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8D0079FD-2EA8-4402-8BD7-9A4F7E8E1A6F}" type="slidenum">
              <a:rPr lang="en-US"/>
              <a:pPr/>
              <a:t>8</a:t>
            </a:fld>
            <a:endParaRPr lang="en-US"/>
          </a:p>
        </p:txBody>
      </p:sp>
      <p:sp>
        <p:nvSpPr>
          <p:cNvPr id="282626" name="Rectangle 2"/>
          <p:cNvSpPr>
            <a:spLocks noGrp="1" noRot="1" noChangeAspect="1" noChangeArrowheads="1" noTextEdit="1"/>
          </p:cNvSpPr>
          <p:nvPr>
            <p:ph type="sldImg"/>
          </p:nvPr>
        </p:nvSpPr>
        <p:spPr>
          <a:ln/>
        </p:spPr>
      </p:sp>
      <p:sp>
        <p:nvSpPr>
          <p:cNvPr id="2826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Grp="1" noChangeArrowheads="1"/>
          </p:cNvSpPr>
          <p:nvPr>
            <p:ph type="dt" idx="1"/>
          </p:nvPr>
        </p:nvSpPr>
        <p:spPr>
          <a:ln/>
        </p:spPr>
        <p:txBody>
          <a:bodyPr/>
          <a:lstStyle/>
          <a:p>
            <a:fld id="{29CFC57A-C642-4E9F-A157-26E20356FFE5}" type="datetime8">
              <a:rPr lang="en-US"/>
              <a:pPr/>
              <a:t>5/30/2007 8:42 AM</a:t>
            </a:fld>
            <a:endParaRPr lang="en-US"/>
          </a:p>
        </p:txBody>
      </p:sp>
      <p:sp>
        <p:nvSpPr>
          <p:cNvPr id="6" name="Rectangle 6"/>
          <p:cNvSpPr>
            <a:spLocks noGrp="1" noChangeArrowheads="1"/>
          </p:cNvSpPr>
          <p:nvPr>
            <p:ph type="ftr" sz="quarter" idx="4"/>
          </p:nvPr>
        </p:nvSpPr>
        <p:spPr>
          <a:ln/>
        </p:spPr>
        <p:txBody>
          <a:bodyPr/>
          <a:lstStyle/>
          <a:p>
            <a:r>
              <a:rPr lang="en-US"/>
              <a:t>© 2007 Microsoft Corporation. All rights reserved. Microsoft, Windows, Windows Vista and other product names are or may be registered trademarks and/or trademarks in the U.S. and/or other countries.</a:t>
            </a:r>
          </a:p>
          <a:p>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7" name="Rectangle 7"/>
          <p:cNvSpPr>
            <a:spLocks noGrp="1" noChangeArrowheads="1"/>
          </p:cNvSpPr>
          <p:nvPr>
            <p:ph type="sldNum" sz="quarter" idx="5"/>
          </p:nvPr>
        </p:nvSpPr>
        <p:spPr>
          <a:ln/>
        </p:spPr>
        <p:txBody>
          <a:bodyPr/>
          <a:lstStyle/>
          <a:p>
            <a:fld id="{2B1F9952-DDC7-4562-BD02-FE852B7F5C0C}" type="slidenum">
              <a:rPr lang="en-US"/>
              <a:pPr/>
              <a:t>9</a:t>
            </a:fld>
            <a:endParaRPr lang="en-US"/>
          </a:p>
        </p:txBody>
      </p:sp>
      <p:sp>
        <p:nvSpPr>
          <p:cNvPr id="404482" name="Rectangle 2"/>
          <p:cNvSpPr>
            <a:spLocks noGrp="1" noRot="1" noChangeAspect="1" noChangeArrowheads="1" noTextEdit="1"/>
          </p:cNvSpPr>
          <p:nvPr>
            <p:ph type="sldImg"/>
          </p:nvPr>
        </p:nvSpPr>
        <p:spPr>
          <a:ln/>
        </p:spPr>
      </p:sp>
      <p:sp>
        <p:nvSpPr>
          <p:cNvPr id="404483"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8434" name="Rectangle 2"/>
          <p:cNvSpPr>
            <a:spLocks noGrp="1" noChangeArrowheads="1"/>
          </p:cNvSpPr>
          <p:nvPr>
            <p:ph type="ctrTitle" hasCustomPrompt="1"/>
          </p:nvPr>
        </p:nvSpPr>
        <p:spPr>
          <a:xfrm>
            <a:off x="727605" y="1903678"/>
            <a:ext cx="7692761" cy="1523494"/>
          </a:xfrm>
          <a:prstGeom prst="rect">
            <a:avLst/>
          </a:prstGeom>
          <a:ln algn="ctr"/>
        </p:spPr>
        <p:txBody>
          <a:bodyPr lIns="0" tIns="0" rIns="0" bIns="0" anchor="t"/>
          <a:lstStyle>
            <a:lvl1pPr algn="l" rtl="0" fontAlgn="base">
              <a:lnSpc>
                <a:spcPct val="90000"/>
              </a:lnSpc>
              <a:spcBef>
                <a:spcPct val="0"/>
              </a:spcBef>
              <a:spcAft>
                <a:spcPct val="0"/>
              </a:spcAft>
              <a:defRPr lang="en-US" sz="55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dirty="0" smtClean="0"/>
              <a:t>Click </a:t>
            </a:r>
            <a:r>
              <a:rPr lang="en-US" dirty="0"/>
              <a:t>to edit Master title </a:t>
            </a:r>
            <a:r>
              <a:rPr lang="en-US" dirty="0" smtClean="0"/>
              <a:t>style </a:t>
            </a:r>
            <a:endParaRPr lang="en-US" dirty="0"/>
          </a:p>
        </p:txBody>
      </p:sp>
      <p:sp>
        <p:nvSpPr>
          <p:cNvPr id="18435" name="Rectangle 3"/>
          <p:cNvSpPr>
            <a:spLocks noGrp="1" noChangeArrowheads="1"/>
          </p:cNvSpPr>
          <p:nvPr>
            <p:ph type="subTitle" idx="1"/>
          </p:nvPr>
        </p:nvSpPr>
        <p:spPr>
          <a:xfrm>
            <a:off x="727605" y="4334074"/>
            <a:ext cx="7692761" cy="473207"/>
          </a:xfrm>
          <a:prstGeom prst="rect">
            <a:avLst/>
          </a:prstGeom>
        </p:spPr>
        <p:txBody>
          <a:bodyPr lIns="0" tIns="0" rIns="0" bIns="0" anchor="t"/>
          <a:lstStyle>
            <a:lvl1pPr marL="0" indent="0">
              <a:spcBef>
                <a:spcPct val="0"/>
              </a:spcBef>
              <a:buFont typeface="Wingdings" pitchFamily="2" charset="2"/>
              <a:buNone/>
              <a:defRPr sz="3300">
                <a:solidFill>
                  <a:schemeClr val="tx2"/>
                </a:solidFill>
                <a:effectLst>
                  <a:outerShdw blurRad="38100" dist="38100" dir="2700000" algn="tl">
                    <a:srgbClr val="000000">
                      <a:alpha val="43137"/>
                    </a:srgbClr>
                  </a:outerShdw>
                </a:effectLst>
              </a:defRPr>
            </a:lvl1pPr>
          </a:lstStyle>
          <a:p>
            <a:r>
              <a:rPr lang="en-US" smtClean="0"/>
              <a:t>Click to edit Master subtitle style</a:t>
            </a:r>
            <a:endParaRPr lang="en-US" dirty="0"/>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lack Slide - no bottom bar">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382588" y="1414464"/>
            <a:ext cx="8380412" cy="2369879"/>
          </a:xfrm>
          <a:prstGeom prst="rect">
            <a:avLst/>
          </a:prstGeo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93113" cy="750888"/>
          </a:xfrm>
          <a:prstGeom prst="rect">
            <a:avLst/>
          </a:prstGeom>
        </p:spPr>
        <p:txBody>
          <a:bodyPr/>
          <a:lstStyle/>
          <a:p>
            <a:r>
              <a:rPr lang="en-US" smtClean="0"/>
              <a:t>Click to edit Master title style</a:t>
            </a:r>
            <a:endParaRPr lang="en-US"/>
          </a:p>
        </p:txBody>
      </p:sp>
      <p:sp>
        <p:nvSpPr>
          <p:cNvPr id="3" name="Chart Placeholder 2"/>
          <p:cNvSpPr>
            <a:spLocks noGrp="1"/>
          </p:cNvSpPr>
          <p:nvPr>
            <p:ph type="chart" idx="1"/>
          </p:nvPr>
        </p:nvSpPr>
        <p:spPr>
          <a:xfrm>
            <a:off x="381000" y="1420813"/>
            <a:ext cx="8388350" cy="2214562"/>
          </a:xfrm>
          <a:prstGeom prst="rect">
            <a:avLst/>
          </a:prstGeom>
        </p:spPr>
        <p:txBody>
          <a:bodyPr/>
          <a:lstStyle/>
          <a:p>
            <a:endParaRPr lang="en-US"/>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93113" cy="750888"/>
          </a:xfrm>
          <a:prstGeom prst="rect">
            <a:avLst/>
          </a:prstGeo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381000" y="1420813"/>
            <a:ext cx="4117975" cy="2214562"/>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51375" y="1420813"/>
            <a:ext cx="4117975" cy="2214562"/>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Demo Video etc slides">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727605" y="2354792"/>
            <a:ext cx="7692761" cy="1523494"/>
          </a:xfrm>
          <a:prstGeom prst="rect">
            <a:avLst/>
          </a:prstGeom>
          <a:ln algn="ctr"/>
        </p:spPr>
        <p:txBody>
          <a:bodyPr lIns="0" tIns="0" rIns="0" bIns="0" anchor="t"/>
          <a:lstStyle>
            <a:lvl1pPr algn="l" rtl="0" fontAlgn="base">
              <a:lnSpc>
                <a:spcPct val="90000"/>
              </a:lnSpc>
              <a:spcBef>
                <a:spcPct val="0"/>
              </a:spcBef>
              <a:spcAft>
                <a:spcPct val="0"/>
              </a:spcAft>
              <a:defRPr lang="en-US" sz="5500" b="0" cap="none"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18435" name="Rectangle 3"/>
          <p:cNvSpPr>
            <a:spLocks noGrp="1" noChangeArrowheads="1"/>
          </p:cNvSpPr>
          <p:nvPr>
            <p:ph type="subTitle" idx="1"/>
          </p:nvPr>
        </p:nvSpPr>
        <p:spPr>
          <a:xfrm>
            <a:off x="727605" y="4340490"/>
            <a:ext cx="7692761" cy="473207"/>
          </a:xfrm>
          <a:prstGeom prst="rect">
            <a:avLst/>
          </a:prstGeom>
        </p:spPr>
        <p:txBody>
          <a:bodyPr lIns="0" tIns="0" rIns="0" bIns="0" anchor="t"/>
          <a:lstStyle>
            <a:lvl1pPr marL="0" indent="0">
              <a:spcBef>
                <a:spcPct val="0"/>
              </a:spcBef>
              <a:buFont typeface="Wingdings" pitchFamily="2" charset="2"/>
              <a:buNone/>
              <a:defRPr sz="3400">
                <a:solidFill>
                  <a:schemeClr val="tx2"/>
                </a:solidFill>
              </a:defRPr>
            </a:lvl1pPr>
          </a:lstStyle>
          <a:p>
            <a:r>
              <a:rPr lang="en-US" smtClean="0"/>
              <a:t>Click to edit Master subtitle style</a:t>
            </a:r>
            <a:endParaRPr lang="en-US" dirty="0"/>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382588" y="1414464"/>
            <a:ext cx="8380412" cy="2369879"/>
          </a:xfrm>
          <a:prstGeom prst="rect">
            <a:avLst/>
          </a:prstGeom>
        </p:spPr>
        <p:txBody>
          <a:bodyPr/>
          <a:lstStyle>
            <a:lvl1pPr>
              <a:defRPr sz="3300"/>
            </a:lvl1pPr>
            <a:lvl2pPr>
              <a:defRPr sz="3000"/>
            </a:lvl2pPr>
            <a:lvl3pPr>
              <a:defRPr sz="2700"/>
            </a:lvl3pPr>
            <a:lvl4pPr>
              <a:defRPr sz="2300"/>
            </a:lvl4pPr>
            <a:lvl5pPr>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Content Placeholder 2"/>
          <p:cNvSpPr>
            <a:spLocks noGrp="1"/>
          </p:cNvSpPr>
          <p:nvPr>
            <p:ph sz="half" idx="1"/>
          </p:nvPr>
        </p:nvSpPr>
        <p:spPr>
          <a:xfrm>
            <a:off x="382323" y="1414199"/>
            <a:ext cx="4126177" cy="1733808"/>
          </a:xfrm>
          <a:prstGeom prst="rect">
            <a:avLst/>
          </a:prstGeom>
        </p:spPr>
        <p:txBody>
          <a:bodyPr/>
          <a:lstStyle>
            <a:lvl1pPr marL="296321" indent="-296321">
              <a:defRPr sz="2300"/>
            </a:lvl1pPr>
            <a:lvl2pPr>
              <a:defRPr sz="2000"/>
            </a:lvl2pPr>
            <a:lvl3pPr>
              <a:defRPr sz="17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35500" y="1414199"/>
            <a:ext cx="4127500" cy="1733808"/>
          </a:xfrm>
          <a:prstGeom prst="rect">
            <a:avLst/>
          </a:prstGeom>
        </p:spPr>
        <p:txBody>
          <a:bodyPr/>
          <a:lstStyle>
            <a:lvl1pPr marL="294999" indent="-294999">
              <a:defRPr sz="2300"/>
            </a:lvl1pPr>
            <a:lvl2pPr marL="600580" indent="-285739">
              <a:defRPr sz="2000"/>
            </a:lvl2pPr>
            <a:lvl3pPr marL="866476" indent="-256636">
              <a:defRPr sz="1700"/>
            </a:lvl3pPr>
            <a:lvl4pPr marL="1095331" indent="-247376">
              <a:defRPr sz="1500"/>
            </a:lvl4pPr>
            <a:lvl5pPr marL="1342707" indent="-238115">
              <a:buNone/>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382588" y="1414464"/>
            <a:ext cx="8380412" cy="2369879"/>
          </a:xfrm>
          <a:prstGeom prst="rect">
            <a:avLst/>
          </a:prstGeo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Notes Slide (you must hide it)">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382588" y="228600"/>
            <a:ext cx="8380412" cy="692498"/>
          </a:xfrm>
          <a:prstGeom prst="rect">
            <a:avLst/>
          </a:prstGeom>
        </p:spPr>
        <p:txBody>
          <a:bodyPr/>
          <a:lstStyle>
            <a:lvl1pPr algn="l" rtl="0" fontAlgn="base">
              <a:lnSpc>
                <a:spcPct val="90000"/>
              </a:lnSpc>
              <a:spcBef>
                <a:spcPct val="0"/>
              </a:spcBef>
              <a:spcAft>
                <a:spcPct val="0"/>
              </a:spcAft>
              <a:defRPr lang="en-US" sz="5000" spc="-125"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382588" y="1414464"/>
            <a:ext cx="8380412" cy="2369879"/>
          </a:xfrm>
          <a:prstGeom prst="rect">
            <a:avLst/>
          </a:prstGeom>
        </p:spPr>
        <p:txBody>
          <a:bodyPr/>
          <a:lstStyle>
            <a:lvl1pPr>
              <a:spcBef>
                <a:spcPts val="1167"/>
              </a:spcBef>
              <a:buFontTx/>
              <a:buBlip>
                <a:blip r:embed="rId2"/>
              </a:buBlip>
              <a:defRPr sz="3300"/>
            </a:lvl1pPr>
            <a:lvl2pPr>
              <a:spcBef>
                <a:spcPts val="1083"/>
              </a:spcBef>
              <a:buFontTx/>
              <a:buBlip>
                <a:blip r:embed="rId3"/>
              </a:buBlip>
              <a:defRPr sz="3000"/>
            </a:lvl2pPr>
            <a:lvl3pPr>
              <a:spcBef>
                <a:spcPts val="1000"/>
              </a:spcBef>
              <a:buFontTx/>
              <a:buBlip>
                <a:blip r:embed="rId3"/>
              </a:buBlip>
              <a:defRPr sz="2700"/>
            </a:lvl3pPr>
            <a:lvl4pPr>
              <a:spcBef>
                <a:spcPts val="917"/>
              </a:spcBef>
              <a:buFontTx/>
              <a:buBlip>
                <a:blip r:embed="rId3"/>
              </a:buBlip>
              <a:defRPr sz="2300"/>
            </a:lvl4pPr>
            <a:lvl5pPr>
              <a:spcBef>
                <a:spcPts val="833"/>
              </a:spcBef>
              <a:buFontTx/>
              <a:buBlip>
                <a:blip r:embed="rId3"/>
              </a:buBlip>
              <a:defRPr sz="23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 Placeholder 6"/>
          <p:cNvSpPr>
            <a:spLocks noGrp="1"/>
          </p:cNvSpPr>
          <p:nvPr>
            <p:ph type="body" sz="quarter" idx="10"/>
          </p:nvPr>
        </p:nvSpPr>
        <p:spPr>
          <a:xfrm>
            <a:off x="0" y="6238875"/>
            <a:ext cx="9144001" cy="619125"/>
          </a:xfrm>
          <a:prstGeom prst="rect">
            <a:avLst/>
          </a:prstGeo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png"/><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lum/>
          </a:blip>
          <a:srcRect/>
          <a:stretch>
            <a:fillRect/>
          </a:stretch>
        </a:blipFill>
        <a:effectLst/>
      </p:bgPr>
    </p:bg>
    <p:spTree>
      <p:nvGrpSpPr>
        <p:cNvPr id="1" name=""/>
        <p:cNvGrpSpPr/>
        <p:nvPr/>
      </p:nvGrpSpPr>
      <p:grpSpPr>
        <a:xfrm>
          <a:off x="0" y="0"/>
          <a:ext cx="0" cy="0"/>
          <a:chOff x="0" y="0"/>
          <a:chExt cx="0" cy="0"/>
        </a:xfrm>
      </p:grpSpPr>
    </p:spTree>
  </p:cSld>
  <p:clrMap bg1="dk2" tx1="lt1" bg2="dk1" tx2="lt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 id="2147483710" r:id="rId12"/>
  </p:sldLayoutIdLst>
  <p:transition>
    <p:fade/>
  </p:transition>
  <p:timing>
    <p:tnLst>
      <p:par>
        <p:cTn id="1" dur="indefinite" restart="never" nodeType="tmRoot"/>
      </p:par>
    </p:tnLst>
  </p:timing>
  <p:txStyles>
    <p:titleStyle>
      <a:lvl1pPr algn="l" defTabSz="912777" rtl="0" eaLnBrk="1" fontAlgn="base" hangingPunct="1">
        <a:lnSpc>
          <a:spcPct val="90000"/>
        </a:lnSpc>
        <a:spcBef>
          <a:spcPct val="0"/>
        </a:spcBef>
        <a:spcAft>
          <a:spcPct val="0"/>
        </a:spcAft>
        <a:defRPr lang="en-US" sz="5000" b="0" cap="none" spc="-125"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vl2pPr algn="l" defTabSz="912777" rtl="0" eaLnBrk="1" fontAlgn="base" hangingPunct="1">
        <a:lnSpc>
          <a:spcPct val="90000"/>
        </a:lnSpc>
        <a:spcBef>
          <a:spcPct val="0"/>
        </a:spcBef>
        <a:spcAft>
          <a:spcPct val="0"/>
        </a:spcAft>
        <a:defRPr sz="4500">
          <a:solidFill>
            <a:schemeClr val="tx2"/>
          </a:solidFill>
          <a:latin typeface="Segoe Semibold" pitchFamily="34" charset="0"/>
        </a:defRPr>
      </a:lvl2pPr>
      <a:lvl3pPr algn="l" defTabSz="912777" rtl="0" eaLnBrk="1" fontAlgn="base" hangingPunct="1">
        <a:lnSpc>
          <a:spcPct val="90000"/>
        </a:lnSpc>
        <a:spcBef>
          <a:spcPct val="0"/>
        </a:spcBef>
        <a:spcAft>
          <a:spcPct val="0"/>
        </a:spcAft>
        <a:defRPr sz="4500">
          <a:solidFill>
            <a:schemeClr val="tx2"/>
          </a:solidFill>
          <a:latin typeface="Segoe Semibold" pitchFamily="34" charset="0"/>
        </a:defRPr>
      </a:lvl3pPr>
      <a:lvl4pPr algn="l" defTabSz="912777" rtl="0" eaLnBrk="1" fontAlgn="base" hangingPunct="1">
        <a:lnSpc>
          <a:spcPct val="90000"/>
        </a:lnSpc>
        <a:spcBef>
          <a:spcPct val="0"/>
        </a:spcBef>
        <a:spcAft>
          <a:spcPct val="0"/>
        </a:spcAft>
        <a:defRPr sz="4500">
          <a:solidFill>
            <a:schemeClr val="tx2"/>
          </a:solidFill>
          <a:latin typeface="Segoe Semibold" pitchFamily="34" charset="0"/>
        </a:defRPr>
      </a:lvl4pPr>
      <a:lvl5pPr algn="l" defTabSz="912777" rtl="0" eaLnBrk="1" fontAlgn="base" hangingPunct="1">
        <a:lnSpc>
          <a:spcPct val="90000"/>
        </a:lnSpc>
        <a:spcBef>
          <a:spcPct val="0"/>
        </a:spcBef>
        <a:spcAft>
          <a:spcPct val="0"/>
        </a:spcAft>
        <a:defRPr sz="4500">
          <a:solidFill>
            <a:schemeClr val="tx2"/>
          </a:solidFill>
          <a:latin typeface="Segoe Semibold" pitchFamily="34" charset="0"/>
        </a:defRPr>
      </a:lvl5pPr>
      <a:lvl6pPr marL="380970" algn="l" defTabSz="914063" rtl="0" eaLnBrk="1" fontAlgn="base" hangingPunct="1">
        <a:lnSpc>
          <a:spcPct val="90000"/>
        </a:lnSpc>
        <a:spcBef>
          <a:spcPct val="0"/>
        </a:spcBef>
        <a:spcAft>
          <a:spcPct val="0"/>
        </a:spcAft>
        <a:defRPr sz="4500">
          <a:solidFill>
            <a:schemeClr val="tx2"/>
          </a:solidFill>
          <a:latin typeface="Segoe Semibold" pitchFamily="34" charset="0"/>
        </a:defRPr>
      </a:lvl6pPr>
      <a:lvl7pPr marL="761940" algn="l" defTabSz="914063" rtl="0" eaLnBrk="1" fontAlgn="base" hangingPunct="1">
        <a:lnSpc>
          <a:spcPct val="90000"/>
        </a:lnSpc>
        <a:spcBef>
          <a:spcPct val="0"/>
        </a:spcBef>
        <a:spcAft>
          <a:spcPct val="0"/>
        </a:spcAft>
        <a:defRPr sz="4500">
          <a:solidFill>
            <a:schemeClr val="tx2"/>
          </a:solidFill>
          <a:latin typeface="Segoe Semibold" pitchFamily="34" charset="0"/>
        </a:defRPr>
      </a:lvl7pPr>
      <a:lvl8pPr marL="1142908" algn="l" defTabSz="914063" rtl="0" eaLnBrk="1" fontAlgn="base" hangingPunct="1">
        <a:lnSpc>
          <a:spcPct val="90000"/>
        </a:lnSpc>
        <a:spcBef>
          <a:spcPct val="0"/>
        </a:spcBef>
        <a:spcAft>
          <a:spcPct val="0"/>
        </a:spcAft>
        <a:defRPr sz="4500">
          <a:solidFill>
            <a:schemeClr val="tx2"/>
          </a:solidFill>
          <a:latin typeface="Segoe Semibold" pitchFamily="34" charset="0"/>
        </a:defRPr>
      </a:lvl8pPr>
      <a:lvl9pPr marL="1523878" algn="l" defTabSz="914063" rtl="0" eaLnBrk="1" fontAlgn="base" hangingPunct="1">
        <a:lnSpc>
          <a:spcPct val="90000"/>
        </a:lnSpc>
        <a:spcBef>
          <a:spcPct val="0"/>
        </a:spcBef>
        <a:spcAft>
          <a:spcPct val="0"/>
        </a:spcAft>
        <a:defRPr sz="4500">
          <a:solidFill>
            <a:schemeClr val="tx2"/>
          </a:solidFill>
          <a:latin typeface="Segoe Semibold" pitchFamily="34" charset="0"/>
        </a:defRPr>
      </a:lvl9pPr>
    </p:titleStyle>
    <p:bodyStyle>
      <a:lvl1pPr marL="382573" indent="-382573" algn="l" defTabSz="912777" rtl="0" eaLnBrk="1" fontAlgn="base" hangingPunct="1">
        <a:lnSpc>
          <a:spcPct val="90000"/>
        </a:lnSpc>
        <a:spcBef>
          <a:spcPts val="1167"/>
        </a:spcBef>
        <a:spcAft>
          <a:spcPct val="0"/>
        </a:spcAft>
        <a:buClr>
          <a:schemeClr val="tx2"/>
        </a:buClr>
        <a:buSzPct val="95000"/>
        <a:buFontTx/>
        <a:buBlip>
          <a:blip r:embed="rId15"/>
        </a:buBlip>
        <a:defRPr sz="3300">
          <a:solidFill>
            <a:schemeClr val="tx1"/>
          </a:solidFill>
          <a:effectLst>
            <a:outerShdw blurRad="38100" dist="38100" dir="2700000" algn="tl">
              <a:srgbClr val="000000">
                <a:alpha val="43137"/>
              </a:srgbClr>
            </a:outerShdw>
          </a:effectLst>
          <a:latin typeface="+mn-lt"/>
          <a:ea typeface="+mn-ea"/>
          <a:cs typeface="+mn-cs"/>
        </a:defRPr>
      </a:lvl1pPr>
      <a:lvl2pPr marL="704822" indent="-317487" algn="l" defTabSz="912777" rtl="0" eaLnBrk="1" fontAlgn="base" hangingPunct="1">
        <a:lnSpc>
          <a:spcPct val="90000"/>
        </a:lnSpc>
        <a:spcBef>
          <a:spcPts val="1083"/>
        </a:spcBef>
        <a:spcAft>
          <a:spcPct val="0"/>
        </a:spcAft>
        <a:buClr>
          <a:schemeClr val="tx2"/>
        </a:buClr>
        <a:buSzPct val="80000"/>
        <a:buFontTx/>
        <a:buBlip>
          <a:blip r:embed="rId16"/>
        </a:buBlip>
        <a:defRPr sz="3000">
          <a:solidFill>
            <a:schemeClr val="tx1"/>
          </a:solidFill>
          <a:effectLst>
            <a:outerShdw blurRad="38100" dist="38100" dir="2700000" algn="tl">
              <a:srgbClr val="000000">
                <a:alpha val="43137"/>
              </a:srgbClr>
            </a:outerShdw>
          </a:effectLst>
          <a:latin typeface="+mn-lt"/>
        </a:defRPr>
      </a:lvl2pPr>
      <a:lvl3pPr marL="988974" indent="-282564" algn="l" defTabSz="912777" rtl="0" eaLnBrk="1" fontAlgn="base" hangingPunct="1">
        <a:lnSpc>
          <a:spcPct val="90000"/>
        </a:lnSpc>
        <a:spcBef>
          <a:spcPts val="1000"/>
        </a:spcBef>
        <a:spcAft>
          <a:spcPct val="0"/>
        </a:spcAft>
        <a:buClr>
          <a:schemeClr val="tx2"/>
        </a:buClr>
        <a:buSzPct val="80000"/>
        <a:buFontTx/>
        <a:buBlip>
          <a:blip r:embed="rId16"/>
        </a:buBlip>
        <a:defRPr sz="2700">
          <a:solidFill>
            <a:schemeClr val="tx1"/>
          </a:solidFill>
          <a:effectLst>
            <a:outerShdw blurRad="38100" dist="38100" dir="2700000" algn="tl">
              <a:srgbClr val="000000">
                <a:alpha val="43137"/>
              </a:srgbClr>
            </a:outerShdw>
          </a:effectLst>
          <a:latin typeface="+mn-lt"/>
        </a:defRPr>
      </a:lvl3pPr>
      <a:lvl4pPr marL="1266774" indent="-276214" algn="l" defTabSz="912777" rtl="0" eaLnBrk="1" fontAlgn="base" hangingPunct="1">
        <a:lnSpc>
          <a:spcPct val="90000"/>
        </a:lnSpc>
        <a:spcBef>
          <a:spcPts val="917"/>
        </a:spcBef>
        <a:spcAft>
          <a:spcPct val="0"/>
        </a:spcAft>
        <a:buClr>
          <a:schemeClr val="tx2"/>
        </a:buClr>
        <a:buSzPct val="80000"/>
        <a:buFontTx/>
        <a:buBlip>
          <a:blip r:embed="rId16"/>
        </a:buBlip>
        <a:defRPr sz="2300">
          <a:solidFill>
            <a:schemeClr val="tx1"/>
          </a:solidFill>
          <a:effectLst>
            <a:outerShdw blurRad="38100" dist="38100" dir="2700000" algn="tl">
              <a:srgbClr val="000000">
                <a:alpha val="43137"/>
              </a:srgbClr>
            </a:outerShdw>
          </a:effectLst>
          <a:latin typeface="+mn-lt"/>
        </a:defRPr>
      </a:lvl4pPr>
      <a:lvl5pPr marL="1530289" indent="-260340" algn="l" defTabSz="912777" rtl="0" eaLnBrk="1" fontAlgn="base" hangingPunct="1">
        <a:lnSpc>
          <a:spcPct val="90000"/>
        </a:lnSpc>
        <a:spcBef>
          <a:spcPts val="833"/>
        </a:spcBef>
        <a:spcAft>
          <a:spcPct val="0"/>
        </a:spcAft>
        <a:buClr>
          <a:schemeClr val="tx2"/>
        </a:buClr>
        <a:buSzPct val="80000"/>
        <a:buFontTx/>
        <a:buBlip>
          <a:blip r:embed="rId16"/>
        </a:buBlip>
        <a:defRPr sz="2300">
          <a:solidFill>
            <a:schemeClr val="tx1"/>
          </a:solidFill>
          <a:effectLst>
            <a:outerShdw blurRad="38100" dist="38100" dir="2700000" algn="tl">
              <a:srgbClr val="000000">
                <a:alpha val="43137"/>
              </a:srgbClr>
            </a:outerShdw>
          </a:effectLst>
          <a:latin typeface="+mn-lt"/>
        </a:defRPr>
      </a:lvl5pPr>
      <a:lvl6pPr marL="1911463"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7"/>
        </a:buBlip>
        <a:defRPr sz="2000">
          <a:solidFill>
            <a:schemeClr val="tx1"/>
          </a:solidFill>
          <a:latin typeface="+mn-lt"/>
        </a:defRPr>
      </a:lvl6pPr>
      <a:lvl7pPr marL="2292432"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7"/>
        </a:buBlip>
        <a:defRPr sz="2000">
          <a:solidFill>
            <a:schemeClr val="tx1"/>
          </a:solidFill>
          <a:latin typeface="+mn-lt"/>
        </a:defRPr>
      </a:lvl7pPr>
      <a:lvl8pPr marL="2673401"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7"/>
        </a:buBlip>
        <a:defRPr sz="2000">
          <a:solidFill>
            <a:schemeClr val="tx1"/>
          </a:solidFill>
          <a:latin typeface="+mn-lt"/>
        </a:defRPr>
      </a:lvl8pPr>
      <a:lvl9pPr marL="3054371" indent="-261916" algn="l" defTabSz="914063" rtl="0" eaLnBrk="1" fontAlgn="base" hangingPunct="1">
        <a:lnSpc>
          <a:spcPct val="90000"/>
        </a:lnSpc>
        <a:spcBef>
          <a:spcPct val="30000"/>
        </a:spcBef>
        <a:spcAft>
          <a:spcPct val="0"/>
        </a:spcAft>
        <a:buClr>
          <a:schemeClr val="tx2"/>
        </a:buClr>
        <a:buSzPct val="80000"/>
        <a:buFont typeface="Wingdings" pitchFamily="2" charset="2"/>
        <a:buBlip>
          <a:blip r:embed="rId17"/>
        </a:buBlip>
        <a:defRPr sz="2000">
          <a:solidFill>
            <a:schemeClr val="tx1"/>
          </a:solidFill>
          <a:latin typeface="+mn-lt"/>
        </a:defRPr>
      </a:lvl9pPr>
    </p:bodyStyle>
    <p:otherStyle>
      <a:defPPr>
        <a:defRPr lang="en-US"/>
      </a:defPPr>
      <a:lvl1pPr marL="0" algn="l" defTabSz="761940" rtl="0" eaLnBrk="1" latinLnBrk="0" hangingPunct="1">
        <a:defRPr sz="1500" kern="1200">
          <a:solidFill>
            <a:schemeClr val="tx1"/>
          </a:solidFill>
          <a:latin typeface="+mn-lt"/>
          <a:ea typeface="+mn-ea"/>
          <a:cs typeface="+mn-cs"/>
        </a:defRPr>
      </a:lvl1pPr>
      <a:lvl2pPr marL="380970" algn="l" defTabSz="761940" rtl="0" eaLnBrk="1" latinLnBrk="0" hangingPunct="1">
        <a:defRPr sz="1500" kern="1200">
          <a:solidFill>
            <a:schemeClr val="tx1"/>
          </a:solidFill>
          <a:latin typeface="+mn-lt"/>
          <a:ea typeface="+mn-ea"/>
          <a:cs typeface="+mn-cs"/>
        </a:defRPr>
      </a:lvl2pPr>
      <a:lvl3pPr marL="761940" algn="l" defTabSz="761940" rtl="0" eaLnBrk="1" latinLnBrk="0" hangingPunct="1">
        <a:defRPr sz="1500" kern="1200">
          <a:solidFill>
            <a:schemeClr val="tx1"/>
          </a:solidFill>
          <a:latin typeface="+mn-lt"/>
          <a:ea typeface="+mn-ea"/>
          <a:cs typeface="+mn-cs"/>
        </a:defRPr>
      </a:lvl3pPr>
      <a:lvl4pPr marL="1142908" algn="l" defTabSz="761940" rtl="0" eaLnBrk="1" latinLnBrk="0" hangingPunct="1">
        <a:defRPr sz="1500" kern="1200">
          <a:solidFill>
            <a:schemeClr val="tx1"/>
          </a:solidFill>
          <a:latin typeface="+mn-lt"/>
          <a:ea typeface="+mn-ea"/>
          <a:cs typeface="+mn-cs"/>
        </a:defRPr>
      </a:lvl4pPr>
      <a:lvl5pPr marL="1523878" algn="l" defTabSz="761940" rtl="0" eaLnBrk="1" latinLnBrk="0" hangingPunct="1">
        <a:defRPr sz="1500" kern="1200">
          <a:solidFill>
            <a:schemeClr val="tx1"/>
          </a:solidFill>
          <a:latin typeface="+mn-lt"/>
          <a:ea typeface="+mn-ea"/>
          <a:cs typeface="+mn-cs"/>
        </a:defRPr>
      </a:lvl5pPr>
      <a:lvl6pPr marL="1904848" algn="l" defTabSz="761940" rtl="0" eaLnBrk="1" latinLnBrk="0" hangingPunct="1">
        <a:defRPr sz="1500" kern="1200">
          <a:solidFill>
            <a:schemeClr val="tx1"/>
          </a:solidFill>
          <a:latin typeface="+mn-lt"/>
          <a:ea typeface="+mn-ea"/>
          <a:cs typeface="+mn-cs"/>
        </a:defRPr>
      </a:lvl6pPr>
      <a:lvl7pPr marL="2285818" algn="l" defTabSz="761940" rtl="0" eaLnBrk="1" latinLnBrk="0" hangingPunct="1">
        <a:defRPr sz="1500" kern="1200">
          <a:solidFill>
            <a:schemeClr val="tx1"/>
          </a:solidFill>
          <a:latin typeface="+mn-lt"/>
          <a:ea typeface="+mn-ea"/>
          <a:cs typeface="+mn-cs"/>
        </a:defRPr>
      </a:lvl7pPr>
      <a:lvl8pPr marL="2666787" algn="l" defTabSz="761940" rtl="0" eaLnBrk="1" latinLnBrk="0" hangingPunct="1">
        <a:defRPr sz="1500" kern="1200">
          <a:solidFill>
            <a:schemeClr val="tx1"/>
          </a:solidFill>
          <a:latin typeface="+mn-lt"/>
          <a:ea typeface="+mn-ea"/>
          <a:cs typeface="+mn-cs"/>
        </a:defRPr>
      </a:lvl8pPr>
      <a:lvl9pPr marL="3047756" algn="l" defTabSz="761940" rtl="0" eaLnBrk="1" latinLnBrk="0" hangingPunct="1">
        <a:defRPr sz="1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0.xml"/><Relationship Id="rId1" Type="http://schemas.openxmlformats.org/officeDocument/2006/relationships/slideLayout" Target="../slideLayouts/slideLayout11.xml"/><Relationship Id="rId4" Type="http://schemas.openxmlformats.org/officeDocument/2006/relationships/image" Target="../media/image7.wmf"/></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6.xml"/><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27.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3.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5.xml"/><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0.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3" Type="http://schemas.openxmlformats.org/officeDocument/2006/relationships/hyperlink" Target="http://www.amd.com/" TargetMode="External"/><Relationship Id="rId7" Type="http://schemas.openxmlformats.org/officeDocument/2006/relationships/hyperlink" Target="http://www.pcisig.com/home" TargetMode="External"/><Relationship Id="rId2" Type="http://schemas.openxmlformats.org/officeDocument/2006/relationships/notesSlide" Target="../notesSlides/notesSlide44.xml"/><Relationship Id="rId1" Type="http://schemas.openxmlformats.org/officeDocument/2006/relationships/slideLayout" Target="../slideLayouts/slideLayout3.xml"/><Relationship Id="rId6" Type="http://schemas.openxmlformats.org/officeDocument/2006/relationships/hyperlink" Target="http://www.trustedcomputinggroup.org/" TargetMode="External"/><Relationship Id="rId5" Type="http://schemas.openxmlformats.org/officeDocument/2006/relationships/hyperlink" Target="http://www.otherresourceexample.com/" TargetMode="External"/><Relationship Id="rId4" Type="http://schemas.openxmlformats.org/officeDocument/2006/relationships/hyperlink" Target="http://developer.amd.com/" TargetMode="External"/></Relationships>
</file>

<file path=ppt/slides/_rels/slide4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45.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7" name="Rectangle 25"/>
          <p:cNvSpPr>
            <a:spLocks noGrp="1" noChangeArrowheads="1"/>
          </p:cNvSpPr>
          <p:nvPr>
            <p:ph type="ctrTitle"/>
          </p:nvPr>
        </p:nvSpPr>
        <p:spPr/>
        <p:txBody>
          <a:bodyPr/>
          <a:lstStyle/>
          <a:p>
            <a:r>
              <a:rPr lang="en-US" dirty="0" smtClean="0"/>
              <a:t>AMD Virtualization Technology Directions</a:t>
            </a:r>
            <a:endParaRPr lang="en-US" dirty="0"/>
          </a:p>
        </p:txBody>
      </p:sp>
      <p:sp>
        <p:nvSpPr>
          <p:cNvPr id="3098" name="Rectangle 26"/>
          <p:cNvSpPr>
            <a:spLocks noGrp="1" noChangeArrowheads="1"/>
          </p:cNvSpPr>
          <p:nvPr>
            <p:ph type="subTitle" idx="1"/>
          </p:nvPr>
        </p:nvSpPr>
        <p:spPr/>
        <p:txBody>
          <a:bodyPr/>
          <a:lstStyle/>
          <a:p>
            <a:r>
              <a:rPr lang="en-US" smtClean="0"/>
              <a:t>Andy Kegel, Sr. MTS</a:t>
            </a:r>
          </a:p>
          <a:p>
            <a:r>
              <a:rPr lang="en-US" smtClean="0"/>
              <a:t>Mark Hummel, AMD Fellow</a:t>
            </a:r>
          </a:p>
          <a:p>
            <a:r>
              <a:rPr lang="en-US" smtClean="0"/>
              <a:t>Computer Products Group</a:t>
            </a:r>
          </a:p>
          <a:p>
            <a:r>
              <a:rPr lang="en-US" smtClean="0"/>
              <a:t>AMD</a:t>
            </a:r>
            <a:endParaRPr lang="en-US"/>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62" name="Rectangle 14"/>
          <p:cNvSpPr>
            <a:spLocks noGrp="1" noChangeArrowheads="1"/>
          </p:cNvSpPr>
          <p:nvPr>
            <p:ph type="title"/>
          </p:nvPr>
        </p:nvSpPr>
        <p:spPr>
          <a:xfrm>
            <a:off x="381000" y="228600"/>
            <a:ext cx="8393113" cy="1191095"/>
          </a:xfrm>
          <a:noFill/>
          <a:ln/>
        </p:spPr>
        <p:txBody>
          <a:bodyPr/>
          <a:lstStyle/>
          <a:p>
            <a:r>
              <a:rPr lang="en-US" dirty="0"/>
              <a:t>World </a:t>
            </a:r>
            <a:r>
              <a:rPr lang="en-US" dirty="0" smtClean="0"/>
              <a:t>Switch Times</a:t>
            </a:r>
            <a:r>
              <a:rPr lang="en-US" dirty="0"/>
              <a:t/>
            </a:r>
            <a:br>
              <a:rPr lang="en-US" dirty="0"/>
            </a:br>
            <a:r>
              <a:rPr lang="en-US" sz="3600" dirty="0">
                <a:solidFill>
                  <a:schemeClr val="accent1"/>
                </a:solidFill>
              </a:rPr>
              <a:t>Measured and simulated values</a:t>
            </a:r>
          </a:p>
        </p:txBody>
      </p:sp>
      <p:graphicFrame>
        <p:nvGraphicFramePr>
          <p:cNvPr id="7" name="Object 5"/>
          <p:cNvGraphicFramePr>
            <a:graphicFrameLocks noGrp="1" noChangeAspect="1"/>
          </p:cNvGraphicFramePr>
          <p:nvPr>
            <p:ph type="chart" idx="1"/>
          </p:nvPr>
        </p:nvGraphicFramePr>
        <p:xfrm>
          <a:off x="-381000" y="1419225"/>
          <a:ext cx="9144000" cy="4921250"/>
        </p:xfrm>
        <a:graphic>
          <a:graphicData uri="http://schemas.openxmlformats.org/drawingml/2006/chart">
            <c:chart xmlns:c="http://schemas.openxmlformats.org/drawingml/2006/chart" xmlns:r="http://schemas.openxmlformats.org/officeDocument/2006/relationships" r:id="rId3"/>
          </a:graphicData>
        </a:graphic>
      </p:graphicFrame>
      <p:sp>
        <p:nvSpPr>
          <p:cNvPr id="283654" name="Line 6"/>
          <p:cNvSpPr>
            <a:spLocks noChangeShapeType="1"/>
          </p:cNvSpPr>
          <p:nvPr/>
        </p:nvSpPr>
        <p:spPr bwMode="auto">
          <a:xfrm>
            <a:off x="3276600" y="2209800"/>
            <a:ext cx="4114800" cy="914400"/>
          </a:xfrm>
          <a:prstGeom prst="line">
            <a:avLst/>
          </a:prstGeom>
          <a:ln w="88900">
            <a:headEnd/>
            <a:tailEnd type="stealth" w="lg" len="lg"/>
          </a:ln>
        </p:spPr>
        <p:style>
          <a:lnRef idx="3">
            <a:schemeClr val="accent6"/>
          </a:lnRef>
          <a:fillRef idx="0">
            <a:schemeClr val="accent6"/>
          </a:fillRef>
          <a:effectRef idx="2">
            <a:schemeClr val="accent6"/>
          </a:effectRef>
          <a:fontRef idx="minor">
            <a:schemeClr val="tx1"/>
          </a:fontRef>
        </p:style>
        <p:txBody>
          <a:bodyPr wrap="none" anchor="ctr"/>
          <a:lstStyle/>
          <a:p>
            <a:endParaRPr lang="en-US"/>
          </a:p>
        </p:txBody>
      </p:sp>
      <p:pic>
        <p:nvPicPr>
          <p:cNvPr id="283657" name="Picture 9" descr="MCj03351760000[1]"/>
          <p:cNvPicPr>
            <a:picLocks noChangeAspect="1" noChangeArrowheads="1"/>
          </p:cNvPicPr>
          <p:nvPr/>
        </p:nvPicPr>
        <p:blipFill>
          <a:blip r:embed="rId4"/>
          <a:srcRect/>
          <a:stretch>
            <a:fillRect/>
          </a:stretch>
        </p:blipFill>
        <p:spPr bwMode="auto">
          <a:xfrm>
            <a:off x="7391400" y="2863056"/>
            <a:ext cx="1143000" cy="1131888"/>
          </a:xfrm>
          <a:prstGeom prst="rect">
            <a:avLst/>
          </a:prstGeom>
          <a:noFill/>
          <a:effectLst>
            <a:outerShdw blurRad="50800" dist="38100" dir="2700000" algn="tl" rotWithShape="0">
              <a:prstClr val="black">
                <a:alpha val="40000"/>
              </a:prstClr>
            </a:outerShdw>
          </a:effectLst>
        </p:spPr>
      </p:pic>
      <p:sp>
        <p:nvSpPr>
          <p:cNvPr id="283663" name="Text Box 15"/>
          <p:cNvSpPr txBox="1">
            <a:spLocks noChangeArrowheads="1"/>
          </p:cNvSpPr>
          <p:nvPr/>
        </p:nvSpPr>
        <p:spPr bwMode="auto">
          <a:xfrm>
            <a:off x="381000" y="6262688"/>
            <a:ext cx="6477000" cy="366712"/>
          </a:xfrm>
          <a:prstGeom prst="rect">
            <a:avLst/>
          </a:prstGeom>
          <a:noFill/>
          <a:ln w="63500" algn="ctr">
            <a:noFill/>
            <a:miter lim="800000"/>
            <a:headEnd/>
            <a:tailEnd/>
          </a:ln>
          <a:effectLst/>
        </p:spPr>
        <p:txBody>
          <a:bodyPr>
            <a:spAutoFit/>
          </a:bodyPr>
          <a:lstStyle/>
          <a:p>
            <a:pPr>
              <a:spcBef>
                <a:spcPct val="50000"/>
              </a:spcBef>
            </a:pPr>
            <a:r>
              <a:rPr lang="en-US" b="0" dirty="0">
                <a:latin typeface="+mn-lt"/>
              </a:rPr>
              <a:t>Note</a:t>
            </a:r>
            <a:r>
              <a:rPr lang="en-US" b="0" dirty="0" smtClean="0">
                <a:latin typeface="+mn-lt"/>
              </a:rPr>
              <a:t>:  </a:t>
            </a:r>
            <a:r>
              <a:rPr lang="en-US" b="0" dirty="0">
                <a:latin typeface="+mn-lt"/>
              </a:rPr>
              <a:t>Future values are based on simulations and models</a:t>
            </a:r>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p:cNvSpPr>
            <a:spLocks noGrp="1" noChangeArrowheads="1"/>
          </p:cNvSpPr>
          <p:nvPr>
            <p:ph type="title"/>
          </p:nvPr>
        </p:nvSpPr>
        <p:spPr/>
        <p:txBody>
          <a:bodyPr/>
          <a:lstStyle/>
          <a:p>
            <a:r>
              <a:rPr lang="en-US"/>
              <a:t>I/O Virtualization Topology</a:t>
            </a:r>
          </a:p>
        </p:txBody>
      </p:sp>
      <p:sp>
        <p:nvSpPr>
          <p:cNvPr id="288773" name="Rectangle 5"/>
          <p:cNvSpPr>
            <a:spLocks noChangeArrowheads="1"/>
          </p:cNvSpPr>
          <p:nvPr/>
        </p:nvSpPr>
        <p:spPr bwMode="auto">
          <a:xfrm>
            <a:off x="2830513" y="3481387"/>
            <a:ext cx="382587" cy="1435387"/>
          </a:xfrm>
          <a:prstGeom prst="rect">
            <a:avLst/>
          </a:prstGeom>
          <a:ln>
            <a:headEnd/>
            <a:tailEnd/>
          </a:ln>
        </p:spPr>
        <p:style>
          <a:lnRef idx="1">
            <a:schemeClr val="accent4"/>
          </a:lnRef>
          <a:fillRef idx="3">
            <a:schemeClr val="accent4"/>
          </a:fillRef>
          <a:effectRef idx="2">
            <a:schemeClr val="accent4"/>
          </a:effectRef>
          <a:fontRef idx="minor">
            <a:schemeClr val="lt1"/>
          </a:fontRef>
        </p:style>
        <p:txBody>
          <a:bodyPr anchor="ctr">
            <a:noAutofit/>
          </a:bodyPr>
          <a:lstStyle/>
          <a:p>
            <a:endParaRPr lang="en-US">
              <a:latin typeface="+mn-lt"/>
            </a:endParaRPr>
          </a:p>
        </p:txBody>
      </p:sp>
      <p:sp>
        <p:nvSpPr>
          <p:cNvPr id="288774" name="Rectangle 6"/>
          <p:cNvSpPr>
            <a:spLocks noChangeArrowheads="1"/>
          </p:cNvSpPr>
          <p:nvPr/>
        </p:nvSpPr>
        <p:spPr bwMode="auto">
          <a:xfrm>
            <a:off x="2835275" y="1833562"/>
            <a:ext cx="382588" cy="1449284"/>
          </a:xfrm>
          <a:prstGeom prst="rect">
            <a:avLst/>
          </a:prstGeom>
          <a:ln>
            <a:headEnd/>
            <a:tailEnd/>
          </a:ln>
        </p:spPr>
        <p:style>
          <a:lnRef idx="1">
            <a:schemeClr val="accent4"/>
          </a:lnRef>
          <a:fillRef idx="3">
            <a:schemeClr val="accent4"/>
          </a:fillRef>
          <a:effectRef idx="2">
            <a:schemeClr val="accent4"/>
          </a:effectRef>
          <a:fontRef idx="minor">
            <a:schemeClr val="lt1"/>
          </a:fontRef>
        </p:style>
        <p:txBody>
          <a:bodyPr anchor="ctr">
            <a:noAutofit/>
          </a:bodyPr>
          <a:lstStyle/>
          <a:p>
            <a:endParaRPr lang="en-US">
              <a:latin typeface="+mn-lt"/>
            </a:endParaRPr>
          </a:p>
        </p:txBody>
      </p:sp>
      <p:sp>
        <p:nvSpPr>
          <p:cNvPr id="288775" name="Rectangle 7"/>
          <p:cNvSpPr>
            <a:spLocks noChangeArrowheads="1"/>
          </p:cNvSpPr>
          <p:nvPr/>
        </p:nvSpPr>
        <p:spPr bwMode="auto">
          <a:xfrm>
            <a:off x="2830513" y="3478213"/>
            <a:ext cx="1441450" cy="1443037"/>
          </a:xfrm>
          <a:prstGeom prst="rect">
            <a:avLst/>
          </a:prstGeom>
          <a:noFill/>
          <a:ln w="12700">
            <a:noFill/>
            <a:miter lim="800000"/>
            <a:headEnd/>
            <a:tailEnd/>
          </a:ln>
          <a:effectLst/>
        </p:spPr>
        <p:txBody>
          <a:bodyPr anchor="ctr"/>
          <a:lstStyle/>
          <a:p>
            <a:pPr algn="ctr"/>
            <a:endParaRPr lang="en-US" sz="1400" b="0">
              <a:effectLst/>
              <a:latin typeface="+mn-lt"/>
            </a:endParaRPr>
          </a:p>
        </p:txBody>
      </p:sp>
      <p:sp>
        <p:nvSpPr>
          <p:cNvPr id="288776" name="Text Box 8"/>
          <p:cNvSpPr txBox="1">
            <a:spLocks noChangeArrowheads="1"/>
          </p:cNvSpPr>
          <p:nvPr/>
        </p:nvSpPr>
        <p:spPr bwMode="auto">
          <a:xfrm>
            <a:off x="2133600" y="3733800"/>
            <a:ext cx="457200" cy="304800"/>
          </a:xfrm>
          <a:prstGeom prst="rect">
            <a:avLst/>
          </a:prstGeom>
          <a:noFill/>
          <a:ln w="12700">
            <a:noFill/>
            <a:miter lim="800000"/>
            <a:headEnd/>
            <a:tailEnd/>
          </a:ln>
          <a:effectLst/>
        </p:spPr>
        <p:txBody>
          <a:bodyPr lIns="0" rIns="0">
            <a:spAutoFit/>
          </a:bodyPr>
          <a:lstStyle/>
          <a:p>
            <a:pPr algn="ctr">
              <a:spcBef>
                <a:spcPct val="50000"/>
              </a:spcBef>
            </a:pPr>
            <a:r>
              <a:rPr lang="en-US" sz="1400" b="0" dirty="0">
                <a:effectLst/>
                <a:latin typeface="+mn-lt"/>
              </a:rPr>
              <a:t>HT</a:t>
            </a:r>
          </a:p>
        </p:txBody>
      </p:sp>
      <p:sp>
        <p:nvSpPr>
          <p:cNvPr id="288777" name="Line 9"/>
          <p:cNvSpPr>
            <a:spLocks noChangeShapeType="1"/>
          </p:cNvSpPr>
          <p:nvPr/>
        </p:nvSpPr>
        <p:spPr bwMode="auto">
          <a:xfrm flipV="1">
            <a:off x="4077381" y="4910138"/>
            <a:ext cx="0" cy="457200"/>
          </a:xfrm>
          <a:prstGeom prst="line">
            <a:avLst/>
          </a:prstGeom>
          <a:noFill/>
          <a:ln w="12700">
            <a:solidFill>
              <a:schemeClr val="tx1"/>
            </a:solidFill>
            <a:round/>
            <a:headEnd type="triangle" w="med" len="med"/>
            <a:tailEnd type="triangle" w="med" len="med"/>
          </a:ln>
          <a:effectLst/>
        </p:spPr>
        <p:txBody>
          <a:bodyPr>
            <a:spAutoFit/>
          </a:bodyPr>
          <a:lstStyle/>
          <a:p>
            <a:endParaRPr lang="en-US">
              <a:latin typeface="+mn-lt"/>
            </a:endParaRPr>
          </a:p>
        </p:txBody>
      </p:sp>
      <p:sp>
        <p:nvSpPr>
          <p:cNvPr id="288778" name="Rectangle 10"/>
          <p:cNvSpPr>
            <a:spLocks noChangeArrowheads="1"/>
          </p:cNvSpPr>
          <p:nvPr/>
        </p:nvSpPr>
        <p:spPr bwMode="auto">
          <a:xfrm>
            <a:off x="771525" y="4727575"/>
            <a:ext cx="1143000" cy="379413"/>
          </a:xfrm>
          <a:prstGeom prst="rect">
            <a:avLst/>
          </a:prstGeom>
          <a:ln>
            <a:headEnd/>
            <a:tailEnd/>
          </a:ln>
        </p:spPr>
        <p:style>
          <a:lnRef idx="0">
            <a:schemeClr val="accent6"/>
          </a:lnRef>
          <a:fillRef idx="3">
            <a:schemeClr val="accent6"/>
          </a:fillRef>
          <a:effectRef idx="3">
            <a:schemeClr val="accent6"/>
          </a:effectRef>
          <a:fontRef idx="minor">
            <a:schemeClr val="lt1"/>
          </a:fontRef>
        </p:style>
        <p:txBody>
          <a:bodyPr anchor="ctr">
            <a:spAutoFit/>
          </a:bodyPr>
          <a:lstStyle/>
          <a:p>
            <a:pPr algn="ctr"/>
            <a:r>
              <a:rPr lang="en-US" b="0" dirty="0">
                <a:solidFill>
                  <a:schemeClr val="tx1"/>
                </a:solidFill>
              </a:rPr>
              <a:t>DRAM</a:t>
            </a:r>
          </a:p>
        </p:txBody>
      </p:sp>
      <p:sp>
        <p:nvSpPr>
          <p:cNvPr id="288779" name="Line 11"/>
          <p:cNvSpPr>
            <a:spLocks noChangeShapeType="1"/>
          </p:cNvSpPr>
          <p:nvPr/>
        </p:nvSpPr>
        <p:spPr bwMode="auto">
          <a:xfrm rot="16200000" flipV="1">
            <a:off x="4576763" y="3897313"/>
            <a:ext cx="0" cy="609600"/>
          </a:xfrm>
          <a:prstGeom prst="line">
            <a:avLst/>
          </a:prstGeom>
          <a:noFill/>
          <a:ln w="12700">
            <a:solidFill>
              <a:schemeClr val="tx1"/>
            </a:solidFill>
            <a:round/>
            <a:headEnd type="triangle" w="med" len="med"/>
            <a:tailEnd type="triangle" w="med" len="med"/>
          </a:ln>
          <a:effectLst/>
        </p:spPr>
        <p:txBody>
          <a:bodyPr>
            <a:spAutoFit/>
          </a:bodyPr>
          <a:lstStyle/>
          <a:p>
            <a:endParaRPr lang="en-US">
              <a:latin typeface="+mn-lt"/>
            </a:endParaRPr>
          </a:p>
        </p:txBody>
      </p:sp>
      <p:sp>
        <p:nvSpPr>
          <p:cNvPr id="288780" name="Line 12"/>
          <p:cNvSpPr>
            <a:spLocks noChangeShapeType="1"/>
          </p:cNvSpPr>
          <p:nvPr/>
        </p:nvSpPr>
        <p:spPr bwMode="auto">
          <a:xfrm rot="16200000" flipV="1">
            <a:off x="4576763" y="3614738"/>
            <a:ext cx="0" cy="609600"/>
          </a:xfrm>
          <a:prstGeom prst="line">
            <a:avLst/>
          </a:prstGeom>
          <a:noFill/>
          <a:ln w="12700">
            <a:solidFill>
              <a:schemeClr val="tx1"/>
            </a:solidFill>
            <a:round/>
            <a:headEnd type="triangle" w="med" len="med"/>
            <a:tailEnd type="triangle" w="med" len="med"/>
          </a:ln>
          <a:effectLst/>
        </p:spPr>
        <p:txBody>
          <a:bodyPr>
            <a:spAutoFit/>
          </a:bodyPr>
          <a:lstStyle/>
          <a:p>
            <a:endParaRPr lang="en-US">
              <a:latin typeface="+mn-lt"/>
            </a:endParaRPr>
          </a:p>
        </p:txBody>
      </p:sp>
      <p:sp>
        <p:nvSpPr>
          <p:cNvPr id="288781" name="Rectangle 13"/>
          <p:cNvSpPr>
            <a:spLocks noChangeArrowheads="1"/>
          </p:cNvSpPr>
          <p:nvPr/>
        </p:nvSpPr>
        <p:spPr bwMode="auto">
          <a:xfrm rot="16200000">
            <a:off x="2655888" y="4318000"/>
            <a:ext cx="741362" cy="312738"/>
          </a:xfrm>
          <a:prstGeom prst="rect">
            <a:avLst/>
          </a:prstGeom>
          <a:noFill/>
          <a:ln w="12700">
            <a:noFill/>
            <a:miter lim="800000"/>
            <a:headEnd/>
            <a:tailEnd/>
          </a:ln>
          <a:effectLst/>
        </p:spPr>
        <p:txBody>
          <a:bodyPr lIns="0" rIns="0" anchor="ctr"/>
          <a:lstStyle/>
          <a:p>
            <a:pPr algn="ctr"/>
            <a:r>
              <a:rPr lang="en-US" sz="1400" b="0" dirty="0">
                <a:latin typeface="+mn-lt"/>
              </a:rPr>
              <a:t>IOMMU</a:t>
            </a:r>
          </a:p>
        </p:txBody>
      </p:sp>
      <p:sp>
        <p:nvSpPr>
          <p:cNvPr id="288782" name="Rectangle 14"/>
          <p:cNvSpPr>
            <a:spLocks noChangeArrowheads="1"/>
          </p:cNvSpPr>
          <p:nvPr/>
        </p:nvSpPr>
        <p:spPr bwMode="auto">
          <a:xfrm rot="16200000">
            <a:off x="4441825" y="3008313"/>
            <a:ext cx="1827213" cy="915987"/>
          </a:xfrm>
          <a:prstGeom prst="rect">
            <a:avLst/>
          </a:prstGeom>
          <a:noFill/>
          <a:ln w="12700">
            <a:noFill/>
            <a:miter lim="800000"/>
            <a:headEnd/>
            <a:tailEnd/>
          </a:ln>
          <a:effectLst/>
        </p:spPr>
        <p:txBody>
          <a:bodyPr anchor="ctr">
            <a:spAutoFit/>
          </a:bodyPr>
          <a:lstStyle/>
          <a:p>
            <a:pPr algn="ctr"/>
            <a:r>
              <a:rPr lang="en-US" b="0" dirty="0">
                <a:latin typeface="+mn-lt"/>
              </a:rPr>
              <a:t>PCI Express™ devices,</a:t>
            </a:r>
            <a:br>
              <a:rPr lang="en-US" b="0" dirty="0">
                <a:latin typeface="+mn-lt"/>
              </a:rPr>
            </a:br>
            <a:r>
              <a:rPr lang="en-US" b="0" dirty="0">
                <a:latin typeface="+mn-lt"/>
              </a:rPr>
              <a:t>switches</a:t>
            </a:r>
          </a:p>
        </p:txBody>
      </p:sp>
      <p:sp>
        <p:nvSpPr>
          <p:cNvPr id="288783" name="Rectangle 15"/>
          <p:cNvSpPr>
            <a:spLocks noChangeArrowheads="1"/>
          </p:cNvSpPr>
          <p:nvPr/>
        </p:nvSpPr>
        <p:spPr bwMode="auto">
          <a:xfrm>
            <a:off x="762000" y="2505075"/>
            <a:ext cx="1143000" cy="369332"/>
          </a:xfrm>
          <a:prstGeom prst="rect">
            <a:avLst/>
          </a:prstGeom>
          <a:ln>
            <a:headEnd/>
            <a:tailEnd/>
          </a:ln>
        </p:spPr>
        <p:style>
          <a:lnRef idx="0">
            <a:schemeClr val="accent2"/>
          </a:lnRef>
          <a:fillRef idx="3">
            <a:schemeClr val="accent2"/>
          </a:fillRef>
          <a:effectRef idx="3">
            <a:schemeClr val="accent2"/>
          </a:effectRef>
          <a:fontRef idx="minor">
            <a:schemeClr val="lt1"/>
          </a:fontRef>
        </p:style>
        <p:txBody>
          <a:bodyPr anchor="ctr">
            <a:spAutoFit/>
          </a:bodyPr>
          <a:lstStyle/>
          <a:p>
            <a:pPr algn="ctr"/>
            <a:r>
              <a:rPr lang="en-US" b="0">
                <a:solidFill>
                  <a:schemeClr val="tx1"/>
                </a:solidFill>
              </a:rPr>
              <a:t>CPU</a:t>
            </a:r>
          </a:p>
        </p:txBody>
      </p:sp>
      <p:sp>
        <p:nvSpPr>
          <p:cNvPr id="288784" name="Line 16"/>
          <p:cNvSpPr>
            <a:spLocks noChangeShapeType="1"/>
          </p:cNvSpPr>
          <p:nvPr/>
        </p:nvSpPr>
        <p:spPr bwMode="auto">
          <a:xfrm flipV="1">
            <a:off x="1343025" y="1941513"/>
            <a:ext cx="0" cy="560387"/>
          </a:xfrm>
          <a:prstGeom prst="line">
            <a:avLst/>
          </a:prstGeom>
          <a:noFill/>
          <a:ln w="12700">
            <a:solidFill>
              <a:schemeClr val="tx1"/>
            </a:solidFill>
            <a:round/>
            <a:headEnd type="triangle" w="med" len="med"/>
            <a:tailEnd type="triangle" w="med" len="med"/>
          </a:ln>
          <a:effectLst/>
        </p:spPr>
        <p:txBody>
          <a:bodyPr>
            <a:spAutoFit/>
          </a:bodyPr>
          <a:lstStyle/>
          <a:p>
            <a:endParaRPr lang="en-US">
              <a:latin typeface="+mn-lt"/>
            </a:endParaRPr>
          </a:p>
        </p:txBody>
      </p:sp>
      <p:sp>
        <p:nvSpPr>
          <p:cNvPr id="288785" name="Rectangle 17"/>
          <p:cNvSpPr>
            <a:spLocks noChangeArrowheads="1"/>
          </p:cNvSpPr>
          <p:nvPr/>
        </p:nvSpPr>
        <p:spPr bwMode="auto">
          <a:xfrm>
            <a:off x="762000" y="1560513"/>
            <a:ext cx="1143000" cy="379412"/>
          </a:xfrm>
          <a:prstGeom prst="rect">
            <a:avLst/>
          </a:prstGeom>
          <a:ln>
            <a:headEnd/>
            <a:tailEnd/>
          </a:ln>
        </p:spPr>
        <p:style>
          <a:lnRef idx="0">
            <a:schemeClr val="accent6"/>
          </a:lnRef>
          <a:fillRef idx="3">
            <a:schemeClr val="accent6"/>
          </a:fillRef>
          <a:effectRef idx="3">
            <a:schemeClr val="accent6"/>
          </a:effectRef>
          <a:fontRef idx="minor">
            <a:schemeClr val="lt1"/>
          </a:fontRef>
        </p:style>
        <p:txBody>
          <a:bodyPr anchor="ctr">
            <a:spAutoFit/>
          </a:bodyPr>
          <a:lstStyle/>
          <a:p>
            <a:pPr algn="ctr"/>
            <a:r>
              <a:rPr lang="en-US" b="0">
                <a:solidFill>
                  <a:schemeClr val="tx1"/>
                </a:solidFill>
              </a:rPr>
              <a:t>DRAM</a:t>
            </a:r>
          </a:p>
        </p:txBody>
      </p:sp>
      <p:sp>
        <p:nvSpPr>
          <p:cNvPr id="288786" name="Line 18"/>
          <p:cNvSpPr>
            <a:spLocks noChangeShapeType="1"/>
          </p:cNvSpPr>
          <p:nvPr/>
        </p:nvSpPr>
        <p:spPr bwMode="auto">
          <a:xfrm flipV="1">
            <a:off x="1355725" y="2973388"/>
            <a:ext cx="0" cy="849312"/>
          </a:xfrm>
          <a:prstGeom prst="line">
            <a:avLst/>
          </a:prstGeom>
          <a:noFill/>
          <a:ln w="12700">
            <a:solidFill>
              <a:schemeClr val="tx1"/>
            </a:solidFill>
            <a:round/>
            <a:headEnd type="triangle" w="med" len="med"/>
            <a:tailEnd type="triangle" w="med" len="med"/>
          </a:ln>
          <a:effectLst/>
        </p:spPr>
        <p:txBody>
          <a:bodyPr>
            <a:spAutoFit/>
          </a:bodyPr>
          <a:lstStyle/>
          <a:p>
            <a:endParaRPr lang="en-US">
              <a:latin typeface="+mn-lt"/>
            </a:endParaRPr>
          </a:p>
        </p:txBody>
      </p:sp>
      <p:sp>
        <p:nvSpPr>
          <p:cNvPr id="288787" name="Line 19"/>
          <p:cNvSpPr>
            <a:spLocks noChangeShapeType="1"/>
          </p:cNvSpPr>
          <p:nvPr/>
        </p:nvSpPr>
        <p:spPr bwMode="auto">
          <a:xfrm>
            <a:off x="1905000" y="2689741"/>
            <a:ext cx="914400" cy="0"/>
          </a:xfrm>
          <a:prstGeom prst="line">
            <a:avLst/>
          </a:prstGeom>
          <a:noFill/>
          <a:ln w="12700">
            <a:solidFill>
              <a:schemeClr val="tx1"/>
            </a:solidFill>
            <a:round/>
            <a:headEnd type="triangle" w="med" len="med"/>
            <a:tailEnd type="triangle" w="med" len="med"/>
          </a:ln>
          <a:effectLst/>
        </p:spPr>
        <p:txBody>
          <a:bodyPr>
            <a:spAutoFit/>
          </a:bodyPr>
          <a:lstStyle/>
          <a:p>
            <a:endParaRPr lang="en-US">
              <a:latin typeface="+mn-lt"/>
            </a:endParaRPr>
          </a:p>
        </p:txBody>
      </p:sp>
      <p:sp>
        <p:nvSpPr>
          <p:cNvPr id="288788" name="Text Box 20"/>
          <p:cNvSpPr txBox="1">
            <a:spLocks noChangeArrowheads="1"/>
          </p:cNvSpPr>
          <p:nvPr/>
        </p:nvSpPr>
        <p:spPr bwMode="auto">
          <a:xfrm>
            <a:off x="2133600" y="2349500"/>
            <a:ext cx="457200" cy="304800"/>
          </a:xfrm>
          <a:prstGeom prst="rect">
            <a:avLst/>
          </a:prstGeom>
          <a:noFill/>
          <a:ln w="12700">
            <a:noFill/>
            <a:miter lim="800000"/>
            <a:headEnd/>
            <a:tailEnd/>
          </a:ln>
          <a:effectLst/>
        </p:spPr>
        <p:txBody>
          <a:bodyPr lIns="0" rIns="0">
            <a:spAutoFit/>
          </a:bodyPr>
          <a:lstStyle/>
          <a:p>
            <a:pPr algn="ctr">
              <a:spcBef>
                <a:spcPct val="50000"/>
              </a:spcBef>
            </a:pPr>
            <a:r>
              <a:rPr lang="en-US" sz="1400" b="0" dirty="0">
                <a:effectLst/>
                <a:latin typeface="+mn-lt"/>
              </a:rPr>
              <a:t>HT</a:t>
            </a:r>
          </a:p>
        </p:txBody>
      </p:sp>
      <p:sp>
        <p:nvSpPr>
          <p:cNvPr id="288789" name="Line 21"/>
          <p:cNvSpPr>
            <a:spLocks noChangeShapeType="1"/>
          </p:cNvSpPr>
          <p:nvPr/>
        </p:nvSpPr>
        <p:spPr bwMode="auto">
          <a:xfrm rot="16200000" flipV="1">
            <a:off x="4576763" y="2563813"/>
            <a:ext cx="0" cy="609600"/>
          </a:xfrm>
          <a:prstGeom prst="line">
            <a:avLst/>
          </a:prstGeom>
          <a:noFill/>
          <a:ln w="12700">
            <a:solidFill>
              <a:schemeClr val="tx1"/>
            </a:solidFill>
            <a:round/>
            <a:headEnd type="triangle" w="med" len="med"/>
            <a:tailEnd type="triangle" w="med" len="med"/>
          </a:ln>
          <a:effectLst/>
        </p:spPr>
        <p:txBody>
          <a:bodyPr>
            <a:spAutoFit/>
          </a:bodyPr>
          <a:lstStyle/>
          <a:p>
            <a:endParaRPr lang="en-US">
              <a:latin typeface="+mn-lt"/>
            </a:endParaRPr>
          </a:p>
        </p:txBody>
      </p:sp>
      <p:sp>
        <p:nvSpPr>
          <p:cNvPr id="288790" name="Line 22"/>
          <p:cNvSpPr>
            <a:spLocks noChangeShapeType="1"/>
          </p:cNvSpPr>
          <p:nvPr/>
        </p:nvSpPr>
        <p:spPr bwMode="auto">
          <a:xfrm rot="16200000" flipV="1">
            <a:off x="4584700" y="2243138"/>
            <a:ext cx="0" cy="609600"/>
          </a:xfrm>
          <a:prstGeom prst="line">
            <a:avLst/>
          </a:prstGeom>
          <a:noFill/>
          <a:ln w="12700">
            <a:solidFill>
              <a:schemeClr val="tx1"/>
            </a:solidFill>
            <a:round/>
            <a:headEnd type="triangle" w="med" len="med"/>
            <a:tailEnd type="triangle" w="med" len="med"/>
          </a:ln>
          <a:effectLst/>
        </p:spPr>
        <p:txBody>
          <a:bodyPr>
            <a:spAutoFit/>
          </a:bodyPr>
          <a:lstStyle/>
          <a:p>
            <a:endParaRPr lang="en-US">
              <a:latin typeface="+mn-lt"/>
            </a:endParaRPr>
          </a:p>
        </p:txBody>
      </p:sp>
      <p:sp>
        <p:nvSpPr>
          <p:cNvPr id="288791" name="Line 23"/>
          <p:cNvSpPr>
            <a:spLocks noChangeShapeType="1"/>
          </p:cNvSpPr>
          <p:nvPr/>
        </p:nvSpPr>
        <p:spPr bwMode="auto">
          <a:xfrm rot="16200000" flipV="1">
            <a:off x="4576763" y="2868613"/>
            <a:ext cx="0" cy="609600"/>
          </a:xfrm>
          <a:prstGeom prst="line">
            <a:avLst/>
          </a:prstGeom>
          <a:noFill/>
          <a:ln w="12700">
            <a:solidFill>
              <a:schemeClr val="tx1"/>
            </a:solidFill>
            <a:round/>
            <a:headEnd type="triangle" w="med" len="med"/>
            <a:tailEnd type="triangle" w="med" len="med"/>
          </a:ln>
          <a:effectLst/>
        </p:spPr>
        <p:txBody>
          <a:bodyPr>
            <a:spAutoFit/>
          </a:bodyPr>
          <a:lstStyle/>
          <a:p>
            <a:endParaRPr lang="en-US">
              <a:latin typeface="+mn-lt"/>
            </a:endParaRPr>
          </a:p>
        </p:txBody>
      </p:sp>
      <p:sp>
        <p:nvSpPr>
          <p:cNvPr id="288792" name="Rectangle 24"/>
          <p:cNvSpPr>
            <a:spLocks noChangeArrowheads="1"/>
          </p:cNvSpPr>
          <p:nvPr/>
        </p:nvSpPr>
        <p:spPr bwMode="auto">
          <a:xfrm rot="16200000">
            <a:off x="2574131" y="2648744"/>
            <a:ext cx="915988" cy="361950"/>
          </a:xfrm>
          <a:prstGeom prst="rect">
            <a:avLst/>
          </a:prstGeom>
          <a:noFill/>
          <a:ln>
            <a:noFill/>
            <a:headEnd/>
            <a:tailEnd/>
          </a:ln>
        </p:spPr>
        <p:style>
          <a:lnRef idx="1">
            <a:schemeClr val="dk1"/>
          </a:lnRef>
          <a:fillRef idx="3">
            <a:schemeClr val="dk1"/>
          </a:fillRef>
          <a:effectRef idx="2">
            <a:schemeClr val="dk1"/>
          </a:effectRef>
          <a:fontRef idx="minor">
            <a:schemeClr val="lt1"/>
          </a:fontRef>
        </p:style>
        <p:txBody>
          <a:bodyPr anchor="ctr"/>
          <a:lstStyle/>
          <a:p>
            <a:pPr algn="ctr"/>
            <a:r>
              <a:rPr lang="en-US" sz="1400" b="0" dirty="0">
                <a:effectLst/>
                <a:latin typeface="+mn-lt"/>
              </a:rPr>
              <a:t>IOMMU</a:t>
            </a:r>
          </a:p>
        </p:txBody>
      </p:sp>
      <p:sp>
        <p:nvSpPr>
          <p:cNvPr id="288793" name="Line 25"/>
          <p:cNvSpPr>
            <a:spLocks noChangeShapeType="1"/>
          </p:cNvSpPr>
          <p:nvPr/>
        </p:nvSpPr>
        <p:spPr bwMode="auto">
          <a:xfrm>
            <a:off x="1905000" y="4005779"/>
            <a:ext cx="914400" cy="0"/>
          </a:xfrm>
          <a:prstGeom prst="line">
            <a:avLst/>
          </a:prstGeom>
          <a:noFill/>
          <a:ln w="12700">
            <a:solidFill>
              <a:schemeClr val="tx1"/>
            </a:solidFill>
            <a:round/>
            <a:headEnd type="triangle" w="med" len="med"/>
            <a:tailEnd type="triangle" w="med" len="med"/>
          </a:ln>
          <a:effectLst/>
        </p:spPr>
        <p:txBody>
          <a:bodyPr>
            <a:spAutoFit/>
          </a:bodyPr>
          <a:lstStyle/>
          <a:p>
            <a:endParaRPr lang="en-US">
              <a:latin typeface="+mn-lt"/>
            </a:endParaRPr>
          </a:p>
        </p:txBody>
      </p:sp>
      <p:sp>
        <p:nvSpPr>
          <p:cNvPr id="288794" name="Line 26"/>
          <p:cNvSpPr>
            <a:spLocks noChangeShapeType="1"/>
          </p:cNvSpPr>
          <p:nvPr/>
        </p:nvSpPr>
        <p:spPr bwMode="auto">
          <a:xfrm flipV="1">
            <a:off x="3396344" y="4910138"/>
            <a:ext cx="0" cy="457200"/>
          </a:xfrm>
          <a:prstGeom prst="line">
            <a:avLst/>
          </a:prstGeom>
          <a:noFill/>
          <a:ln w="12700">
            <a:solidFill>
              <a:schemeClr val="tx1"/>
            </a:solidFill>
            <a:round/>
            <a:headEnd type="triangle" w="med" len="med"/>
            <a:tailEnd type="triangle" w="med" len="med"/>
          </a:ln>
          <a:effectLst/>
        </p:spPr>
        <p:txBody>
          <a:bodyPr>
            <a:spAutoFit/>
          </a:bodyPr>
          <a:lstStyle/>
          <a:p>
            <a:endParaRPr lang="en-US">
              <a:latin typeface="+mn-lt"/>
            </a:endParaRPr>
          </a:p>
        </p:txBody>
      </p:sp>
      <p:sp>
        <p:nvSpPr>
          <p:cNvPr id="288795" name="Line 27"/>
          <p:cNvSpPr>
            <a:spLocks noChangeShapeType="1"/>
          </p:cNvSpPr>
          <p:nvPr/>
        </p:nvSpPr>
        <p:spPr bwMode="auto">
          <a:xfrm flipV="1">
            <a:off x="3736863" y="4910138"/>
            <a:ext cx="0" cy="457200"/>
          </a:xfrm>
          <a:prstGeom prst="line">
            <a:avLst/>
          </a:prstGeom>
          <a:noFill/>
          <a:ln w="12700">
            <a:solidFill>
              <a:schemeClr val="tx1"/>
            </a:solidFill>
            <a:round/>
            <a:headEnd type="triangle" w="med" len="med"/>
            <a:tailEnd type="triangle" w="med" len="med"/>
          </a:ln>
          <a:effectLst/>
        </p:spPr>
        <p:txBody>
          <a:bodyPr>
            <a:spAutoFit/>
          </a:bodyPr>
          <a:lstStyle/>
          <a:p>
            <a:endParaRPr lang="en-US">
              <a:latin typeface="+mn-lt"/>
            </a:endParaRPr>
          </a:p>
        </p:txBody>
      </p:sp>
      <p:sp>
        <p:nvSpPr>
          <p:cNvPr id="288796" name="Text Box 28"/>
          <p:cNvSpPr txBox="1">
            <a:spLocks noChangeArrowheads="1"/>
          </p:cNvSpPr>
          <p:nvPr/>
        </p:nvSpPr>
        <p:spPr bwMode="auto">
          <a:xfrm>
            <a:off x="3200400" y="5486400"/>
            <a:ext cx="1219200" cy="304800"/>
          </a:xfrm>
          <a:prstGeom prst="rect">
            <a:avLst/>
          </a:prstGeom>
          <a:noFill/>
          <a:ln w="12700">
            <a:noFill/>
            <a:miter lim="800000"/>
            <a:headEnd/>
            <a:tailEnd/>
          </a:ln>
          <a:effectLst/>
        </p:spPr>
        <p:txBody>
          <a:bodyPr lIns="0" rIns="0">
            <a:spAutoFit/>
          </a:bodyPr>
          <a:lstStyle/>
          <a:p>
            <a:pPr>
              <a:spcBef>
                <a:spcPct val="50000"/>
              </a:spcBef>
            </a:pPr>
            <a:r>
              <a:rPr lang="en-US" sz="1400" b="0" dirty="0">
                <a:latin typeface="+mn-lt"/>
              </a:rPr>
              <a:t>PCI, LPC, etc</a:t>
            </a:r>
          </a:p>
        </p:txBody>
      </p:sp>
      <p:sp>
        <p:nvSpPr>
          <p:cNvPr id="288797" name="Text Box 29"/>
          <p:cNvSpPr txBox="1">
            <a:spLocks noChangeArrowheads="1"/>
          </p:cNvSpPr>
          <p:nvPr/>
        </p:nvSpPr>
        <p:spPr bwMode="auto">
          <a:xfrm>
            <a:off x="4308475" y="1295400"/>
            <a:ext cx="457200" cy="304800"/>
          </a:xfrm>
          <a:prstGeom prst="rect">
            <a:avLst/>
          </a:prstGeom>
          <a:noFill/>
          <a:ln w="12700">
            <a:solidFill>
              <a:schemeClr val="tx1"/>
            </a:solidFill>
            <a:miter lim="800000"/>
            <a:headEnd/>
            <a:tailEnd/>
          </a:ln>
          <a:effectLst/>
        </p:spPr>
        <p:txBody>
          <a:bodyPr lIns="0" rIns="0">
            <a:spAutoFit/>
          </a:bodyPr>
          <a:lstStyle/>
          <a:p>
            <a:pPr algn="ctr">
              <a:spcBef>
                <a:spcPct val="50000"/>
              </a:spcBef>
            </a:pPr>
            <a:r>
              <a:rPr lang="en-US" sz="1400" b="0" dirty="0">
                <a:latin typeface="+mn-lt"/>
              </a:rPr>
              <a:t>HT</a:t>
            </a:r>
          </a:p>
        </p:txBody>
      </p:sp>
      <p:sp>
        <p:nvSpPr>
          <p:cNvPr id="288798" name="Rectangle 30"/>
          <p:cNvSpPr>
            <a:spLocks noChangeArrowheads="1"/>
          </p:cNvSpPr>
          <p:nvPr/>
        </p:nvSpPr>
        <p:spPr bwMode="auto">
          <a:xfrm>
            <a:off x="3205956" y="2090738"/>
            <a:ext cx="1055688" cy="581025"/>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anchor="ctr"/>
          <a:lstStyle/>
          <a:p>
            <a:pPr algn="ctr"/>
            <a:r>
              <a:rPr lang="en-US" sz="1600" b="0" dirty="0" err="1">
                <a:solidFill>
                  <a:schemeClr val="bg2"/>
                </a:solidFill>
                <a:effectLst/>
              </a:rPr>
              <a:t>PCIe</a:t>
            </a:r>
            <a:r>
              <a:rPr lang="en-US" sz="1600" b="0" dirty="0">
                <a:solidFill>
                  <a:schemeClr val="bg2"/>
                </a:solidFill>
                <a:effectLst/>
              </a:rPr>
              <a:t>     bridge</a:t>
            </a:r>
          </a:p>
        </p:txBody>
      </p:sp>
      <p:sp>
        <p:nvSpPr>
          <p:cNvPr id="288799" name="Line 31"/>
          <p:cNvSpPr>
            <a:spLocks noChangeShapeType="1"/>
          </p:cNvSpPr>
          <p:nvPr/>
        </p:nvSpPr>
        <p:spPr bwMode="auto">
          <a:xfrm flipV="1">
            <a:off x="1339850" y="4265613"/>
            <a:ext cx="0" cy="449262"/>
          </a:xfrm>
          <a:prstGeom prst="line">
            <a:avLst/>
          </a:prstGeom>
          <a:noFill/>
          <a:ln w="12700">
            <a:solidFill>
              <a:schemeClr val="tx1"/>
            </a:solidFill>
            <a:round/>
            <a:headEnd type="triangle" w="med" len="med"/>
            <a:tailEnd type="triangle" w="med" len="med"/>
          </a:ln>
          <a:effectLst/>
        </p:spPr>
        <p:txBody>
          <a:bodyPr>
            <a:spAutoFit/>
          </a:bodyPr>
          <a:lstStyle/>
          <a:p>
            <a:endParaRPr lang="en-US">
              <a:latin typeface="+mn-lt"/>
            </a:endParaRPr>
          </a:p>
        </p:txBody>
      </p:sp>
      <p:sp>
        <p:nvSpPr>
          <p:cNvPr id="288800" name="Rectangle 32"/>
          <p:cNvSpPr>
            <a:spLocks noChangeArrowheads="1"/>
          </p:cNvSpPr>
          <p:nvPr/>
        </p:nvSpPr>
        <p:spPr bwMode="auto">
          <a:xfrm>
            <a:off x="771525" y="3821113"/>
            <a:ext cx="1143000" cy="369332"/>
          </a:xfrm>
          <a:prstGeom prst="rect">
            <a:avLst/>
          </a:prstGeom>
          <a:ln>
            <a:headEnd/>
            <a:tailEnd/>
          </a:ln>
        </p:spPr>
        <p:style>
          <a:lnRef idx="0">
            <a:schemeClr val="accent2"/>
          </a:lnRef>
          <a:fillRef idx="3">
            <a:schemeClr val="accent2"/>
          </a:fillRef>
          <a:effectRef idx="3">
            <a:schemeClr val="accent2"/>
          </a:effectRef>
          <a:fontRef idx="minor">
            <a:schemeClr val="lt1"/>
          </a:fontRef>
        </p:style>
        <p:txBody>
          <a:bodyPr anchor="ctr">
            <a:spAutoFit/>
          </a:bodyPr>
          <a:lstStyle/>
          <a:p>
            <a:pPr algn="ctr"/>
            <a:r>
              <a:rPr lang="en-US" b="0" dirty="0">
                <a:solidFill>
                  <a:schemeClr val="tx1"/>
                </a:solidFill>
              </a:rPr>
              <a:t>CPU</a:t>
            </a:r>
          </a:p>
        </p:txBody>
      </p:sp>
      <p:cxnSp>
        <p:nvCxnSpPr>
          <p:cNvPr id="288801" name="AutoShape 33"/>
          <p:cNvCxnSpPr>
            <a:cxnSpLocks noChangeShapeType="1"/>
            <a:stCxn id="288798" idx="3"/>
            <a:endCxn id="288802" idx="1"/>
          </p:cNvCxnSpPr>
          <p:nvPr/>
        </p:nvCxnSpPr>
        <p:spPr bwMode="auto">
          <a:xfrm flipV="1">
            <a:off x="4261644" y="1759744"/>
            <a:ext cx="1342231" cy="621507"/>
          </a:xfrm>
          <a:prstGeom prst="bentConnector3">
            <a:avLst>
              <a:gd name="adj1" fmla="val 50000"/>
            </a:avLst>
          </a:prstGeom>
          <a:noFill/>
          <a:ln w="12700">
            <a:solidFill>
              <a:schemeClr val="tx1"/>
            </a:solidFill>
            <a:miter lim="800000"/>
            <a:headEnd type="triangle" w="med" len="med"/>
            <a:tailEnd type="triangle" w="med" len="med"/>
          </a:ln>
          <a:effectLst/>
        </p:spPr>
      </p:cxnSp>
      <p:sp>
        <p:nvSpPr>
          <p:cNvPr id="288802" name="Rectangle 34"/>
          <p:cNvSpPr>
            <a:spLocks noChangeArrowheads="1"/>
          </p:cNvSpPr>
          <p:nvPr/>
        </p:nvSpPr>
        <p:spPr bwMode="auto">
          <a:xfrm>
            <a:off x="5603875" y="1366838"/>
            <a:ext cx="1308100" cy="785812"/>
          </a:xfrm>
          <a:prstGeom prst="rect">
            <a:avLst/>
          </a:prstGeom>
          <a:ln>
            <a:headEnd/>
            <a:tailEnd/>
          </a:ln>
        </p:spPr>
        <p:style>
          <a:lnRef idx="0">
            <a:schemeClr val="accent2"/>
          </a:lnRef>
          <a:fillRef idx="3">
            <a:schemeClr val="accent2"/>
          </a:fillRef>
          <a:effectRef idx="3">
            <a:schemeClr val="accent2"/>
          </a:effectRef>
          <a:fontRef idx="minor">
            <a:schemeClr val="lt1"/>
          </a:fontRef>
        </p:style>
        <p:txBody>
          <a:bodyPr anchor="ctr"/>
          <a:lstStyle/>
          <a:p>
            <a:pPr algn="ctr"/>
            <a:r>
              <a:rPr lang="en-US" sz="1600" b="0">
                <a:effectLst/>
              </a:rPr>
              <a:t>     </a:t>
            </a:r>
            <a:r>
              <a:rPr lang="en-US" sz="1600" b="0">
                <a:solidFill>
                  <a:schemeClr val="bg2"/>
                </a:solidFill>
                <a:effectLst/>
              </a:rPr>
              <a:t>Device</a:t>
            </a:r>
          </a:p>
        </p:txBody>
      </p:sp>
      <p:sp>
        <p:nvSpPr>
          <p:cNvPr id="288803" name="Rectangle 35"/>
          <p:cNvSpPr>
            <a:spLocks noChangeArrowheads="1"/>
          </p:cNvSpPr>
          <p:nvPr/>
        </p:nvSpPr>
        <p:spPr bwMode="auto">
          <a:xfrm rot="16200000">
            <a:off x="5447507" y="1629568"/>
            <a:ext cx="584200" cy="271463"/>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lIns="0" rIns="0" anchor="ctr"/>
          <a:lstStyle/>
          <a:p>
            <a:pPr algn="ctr"/>
            <a:r>
              <a:rPr lang="en-US" sz="1000" b="0">
                <a:solidFill>
                  <a:schemeClr val="bg2"/>
                </a:solidFill>
                <a:effectLst/>
              </a:rPr>
              <a:t>ATC</a:t>
            </a:r>
          </a:p>
        </p:txBody>
      </p:sp>
      <p:sp>
        <p:nvSpPr>
          <p:cNvPr id="288804" name="Text Box 36"/>
          <p:cNvSpPr txBox="1">
            <a:spLocks noChangeArrowheads="1"/>
          </p:cNvSpPr>
          <p:nvPr/>
        </p:nvSpPr>
        <p:spPr bwMode="auto">
          <a:xfrm>
            <a:off x="6164263" y="2233613"/>
            <a:ext cx="1173162" cy="457200"/>
          </a:xfrm>
          <a:prstGeom prst="rect">
            <a:avLst/>
          </a:prstGeom>
          <a:noFill/>
          <a:ln w="12700">
            <a:noFill/>
            <a:miter lim="800000"/>
            <a:headEnd/>
            <a:tailEnd/>
          </a:ln>
          <a:effectLst/>
        </p:spPr>
        <p:txBody>
          <a:bodyPr rIns="0">
            <a:spAutoFit/>
          </a:bodyPr>
          <a:lstStyle/>
          <a:p>
            <a:pPr>
              <a:spcBef>
                <a:spcPct val="50000"/>
              </a:spcBef>
            </a:pPr>
            <a:r>
              <a:rPr lang="en-US" sz="1200" b="0">
                <a:latin typeface="+mn-lt"/>
              </a:rPr>
              <a:t>optional remote ATC</a:t>
            </a:r>
          </a:p>
        </p:txBody>
      </p:sp>
      <p:cxnSp>
        <p:nvCxnSpPr>
          <p:cNvPr id="288805" name="AutoShape 37"/>
          <p:cNvCxnSpPr>
            <a:cxnSpLocks noChangeShapeType="1"/>
            <a:stCxn id="288803" idx="1"/>
            <a:endCxn id="288804" idx="1"/>
          </p:cNvCxnSpPr>
          <p:nvPr/>
        </p:nvCxnSpPr>
        <p:spPr bwMode="auto">
          <a:xfrm rot="16200000" flipH="1">
            <a:off x="5749131" y="2047082"/>
            <a:ext cx="404813" cy="425450"/>
          </a:xfrm>
          <a:prstGeom prst="curvedConnector2">
            <a:avLst/>
          </a:prstGeom>
          <a:noFill/>
          <a:ln w="12700">
            <a:solidFill>
              <a:schemeClr val="tx1"/>
            </a:solidFill>
            <a:round/>
            <a:headEnd type="triangle" w="med" len="sm"/>
            <a:tailEnd type="none" w="med" len="sm"/>
          </a:ln>
          <a:effectLst/>
        </p:spPr>
      </p:cxnSp>
      <p:sp>
        <p:nvSpPr>
          <p:cNvPr id="288806" name="Rectangle 38"/>
          <p:cNvSpPr>
            <a:spLocks noChangeArrowheads="1"/>
          </p:cNvSpPr>
          <p:nvPr/>
        </p:nvSpPr>
        <p:spPr bwMode="auto">
          <a:xfrm>
            <a:off x="3205957" y="1838325"/>
            <a:ext cx="1055687" cy="254000"/>
          </a:xfrm>
          <a:prstGeom prst="rect">
            <a:avLst/>
          </a:prstGeom>
          <a:ln>
            <a:headEnd/>
            <a:tailEnd/>
          </a:ln>
        </p:spPr>
        <p:style>
          <a:lnRef idx="1">
            <a:schemeClr val="accent5"/>
          </a:lnRef>
          <a:fillRef idx="3">
            <a:schemeClr val="accent5"/>
          </a:fillRef>
          <a:effectRef idx="2">
            <a:schemeClr val="accent5"/>
          </a:effectRef>
          <a:fontRef idx="minor">
            <a:schemeClr val="lt1"/>
          </a:fontRef>
        </p:style>
        <p:txBody>
          <a:bodyPr anchor="ctr"/>
          <a:lstStyle/>
          <a:p>
            <a:pPr algn="ctr"/>
            <a:r>
              <a:rPr lang="en-US" sz="1600" b="0">
                <a:solidFill>
                  <a:schemeClr val="tx1"/>
                </a:solidFill>
              </a:rPr>
              <a:t>Tunnel</a:t>
            </a:r>
          </a:p>
        </p:txBody>
      </p:sp>
      <p:sp>
        <p:nvSpPr>
          <p:cNvPr id="288807" name="Rectangle 39"/>
          <p:cNvSpPr>
            <a:spLocks noChangeArrowheads="1"/>
          </p:cNvSpPr>
          <p:nvPr/>
        </p:nvSpPr>
        <p:spPr bwMode="auto">
          <a:xfrm>
            <a:off x="3220809" y="2671763"/>
            <a:ext cx="1057275" cy="581025"/>
          </a:xfrm>
          <a:prstGeom prst="rect">
            <a:avLst/>
          </a:prstGeom>
          <a:ln>
            <a:headEnd/>
            <a:tailEnd/>
          </a:ln>
        </p:spPr>
        <p:style>
          <a:lnRef idx="0">
            <a:schemeClr val="accent2"/>
          </a:lnRef>
          <a:fillRef idx="3">
            <a:schemeClr val="accent2"/>
          </a:fillRef>
          <a:effectRef idx="3">
            <a:schemeClr val="accent2"/>
          </a:effectRef>
          <a:fontRef idx="minor">
            <a:schemeClr val="lt1"/>
          </a:fontRef>
        </p:style>
        <p:txBody>
          <a:bodyPr anchor="ctr"/>
          <a:lstStyle/>
          <a:p>
            <a:pPr algn="ctr"/>
            <a:r>
              <a:rPr lang="en-US" sz="1600" b="0" dirty="0" err="1">
                <a:solidFill>
                  <a:schemeClr val="tx1"/>
                </a:solidFill>
              </a:rPr>
              <a:t>PCIe</a:t>
            </a:r>
            <a:r>
              <a:rPr lang="en-US" sz="1600" b="0" dirty="0">
                <a:solidFill>
                  <a:schemeClr val="tx1"/>
                </a:solidFill>
              </a:rPr>
              <a:t>     bridge</a:t>
            </a:r>
          </a:p>
        </p:txBody>
      </p:sp>
      <p:sp>
        <p:nvSpPr>
          <p:cNvPr id="288808" name="Line 40"/>
          <p:cNvSpPr>
            <a:spLocks noChangeShapeType="1"/>
          </p:cNvSpPr>
          <p:nvPr/>
        </p:nvSpPr>
        <p:spPr bwMode="auto">
          <a:xfrm rot="16200000" flipV="1">
            <a:off x="4576763" y="2713038"/>
            <a:ext cx="0" cy="609600"/>
          </a:xfrm>
          <a:prstGeom prst="line">
            <a:avLst/>
          </a:prstGeom>
          <a:noFill/>
          <a:ln w="12700">
            <a:solidFill>
              <a:schemeClr val="tx1"/>
            </a:solidFill>
            <a:round/>
            <a:headEnd type="triangle" w="med" len="med"/>
            <a:tailEnd type="triangle" w="med" len="med"/>
          </a:ln>
          <a:effectLst/>
        </p:spPr>
        <p:txBody>
          <a:bodyPr>
            <a:spAutoFit/>
          </a:bodyPr>
          <a:lstStyle/>
          <a:p>
            <a:endParaRPr lang="en-US">
              <a:latin typeface="+mn-lt"/>
            </a:endParaRPr>
          </a:p>
        </p:txBody>
      </p:sp>
      <p:cxnSp>
        <p:nvCxnSpPr>
          <p:cNvPr id="288809" name="AutoShape 41"/>
          <p:cNvCxnSpPr>
            <a:cxnSpLocks noChangeShapeType="1"/>
            <a:stCxn id="288806" idx="3"/>
          </p:cNvCxnSpPr>
          <p:nvPr/>
        </p:nvCxnSpPr>
        <p:spPr bwMode="auto">
          <a:xfrm flipV="1">
            <a:off x="4261644" y="1606551"/>
            <a:ext cx="334169" cy="358774"/>
          </a:xfrm>
          <a:prstGeom prst="bentConnector2">
            <a:avLst/>
          </a:prstGeom>
          <a:noFill/>
          <a:ln w="12700">
            <a:solidFill>
              <a:schemeClr val="tx1"/>
            </a:solidFill>
            <a:miter lim="800000"/>
            <a:headEnd type="triangle" w="med" len="med"/>
            <a:tailEnd type="triangle" w="med" len="med"/>
          </a:ln>
          <a:effectLst/>
        </p:spPr>
      </p:cxnSp>
      <p:sp>
        <p:nvSpPr>
          <p:cNvPr id="288810" name="Rectangle 42"/>
          <p:cNvSpPr>
            <a:spLocks noChangeArrowheads="1"/>
          </p:cNvSpPr>
          <p:nvPr/>
        </p:nvSpPr>
        <p:spPr bwMode="auto">
          <a:xfrm rot="16200000">
            <a:off x="2802731" y="3677444"/>
            <a:ext cx="420688" cy="215900"/>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lIns="0" rIns="0" anchor="ctr"/>
          <a:lstStyle/>
          <a:p>
            <a:pPr algn="ctr"/>
            <a:r>
              <a:rPr lang="en-US" sz="900" b="0" dirty="0">
                <a:solidFill>
                  <a:schemeClr val="bg2"/>
                </a:solidFill>
                <a:effectLst/>
              </a:rPr>
              <a:t>ATC</a:t>
            </a:r>
          </a:p>
        </p:txBody>
      </p:sp>
      <p:sp>
        <p:nvSpPr>
          <p:cNvPr id="288811" name="Rectangle 43"/>
          <p:cNvSpPr>
            <a:spLocks noChangeArrowheads="1"/>
          </p:cNvSpPr>
          <p:nvPr/>
        </p:nvSpPr>
        <p:spPr bwMode="auto">
          <a:xfrm rot="16200000">
            <a:off x="2788444" y="2024857"/>
            <a:ext cx="465137" cy="215900"/>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lIns="0" rIns="0" anchor="ctr"/>
          <a:lstStyle/>
          <a:p>
            <a:pPr algn="ctr"/>
            <a:r>
              <a:rPr lang="en-US" sz="1000" b="0">
                <a:solidFill>
                  <a:schemeClr val="bg2"/>
                </a:solidFill>
                <a:effectLst/>
              </a:rPr>
              <a:t>ATC</a:t>
            </a:r>
          </a:p>
        </p:txBody>
      </p:sp>
      <p:sp>
        <p:nvSpPr>
          <p:cNvPr id="288812" name="Text Box 44"/>
          <p:cNvSpPr txBox="1">
            <a:spLocks noChangeArrowheads="1"/>
          </p:cNvSpPr>
          <p:nvPr/>
        </p:nvSpPr>
        <p:spPr bwMode="auto">
          <a:xfrm>
            <a:off x="5486400" y="4740275"/>
            <a:ext cx="3352800" cy="954107"/>
          </a:xfrm>
          <a:prstGeom prst="rect">
            <a:avLst/>
          </a:prstGeom>
          <a:noFill/>
          <a:ln w="12700" algn="ctr">
            <a:noFill/>
            <a:miter lim="800000"/>
            <a:headEnd/>
            <a:tailEnd/>
          </a:ln>
          <a:effectLst/>
        </p:spPr>
        <p:txBody>
          <a:bodyPr>
            <a:spAutoFit/>
          </a:bodyPr>
          <a:lstStyle/>
          <a:p>
            <a:pPr eaLnBrk="0" hangingPunct="0"/>
            <a:r>
              <a:rPr lang="en-US" sz="1400" b="0">
                <a:effectLst/>
                <a:latin typeface="+mn-lt"/>
              </a:rPr>
              <a:t>ATC = Address Translation Cache</a:t>
            </a:r>
          </a:p>
          <a:p>
            <a:pPr eaLnBrk="0" hangingPunct="0"/>
            <a:r>
              <a:rPr lang="en-US" sz="1400" b="0">
                <a:effectLst/>
                <a:latin typeface="+mn-lt"/>
              </a:rPr>
              <a:t>      (ATC a.k.a. IOTLB)</a:t>
            </a:r>
          </a:p>
          <a:p>
            <a:pPr eaLnBrk="0" hangingPunct="0"/>
            <a:r>
              <a:rPr lang="en-US" sz="1400" b="0">
                <a:effectLst/>
                <a:latin typeface="+mn-lt"/>
              </a:rPr>
              <a:t>HT = HyperTransport™ link</a:t>
            </a:r>
          </a:p>
          <a:p>
            <a:pPr eaLnBrk="0" hangingPunct="0"/>
            <a:r>
              <a:rPr lang="en-US" sz="1400" b="0">
                <a:effectLst/>
                <a:latin typeface="+mn-lt"/>
              </a:rPr>
              <a:t>PCIe = PCI Express™ link</a:t>
            </a:r>
          </a:p>
        </p:txBody>
      </p:sp>
      <p:sp>
        <p:nvSpPr>
          <p:cNvPr id="288813" name="Rectangle 45"/>
          <p:cNvSpPr>
            <a:spLocks noChangeArrowheads="1"/>
          </p:cNvSpPr>
          <p:nvPr/>
        </p:nvSpPr>
        <p:spPr bwMode="auto">
          <a:xfrm>
            <a:off x="3205957" y="3481388"/>
            <a:ext cx="1055687" cy="904875"/>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anchor="ctr"/>
          <a:lstStyle/>
          <a:p>
            <a:pPr algn="ctr"/>
            <a:r>
              <a:rPr lang="en-US" sz="1600" b="0">
                <a:solidFill>
                  <a:schemeClr val="bg2"/>
                </a:solidFill>
                <a:effectLst/>
              </a:rPr>
              <a:t>PCIe     bridge</a:t>
            </a:r>
          </a:p>
        </p:txBody>
      </p:sp>
      <p:sp>
        <p:nvSpPr>
          <p:cNvPr id="288814" name="Rectangle 46"/>
          <p:cNvSpPr>
            <a:spLocks noChangeArrowheads="1"/>
          </p:cNvSpPr>
          <p:nvPr/>
        </p:nvSpPr>
        <p:spPr bwMode="auto">
          <a:xfrm>
            <a:off x="3210719" y="4386263"/>
            <a:ext cx="1046163" cy="534987"/>
          </a:xfrm>
          <a:prstGeom prst="rect">
            <a:avLst/>
          </a:prstGeom>
          <a:ln>
            <a:headEnd/>
            <a:tailEnd/>
          </a:ln>
        </p:spPr>
        <p:style>
          <a:lnRef idx="1">
            <a:schemeClr val="accent5"/>
          </a:lnRef>
          <a:fillRef idx="3">
            <a:schemeClr val="accent5"/>
          </a:fillRef>
          <a:effectRef idx="2">
            <a:schemeClr val="accent5"/>
          </a:effectRef>
          <a:fontRef idx="minor">
            <a:schemeClr val="lt1"/>
          </a:fontRef>
        </p:style>
        <p:txBody>
          <a:bodyPr anchor="ctr"/>
          <a:lstStyle/>
          <a:p>
            <a:pPr algn="ctr"/>
            <a:r>
              <a:rPr lang="en-US" sz="1600" b="0">
                <a:solidFill>
                  <a:schemeClr val="tx1"/>
                </a:solidFill>
              </a:rPr>
              <a:t>IO Hub</a:t>
            </a:r>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18" name="Rectangle 2"/>
          <p:cNvSpPr>
            <a:spLocks noGrp="1" noChangeArrowheads="1"/>
          </p:cNvSpPr>
          <p:nvPr>
            <p:ph type="title"/>
          </p:nvPr>
        </p:nvSpPr>
        <p:spPr/>
        <p:txBody>
          <a:bodyPr/>
          <a:lstStyle/>
          <a:p>
            <a:r>
              <a:rPr lang="en-US"/>
              <a:t>IOMMU Function Summary</a:t>
            </a:r>
          </a:p>
        </p:txBody>
      </p:sp>
      <p:sp>
        <p:nvSpPr>
          <p:cNvPr id="290819" name="Rectangle 3"/>
          <p:cNvSpPr>
            <a:spLocks noGrp="1" noChangeArrowheads="1"/>
          </p:cNvSpPr>
          <p:nvPr>
            <p:ph idx="1"/>
          </p:nvPr>
        </p:nvSpPr>
        <p:spPr>
          <a:xfrm>
            <a:off x="381000" y="1401763"/>
            <a:ext cx="8388350" cy="5576887"/>
          </a:xfrm>
        </p:spPr>
        <p:txBody>
          <a:bodyPr/>
          <a:lstStyle/>
          <a:p>
            <a:pPr>
              <a:lnSpc>
                <a:spcPct val="80000"/>
              </a:lnSpc>
            </a:pPr>
            <a:r>
              <a:rPr lang="en-US" sz="2800" dirty="0"/>
              <a:t>Address translation and memory protection</a:t>
            </a:r>
          </a:p>
          <a:p>
            <a:pPr lvl="1">
              <a:lnSpc>
                <a:spcPct val="80000"/>
              </a:lnSpc>
            </a:pPr>
            <a:r>
              <a:rPr lang="en-US" sz="2400" dirty="0"/>
              <a:t>Isolation is key to security protections</a:t>
            </a:r>
          </a:p>
          <a:p>
            <a:pPr lvl="1">
              <a:lnSpc>
                <a:spcPct val="80000"/>
              </a:lnSpc>
            </a:pPr>
            <a:r>
              <a:rPr lang="en-US" sz="2400" dirty="0"/>
              <a:t>Restrict I/O devices to access only allowed memory, preventing “wild” writes and “sneak peeks”</a:t>
            </a:r>
          </a:p>
          <a:p>
            <a:pPr lvl="1">
              <a:lnSpc>
                <a:spcPct val="80000"/>
              </a:lnSpc>
            </a:pPr>
            <a:r>
              <a:rPr lang="en-US" sz="2400" dirty="0"/>
              <a:t>Direct assignment of I/O device to VM guest increases I/O efficiency</a:t>
            </a:r>
          </a:p>
          <a:p>
            <a:pPr lvl="1">
              <a:lnSpc>
                <a:spcPct val="80000"/>
              </a:lnSpc>
            </a:pPr>
            <a:r>
              <a:rPr lang="en-US" sz="2400" dirty="0"/>
              <a:t>I/O devices can use same address space as VM guest, reducing hypervisor intervention</a:t>
            </a:r>
          </a:p>
          <a:p>
            <a:pPr lvl="1">
              <a:lnSpc>
                <a:spcPct val="80000"/>
              </a:lnSpc>
            </a:pPr>
            <a:r>
              <a:rPr lang="en-US" sz="2400" dirty="0"/>
              <a:t>Simplify I/O devices by eliminating scatter/gather logic</a:t>
            </a:r>
          </a:p>
          <a:p>
            <a:pPr>
              <a:lnSpc>
                <a:spcPct val="80000"/>
              </a:lnSpc>
            </a:pPr>
            <a:r>
              <a:rPr lang="en-US" sz="2800" dirty="0"/>
              <a:t>Interrupt remapping</a:t>
            </a:r>
          </a:p>
          <a:p>
            <a:pPr lvl="1">
              <a:lnSpc>
                <a:spcPct val="80000"/>
              </a:lnSpc>
            </a:pPr>
            <a:r>
              <a:rPr lang="en-US" sz="2400" dirty="0"/>
              <a:t>Efficiently route and block interrupts</a:t>
            </a:r>
          </a:p>
          <a:p>
            <a:pPr lvl="1">
              <a:lnSpc>
                <a:spcPct val="80000"/>
              </a:lnSpc>
            </a:pPr>
            <a:r>
              <a:rPr lang="en-US" sz="2400" dirty="0"/>
              <a:t>Support new PCI-SIG I/O Virtualization </a:t>
            </a:r>
            <a:r>
              <a:rPr lang="en-US" sz="2400" dirty="0" smtClean="0"/>
              <a:t/>
            </a:r>
            <a:br>
              <a:rPr lang="en-US" sz="2400" dirty="0" smtClean="0"/>
            </a:br>
            <a:r>
              <a:rPr lang="en-US" sz="2400" dirty="0" smtClean="0"/>
              <a:t>(</a:t>
            </a:r>
            <a:r>
              <a:rPr lang="en-US" sz="2400" dirty="0"/>
              <a:t>IOV) specifications</a:t>
            </a:r>
          </a:p>
          <a:p>
            <a:pPr lvl="1">
              <a:lnSpc>
                <a:spcPct val="80000"/>
              </a:lnSpc>
              <a:buFont typeface="Wingdings" pitchFamily="2" charset="2"/>
              <a:buNone/>
            </a:pPr>
            <a:endParaRPr lang="en-US" sz="2400" dirty="0"/>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4962" name="Rectangle 2"/>
          <p:cNvSpPr>
            <a:spLocks noGrp="1" noChangeArrowheads="1"/>
          </p:cNvSpPr>
          <p:nvPr>
            <p:ph type="title"/>
          </p:nvPr>
        </p:nvSpPr>
        <p:spPr/>
        <p:txBody>
          <a:bodyPr/>
          <a:lstStyle/>
          <a:p>
            <a:r>
              <a:rPr lang="en-US" dirty="0"/>
              <a:t>Overview </a:t>
            </a:r>
            <a:r>
              <a:rPr lang="en-US" dirty="0" smtClean="0"/>
              <a:t>And Fly-By</a:t>
            </a:r>
            <a:endParaRPr lang="en-US" dirty="0"/>
          </a:p>
        </p:txBody>
      </p:sp>
      <p:sp>
        <p:nvSpPr>
          <p:cNvPr id="424963" name="Rectangle 3"/>
          <p:cNvSpPr>
            <a:spLocks noGrp="1" noChangeArrowheads="1"/>
          </p:cNvSpPr>
          <p:nvPr>
            <p:ph idx="1"/>
          </p:nvPr>
        </p:nvSpPr>
        <p:spPr>
          <a:xfrm>
            <a:off x="381000" y="1420813"/>
            <a:ext cx="8388350" cy="2139950"/>
          </a:xfrm>
        </p:spPr>
        <p:txBody>
          <a:bodyPr/>
          <a:lstStyle/>
          <a:p>
            <a:r>
              <a:rPr lang="en-US"/>
              <a:t>Overview IOMMU use models </a:t>
            </a:r>
          </a:p>
          <a:p>
            <a:r>
              <a:rPr lang="en-US"/>
              <a:t>Fly-by updates and interrupts</a:t>
            </a:r>
          </a:p>
          <a:p>
            <a:pPr lvl="1"/>
            <a:r>
              <a:rPr lang="en-US"/>
              <a:t>Review at your leisure</a:t>
            </a:r>
          </a:p>
          <a:p>
            <a:pPr lvl="1"/>
            <a:r>
              <a:rPr lang="en-US"/>
              <a:t>Visit AMD booth or contact authors</a:t>
            </a:r>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538" name="Rectangle 2"/>
          <p:cNvSpPr>
            <a:spLocks noGrp="1" noChangeArrowheads="1"/>
          </p:cNvSpPr>
          <p:nvPr>
            <p:ph type="title"/>
          </p:nvPr>
        </p:nvSpPr>
        <p:spPr/>
        <p:txBody>
          <a:bodyPr/>
          <a:lstStyle/>
          <a:p>
            <a:r>
              <a:rPr lang="en-US" dirty="0"/>
              <a:t>IOMMU </a:t>
            </a:r>
            <a:r>
              <a:rPr lang="en-US" dirty="0" smtClean="0"/>
              <a:t>Role </a:t>
            </a:r>
            <a:r>
              <a:rPr smtClean="0"/>
              <a:t>I</a:t>
            </a:r>
            <a:r>
              <a:rPr lang="en-US" dirty="0" smtClean="0"/>
              <a:t>n System</a:t>
            </a:r>
            <a:endParaRPr lang="en-US" dirty="0"/>
          </a:p>
        </p:txBody>
      </p:sp>
      <p:sp>
        <p:nvSpPr>
          <p:cNvPr id="321539" name="Rectangle 3"/>
          <p:cNvSpPr>
            <a:spLocks noChangeArrowheads="1"/>
          </p:cNvSpPr>
          <p:nvPr/>
        </p:nvSpPr>
        <p:spPr bwMode="grayWhite">
          <a:xfrm>
            <a:off x="1744663" y="2333625"/>
            <a:ext cx="2009775" cy="1455738"/>
          </a:xfrm>
          <a:prstGeom prst="rect">
            <a:avLst/>
          </a:prstGeom>
          <a:ln>
            <a:headEnd/>
            <a:tailEnd/>
          </a:ln>
        </p:spPr>
        <p:style>
          <a:lnRef idx="1">
            <a:schemeClr val="accent6"/>
          </a:lnRef>
          <a:fillRef idx="3">
            <a:schemeClr val="accent6"/>
          </a:fillRef>
          <a:effectRef idx="2">
            <a:schemeClr val="accent6"/>
          </a:effectRef>
          <a:fontRef idx="minor">
            <a:schemeClr val="lt1"/>
          </a:fontRef>
        </p:style>
        <p:txBody>
          <a:bodyPr anchor="b" anchorCtr="1"/>
          <a:lstStyle/>
          <a:p>
            <a:pPr algn="ctr"/>
            <a:r>
              <a:rPr lang="en-US" sz="2000" b="0">
                <a:solidFill>
                  <a:schemeClr val="tx1"/>
                </a:solidFill>
              </a:rPr>
              <a:t>Application</a:t>
            </a:r>
          </a:p>
        </p:txBody>
      </p:sp>
      <p:sp>
        <p:nvSpPr>
          <p:cNvPr id="321540" name="Rectangle 4"/>
          <p:cNvSpPr>
            <a:spLocks noChangeArrowheads="1"/>
          </p:cNvSpPr>
          <p:nvPr/>
        </p:nvSpPr>
        <p:spPr bwMode="grayWhite">
          <a:xfrm>
            <a:off x="1287463" y="1876425"/>
            <a:ext cx="2009775" cy="1455738"/>
          </a:xfrm>
          <a:prstGeom prst="rect">
            <a:avLst/>
          </a:prstGeom>
          <a:ln>
            <a:headEnd/>
            <a:tailEnd/>
          </a:ln>
        </p:spPr>
        <p:style>
          <a:lnRef idx="1">
            <a:schemeClr val="accent6"/>
          </a:lnRef>
          <a:fillRef idx="3">
            <a:schemeClr val="accent6"/>
          </a:fillRef>
          <a:effectRef idx="2">
            <a:schemeClr val="accent6"/>
          </a:effectRef>
          <a:fontRef idx="minor">
            <a:schemeClr val="lt1"/>
          </a:fontRef>
        </p:style>
        <p:txBody>
          <a:bodyPr anchor="b" anchorCtr="1"/>
          <a:lstStyle/>
          <a:p>
            <a:pPr algn="ctr"/>
            <a:r>
              <a:rPr lang="en-US" sz="2000" b="0">
                <a:solidFill>
                  <a:schemeClr val="tx1"/>
                </a:solidFill>
              </a:rPr>
              <a:t>Application</a:t>
            </a:r>
          </a:p>
        </p:txBody>
      </p:sp>
      <p:sp>
        <p:nvSpPr>
          <p:cNvPr id="321541" name="Rectangle 5"/>
          <p:cNvSpPr>
            <a:spLocks noChangeArrowheads="1"/>
          </p:cNvSpPr>
          <p:nvPr/>
        </p:nvSpPr>
        <p:spPr bwMode="invGray">
          <a:xfrm>
            <a:off x="1744663" y="4041775"/>
            <a:ext cx="2009775" cy="1455738"/>
          </a:xfrm>
          <a:prstGeom prst="rect">
            <a:avLst/>
          </a:prstGeom>
          <a:ln>
            <a:headEnd/>
            <a:tailEnd/>
          </a:ln>
        </p:spPr>
        <p:style>
          <a:lnRef idx="1">
            <a:schemeClr val="accent3"/>
          </a:lnRef>
          <a:fillRef idx="3">
            <a:schemeClr val="accent3"/>
          </a:fillRef>
          <a:effectRef idx="2">
            <a:schemeClr val="accent3"/>
          </a:effectRef>
          <a:fontRef idx="minor">
            <a:schemeClr val="lt1"/>
          </a:fontRef>
        </p:style>
        <p:txBody>
          <a:bodyPr wrap="none" anchor="ctr"/>
          <a:lstStyle/>
          <a:p>
            <a:pPr algn="ctr"/>
            <a:r>
              <a:rPr lang="en-US" sz="1600" dirty="0">
                <a:solidFill>
                  <a:schemeClr val="tx1"/>
                </a:solidFill>
              </a:rPr>
              <a:t>System </a:t>
            </a:r>
          </a:p>
          <a:p>
            <a:pPr algn="ctr"/>
            <a:r>
              <a:rPr lang="en-US" sz="1600" b="0" dirty="0">
                <a:solidFill>
                  <a:schemeClr val="tx1"/>
                </a:solidFill>
              </a:rPr>
              <a:t>Software</a:t>
            </a:r>
          </a:p>
        </p:txBody>
      </p:sp>
      <p:sp>
        <p:nvSpPr>
          <p:cNvPr id="321542" name="AutoShape 6"/>
          <p:cNvSpPr>
            <a:spLocks noChangeArrowheads="1"/>
          </p:cNvSpPr>
          <p:nvPr/>
        </p:nvSpPr>
        <p:spPr bwMode="auto">
          <a:xfrm>
            <a:off x="5126038" y="1323975"/>
            <a:ext cx="1033462" cy="4246563"/>
          </a:xfrm>
          <a:prstGeom prst="bevel">
            <a:avLst>
              <a:gd name="adj" fmla="val 12500"/>
            </a:avLst>
          </a:prstGeom>
          <a:ln>
            <a:headEnd/>
            <a:tailEnd/>
          </a:ln>
        </p:spPr>
        <p:style>
          <a:lnRef idx="1">
            <a:schemeClr val="accent4"/>
          </a:lnRef>
          <a:fillRef idx="3">
            <a:schemeClr val="accent4"/>
          </a:fillRef>
          <a:effectRef idx="2">
            <a:schemeClr val="accent4"/>
          </a:effectRef>
          <a:fontRef idx="minor">
            <a:schemeClr val="lt1"/>
          </a:fontRef>
        </p:style>
        <p:txBody>
          <a:bodyPr wrap="none" anchor="ctr"/>
          <a:lstStyle/>
          <a:p>
            <a:pPr algn="ctr"/>
            <a:r>
              <a:rPr lang="en-US" b="0" dirty="0">
                <a:solidFill>
                  <a:schemeClr val="tx1"/>
                </a:solidFill>
              </a:rPr>
              <a:t>RAM</a:t>
            </a:r>
          </a:p>
        </p:txBody>
      </p:sp>
      <p:sp>
        <p:nvSpPr>
          <p:cNvPr id="321543" name="AutoShape 7"/>
          <p:cNvSpPr>
            <a:spLocks noChangeArrowheads="1"/>
          </p:cNvSpPr>
          <p:nvPr/>
        </p:nvSpPr>
        <p:spPr bwMode="invGray">
          <a:xfrm>
            <a:off x="7038975" y="1311275"/>
            <a:ext cx="1647825" cy="1250950"/>
          </a:xfrm>
          <a:prstGeom prst="plus">
            <a:avLst>
              <a:gd name="adj" fmla="val 25000"/>
            </a:avLst>
          </a:prstGeom>
          <a:ln>
            <a:headEnd/>
            <a:tailEnd/>
          </a:ln>
        </p:spPr>
        <p:style>
          <a:lnRef idx="1">
            <a:schemeClr val="accent5"/>
          </a:lnRef>
          <a:fillRef idx="3">
            <a:schemeClr val="accent5"/>
          </a:fillRef>
          <a:effectRef idx="2">
            <a:schemeClr val="accent5"/>
          </a:effectRef>
          <a:fontRef idx="minor">
            <a:schemeClr val="lt1"/>
          </a:fontRef>
        </p:style>
        <p:txBody>
          <a:bodyPr wrap="none" anchor="ctr"/>
          <a:lstStyle/>
          <a:p>
            <a:pPr algn="ctr"/>
            <a:r>
              <a:rPr lang="en-US" sz="1600" b="0" dirty="0">
                <a:solidFill>
                  <a:schemeClr val="tx1"/>
                </a:solidFill>
              </a:rPr>
              <a:t>Peripheral</a:t>
            </a:r>
          </a:p>
        </p:txBody>
      </p:sp>
      <p:sp>
        <p:nvSpPr>
          <p:cNvPr id="321544" name="AutoShape 8"/>
          <p:cNvSpPr>
            <a:spLocks noChangeArrowheads="1"/>
          </p:cNvSpPr>
          <p:nvPr/>
        </p:nvSpPr>
        <p:spPr bwMode="invGray">
          <a:xfrm>
            <a:off x="7026275" y="2900363"/>
            <a:ext cx="1647825" cy="1250950"/>
          </a:xfrm>
          <a:prstGeom prst="plus">
            <a:avLst>
              <a:gd name="adj" fmla="val 25000"/>
            </a:avLst>
          </a:prstGeom>
          <a:ln>
            <a:headEnd/>
            <a:tailEnd/>
          </a:ln>
        </p:spPr>
        <p:style>
          <a:lnRef idx="1">
            <a:schemeClr val="accent5"/>
          </a:lnRef>
          <a:fillRef idx="3">
            <a:schemeClr val="accent5"/>
          </a:fillRef>
          <a:effectRef idx="2">
            <a:schemeClr val="accent5"/>
          </a:effectRef>
          <a:fontRef idx="minor">
            <a:schemeClr val="lt1"/>
          </a:fontRef>
        </p:style>
        <p:txBody>
          <a:bodyPr wrap="none" anchor="ctr"/>
          <a:lstStyle/>
          <a:p>
            <a:pPr algn="ctr"/>
            <a:r>
              <a:rPr lang="en-US" sz="1600" b="0">
                <a:solidFill>
                  <a:schemeClr val="tx1"/>
                </a:solidFill>
              </a:rPr>
              <a:t>Peripheral</a:t>
            </a:r>
          </a:p>
        </p:txBody>
      </p:sp>
      <p:sp>
        <p:nvSpPr>
          <p:cNvPr id="321545" name="AutoShape 9"/>
          <p:cNvSpPr>
            <a:spLocks noChangeArrowheads="1"/>
          </p:cNvSpPr>
          <p:nvPr/>
        </p:nvSpPr>
        <p:spPr bwMode="invGray">
          <a:xfrm>
            <a:off x="6978650" y="4356100"/>
            <a:ext cx="1647825" cy="1250950"/>
          </a:xfrm>
          <a:prstGeom prst="plus">
            <a:avLst>
              <a:gd name="adj" fmla="val 25000"/>
            </a:avLst>
          </a:prstGeom>
          <a:ln>
            <a:headEnd/>
            <a:tailEnd/>
          </a:ln>
        </p:spPr>
        <p:style>
          <a:lnRef idx="1">
            <a:schemeClr val="accent5"/>
          </a:lnRef>
          <a:fillRef idx="3">
            <a:schemeClr val="accent5"/>
          </a:fillRef>
          <a:effectRef idx="2">
            <a:schemeClr val="accent5"/>
          </a:effectRef>
          <a:fontRef idx="minor">
            <a:schemeClr val="lt1"/>
          </a:fontRef>
        </p:style>
        <p:txBody>
          <a:bodyPr wrap="none" anchor="ctr"/>
          <a:lstStyle/>
          <a:p>
            <a:pPr algn="ctr"/>
            <a:r>
              <a:rPr lang="en-US" sz="1600" b="0">
                <a:solidFill>
                  <a:schemeClr val="tx1"/>
                </a:solidFill>
              </a:rPr>
              <a:t>Peripheral</a:t>
            </a:r>
          </a:p>
        </p:txBody>
      </p:sp>
      <p:cxnSp>
        <p:nvCxnSpPr>
          <p:cNvPr id="321546" name="AutoShape 10"/>
          <p:cNvCxnSpPr>
            <a:cxnSpLocks noChangeShapeType="1"/>
            <a:stCxn id="321539" idx="3"/>
            <a:endCxn id="321542" idx="5"/>
          </p:cNvCxnSpPr>
          <p:nvPr/>
        </p:nvCxnSpPr>
        <p:spPr bwMode="auto">
          <a:xfrm>
            <a:off x="3754438" y="3062288"/>
            <a:ext cx="1500187" cy="385762"/>
          </a:xfrm>
          <a:prstGeom prst="straightConnector1">
            <a:avLst/>
          </a:prstGeom>
          <a:ln w="76200">
            <a:headEnd type="triangle" w="med" len="med"/>
            <a:tailEnd type="triangle" w="med" len="med"/>
          </a:ln>
        </p:spPr>
        <p:style>
          <a:lnRef idx="2">
            <a:schemeClr val="accent1"/>
          </a:lnRef>
          <a:fillRef idx="0">
            <a:schemeClr val="accent1"/>
          </a:fillRef>
          <a:effectRef idx="1">
            <a:schemeClr val="accent1"/>
          </a:effectRef>
          <a:fontRef idx="minor">
            <a:schemeClr val="tx1"/>
          </a:fontRef>
        </p:style>
      </p:cxnSp>
      <p:cxnSp>
        <p:nvCxnSpPr>
          <p:cNvPr id="321547" name="AutoShape 11"/>
          <p:cNvCxnSpPr>
            <a:cxnSpLocks noChangeShapeType="1"/>
            <a:stCxn id="321540" idx="3"/>
            <a:endCxn id="321542" idx="7"/>
          </p:cNvCxnSpPr>
          <p:nvPr/>
        </p:nvCxnSpPr>
        <p:spPr bwMode="auto">
          <a:xfrm flipV="1">
            <a:off x="3297238" y="1452563"/>
            <a:ext cx="2346325" cy="1152525"/>
          </a:xfrm>
          <a:prstGeom prst="straightConnector1">
            <a:avLst/>
          </a:prstGeom>
          <a:ln w="76200">
            <a:headEnd type="triangle" w="med" len="med"/>
            <a:tailEnd type="triangle" w="med" len="med"/>
          </a:ln>
        </p:spPr>
        <p:style>
          <a:lnRef idx="2">
            <a:schemeClr val="accent1"/>
          </a:lnRef>
          <a:fillRef idx="0">
            <a:schemeClr val="accent1"/>
          </a:fillRef>
          <a:effectRef idx="1">
            <a:schemeClr val="accent1"/>
          </a:effectRef>
          <a:fontRef idx="minor">
            <a:schemeClr val="tx1"/>
          </a:fontRef>
        </p:style>
      </p:cxnSp>
      <p:cxnSp>
        <p:nvCxnSpPr>
          <p:cNvPr id="321548" name="AutoShape 12"/>
          <p:cNvCxnSpPr>
            <a:cxnSpLocks noChangeShapeType="1"/>
            <a:endCxn id="321542" idx="3"/>
          </p:cNvCxnSpPr>
          <p:nvPr/>
        </p:nvCxnSpPr>
        <p:spPr bwMode="auto">
          <a:xfrm>
            <a:off x="2820988" y="2219325"/>
            <a:ext cx="2822575" cy="3222625"/>
          </a:xfrm>
          <a:prstGeom prst="straightConnector1">
            <a:avLst/>
          </a:prstGeom>
          <a:ln w="76200">
            <a:headEnd type="triangle" w="med" len="med"/>
            <a:tailEnd type="triangle" w="med" len="med"/>
          </a:ln>
        </p:spPr>
        <p:style>
          <a:lnRef idx="2">
            <a:schemeClr val="accent1"/>
          </a:lnRef>
          <a:fillRef idx="0">
            <a:schemeClr val="accent1"/>
          </a:fillRef>
          <a:effectRef idx="1">
            <a:schemeClr val="accent1"/>
          </a:effectRef>
          <a:fontRef idx="minor">
            <a:schemeClr val="tx1"/>
          </a:fontRef>
        </p:style>
      </p:cxnSp>
      <p:sp>
        <p:nvSpPr>
          <p:cNvPr id="321549" name="Rectangle 13"/>
          <p:cNvSpPr>
            <a:spLocks noChangeArrowheads="1"/>
          </p:cNvSpPr>
          <p:nvPr/>
        </p:nvSpPr>
        <p:spPr bwMode="grayWhite">
          <a:xfrm>
            <a:off x="830263" y="1419225"/>
            <a:ext cx="2009775" cy="1455738"/>
          </a:xfrm>
          <a:prstGeom prst="rect">
            <a:avLst/>
          </a:prstGeom>
          <a:ln>
            <a:headEnd/>
            <a:tailEnd/>
          </a:ln>
        </p:spPr>
        <p:style>
          <a:lnRef idx="1">
            <a:schemeClr val="accent6"/>
          </a:lnRef>
          <a:fillRef idx="3">
            <a:schemeClr val="accent6"/>
          </a:fillRef>
          <a:effectRef idx="2">
            <a:schemeClr val="accent6"/>
          </a:effectRef>
          <a:fontRef idx="minor">
            <a:schemeClr val="lt1"/>
          </a:fontRef>
        </p:style>
        <p:txBody>
          <a:bodyPr anchor="b" anchorCtr="1"/>
          <a:lstStyle/>
          <a:p>
            <a:pPr algn="ctr"/>
            <a:r>
              <a:rPr lang="en-US" sz="2000" b="0" dirty="0">
                <a:solidFill>
                  <a:schemeClr val="tx1"/>
                </a:solidFill>
              </a:rPr>
              <a:t>Application</a:t>
            </a:r>
          </a:p>
        </p:txBody>
      </p:sp>
      <p:cxnSp>
        <p:nvCxnSpPr>
          <p:cNvPr id="321550" name="AutoShape 14"/>
          <p:cNvCxnSpPr>
            <a:cxnSpLocks noChangeShapeType="1"/>
            <a:stCxn id="321541" idx="3"/>
          </p:cNvCxnSpPr>
          <p:nvPr/>
        </p:nvCxnSpPr>
        <p:spPr bwMode="auto">
          <a:xfrm flipV="1">
            <a:off x="3754438" y="3905250"/>
            <a:ext cx="1938337" cy="865188"/>
          </a:xfrm>
          <a:prstGeom prst="straightConnector1">
            <a:avLst/>
          </a:prstGeom>
          <a:ln w="76200">
            <a:headEnd type="triangle" w="med" len="med"/>
            <a:tailEnd type="triangle" w="med" len="med"/>
          </a:ln>
        </p:spPr>
        <p:style>
          <a:lnRef idx="2">
            <a:schemeClr val="accent3"/>
          </a:lnRef>
          <a:fillRef idx="0">
            <a:schemeClr val="accent3"/>
          </a:fillRef>
          <a:effectRef idx="1">
            <a:schemeClr val="accent3"/>
          </a:effectRef>
          <a:fontRef idx="minor">
            <a:schemeClr val="tx1"/>
          </a:fontRef>
        </p:style>
      </p:cxnSp>
      <p:cxnSp>
        <p:nvCxnSpPr>
          <p:cNvPr id="321551" name="AutoShape 15"/>
          <p:cNvCxnSpPr>
            <a:cxnSpLocks noChangeShapeType="1"/>
            <a:stCxn id="321542" idx="7"/>
          </p:cNvCxnSpPr>
          <p:nvPr/>
        </p:nvCxnSpPr>
        <p:spPr bwMode="auto">
          <a:xfrm>
            <a:off x="5643563" y="1452563"/>
            <a:ext cx="1392237" cy="466725"/>
          </a:xfrm>
          <a:prstGeom prst="straightConnector1">
            <a:avLst/>
          </a:prstGeom>
          <a:ln w="76200">
            <a:headEnd type="triangle" w="med" len="med"/>
            <a:tailEnd type="triangle" w="med" len="med"/>
          </a:ln>
        </p:spPr>
        <p:style>
          <a:lnRef idx="2">
            <a:schemeClr val="accent5"/>
          </a:lnRef>
          <a:fillRef idx="0">
            <a:schemeClr val="accent5"/>
          </a:fillRef>
          <a:effectRef idx="1">
            <a:schemeClr val="accent5"/>
          </a:effectRef>
          <a:fontRef idx="minor">
            <a:schemeClr val="tx1"/>
          </a:fontRef>
        </p:style>
      </p:cxnSp>
      <p:cxnSp>
        <p:nvCxnSpPr>
          <p:cNvPr id="321552" name="AutoShape 16"/>
          <p:cNvCxnSpPr>
            <a:cxnSpLocks noChangeShapeType="1"/>
            <a:stCxn id="321542" idx="3"/>
            <a:endCxn id="321544" idx="1"/>
          </p:cNvCxnSpPr>
          <p:nvPr/>
        </p:nvCxnSpPr>
        <p:spPr bwMode="auto">
          <a:xfrm flipV="1">
            <a:off x="5643563" y="3525838"/>
            <a:ext cx="1382712" cy="1916112"/>
          </a:xfrm>
          <a:prstGeom prst="straightConnector1">
            <a:avLst/>
          </a:prstGeom>
          <a:ln w="76200">
            <a:headEnd type="triangle" w="med" len="med"/>
            <a:tailEnd type="triangle" w="med" len="med"/>
          </a:ln>
        </p:spPr>
        <p:style>
          <a:lnRef idx="2">
            <a:schemeClr val="accent5"/>
          </a:lnRef>
          <a:fillRef idx="0">
            <a:schemeClr val="accent5"/>
          </a:fillRef>
          <a:effectRef idx="1">
            <a:schemeClr val="accent5"/>
          </a:effectRef>
          <a:fontRef idx="minor">
            <a:schemeClr val="tx1"/>
          </a:fontRef>
        </p:style>
      </p:cxnSp>
      <p:cxnSp>
        <p:nvCxnSpPr>
          <p:cNvPr id="321553" name="AutoShape 17"/>
          <p:cNvCxnSpPr>
            <a:cxnSpLocks noChangeShapeType="1"/>
            <a:endCxn id="321545" idx="1"/>
          </p:cNvCxnSpPr>
          <p:nvPr/>
        </p:nvCxnSpPr>
        <p:spPr bwMode="auto">
          <a:xfrm>
            <a:off x="5254625" y="3444875"/>
            <a:ext cx="1724025" cy="1536700"/>
          </a:xfrm>
          <a:prstGeom prst="straightConnector1">
            <a:avLst/>
          </a:prstGeom>
          <a:ln w="76200">
            <a:headEnd type="triangle" w="med" len="med"/>
            <a:tailEnd type="triangle" w="med" len="med"/>
          </a:ln>
        </p:spPr>
        <p:style>
          <a:lnRef idx="2">
            <a:schemeClr val="accent5"/>
          </a:lnRef>
          <a:fillRef idx="0">
            <a:schemeClr val="accent5"/>
          </a:fillRef>
          <a:effectRef idx="1">
            <a:schemeClr val="accent5"/>
          </a:effectRef>
          <a:fontRef idx="minor">
            <a:schemeClr val="tx1"/>
          </a:fontRef>
        </p:style>
      </p:cxnSp>
      <p:sp>
        <p:nvSpPr>
          <p:cNvPr id="321554" name="AutoShape 18"/>
          <p:cNvSpPr>
            <a:spLocks noChangeArrowheads="1"/>
          </p:cNvSpPr>
          <p:nvPr/>
        </p:nvSpPr>
        <p:spPr bwMode="blackWhite">
          <a:xfrm>
            <a:off x="4011613" y="1274763"/>
            <a:ext cx="890587" cy="4295775"/>
          </a:xfrm>
          <a:prstGeom prst="roundRect">
            <a:avLst>
              <a:gd name="adj" fmla="val 16667"/>
            </a:avLst>
          </a:prstGeom>
          <a:ln>
            <a:headEnd/>
            <a:tailEnd/>
          </a:ln>
        </p:spPr>
        <p:style>
          <a:lnRef idx="1">
            <a:schemeClr val="accent2"/>
          </a:lnRef>
          <a:fillRef idx="3">
            <a:schemeClr val="accent2"/>
          </a:fillRef>
          <a:effectRef idx="2">
            <a:schemeClr val="accent2"/>
          </a:effectRef>
          <a:fontRef idx="minor">
            <a:schemeClr val="lt1"/>
          </a:fontRef>
        </p:style>
        <p:txBody>
          <a:bodyPr wrap="none" anchor="ctr"/>
          <a:lstStyle/>
          <a:p>
            <a:pPr algn="ctr"/>
            <a:r>
              <a:rPr lang="en-US" b="0">
                <a:latin typeface="+mn-lt"/>
              </a:rPr>
              <a:t>MMU</a:t>
            </a:r>
          </a:p>
        </p:txBody>
      </p:sp>
      <p:sp>
        <p:nvSpPr>
          <p:cNvPr id="321555" name="AutoShape 19"/>
          <p:cNvSpPr>
            <a:spLocks noChangeArrowheads="1"/>
          </p:cNvSpPr>
          <p:nvPr/>
        </p:nvSpPr>
        <p:spPr bwMode="blackWhite">
          <a:xfrm rot="16200000">
            <a:off x="4420394" y="3226594"/>
            <a:ext cx="4292600" cy="401638"/>
          </a:xfrm>
          <a:prstGeom prst="roundRect">
            <a:avLst>
              <a:gd name="adj" fmla="val 16667"/>
            </a:avLst>
          </a:prstGeom>
          <a:ln>
            <a:headEnd/>
            <a:tailEnd/>
          </a:ln>
        </p:spPr>
        <p:style>
          <a:lnRef idx="1">
            <a:schemeClr val="accent2"/>
          </a:lnRef>
          <a:fillRef idx="3">
            <a:schemeClr val="accent2"/>
          </a:fillRef>
          <a:effectRef idx="2">
            <a:schemeClr val="accent2"/>
          </a:effectRef>
          <a:fontRef idx="minor">
            <a:schemeClr val="lt1"/>
          </a:fontRef>
        </p:style>
        <p:txBody>
          <a:bodyPr wrap="none" anchor="ctr"/>
          <a:lstStyle/>
          <a:p>
            <a:pPr algn="ctr"/>
            <a:r>
              <a:rPr lang="en-US" b="0" dirty="0">
                <a:latin typeface="+mn-lt"/>
              </a:rPr>
              <a:t>IOMMU</a:t>
            </a:r>
          </a:p>
        </p:txBody>
      </p:sp>
      <p:cxnSp>
        <p:nvCxnSpPr>
          <p:cNvPr id="321556" name="AutoShape 20"/>
          <p:cNvCxnSpPr>
            <a:cxnSpLocks noChangeShapeType="1"/>
            <a:stCxn id="321541" idx="2"/>
            <a:endCxn id="321554" idx="2"/>
          </p:cNvCxnSpPr>
          <p:nvPr/>
        </p:nvCxnSpPr>
        <p:spPr bwMode="auto">
          <a:xfrm rot="16200000" flipH="1">
            <a:off x="3567112" y="4679951"/>
            <a:ext cx="73025" cy="1708150"/>
          </a:xfrm>
          <a:prstGeom prst="bentConnector3">
            <a:avLst>
              <a:gd name="adj1" fmla="val 808694"/>
            </a:avLst>
          </a:prstGeom>
          <a:ln w="38100">
            <a:headEnd/>
            <a:tailEnd type="triangle" w="med" len="med"/>
          </a:ln>
        </p:spPr>
        <p:style>
          <a:lnRef idx="2">
            <a:schemeClr val="accent6"/>
          </a:lnRef>
          <a:fillRef idx="0">
            <a:schemeClr val="accent6"/>
          </a:fillRef>
          <a:effectRef idx="1">
            <a:schemeClr val="accent6"/>
          </a:effectRef>
          <a:fontRef idx="minor">
            <a:schemeClr val="tx1"/>
          </a:fontRef>
        </p:style>
      </p:cxnSp>
      <p:cxnSp>
        <p:nvCxnSpPr>
          <p:cNvPr id="321557" name="AutoShape 21"/>
          <p:cNvCxnSpPr>
            <a:cxnSpLocks noChangeShapeType="1"/>
            <a:stCxn id="321541" idx="2"/>
            <a:endCxn id="321555" idx="1"/>
          </p:cNvCxnSpPr>
          <p:nvPr/>
        </p:nvCxnSpPr>
        <p:spPr bwMode="auto">
          <a:xfrm rot="16200000" flipH="1">
            <a:off x="4618831" y="3628232"/>
            <a:ext cx="77787" cy="3816350"/>
          </a:xfrm>
          <a:prstGeom prst="bentConnector3">
            <a:avLst>
              <a:gd name="adj1" fmla="val 773468"/>
            </a:avLst>
          </a:prstGeom>
          <a:ln w="38100">
            <a:headEnd/>
            <a:tailEnd type="triangle" w="med" len="med"/>
          </a:ln>
        </p:spPr>
        <p:style>
          <a:lnRef idx="2">
            <a:schemeClr val="accent6"/>
          </a:lnRef>
          <a:fillRef idx="0">
            <a:schemeClr val="accent6"/>
          </a:fillRef>
          <a:effectRef idx="1">
            <a:schemeClr val="accent6"/>
          </a:effectRef>
          <a:fontRef idx="minor">
            <a:schemeClr val="tx1"/>
          </a:fontRef>
        </p:style>
      </p:cxnSp>
      <p:sp>
        <p:nvSpPr>
          <p:cNvPr id="321559" name="Text Box 23"/>
          <p:cNvSpPr txBox="1">
            <a:spLocks noChangeArrowheads="1"/>
          </p:cNvSpPr>
          <p:nvPr/>
        </p:nvSpPr>
        <p:spPr bwMode="auto">
          <a:xfrm>
            <a:off x="3048000" y="5715000"/>
            <a:ext cx="1371600" cy="366713"/>
          </a:xfrm>
          <a:prstGeom prst="rect">
            <a:avLst/>
          </a:prstGeom>
          <a:noFill/>
          <a:ln w="63500" algn="ctr">
            <a:noFill/>
            <a:miter lim="800000"/>
            <a:headEnd/>
            <a:tailEnd/>
          </a:ln>
          <a:effectLst/>
        </p:spPr>
        <p:txBody>
          <a:bodyPr>
            <a:spAutoFit/>
          </a:bodyPr>
          <a:lstStyle/>
          <a:p>
            <a:pPr algn="ctr">
              <a:spcBef>
                <a:spcPct val="50000"/>
              </a:spcBef>
            </a:pPr>
            <a:r>
              <a:rPr lang="en-US" b="0" dirty="0"/>
              <a:t>control</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2154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2154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2153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2154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2154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9" presetClass="entr" presetSubtype="0" fill="hold" nodeType="clickEffect">
                                  <p:stCondLst>
                                    <p:cond delay="0"/>
                                  </p:stCondLst>
                                  <p:childTnLst>
                                    <p:set>
                                      <p:cBhvr>
                                        <p:cTn id="18" dur="1" fill="hold">
                                          <p:stCondLst>
                                            <p:cond delay="0"/>
                                          </p:stCondLst>
                                        </p:cTn>
                                        <p:tgtEl>
                                          <p:spTgt spid="321547"/>
                                        </p:tgtEl>
                                        <p:attrNameLst>
                                          <p:attrName>style.visibility</p:attrName>
                                        </p:attrNameLst>
                                      </p:cBhvr>
                                      <p:to>
                                        <p:strVal val="visible"/>
                                      </p:to>
                                    </p:set>
                                    <p:animEffect transition="in" filter="dissolve">
                                      <p:cBhvr>
                                        <p:cTn id="19" dur="500"/>
                                        <p:tgtEl>
                                          <p:spTgt spid="321547"/>
                                        </p:tgtEl>
                                      </p:cBhvr>
                                    </p:animEffect>
                                  </p:childTnLst>
                                </p:cTn>
                              </p:par>
                              <p:par>
                                <p:cTn id="20" presetID="9" presetClass="entr" presetSubtype="0" fill="hold" nodeType="withEffect">
                                  <p:stCondLst>
                                    <p:cond delay="0"/>
                                  </p:stCondLst>
                                  <p:childTnLst>
                                    <p:set>
                                      <p:cBhvr>
                                        <p:cTn id="21" dur="1" fill="hold">
                                          <p:stCondLst>
                                            <p:cond delay="0"/>
                                          </p:stCondLst>
                                        </p:cTn>
                                        <p:tgtEl>
                                          <p:spTgt spid="321548"/>
                                        </p:tgtEl>
                                        <p:attrNameLst>
                                          <p:attrName>style.visibility</p:attrName>
                                        </p:attrNameLst>
                                      </p:cBhvr>
                                      <p:to>
                                        <p:strVal val="visible"/>
                                      </p:to>
                                    </p:set>
                                    <p:animEffect transition="in" filter="dissolve">
                                      <p:cBhvr>
                                        <p:cTn id="22" dur="500"/>
                                        <p:tgtEl>
                                          <p:spTgt spid="321548"/>
                                        </p:tgtEl>
                                      </p:cBhvr>
                                    </p:animEffect>
                                  </p:childTnLst>
                                </p:cTn>
                              </p:par>
                              <p:par>
                                <p:cTn id="23" presetID="9" presetClass="entr" presetSubtype="0" fill="hold" nodeType="withEffect">
                                  <p:stCondLst>
                                    <p:cond delay="0"/>
                                  </p:stCondLst>
                                  <p:childTnLst>
                                    <p:set>
                                      <p:cBhvr>
                                        <p:cTn id="24" dur="1" fill="hold">
                                          <p:stCondLst>
                                            <p:cond delay="0"/>
                                          </p:stCondLst>
                                        </p:cTn>
                                        <p:tgtEl>
                                          <p:spTgt spid="321546"/>
                                        </p:tgtEl>
                                        <p:attrNameLst>
                                          <p:attrName>style.visibility</p:attrName>
                                        </p:attrNameLst>
                                      </p:cBhvr>
                                      <p:to>
                                        <p:strVal val="visible"/>
                                      </p:to>
                                    </p:set>
                                    <p:animEffect transition="in" filter="dissolve">
                                      <p:cBhvr>
                                        <p:cTn id="25" dur="500"/>
                                        <p:tgtEl>
                                          <p:spTgt spid="321546"/>
                                        </p:tgtEl>
                                      </p:cBhvr>
                                    </p:animEffect>
                                  </p:childTnLst>
                                </p:cTn>
                              </p:par>
                              <p:par>
                                <p:cTn id="26" presetID="9" presetClass="entr" presetSubtype="0" fill="hold" nodeType="withEffect">
                                  <p:stCondLst>
                                    <p:cond delay="0"/>
                                  </p:stCondLst>
                                  <p:childTnLst>
                                    <p:set>
                                      <p:cBhvr>
                                        <p:cTn id="27" dur="1" fill="hold">
                                          <p:stCondLst>
                                            <p:cond delay="0"/>
                                          </p:stCondLst>
                                        </p:cTn>
                                        <p:tgtEl>
                                          <p:spTgt spid="321550"/>
                                        </p:tgtEl>
                                        <p:attrNameLst>
                                          <p:attrName>style.visibility</p:attrName>
                                        </p:attrNameLst>
                                      </p:cBhvr>
                                      <p:to>
                                        <p:strVal val="visible"/>
                                      </p:to>
                                    </p:set>
                                    <p:animEffect transition="in" filter="dissolve">
                                      <p:cBhvr>
                                        <p:cTn id="28" dur="500"/>
                                        <p:tgtEl>
                                          <p:spTgt spid="321550"/>
                                        </p:tgtEl>
                                      </p:cBhvr>
                                    </p:animEffect>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321554"/>
                                        </p:tgtEl>
                                        <p:attrNameLst>
                                          <p:attrName>style.visibility</p:attrName>
                                        </p:attrNameLst>
                                      </p:cBhvr>
                                      <p:to>
                                        <p:strVal val="visible"/>
                                      </p:to>
                                    </p:set>
                                    <p:anim calcmode="lin" valueType="num">
                                      <p:cBhvr additive="base">
                                        <p:cTn id="33" dur="500" fill="hold"/>
                                        <p:tgtEl>
                                          <p:spTgt spid="321554"/>
                                        </p:tgtEl>
                                        <p:attrNameLst>
                                          <p:attrName>ppt_x</p:attrName>
                                        </p:attrNameLst>
                                      </p:cBhvr>
                                      <p:tavLst>
                                        <p:tav tm="0">
                                          <p:val>
                                            <p:strVal val="#ppt_x"/>
                                          </p:val>
                                        </p:tav>
                                        <p:tav tm="100000">
                                          <p:val>
                                            <p:strVal val="#ppt_x"/>
                                          </p:val>
                                        </p:tav>
                                      </p:tavLst>
                                    </p:anim>
                                    <p:anim calcmode="lin" valueType="num">
                                      <p:cBhvr additive="base">
                                        <p:cTn id="34" dur="500" fill="hold"/>
                                        <p:tgtEl>
                                          <p:spTgt spid="321554"/>
                                        </p:tgtEl>
                                        <p:attrNameLst>
                                          <p:attrName>ppt_y</p:attrName>
                                        </p:attrNameLst>
                                      </p:cBhvr>
                                      <p:tavLst>
                                        <p:tav tm="0">
                                          <p:val>
                                            <p:strVal val="1+#ppt_h/2"/>
                                          </p:val>
                                        </p:tav>
                                        <p:tav tm="100000">
                                          <p:val>
                                            <p:strVal val="#ppt_y"/>
                                          </p:val>
                                        </p:tav>
                                      </p:tavLst>
                                    </p:anim>
                                  </p:childTnLst>
                                </p:cTn>
                              </p:par>
                              <p:par>
                                <p:cTn id="35" presetID="1" presetClass="entr" presetSubtype="0" fill="hold" nodeType="withEffect">
                                  <p:stCondLst>
                                    <p:cond delay="0"/>
                                  </p:stCondLst>
                                  <p:childTnLst>
                                    <p:set>
                                      <p:cBhvr>
                                        <p:cTn id="36" dur="1" fill="hold">
                                          <p:stCondLst>
                                            <p:cond delay="0"/>
                                          </p:stCondLst>
                                        </p:cTn>
                                        <p:tgtEl>
                                          <p:spTgt spid="321556"/>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2155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9" presetClass="entr" presetSubtype="0" fill="hold" nodeType="clickEffect">
                                  <p:stCondLst>
                                    <p:cond delay="0"/>
                                  </p:stCondLst>
                                  <p:childTnLst>
                                    <p:set>
                                      <p:cBhvr>
                                        <p:cTn id="42" dur="1" fill="hold">
                                          <p:stCondLst>
                                            <p:cond delay="0"/>
                                          </p:stCondLst>
                                        </p:cTn>
                                        <p:tgtEl>
                                          <p:spTgt spid="321551"/>
                                        </p:tgtEl>
                                        <p:attrNameLst>
                                          <p:attrName>style.visibility</p:attrName>
                                        </p:attrNameLst>
                                      </p:cBhvr>
                                      <p:to>
                                        <p:strVal val="visible"/>
                                      </p:to>
                                    </p:set>
                                    <p:animEffect transition="in" filter="dissolve">
                                      <p:cBhvr>
                                        <p:cTn id="43" dur="500"/>
                                        <p:tgtEl>
                                          <p:spTgt spid="321551"/>
                                        </p:tgtEl>
                                      </p:cBhvr>
                                    </p:animEffect>
                                  </p:childTnLst>
                                </p:cTn>
                              </p:par>
                              <p:par>
                                <p:cTn id="44" presetID="9" presetClass="entr" presetSubtype="0" fill="hold" grpId="0" nodeType="withEffect">
                                  <p:stCondLst>
                                    <p:cond delay="0"/>
                                  </p:stCondLst>
                                  <p:childTnLst>
                                    <p:set>
                                      <p:cBhvr>
                                        <p:cTn id="45" dur="1" fill="hold">
                                          <p:stCondLst>
                                            <p:cond delay="0"/>
                                          </p:stCondLst>
                                        </p:cTn>
                                        <p:tgtEl>
                                          <p:spTgt spid="321543"/>
                                        </p:tgtEl>
                                        <p:attrNameLst>
                                          <p:attrName>style.visibility</p:attrName>
                                        </p:attrNameLst>
                                      </p:cBhvr>
                                      <p:to>
                                        <p:strVal val="visible"/>
                                      </p:to>
                                    </p:set>
                                    <p:animEffect transition="in" filter="dissolve">
                                      <p:cBhvr>
                                        <p:cTn id="46" dur="500"/>
                                        <p:tgtEl>
                                          <p:spTgt spid="321543"/>
                                        </p:tgtEl>
                                      </p:cBhvr>
                                    </p:animEffect>
                                  </p:childTnLst>
                                </p:cTn>
                              </p:par>
                              <p:par>
                                <p:cTn id="47" presetID="9" presetClass="entr" presetSubtype="0" fill="hold" grpId="0" nodeType="withEffect">
                                  <p:stCondLst>
                                    <p:cond delay="0"/>
                                  </p:stCondLst>
                                  <p:childTnLst>
                                    <p:set>
                                      <p:cBhvr>
                                        <p:cTn id="48" dur="1" fill="hold">
                                          <p:stCondLst>
                                            <p:cond delay="0"/>
                                          </p:stCondLst>
                                        </p:cTn>
                                        <p:tgtEl>
                                          <p:spTgt spid="321544"/>
                                        </p:tgtEl>
                                        <p:attrNameLst>
                                          <p:attrName>style.visibility</p:attrName>
                                        </p:attrNameLst>
                                      </p:cBhvr>
                                      <p:to>
                                        <p:strVal val="visible"/>
                                      </p:to>
                                    </p:set>
                                    <p:animEffect transition="in" filter="dissolve">
                                      <p:cBhvr>
                                        <p:cTn id="49" dur="500"/>
                                        <p:tgtEl>
                                          <p:spTgt spid="321544"/>
                                        </p:tgtEl>
                                      </p:cBhvr>
                                    </p:animEffect>
                                  </p:childTnLst>
                                </p:cTn>
                              </p:par>
                              <p:par>
                                <p:cTn id="50" presetID="9" presetClass="entr" presetSubtype="0" fill="hold" nodeType="withEffect">
                                  <p:stCondLst>
                                    <p:cond delay="0"/>
                                  </p:stCondLst>
                                  <p:childTnLst>
                                    <p:set>
                                      <p:cBhvr>
                                        <p:cTn id="51" dur="1" fill="hold">
                                          <p:stCondLst>
                                            <p:cond delay="0"/>
                                          </p:stCondLst>
                                        </p:cTn>
                                        <p:tgtEl>
                                          <p:spTgt spid="321552"/>
                                        </p:tgtEl>
                                        <p:attrNameLst>
                                          <p:attrName>style.visibility</p:attrName>
                                        </p:attrNameLst>
                                      </p:cBhvr>
                                      <p:to>
                                        <p:strVal val="visible"/>
                                      </p:to>
                                    </p:set>
                                    <p:animEffect transition="in" filter="dissolve">
                                      <p:cBhvr>
                                        <p:cTn id="52" dur="500"/>
                                        <p:tgtEl>
                                          <p:spTgt spid="321552"/>
                                        </p:tgtEl>
                                      </p:cBhvr>
                                    </p:animEffect>
                                  </p:childTnLst>
                                </p:cTn>
                              </p:par>
                              <p:par>
                                <p:cTn id="53" presetID="9" presetClass="entr" presetSubtype="0" fill="hold" nodeType="withEffect">
                                  <p:stCondLst>
                                    <p:cond delay="0"/>
                                  </p:stCondLst>
                                  <p:childTnLst>
                                    <p:set>
                                      <p:cBhvr>
                                        <p:cTn id="54" dur="1" fill="hold">
                                          <p:stCondLst>
                                            <p:cond delay="0"/>
                                          </p:stCondLst>
                                        </p:cTn>
                                        <p:tgtEl>
                                          <p:spTgt spid="321553"/>
                                        </p:tgtEl>
                                        <p:attrNameLst>
                                          <p:attrName>style.visibility</p:attrName>
                                        </p:attrNameLst>
                                      </p:cBhvr>
                                      <p:to>
                                        <p:strVal val="visible"/>
                                      </p:to>
                                    </p:set>
                                    <p:animEffect transition="in" filter="dissolve">
                                      <p:cBhvr>
                                        <p:cTn id="55" dur="500"/>
                                        <p:tgtEl>
                                          <p:spTgt spid="321553"/>
                                        </p:tgtEl>
                                      </p:cBhvr>
                                    </p:animEffect>
                                  </p:childTnLst>
                                </p:cTn>
                              </p:par>
                              <p:par>
                                <p:cTn id="56" presetID="9" presetClass="entr" presetSubtype="0" fill="hold" grpId="0" nodeType="withEffect">
                                  <p:stCondLst>
                                    <p:cond delay="0"/>
                                  </p:stCondLst>
                                  <p:childTnLst>
                                    <p:set>
                                      <p:cBhvr>
                                        <p:cTn id="57" dur="1" fill="hold">
                                          <p:stCondLst>
                                            <p:cond delay="0"/>
                                          </p:stCondLst>
                                        </p:cTn>
                                        <p:tgtEl>
                                          <p:spTgt spid="321545"/>
                                        </p:tgtEl>
                                        <p:attrNameLst>
                                          <p:attrName>style.visibility</p:attrName>
                                        </p:attrNameLst>
                                      </p:cBhvr>
                                      <p:to>
                                        <p:strVal val="visible"/>
                                      </p:to>
                                    </p:set>
                                    <p:animEffect transition="in" filter="dissolve">
                                      <p:cBhvr>
                                        <p:cTn id="58" dur="500"/>
                                        <p:tgtEl>
                                          <p:spTgt spid="321545"/>
                                        </p:tgtEl>
                                      </p:cBhvr>
                                    </p:animEffect>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321555"/>
                                        </p:tgtEl>
                                        <p:attrNameLst>
                                          <p:attrName>style.visibility</p:attrName>
                                        </p:attrNameLst>
                                      </p:cBhvr>
                                      <p:to>
                                        <p:strVal val="visible"/>
                                      </p:to>
                                    </p:set>
                                    <p:anim calcmode="lin" valueType="num">
                                      <p:cBhvr additive="base">
                                        <p:cTn id="63" dur="500" fill="hold"/>
                                        <p:tgtEl>
                                          <p:spTgt spid="321555"/>
                                        </p:tgtEl>
                                        <p:attrNameLst>
                                          <p:attrName>ppt_x</p:attrName>
                                        </p:attrNameLst>
                                      </p:cBhvr>
                                      <p:tavLst>
                                        <p:tav tm="0">
                                          <p:val>
                                            <p:strVal val="#ppt_x"/>
                                          </p:val>
                                        </p:tav>
                                        <p:tav tm="100000">
                                          <p:val>
                                            <p:strVal val="#ppt_x"/>
                                          </p:val>
                                        </p:tav>
                                      </p:tavLst>
                                    </p:anim>
                                    <p:anim calcmode="lin" valueType="num">
                                      <p:cBhvr additive="base">
                                        <p:cTn id="64" dur="500" fill="hold"/>
                                        <p:tgtEl>
                                          <p:spTgt spid="321555"/>
                                        </p:tgtEl>
                                        <p:attrNameLst>
                                          <p:attrName>ppt_y</p:attrName>
                                        </p:attrNameLst>
                                      </p:cBhvr>
                                      <p:tavLst>
                                        <p:tav tm="0">
                                          <p:val>
                                            <p:strVal val="1+#ppt_h/2"/>
                                          </p:val>
                                        </p:tav>
                                        <p:tav tm="100000">
                                          <p:val>
                                            <p:strVal val="#ppt_y"/>
                                          </p:val>
                                        </p:tav>
                                      </p:tavLst>
                                    </p:anim>
                                  </p:childTnLst>
                                </p:cTn>
                              </p:par>
                              <p:par>
                                <p:cTn id="65" presetID="1" presetClass="entr" presetSubtype="0" fill="hold" nodeType="withEffect">
                                  <p:stCondLst>
                                    <p:cond delay="0"/>
                                  </p:stCondLst>
                                  <p:childTnLst>
                                    <p:set>
                                      <p:cBhvr>
                                        <p:cTn id="66" dur="1" fill="hold">
                                          <p:stCondLst>
                                            <p:cond delay="0"/>
                                          </p:stCondLst>
                                        </p:cTn>
                                        <p:tgtEl>
                                          <p:spTgt spid="3215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1539" grpId="0" animBg="1"/>
      <p:bldP spid="321540" grpId="0" animBg="1"/>
      <p:bldP spid="321541" grpId="0" animBg="1"/>
      <p:bldP spid="321542" grpId="0" animBg="1"/>
      <p:bldP spid="321543" grpId="0" animBg="1"/>
      <p:bldP spid="321544" grpId="0" animBg="1"/>
      <p:bldP spid="321545" grpId="0" animBg="1"/>
      <p:bldP spid="321549" grpId="0" animBg="1"/>
      <p:bldP spid="321554" grpId="0" animBg="1"/>
      <p:bldP spid="321555" grpId="0" animBg="1"/>
      <p:bldP spid="32155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866" name="Rectangle 1026"/>
          <p:cNvSpPr>
            <a:spLocks noGrp="1" noChangeArrowheads="1"/>
          </p:cNvSpPr>
          <p:nvPr>
            <p:ph type="title"/>
          </p:nvPr>
        </p:nvSpPr>
        <p:spPr/>
        <p:txBody>
          <a:bodyPr/>
          <a:lstStyle/>
          <a:p>
            <a:r>
              <a:rPr lang="en-US"/>
              <a:t>I/O bottleneck illustrated</a:t>
            </a:r>
          </a:p>
        </p:txBody>
      </p:sp>
      <p:sp>
        <p:nvSpPr>
          <p:cNvPr id="292869" name="Rectangle 1029"/>
          <p:cNvSpPr>
            <a:spLocks noChangeArrowheads="1"/>
          </p:cNvSpPr>
          <p:nvPr/>
        </p:nvSpPr>
        <p:spPr bwMode="invGray">
          <a:xfrm rot="16200000">
            <a:off x="2512219" y="4426744"/>
            <a:ext cx="1381125" cy="592137"/>
          </a:xfrm>
          <a:prstGeom prst="rect">
            <a:avLst/>
          </a:prstGeom>
          <a:ln>
            <a:headEnd/>
            <a:tailEnd/>
          </a:ln>
        </p:spPr>
        <p:style>
          <a:lnRef idx="1">
            <a:schemeClr val="accent3"/>
          </a:lnRef>
          <a:fillRef idx="3">
            <a:schemeClr val="accent3"/>
          </a:fillRef>
          <a:effectRef idx="2">
            <a:schemeClr val="accent3"/>
          </a:effectRef>
          <a:fontRef idx="minor">
            <a:schemeClr val="lt1"/>
          </a:fontRef>
        </p:style>
        <p:txBody>
          <a:bodyPr wrap="none" anchor="ctr"/>
          <a:lstStyle/>
          <a:p>
            <a:pPr algn="ctr"/>
            <a:r>
              <a:rPr lang="en-US" sz="1600" b="0">
                <a:solidFill>
                  <a:schemeClr val="tx1"/>
                </a:solidFill>
              </a:rPr>
              <a:t>Hypervisor</a:t>
            </a:r>
          </a:p>
        </p:txBody>
      </p:sp>
      <p:sp>
        <p:nvSpPr>
          <p:cNvPr id="292870" name="AutoShape 1030"/>
          <p:cNvSpPr>
            <a:spLocks noChangeArrowheads="1"/>
          </p:cNvSpPr>
          <p:nvPr/>
        </p:nvSpPr>
        <p:spPr bwMode="auto">
          <a:xfrm>
            <a:off x="5126038" y="1323975"/>
            <a:ext cx="1033462" cy="4246563"/>
          </a:xfrm>
          <a:prstGeom prst="bevel">
            <a:avLst>
              <a:gd name="adj" fmla="val 12500"/>
            </a:avLst>
          </a:prstGeom>
          <a:ln>
            <a:headEnd/>
            <a:tailEnd/>
          </a:ln>
        </p:spPr>
        <p:style>
          <a:lnRef idx="1">
            <a:schemeClr val="accent4"/>
          </a:lnRef>
          <a:fillRef idx="3">
            <a:schemeClr val="accent4"/>
          </a:fillRef>
          <a:effectRef idx="2">
            <a:schemeClr val="accent4"/>
          </a:effectRef>
          <a:fontRef idx="minor">
            <a:schemeClr val="lt1"/>
          </a:fontRef>
        </p:style>
        <p:txBody>
          <a:bodyPr wrap="none" anchor="ctr"/>
          <a:lstStyle/>
          <a:p>
            <a:pPr algn="ctr"/>
            <a:r>
              <a:rPr lang="en-US" b="0" dirty="0">
                <a:latin typeface="+mn-lt"/>
              </a:rPr>
              <a:t>RAM</a:t>
            </a:r>
          </a:p>
        </p:txBody>
      </p:sp>
      <p:sp>
        <p:nvSpPr>
          <p:cNvPr id="292871" name="AutoShape 1031"/>
          <p:cNvSpPr>
            <a:spLocks noChangeArrowheads="1"/>
          </p:cNvSpPr>
          <p:nvPr/>
        </p:nvSpPr>
        <p:spPr bwMode="invGray">
          <a:xfrm>
            <a:off x="7038975" y="1311275"/>
            <a:ext cx="1647825" cy="1250950"/>
          </a:xfrm>
          <a:prstGeom prst="plus">
            <a:avLst>
              <a:gd name="adj" fmla="val 25000"/>
            </a:avLst>
          </a:prstGeom>
          <a:ln>
            <a:headEnd/>
            <a:tailEnd/>
          </a:ln>
        </p:spPr>
        <p:style>
          <a:lnRef idx="1">
            <a:schemeClr val="accent5"/>
          </a:lnRef>
          <a:fillRef idx="3">
            <a:schemeClr val="accent5"/>
          </a:fillRef>
          <a:effectRef idx="2">
            <a:schemeClr val="accent5"/>
          </a:effectRef>
          <a:fontRef idx="minor">
            <a:schemeClr val="lt1"/>
          </a:fontRef>
        </p:style>
        <p:txBody>
          <a:bodyPr wrap="none" anchor="ctr"/>
          <a:lstStyle/>
          <a:p>
            <a:pPr algn="ctr"/>
            <a:r>
              <a:rPr lang="en-US" sz="1600" b="0">
                <a:latin typeface="+mn-lt"/>
              </a:rPr>
              <a:t>Peripheral</a:t>
            </a:r>
          </a:p>
        </p:txBody>
      </p:sp>
      <p:sp>
        <p:nvSpPr>
          <p:cNvPr id="292872" name="AutoShape 1032"/>
          <p:cNvSpPr>
            <a:spLocks noChangeArrowheads="1"/>
          </p:cNvSpPr>
          <p:nvPr/>
        </p:nvSpPr>
        <p:spPr bwMode="invGray">
          <a:xfrm>
            <a:off x="7026275" y="2900363"/>
            <a:ext cx="1647825" cy="1250950"/>
          </a:xfrm>
          <a:prstGeom prst="plus">
            <a:avLst>
              <a:gd name="adj" fmla="val 25000"/>
            </a:avLst>
          </a:prstGeom>
          <a:ln>
            <a:headEnd/>
            <a:tailEnd/>
          </a:ln>
        </p:spPr>
        <p:style>
          <a:lnRef idx="1">
            <a:schemeClr val="accent5"/>
          </a:lnRef>
          <a:fillRef idx="3">
            <a:schemeClr val="accent5"/>
          </a:fillRef>
          <a:effectRef idx="2">
            <a:schemeClr val="accent5"/>
          </a:effectRef>
          <a:fontRef idx="minor">
            <a:schemeClr val="lt1"/>
          </a:fontRef>
        </p:style>
        <p:txBody>
          <a:bodyPr wrap="none" anchor="ctr"/>
          <a:lstStyle/>
          <a:p>
            <a:pPr algn="ctr"/>
            <a:r>
              <a:rPr lang="en-US" sz="1600" b="0">
                <a:latin typeface="+mn-lt"/>
              </a:rPr>
              <a:t>Peripheral</a:t>
            </a:r>
          </a:p>
        </p:txBody>
      </p:sp>
      <p:sp>
        <p:nvSpPr>
          <p:cNvPr id="292873" name="AutoShape 1033"/>
          <p:cNvSpPr>
            <a:spLocks noChangeArrowheads="1"/>
          </p:cNvSpPr>
          <p:nvPr/>
        </p:nvSpPr>
        <p:spPr bwMode="invGray">
          <a:xfrm>
            <a:off x="6978650" y="4356100"/>
            <a:ext cx="1647825" cy="1250950"/>
          </a:xfrm>
          <a:prstGeom prst="plus">
            <a:avLst>
              <a:gd name="adj" fmla="val 25000"/>
            </a:avLst>
          </a:prstGeom>
          <a:ln>
            <a:headEnd/>
            <a:tailEnd/>
          </a:ln>
        </p:spPr>
        <p:style>
          <a:lnRef idx="1">
            <a:schemeClr val="accent5"/>
          </a:lnRef>
          <a:fillRef idx="3">
            <a:schemeClr val="accent5"/>
          </a:fillRef>
          <a:effectRef idx="2">
            <a:schemeClr val="accent5"/>
          </a:effectRef>
          <a:fontRef idx="minor">
            <a:schemeClr val="lt1"/>
          </a:fontRef>
        </p:style>
        <p:txBody>
          <a:bodyPr wrap="none" anchor="ctr"/>
          <a:lstStyle/>
          <a:p>
            <a:pPr algn="ctr"/>
            <a:r>
              <a:rPr lang="en-US" sz="1600" b="0" dirty="0">
                <a:latin typeface="+mn-lt"/>
              </a:rPr>
              <a:t>Peripheral</a:t>
            </a:r>
          </a:p>
        </p:txBody>
      </p:sp>
      <p:sp>
        <p:nvSpPr>
          <p:cNvPr id="292874" name="AutoShape 1034"/>
          <p:cNvSpPr>
            <a:spLocks noChangeArrowheads="1"/>
          </p:cNvSpPr>
          <p:nvPr/>
        </p:nvSpPr>
        <p:spPr bwMode="blackWhite">
          <a:xfrm>
            <a:off x="4011613" y="1274763"/>
            <a:ext cx="890587" cy="4295775"/>
          </a:xfrm>
          <a:prstGeom prst="roundRect">
            <a:avLst>
              <a:gd name="adj" fmla="val 16667"/>
            </a:avLst>
          </a:prstGeom>
          <a:ln>
            <a:headEnd/>
            <a:tailEnd/>
          </a:ln>
        </p:spPr>
        <p:style>
          <a:lnRef idx="1">
            <a:schemeClr val="accent2"/>
          </a:lnRef>
          <a:fillRef idx="3">
            <a:schemeClr val="accent2"/>
          </a:fillRef>
          <a:effectRef idx="2">
            <a:schemeClr val="accent2"/>
          </a:effectRef>
          <a:fontRef idx="minor">
            <a:schemeClr val="lt1"/>
          </a:fontRef>
        </p:style>
        <p:txBody>
          <a:bodyPr wrap="none" anchor="ctr"/>
          <a:lstStyle/>
          <a:p>
            <a:pPr algn="ctr"/>
            <a:r>
              <a:rPr lang="en-US" b="0" dirty="0">
                <a:solidFill>
                  <a:schemeClr val="lt1"/>
                </a:solidFill>
                <a:latin typeface="+mn-lt"/>
              </a:rPr>
              <a:t>MMU</a:t>
            </a:r>
          </a:p>
        </p:txBody>
      </p:sp>
      <p:cxnSp>
        <p:nvCxnSpPr>
          <p:cNvPr id="292875" name="AutoShape 1035"/>
          <p:cNvCxnSpPr>
            <a:cxnSpLocks noChangeShapeType="1"/>
          </p:cNvCxnSpPr>
          <p:nvPr/>
        </p:nvCxnSpPr>
        <p:spPr bwMode="auto">
          <a:xfrm rot="16200000" flipH="1">
            <a:off x="3752056" y="4864895"/>
            <a:ext cx="155575" cy="1255712"/>
          </a:xfrm>
          <a:prstGeom prst="bentConnector3">
            <a:avLst>
              <a:gd name="adj1" fmla="val 246940"/>
            </a:avLst>
          </a:prstGeom>
          <a:ln>
            <a:headEnd/>
            <a:tailEnd type="triangle" w="med" len="med"/>
          </a:ln>
        </p:spPr>
        <p:style>
          <a:lnRef idx="2">
            <a:schemeClr val="accent6"/>
          </a:lnRef>
          <a:fillRef idx="0">
            <a:schemeClr val="accent6"/>
          </a:fillRef>
          <a:effectRef idx="1">
            <a:schemeClr val="accent6"/>
          </a:effectRef>
          <a:fontRef idx="minor">
            <a:schemeClr val="tx1"/>
          </a:fontRef>
        </p:style>
      </p:cxnSp>
      <p:cxnSp>
        <p:nvCxnSpPr>
          <p:cNvPr id="292876" name="AutoShape 1036"/>
          <p:cNvCxnSpPr>
            <a:cxnSpLocks noChangeShapeType="1"/>
            <a:stCxn id="292884" idx="1"/>
            <a:endCxn id="292885" idx="0"/>
          </p:cNvCxnSpPr>
          <p:nvPr/>
        </p:nvCxnSpPr>
        <p:spPr bwMode="auto">
          <a:xfrm rot="10800000" flipH="1" flipV="1">
            <a:off x="814388" y="2147888"/>
            <a:ext cx="925512" cy="2574925"/>
          </a:xfrm>
          <a:prstGeom prst="bentConnector3">
            <a:avLst>
              <a:gd name="adj1" fmla="val -24699"/>
            </a:avLst>
          </a:prstGeom>
          <a:ln>
            <a:headEnd/>
            <a:tailEnd type="triangle" w="med" len="med"/>
          </a:ln>
        </p:spPr>
        <p:style>
          <a:lnRef idx="2">
            <a:schemeClr val="accent2"/>
          </a:lnRef>
          <a:fillRef idx="0">
            <a:schemeClr val="accent2"/>
          </a:fillRef>
          <a:effectRef idx="1">
            <a:schemeClr val="accent2"/>
          </a:effectRef>
          <a:fontRef idx="minor">
            <a:schemeClr val="tx1"/>
          </a:fontRef>
        </p:style>
      </p:cxnSp>
      <p:cxnSp>
        <p:nvCxnSpPr>
          <p:cNvPr id="292878" name="AutoShape 1038"/>
          <p:cNvCxnSpPr>
            <a:cxnSpLocks noChangeShapeType="1"/>
            <a:stCxn id="292885" idx="1"/>
            <a:endCxn id="292872" idx="1"/>
          </p:cNvCxnSpPr>
          <p:nvPr/>
        </p:nvCxnSpPr>
        <p:spPr bwMode="auto">
          <a:xfrm rot="5400000" flipH="1" flipV="1">
            <a:off x="3718719" y="2102644"/>
            <a:ext cx="1884362" cy="4730750"/>
          </a:xfrm>
          <a:prstGeom prst="bentConnector4">
            <a:avLst>
              <a:gd name="adj1" fmla="val -38417"/>
              <a:gd name="adj2" fmla="val 95333"/>
            </a:avLst>
          </a:prstGeom>
          <a:ln>
            <a:headEnd/>
            <a:tailEnd type="triangle" w="med" len="med"/>
          </a:ln>
        </p:spPr>
        <p:style>
          <a:lnRef idx="2">
            <a:schemeClr val="accent3"/>
          </a:lnRef>
          <a:fillRef idx="0">
            <a:schemeClr val="accent3"/>
          </a:fillRef>
          <a:effectRef idx="1">
            <a:schemeClr val="accent3"/>
          </a:effectRef>
          <a:fontRef idx="minor">
            <a:schemeClr val="tx1"/>
          </a:fontRef>
        </p:style>
      </p:cxnSp>
      <p:cxnSp>
        <p:nvCxnSpPr>
          <p:cNvPr id="292880" name="AutoShape 1040"/>
          <p:cNvCxnSpPr>
            <a:cxnSpLocks noChangeShapeType="1"/>
            <a:stCxn id="292883" idx="1"/>
            <a:endCxn id="292885" idx="0"/>
          </p:cNvCxnSpPr>
          <p:nvPr/>
        </p:nvCxnSpPr>
        <p:spPr bwMode="auto">
          <a:xfrm rot="10800000" flipH="1" flipV="1">
            <a:off x="1271588" y="2605088"/>
            <a:ext cx="468312" cy="2117725"/>
          </a:xfrm>
          <a:prstGeom prst="bentConnector3">
            <a:avLst>
              <a:gd name="adj1" fmla="val -48815"/>
            </a:avLst>
          </a:prstGeom>
          <a:ln>
            <a:headEnd/>
            <a:tailEnd type="triangle" w="med" len="med"/>
          </a:ln>
        </p:spPr>
        <p:style>
          <a:lnRef idx="2">
            <a:schemeClr val="accent2"/>
          </a:lnRef>
          <a:fillRef idx="0">
            <a:schemeClr val="accent2"/>
          </a:fillRef>
          <a:effectRef idx="1">
            <a:schemeClr val="accent2"/>
          </a:effectRef>
          <a:fontRef idx="minor">
            <a:schemeClr val="tx1"/>
          </a:fontRef>
        </p:style>
      </p:cxnSp>
      <p:cxnSp>
        <p:nvCxnSpPr>
          <p:cNvPr id="292881" name="AutoShape 1041"/>
          <p:cNvCxnSpPr>
            <a:cxnSpLocks noChangeShapeType="1"/>
            <a:stCxn id="292882" idx="1"/>
            <a:endCxn id="292885" idx="0"/>
          </p:cNvCxnSpPr>
          <p:nvPr/>
        </p:nvCxnSpPr>
        <p:spPr bwMode="auto">
          <a:xfrm rot="10800000" flipH="1" flipV="1">
            <a:off x="1728788" y="3062288"/>
            <a:ext cx="11112" cy="1660525"/>
          </a:xfrm>
          <a:prstGeom prst="bentConnector3">
            <a:avLst>
              <a:gd name="adj1" fmla="val -2057144"/>
            </a:avLst>
          </a:prstGeom>
          <a:ln>
            <a:headEnd/>
            <a:tailEnd type="triangle" w="med" len="med"/>
          </a:ln>
        </p:spPr>
        <p:style>
          <a:lnRef idx="2">
            <a:schemeClr val="accent2"/>
          </a:lnRef>
          <a:fillRef idx="0">
            <a:schemeClr val="accent2"/>
          </a:fillRef>
          <a:effectRef idx="1">
            <a:schemeClr val="accent2"/>
          </a:effectRef>
          <a:fontRef idx="minor">
            <a:schemeClr val="tx1"/>
          </a:fontRef>
        </p:style>
      </p:cxnSp>
      <p:sp>
        <p:nvSpPr>
          <p:cNvPr id="292882" name="Rectangle 1042"/>
          <p:cNvSpPr>
            <a:spLocks noChangeArrowheads="1"/>
          </p:cNvSpPr>
          <p:nvPr/>
        </p:nvSpPr>
        <p:spPr bwMode="grayWhite">
          <a:xfrm>
            <a:off x="1728788" y="2333625"/>
            <a:ext cx="2009775" cy="1455738"/>
          </a:xfrm>
          <a:prstGeom prst="rect">
            <a:avLst/>
          </a:prstGeom>
          <a:ln>
            <a:headEnd/>
            <a:tailEnd/>
          </a:ln>
        </p:spPr>
        <p:style>
          <a:lnRef idx="1">
            <a:schemeClr val="accent6"/>
          </a:lnRef>
          <a:fillRef idx="3">
            <a:schemeClr val="accent6"/>
          </a:fillRef>
          <a:effectRef idx="2">
            <a:schemeClr val="accent6"/>
          </a:effectRef>
          <a:fontRef idx="minor">
            <a:schemeClr val="lt1"/>
          </a:fontRef>
        </p:style>
        <p:txBody>
          <a:bodyPr anchor="b" anchorCtr="1"/>
          <a:lstStyle/>
          <a:p>
            <a:pPr algn="ctr"/>
            <a:r>
              <a:rPr lang="en-US" sz="2000" b="0" dirty="0">
                <a:latin typeface="+mn-lt"/>
              </a:rPr>
              <a:t>VM Guest 3</a:t>
            </a:r>
          </a:p>
        </p:txBody>
      </p:sp>
      <p:sp>
        <p:nvSpPr>
          <p:cNvPr id="292883" name="Rectangle 1043"/>
          <p:cNvSpPr>
            <a:spLocks noChangeArrowheads="1"/>
          </p:cNvSpPr>
          <p:nvPr/>
        </p:nvSpPr>
        <p:spPr bwMode="grayWhite">
          <a:xfrm>
            <a:off x="1271588" y="1876425"/>
            <a:ext cx="2009775" cy="1455738"/>
          </a:xfrm>
          <a:prstGeom prst="rect">
            <a:avLst/>
          </a:prstGeom>
          <a:ln>
            <a:headEnd/>
            <a:tailEnd/>
          </a:ln>
        </p:spPr>
        <p:style>
          <a:lnRef idx="1">
            <a:schemeClr val="accent6"/>
          </a:lnRef>
          <a:fillRef idx="3">
            <a:schemeClr val="accent6"/>
          </a:fillRef>
          <a:effectRef idx="2">
            <a:schemeClr val="accent6"/>
          </a:effectRef>
          <a:fontRef idx="minor">
            <a:schemeClr val="lt1"/>
          </a:fontRef>
        </p:style>
        <p:txBody>
          <a:bodyPr anchor="b" anchorCtr="1"/>
          <a:lstStyle/>
          <a:p>
            <a:pPr algn="ctr"/>
            <a:r>
              <a:rPr lang="en-US" sz="2000" b="0" dirty="0">
                <a:latin typeface="+mn-lt"/>
              </a:rPr>
              <a:t>VM Guest 2</a:t>
            </a:r>
          </a:p>
        </p:txBody>
      </p:sp>
      <p:sp>
        <p:nvSpPr>
          <p:cNvPr id="292884" name="Rectangle 1044"/>
          <p:cNvSpPr>
            <a:spLocks noChangeArrowheads="1"/>
          </p:cNvSpPr>
          <p:nvPr/>
        </p:nvSpPr>
        <p:spPr bwMode="grayWhite">
          <a:xfrm>
            <a:off x="814388" y="1419225"/>
            <a:ext cx="2009775" cy="1455738"/>
          </a:xfrm>
          <a:prstGeom prst="rect">
            <a:avLst/>
          </a:prstGeom>
          <a:ln>
            <a:headEnd/>
            <a:tailEnd/>
          </a:ln>
        </p:spPr>
        <p:style>
          <a:lnRef idx="1">
            <a:schemeClr val="accent6"/>
          </a:lnRef>
          <a:fillRef idx="3">
            <a:schemeClr val="accent6"/>
          </a:fillRef>
          <a:effectRef idx="2">
            <a:schemeClr val="accent6"/>
          </a:effectRef>
          <a:fontRef idx="minor">
            <a:schemeClr val="lt1"/>
          </a:fontRef>
        </p:style>
        <p:txBody>
          <a:bodyPr anchor="b" anchorCtr="1"/>
          <a:lstStyle/>
          <a:p>
            <a:pPr algn="ctr"/>
            <a:r>
              <a:rPr lang="en-US" sz="2000" b="0" dirty="0">
                <a:latin typeface="+mn-lt"/>
              </a:rPr>
              <a:t>VM Guest 1</a:t>
            </a:r>
          </a:p>
        </p:txBody>
      </p:sp>
      <p:sp>
        <p:nvSpPr>
          <p:cNvPr id="292885" name="Rectangle 1045"/>
          <p:cNvSpPr>
            <a:spLocks noChangeArrowheads="1"/>
          </p:cNvSpPr>
          <p:nvPr/>
        </p:nvSpPr>
        <p:spPr bwMode="grayWhite">
          <a:xfrm rot="16200000">
            <a:off x="1608137" y="4167188"/>
            <a:ext cx="1374775" cy="1111250"/>
          </a:xfrm>
          <a:prstGeom prst="rect">
            <a:avLst/>
          </a:prstGeom>
          <a:ln>
            <a:headEnd/>
            <a:tailEnd/>
          </a:ln>
        </p:spPr>
        <p:style>
          <a:lnRef idx="1">
            <a:schemeClr val="accent6"/>
          </a:lnRef>
          <a:fillRef idx="3">
            <a:schemeClr val="accent6"/>
          </a:fillRef>
          <a:effectRef idx="2">
            <a:schemeClr val="accent6"/>
          </a:effectRef>
          <a:fontRef idx="minor">
            <a:schemeClr val="lt1"/>
          </a:fontRef>
        </p:style>
        <p:txBody>
          <a:bodyPr anchor="b" anchorCtr="1"/>
          <a:lstStyle/>
          <a:p>
            <a:pPr algn="ctr"/>
            <a:r>
              <a:rPr lang="en-US" sz="2000" b="0" dirty="0">
                <a:latin typeface="+mn-lt"/>
              </a:rPr>
              <a:t>Parent </a:t>
            </a:r>
          </a:p>
          <a:p>
            <a:pPr algn="ctr"/>
            <a:r>
              <a:rPr lang="en-US" sz="2000" b="0" dirty="0">
                <a:latin typeface="+mn-lt"/>
              </a:rPr>
              <a:t>VM 0</a:t>
            </a:r>
          </a:p>
        </p:txBody>
      </p:sp>
      <p:sp>
        <p:nvSpPr>
          <p:cNvPr id="292886" name="Text Box 1046"/>
          <p:cNvSpPr txBox="1">
            <a:spLocks noChangeArrowheads="1"/>
          </p:cNvSpPr>
          <p:nvPr/>
        </p:nvSpPr>
        <p:spPr bwMode="auto">
          <a:xfrm>
            <a:off x="4953000" y="5791200"/>
            <a:ext cx="1021625" cy="646331"/>
          </a:xfrm>
          <a:prstGeom prst="rect">
            <a:avLst/>
          </a:prstGeom>
          <a:noFill/>
          <a:ln w="63500" algn="ctr">
            <a:noFill/>
            <a:miter lim="800000"/>
            <a:headEnd/>
            <a:tailEnd/>
          </a:ln>
          <a:effectLst/>
        </p:spPr>
        <p:txBody>
          <a:bodyPr wrap="none">
            <a:spAutoFit/>
          </a:bodyPr>
          <a:lstStyle/>
          <a:p>
            <a:pPr algn="ctr"/>
            <a:r>
              <a:rPr lang="en-US" b="0" dirty="0">
                <a:latin typeface="+mn-lt"/>
              </a:rPr>
              <a:t>I/O </a:t>
            </a:r>
          </a:p>
          <a:p>
            <a:pPr algn="ctr"/>
            <a:r>
              <a:rPr lang="en-US" b="0" dirty="0">
                <a:latin typeface="+mn-lt"/>
              </a:rPr>
              <a:t>requests</a:t>
            </a:r>
          </a:p>
        </p:txBody>
      </p:sp>
      <p:sp>
        <p:nvSpPr>
          <p:cNvPr id="292887" name="Text Box 1047"/>
          <p:cNvSpPr txBox="1">
            <a:spLocks noChangeArrowheads="1"/>
          </p:cNvSpPr>
          <p:nvPr/>
        </p:nvSpPr>
        <p:spPr bwMode="auto">
          <a:xfrm>
            <a:off x="533400" y="4724400"/>
            <a:ext cx="1021625" cy="646331"/>
          </a:xfrm>
          <a:prstGeom prst="rect">
            <a:avLst/>
          </a:prstGeom>
          <a:noFill/>
          <a:ln w="63500" algn="ctr">
            <a:noFill/>
            <a:miter lim="800000"/>
            <a:headEnd/>
            <a:tailEnd/>
          </a:ln>
          <a:effectLst/>
        </p:spPr>
        <p:txBody>
          <a:bodyPr wrap="none">
            <a:spAutoFit/>
          </a:bodyPr>
          <a:lstStyle/>
          <a:p>
            <a:pPr algn="ctr"/>
            <a:r>
              <a:rPr lang="en-US" b="0" dirty="0">
                <a:latin typeface="+mn-lt"/>
              </a:rPr>
              <a:t>I/O </a:t>
            </a:r>
          </a:p>
          <a:p>
            <a:pPr algn="ctr"/>
            <a:r>
              <a:rPr lang="en-US" b="0" dirty="0">
                <a:latin typeface="+mn-lt"/>
              </a:rPr>
              <a:t>requests</a:t>
            </a:r>
          </a:p>
        </p:txBody>
      </p:sp>
      <p:sp>
        <p:nvSpPr>
          <p:cNvPr id="292888" name="Text Box 1048"/>
          <p:cNvSpPr txBox="1">
            <a:spLocks noChangeArrowheads="1"/>
          </p:cNvSpPr>
          <p:nvPr/>
        </p:nvSpPr>
        <p:spPr bwMode="auto">
          <a:xfrm>
            <a:off x="3380746" y="5758542"/>
            <a:ext cx="898195" cy="369332"/>
          </a:xfrm>
          <a:prstGeom prst="rect">
            <a:avLst/>
          </a:prstGeom>
          <a:noFill/>
          <a:ln w="63500" algn="ctr">
            <a:noFill/>
            <a:miter lim="800000"/>
            <a:headEnd/>
            <a:tailEnd/>
          </a:ln>
          <a:effectLst/>
        </p:spPr>
        <p:txBody>
          <a:bodyPr wrap="none">
            <a:spAutoFit/>
          </a:bodyPr>
          <a:lstStyle/>
          <a:p>
            <a:pPr algn="ctr"/>
            <a:r>
              <a:rPr lang="en-US" b="0" dirty="0">
                <a:latin typeface="+mn-lt"/>
              </a:rPr>
              <a:t>control</a:t>
            </a:r>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3586" name="Rectangle 2"/>
          <p:cNvSpPr>
            <a:spLocks noGrp="1" noChangeArrowheads="1"/>
          </p:cNvSpPr>
          <p:nvPr>
            <p:ph type="title"/>
          </p:nvPr>
        </p:nvSpPr>
        <p:spPr/>
        <p:txBody>
          <a:bodyPr/>
          <a:lstStyle/>
          <a:p>
            <a:r>
              <a:rPr lang="en-US" dirty="0"/>
              <a:t>I/O </a:t>
            </a:r>
            <a:r>
              <a:rPr lang="en-US" dirty="0" smtClean="0"/>
              <a:t>Device Assignment</a:t>
            </a:r>
            <a:endParaRPr lang="en-US" dirty="0"/>
          </a:p>
        </p:txBody>
      </p:sp>
      <p:sp>
        <p:nvSpPr>
          <p:cNvPr id="323587" name="Rectangle 3"/>
          <p:cNvSpPr>
            <a:spLocks noChangeArrowheads="1"/>
          </p:cNvSpPr>
          <p:nvPr/>
        </p:nvSpPr>
        <p:spPr bwMode="grayWhite">
          <a:xfrm>
            <a:off x="1728788" y="2333625"/>
            <a:ext cx="2009775" cy="1455738"/>
          </a:xfrm>
          <a:prstGeom prst="rect">
            <a:avLst/>
          </a:prstGeom>
          <a:ln>
            <a:headEnd/>
            <a:tailEnd/>
          </a:ln>
        </p:spPr>
        <p:style>
          <a:lnRef idx="1">
            <a:schemeClr val="accent6"/>
          </a:lnRef>
          <a:fillRef idx="3">
            <a:schemeClr val="accent6"/>
          </a:fillRef>
          <a:effectRef idx="2">
            <a:schemeClr val="accent6"/>
          </a:effectRef>
          <a:fontRef idx="minor">
            <a:schemeClr val="lt1"/>
          </a:fontRef>
        </p:style>
        <p:txBody>
          <a:bodyPr anchor="b" anchorCtr="1"/>
          <a:lstStyle/>
          <a:p>
            <a:pPr algn="ctr"/>
            <a:r>
              <a:rPr lang="en-US" sz="2000" b="0" dirty="0">
                <a:latin typeface="+mn-lt"/>
              </a:rPr>
              <a:t>VM Guest 3</a:t>
            </a:r>
          </a:p>
        </p:txBody>
      </p:sp>
      <p:sp>
        <p:nvSpPr>
          <p:cNvPr id="323588" name="Rectangle 4"/>
          <p:cNvSpPr>
            <a:spLocks noChangeArrowheads="1"/>
          </p:cNvSpPr>
          <p:nvPr/>
        </p:nvSpPr>
        <p:spPr bwMode="grayWhite">
          <a:xfrm>
            <a:off x="1271588" y="1876425"/>
            <a:ext cx="2009775" cy="1455738"/>
          </a:xfrm>
          <a:prstGeom prst="rect">
            <a:avLst/>
          </a:prstGeom>
          <a:ln>
            <a:headEnd/>
            <a:tailEnd/>
          </a:ln>
        </p:spPr>
        <p:style>
          <a:lnRef idx="1">
            <a:schemeClr val="accent6"/>
          </a:lnRef>
          <a:fillRef idx="3">
            <a:schemeClr val="accent6"/>
          </a:fillRef>
          <a:effectRef idx="2">
            <a:schemeClr val="accent6"/>
          </a:effectRef>
          <a:fontRef idx="minor">
            <a:schemeClr val="lt1"/>
          </a:fontRef>
        </p:style>
        <p:txBody>
          <a:bodyPr anchor="b" anchorCtr="1"/>
          <a:lstStyle/>
          <a:p>
            <a:pPr algn="ctr"/>
            <a:r>
              <a:rPr lang="en-US" sz="2000" b="0" dirty="0">
                <a:latin typeface="+mn-lt"/>
              </a:rPr>
              <a:t>VM Guest 2</a:t>
            </a:r>
          </a:p>
        </p:txBody>
      </p:sp>
      <p:sp>
        <p:nvSpPr>
          <p:cNvPr id="323590" name="AutoShape 6"/>
          <p:cNvSpPr>
            <a:spLocks noChangeArrowheads="1"/>
          </p:cNvSpPr>
          <p:nvPr/>
        </p:nvSpPr>
        <p:spPr bwMode="auto">
          <a:xfrm>
            <a:off x="5126038" y="1323975"/>
            <a:ext cx="1033462" cy="4246563"/>
          </a:xfrm>
          <a:prstGeom prst="bevel">
            <a:avLst>
              <a:gd name="adj" fmla="val 12500"/>
            </a:avLst>
          </a:prstGeom>
          <a:ln>
            <a:headEnd/>
            <a:tailEnd/>
          </a:ln>
        </p:spPr>
        <p:style>
          <a:lnRef idx="1">
            <a:schemeClr val="accent4"/>
          </a:lnRef>
          <a:fillRef idx="3">
            <a:schemeClr val="accent4"/>
          </a:fillRef>
          <a:effectRef idx="2">
            <a:schemeClr val="accent4"/>
          </a:effectRef>
          <a:fontRef idx="minor">
            <a:schemeClr val="lt1"/>
          </a:fontRef>
        </p:style>
        <p:txBody>
          <a:bodyPr wrap="none" anchor="ctr"/>
          <a:lstStyle/>
          <a:p>
            <a:pPr algn="ctr"/>
            <a:r>
              <a:rPr lang="en-US" b="0" dirty="0">
                <a:latin typeface="+mn-lt"/>
              </a:rPr>
              <a:t>RAM</a:t>
            </a:r>
          </a:p>
        </p:txBody>
      </p:sp>
      <p:sp>
        <p:nvSpPr>
          <p:cNvPr id="323591" name="AutoShape 7"/>
          <p:cNvSpPr>
            <a:spLocks noChangeArrowheads="1"/>
          </p:cNvSpPr>
          <p:nvPr/>
        </p:nvSpPr>
        <p:spPr bwMode="invGray">
          <a:xfrm>
            <a:off x="7038975" y="1311275"/>
            <a:ext cx="1647825" cy="1250950"/>
          </a:xfrm>
          <a:prstGeom prst="plus">
            <a:avLst>
              <a:gd name="adj" fmla="val 25000"/>
            </a:avLst>
          </a:prstGeom>
          <a:ln>
            <a:headEnd/>
            <a:tailEnd/>
          </a:ln>
        </p:spPr>
        <p:style>
          <a:lnRef idx="1">
            <a:schemeClr val="accent5"/>
          </a:lnRef>
          <a:fillRef idx="3">
            <a:schemeClr val="accent5"/>
          </a:fillRef>
          <a:effectRef idx="2">
            <a:schemeClr val="accent5"/>
          </a:effectRef>
          <a:fontRef idx="minor">
            <a:schemeClr val="lt1"/>
          </a:fontRef>
        </p:style>
        <p:txBody>
          <a:bodyPr wrap="none" anchor="ctr"/>
          <a:lstStyle/>
          <a:p>
            <a:pPr algn="ctr"/>
            <a:r>
              <a:rPr lang="en-US" sz="1600" b="0">
                <a:latin typeface="+mn-lt"/>
              </a:rPr>
              <a:t>Peripheral</a:t>
            </a:r>
          </a:p>
        </p:txBody>
      </p:sp>
      <p:sp>
        <p:nvSpPr>
          <p:cNvPr id="323592" name="AutoShape 8"/>
          <p:cNvSpPr>
            <a:spLocks noChangeArrowheads="1"/>
          </p:cNvSpPr>
          <p:nvPr/>
        </p:nvSpPr>
        <p:spPr bwMode="invGray">
          <a:xfrm>
            <a:off x="7026275" y="2900363"/>
            <a:ext cx="1647825" cy="1250950"/>
          </a:xfrm>
          <a:prstGeom prst="plus">
            <a:avLst>
              <a:gd name="adj" fmla="val 25000"/>
            </a:avLst>
          </a:prstGeom>
          <a:ln>
            <a:headEnd/>
            <a:tailEnd/>
          </a:ln>
        </p:spPr>
        <p:style>
          <a:lnRef idx="1">
            <a:schemeClr val="accent5"/>
          </a:lnRef>
          <a:fillRef idx="3">
            <a:schemeClr val="accent5"/>
          </a:fillRef>
          <a:effectRef idx="2">
            <a:schemeClr val="accent5"/>
          </a:effectRef>
          <a:fontRef idx="minor">
            <a:schemeClr val="lt1"/>
          </a:fontRef>
        </p:style>
        <p:txBody>
          <a:bodyPr wrap="none" anchor="ctr"/>
          <a:lstStyle/>
          <a:p>
            <a:pPr algn="ctr"/>
            <a:r>
              <a:rPr lang="en-US" sz="1600" b="0">
                <a:latin typeface="+mn-lt"/>
              </a:rPr>
              <a:t>Peripheral</a:t>
            </a:r>
          </a:p>
        </p:txBody>
      </p:sp>
      <p:sp>
        <p:nvSpPr>
          <p:cNvPr id="323593" name="AutoShape 9"/>
          <p:cNvSpPr>
            <a:spLocks noChangeArrowheads="1"/>
          </p:cNvSpPr>
          <p:nvPr/>
        </p:nvSpPr>
        <p:spPr bwMode="invGray">
          <a:xfrm>
            <a:off x="6978650" y="4356100"/>
            <a:ext cx="1647825" cy="1250950"/>
          </a:xfrm>
          <a:prstGeom prst="plus">
            <a:avLst>
              <a:gd name="adj" fmla="val 25000"/>
            </a:avLst>
          </a:prstGeom>
          <a:ln>
            <a:headEnd/>
            <a:tailEnd/>
          </a:ln>
        </p:spPr>
        <p:style>
          <a:lnRef idx="1">
            <a:schemeClr val="accent5"/>
          </a:lnRef>
          <a:fillRef idx="3">
            <a:schemeClr val="accent5"/>
          </a:fillRef>
          <a:effectRef idx="2">
            <a:schemeClr val="accent5"/>
          </a:effectRef>
          <a:fontRef idx="minor">
            <a:schemeClr val="lt1"/>
          </a:fontRef>
        </p:style>
        <p:txBody>
          <a:bodyPr wrap="none" anchor="ctr"/>
          <a:lstStyle/>
          <a:p>
            <a:pPr algn="ctr"/>
            <a:r>
              <a:rPr lang="en-US" sz="1600" b="0">
                <a:latin typeface="+mn-lt"/>
              </a:rPr>
              <a:t>Peripheral</a:t>
            </a:r>
          </a:p>
        </p:txBody>
      </p:sp>
      <p:sp>
        <p:nvSpPr>
          <p:cNvPr id="323594" name="Rectangle 10"/>
          <p:cNvSpPr>
            <a:spLocks noChangeArrowheads="1"/>
          </p:cNvSpPr>
          <p:nvPr/>
        </p:nvSpPr>
        <p:spPr bwMode="grayWhite">
          <a:xfrm>
            <a:off x="814388" y="1419225"/>
            <a:ext cx="2009775" cy="1455738"/>
          </a:xfrm>
          <a:prstGeom prst="rect">
            <a:avLst/>
          </a:prstGeom>
          <a:ln>
            <a:headEnd/>
            <a:tailEnd/>
          </a:ln>
        </p:spPr>
        <p:style>
          <a:lnRef idx="1">
            <a:schemeClr val="accent6"/>
          </a:lnRef>
          <a:fillRef idx="3">
            <a:schemeClr val="accent6"/>
          </a:fillRef>
          <a:effectRef idx="2">
            <a:schemeClr val="accent6"/>
          </a:effectRef>
          <a:fontRef idx="minor">
            <a:schemeClr val="lt1"/>
          </a:fontRef>
        </p:style>
        <p:txBody>
          <a:bodyPr anchor="b" anchorCtr="1"/>
          <a:lstStyle/>
          <a:p>
            <a:pPr algn="ctr"/>
            <a:r>
              <a:rPr lang="en-US" sz="2000" b="0" dirty="0">
                <a:latin typeface="+mn-lt"/>
              </a:rPr>
              <a:t>VM Guest 1</a:t>
            </a:r>
          </a:p>
        </p:txBody>
      </p:sp>
      <p:cxnSp>
        <p:nvCxnSpPr>
          <p:cNvPr id="323597" name="AutoShape 13"/>
          <p:cNvCxnSpPr>
            <a:cxnSpLocks noChangeShapeType="1"/>
            <a:stCxn id="323605" idx="1"/>
            <a:endCxn id="323595" idx="2"/>
          </p:cNvCxnSpPr>
          <p:nvPr/>
        </p:nvCxnSpPr>
        <p:spPr bwMode="auto">
          <a:xfrm rot="16200000" flipH="1">
            <a:off x="3752056" y="4864895"/>
            <a:ext cx="155575" cy="1255712"/>
          </a:xfrm>
          <a:prstGeom prst="bentConnector3">
            <a:avLst>
              <a:gd name="adj1" fmla="val 365306"/>
            </a:avLst>
          </a:prstGeom>
          <a:ln>
            <a:headEnd/>
            <a:tailEnd type="triangle" w="med" len="med"/>
          </a:ln>
        </p:spPr>
        <p:style>
          <a:lnRef idx="2">
            <a:schemeClr val="accent6"/>
          </a:lnRef>
          <a:fillRef idx="0">
            <a:schemeClr val="accent6"/>
          </a:fillRef>
          <a:effectRef idx="1">
            <a:schemeClr val="accent6"/>
          </a:effectRef>
          <a:fontRef idx="minor">
            <a:schemeClr val="tx1"/>
          </a:fontRef>
        </p:style>
      </p:cxnSp>
      <p:cxnSp>
        <p:nvCxnSpPr>
          <p:cNvPr id="323598" name="AutoShape 14"/>
          <p:cNvCxnSpPr>
            <a:cxnSpLocks noChangeShapeType="1"/>
          </p:cNvCxnSpPr>
          <p:nvPr/>
        </p:nvCxnSpPr>
        <p:spPr bwMode="auto">
          <a:xfrm>
            <a:off x="3200400" y="5399314"/>
            <a:ext cx="3365500" cy="184150"/>
          </a:xfrm>
          <a:prstGeom prst="bentConnector4">
            <a:avLst>
              <a:gd name="adj1" fmla="val -93"/>
              <a:gd name="adj2" fmla="val 316380"/>
            </a:avLst>
          </a:prstGeom>
          <a:ln>
            <a:headEnd/>
            <a:tailEnd type="triangle" w="med" len="med"/>
          </a:ln>
        </p:spPr>
        <p:style>
          <a:lnRef idx="2">
            <a:schemeClr val="accent6"/>
          </a:lnRef>
          <a:fillRef idx="0">
            <a:schemeClr val="accent6"/>
          </a:fillRef>
          <a:effectRef idx="1">
            <a:schemeClr val="accent6"/>
          </a:effectRef>
          <a:fontRef idx="minor">
            <a:schemeClr val="tx1"/>
          </a:fontRef>
        </p:style>
      </p:cxnSp>
      <p:sp>
        <p:nvSpPr>
          <p:cNvPr id="323599" name="Rectangle 15"/>
          <p:cNvSpPr>
            <a:spLocks noChangeArrowheads="1"/>
          </p:cNvSpPr>
          <p:nvPr/>
        </p:nvSpPr>
        <p:spPr bwMode="auto">
          <a:xfrm>
            <a:off x="2228850" y="1520825"/>
            <a:ext cx="457200" cy="781050"/>
          </a:xfrm>
          <a:prstGeom prst="rect">
            <a:avLst/>
          </a:prstGeom>
          <a:ln>
            <a:headEnd/>
            <a:tailEnd/>
          </a:ln>
        </p:spPr>
        <p:style>
          <a:lnRef idx="0">
            <a:schemeClr val="accent2"/>
          </a:lnRef>
          <a:fillRef idx="3">
            <a:schemeClr val="accent2"/>
          </a:fillRef>
          <a:effectRef idx="3">
            <a:schemeClr val="accent2"/>
          </a:effectRef>
          <a:fontRef idx="minor">
            <a:schemeClr val="lt1"/>
          </a:fontRef>
        </p:style>
        <p:txBody>
          <a:bodyPr wrap="none" anchor="ctr"/>
          <a:lstStyle/>
          <a:p>
            <a:pPr algn="ctr"/>
            <a:r>
              <a:rPr lang="en-US" b="0">
                <a:solidFill>
                  <a:schemeClr val="tx1"/>
                </a:solidFill>
              </a:rPr>
              <a:t>OS</a:t>
            </a:r>
          </a:p>
        </p:txBody>
      </p:sp>
      <p:sp>
        <p:nvSpPr>
          <p:cNvPr id="323600" name="Rectangle 16"/>
          <p:cNvSpPr>
            <a:spLocks noChangeArrowheads="1"/>
          </p:cNvSpPr>
          <p:nvPr/>
        </p:nvSpPr>
        <p:spPr bwMode="auto">
          <a:xfrm>
            <a:off x="1066800" y="1522413"/>
            <a:ext cx="1065213" cy="358775"/>
          </a:xfrm>
          <a:prstGeom prst="rect">
            <a:avLst/>
          </a:prstGeom>
          <a:ln>
            <a:headEnd/>
            <a:tailEnd/>
          </a:ln>
        </p:spPr>
        <p:style>
          <a:lnRef idx="0">
            <a:schemeClr val="accent2"/>
          </a:lnRef>
          <a:fillRef idx="3">
            <a:schemeClr val="accent2"/>
          </a:fillRef>
          <a:effectRef idx="3">
            <a:schemeClr val="accent2"/>
          </a:effectRef>
          <a:fontRef idx="minor">
            <a:schemeClr val="lt1"/>
          </a:fontRef>
        </p:style>
        <p:txBody>
          <a:bodyPr wrap="none" anchor="ctr"/>
          <a:lstStyle/>
          <a:p>
            <a:pPr algn="ctr"/>
            <a:r>
              <a:rPr lang="en-US" b="0" dirty="0">
                <a:solidFill>
                  <a:schemeClr val="tx1"/>
                </a:solidFill>
              </a:rPr>
              <a:t>Process</a:t>
            </a:r>
          </a:p>
        </p:txBody>
      </p:sp>
      <p:sp>
        <p:nvSpPr>
          <p:cNvPr id="323601" name="Rectangle 17"/>
          <p:cNvSpPr>
            <a:spLocks noChangeArrowheads="1"/>
          </p:cNvSpPr>
          <p:nvPr/>
        </p:nvSpPr>
        <p:spPr bwMode="auto">
          <a:xfrm>
            <a:off x="1066800" y="1938338"/>
            <a:ext cx="1065213" cy="358775"/>
          </a:xfrm>
          <a:prstGeom prst="rect">
            <a:avLst/>
          </a:prstGeom>
          <a:ln>
            <a:headEnd/>
            <a:tailEnd/>
          </a:ln>
        </p:spPr>
        <p:style>
          <a:lnRef idx="0">
            <a:schemeClr val="accent2"/>
          </a:lnRef>
          <a:fillRef idx="3">
            <a:schemeClr val="accent2"/>
          </a:fillRef>
          <a:effectRef idx="3">
            <a:schemeClr val="accent2"/>
          </a:effectRef>
          <a:fontRef idx="minor">
            <a:schemeClr val="lt1"/>
          </a:fontRef>
        </p:style>
        <p:txBody>
          <a:bodyPr wrap="none" anchor="ctr"/>
          <a:lstStyle/>
          <a:p>
            <a:pPr algn="ctr"/>
            <a:r>
              <a:rPr lang="en-US" b="0">
                <a:solidFill>
                  <a:schemeClr val="tx1"/>
                </a:solidFill>
              </a:rPr>
              <a:t>Process</a:t>
            </a:r>
          </a:p>
        </p:txBody>
      </p:sp>
      <p:sp>
        <p:nvSpPr>
          <p:cNvPr id="323602" name="Rectangle 18"/>
          <p:cNvSpPr>
            <a:spLocks noChangeArrowheads="1"/>
          </p:cNvSpPr>
          <p:nvPr/>
        </p:nvSpPr>
        <p:spPr bwMode="auto">
          <a:xfrm>
            <a:off x="5278438" y="1727200"/>
            <a:ext cx="709612" cy="1006475"/>
          </a:xfrm>
          <a:prstGeom prst="rect">
            <a:avLst/>
          </a:prstGeom>
          <a:ln>
            <a:headEnd/>
            <a:tailEnd/>
          </a:ln>
        </p:spPr>
        <p:style>
          <a:lnRef idx="1">
            <a:schemeClr val="accent2"/>
          </a:lnRef>
          <a:fillRef idx="3">
            <a:schemeClr val="accent2"/>
          </a:fillRef>
          <a:effectRef idx="2">
            <a:schemeClr val="accent2"/>
          </a:effectRef>
          <a:fontRef idx="minor">
            <a:schemeClr val="lt1"/>
          </a:fontRef>
        </p:style>
        <p:txBody>
          <a:bodyPr wrap="none" anchor="ctr"/>
          <a:lstStyle/>
          <a:p>
            <a:pPr algn="ctr"/>
            <a:r>
              <a:rPr lang="en-US" b="0">
                <a:solidFill>
                  <a:schemeClr val="lt1"/>
                </a:solidFill>
                <a:latin typeface="+mn-lt"/>
              </a:rPr>
              <a:t>VM 1</a:t>
            </a:r>
          </a:p>
        </p:txBody>
      </p:sp>
      <p:cxnSp>
        <p:nvCxnSpPr>
          <p:cNvPr id="323603" name="AutoShape 19"/>
          <p:cNvCxnSpPr>
            <a:cxnSpLocks noChangeShapeType="1"/>
            <a:stCxn id="323602" idx="3"/>
            <a:endCxn id="323591" idx="1"/>
          </p:cNvCxnSpPr>
          <p:nvPr/>
        </p:nvCxnSpPr>
        <p:spPr bwMode="auto">
          <a:xfrm flipV="1">
            <a:off x="5997575" y="1936750"/>
            <a:ext cx="1041400" cy="293688"/>
          </a:xfrm>
          <a:prstGeom prst="straightConnector1">
            <a:avLst/>
          </a:prstGeom>
          <a:ln w="38100">
            <a:headEnd type="triangle" w="med" len="med"/>
            <a:tailEnd type="triangle" w="med" len="med"/>
          </a:ln>
        </p:spPr>
        <p:style>
          <a:lnRef idx="2">
            <a:schemeClr val="accent2"/>
          </a:lnRef>
          <a:fillRef idx="0">
            <a:schemeClr val="accent2"/>
          </a:fillRef>
          <a:effectRef idx="1">
            <a:schemeClr val="accent2"/>
          </a:effectRef>
          <a:fontRef idx="minor">
            <a:schemeClr val="tx1"/>
          </a:fontRef>
        </p:style>
      </p:cxnSp>
      <p:cxnSp>
        <p:nvCxnSpPr>
          <p:cNvPr id="323604" name="AutoShape 20"/>
          <p:cNvCxnSpPr>
            <a:cxnSpLocks noChangeShapeType="1"/>
            <a:stCxn id="323594" idx="3"/>
            <a:endCxn id="323602" idx="1"/>
          </p:cNvCxnSpPr>
          <p:nvPr/>
        </p:nvCxnSpPr>
        <p:spPr bwMode="auto">
          <a:xfrm>
            <a:off x="2824163" y="2147888"/>
            <a:ext cx="2444750" cy="82550"/>
          </a:xfrm>
          <a:prstGeom prst="straightConnector1">
            <a:avLst/>
          </a:prstGeom>
          <a:ln w="38100">
            <a:headEnd type="triangle" w="med" len="med"/>
            <a:tailEnd type="triangle" w="med" len="med"/>
          </a:ln>
        </p:spPr>
        <p:style>
          <a:lnRef idx="2">
            <a:schemeClr val="accent2"/>
          </a:lnRef>
          <a:fillRef idx="0">
            <a:schemeClr val="accent2"/>
          </a:fillRef>
          <a:effectRef idx="1">
            <a:schemeClr val="accent2"/>
          </a:effectRef>
          <a:fontRef idx="minor">
            <a:schemeClr val="tx1"/>
          </a:fontRef>
        </p:style>
      </p:cxnSp>
      <p:sp>
        <p:nvSpPr>
          <p:cNvPr id="323605" name="Rectangle 21"/>
          <p:cNvSpPr>
            <a:spLocks noChangeArrowheads="1"/>
          </p:cNvSpPr>
          <p:nvPr/>
        </p:nvSpPr>
        <p:spPr bwMode="invGray">
          <a:xfrm rot="16200000">
            <a:off x="2512219" y="4426744"/>
            <a:ext cx="1381125" cy="592137"/>
          </a:xfrm>
          <a:prstGeom prst="rect">
            <a:avLst/>
          </a:prstGeom>
          <a:ln>
            <a:headEnd/>
            <a:tailEnd/>
          </a:ln>
        </p:spPr>
        <p:style>
          <a:lnRef idx="1">
            <a:schemeClr val="accent3"/>
          </a:lnRef>
          <a:fillRef idx="3">
            <a:schemeClr val="accent3"/>
          </a:fillRef>
          <a:effectRef idx="2">
            <a:schemeClr val="accent3"/>
          </a:effectRef>
          <a:fontRef idx="minor">
            <a:schemeClr val="lt1"/>
          </a:fontRef>
        </p:style>
        <p:txBody>
          <a:bodyPr wrap="none" anchor="ctr"/>
          <a:lstStyle/>
          <a:p>
            <a:pPr algn="ctr"/>
            <a:r>
              <a:rPr lang="en-US" sz="1600" b="0">
                <a:solidFill>
                  <a:schemeClr val="tx1"/>
                </a:solidFill>
              </a:rPr>
              <a:t>Hypervisor</a:t>
            </a:r>
          </a:p>
        </p:txBody>
      </p:sp>
      <p:sp>
        <p:nvSpPr>
          <p:cNvPr id="323606" name="Rectangle 22"/>
          <p:cNvSpPr>
            <a:spLocks noChangeArrowheads="1"/>
          </p:cNvSpPr>
          <p:nvPr/>
        </p:nvSpPr>
        <p:spPr bwMode="grayWhite">
          <a:xfrm rot="16200000">
            <a:off x="1608137" y="4167188"/>
            <a:ext cx="1374775" cy="1111250"/>
          </a:xfrm>
          <a:prstGeom prst="rect">
            <a:avLst/>
          </a:prstGeom>
          <a:ln>
            <a:headEnd/>
            <a:tailEnd/>
          </a:ln>
        </p:spPr>
        <p:style>
          <a:lnRef idx="1">
            <a:schemeClr val="accent6"/>
          </a:lnRef>
          <a:fillRef idx="3">
            <a:schemeClr val="accent6"/>
          </a:fillRef>
          <a:effectRef idx="2">
            <a:schemeClr val="accent6"/>
          </a:effectRef>
          <a:fontRef idx="minor">
            <a:schemeClr val="lt1"/>
          </a:fontRef>
        </p:style>
        <p:txBody>
          <a:bodyPr anchor="b" anchorCtr="1"/>
          <a:lstStyle/>
          <a:p>
            <a:pPr algn="ctr"/>
            <a:r>
              <a:rPr lang="en-US" sz="2000" b="0" dirty="0">
                <a:latin typeface="+mn-lt"/>
              </a:rPr>
              <a:t>Parent </a:t>
            </a:r>
          </a:p>
          <a:p>
            <a:pPr algn="ctr"/>
            <a:r>
              <a:rPr lang="en-US" sz="2000" b="0" dirty="0">
                <a:latin typeface="+mn-lt"/>
              </a:rPr>
              <a:t>VM 0</a:t>
            </a:r>
          </a:p>
        </p:txBody>
      </p:sp>
      <p:sp>
        <p:nvSpPr>
          <p:cNvPr id="323607" name="Text Box 23"/>
          <p:cNvSpPr txBox="1">
            <a:spLocks noChangeArrowheads="1"/>
          </p:cNvSpPr>
          <p:nvPr/>
        </p:nvSpPr>
        <p:spPr bwMode="auto">
          <a:xfrm>
            <a:off x="4197350" y="5943600"/>
            <a:ext cx="1371600" cy="366713"/>
          </a:xfrm>
          <a:prstGeom prst="rect">
            <a:avLst/>
          </a:prstGeom>
          <a:noFill/>
          <a:ln w="63500" algn="ctr">
            <a:noFill/>
            <a:miter lim="800000"/>
            <a:headEnd/>
            <a:tailEnd/>
          </a:ln>
          <a:effectLst/>
        </p:spPr>
        <p:txBody>
          <a:bodyPr>
            <a:spAutoFit/>
          </a:bodyPr>
          <a:lstStyle/>
          <a:p>
            <a:pPr algn="ctr">
              <a:spcBef>
                <a:spcPct val="50000"/>
              </a:spcBef>
            </a:pPr>
            <a:r>
              <a:rPr lang="en-US" b="0" dirty="0">
                <a:latin typeface="+mn-lt"/>
              </a:rPr>
              <a:t>control</a:t>
            </a:r>
          </a:p>
        </p:txBody>
      </p:sp>
      <p:cxnSp>
        <p:nvCxnSpPr>
          <p:cNvPr id="323608" name="AutoShape 24"/>
          <p:cNvCxnSpPr>
            <a:cxnSpLocks noChangeShapeType="1"/>
            <a:stCxn id="323594" idx="3"/>
            <a:endCxn id="323591" idx="1"/>
          </p:cNvCxnSpPr>
          <p:nvPr/>
        </p:nvCxnSpPr>
        <p:spPr bwMode="auto">
          <a:xfrm flipV="1">
            <a:off x="2824163" y="1936750"/>
            <a:ext cx="4214812" cy="211138"/>
          </a:xfrm>
          <a:prstGeom prst="straightConnector1">
            <a:avLst/>
          </a:prstGeom>
          <a:ln w="38100">
            <a:headEnd type="triangle" w="med" len="med"/>
            <a:tailEnd type="triangle" w="med" len="med"/>
          </a:ln>
        </p:spPr>
        <p:style>
          <a:lnRef idx="2">
            <a:schemeClr val="accent2"/>
          </a:lnRef>
          <a:fillRef idx="0">
            <a:schemeClr val="accent2"/>
          </a:fillRef>
          <a:effectRef idx="1">
            <a:schemeClr val="accent2"/>
          </a:effectRef>
          <a:fontRef idx="minor">
            <a:schemeClr val="tx1"/>
          </a:fontRef>
        </p:style>
      </p:cxnSp>
      <p:sp>
        <p:nvSpPr>
          <p:cNvPr id="323596" name="AutoShape 12"/>
          <p:cNvSpPr>
            <a:spLocks noChangeArrowheads="1"/>
          </p:cNvSpPr>
          <p:nvPr/>
        </p:nvSpPr>
        <p:spPr bwMode="blackWhite">
          <a:xfrm rot="16200000">
            <a:off x="4420394" y="3226594"/>
            <a:ext cx="4292600" cy="401638"/>
          </a:xfrm>
          <a:prstGeom prst="roundRect">
            <a:avLst>
              <a:gd name="adj" fmla="val 16667"/>
            </a:avLst>
          </a:prstGeom>
          <a:ln>
            <a:headEnd/>
            <a:tailEnd/>
          </a:ln>
        </p:spPr>
        <p:style>
          <a:lnRef idx="1">
            <a:schemeClr val="accent2"/>
          </a:lnRef>
          <a:fillRef idx="3">
            <a:schemeClr val="accent2"/>
          </a:fillRef>
          <a:effectRef idx="2">
            <a:schemeClr val="accent2"/>
          </a:effectRef>
          <a:fontRef idx="minor">
            <a:schemeClr val="lt1"/>
          </a:fontRef>
        </p:style>
        <p:txBody>
          <a:bodyPr wrap="none" anchor="ctr"/>
          <a:lstStyle/>
          <a:p>
            <a:pPr algn="ctr"/>
            <a:r>
              <a:rPr lang="en-US" b="0">
                <a:solidFill>
                  <a:schemeClr val="lt1"/>
                </a:solidFill>
                <a:latin typeface="+mn-lt"/>
              </a:rPr>
              <a:t>IOMMU</a:t>
            </a:r>
          </a:p>
        </p:txBody>
      </p:sp>
      <p:sp>
        <p:nvSpPr>
          <p:cNvPr id="323595" name="AutoShape 11"/>
          <p:cNvSpPr>
            <a:spLocks noChangeArrowheads="1"/>
          </p:cNvSpPr>
          <p:nvPr/>
        </p:nvSpPr>
        <p:spPr bwMode="blackWhite">
          <a:xfrm>
            <a:off x="4011613" y="1274763"/>
            <a:ext cx="890587" cy="4295775"/>
          </a:xfrm>
          <a:prstGeom prst="roundRect">
            <a:avLst>
              <a:gd name="adj" fmla="val 16667"/>
            </a:avLst>
          </a:prstGeom>
          <a:ln>
            <a:headEnd/>
            <a:tailEnd/>
          </a:ln>
        </p:spPr>
        <p:style>
          <a:lnRef idx="1">
            <a:schemeClr val="accent2"/>
          </a:lnRef>
          <a:fillRef idx="3">
            <a:schemeClr val="accent2"/>
          </a:fillRef>
          <a:effectRef idx="2">
            <a:schemeClr val="accent2"/>
          </a:effectRef>
          <a:fontRef idx="minor">
            <a:schemeClr val="lt1"/>
          </a:fontRef>
        </p:style>
        <p:txBody>
          <a:bodyPr wrap="none" anchor="ctr"/>
          <a:lstStyle/>
          <a:p>
            <a:pPr algn="ctr"/>
            <a:r>
              <a:rPr lang="en-US" b="0">
                <a:solidFill>
                  <a:schemeClr val="lt1"/>
                </a:solidFill>
                <a:latin typeface="+mn-lt"/>
              </a:rPr>
              <a:t>MMU</a:t>
            </a:r>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5634" name="Rectangle 2"/>
          <p:cNvSpPr>
            <a:spLocks noGrp="1" noChangeArrowheads="1"/>
          </p:cNvSpPr>
          <p:nvPr>
            <p:ph type="title"/>
          </p:nvPr>
        </p:nvSpPr>
        <p:spPr>
          <a:xfrm>
            <a:off x="381000" y="228600"/>
            <a:ext cx="8393113" cy="1246495"/>
          </a:xfrm>
        </p:spPr>
        <p:txBody>
          <a:bodyPr/>
          <a:lstStyle/>
          <a:p>
            <a:r>
              <a:rPr lang="en-US" dirty="0"/>
              <a:t>Device </a:t>
            </a:r>
            <a:r>
              <a:rPr lang="en-US" dirty="0" smtClean="0"/>
              <a:t>Protection </a:t>
            </a:r>
            <a:r>
              <a:rPr lang="en-US" dirty="0"/>
              <a:t/>
            </a:r>
            <a:br>
              <a:rPr lang="en-US" dirty="0"/>
            </a:br>
            <a:r>
              <a:rPr lang="en-US" sz="4000" dirty="0">
                <a:solidFill>
                  <a:schemeClr val="accent1"/>
                </a:solidFill>
              </a:rPr>
              <a:t>No virtualization</a:t>
            </a:r>
            <a:endParaRPr lang="en-US" dirty="0">
              <a:solidFill>
                <a:schemeClr val="accent1"/>
              </a:solidFill>
            </a:endParaRPr>
          </a:p>
        </p:txBody>
      </p:sp>
      <p:sp>
        <p:nvSpPr>
          <p:cNvPr id="325635" name="Rectangle 3"/>
          <p:cNvSpPr>
            <a:spLocks noChangeArrowheads="1"/>
          </p:cNvSpPr>
          <p:nvPr/>
        </p:nvSpPr>
        <p:spPr bwMode="grayWhite">
          <a:xfrm>
            <a:off x="1728788" y="2333625"/>
            <a:ext cx="2009775" cy="1455738"/>
          </a:xfrm>
          <a:prstGeom prst="rect">
            <a:avLst/>
          </a:prstGeom>
          <a:ln>
            <a:headEnd/>
            <a:tailEnd/>
          </a:ln>
        </p:spPr>
        <p:style>
          <a:lnRef idx="1">
            <a:schemeClr val="accent6"/>
          </a:lnRef>
          <a:fillRef idx="3">
            <a:schemeClr val="accent6"/>
          </a:fillRef>
          <a:effectRef idx="2">
            <a:schemeClr val="accent6"/>
          </a:effectRef>
          <a:fontRef idx="minor">
            <a:schemeClr val="lt1"/>
          </a:fontRef>
        </p:style>
        <p:txBody>
          <a:bodyPr anchor="b" anchorCtr="1"/>
          <a:lstStyle/>
          <a:p>
            <a:pPr algn="ctr"/>
            <a:r>
              <a:rPr lang="en-US" sz="2000" b="0" dirty="0">
                <a:latin typeface="+mn-lt"/>
              </a:rPr>
              <a:t>Process 3</a:t>
            </a:r>
          </a:p>
        </p:txBody>
      </p:sp>
      <p:sp>
        <p:nvSpPr>
          <p:cNvPr id="325636" name="Rectangle 4"/>
          <p:cNvSpPr>
            <a:spLocks noChangeArrowheads="1"/>
          </p:cNvSpPr>
          <p:nvPr/>
        </p:nvSpPr>
        <p:spPr bwMode="grayWhite">
          <a:xfrm>
            <a:off x="1271588" y="1876425"/>
            <a:ext cx="2009775" cy="1455738"/>
          </a:xfrm>
          <a:prstGeom prst="rect">
            <a:avLst/>
          </a:prstGeom>
          <a:ln>
            <a:headEnd/>
            <a:tailEnd/>
          </a:ln>
        </p:spPr>
        <p:style>
          <a:lnRef idx="1">
            <a:schemeClr val="accent6"/>
          </a:lnRef>
          <a:fillRef idx="3">
            <a:schemeClr val="accent6"/>
          </a:fillRef>
          <a:effectRef idx="2">
            <a:schemeClr val="accent6"/>
          </a:effectRef>
          <a:fontRef idx="minor">
            <a:schemeClr val="lt1"/>
          </a:fontRef>
        </p:style>
        <p:txBody>
          <a:bodyPr anchor="b" anchorCtr="1"/>
          <a:lstStyle/>
          <a:p>
            <a:pPr algn="ctr"/>
            <a:r>
              <a:rPr lang="en-US" sz="2000" b="0" dirty="0">
                <a:latin typeface="+mn-lt"/>
              </a:rPr>
              <a:t>Process 2</a:t>
            </a:r>
          </a:p>
        </p:txBody>
      </p:sp>
      <p:sp>
        <p:nvSpPr>
          <p:cNvPr id="325637" name="Rectangle 5"/>
          <p:cNvSpPr>
            <a:spLocks noChangeArrowheads="1"/>
          </p:cNvSpPr>
          <p:nvPr/>
        </p:nvSpPr>
        <p:spPr bwMode="invGray">
          <a:xfrm>
            <a:off x="1744663" y="4041775"/>
            <a:ext cx="2009775" cy="1455738"/>
          </a:xfrm>
          <a:prstGeom prst="rect">
            <a:avLst/>
          </a:prstGeom>
          <a:ln>
            <a:headEnd/>
            <a:tailEnd/>
          </a:ln>
        </p:spPr>
        <p:style>
          <a:lnRef idx="1">
            <a:schemeClr val="accent3"/>
          </a:lnRef>
          <a:fillRef idx="3">
            <a:schemeClr val="accent3"/>
          </a:fillRef>
          <a:effectRef idx="2">
            <a:schemeClr val="accent3"/>
          </a:effectRef>
          <a:fontRef idx="minor">
            <a:schemeClr val="lt1"/>
          </a:fontRef>
        </p:style>
        <p:txBody>
          <a:bodyPr wrap="none" anchor="ctr"/>
          <a:lstStyle/>
          <a:p>
            <a:pPr algn="ctr"/>
            <a:r>
              <a:rPr lang="en-US" b="0" dirty="0">
                <a:solidFill>
                  <a:schemeClr val="tx1"/>
                </a:solidFill>
              </a:rPr>
              <a:t>Operating</a:t>
            </a:r>
          </a:p>
          <a:p>
            <a:pPr algn="ctr"/>
            <a:r>
              <a:rPr lang="en-US" b="0" dirty="0">
                <a:solidFill>
                  <a:schemeClr val="tx1"/>
                </a:solidFill>
              </a:rPr>
              <a:t>System</a:t>
            </a:r>
          </a:p>
          <a:p>
            <a:pPr algn="ctr"/>
            <a:r>
              <a:rPr lang="en-US" b="0" dirty="0">
                <a:solidFill>
                  <a:schemeClr val="tx1"/>
                </a:solidFill>
              </a:rPr>
              <a:t>(kernel) </a:t>
            </a:r>
          </a:p>
        </p:txBody>
      </p:sp>
      <p:sp>
        <p:nvSpPr>
          <p:cNvPr id="325638" name="AutoShape 6"/>
          <p:cNvSpPr>
            <a:spLocks noChangeArrowheads="1"/>
          </p:cNvSpPr>
          <p:nvPr/>
        </p:nvSpPr>
        <p:spPr bwMode="auto">
          <a:xfrm>
            <a:off x="5126038" y="1323975"/>
            <a:ext cx="1033462" cy="4246563"/>
          </a:xfrm>
          <a:prstGeom prst="bevel">
            <a:avLst>
              <a:gd name="adj" fmla="val 12500"/>
            </a:avLst>
          </a:prstGeom>
          <a:ln>
            <a:headEnd/>
            <a:tailEnd/>
          </a:ln>
        </p:spPr>
        <p:style>
          <a:lnRef idx="1">
            <a:schemeClr val="accent4"/>
          </a:lnRef>
          <a:fillRef idx="3">
            <a:schemeClr val="accent4"/>
          </a:fillRef>
          <a:effectRef idx="2">
            <a:schemeClr val="accent4"/>
          </a:effectRef>
          <a:fontRef idx="minor">
            <a:schemeClr val="lt1"/>
          </a:fontRef>
        </p:style>
        <p:txBody>
          <a:bodyPr wrap="none" anchor="ctr"/>
          <a:lstStyle/>
          <a:p>
            <a:pPr algn="ctr"/>
            <a:r>
              <a:rPr lang="en-US" b="0" dirty="0">
                <a:latin typeface="+mn-lt"/>
              </a:rPr>
              <a:t>RAM</a:t>
            </a:r>
          </a:p>
        </p:txBody>
      </p:sp>
      <p:sp>
        <p:nvSpPr>
          <p:cNvPr id="325639" name="AutoShape 7"/>
          <p:cNvSpPr>
            <a:spLocks noChangeArrowheads="1"/>
          </p:cNvSpPr>
          <p:nvPr/>
        </p:nvSpPr>
        <p:spPr bwMode="invGray">
          <a:xfrm>
            <a:off x="7038975" y="1311275"/>
            <a:ext cx="1647825" cy="1250950"/>
          </a:xfrm>
          <a:prstGeom prst="plus">
            <a:avLst>
              <a:gd name="adj" fmla="val 25000"/>
            </a:avLst>
          </a:prstGeom>
          <a:ln>
            <a:headEnd/>
            <a:tailEnd/>
          </a:ln>
        </p:spPr>
        <p:style>
          <a:lnRef idx="1">
            <a:schemeClr val="accent5"/>
          </a:lnRef>
          <a:fillRef idx="3">
            <a:schemeClr val="accent5"/>
          </a:fillRef>
          <a:effectRef idx="2">
            <a:schemeClr val="accent5"/>
          </a:effectRef>
          <a:fontRef idx="minor">
            <a:schemeClr val="lt1"/>
          </a:fontRef>
        </p:style>
        <p:txBody>
          <a:bodyPr wrap="none" anchor="ctr"/>
          <a:lstStyle/>
          <a:p>
            <a:pPr algn="ctr"/>
            <a:r>
              <a:rPr lang="en-US" sz="1600" b="0">
                <a:latin typeface="+mn-lt"/>
              </a:rPr>
              <a:t>Peripheral</a:t>
            </a:r>
          </a:p>
        </p:txBody>
      </p:sp>
      <p:sp>
        <p:nvSpPr>
          <p:cNvPr id="325640" name="AutoShape 8"/>
          <p:cNvSpPr>
            <a:spLocks noChangeArrowheads="1"/>
          </p:cNvSpPr>
          <p:nvPr/>
        </p:nvSpPr>
        <p:spPr bwMode="invGray">
          <a:xfrm>
            <a:off x="7026275" y="2900363"/>
            <a:ext cx="1647825" cy="1250950"/>
          </a:xfrm>
          <a:prstGeom prst="plus">
            <a:avLst>
              <a:gd name="adj" fmla="val 25000"/>
            </a:avLst>
          </a:prstGeom>
          <a:ln>
            <a:headEnd/>
            <a:tailEnd/>
          </a:ln>
        </p:spPr>
        <p:style>
          <a:lnRef idx="1">
            <a:schemeClr val="accent5"/>
          </a:lnRef>
          <a:fillRef idx="3">
            <a:schemeClr val="accent5"/>
          </a:fillRef>
          <a:effectRef idx="2">
            <a:schemeClr val="accent5"/>
          </a:effectRef>
          <a:fontRef idx="minor">
            <a:schemeClr val="lt1"/>
          </a:fontRef>
        </p:style>
        <p:txBody>
          <a:bodyPr wrap="none" anchor="ctr"/>
          <a:lstStyle/>
          <a:p>
            <a:pPr algn="ctr"/>
            <a:r>
              <a:rPr lang="en-US" sz="1600" b="0">
                <a:latin typeface="+mn-lt"/>
              </a:rPr>
              <a:t>Peripheral</a:t>
            </a:r>
          </a:p>
        </p:txBody>
      </p:sp>
      <p:sp>
        <p:nvSpPr>
          <p:cNvPr id="325641" name="AutoShape 9"/>
          <p:cNvSpPr>
            <a:spLocks noChangeArrowheads="1"/>
          </p:cNvSpPr>
          <p:nvPr/>
        </p:nvSpPr>
        <p:spPr bwMode="invGray">
          <a:xfrm>
            <a:off x="6978650" y="4356100"/>
            <a:ext cx="1647825" cy="1250950"/>
          </a:xfrm>
          <a:prstGeom prst="plus">
            <a:avLst>
              <a:gd name="adj" fmla="val 25000"/>
            </a:avLst>
          </a:prstGeom>
          <a:ln>
            <a:headEnd/>
            <a:tailEnd/>
          </a:ln>
        </p:spPr>
        <p:style>
          <a:lnRef idx="1">
            <a:schemeClr val="accent5"/>
          </a:lnRef>
          <a:fillRef idx="3">
            <a:schemeClr val="accent5"/>
          </a:fillRef>
          <a:effectRef idx="2">
            <a:schemeClr val="accent5"/>
          </a:effectRef>
          <a:fontRef idx="minor">
            <a:schemeClr val="lt1"/>
          </a:fontRef>
        </p:style>
        <p:txBody>
          <a:bodyPr wrap="none" anchor="ctr"/>
          <a:lstStyle/>
          <a:p>
            <a:pPr algn="ctr"/>
            <a:r>
              <a:rPr lang="en-US" sz="1600" b="0">
                <a:latin typeface="+mn-lt"/>
              </a:rPr>
              <a:t>Peripheral</a:t>
            </a:r>
          </a:p>
        </p:txBody>
      </p:sp>
      <p:sp>
        <p:nvSpPr>
          <p:cNvPr id="325642" name="Rectangle 10"/>
          <p:cNvSpPr>
            <a:spLocks noChangeArrowheads="1"/>
          </p:cNvSpPr>
          <p:nvPr/>
        </p:nvSpPr>
        <p:spPr bwMode="grayWhite">
          <a:xfrm>
            <a:off x="814388" y="1419225"/>
            <a:ext cx="2009775" cy="1455738"/>
          </a:xfrm>
          <a:prstGeom prst="rect">
            <a:avLst/>
          </a:prstGeom>
          <a:ln>
            <a:headEnd/>
            <a:tailEnd/>
          </a:ln>
        </p:spPr>
        <p:style>
          <a:lnRef idx="1">
            <a:schemeClr val="accent6"/>
          </a:lnRef>
          <a:fillRef idx="3">
            <a:schemeClr val="accent6"/>
          </a:fillRef>
          <a:effectRef idx="2">
            <a:schemeClr val="accent6"/>
          </a:effectRef>
          <a:fontRef idx="minor">
            <a:schemeClr val="lt1"/>
          </a:fontRef>
        </p:style>
        <p:txBody>
          <a:bodyPr anchor="b" anchorCtr="1"/>
          <a:lstStyle/>
          <a:p>
            <a:pPr algn="ctr"/>
            <a:r>
              <a:rPr lang="en-US" sz="2000" b="0" dirty="0">
                <a:latin typeface="+mn-lt"/>
              </a:rPr>
              <a:t>Process 1</a:t>
            </a:r>
          </a:p>
        </p:txBody>
      </p:sp>
      <p:sp>
        <p:nvSpPr>
          <p:cNvPr id="325643" name="AutoShape 11"/>
          <p:cNvSpPr>
            <a:spLocks noChangeArrowheads="1"/>
          </p:cNvSpPr>
          <p:nvPr/>
        </p:nvSpPr>
        <p:spPr bwMode="blackWhite">
          <a:xfrm>
            <a:off x="4011613" y="1274763"/>
            <a:ext cx="890587" cy="4295775"/>
          </a:xfrm>
          <a:prstGeom prst="roundRect">
            <a:avLst>
              <a:gd name="adj" fmla="val 16667"/>
            </a:avLst>
          </a:prstGeom>
          <a:ln>
            <a:headEnd/>
            <a:tailEnd/>
          </a:ln>
        </p:spPr>
        <p:style>
          <a:lnRef idx="1">
            <a:schemeClr val="accent2"/>
          </a:lnRef>
          <a:fillRef idx="3">
            <a:schemeClr val="accent2"/>
          </a:fillRef>
          <a:effectRef idx="2">
            <a:schemeClr val="accent2"/>
          </a:effectRef>
          <a:fontRef idx="minor">
            <a:schemeClr val="lt1"/>
          </a:fontRef>
        </p:style>
        <p:txBody>
          <a:bodyPr wrap="none" anchor="ctr"/>
          <a:lstStyle/>
          <a:p>
            <a:pPr algn="ctr"/>
            <a:r>
              <a:rPr lang="en-US" b="0">
                <a:solidFill>
                  <a:schemeClr val="lt1"/>
                </a:solidFill>
                <a:latin typeface="+mn-lt"/>
              </a:rPr>
              <a:t>MMU</a:t>
            </a:r>
          </a:p>
        </p:txBody>
      </p:sp>
      <p:cxnSp>
        <p:nvCxnSpPr>
          <p:cNvPr id="325645" name="AutoShape 13"/>
          <p:cNvCxnSpPr>
            <a:cxnSpLocks noChangeShapeType="1"/>
            <a:stCxn id="325637" idx="2"/>
            <a:endCxn id="325643" idx="2"/>
          </p:cNvCxnSpPr>
          <p:nvPr/>
        </p:nvCxnSpPr>
        <p:spPr bwMode="auto">
          <a:xfrm rot="16200000" flipH="1">
            <a:off x="3567112" y="4679951"/>
            <a:ext cx="73025" cy="1708150"/>
          </a:xfrm>
          <a:prstGeom prst="bentConnector3">
            <a:avLst>
              <a:gd name="adj1" fmla="val 597824"/>
            </a:avLst>
          </a:prstGeom>
          <a:ln>
            <a:headEnd/>
            <a:tailEnd type="triangle" w="med" len="med"/>
          </a:ln>
        </p:spPr>
        <p:style>
          <a:lnRef idx="2">
            <a:schemeClr val="accent5"/>
          </a:lnRef>
          <a:fillRef idx="0">
            <a:schemeClr val="accent5"/>
          </a:fillRef>
          <a:effectRef idx="1">
            <a:schemeClr val="accent5"/>
          </a:effectRef>
          <a:fontRef idx="minor">
            <a:schemeClr val="tx1"/>
          </a:fontRef>
        </p:style>
      </p:cxnSp>
      <p:cxnSp>
        <p:nvCxnSpPr>
          <p:cNvPr id="325646" name="AutoShape 14"/>
          <p:cNvCxnSpPr>
            <a:cxnSpLocks noChangeShapeType="1"/>
          </p:cNvCxnSpPr>
          <p:nvPr/>
        </p:nvCxnSpPr>
        <p:spPr bwMode="auto">
          <a:xfrm rot="16200000" flipH="1">
            <a:off x="4618831" y="3628232"/>
            <a:ext cx="77787" cy="3816350"/>
          </a:xfrm>
          <a:prstGeom prst="bentConnector3">
            <a:avLst>
              <a:gd name="adj1" fmla="val 577551"/>
            </a:avLst>
          </a:prstGeom>
          <a:ln>
            <a:headEnd/>
            <a:tailEnd type="triangle" w="med" len="med"/>
          </a:ln>
        </p:spPr>
        <p:style>
          <a:lnRef idx="2">
            <a:schemeClr val="accent5"/>
          </a:lnRef>
          <a:fillRef idx="0">
            <a:schemeClr val="accent5"/>
          </a:fillRef>
          <a:effectRef idx="1">
            <a:schemeClr val="accent5"/>
          </a:effectRef>
          <a:fontRef idx="minor">
            <a:schemeClr val="tx1"/>
          </a:fontRef>
        </p:style>
      </p:cxnSp>
      <p:sp>
        <p:nvSpPr>
          <p:cNvPr id="325647" name="Rectangle 15"/>
          <p:cNvSpPr>
            <a:spLocks noChangeArrowheads="1"/>
          </p:cNvSpPr>
          <p:nvPr/>
        </p:nvSpPr>
        <p:spPr bwMode="blackWhite">
          <a:xfrm rot="10800000">
            <a:off x="5378450" y="4486275"/>
            <a:ext cx="576263" cy="790575"/>
          </a:xfrm>
          <a:prstGeom prst="rect">
            <a:avLst/>
          </a:prstGeom>
          <a:ln>
            <a:headEnd/>
            <a:tailEnd/>
          </a:ln>
        </p:spPr>
        <p:style>
          <a:lnRef idx="1">
            <a:schemeClr val="accent2"/>
          </a:lnRef>
          <a:fillRef idx="3">
            <a:schemeClr val="accent2"/>
          </a:fillRef>
          <a:effectRef idx="2">
            <a:schemeClr val="accent2"/>
          </a:effectRef>
          <a:fontRef idx="minor">
            <a:schemeClr val="lt1"/>
          </a:fontRef>
        </p:style>
        <p:txBody>
          <a:bodyPr vert="eaVert" wrap="none" anchor="ctr"/>
          <a:lstStyle/>
          <a:p>
            <a:pPr algn="ctr"/>
            <a:r>
              <a:rPr lang="en-US" b="0" dirty="0">
                <a:solidFill>
                  <a:schemeClr val="tx1"/>
                </a:solidFill>
              </a:rPr>
              <a:t>IO</a:t>
            </a:r>
          </a:p>
          <a:p>
            <a:pPr algn="ctr"/>
            <a:r>
              <a:rPr lang="en-US" b="0" dirty="0">
                <a:solidFill>
                  <a:schemeClr val="tx1"/>
                </a:solidFill>
              </a:rPr>
              <a:t>buffers</a:t>
            </a:r>
          </a:p>
        </p:txBody>
      </p:sp>
      <p:cxnSp>
        <p:nvCxnSpPr>
          <p:cNvPr id="325648" name="AutoShape 16"/>
          <p:cNvCxnSpPr>
            <a:cxnSpLocks noChangeShapeType="1"/>
            <a:stCxn id="325647" idx="1"/>
            <a:endCxn id="325639" idx="1"/>
          </p:cNvCxnSpPr>
          <p:nvPr/>
        </p:nvCxnSpPr>
        <p:spPr bwMode="auto">
          <a:xfrm flipV="1">
            <a:off x="5956300" y="1936750"/>
            <a:ext cx="1082675" cy="2944813"/>
          </a:xfrm>
          <a:prstGeom prst="straightConnector1">
            <a:avLst/>
          </a:prstGeom>
          <a:noFill/>
          <a:ln w="63500">
            <a:solidFill>
              <a:schemeClr val="accent1"/>
            </a:solidFill>
            <a:round/>
            <a:headEnd type="triangle" w="med" len="med"/>
            <a:tailEnd type="triangle" w="med" len="med"/>
          </a:ln>
          <a:effectLst/>
        </p:spPr>
      </p:cxnSp>
      <p:cxnSp>
        <p:nvCxnSpPr>
          <p:cNvPr id="325649" name="AutoShape 17"/>
          <p:cNvCxnSpPr>
            <a:cxnSpLocks noChangeShapeType="1"/>
            <a:stCxn id="325647" idx="1"/>
            <a:endCxn id="325640" idx="1"/>
          </p:cNvCxnSpPr>
          <p:nvPr/>
        </p:nvCxnSpPr>
        <p:spPr bwMode="auto">
          <a:xfrm flipV="1">
            <a:off x="5956300" y="3525838"/>
            <a:ext cx="1069975" cy="1355725"/>
          </a:xfrm>
          <a:prstGeom prst="straightConnector1">
            <a:avLst/>
          </a:prstGeom>
          <a:noFill/>
          <a:ln w="63500">
            <a:solidFill>
              <a:schemeClr val="accent1"/>
            </a:solidFill>
            <a:round/>
            <a:headEnd type="triangle" w="med" len="med"/>
            <a:tailEnd type="triangle" w="med" len="med"/>
          </a:ln>
          <a:effectLst/>
        </p:spPr>
      </p:cxnSp>
      <p:cxnSp>
        <p:nvCxnSpPr>
          <p:cNvPr id="325650" name="AutoShape 18"/>
          <p:cNvCxnSpPr>
            <a:cxnSpLocks noChangeShapeType="1"/>
            <a:stCxn id="325647" idx="1"/>
            <a:endCxn id="325641" idx="1"/>
          </p:cNvCxnSpPr>
          <p:nvPr/>
        </p:nvCxnSpPr>
        <p:spPr bwMode="auto">
          <a:xfrm>
            <a:off x="5956300" y="4881563"/>
            <a:ext cx="1022350" cy="100012"/>
          </a:xfrm>
          <a:prstGeom prst="straightConnector1">
            <a:avLst/>
          </a:prstGeom>
          <a:noFill/>
          <a:ln w="63500">
            <a:solidFill>
              <a:schemeClr val="accent1"/>
            </a:solidFill>
            <a:round/>
            <a:headEnd type="triangle" w="med" len="med"/>
            <a:tailEnd type="triangle" w="med" len="med"/>
          </a:ln>
          <a:effectLst/>
        </p:spPr>
      </p:cxnSp>
      <p:sp>
        <p:nvSpPr>
          <p:cNvPr id="325644" name="AutoShape 12"/>
          <p:cNvSpPr>
            <a:spLocks noChangeArrowheads="1"/>
          </p:cNvSpPr>
          <p:nvPr/>
        </p:nvSpPr>
        <p:spPr bwMode="blackWhite">
          <a:xfrm rot="16200000">
            <a:off x="4420394" y="3226594"/>
            <a:ext cx="4292600" cy="401638"/>
          </a:xfrm>
          <a:prstGeom prst="roundRect">
            <a:avLst>
              <a:gd name="adj" fmla="val 16667"/>
            </a:avLst>
          </a:prstGeom>
          <a:ln>
            <a:headEnd/>
            <a:tailEnd/>
          </a:ln>
        </p:spPr>
        <p:style>
          <a:lnRef idx="1">
            <a:schemeClr val="accent2"/>
          </a:lnRef>
          <a:fillRef idx="3">
            <a:schemeClr val="accent2"/>
          </a:fillRef>
          <a:effectRef idx="2">
            <a:schemeClr val="accent2"/>
          </a:effectRef>
          <a:fontRef idx="minor">
            <a:schemeClr val="lt1"/>
          </a:fontRef>
        </p:style>
        <p:txBody>
          <a:bodyPr wrap="none" anchor="ctr"/>
          <a:lstStyle/>
          <a:p>
            <a:pPr algn="ctr"/>
            <a:r>
              <a:rPr lang="en-US" b="0">
                <a:solidFill>
                  <a:schemeClr val="lt1"/>
                </a:solidFill>
                <a:latin typeface="+mn-lt"/>
              </a:rPr>
              <a:t>IOMMU</a:t>
            </a:r>
          </a:p>
        </p:txBody>
      </p:sp>
      <p:sp>
        <p:nvSpPr>
          <p:cNvPr id="325651" name="Text Box 19"/>
          <p:cNvSpPr txBox="1">
            <a:spLocks noChangeArrowheads="1"/>
          </p:cNvSpPr>
          <p:nvPr/>
        </p:nvSpPr>
        <p:spPr bwMode="auto">
          <a:xfrm>
            <a:off x="3971924" y="5957887"/>
            <a:ext cx="1371600" cy="366713"/>
          </a:xfrm>
          <a:prstGeom prst="rect">
            <a:avLst/>
          </a:prstGeom>
          <a:noFill/>
          <a:ln w="63500" algn="ctr">
            <a:noFill/>
            <a:miter lim="800000"/>
            <a:headEnd/>
            <a:tailEnd/>
          </a:ln>
          <a:effectLst/>
        </p:spPr>
        <p:txBody>
          <a:bodyPr>
            <a:spAutoFit/>
          </a:bodyPr>
          <a:lstStyle/>
          <a:p>
            <a:pPr algn="ctr">
              <a:spcBef>
                <a:spcPct val="50000"/>
              </a:spcBef>
            </a:pPr>
            <a:r>
              <a:rPr lang="en-US" b="0" dirty="0">
                <a:latin typeface="+mn-lt"/>
              </a:rPr>
              <a:t>control</a:t>
            </a:r>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27683" name="Rectangle 3"/>
          <p:cNvSpPr>
            <a:spLocks noGrp="1" noChangeArrowheads="1"/>
          </p:cNvSpPr>
          <p:nvPr>
            <p:ph type="title"/>
          </p:nvPr>
        </p:nvSpPr>
        <p:spPr>
          <a:xfrm>
            <a:off x="381000" y="228600"/>
            <a:ext cx="8393113" cy="1244600"/>
          </a:xfrm>
        </p:spPr>
        <p:txBody>
          <a:bodyPr/>
          <a:lstStyle/>
          <a:p>
            <a:r>
              <a:rPr lang="en-US" dirty="0"/>
              <a:t>Translation Data Structures </a:t>
            </a:r>
            <a:r>
              <a:rPr lang="en-US" sz="4000" dirty="0">
                <a:solidFill>
                  <a:schemeClr val="accent1"/>
                </a:solidFill>
              </a:rPr>
              <a:t>Example with level skipping</a:t>
            </a:r>
          </a:p>
        </p:txBody>
      </p:sp>
      <p:sp>
        <p:nvSpPr>
          <p:cNvPr id="327684" name="Text Box 4"/>
          <p:cNvSpPr txBox="1">
            <a:spLocks noChangeArrowheads="1"/>
          </p:cNvSpPr>
          <p:nvPr/>
        </p:nvSpPr>
        <p:spPr bwMode="auto">
          <a:xfrm>
            <a:off x="7618413" y="5665787"/>
            <a:ext cx="849335" cy="523220"/>
          </a:xfrm>
          <a:prstGeom prst="rect">
            <a:avLst/>
          </a:prstGeom>
          <a:noFill/>
          <a:ln w="12700" algn="ctr">
            <a:noFill/>
            <a:miter lim="800000"/>
            <a:headEnd/>
            <a:tailEnd/>
          </a:ln>
          <a:effectLst/>
        </p:spPr>
        <p:txBody>
          <a:bodyPr wrap="none">
            <a:spAutoFit/>
          </a:bodyPr>
          <a:lstStyle/>
          <a:p>
            <a:pPr eaLnBrk="0" hangingPunct="0"/>
            <a:r>
              <a:rPr lang="en-US" sz="1400" b="0">
                <a:solidFill>
                  <a:schemeClr val="tx2"/>
                </a:solidFill>
                <a:latin typeface="+mn-lt"/>
              </a:rPr>
              <a:t>Starting </a:t>
            </a:r>
            <a:br>
              <a:rPr lang="en-US" sz="1400" b="0">
                <a:solidFill>
                  <a:schemeClr val="tx2"/>
                </a:solidFill>
                <a:latin typeface="+mn-lt"/>
              </a:rPr>
            </a:br>
            <a:r>
              <a:rPr lang="en-US" sz="1400" b="0">
                <a:solidFill>
                  <a:schemeClr val="tx2"/>
                </a:solidFill>
                <a:latin typeface="+mn-lt"/>
              </a:rPr>
              <a:t>Level</a:t>
            </a:r>
          </a:p>
        </p:txBody>
      </p:sp>
      <p:sp>
        <p:nvSpPr>
          <p:cNvPr id="327685" name="Line 5"/>
          <p:cNvSpPr>
            <a:spLocks noChangeShapeType="1"/>
          </p:cNvSpPr>
          <p:nvPr/>
        </p:nvSpPr>
        <p:spPr bwMode="auto">
          <a:xfrm flipH="1">
            <a:off x="6705600" y="5943600"/>
            <a:ext cx="914400" cy="87312"/>
          </a:xfrm>
          <a:prstGeom prst="line">
            <a:avLst/>
          </a:prstGeom>
          <a:noFill/>
          <a:ln w="38100">
            <a:solidFill>
              <a:schemeClr val="tx1"/>
            </a:solidFill>
            <a:round/>
            <a:headEnd/>
            <a:tailEnd type="triangle" w="med" len="med"/>
          </a:ln>
          <a:effectLst/>
        </p:spPr>
        <p:txBody>
          <a:bodyPr wrap="square" anchor="ctr">
            <a:spAutoFit/>
          </a:bodyPr>
          <a:lstStyle/>
          <a:p>
            <a:endParaRPr lang="en-US"/>
          </a:p>
        </p:txBody>
      </p:sp>
      <p:sp>
        <p:nvSpPr>
          <p:cNvPr id="327686" name="Text Box 6"/>
          <p:cNvSpPr txBox="1">
            <a:spLocks noChangeArrowheads="1"/>
          </p:cNvSpPr>
          <p:nvPr/>
        </p:nvSpPr>
        <p:spPr bwMode="auto">
          <a:xfrm>
            <a:off x="304800" y="3040062"/>
            <a:ext cx="1397114" cy="307777"/>
          </a:xfrm>
          <a:prstGeom prst="rect">
            <a:avLst/>
          </a:prstGeom>
          <a:noFill/>
          <a:ln w="12700" algn="ctr">
            <a:noFill/>
            <a:miter lim="800000"/>
            <a:headEnd/>
            <a:tailEnd/>
          </a:ln>
          <a:effectLst/>
        </p:spPr>
        <p:txBody>
          <a:bodyPr wrap="none">
            <a:spAutoFit/>
          </a:bodyPr>
          <a:lstStyle/>
          <a:p>
            <a:pPr eaLnBrk="0" hangingPunct="0"/>
            <a:r>
              <a:rPr lang="en-US" sz="1400" b="0">
                <a:solidFill>
                  <a:schemeClr val="tx2"/>
                </a:solidFill>
                <a:latin typeface="+mn-lt"/>
              </a:rPr>
              <a:t>Levels Skipped¹</a:t>
            </a:r>
          </a:p>
        </p:txBody>
      </p:sp>
      <p:sp>
        <p:nvSpPr>
          <p:cNvPr id="327687" name="Line 7"/>
          <p:cNvSpPr>
            <a:spLocks noChangeShapeType="1"/>
          </p:cNvSpPr>
          <p:nvPr/>
        </p:nvSpPr>
        <p:spPr bwMode="auto">
          <a:xfrm flipH="1" flipV="1">
            <a:off x="762000" y="2389187"/>
            <a:ext cx="558800" cy="609600"/>
          </a:xfrm>
          <a:prstGeom prst="line">
            <a:avLst/>
          </a:prstGeom>
          <a:noFill/>
          <a:ln w="38100">
            <a:solidFill>
              <a:schemeClr val="tx1"/>
            </a:solidFill>
            <a:round/>
            <a:headEnd/>
            <a:tailEnd type="triangle" w="med" len="med"/>
          </a:ln>
          <a:effectLst/>
        </p:spPr>
        <p:txBody>
          <a:bodyPr anchor="ctr">
            <a:spAutoFit/>
          </a:bodyPr>
          <a:lstStyle/>
          <a:p>
            <a:endParaRPr lang="en-US"/>
          </a:p>
        </p:txBody>
      </p:sp>
      <p:sp>
        <p:nvSpPr>
          <p:cNvPr id="327688" name="Line 8"/>
          <p:cNvSpPr>
            <a:spLocks noChangeShapeType="1"/>
          </p:cNvSpPr>
          <p:nvPr/>
        </p:nvSpPr>
        <p:spPr bwMode="auto">
          <a:xfrm flipV="1">
            <a:off x="1458913" y="2392362"/>
            <a:ext cx="217487" cy="647700"/>
          </a:xfrm>
          <a:prstGeom prst="line">
            <a:avLst/>
          </a:prstGeom>
          <a:noFill/>
          <a:ln w="38100">
            <a:solidFill>
              <a:schemeClr val="tx1"/>
            </a:solidFill>
            <a:round/>
            <a:headEnd/>
            <a:tailEnd type="triangle" w="med" len="med"/>
          </a:ln>
          <a:effectLst/>
        </p:spPr>
        <p:txBody>
          <a:bodyPr anchor="ctr">
            <a:spAutoFit/>
          </a:bodyPr>
          <a:lstStyle/>
          <a:p>
            <a:endParaRPr lang="en-US"/>
          </a:p>
        </p:txBody>
      </p:sp>
      <p:sp>
        <p:nvSpPr>
          <p:cNvPr id="327689" name="Line 9"/>
          <p:cNvSpPr>
            <a:spLocks noChangeShapeType="1"/>
          </p:cNvSpPr>
          <p:nvPr/>
        </p:nvSpPr>
        <p:spPr bwMode="auto">
          <a:xfrm flipV="1">
            <a:off x="1574800" y="2392362"/>
            <a:ext cx="1854200" cy="715963"/>
          </a:xfrm>
          <a:prstGeom prst="line">
            <a:avLst/>
          </a:prstGeom>
          <a:noFill/>
          <a:ln w="38100">
            <a:solidFill>
              <a:schemeClr val="tx1"/>
            </a:solidFill>
            <a:round/>
            <a:headEnd/>
            <a:tailEnd type="triangle" w="med" len="med"/>
          </a:ln>
          <a:effectLst/>
        </p:spPr>
        <p:txBody>
          <a:bodyPr anchor="ctr">
            <a:spAutoFit/>
          </a:bodyPr>
          <a:lstStyle/>
          <a:p>
            <a:endParaRPr lang="en-US"/>
          </a:p>
        </p:txBody>
      </p:sp>
      <p:sp>
        <p:nvSpPr>
          <p:cNvPr id="327690" name="Text Box 10"/>
          <p:cNvSpPr txBox="1">
            <a:spLocks noChangeArrowheads="1"/>
          </p:cNvSpPr>
          <p:nvPr/>
        </p:nvSpPr>
        <p:spPr bwMode="auto">
          <a:xfrm>
            <a:off x="7618413" y="2500312"/>
            <a:ext cx="1348446" cy="738664"/>
          </a:xfrm>
          <a:prstGeom prst="rect">
            <a:avLst/>
          </a:prstGeom>
          <a:noFill/>
          <a:ln w="12700" algn="ctr">
            <a:noFill/>
            <a:miter lim="800000"/>
            <a:headEnd/>
            <a:tailEnd/>
          </a:ln>
          <a:effectLst/>
        </p:spPr>
        <p:txBody>
          <a:bodyPr wrap="none">
            <a:spAutoFit/>
          </a:bodyPr>
          <a:lstStyle/>
          <a:p>
            <a:pPr eaLnBrk="0" hangingPunct="0"/>
            <a:r>
              <a:rPr lang="en-US" sz="1400" b="0" dirty="0">
                <a:solidFill>
                  <a:schemeClr val="tx2"/>
                </a:solidFill>
                <a:latin typeface="+mn-lt"/>
              </a:rPr>
              <a:t>Final Level 1</a:t>
            </a:r>
          </a:p>
          <a:p>
            <a:pPr eaLnBrk="0" hangingPunct="0"/>
            <a:r>
              <a:rPr lang="en-US" sz="1400" b="0" dirty="0">
                <a:solidFill>
                  <a:schemeClr val="tx2"/>
                </a:solidFill>
                <a:latin typeface="+mn-lt"/>
              </a:rPr>
              <a:t>Skipped </a:t>
            </a:r>
            <a:r>
              <a:rPr lang="en-US" sz="1400" b="0" dirty="0">
                <a:solidFill>
                  <a:schemeClr val="tx2"/>
                </a:solidFill>
                <a:latin typeface="+mn-lt"/>
                <a:sym typeface="Wingdings" pitchFamily="2" charset="2"/>
              </a:rPr>
              <a:t></a:t>
            </a:r>
            <a:r>
              <a:rPr lang="en-US" sz="1400" b="0" dirty="0">
                <a:solidFill>
                  <a:schemeClr val="tx2"/>
                </a:solidFill>
                <a:latin typeface="+mn-lt"/>
              </a:rPr>
              <a:t>2M </a:t>
            </a:r>
            <a:br>
              <a:rPr lang="en-US" sz="1400" b="0" dirty="0">
                <a:solidFill>
                  <a:schemeClr val="tx2"/>
                </a:solidFill>
                <a:latin typeface="+mn-lt"/>
              </a:rPr>
            </a:br>
            <a:r>
              <a:rPr lang="en-US" sz="1400" b="0" dirty="0">
                <a:solidFill>
                  <a:schemeClr val="tx2"/>
                </a:solidFill>
                <a:latin typeface="+mn-lt"/>
              </a:rPr>
              <a:t>Super page</a:t>
            </a:r>
          </a:p>
        </p:txBody>
      </p:sp>
      <p:sp>
        <p:nvSpPr>
          <p:cNvPr id="327691" name="Line 11"/>
          <p:cNvSpPr>
            <a:spLocks noChangeShapeType="1"/>
          </p:cNvSpPr>
          <p:nvPr/>
        </p:nvSpPr>
        <p:spPr bwMode="auto">
          <a:xfrm flipH="1" flipV="1">
            <a:off x="7064375" y="2373312"/>
            <a:ext cx="554038" cy="412750"/>
          </a:xfrm>
          <a:prstGeom prst="line">
            <a:avLst/>
          </a:prstGeom>
          <a:noFill/>
          <a:ln w="38100">
            <a:solidFill>
              <a:schemeClr val="tx1"/>
            </a:solidFill>
            <a:round/>
            <a:headEnd/>
            <a:tailEnd type="triangle" w="med" len="med"/>
          </a:ln>
          <a:effectLst/>
        </p:spPr>
        <p:txBody>
          <a:bodyPr anchor="ctr">
            <a:spAutoFit/>
          </a:bodyPr>
          <a:lstStyle/>
          <a:p>
            <a:endParaRPr lang="en-US"/>
          </a:p>
        </p:txBody>
      </p:sp>
      <p:sp>
        <p:nvSpPr>
          <p:cNvPr id="327692" name="Text Box 12"/>
          <p:cNvSpPr txBox="1">
            <a:spLocks noChangeArrowheads="1"/>
          </p:cNvSpPr>
          <p:nvPr/>
        </p:nvSpPr>
        <p:spPr bwMode="invGray">
          <a:xfrm>
            <a:off x="228600" y="1992312"/>
            <a:ext cx="838200" cy="381000"/>
          </a:xfrm>
          <a:prstGeom prst="rect">
            <a:avLst/>
          </a:prstGeom>
          <a:ln>
            <a:headEnd/>
            <a:tailEnd/>
          </a:ln>
        </p:spPr>
        <p:style>
          <a:lnRef idx="1">
            <a:schemeClr val="accent3"/>
          </a:lnRef>
          <a:fillRef idx="3">
            <a:schemeClr val="accent3"/>
          </a:fillRef>
          <a:effectRef idx="2">
            <a:schemeClr val="accent3"/>
          </a:effectRef>
          <a:fontRef idx="minor">
            <a:schemeClr val="lt1"/>
          </a:fontRef>
        </p:style>
        <p:txBody>
          <a:bodyPr wrap="none" anchor="ctr"/>
          <a:lstStyle/>
          <a:p>
            <a:pPr algn="ctr"/>
            <a:r>
              <a:rPr lang="en-US" sz="1200" b="0" dirty="0">
                <a:solidFill>
                  <a:schemeClr val="tx1"/>
                </a:solidFill>
              </a:rPr>
              <a:t>0000000b</a:t>
            </a:r>
          </a:p>
        </p:txBody>
      </p:sp>
      <p:sp>
        <p:nvSpPr>
          <p:cNvPr id="327693" name="Text Box 13"/>
          <p:cNvSpPr txBox="1">
            <a:spLocks noChangeArrowheads="1"/>
          </p:cNvSpPr>
          <p:nvPr/>
        </p:nvSpPr>
        <p:spPr bwMode="invGray">
          <a:xfrm>
            <a:off x="1066800" y="1992312"/>
            <a:ext cx="914400" cy="381000"/>
          </a:xfrm>
          <a:prstGeom prst="rect">
            <a:avLst/>
          </a:prstGeom>
          <a:ln>
            <a:headEnd/>
            <a:tailEnd/>
          </a:ln>
        </p:spPr>
        <p:style>
          <a:lnRef idx="1">
            <a:schemeClr val="accent3"/>
          </a:lnRef>
          <a:fillRef idx="3">
            <a:schemeClr val="accent3"/>
          </a:fillRef>
          <a:effectRef idx="2">
            <a:schemeClr val="accent3"/>
          </a:effectRef>
          <a:fontRef idx="minor">
            <a:schemeClr val="lt1"/>
          </a:fontRef>
        </p:style>
        <p:txBody>
          <a:bodyPr wrap="none" anchor="ctr"/>
          <a:lstStyle/>
          <a:p>
            <a:pPr algn="ctr"/>
            <a:r>
              <a:rPr lang="en-US" sz="1200" b="0">
                <a:solidFill>
                  <a:schemeClr val="tx1"/>
                </a:solidFill>
              </a:rPr>
              <a:t>000000000b</a:t>
            </a:r>
          </a:p>
        </p:txBody>
      </p:sp>
      <p:sp>
        <p:nvSpPr>
          <p:cNvPr id="327694" name="Text Box 14"/>
          <p:cNvSpPr txBox="1">
            <a:spLocks noChangeArrowheads="1"/>
          </p:cNvSpPr>
          <p:nvPr/>
        </p:nvSpPr>
        <p:spPr bwMode="invGray">
          <a:xfrm>
            <a:off x="1981200" y="1992312"/>
            <a:ext cx="1066800" cy="381000"/>
          </a:xfrm>
          <a:prstGeom prst="rect">
            <a:avLst/>
          </a:prstGeom>
          <a:ln>
            <a:headEnd/>
            <a:tailEnd/>
          </a:ln>
        </p:spPr>
        <p:style>
          <a:lnRef idx="1">
            <a:schemeClr val="accent3"/>
          </a:lnRef>
          <a:fillRef idx="3">
            <a:schemeClr val="accent3"/>
          </a:fillRef>
          <a:effectRef idx="2">
            <a:schemeClr val="accent3"/>
          </a:effectRef>
          <a:fontRef idx="minor">
            <a:schemeClr val="lt1"/>
          </a:fontRef>
        </p:style>
        <p:txBody>
          <a:bodyPr wrap="none" anchor="ctr"/>
          <a:lstStyle/>
          <a:p>
            <a:pPr algn="ctr"/>
            <a:r>
              <a:rPr lang="en-US" sz="1200" b="0">
                <a:solidFill>
                  <a:schemeClr val="tx1"/>
                </a:solidFill>
              </a:rPr>
              <a:t>Level-4 Page </a:t>
            </a:r>
          </a:p>
          <a:p>
            <a:pPr algn="ctr"/>
            <a:r>
              <a:rPr lang="en-US" sz="1200" b="0">
                <a:solidFill>
                  <a:schemeClr val="tx1"/>
                </a:solidFill>
              </a:rPr>
              <a:t>Table Offset</a:t>
            </a:r>
          </a:p>
        </p:txBody>
      </p:sp>
      <p:sp>
        <p:nvSpPr>
          <p:cNvPr id="327695" name="Text Box 15"/>
          <p:cNvSpPr txBox="1">
            <a:spLocks noChangeArrowheads="1"/>
          </p:cNvSpPr>
          <p:nvPr/>
        </p:nvSpPr>
        <p:spPr bwMode="invGray">
          <a:xfrm>
            <a:off x="3048000" y="1992312"/>
            <a:ext cx="914400" cy="381000"/>
          </a:xfrm>
          <a:prstGeom prst="rect">
            <a:avLst/>
          </a:prstGeom>
          <a:ln>
            <a:headEnd/>
            <a:tailEnd/>
          </a:ln>
        </p:spPr>
        <p:style>
          <a:lnRef idx="1">
            <a:schemeClr val="accent3"/>
          </a:lnRef>
          <a:fillRef idx="3">
            <a:schemeClr val="accent3"/>
          </a:fillRef>
          <a:effectRef idx="2">
            <a:schemeClr val="accent3"/>
          </a:effectRef>
          <a:fontRef idx="minor">
            <a:schemeClr val="lt1"/>
          </a:fontRef>
        </p:style>
        <p:txBody>
          <a:bodyPr wrap="none" anchor="ctr"/>
          <a:lstStyle/>
          <a:p>
            <a:pPr algn="ctr"/>
            <a:r>
              <a:rPr lang="en-US" sz="1200" b="0">
                <a:solidFill>
                  <a:schemeClr val="tx1"/>
                </a:solidFill>
              </a:rPr>
              <a:t>000000000b</a:t>
            </a:r>
          </a:p>
        </p:txBody>
      </p:sp>
      <p:sp>
        <p:nvSpPr>
          <p:cNvPr id="327696" name="Text Box 16"/>
          <p:cNvSpPr txBox="1">
            <a:spLocks noChangeArrowheads="1"/>
          </p:cNvSpPr>
          <p:nvPr/>
        </p:nvSpPr>
        <p:spPr bwMode="invGray">
          <a:xfrm>
            <a:off x="3962400" y="1992312"/>
            <a:ext cx="1143000" cy="381000"/>
          </a:xfrm>
          <a:prstGeom prst="rect">
            <a:avLst/>
          </a:prstGeom>
          <a:ln>
            <a:headEnd/>
            <a:tailEnd/>
          </a:ln>
        </p:spPr>
        <p:style>
          <a:lnRef idx="1">
            <a:schemeClr val="accent3"/>
          </a:lnRef>
          <a:fillRef idx="3">
            <a:schemeClr val="accent3"/>
          </a:fillRef>
          <a:effectRef idx="2">
            <a:schemeClr val="accent3"/>
          </a:effectRef>
          <a:fontRef idx="minor">
            <a:schemeClr val="lt1"/>
          </a:fontRef>
        </p:style>
        <p:txBody>
          <a:bodyPr wrap="none" anchor="ctr"/>
          <a:lstStyle/>
          <a:p>
            <a:pPr algn="ctr"/>
            <a:r>
              <a:rPr lang="en-US" sz="1200" b="0">
                <a:solidFill>
                  <a:schemeClr val="tx1"/>
                </a:solidFill>
              </a:rPr>
              <a:t>Level-2 Page </a:t>
            </a:r>
          </a:p>
          <a:p>
            <a:pPr algn="ctr"/>
            <a:r>
              <a:rPr lang="en-US" sz="1200" b="0">
                <a:solidFill>
                  <a:schemeClr val="tx1"/>
                </a:solidFill>
              </a:rPr>
              <a:t>Table Offset</a:t>
            </a:r>
          </a:p>
        </p:txBody>
      </p:sp>
      <p:sp>
        <p:nvSpPr>
          <p:cNvPr id="327697" name="Text Box 17"/>
          <p:cNvSpPr txBox="1">
            <a:spLocks noChangeArrowheads="1"/>
          </p:cNvSpPr>
          <p:nvPr/>
        </p:nvSpPr>
        <p:spPr bwMode="invGray">
          <a:xfrm>
            <a:off x="5105400" y="1992312"/>
            <a:ext cx="2714625" cy="381000"/>
          </a:xfrm>
          <a:prstGeom prst="rect">
            <a:avLst/>
          </a:prstGeom>
          <a:ln>
            <a:headEnd/>
            <a:tailEnd/>
          </a:ln>
        </p:spPr>
        <p:style>
          <a:lnRef idx="1">
            <a:schemeClr val="accent3"/>
          </a:lnRef>
          <a:fillRef idx="3">
            <a:schemeClr val="accent3"/>
          </a:fillRef>
          <a:effectRef idx="2">
            <a:schemeClr val="accent3"/>
          </a:effectRef>
          <a:fontRef idx="minor">
            <a:schemeClr val="lt1"/>
          </a:fontRef>
        </p:style>
        <p:txBody>
          <a:bodyPr wrap="none" anchor="ctr"/>
          <a:lstStyle/>
          <a:p>
            <a:pPr algn="ctr"/>
            <a:r>
              <a:rPr lang="en-US" sz="1200" b="0">
                <a:solidFill>
                  <a:schemeClr val="tx1"/>
                </a:solidFill>
              </a:rPr>
              <a:t>Physical Page Offset</a:t>
            </a:r>
          </a:p>
        </p:txBody>
      </p:sp>
      <p:sp>
        <p:nvSpPr>
          <p:cNvPr id="327698" name="Text Box 18"/>
          <p:cNvSpPr txBox="1">
            <a:spLocks noChangeArrowheads="1"/>
          </p:cNvSpPr>
          <p:nvPr/>
        </p:nvSpPr>
        <p:spPr bwMode="auto">
          <a:xfrm>
            <a:off x="152400" y="1753394"/>
            <a:ext cx="381000" cy="274637"/>
          </a:xfrm>
          <a:prstGeom prst="rect">
            <a:avLst/>
          </a:prstGeom>
          <a:noFill/>
          <a:ln w="12700">
            <a:noFill/>
            <a:miter lim="800000"/>
            <a:headEnd/>
            <a:tailEnd/>
          </a:ln>
          <a:effectLst/>
        </p:spPr>
        <p:txBody>
          <a:bodyPr>
            <a:spAutoFit/>
          </a:bodyPr>
          <a:lstStyle/>
          <a:p>
            <a:pPr algn="ctr">
              <a:spcBef>
                <a:spcPct val="50000"/>
              </a:spcBef>
            </a:pPr>
            <a:r>
              <a:rPr lang="en-US" sz="1200" b="0" dirty="0">
                <a:latin typeface="+mn-lt"/>
              </a:rPr>
              <a:t>63</a:t>
            </a:r>
          </a:p>
        </p:txBody>
      </p:sp>
      <p:sp>
        <p:nvSpPr>
          <p:cNvPr id="327699" name="Text Box 19"/>
          <p:cNvSpPr txBox="1">
            <a:spLocks noChangeArrowheads="1"/>
          </p:cNvSpPr>
          <p:nvPr/>
        </p:nvSpPr>
        <p:spPr bwMode="auto">
          <a:xfrm>
            <a:off x="762000" y="1753394"/>
            <a:ext cx="381000" cy="274637"/>
          </a:xfrm>
          <a:prstGeom prst="rect">
            <a:avLst/>
          </a:prstGeom>
          <a:noFill/>
          <a:ln w="12700">
            <a:noFill/>
            <a:miter lim="800000"/>
            <a:headEnd/>
            <a:tailEnd/>
          </a:ln>
          <a:effectLst/>
        </p:spPr>
        <p:txBody>
          <a:bodyPr>
            <a:spAutoFit/>
          </a:bodyPr>
          <a:lstStyle/>
          <a:p>
            <a:pPr algn="ctr">
              <a:spcBef>
                <a:spcPct val="50000"/>
              </a:spcBef>
            </a:pPr>
            <a:r>
              <a:rPr lang="en-US" sz="1200" b="0">
                <a:latin typeface="+mn-lt"/>
              </a:rPr>
              <a:t>58</a:t>
            </a:r>
          </a:p>
        </p:txBody>
      </p:sp>
      <p:sp>
        <p:nvSpPr>
          <p:cNvPr id="327700" name="Text Box 20"/>
          <p:cNvSpPr txBox="1">
            <a:spLocks noChangeArrowheads="1"/>
          </p:cNvSpPr>
          <p:nvPr/>
        </p:nvSpPr>
        <p:spPr bwMode="auto">
          <a:xfrm>
            <a:off x="990600" y="1753393"/>
            <a:ext cx="381000" cy="274638"/>
          </a:xfrm>
          <a:prstGeom prst="rect">
            <a:avLst/>
          </a:prstGeom>
          <a:noFill/>
          <a:ln w="12700">
            <a:noFill/>
            <a:miter lim="800000"/>
            <a:headEnd/>
            <a:tailEnd/>
          </a:ln>
          <a:effectLst/>
        </p:spPr>
        <p:txBody>
          <a:bodyPr>
            <a:spAutoFit/>
          </a:bodyPr>
          <a:lstStyle/>
          <a:p>
            <a:pPr algn="ctr">
              <a:spcBef>
                <a:spcPct val="50000"/>
              </a:spcBef>
            </a:pPr>
            <a:r>
              <a:rPr lang="en-US" sz="1200" b="0">
                <a:latin typeface="+mn-lt"/>
              </a:rPr>
              <a:t>57</a:t>
            </a:r>
          </a:p>
        </p:txBody>
      </p:sp>
      <p:sp>
        <p:nvSpPr>
          <p:cNvPr id="327701" name="Text Box 21"/>
          <p:cNvSpPr txBox="1">
            <a:spLocks noChangeArrowheads="1"/>
          </p:cNvSpPr>
          <p:nvPr/>
        </p:nvSpPr>
        <p:spPr bwMode="auto">
          <a:xfrm>
            <a:off x="1676400" y="1753393"/>
            <a:ext cx="381000" cy="274638"/>
          </a:xfrm>
          <a:prstGeom prst="rect">
            <a:avLst/>
          </a:prstGeom>
          <a:noFill/>
          <a:ln w="12700">
            <a:noFill/>
            <a:miter lim="800000"/>
            <a:headEnd/>
            <a:tailEnd/>
          </a:ln>
          <a:effectLst/>
        </p:spPr>
        <p:txBody>
          <a:bodyPr>
            <a:spAutoFit/>
          </a:bodyPr>
          <a:lstStyle/>
          <a:p>
            <a:pPr algn="ctr">
              <a:spcBef>
                <a:spcPct val="50000"/>
              </a:spcBef>
            </a:pPr>
            <a:r>
              <a:rPr lang="en-US" sz="1200" b="0">
                <a:latin typeface="+mn-lt"/>
              </a:rPr>
              <a:t>48</a:t>
            </a:r>
          </a:p>
        </p:txBody>
      </p:sp>
      <p:sp>
        <p:nvSpPr>
          <p:cNvPr id="327702" name="Text Box 22"/>
          <p:cNvSpPr txBox="1">
            <a:spLocks noChangeArrowheads="1"/>
          </p:cNvSpPr>
          <p:nvPr/>
        </p:nvSpPr>
        <p:spPr bwMode="auto">
          <a:xfrm>
            <a:off x="1905000" y="1753393"/>
            <a:ext cx="381000" cy="274638"/>
          </a:xfrm>
          <a:prstGeom prst="rect">
            <a:avLst/>
          </a:prstGeom>
          <a:noFill/>
          <a:ln w="12700">
            <a:noFill/>
            <a:miter lim="800000"/>
            <a:headEnd/>
            <a:tailEnd/>
          </a:ln>
          <a:effectLst/>
        </p:spPr>
        <p:txBody>
          <a:bodyPr>
            <a:spAutoFit/>
          </a:bodyPr>
          <a:lstStyle/>
          <a:p>
            <a:pPr algn="ctr">
              <a:spcBef>
                <a:spcPct val="50000"/>
              </a:spcBef>
            </a:pPr>
            <a:r>
              <a:rPr lang="en-US" sz="1200" b="0">
                <a:latin typeface="+mn-lt"/>
              </a:rPr>
              <a:t>47</a:t>
            </a:r>
          </a:p>
        </p:txBody>
      </p:sp>
      <p:sp>
        <p:nvSpPr>
          <p:cNvPr id="327703" name="Text Box 23"/>
          <p:cNvSpPr txBox="1">
            <a:spLocks noChangeArrowheads="1"/>
          </p:cNvSpPr>
          <p:nvPr/>
        </p:nvSpPr>
        <p:spPr bwMode="auto">
          <a:xfrm>
            <a:off x="2743200" y="1753393"/>
            <a:ext cx="381000" cy="274638"/>
          </a:xfrm>
          <a:prstGeom prst="rect">
            <a:avLst/>
          </a:prstGeom>
          <a:noFill/>
          <a:ln w="12700">
            <a:noFill/>
            <a:miter lim="800000"/>
            <a:headEnd/>
            <a:tailEnd/>
          </a:ln>
          <a:effectLst/>
        </p:spPr>
        <p:txBody>
          <a:bodyPr>
            <a:spAutoFit/>
          </a:bodyPr>
          <a:lstStyle/>
          <a:p>
            <a:pPr algn="ctr">
              <a:spcBef>
                <a:spcPct val="50000"/>
              </a:spcBef>
            </a:pPr>
            <a:r>
              <a:rPr lang="en-US" sz="1200" b="0">
                <a:latin typeface="+mn-lt"/>
              </a:rPr>
              <a:t>39</a:t>
            </a:r>
          </a:p>
        </p:txBody>
      </p:sp>
      <p:sp>
        <p:nvSpPr>
          <p:cNvPr id="327704" name="Text Box 24"/>
          <p:cNvSpPr txBox="1">
            <a:spLocks noChangeArrowheads="1"/>
          </p:cNvSpPr>
          <p:nvPr/>
        </p:nvSpPr>
        <p:spPr bwMode="auto">
          <a:xfrm>
            <a:off x="2971800" y="1753393"/>
            <a:ext cx="381000" cy="274638"/>
          </a:xfrm>
          <a:prstGeom prst="rect">
            <a:avLst/>
          </a:prstGeom>
          <a:noFill/>
          <a:ln w="12700">
            <a:noFill/>
            <a:miter lim="800000"/>
            <a:headEnd/>
            <a:tailEnd/>
          </a:ln>
          <a:effectLst/>
        </p:spPr>
        <p:txBody>
          <a:bodyPr>
            <a:spAutoFit/>
          </a:bodyPr>
          <a:lstStyle/>
          <a:p>
            <a:pPr algn="ctr">
              <a:spcBef>
                <a:spcPct val="50000"/>
              </a:spcBef>
            </a:pPr>
            <a:r>
              <a:rPr lang="en-US" sz="1200" b="0">
                <a:latin typeface="+mn-lt"/>
              </a:rPr>
              <a:t>38</a:t>
            </a:r>
          </a:p>
        </p:txBody>
      </p:sp>
      <p:sp>
        <p:nvSpPr>
          <p:cNvPr id="327705" name="Text Box 25"/>
          <p:cNvSpPr txBox="1">
            <a:spLocks noChangeArrowheads="1"/>
          </p:cNvSpPr>
          <p:nvPr/>
        </p:nvSpPr>
        <p:spPr bwMode="auto">
          <a:xfrm>
            <a:off x="3657600" y="1753393"/>
            <a:ext cx="381000" cy="274638"/>
          </a:xfrm>
          <a:prstGeom prst="rect">
            <a:avLst/>
          </a:prstGeom>
          <a:noFill/>
          <a:ln w="12700">
            <a:noFill/>
            <a:miter lim="800000"/>
            <a:headEnd/>
            <a:tailEnd/>
          </a:ln>
          <a:effectLst/>
        </p:spPr>
        <p:txBody>
          <a:bodyPr>
            <a:spAutoFit/>
          </a:bodyPr>
          <a:lstStyle/>
          <a:p>
            <a:pPr algn="ctr">
              <a:spcBef>
                <a:spcPct val="50000"/>
              </a:spcBef>
            </a:pPr>
            <a:r>
              <a:rPr lang="en-US" sz="1200" b="0">
                <a:latin typeface="+mn-lt"/>
              </a:rPr>
              <a:t>30</a:t>
            </a:r>
          </a:p>
        </p:txBody>
      </p:sp>
      <p:sp>
        <p:nvSpPr>
          <p:cNvPr id="327706" name="Text Box 26"/>
          <p:cNvSpPr txBox="1">
            <a:spLocks noChangeArrowheads="1"/>
          </p:cNvSpPr>
          <p:nvPr/>
        </p:nvSpPr>
        <p:spPr bwMode="auto">
          <a:xfrm>
            <a:off x="3886200" y="1753393"/>
            <a:ext cx="381000" cy="274638"/>
          </a:xfrm>
          <a:prstGeom prst="rect">
            <a:avLst/>
          </a:prstGeom>
          <a:noFill/>
          <a:ln w="12700">
            <a:noFill/>
            <a:miter lim="800000"/>
            <a:headEnd/>
            <a:tailEnd/>
          </a:ln>
          <a:effectLst/>
        </p:spPr>
        <p:txBody>
          <a:bodyPr>
            <a:spAutoFit/>
          </a:bodyPr>
          <a:lstStyle/>
          <a:p>
            <a:pPr algn="ctr">
              <a:spcBef>
                <a:spcPct val="50000"/>
              </a:spcBef>
            </a:pPr>
            <a:r>
              <a:rPr lang="en-US" sz="1200" b="0">
                <a:latin typeface="+mn-lt"/>
              </a:rPr>
              <a:t>29</a:t>
            </a:r>
          </a:p>
        </p:txBody>
      </p:sp>
      <p:sp>
        <p:nvSpPr>
          <p:cNvPr id="327707" name="Text Box 27"/>
          <p:cNvSpPr txBox="1">
            <a:spLocks noChangeArrowheads="1"/>
          </p:cNvSpPr>
          <p:nvPr/>
        </p:nvSpPr>
        <p:spPr bwMode="auto">
          <a:xfrm>
            <a:off x="4800600" y="1753393"/>
            <a:ext cx="381000" cy="274638"/>
          </a:xfrm>
          <a:prstGeom prst="rect">
            <a:avLst/>
          </a:prstGeom>
          <a:noFill/>
          <a:ln w="12700">
            <a:noFill/>
            <a:miter lim="800000"/>
            <a:headEnd/>
            <a:tailEnd/>
          </a:ln>
          <a:effectLst/>
        </p:spPr>
        <p:txBody>
          <a:bodyPr>
            <a:spAutoFit/>
          </a:bodyPr>
          <a:lstStyle/>
          <a:p>
            <a:pPr algn="ctr">
              <a:spcBef>
                <a:spcPct val="50000"/>
              </a:spcBef>
            </a:pPr>
            <a:r>
              <a:rPr lang="en-US" sz="1200" b="0">
                <a:latin typeface="+mn-lt"/>
              </a:rPr>
              <a:t>21</a:t>
            </a:r>
          </a:p>
        </p:txBody>
      </p:sp>
      <p:sp>
        <p:nvSpPr>
          <p:cNvPr id="327708" name="Text Box 28"/>
          <p:cNvSpPr txBox="1">
            <a:spLocks noChangeArrowheads="1"/>
          </p:cNvSpPr>
          <p:nvPr/>
        </p:nvSpPr>
        <p:spPr bwMode="auto">
          <a:xfrm>
            <a:off x="5029200" y="1753394"/>
            <a:ext cx="381000" cy="274637"/>
          </a:xfrm>
          <a:prstGeom prst="rect">
            <a:avLst/>
          </a:prstGeom>
          <a:noFill/>
          <a:ln w="12700">
            <a:noFill/>
            <a:miter lim="800000"/>
            <a:headEnd/>
            <a:tailEnd/>
          </a:ln>
          <a:effectLst/>
        </p:spPr>
        <p:txBody>
          <a:bodyPr>
            <a:spAutoFit/>
          </a:bodyPr>
          <a:lstStyle/>
          <a:p>
            <a:pPr algn="ctr">
              <a:spcBef>
                <a:spcPct val="50000"/>
              </a:spcBef>
            </a:pPr>
            <a:r>
              <a:rPr lang="en-US" sz="1200" b="0">
                <a:latin typeface="+mn-lt"/>
              </a:rPr>
              <a:t>20</a:t>
            </a:r>
          </a:p>
        </p:txBody>
      </p:sp>
      <p:sp>
        <p:nvSpPr>
          <p:cNvPr id="327709" name="Text Box 29"/>
          <p:cNvSpPr txBox="1">
            <a:spLocks noChangeArrowheads="1"/>
          </p:cNvSpPr>
          <p:nvPr/>
        </p:nvSpPr>
        <p:spPr bwMode="auto">
          <a:xfrm>
            <a:off x="7543800" y="1753394"/>
            <a:ext cx="381000" cy="274637"/>
          </a:xfrm>
          <a:prstGeom prst="rect">
            <a:avLst/>
          </a:prstGeom>
          <a:noFill/>
          <a:ln w="12700">
            <a:noFill/>
            <a:miter lim="800000"/>
            <a:headEnd/>
            <a:tailEnd/>
          </a:ln>
          <a:effectLst/>
        </p:spPr>
        <p:txBody>
          <a:bodyPr>
            <a:spAutoFit/>
          </a:bodyPr>
          <a:lstStyle/>
          <a:p>
            <a:pPr algn="ctr">
              <a:spcBef>
                <a:spcPct val="50000"/>
              </a:spcBef>
            </a:pPr>
            <a:r>
              <a:rPr lang="en-US" sz="1200" b="0">
                <a:latin typeface="+mn-lt"/>
              </a:rPr>
              <a:t>0</a:t>
            </a:r>
          </a:p>
        </p:txBody>
      </p:sp>
      <p:sp>
        <p:nvSpPr>
          <p:cNvPr id="327710" name="Text Box 30"/>
          <p:cNvSpPr txBox="1">
            <a:spLocks noChangeArrowheads="1"/>
          </p:cNvSpPr>
          <p:nvPr/>
        </p:nvSpPr>
        <p:spPr bwMode="auto">
          <a:xfrm>
            <a:off x="381000" y="6354762"/>
            <a:ext cx="5486400" cy="274638"/>
          </a:xfrm>
          <a:prstGeom prst="rect">
            <a:avLst/>
          </a:prstGeom>
          <a:noFill/>
          <a:ln w="12700">
            <a:noFill/>
            <a:miter lim="800000"/>
            <a:headEnd/>
            <a:tailEnd/>
          </a:ln>
          <a:effectLst/>
        </p:spPr>
        <p:txBody>
          <a:bodyPr>
            <a:spAutoFit/>
          </a:bodyPr>
          <a:lstStyle/>
          <a:p>
            <a:pPr algn="ctr">
              <a:spcBef>
                <a:spcPct val="50000"/>
              </a:spcBef>
            </a:pPr>
            <a:r>
              <a:rPr lang="en-US" sz="1200" b="0" baseline="30000" dirty="0">
                <a:latin typeface="+mn-lt"/>
              </a:rPr>
              <a:t>1</a:t>
            </a:r>
            <a:r>
              <a:rPr lang="en-US" sz="1200" b="0" dirty="0">
                <a:latin typeface="+mn-lt"/>
              </a:rPr>
              <a:t>The Virtual Address bits associates with all skipped levels must be zero</a:t>
            </a:r>
          </a:p>
        </p:txBody>
      </p:sp>
      <p:sp>
        <p:nvSpPr>
          <p:cNvPr id="327711" name="Text Box 31"/>
          <p:cNvSpPr txBox="1">
            <a:spLocks noChangeArrowheads="1"/>
          </p:cNvSpPr>
          <p:nvPr/>
        </p:nvSpPr>
        <p:spPr bwMode="invGray">
          <a:xfrm>
            <a:off x="3124200" y="5802312"/>
            <a:ext cx="1981200" cy="381000"/>
          </a:xfrm>
          <a:prstGeom prst="rect">
            <a:avLst/>
          </a:prstGeom>
          <a:ln>
            <a:headEnd/>
            <a:tailEnd/>
          </a:ln>
        </p:spPr>
        <p:style>
          <a:lnRef idx="1">
            <a:schemeClr val="accent3"/>
          </a:lnRef>
          <a:fillRef idx="3">
            <a:schemeClr val="accent3"/>
          </a:fillRef>
          <a:effectRef idx="2">
            <a:schemeClr val="accent3"/>
          </a:effectRef>
          <a:fontRef idx="minor">
            <a:schemeClr val="lt1"/>
          </a:fontRef>
        </p:style>
        <p:txBody>
          <a:bodyPr wrap="none" anchor="ctr"/>
          <a:lstStyle/>
          <a:p>
            <a:pPr algn="ctr"/>
            <a:r>
              <a:rPr lang="en-US" sz="1200" b="0" dirty="0">
                <a:solidFill>
                  <a:schemeClr val="tx1"/>
                </a:solidFill>
                <a:effectLst/>
              </a:rPr>
              <a:t>Level 4 Page </a:t>
            </a:r>
          </a:p>
          <a:p>
            <a:pPr algn="ctr"/>
            <a:r>
              <a:rPr lang="en-US" sz="1200" b="0" dirty="0">
                <a:solidFill>
                  <a:schemeClr val="tx1"/>
                </a:solidFill>
                <a:effectLst/>
              </a:rPr>
              <a:t>Table Address</a:t>
            </a:r>
          </a:p>
        </p:txBody>
      </p:sp>
      <p:sp>
        <p:nvSpPr>
          <p:cNvPr id="327712" name="Text Box 32"/>
          <p:cNvSpPr txBox="1">
            <a:spLocks noChangeArrowheads="1"/>
          </p:cNvSpPr>
          <p:nvPr/>
        </p:nvSpPr>
        <p:spPr bwMode="invGray">
          <a:xfrm>
            <a:off x="5105400" y="5802312"/>
            <a:ext cx="609600" cy="381000"/>
          </a:xfrm>
          <a:prstGeom prst="rect">
            <a:avLst/>
          </a:prstGeom>
          <a:ln>
            <a:headEnd/>
            <a:tailEnd/>
          </a:ln>
        </p:spPr>
        <p:style>
          <a:lnRef idx="1">
            <a:schemeClr val="accent3"/>
          </a:lnRef>
          <a:fillRef idx="3">
            <a:schemeClr val="accent3"/>
          </a:fillRef>
          <a:effectRef idx="2">
            <a:schemeClr val="accent3"/>
          </a:effectRef>
          <a:fontRef idx="minor">
            <a:schemeClr val="lt1"/>
          </a:fontRef>
        </p:style>
        <p:txBody>
          <a:bodyPr wrap="none" anchor="ctr"/>
          <a:lstStyle/>
          <a:p>
            <a:pPr algn="ctr"/>
            <a:r>
              <a:rPr lang="en-US" sz="1200" b="0" dirty="0">
                <a:solidFill>
                  <a:schemeClr val="tx1"/>
                </a:solidFill>
                <a:effectLst/>
              </a:rPr>
              <a:t>4h</a:t>
            </a:r>
          </a:p>
        </p:txBody>
      </p:sp>
      <p:sp>
        <p:nvSpPr>
          <p:cNvPr id="327713" name="Rectangle 33"/>
          <p:cNvSpPr>
            <a:spLocks noChangeArrowheads="1"/>
          </p:cNvSpPr>
          <p:nvPr/>
        </p:nvSpPr>
        <p:spPr bwMode="invGray">
          <a:xfrm>
            <a:off x="5715000" y="5802312"/>
            <a:ext cx="990600" cy="381000"/>
          </a:xfrm>
          <a:prstGeom prst="rect">
            <a:avLst/>
          </a:prstGeom>
          <a:ln>
            <a:headEnd/>
            <a:tailEnd/>
          </a:ln>
        </p:spPr>
        <p:style>
          <a:lnRef idx="1">
            <a:schemeClr val="accent3"/>
          </a:lnRef>
          <a:fillRef idx="3">
            <a:schemeClr val="accent3"/>
          </a:fillRef>
          <a:effectRef idx="2">
            <a:schemeClr val="accent3"/>
          </a:effectRef>
          <a:fontRef idx="minor">
            <a:schemeClr val="lt1"/>
          </a:fontRef>
        </p:style>
        <p:txBody>
          <a:bodyPr wrap="none" anchor="ctr"/>
          <a:lstStyle/>
          <a:p>
            <a:endParaRPr lang="en-US"/>
          </a:p>
        </p:txBody>
      </p:sp>
      <p:sp>
        <p:nvSpPr>
          <p:cNvPr id="327714" name="Rectangle 34"/>
          <p:cNvSpPr>
            <a:spLocks noChangeArrowheads="1"/>
          </p:cNvSpPr>
          <p:nvPr/>
        </p:nvSpPr>
        <p:spPr bwMode="invGray">
          <a:xfrm>
            <a:off x="2093913" y="5802312"/>
            <a:ext cx="1030287" cy="381000"/>
          </a:xfrm>
          <a:prstGeom prst="rect">
            <a:avLst/>
          </a:prstGeom>
          <a:ln>
            <a:headEnd/>
            <a:tailEnd/>
          </a:ln>
        </p:spPr>
        <p:style>
          <a:lnRef idx="1">
            <a:schemeClr val="accent3"/>
          </a:lnRef>
          <a:fillRef idx="3">
            <a:schemeClr val="accent3"/>
          </a:fillRef>
          <a:effectRef idx="2">
            <a:schemeClr val="accent3"/>
          </a:effectRef>
          <a:fontRef idx="minor">
            <a:schemeClr val="lt1"/>
          </a:fontRef>
        </p:style>
        <p:txBody>
          <a:bodyPr wrap="none" anchor="ctr"/>
          <a:lstStyle/>
          <a:p>
            <a:endParaRPr lang="en-US"/>
          </a:p>
        </p:txBody>
      </p:sp>
      <p:sp>
        <p:nvSpPr>
          <p:cNvPr id="327715" name="Text Box 35"/>
          <p:cNvSpPr txBox="1">
            <a:spLocks noChangeArrowheads="1"/>
          </p:cNvSpPr>
          <p:nvPr/>
        </p:nvSpPr>
        <p:spPr bwMode="auto">
          <a:xfrm>
            <a:off x="3065463" y="5573712"/>
            <a:ext cx="439737" cy="274638"/>
          </a:xfrm>
          <a:prstGeom prst="rect">
            <a:avLst/>
          </a:prstGeom>
          <a:noFill/>
          <a:ln w="12700">
            <a:noFill/>
            <a:miter lim="800000"/>
            <a:headEnd/>
            <a:tailEnd/>
          </a:ln>
          <a:effectLst/>
        </p:spPr>
        <p:txBody>
          <a:bodyPr>
            <a:spAutoFit/>
          </a:bodyPr>
          <a:lstStyle/>
          <a:p>
            <a:pPr algn="ctr">
              <a:spcBef>
                <a:spcPct val="50000"/>
              </a:spcBef>
            </a:pPr>
            <a:r>
              <a:rPr lang="en-US" sz="1200" b="0">
                <a:latin typeface="+mn-lt"/>
              </a:rPr>
              <a:t>51</a:t>
            </a:r>
          </a:p>
        </p:txBody>
      </p:sp>
      <p:sp>
        <p:nvSpPr>
          <p:cNvPr id="327716" name="Text Box 36"/>
          <p:cNvSpPr txBox="1">
            <a:spLocks noChangeArrowheads="1"/>
          </p:cNvSpPr>
          <p:nvPr/>
        </p:nvSpPr>
        <p:spPr bwMode="auto">
          <a:xfrm>
            <a:off x="4741863" y="5573712"/>
            <a:ext cx="439737" cy="274638"/>
          </a:xfrm>
          <a:prstGeom prst="rect">
            <a:avLst/>
          </a:prstGeom>
          <a:noFill/>
          <a:ln w="12700">
            <a:noFill/>
            <a:miter lim="800000"/>
            <a:headEnd/>
            <a:tailEnd/>
          </a:ln>
          <a:effectLst/>
        </p:spPr>
        <p:txBody>
          <a:bodyPr>
            <a:spAutoFit/>
          </a:bodyPr>
          <a:lstStyle/>
          <a:p>
            <a:pPr algn="ctr">
              <a:spcBef>
                <a:spcPct val="50000"/>
              </a:spcBef>
            </a:pPr>
            <a:r>
              <a:rPr lang="en-US" sz="1200" b="0">
                <a:latin typeface="+mn-lt"/>
              </a:rPr>
              <a:t>12</a:t>
            </a:r>
          </a:p>
        </p:txBody>
      </p:sp>
      <p:sp>
        <p:nvSpPr>
          <p:cNvPr id="327717" name="Text Box 37"/>
          <p:cNvSpPr txBox="1">
            <a:spLocks noChangeArrowheads="1"/>
          </p:cNvSpPr>
          <p:nvPr/>
        </p:nvSpPr>
        <p:spPr bwMode="auto">
          <a:xfrm>
            <a:off x="4970463" y="5573712"/>
            <a:ext cx="439737" cy="274638"/>
          </a:xfrm>
          <a:prstGeom prst="rect">
            <a:avLst/>
          </a:prstGeom>
          <a:noFill/>
          <a:ln w="12700">
            <a:noFill/>
            <a:miter lim="800000"/>
            <a:headEnd/>
            <a:tailEnd/>
          </a:ln>
          <a:effectLst/>
        </p:spPr>
        <p:txBody>
          <a:bodyPr>
            <a:spAutoFit/>
          </a:bodyPr>
          <a:lstStyle/>
          <a:p>
            <a:pPr algn="ctr">
              <a:spcBef>
                <a:spcPct val="50000"/>
              </a:spcBef>
            </a:pPr>
            <a:r>
              <a:rPr lang="en-US" sz="1200" b="0">
                <a:latin typeface="+mn-lt"/>
              </a:rPr>
              <a:t>11</a:t>
            </a:r>
          </a:p>
        </p:txBody>
      </p:sp>
      <p:sp>
        <p:nvSpPr>
          <p:cNvPr id="327718" name="Text Box 38"/>
          <p:cNvSpPr txBox="1">
            <a:spLocks noChangeArrowheads="1"/>
          </p:cNvSpPr>
          <p:nvPr/>
        </p:nvSpPr>
        <p:spPr bwMode="auto">
          <a:xfrm>
            <a:off x="5351463" y="5573712"/>
            <a:ext cx="439737" cy="274638"/>
          </a:xfrm>
          <a:prstGeom prst="rect">
            <a:avLst/>
          </a:prstGeom>
          <a:noFill/>
          <a:ln w="12700">
            <a:noFill/>
            <a:miter lim="800000"/>
            <a:headEnd/>
            <a:tailEnd/>
          </a:ln>
          <a:effectLst/>
        </p:spPr>
        <p:txBody>
          <a:bodyPr>
            <a:spAutoFit/>
          </a:bodyPr>
          <a:lstStyle/>
          <a:p>
            <a:pPr algn="ctr">
              <a:spcBef>
                <a:spcPct val="50000"/>
              </a:spcBef>
            </a:pPr>
            <a:r>
              <a:rPr lang="en-US" sz="1200" b="0">
                <a:latin typeface="+mn-lt"/>
              </a:rPr>
              <a:t>9</a:t>
            </a:r>
          </a:p>
        </p:txBody>
      </p:sp>
      <p:sp>
        <p:nvSpPr>
          <p:cNvPr id="327719" name="Text Box 39"/>
          <p:cNvSpPr txBox="1">
            <a:spLocks noChangeArrowheads="1"/>
          </p:cNvSpPr>
          <p:nvPr/>
        </p:nvSpPr>
        <p:spPr bwMode="auto">
          <a:xfrm>
            <a:off x="2743200" y="5573712"/>
            <a:ext cx="439738" cy="274638"/>
          </a:xfrm>
          <a:prstGeom prst="rect">
            <a:avLst/>
          </a:prstGeom>
          <a:noFill/>
          <a:ln w="12700">
            <a:noFill/>
            <a:miter lim="800000"/>
            <a:headEnd/>
            <a:tailEnd/>
          </a:ln>
          <a:effectLst/>
        </p:spPr>
        <p:txBody>
          <a:bodyPr>
            <a:spAutoFit/>
          </a:bodyPr>
          <a:lstStyle/>
          <a:p>
            <a:pPr algn="ctr">
              <a:spcBef>
                <a:spcPct val="50000"/>
              </a:spcBef>
            </a:pPr>
            <a:r>
              <a:rPr lang="en-US" sz="1200" b="0">
                <a:latin typeface="+mn-lt"/>
              </a:rPr>
              <a:t>52</a:t>
            </a:r>
          </a:p>
        </p:txBody>
      </p:sp>
      <p:sp>
        <p:nvSpPr>
          <p:cNvPr id="327720" name="Text Box 40"/>
          <p:cNvSpPr txBox="1">
            <a:spLocks noChangeArrowheads="1"/>
          </p:cNvSpPr>
          <p:nvPr/>
        </p:nvSpPr>
        <p:spPr bwMode="auto">
          <a:xfrm>
            <a:off x="1981200" y="5573712"/>
            <a:ext cx="439738" cy="274638"/>
          </a:xfrm>
          <a:prstGeom prst="rect">
            <a:avLst/>
          </a:prstGeom>
          <a:noFill/>
          <a:ln w="12700">
            <a:noFill/>
            <a:miter lim="800000"/>
            <a:headEnd/>
            <a:tailEnd/>
          </a:ln>
          <a:effectLst/>
        </p:spPr>
        <p:txBody>
          <a:bodyPr>
            <a:spAutoFit/>
          </a:bodyPr>
          <a:lstStyle/>
          <a:p>
            <a:pPr algn="ctr">
              <a:spcBef>
                <a:spcPct val="50000"/>
              </a:spcBef>
            </a:pPr>
            <a:r>
              <a:rPr lang="en-US" sz="1200" b="0">
                <a:latin typeface="+mn-lt"/>
              </a:rPr>
              <a:t>63</a:t>
            </a:r>
          </a:p>
        </p:txBody>
      </p:sp>
      <p:sp>
        <p:nvSpPr>
          <p:cNvPr id="327721" name="Text Box 41"/>
          <p:cNvSpPr txBox="1">
            <a:spLocks noChangeArrowheads="1"/>
          </p:cNvSpPr>
          <p:nvPr/>
        </p:nvSpPr>
        <p:spPr bwMode="auto">
          <a:xfrm>
            <a:off x="5562600" y="5573712"/>
            <a:ext cx="439738" cy="274638"/>
          </a:xfrm>
          <a:prstGeom prst="rect">
            <a:avLst/>
          </a:prstGeom>
          <a:noFill/>
          <a:ln w="12700">
            <a:noFill/>
            <a:miter lim="800000"/>
            <a:headEnd/>
            <a:tailEnd/>
          </a:ln>
          <a:effectLst/>
        </p:spPr>
        <p:txBody>
          <a:bodyPr>
            <a:spAutoFit/>
          </a:bodyPr>
          <a:lstStyle/>
          <a:p>
            <a:pPr algn="ctr">
              <a:spcBef>
                <a:spcPct val="50000"/>
              </a:spcBef>
            </a:pPr>
            <a:r>
              <a:rPr lang="en-US" sz="1200" b="0" dirty="0">
                <a:latin typeface="+mn-lt"/>
              </a:rPr>
              <a:t>8</a:t>
            </a:r>
          </a:p>
        </p:txBody>
      </p:sp>
      <p:sp>
        <p:nvSpPr>
          <p:cNvPr id="327722" name="Text Box 42"/>
          <p:cNvSpPr txBox="1">
            <a:spLocks noChangeArrowheads="1"/>
          </p:cNvSpPr>
          <p:nvPr/>
        </p:nvSpPr>
        <p:spPr bwMode="auto">
          <a:xfrm>
            <a:off x="6418263" y="5573712"/>
            <a:ext cx="439737" cy="274638"/>
          </a:xfrm>
          <a:prstGeom prst="rect">
            <a:avLst/>
          </a:prstGeom>
          <a:noFill/>
          <a:ln w="12700">
            <a:noFill/>
            <a:miter lim="800000"/>
            <a:headEnd/>
            <a:tailEnd/>
          </a:ln>
          <a:effectLst/>
        </p:spPr>
        <p:txBody>
          <a:bodyPr>
            <a:spAutoFit/>
          </a:bodyPr>
          <a:lstStyle/>
          <a:p>
            <a:pPr algn="ctr">
              <a:spcBef>
                <a:spcPct val="50000"/>
              </a:spcBef>
            </a:pPr>
            <a:r>
              <a:rPr lang="en-US" sz="1200" b="0">
                <a:latin typeface="+mn-lt"/>
              </a:rPr>
              <a:t>0</a:t>
            </a:r>
          </a:p>
        </p:txBody>
      </p:sp>
      <p:sp>
        <p:nvSpPr>
          <p:cNvPr id="327723" name="Line 43"/>
          <p:cNvSpPr>
            <a:spLocks noChangeShapeType="1"/>
          </p:cNvSpPr>
          <p:nvPr/>
        </p:nvSpPr>
        <p:spPr bwMode="auto">
          <a:xfrm>
            <a:off x="2971800" y="4211637"/>
            <a:ext cx="0" cy="371475"/>
          </a:xfrm>
          <a:prstGeom prst="line">
            <a:avLst/>
          </a:prstGeom>
          <a:noFill/>
          <a:ln w="12700">
            <a:noFill/>
            <a:round/>
            <a:headEnd/>
            <a:tailEnd/>
          </a:ln>
          <a:effectLst/>
        </p:spPr>
        <p:txBody>
          <a:bodyPr wrap="none" anchor="ctr"/>
          <a:lstStyle/>
          <a:p>
            <a:endParaRPr lang="en-US"/>
          </a:p>
        </p:txBody>
      </p:sp>
      <p:sp>
        <p:nvSpPr>
          <p:cNvPr id="327724" name="Line 44"/>
          <p:cNvSpPr>
            <a:spLocks noChangeShapeType="1"/>
          </p:cNvSpPr>
          <p:nvPr/>
        </p:nvSpPr>
        <p:spPr bwMode="auto">
          <a:xfrm>
            <a:off x="3276600" y="4202112"/>
            <a:ext cx="0" cy="371475"/>
          </a:xfrm>
          <a:prstGeom prst="line">
            <a:avLst/>
          </a:prstGeom>
          <a:noFill/>
          <a:ln w="12700">
            <a:noFill/>
            <a:round/>
            <a:headEnd/>
            <a:tailEnd/>
          </a:ln>
          <a:effectLst/>
        </p:spPr>
        <p:txBody>
          <a:bodyPr wrap="none" anchor="ctr"/>
          <a:lstStyle/>
          <a:p>
            <a:endParaRPr lang="en-US"/>
          </a:p>
        </p:txBody>
      </p:sp>
      <p:sp>
        <p:nvSpPr>
          <p:cNvPr id="327725" name="Rectangle 45"/>
          <p:cNvSpPr>
            <a:spLocks noChangeArrowheads="1"/>
          </p:cNvSpPr>
          <p:nvPr/>
        </p:nvSpPr>
        <p:spPr bwMode="grayWhite">
          <a:xfrm>
            <a:off x="2438400" y="3363912"/>
            <a:ext cx="990600" cy="1830388"/>
          </a:xfrm>
          <a:prstGeom prst="rect">
            <a:avLst/>
          </a:prstGeom>
          <a:ln>
            <a:headEnd/>
            <a:tailEnd/>
          </a:ln>
        </p:spPr>
        <p:style>
          <a:lnRef idx="1">
            <a:schemeClr val="accent6"/>
          </a:lnRef>
          <a:fillRef idx="3">
            <a:schemeClr val="accent6"/>
          </a:fillRef>
          <a:effectRef idx="2">
            <a:schemeClr val="accent6"/>
          </a:effectRef>
          <a:fontRef idx="minor">
            <a:schemeClr val="lt1"/>
          </a:fontRef>
        </p:style>
        <p:txBody>
          <a:bodyPr anchor="b" anchorCtr="1"/>
          <a:lstStyle/>
          <a:p>
            <a:pPr algn="ctr"/>
            <a:endParaRPr lang="en-US" sz="2000" b="0" dirty="0">
              <a:latin typeface="+mn-lt"/>
            </a:endParaRPr>
          </a:p>
        </p:txBody>
      </p:sp>
      <p:sp>
        <p:nvSpPr>
          <p:cNvPr id="327729" name="Line 49"/>
          <p:cNvSpPr>
            <a:spLocks noChangeShapeType="1"/>
          </p:cNvSpPr>
          <p:nvPr/>
        </p:nvSpPr>
        <p:spPr bwMode="auto">
          <a:xfrm>
            <a:off x="3124200" y="5802312"/>
            <a:ext cx="0" cy="381000"/>
          </a:xfrm>
          <a:prstGeom prst="line">
            <a:avLst/>
          </a:prstGeom>
          <a:noFill/>
          <a:ln w="12700">
            <a:solidFill>
              <a:schemeClr val="bg2"/>
            </a:solidFill>
            <a:round/>
            <a:headEnd/>
            <a:tailEnd/>
          </a:ln>
          <a:effectLst/>
        </p:spPr>
        <p:txBody>
          <a:bodyPr wrap="none" anchor="ctr"/>
          <a:lstStyle/>
          <a:p>
            <a:endParaRPr lang="en-US"/>
          </a:p>
        </p:txBody>
      </p:sp>
      <p:sp>
        <p:nvSpPr>
          <p:cNvPr id="327731" name="Text Box 51"/>
          <p:cNvSpPr txBox="1">
            <a:spLocks noChangeArrowheads="1"/>
          </p:cNvSpPr>
          <p:nvPr/>
        </p:nvSpPr>
        <p:spPr bwMode="auto">
          <a:xfrm>
            <a:off x="2286000" y="2830512"/>
            <a:ext cx="1279525" cy="307777"/>
          </a:xfrm>
          <a:prstGeom prst="rect">
            <a:avLst/>
          </a:prstGeom>
          <a:noFill/>
          <a:ln w="12700">
            <a:noFill/>
            <a:miter lim="800000"/>
            <a:headEnd/>
            <a:tailEnd/>
          </a:ln>
          <a:effectLst/>
        </p:spPr>
        <p:txBody>
          <a:bodyPr>
            <a:spAutoFit/>
          </a:bodyPr>
          <a:lstStyle/>
          <a:p>
            <a:pPr algn="ctr">
              <a:spcBef>
                <a:spcPct val="50000"/>
              </a:spcBef>
            </a:pPr>
            <a:r>
              <a:rPr lang="en-US" sz="1400" b="0" dirty="0">
                <a:latin typeface="+mn-lt"/>
              </a:rPr>
              <a:t>Level-4 Table</a:t>
            </a:r>
          </a:p>
        </p:txBody>
      </p:sp>
      <p:sp>
        <p:nvSpPr>
          <p:cNvPr id="327732" name="Rectangle 52"/>
          <p:cNvSpPr>
            <a:spLocks noChangeArrowheads="1"/>
          </p:cNvSpPr>
          <p:nvPr/>
        </p:nvSpPr>
        <p:spPr bwMode="grayWhite">
          <a:xfrm>
            <a:off x="4802188" y="3325812"/>
            <a:ext cx="990600" cy="1830388"/>
          </a:xfrm>
          <a:prstGeom prst="rect">
            <a:avLst/>
          </a:prstGeom>
          <a:ln>
            <a:headEnd/>
            <a:tailEnd/>
          </a:ln>
        </p:spPr>
        <p:style>
          <a:lnRef idx="1">
            <a:schemeClr val="accent6"/>
          </a:lnRef>
          <a:fillRef idx="3">
            <a:schemeClr val="accent6"/>
          </a:fillRef>
          <a:effectRef idx="2">
            <a:schemeClr val="accent6"/>
          </a:effectRef>
          <a:fontRef idx="minor">
            <a:schemeClr val="lt1"/>
          </a:fontRef>
        </p:style>
        <p:txBody>
          <a:bodyPr anchor="b" anchorCtr="1"/>
          <a:lstStyle/>
          <a:p>
            <a:pPr algn="ctr"/>
            <a:endParaRPr lang="en-US" sz="2000" b="0" dirty="0">
              <a:latin typeface="+mn-lt"/>
            </a:endParaRPr>
          </a:p>
        </p:txBody>
      </p:sp>
      <p:sp>
        <p:nvSpPr>
          <p:cNvPr id="327735" name="Text Box 55"/>
          <p:cNvSpPr txBox="1">
            <a:spLocks noChangeArrowheads="1"/>
          </p:cNvSpPr>
          <p:nvPr/>
        </p:nvSpPr>
        <p:spPr bwMode="auto">
          <a:xfrm>
            <a:off x="5410200" y="3668712"/>
            <a:ext cx="381000" cy="274638"/>
          </a:xfrm>
          <a:prstGeom prst="rect">
            <a:avLst/>
          </a:prstGeom>
          <a:noFill/>
          <a:ln w="12700">
            <a:noFill/>
            <a:miter lim="800000"/>
            <a:headEnd/>
            <a:tailEnd/>
          </a:ln>
          <a:effectLst/>
        </p:spPr>
        <p:txBody>
          <a:bodyPr>
            <a:spAutoFit/>
          </a:bodyPr>
          <a:lstStyle/>
          <a:p>
            <a:pPr algn="ctr">
              <a:spcBef>
                <a:spcPct val="50000"/>
              </a:spcBef>
            </a:pPr>
            <a:r>
              <a:rPr lang="en-US" sz="1200" dirty="0">
                <a:solidFill>
                  <a:schemeClr val="bg2"/>
                </a:solidFill>
                <a:effectLst>
                  <a:outerShdw blurRad="38100" dist="38100" dir="2700000" algn="tl">
                    <a:srgbClr val="FFFFFF"/>
                  </a:outerShdw>
                </a:effectLst>
              </a:rPr>
              <a:t>0h</a:t>
            </a:r>
          </a:p>
        </p:txBody>
      </p:sp>
      <p:sp>
        <p:nvSpPr>
          <p:cNvPr id="327738" name="Text Box 58"/>
          <p:cNvSpPr txBox="1">
            <a:spLocks noChangeArrowheads="1"/>
          </p:cNvSpPr>
          <p:nvPr/>
        </p:nvSpPr>
        <p:spPr bwMode="auto">
          <a:xfrm>
            <a:off x="4646613" y="2830512"/>
            <a:ext cx="1296987" cy="307777"/>
          </a:xfrm>
          <a:prstGeom prst="rect">
            <a:avLst/>
          </a:prstGeom>
          <a:noFill/>
          <a:ln w="12700">
            <a:noFill/>
            <a:miter lim="800000"/>
            <a:headEnd/>
            <a:tailEnd/>
          </a:ln>
          <a:effectLst/>
        </p:spPr>
        <p:txBody>
          <a:bodyPr>
            <a:spAutoFit/>
          </a:bodyPr>
          <a:lstStyle/>
          <a:p>
            <a:pPr algn="ctr">
              <a:spcBef>
                <a:spcPct val="50000"/>
              </a:spcBef>
            </a:pPr>
            <a:r>
              <a:rPr lang="en-US" sz="1400" b="0">
                <a:latin typeface="+mn-lt"/>
              </a:rPr>
              <a:t>Level-2 Table</a:t>
            </a:r>
          </a:p>
        </p:txBody>
      </p:sp>
      <p:sp>
        <p:nvSpPr>
          <p:cNvPr id="327739" name="Rectangle 59"/>
          <p:cNvSpPr>
            <a:spLocks noChangeArrowheads="1"/>
          </p:cNvSpPr>
          <p:nvPr/>
        </p:nvSpPr>
        <p:spPr bwMode="grayWhite">
          <a:xfrm>
            <a:off x="6705600" y="3325812"/>
            <a:ext cx="990600" cy="1830388"/>
          </a:xfrm>
          <a:prstGeom prst="rect">
            <a:avLst/>
          </a:prstGeom>
          <a:ln>
            <a:headEnd/>
            <a:tailEnd/>
          </a:ln>
        </p:spPr>
        <p:style>
          <a:lnRef idx="1">
            <a:schemeClr val="accent6"/>
          </a:lnRef>
          <a:fillRef idx="3">
            <a:schemeClr val="accent6"/>
          </a:fillRef>
          <a:effectRef idx="2">
            <a:schemeClr val="accent6"/>
          </a:effectRef>
          <a:fontRef idx="minor">
            <a:schemeClr val="lt1"/>
          </a:fontRef>
        </p:style>
        <p:txBody>
          <a:bodyPr anchor="b" anchorCtr="1"/>
          <a:lstStyle/>
          <a:p>
            <a:pPr algn="ctr"/>
            <a:endParaRPr lang="en-US" sz="2000" b="0" dirty="0">
              <a:latin typeface="+mn-lt"/>
            </a:endParaRPr>
          </a:p>
        </p:txBody>
      </p:sp>
      <p:sp>
        <p:nvSpPr>
          <p:cNvPr id="327742" name="Text Box 62"/>
          <p:cNvSpPr txBox="1">
            <a:spLocks noChangeArrowheads="1"/>
          </p:cNvSpPr>
          <p:nvPr/>
        </p:nvSpPr>
        <p:spPr bwMode="auto">
          <a:xfrm>
            <a:off x="6551613" y="2989262"/>
            <a:ext cx="1296987" cy="304800"/>
          </a:xfrm>
          <a:prstGeom prst="rect">
            <a:avLst/>
          </a:prstGeom>
          <a:noFill/>
          <a:ln w="12700">
            <a:noFill/>
            <a:miter lim="800000"/>
            <a:headEnd/>
            <a:tailEnd/>
          </a:ln>
          <a:effectLst/>
        </p:spPr>
        <p:txBody>
          <a:bodyPr>
            <a:spAutoFit/>
          </a:bodyPr>
          <a:lstStyle/>
          <a:p>
            <a:pPr algn="ctr">
              <a:spcBef>
                <a:spcPct val="50000"/>
              </a:spcBef>
            </a:pPr>
            <a:r>
              <a:rPr lang="en-US" sz="1400" b="0" dirty="0">
                <a:latin typeface="+mn-lt"/>
              </a:rPr>
              <a:t>2 MB Page</a:t>
            </a:r>
          </a:p>
        </p:txBody>
      </p:sp>
      <p:sp>
        <p:nvSpPr>
          <p:cNvPr id="327743" name="Line 63"/>
          <p:cNvSpPr>
            <a:spLocks noChangeShapeType="1"/>
          </p:cNvSpPr>
          <p:nvPr/>
        </p:nvSpPr>
        <p:spPr bwMode="auto">
          <a:xfrm>
            <a:off x="3276600" y="4264025"/>
            <a:ext cx="0" cy="0"/>
          </a:xfrm>
          <a:prstGeom prst="line">
            <a:avLst/>
          </a:prstGeom>
          <a:noFill/>
          <a:ln w="12700">
            <a:solidFill>
              <a:schemeClr val="accent2"/>
            </a:solidFill>
            <a:round/>
            <a:headEnd/>
            <a:tailEnd/>
          </a:ln>
          <a:effectLst/>
        </p:spPr>
        <p:txBody>
          <a:bodyPr wrap="none" anchor="ctr"/>
          <a:lstStyle/>
          <a:p>
            <a:endParaRPr lang="en-US"/>
          </a:p>
        </p:txBody>
      </p:sp>
      <p:sp>
        <p:nvSpPr>
          <p:cNvPr id="327744" name="Line 64"/>
          <p:cNvSpPr>
            <a:spLocks noChangeShapeType="1"/>
          </p:cNvSpPr>
          <p:nvPr/>
        </p:nvSpPr>
        <p:spPr bwMode="auto">
          <a:xfrm flipV="1">
            <a:off x="3657600" y="4354512"/>
            <a:ext cx="149225" cy="139700"/>
          </a:xfrm>
          <a:prstGeom prst="line">
            <a:avLst/>
          </a:prstGeom>
          <a:noFill/>
          <a:ln w="38100">
            <a:solidFill>
              <a:schemeClr val="accent2"/>
            </a:solidFill>
            <a:round/>
            <a:headEnd/>
            <a:tailEnd/>
          </a:ln>
          <a:effectLst/>
        </p:spPr>
        <p:txBody>
          <a:bodyPr wrap="none" anchor="ctr"/>
          <a:lstStyle/>
          <a:p>
            <a:endParaRPr lang="en-US"/>
          </a:p>
        </p:txBody>
      </p:sp>
      <p:sp>
        <p:nvSpPr>
          <p:cNvPr id="327745" name="Text Box 65"/>
          <p:cNvSpPr txBox="1">
            <a:spLocks noChangeArrowheads="1"/>
          </p:cNvSpPr>
          <p:nvPr/>
        </p:nvSpPr>
        <p:spPr bwMode="auto">
          <a:xfrm>
            <a:off x="3429000" y="4125912"/>
            <a:ext cx="415925" cy="274638"/>
          </a:xfrm>
          <a:prstGeom prst="rect">
            <a:avLst/>
          </a:prstGeom>
          <a:noFill/>
          <a:ln w="12700">
            <a:noFill/>
            <a:miter lim="800000"/>
            <a:headEnd/>
            <a:tailEnd/>
          </a:ln>
          <a:effectLst/>
        </p:spPr>
        <p:txBody>
          <a:bodyPr>
            <a:spAutoFit/>
          </a:bodyPr>
          <a:lstStyle/>
          <a:p>
            <a:pPr algn="ctr">
              <a:spcBef>
                <a:spcPct val="50000"/>
              </a:spcBef>
            </a:pPr>
            <a:r>
              <a:rPr lang="en-US" sz="1200" b="0">
                <a:latin typeface="+mn-lt"/>
              </a:rPr>
              <a:t>52</a:t>
            </a:r>
          </a:p>
        </p:txBody>
      </p:sp>
      <p:sp>
        <p:nvSpPr>
          <p:cNvPr id="327746" name="Line 66"/>
          <p:cNvSpPr>
            <a:spLocks noChangeShapeType="1"/>
          </p:cNvSpPr>
          <p:nvPr/>
        </p:nvSpPr>
        <p:spPr bwMode="auto">
          <a:xfrm flipV="1">
            <a:off x="5943600" y="4305300"/>
            <a:ext cx="93663" cy="139700"/>
          </a:xfrm>
          <a:prstGeom prst="line">
            <a:avLst/>
          </a:prstGeom>
          <a:noFill/>
          <a:ln w="38100">
            <a:solidFill>
              <a:schemeClr val="accent2"/>
            </a:solidFill>
            <a:round/>
            <a:headEnd/>
            <a:tailEnd/>
          </a:ln>
          <a:effectLst/>
        </p:spPr>
        <p:txBody>
          <a:bodyPr wrap="none" anchor="ctr"/>
          <a:lstStyle/>
          <a:p>
            <a:endParaRPr lang="en-US"/>
          </a:p>
        </p:txBody>
      </p:sp>
      <p:sp>
        <p:nvSpPr>
          <p:cNvPr id="327747" name="Text Box 67"/>
          <p:cNvSpPr txBox="1">
            <a:spLocks noChangeArrowheads="1"/>
          </p:cNvSpPr>
          <p:nvPr/>
        </p:nvSpPr>
        <p:spPr bwMode="auto">
          <a:xfrm>
            <a:off x="5791200" y="4049712"/>
            <a:ext cx="415925" cy="274638"/>
          </a:xfrm>
          <a:prstGeom prst="rect">
            <a:avLst/>
          </a:prstGeom>
          <a:noFill/>
          <a:ln w="12700">
            <a:noFill/>
            <a:miter lim="800000"/>
            <a:headEnd/>
            <a:tailEnd/>
          </a:ln>
          <a:effectLst/>
        </p:spPr>
        <p:txBody>
          <a:bodyPr>
            <a:spAutoFit/>
          </a:bodyPr>
          <a:lstStyle/>
          <a:p>
            <a:pPr algn="ctr">
              <a:spcBef>
                <a:spcPct val="50000"/>
              </a:spcBef>
            </a:pPr>
            <a:r>
              <a:rPr lang="en-US" sz="1200" b="0">
                <a:latin typeface="+mn-lt"/>
              </a:rPr>
              <a:t>52</a:t>
            </a:r>
          </a:p>
        </p:txBody>
      </p:sp>
      <p:sp>
        <p:nvSpPr>
          <p:cNvPr id="327748" name="Text Box 68"/>
          <p:cNvSpPr txBox="1">
            <a:spLocks noChangeArrowheads="1"/>
          </p:cNvSpPr>
          <p:nvPr/>
        </p:nvSpPr>
        <p:spPr bwMode="auto">
          <a:xfrm>
            <a:off x="1811338" y="3227387"/>
            <a:ext cx="398462" cy="274638"/>
          </a:xfrm>
          <a:prstGeom prst="rect">
            <a:avLst/>
          </a:prstGeom>
          <a:noFill/>
          <a:ln w="12700">
            <a:noFill/>
            <a:miter lim="800000"/>
            <a:headEnd/>
            <a:tailEnd/>
          </a:ln>
          <a:effectLst/>
        </p:spPr>
        <p:txBody>
          <a:bodyPr>
            <a:spAutoFit/>
          </a:bodyPr>
          <a:lstStyle/>
          <a:p>
            <a:pPr algn="ctr">
              <a:spcBef>
                <a:spcPct val="50000"/>
              </a:spcBef>
            </a:pPr>
            <a:r>
              <a:rPr lang="en-US" sz="1200" b="0">
                <a:latin typeface="+mn-lt"/>
              </a:rPr>
              <a:t>9</a:t>
            </a:r>
          </a:p>
        </p:txBody>
      </p:sp>
      <p:sp>
        <p:nvSpPr>
          <p:cNvPr id="327749" name="Text Box 69"/>
          <p:cNvSpPr txBox="1">
            <a:spLocks noChangeArrowheads="1"/>
          </p:cNvSpPr>
          <p:nvPr/>
        </p:nvSpPr>
        <p:spPr bwMode="auto">
          <a:xfrm>
            <a:off x="3886200" y="3227387"/>
            <a:ext cx="398463" cy="274638"/>
          </a:xfrm>
          <a:prstGeom prst="rect">
            <a:avLst/>
          </a:prstGeom>
          <a:noFill/>
          <a:ln w="12700">
            <a:noFill/>
            <a:miter lim="800000"/>
            <a:headEnd/>
            <a:tailEnd/>
          </a:ln>
          <a:effectLst/>
        </p:spPr>
        <p:txBody>
          <a:bodyPr>
            <a:spAutoFit/>
          </a:bodyPr>
          <a:lstStyle/>
          <a:p>
            <a:pPr algn="ctr">
              <a:spcBef>
                <a:spcPct val="50000"/>
              </a:spcBef>
            </a:pPr>
            <a:r>
              <a:rPr lang="en-US" sz="1200" b="0">
                <a:latin typeface="+mn-lt"/>
              </a:rPr>
              <a:t>9</a:t>
            </a:r>
          </a:p>
        </p:txBody>
      </p:sp>
      <p:sp>
        <p:nvSpPr>
          <p:cNvPr id="327750" name="Text Box 70"/>
          <p:cNvSpPr txBox="1">
            <a:spLocks noChangeArrowheads="1"/>
          </p:cNvSpPr>
          <p:nvPr/>
        </p:nvSpPr>
        <p:spPr bwMode="auto">
          <a:xfrm>
            <a:off x="6096000" y="3225800"/>
            <a:ext cx="398463" cy="274637"/>
          </a:xfrm>
          <a:prstGeom prst="rect">
            <a:avLst/>
          </a:prstGeom>
          <a:noFill/>
          <a:ln w="12700">
            <a:noFill/>
            <a:miter lim="800000"/>
            <a:headEnd/>
            <a:tailEnd/>
          </a:ln>
          <a:effectLst/>
        </p:spPr>
        <p:txBody>
          <a:bodyPr>
            <a:spAutoFit/>
          </a:bodyPr>
          <a:lstStyle/>
          <a:p>
            <a:pPr algn="ctr">
              <a:spcBef>
                <a:spcPct val="50000"/>
              </a:spcBef>
            </a:pPr>
            <a:r>
              <a:rPr lang="en-US" sz="1200" b="0">
                <a:latin typeface="+mn-lt"/>
              </a:rPr>
              <a:t>21</a:t>
            </a:r>
          </a:p>
        </p:txBody>
      </p:sp>
      <p:cxnSp>
        <p:nvCxnSpPr>
          <p:cNvPr id="327751" name="AutoShape 71"/>
          <p:cNvCxnSpPr>
            <a:cxnSpLocks noChangeShapeType="1"/>
            <a:stCxn id="327714" idx="1"/>
            <a:endCxn id="327725" idx="2"/>
          </p:cNvCxnSpPr>
          <p:nvPr/>
        </p:nvCxnSpPr>
        <p:spPr bwMode="auto">
          <a:xfrm rot="10800000" flipH="1">
            <a:off x="2093913" y="5194300"/>
            <a:ext cx="839787" cy="798512"/>
          </a:xfrm>
          <a:prstGeom prst="bentConnector4">
            <a:avLst>
              <a:gd name="adj1" fmla="val -27222"/>
              <a:gd name="adj2" fmla="val 62028"/>
            </a:avLst>
          </a:prstGeom>
          <a:noFill/>
          <a:ln w="38100">
            <a:solidFill>
              <a:schemeClr val="accent2"/>
            </a:solidFill>
            <a:miter lim="800000"/>
            <a:headEnd/>
            <a:tailEnd type="triangle" w="med" len="med"/>
          </a:ln>
          <a:effectLst/>
        </p:spPr>
      </p:cxnSp>
      <p:cxnSp>
        <p:nvCxnSpPr>
          <p:cNvPr id="327752" name="AutoShape 72"/>
          <p:cNvCxnSpPr>
            <a:cxnSpLocks noChangeShapeType="1"/>
            <a:stCxn id="327770" idx="3"/>
            <a:endCxn id="327732" idx="2"/>
          </p:cNvCxnSpPr>
          <p:nvPr/>
        </p:nvCxnSpPr>
        <p:spPr bwMode="auto">
          <a:xfrm>
            <a:off x="3439886" y="4392612"/>
            <a:ext cx="1857602" cy="763588"/>
          </a:xfrm>
          <a:prstGeom prst="bentConnector4">
            <a:avLst>
              <a:gd name="adj1" fmla="val 36668"/>
              <a:gd name="adj2" fmla="val 129938"/>
            </a:avLst>
          </a:prstGeom>
          <a:noFill/>
          <a:ln w="38100">
            <a:solidFill>
              <a:schemeClr val="accent2"/>
            </a:solidFill>
            <a:miter lim="800000"/>
            <a:headEnd/>
            <a:tailEnd type="triangle" w="med" len="med"/>
          </a:ln>
          <a:effectLst/>
        </p:spPr>
      </p:cxnSp>
      <p:cxnSp>
        <p:nvCxnSpPr>
          <p:cNvPr id="327753" name="AutoShape 73"/>
          <p:cNvCxnSpPr>
            <a:cxnSpLocks noChangeShapeType="1"/>
            <a:endCxn id="327739" idx="2"/>
          </p:cNvCxnSpPr>
          <p:nvPr/>
        </p:nvCxnSpPr>
        <p:spPr bwMode="auto">
          <a:xfrm>
            <a:off x="5791200" y="4392612"/>
            <a:ext cx="1409700" cy="763588"/>
          </a:xfrm>
          <a:prstGeom prst="bentConnector4">
            <a:avLst>
              <a:gd name="adj1" fmla="val 32431"/>
              <a:gd name="adj2" fmla="val 129731"/>
            </a:avLst>
          </a:prstGeom>
          <a:noFill/>
          <a:ln w="38100">
            <a:solidFill>
              <a:schemeClr val="accent2"/>
            </a:solidFill>
            <a:miter lim="800000"/>
            <a:headEnd/>
            <a:tailEnd type="triangle" w="med" len="med"/>
          </a:ln>
          <a:effectLst/>
        </p:spPr>
      </p:cxnSp>
      <p:sp>
        <p:nvSpPr>
          <p:cNvPr id="327754" name="Line 74"/>
          <p:cNvSpPr>
            <a:spLocks noChangeShapeType="1"/>
          </p:cNvSpPr>
          <p:nvPr/>
        </p:nvSpPr>
        <p:spPr bwMode="auto">
          <a:xfrm>
            <a:off x="1066800" y="1992312"/>
            <a:ext cx="0" cy="381000"/>
          </a:xfrm>
          <a:prstGeom prst="line">
            <a:avLst/>
          </a:prstGeom>
          <a:noFill/>
          <a:ln w="12700">
            <a:solidFill>
              <a:schemeClr val="bg2"/>
            </a:solidFill>
            <a:round/>
            <a:headEnd/>
            <a:tailEnd/>
          </a:ln>
          <a:effectLst/>
        </p:spPr>
        <p:txBody>
          <a:bodyPr wrap="none" anchor="ctr"/>
          <a:lstStyle/>
          <a:p>
            <a:endParaRPr lang="en-US"/>
          </a:p>
        </p:txBody>
      </p:sp>
      <p:sp>
        <p:nvSpPr>
          <p:cNvPr id="327755" name="Line 75"/>
          <p:cNvSpPr>
            <a:spLocks noChangeShapeType="1"/>
          </p:cNvSpPr>
          <p:nvPr/>
        </p:nvSpPr>
        <p:spPr bwMode="auto">
          <a:xfrm>
            <a:off x="1981200" y="1992312"/>
            <a:ext cx="0" cy="381000"/>
          </a:xfrm>
          <a:prstGeom prst="line">
            <a:avLst/>
          </a:prstGeom>
          <a:noFill/>
          <a:ln w="12700">
            <a:solidFill>
              <a:schemeClr val="bg2"/>
            </a:solidFill>
            <a:round/>
            <a:headEnd/>
            <a:tailEnd/>
          </a:ln>
          <a:effectLst/>
        </p:spPr>
        <p:txBody>
          <a:bodyPr wrap="none" anchor="ctr"/>
          <a:lstStyle/>
          <a:p>
            <a:endParaRPr lang="en-US"/>
          </a:p>
        </p:txBody>
      </p:sp>
      <p:sp>
        <p:nvSpPr>
          <p:cNvPr id="327756" name="Line 76"/>
          <p:cNvSpPr>
            <a:spLocks noChangeShapeType="1"/>
          </p:cNvSpPr>
          <p:nvPr/>
        </p:nvSpPr>
        <p:spPr bwMode="auto">
          <a:xfrm>
            <a:off x="3048000" y="1992312"/>
            <a:ext cx="0" cy="381000"/>
          </a:xfrm>
          <a:prstGeom prst="line">
            <a:avLst/>
          </a:prstGeom>
          <a:noFill/>
          <a:ln w="12700">
            <a:solidFill>
              <a:schemeClr val="bg2"/>
            </a:solidFill>
            <a:round/>
            <a:headEnd/>
            <a:tailEnd/>
          </a:ln>
          <a:effectLst/>
        </p:spPr>
        <p:txBody>
          <a:bodyPr wrap="none" anchor="ctr"/>
          <a:lstStyle/>
          <a:p>
            <a:endParaRPr lang="en-US"/>
          </a:p>
        </p:txBody>
      </p:sp>
      <p:sp>
        <p:nvSpPr>
          <p:cNvPr id="327757" name="Line 77"/>
          <p:cNvSpPr>
            <a:spLocks noChangeShapeType="1"/>
          </p:cNvSpPr>
          <p:nvPr/>
        </p:nvSpPr>
        <p:spPr bwMode="auto">
          <a:xfrm>
            <a:off x="3962400" y="1992312"/>
            <a:ext cx="0" cy="381000"/>
          </a:xfrm>
          <a:prstGeom prst="line">
            <a:avLst/>
          </a:prstGeom>
          <a:noFill/>
          <a:ln w="12700">
            <a:solidFill>
              <a:schemeClr val="bg2"/>
            </a:solidFill>
            <a:round/>
            <a:headEnd/>
            <a:tailEnd/>
          </a:ln>
          <a:effectLst/>
        </p:spPr>
        <p:txBody>
          <a:bodyPr wrap="none" anchor="ctr"/>
          <a:lstStyle/>
          <a:p>
            <a:endParaRPr lang="en-US"/>
          </a:p>
        </p:txBody>
      </p:sp>
      <p:sp>
        <p:nvSpPr>
          <p:cNvPr id="327758" name="Line 78"/>
          <p:cNvSpPr>
            <a:spLocks noChangeShapeType="1"/>
          </p:cNvSpPr>
          <p:nvPr/>
        </p:nvSpPr>
        <p:spPr bwMode="auto">
          <a:xfrm>
            <a:off x="5105400" y="1992312"/>
            <a:ext cx="0" cy="381000"/>
          </a:xfrm>
          <a:prstGeom prst="line">
            <a:avLst/>
          </a:prstGeom>
          <a:noFill/>
          <a:ln w="12700">
            <a:solidFill>
              <a:schemeClr val="bg2"/>
            </a:solidFill>
            <a:round/>
            <a:headEnd/>
            <a:tailEnd/>
          </a:ln>
          <a:effectLst/>
        </p:spPr>
        <p:txBody>
          <a:bodyPr wrap="none" anchor="ctr"/>
          <a:lstStyle/>
          <a:p>
            <a:endParaRPr lang="en-US"/>
          </a:p>
        </p:txBody>
      </p:sp>
      <p:cxnSp>
        <p:nvCxnSpPr>
          <p:cNvPr id="327759" name="AutoShape 79"/>
          <p:cNvCxnSpPr>
            <a:cxnSpLocks noChangeShapeType="1"/>
            <a:endCxn id="327768" idx="1"/>
          </p:cNvCxnSpPr>
          <p:nvPr/>
        </p:nvCxnSpPr>
        <p:spPr bwMode="auto">
          <a:xfrm rot="16200000" flipH="1">
            <a:off x="1295173" y="3238500"/>
            <a:ext cx="2003425" cy="304800"/>
          </a:xfrm>
          <a:prstGeom prst="bentConnector2">
            <a:avLst/>
          </a:prstGeom>
          <a:noFill/>
          <a:ln w="38100">
            <a:solidFill>
              <a:schemeClr val="accent2"/>
            </a:solidFill>
            <a:miter lim="800000"/>
            <a:headEnd/>
            <a:tailEnd type="triangle" w="med" len="med"/>
          </a:ln>
          <a:effectLst/>
        </p:spPr>
      </p:cxnSp>
      <p:cxnSp>
        <p:nvCxnSpPr>
          <p:cNvPr id="327760" name="AutoShape 80"/>
          <p:cNvCxnSpPr>
            <a:cxnSpLocks noChangeShapeType="1"/>
          </p:cNvCxnSpPr>
          <p:nvPr/>
        </p:nvCxnSpPr>
        <p:spPr bwMode="auto">
          <a:xfrm rot="16200000" flipH="1">
            <a:off x="3518694" y="3110706"/>
            <a:ext cx="2030412" cy="533400"/>
          </a:xfrm>
          <a:prstGeom prst="bentConnector2">
            <a:avLst/>
          </a:prstGeom>
          <a:noFill/>
          <a:ln w="38100">
            <a:solidFill>
              <a:schemeClr val="accent2"/>
            </a:solidFill>
            <a:miter lim="800000"/>
            <a:headEnd/>
            <a:tailEnd type="triangle" w="med" len="med"/>
          </a:ln>
          <a:effectLst/>
        </p:spPr>
      </p:cxnSp>
      <p:cxnSp>
        <p:nvCxnSpPr>
          <p:cNvPr id="327761" name="AutoShape 81"/>
          <p:cNvCxnSpPr>
            <a:cxnSpLocks noChangeShapeType="1"/>
            <a:stCxn id="327697" idx="2"/>
          </p:cNvCxnSpPr>
          <p:nvPr/>
        </p:nvCxnSpPr>
        <p:spPr bwMode="auto">
          <a:xfrm rot="16200000" flipH="1">
            <a:off x="5574507" y="3261518"/>
            <a:ext cx="2019300" cy="242887"/>
          </a:xfrm>
          <a:prstGeom prst="bentConnector2">
            <a:avLst/>
          </a:prstGeom>
          <a:noFill/>
          <a:ln w="38100">
            <a:solidFill>
              <a:schemeClr val="accent2"/>
            </a:solidFill>
            <a:miter lim="800000"/>
            <a:headEnd/>
            <a:tailEnd type="triangle" w="med" len="med"/>
          </a:ln>
          <a:effectLst/>
        </p:spPr>
      </p:cxnSp>
      <p:sp>
        <p:nvSpPr>
          <p:cNvPr id="327762" name="Line 82"/>
          <p:cNvSpPr>
            <a:spLocks noChangeShapeType="1"/>
          </p:cNvSpPr>
          <p:nvPr/>
        </p:nvSpPr>
        <p:spPr bwMode="auto">
          <a:xfrm flipV="1">
            <a:off x="2058988" y="3294062"/>
            <a:ext cx="149225" cy="139700"/>
          </a:xfrm>
          <a:prstGeom prst="line">
            <a:avLst/>
          </a:prstGeom>
          <a:noFill/>
          <a:ln w="38100">
            <a:solidFill>
              <a:schemeClr val="accent2"/>
            </a:solidFill>
            <a:round/>
            <a:headEnd/>
            <a:tailEnd/>
          </a:ln>
          <a:effectLst/>
        </p:spPr>
        <p:txBody>
          <a:bodyPr wrap="none" anchor="ctr"/>
          <a:lstStyle/>
          <a:p>
            <a:endParaRPr lang="en-US"/>
          </a:p>
        </p:txBody>
      </p:sp>
      <p:sp>
        <p:nvSpPr>
          <p:cNvPr id="327763" name="Line 83"/>
          <p:cNvSpPr>
            <a:spLocks noChangeShapeType="1"/>
          </p:cNvSpPr>
          <p:nvPr/>
        </p:nvSpPr>
        <p:spPr bwMode="auto">
          <a:xfrm flipV="1">
            <a:off x="4191000" y="3294062"/>
            <a:ext cx="149225" cy="139700"/>
          </a:xfrm>
          <a:prstGeom prst="line">
            <a:avLst/>
          </a:prstGeom>
          <a:noFill/>
          <a:ln w="38100">
            <a:solidFill>
              <a:schemeClr val="accent2"/>
            </a:solidFill>
            <a:round/>
            <a:headEnd/>
            <a:tailEnd/>
          </a:ln>
          <a:effectLst/>
        </p:spPr>
        <p:txBody>
          <a:bodyPr wrap="none" anchor="ctr"/>
          <a:lstStyle/>
          <a:p>
            <a:endParaRPr lang="en-US"/>
          </a:p>
        </p:txBody>
      </p:sp>
      <p:sp>
        <p:nvSpPr>
          <p:cNvPr id="327764" name="Line 84"/>
          <p:cNvSpPr>
            <a:spLocks noChangeShapeType="1"/>
          </p:cNvSpPr>
          <p:nvPr/>
        </p:nvSpPr>
        <p:spPr bwMode="auto">
          <a:xfrm flipV="1">
            <a:off x="6403975" y="3294062"/>
            <a:ext cx="149225" cy="139700"/>
          </a:xfrm>
          <a:prstGeom prst="line">
            <a:avLst/>
          </a:prstGeom>
          <a:noFill/>
          <a:ln w="38100">
            <a:solidFill>
              <a:schemeClr val="accent2"/>
            </a:solidFill>
            <a:round/>
            <a:headEnd/>
            <a:tailEnd/>
          </a:ln>
          <a:effectLst/>
        </p:spPr>
        <p:txBody>
          <a:bodyPr wrap="none" anchor="ctr"/>
          <a:lstStyle/>
          <a:p>
            <a:endParaRPr lang="en-US"/>
          </a:p>
        </p:txBody>
      </p:sp>
      <p:sp>
        <p:nvSpPr>
          <p:cNvPr id="327768" name="Rectangle 88"/>
          <p:cNvSpPr>
            <a:spLocks noChangeArrowheads="1"/>
          </p:cNvSpPr>
          <p:nvPr/>
        </p:nvSpPr>
        <p:spPr bwMode="auto">
          <a:xfrm>
            <a:off x="2449286" y="4202112"/>
            <a:ext cx="457200" cy="381000"/>
          </a:xfrm>
          <a:prstGeom prst="rect">
            <a:avLst/>
          </a:prstGeom>
          <a:ln>
            <a:headEnd/>
            <a:tailEnd/>
          </a:ln>
        </p:spPr>
        <p:style>
          <a:lnRef idx="2">
            <a:schemeClr val="accent4">
              <a:shade val="50000"/>
            </a:schemeClr>
          </a:lnRef>
          <a:fillRef idx="1">
            <a:schemeClr val="accent4"/>
          </a:fillRef>
          <a:effectRef idx="0">
            <a:schemeClr val="accent4"/>
          </a:effectRef>
          <a:fontRef idx="minor">
            <a:schemeClr val="lt1"/>
          </a:fontRef>
        </p:style>
        <p:txBody>
          <a:bodyPr wrap="none" anchor="ctr"/>
          <a:lstStyle/>
          <a:p>
            <a:pPr algn="ctr"/>
            <a:r>
              <a:rPr lang="en-US" sz="1200" b="0" dirty="0">
                <a:solidFill>
                  <a:schemeClr val="bg2"/>
                </a:solidFill>
                <a:effectLst/>
              </a:rPr>
              <a:t>PDE</a:t>
            </a:r>
          </a:p>
        </p:txBody>
      </p:sp>
      <p:sp>
        <p:nvSpPr>
          <p:cNvPr id="327769" name="Rectangle 89"/>
          <p:cNvSpPr>
            <a:spLocks noChangeArrowheads="1"/>
          </p:cNvSpPr>
          <p:nvPr/>
        </p:nvSpPr>
        <p:spPr bwMode="auto">
          <a:xfrm>
            <a:off x="2906486" y="4202112"/>
            <a:ext cx="304800" cy="381000"/>
          </a:xfrm>
          <a:prstGeom prst="rect">
            <a:avLst/>
          </a:prstGeom>
          <a:ln>
            <a:headEnd/>
            <a:tailEnd/>
          </a:ln>
        </p:spPr>
        <p:style>
          <a:lnRef idx="2">
            <a:schemeClr val="accent4">
              <a:shade val="50000"/>
            </a:schemeClr>
          </a:lnRef>
          <a:fillRef idx="1">
            <a:schemeClr val="accent4"/>
          </a:fillRef>
          <a:effectRef idx="0">
            <a:schemeClr val="accent4"/>
          </a:effectRef>
          <a:fontRef idx="minor">
            <a:schemeClr val="lt1"/>
          </a:fontRef>
        </p:style>
        <p:txBody>
          <a:bodyPr wrap="none" anchor="ctr"/>
          <a:lstStyle/>
          <a:p>
            <a:pPr algn="ctr"/>
            <a:r>
              <a:rPr lang="en-US" sz="1200" b="0">
                <a:solidFill>
                  <a:schemeClr val="bg2"/>
                </a:solidFill>
                <a:effectLst/>
              </a:rPr>
              <a:t>2h</a:t>
            </a:r>
          </a:p>
        </p:txBody>
      </p:sp>
      <p:sp>
        <p:nvSpPr>
          <p:cNvPr id="327730" name="Line 50"/>
          <p:cNvSpPr>
            <a:spLocks noChangeShapeType="1"/>
          </p:cNvSpPr>
          <p:nvPr/>
        </p:nvSpPr>
        <p:spPr bwMode="auto">
          <a:xfrm>
            <a:off x="2895600" y="4202112"/>
            <a:ext cx="0" cy="381000"/>
          </a:xfrm>
          <a:prstGeom prst="line">
            <a:avLst/>
          </a:prstGeom>
          <a:noFill/>
          <a:ln w="12700">
            <a:solidFill>
              <a:schemeClr val="bg2"/>
            </a:solidFill>
            <a:round/>
            <a:headEnd/>
            <a:tailEnd/>
          </a:ln>
          <a:effectLst/>
        </p:spPr>
        <p:txBody>
          <a:bodyPr wrap="none" anchor="ctr"/>
          <a:lstStyle/>
          <a:p>
            <a:endParaRPr lang="en-US"/>
          </a:p>
        </p:txBody>
      </p:sp>
      <p:sp>
        <p:nvSpPr>
          <p:cNvPr id="327770" name="Rectangle 90"/>
          <p:cNvSpPr>
            <a:spLocks noChangeArrowheads="1"/>
          </p:cNvSpPr>
          <p:nvPr/>
        </p:nvSpPr>
        <p:spPr bwMode="auto">
          <a:xfrm>
            <a:off x="3211286" y="4202112"/>
            <a:ext cx="228600" cy="381000"/>
          </a:xfrm>
          <a:prstGeom prst="rect">
            <a:avLst/>
          </a:prstGeom>
          <a:ln>
            <a:headEnd/>
            <a:tailEnd/>
          </a:ln>
        </p:spPr>
        <p:style>
          <a:lnRef idx="2">
            <a:schemeClr val="accent4">
              <a:shade val="50000"/>
            </a:schemeClr>
          </a:lnRef>
          <a:fillRef idx="1">
            <a:schemeClr val="accent4"/>
          </a:fillRef>
          <a:effectRef idx="0">
            <a:schemeClr val="accent4"/>
          </a:effectRef>
          <a:fontRef idx="minor">
            <a:schemeClr val="lt1"/>
          </a:fontRef>
        </p:style>
        <p:txBody>
          <a:bodyPr wrap="none" anchor="ctr"/>
          <a:lstStyle/>
          <a:p>
            <a:pPr algn="ctr"/>
            <a:endParaRPr lang="en-US" sz="1200" b="0">
              <a:effectLst>
                <a:outerShdw blurRad="38100" dist="38100" dir="2700000" algn="tl">
                  <a:srgbClr val="000000"/>
                </a:outerShdw>
              </a:effectLst>
            </a:endParaRPr>
          </a:p>
        </p:txBody>
      </p:sp>
      <p:sp>
        <p:nvSpPr>
          <p:cNvPr id="327771" name="Line 91"/>
          <p:cNvSpPr>
            <a:spLocks noChangeShapeType="1"/>
          </p:cNvSpPr>
          <p:nvPr/>
        </p:nvSpPr>
        <p:spPr bwMode="auto">
          <a:xfrm>
            <a:off x="3200400" y="4202112"/>
            <a:ext cx="0" cy="381000"/>
          </a:xfrm>
          <a:prstGeom prst="line">
            <a:avLst/>
          </a:prstGeom>
          <a:noFill/>
          <a:ln w="12700">
            <a:solidFill>
              <a:schemeClr val="bg2"/>
            </a:solidFill>
            <a:round/>
            <a:headEnd/>
            <a:tailEnd/>
          </a:ln>
          <a:effectLst/>
        </p:spPr>
        <p:txBody>
          <a:bodyPr wrap="none" anchor="ctr"/>
          <a:lstStyle/>
          <a:p>
            <a:endParaRPr lang="en-US"/>
          </a:p>
        </p:txBody>
      </p:sp>
      <p:sp>
        <p:nvSpPr>
          <p:cNvPr id="327736" name="Line 56"/>
          <p:cNvSpPr>
            <a:spLocks noChangeShapeType="1"/>
          </p:cNvSpPr>
          <p:nvPr/>
        </p:nvSpPr>
        <p:spPr bwMode="auto">
          <a:xfrm>
            <a:off x="5257800" y="4202112"/>
            <a:ext cx="1588" cy="381000"/>
          </a:xfrm>
          <a:prstGeom prst="line">
            <a:avLst/>
          </a:prstGeom>
          <a:noFill/>
          <a:ln w="12700">
            <a:solidFill>
              <a:schemeClr val="bg2"/>
            </a:solidFill>
            <a:round/>
            <a:headEnd/>
            <a:tailEnd/>
          </a:ln>
          <a:effectLst/>
        </p:spPr>
        <p:txBody>
          <a:bodyPr wrap="none" anchor="ctr"/>
          <a:lstStyle/>
          <a:p>
            <a:endParaRPr lang="en-US"/>
          </a:p>
        </p:txBody>
      </p:sp>
      <p:sp>
        <p:nvSpPr>
          <p:cNvPr id="327737" name="Line 57"/>
          <p:cNvSpPr>
            <a:spLocks noChangeShapeType="1"/>
          </p:cNvSpPr>
          <p:nvPr/>
        </p:nvSpPr>
        <p:spPr bwMode="auto">
          <a:xfrm>
            <a:off x="5562600" y="4202112"/>
            <a:ext cx="0" cy="381000"/>
          </a:xfrm>
          <a:prstGeom prst="line">
            <a:avLst/>
          </a:prstGeom>
          <a:noFill/>
          <a:ln w="12700">
            <a:solidFill>
              <a:schemeClr val="bg2"/>
            </a:solidFill>
            <a:round/>
            <a:headEnd/>
            <a:tailEnd/>
          </a:ln>
          <a:effectLst/>
        </p:spPr>
        <p:txBody>
          <a:bodyPr wrap="none" anchor="ctr"/>
          <a:lstStyle/>
          <a:p>
            <a:endParaRPr lang="en-US"/>
          </a:p>
        </p:txBody>
      </p:sp>
      <p:sp>
        <p:nvSpPr>
          <p:cNvPr id="327772" name="Line 92"/>
          <p:cNvSpPr>
            <a:spLocks noChangeShapeType="1"/>
          </p:cNvSpPr>
          <p:nvPr/>
        </p:nvSpPr>
        <p:spPr bwMode="auto">
          <a:xfrm>
            <a:off x="5105400" y="5802312"/>
            <a:ext cx="0" cy="381000"/>
          </a:xfrm>
          <a:prstGeom prst="line">
            <a:avLst/>
          </a:prstGeom>
          <a:noFill/>
          <a:ln w="12700">
            <a:solidFill>
              <a:schemeClr val="bg2"/>
            </a:solidFill>
            <a:round/>
            <a:headEnd/>
            <a:tailEnd/>
          </a:ln>
          <a:effectLst/>
        </p:spPr>
        <p:txBody>
          <a:bodyPr wrap="none" anchor="ctr"/>
          <a:lstStyle/>
          <a:p>
            <a:endParaRPr lang="en-US"/>
          </a:p>
        </p:txBody>
      </p:sp>
      <p:sp>
        <p:nvSpPr>
          <p:cNvPr id="327773" name="Line 93"/>
          <p:cNvSpPr>
            <a:spLocks noChangeShapeType="1"/>
          </p:cNvSpPr>
          <p:nvPr/>
        </p:nvSpPr>
        <p:spPr bwMode="auto">
          <a:xfrm>
            <a:off x="5715000" y="5802312"/>
            <a:ext cx="0" cy="381000"/>
          </a:xfrm>
          <a:prstGeom prst="line">
            <a:avLst/>
          </a:prstGeom>
          <a:noFill/>
          <a:ln w="12700">
            <a:solidFill>
              <a:schemeClr val="bg2"/>
            </a:solidFill>
            <a:round/>
            <a:headEnd/>
            <a:tailEnd/>
          </a:ln>
          <a:effectLst/>
        </p:spPr>
        <p:txBody>
          <a:bodyPr wrap="none" anchor="ctr"/>
          <a:lstStyle/>
          <a:p>
            <a:endParaRPr lang="en-US"/>
          </a:p>
        </p:txBody>
      </p:sp>
      <p:sp>
        <p:nvSpPr>
          <p:cNvPr id="327774" name="Rectangle 94"/>
          <p:cNvSpPr>
            <a:spLocks noChangeArrowheads="1"/>
          </p:cNvSpPr>
          <p:nvPr/>
        </p:nvSpPr>
        <p:spPr bwMode="auto">
          <a:xfrm>
            <a:off x="6705600" y="4202112"/>
            <a:ext cx="990600" cy="381000"/>
          </a:xfrm>
          <a:prstGeom prst="rect">
            <a:avLst/>
          </a:prstGeom>
          <a:ln>
            <a:headEnd/>
            <a:tailEnd/>
          </a:ln>
        </p:spPr>
        <p:style>
          <a:lnRef idx="2">
            <a:schemeClr val="accent4">
              <a:shade val="50000"/>
            </a:schemeClr>
          </a:lnRef>
          <a:fillRef idx="1">
            <a:schemeClr val="accent4"/>
          </a:fillRef>
          <a:effectRef idx="0">
            <a:schemeClr val="accent4"/>
          </a:effectRef>
          <a:fontRef idx="minor">
            <a:schemeClr val="lt1"/>
          </a:fontRef>
        </p:style>
        <p:txBody>
          <a:bodyPr wrap="none" anchor="ctr"/>
          <a:lstStyle/>
          <a:p>
            <a:pPr algn="ctr"/>
            <a:r>
              <a:rPr lang="en-US" sz="1200" b="0" dirty="0">
                <a:solidFill>
                  <a:schemeClr val="bg2"/>
                </a:solidFill>
                <a:effectLst/>
                <a:latin typeface="+mn-lt"/>
              </a:rPr>
              <a:t>Physical</a:t>
            </a:r>
          </a:p>
          <a:p>
            <a:pPr algn="ctr"/>
            <a:r>
              <a:rPr lang="en-US" sz="1200" b="0" dirty="0">
                <a:solidFill>
                  <a:schemeClr val="bg2"/>
                </a:solidFill>
                <a:effectLst/>
                <a:latin typeface="+mn-lt"/>
              </a:rPr>
              <a:t>Address</a:t>
            </a:r>
          </a:p>
        </p:txBody>
      </p:sp>
      <p:sp>
        <p:nvSpPr>
          <p:cNvPr id="87" name="Rectangle 88"/>
          <p:cNvSpPr>
            <a:spLocks noChangeArrowheads="1"/>
          </p:cNvSpPr>
          <p:nvPr/>
        </p:nvSpPr>
        <p:spPr bwMode="auto">
          <a:xfrm>
            <a:off x="4811486" y="4191000"/>
            <a:ext cx="457200" cy="381000"/>
          </a:xfrm>
          <a:prstGeom prst="rect">
            <a:avLst/>
          </a:prstGeom>
          <a:ln>
            <a:headEnd/>
            <a:tailEnd/>
          </a:ln>
        </p:spPr>
        <p:style>
          <a:lnRef idx="2">
            <a:schemeClr val="accent4">
              <a:shade val="50000"/>
            </a:schemeClr>
          </a:lnRef>
          <a:fillRef idx="1">
            <a:schemeClr val="accent4"/>
          </a:fillRef>
          <a:effectRef idx="0">
            <a:schemeClr val="accent4"/>
          </a:effectRef>
          <a:fontRef idx="minor">
            <a:schemeClr val="lt1"/>
          </a:fontRef>
        </p:style>
        <p:txBody>
          <a:bodyPr wrap="none" anchor="ctr"/>
          <a:lstStyle/>
          <a:p>
            <a:pPr algn="ctr"/>
            <a:r>
              <a:rPr lang="en-US" sz="1200" b="0" dirty="0">
                <a:solidFill>
                  <a:schemeClr val="bg2"/>
                </a:solidFill>
                <a:effectLst/>
              </a:rPr>
              <a:t>PDE</a:t>
            </a:r>
          </a:p>
        </p:txBody>
      </p:sp>
      <p:sp>
        <p:nvSpPr>
          <p:cNvPr id="88" name="Rectangle 89"/>
          <p:cNvSpPr>
            <a:spLocks noChangeArrowheads="1"/>
          </p:cNvSpPr>
          <p:nvPr/>
        </p:nvSpPr>
        <p:spPr bwMode="auto">
          <a:xfrm>
            <a:off x="5268686" y="4191000"/>
            <a:ext cx="304800" cy="381000"/>
          </a:xfrm>
          <a:prstGeom prst="rect">
            <a:avLst/>
          </a:prstGeom>
          <a:ln>
            <a:headEnd/>
            <a:tailEnd/>
          </a:ln>
        </p:spPr>
        <p:style>
          <a:lnRef idx="2">
            <a:schemeClr val="accent4">
              <a:shade val="50000"/>
            </a:schemeClr>
          </a:lnRef>
          <a:fillRef idx="1">
            <a:schemeClr val="accent4"/>
          </a:fillRef>
          <a:effectRef idx="0">
            <a:schemeClr val="accent4"/>
          </a:effectRef>
          <a:fontRef idx="minor">
            <a:schemeClr val="lt1"/>
          </a:fontRef>
        </p:style>
        <p:txBody>
          <a:bodyPr wrap="none" anchor="ctr"/>
          <a:lstStyle/>
          <a:p>
            <a:pPr algn="ctr"/>
            <a:r>
              <a:rPr lang="en-US" sz="1200" b="0" dirty="0">
                <a:solidFill>
                  <a:schemeClr val="bg2"/>
                </a:solidFill>
                <a:effectLst/>
              </a:rPr>
              <a:t>0</a:t>
            </a:r>
            <a:r>
              <a:rPr lang="en-US" sz="1200" b="0" dirty="0" smtClean="0">
                <a:solidFill>
                  <a:schemeClr val="bg2"/>
                </a:solidFill>
                <a:effectLst/>
              </a:rPr>
              <a:t>h</a:t>
            </a:r>
            <a:endParaRPr lang="en-US" sz="1200" b="0" dirty="0">
              <a:solidFill>
                <a:schemeClr val="bg2"/>
              </a:solidFill>
              <a:effectLst/>
            </a:endParaRPr>
          </a:p>
        </p:txBody>
      </p:sp>
      <p:sp>
        <p:nvSpPr>
          <p:cNvPr id="89" name="Rectangle 90"/>
          <p:cNvSpPr>
            <a:spLocks noChangeArrowheads="1"/>
          </p:cNvSpPr>
          <p:nvPr/>
        </p:nvSpPr>
        <p:spPr bwMode="auto">
          <a:xfrm>
            <a:off x="5573486" y="4191000"/>
            <a:ext cx="228600" cy="381000"/>
          </a:xfrm>
          <a:prstGeom prst="rect">
            <a:avLst/>
          </a:prstGeom>
          <a:ln>
            <a:headEnd/>
            <a:tailEnd/>
          </a:ln>
        </p:spPr>
        <p:style>
          <a:lnRef idx="2">
            <a:schemeClr val="accent4">
              <a:shade val="50000"/>
            </a:schemeClr>
          </a:lnRef>
          <a:fillRef idx="1">
            <a:schemeClr val="accent4"/>
          </a:fillRef>
          <a:effectRef idx="0">
            <a:schemeClr val="accent4"/>
          </a:effectRef>
          <a:fontRef idx="minor">
            <a:schemeClr val="lt1"/>
          </a:fontRef>
        </p:style>
        <p:txBody>
          <a:bodyPr wrap="none" anchor="ctr"/>
          <a:lstStyle/>
          <a:p>
            <a:pPr algn="ctr"/>
            <a:endParaRPr lang="en-US" sz="1200" b="0">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106" name="Rectangle 2"/>
          <p:cNvSpPr>
            <a:spLocks noGrp="1" noChangeArrowheads="1"/>
          </p:cNvSpPr>
          <p:nvPr>
            <p:ph type="title"/>
          </p:nvPr>
        </p:nvSpPr>
        <p:spPr/>
        <p:txBody>
          <a:bodyPr/>
          <a:lstStyle/>
          <a:p>
            <a:r>
              <a:rPr lang="en-US"/>
              <a:t>IOMMU Revision 1.2</a:t>
            </a:r>
          </a:p>
        </p:txBody>
      </p:sp>
      <p:sp>
        <p:nvSpPr>
          <p:cNvPr id="303107" name="Rectangle 3"/>
          <p:cNvSpPr>
            <a:spLocks noGrp="1" noChangeArrowheads="1"/>
          </p:cNvSpPr>
          <p:nvPr>
            <p:ph idx="1"/>
          </p:nvPr>
        </p:nvSpPr>
        <p:spPr>
          <a:xfrm>
            <a:off x="381000" y="1371600"/>
            <a:ext cx="8388350" cy="4570482"/>
          </a:xfrm>
        </p:spPr>
        <p:txBody>
          <a:bodyPr/>
          <a:lstStyle/>
          <a:p>
            <a:pPr>
              <a:buFont typeface="Wingdings" pitchFamily="2" charset="2"/>
              <a:buNone/>
            </a:pPr>
            <a:r>
              <a:rPr lang="en-US" dirty="0"/>
              <a:t>Additions since Revision </a:t>
            </a:r>
            <a:r>
              <a:rPr lang="en-US" dirty="0" smtClean="0"/>
              <a:t>1.0</a:t>
            </a:r>
            <a:endParaRPr lang="en-US" dirty="0"/>
          </a:p>
          <a:p>
            <a:r>
              <a:rPr lang="en-US" dirty="0"/>
              <a:t>Interrupt remapping defined</a:t>
            </a:r>
          </a:p>
          <a:p>
            <a:r>
              <a:rPr lang="en-US" dirty="0"/>
              <a:t>System interrupt filtering added</a:t>
            </a:r>
          </a:p>
          <a:p>
            <a:r>
              <a:rPr lang="en-US" dirty="0"/>
              <a:t>System address controls refined</a:t>
            </a:r>
          </a:p>
          <a:p>
            <a:pPr lvl="1"/>
            <a:r>
              <a:rPr lang="en-US" dirty="0" err="1"/>
              <a:t>IntCtl</a:t>
            </a:r>
            <a:r>
              <a:rPr lang="en-US" dirty="0"/>
              <a:t> expanded (interrupts)</a:t>
            </a:r>
          </a:p>
          <a:p>
            <a:pPr lvl="1"/>
            <a:r>
              <a:rPr lang="en-US" dirty="0" err="1"/>
              <a:t>IoCtl</a:t>
            </a:r>
            <a:r>
              <a:rPr lang="en-US" dirty="0"/>
              <a:t> expanded (port I/O)</a:t>
            </a:r>
          </a:p>
          <a:p>
            <a:pPr lvl="1"/>
            <a:r>
              <a:rPr lang="en-US" dirty="0" err="1"/>
              <a:t>SysMgt</a:t>
            </a:r>
            <a:r>
              <a:rPr lang="en-US" dirty="0"/>
              <a:t> expanded (e.g., VID/FID)</a:t>
            </a:r>
          </a:p>
          <a:p>
            <a:r>
              <a:rPr lang="en-US" dirty="0"/>
              <a:t>ACPI definitions</a:t>
            </a:r>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4" name="Rectangle 2"/>
          <p:cNvSpPr>
            <a:spLocks noGrp="1" noChangeArrowheads="1"/>
          </p:cNvSpPr>
          <p:nvPr>
            <p:ph type="title"/>
          </p:nvPr>
        </p:nvSpPr>
        <p:spPr/>
        <p:txBody>
          <a:bodyPr/>
          <a:lstStyle/>
          <a:p>
            <a:r>
              <a:rPr lang="en-US"/>
              <a:t>Agenda</a:t>
            </a:r>
          </a:p>
        </p:txBody>
      </p:sp>
      <p:sp>
        <p:nvSpPr>
          <p:cNvPr id="259075" name="Rectangle 3"/>
          <p:cNvSpPr>
            <a:spLocks noGrp="1" noChangeArrowheads="1"/>
          </p:cNvSpPr>
          <p:nvPr>
            <p:ph idx="1"/>
          </p:nvPr>
        </p:nvSpPr>
        <p:spPr>
          <a:xfrm>
            <a:off x="382588" y="1414464"/>
            <a:ext cx="8380412" cy="5117811"/>
          </a:xfrm>
        </p:spPr>
        <p:txBody>
          <a:bodyPr/>
          <a:lstStyle/>
          <a:p>
            <a:r>
              <a:rPr lang="en-US" sz="2800" dirty="0"/>
              <a:t>Server consolidation</a:t>
            </a:r>
          </a:p>
          <a:p>
            <a:pPr lvl="1"/>
            <a:r>
              <a:rPr lang="en-US" sz="2400" dirty="0"/>
              <a:t>Virtualization is successful, further </a:t>
            </a:r>
            <a:r>
              <a:rPr lang="en-US" sz="2400" dirty="0" smtClean="0"/>
              <a:t>advancements</a:t>
            </a:r>
            <a:br>
              <a:rPr lang="en-US" sz="2400" dirty="0" smtClean="0"/>
            </a:br>
            <a:r>
              <a:rPr lang="en-US" sz="2400" dirty="0" smtClean="0"/>
              <a:t>are </a:t>
            </a:r>
            <a:r>
              <a:rPr lang="en-US" sz="2400" dirty="0"/>
              <a:t>needed</a:t>
            </a:r>
          </a:p>
          <a:p>
            <a:pPr lvl="1"/>
            <a:r>
              <a:rPr lang="en-US" sz="2400" dirty="0"/>
              <a:t>Processor improvements for performance</a:t>
            </a:r>
          </a:p>
          <a:p>
            <a:pPr lvl="1"/>
            <a:r>
              <a:rPr lang="en-US" sz="2400" dirty="0"/>
              <a:t>I/O virtualization for performance</a:t>
            </a:r>
          </a:p>
          <a:p>
            <a:pPr lvl="1"/>
            <a:r>
              <a:rPr lang="en-US" sz="2400" dirty="0"/>
              <a:t>Device isolation for improved RAS</a:t>
            </a:r>
          </a:p>
          <a:p>
            <a:r>
              <a:rPr lang="en-US" sz="2800" dirty="0"/>
              <a:t>Security policy enforcement</a:t>
            </a:r>
          </a:p>
          <a:p>
            <a:pPr lvl="1"/>
            <a:r>
              <a:rPr lang="en-US" sz="2400" dirty="0"/>
              <a:t>Secure initialization</a:t>
            </a:r>
          </a:p>
          <a:p>
            <a:r>
              <a:rPr lang="en-US" sz="2800" dirty="0"/>
              <a:t>Emerging technologies</a:t>
            </a:r>
          </a:p>
          <a:p>
            <a:pPr lvl="1"/>
            <a:r>
              <a:rPr lang="en-US" sz="2400" dirty="0"/>
              <a:t>PCI-SIG IOV</a:t>
            </a:r>
          </a:p>
          <a:p>
            <a:pPr lvl="1"/>
            <a:r>
              <a:rPr lang="en-US" sz="2400" dirty="0" err="1"/>
              <a:t>Torrenza</a:t>
            </a:r>
            <a:endParaRPr lang="en-US" sz="2400" dirty="0"/>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1778" name="Rectangle 2"/>
          <p:cNvSpPr>
            <a:spLocks noGrp="1" noChangeArrowheads="1"/>
          </p:cNvSpPr>
          <p:nvPr>
            <p:ph type="title"/>
          </p:nvPr>
        </p:nvSpPr>
        <p:spPr/>
        <p:txBody>
          <a:bodyPr/>
          <a:lstStyle/>
          <a:p>
            <a:r>
              <a:rPr lang="en-US" dirty="0"/>
              <a:t>IOMMU </a:t>
            </a:r>
            <a:r>
              <a:rPr lang="en-US" dirty="0" smtClean="0"/>
              <a:t>Interrupt Remapping</a:t>
            </a:r>
            <a:r>
              <a:rPr lang="en-US" dirty="0"/>
              <a:t>	</a:t>
            </a:r>
          </a:p>
        </p:txBody>
      </p:sp>
      <p:sp>
        <p:nvSpPr>
          <p:cNvPr id="331779" name="Rectangle 3"/>
          <p:cNvSpPr>
            <a:spLocks noGrp="1" noChangeArrowheads="1"/>
          </p:cNvSpPr>
          <p:nvPr>
            <p:ph idx="1"/>
          </p:nvPr>
        </p:nvSpPr>
        <p:spPr>
          <a:xfrm>
            <a:off x="382588" y="1414464"/>
            <a:ext cx="8380412" cy="5057795"/>
          </a:xfrm>
        </p:spPr>
        <p:txBody>
          <a:bodyPr/>
          <a:lstStyle/>
          <a:p>
            <a:r>
              <a:rPr lang="en-US" sz="2400" dirty="0"/>
              <a:t>Centralize control for interrupt redirection</a:t>
            </a:r>
          </a:p>
          <a:p>
            <a:pPr lvl="1"/>
            <a:r>
              <a:rPr lang="en-US" sz="2000" dirty="0"/>
              <a:t>Tool for optimizing interrupts to processor that initiated </a:t>
            </a:r>
            <a:r>
              <a:rPr lang="en-US" sz="2000" dirty="0" smtClean="0"/>
              <a:t/>
            </a:r>
            <a:br>
              <a:rPr lang="en-US" sz="2000" dirty="0" smtClean="0"/>
            </a:br>
            <a:r>
              <a:rPr lang="en-US" sz="2000" dirty="0" smtClean="0"/>
              <a:t>I/O </a:t>
            </a:r>
            <a:r>
              <a:rPr lang="en-US" sz="2000" dirty="0"/>
              <a:t>operations</a:t>
            </a:r>
          </a:p>
          <a:p>
            <a:r>
              <a:rPr lang="en-US" sz="2400" dirty="0"/>
              <a:t>Validate all interrupts based on source</a:t>
            </a:r>
          </a:p>
          <a:p>
            <a:pPr lvl="1"/>
            <a:r>
              <a:rPr lang="en-US" sz="2000" dirty="0"/>
              <a:t>To eliminate performance degradation from classes of device or driver failures</a:t>
            </a:r>
          </a:p>
          <a:p>
            <a:pPr lvl="1"/>
            <a:r>
              <a:rPr lang="en-US" sz="2000" dirty="0"/>
              <a:t>To prevent denial of service attacks from classes of devices or </a:t>
            </a:r>
            <a:r>
              <a:rPr lang="en-US" sz="2000" dirty="0" smtClean="0"/>
              <a:t/>
            </a:r>
            <a:br>
              <a:rPr lang="en-US" sz="2000" dirty="0" smtClean="0"/>
            </a:br>
            <a:r>
              <a:rPr lang="en-US" sz="2000" dirty="0" smtClean="0"/>
              <a:t>guests </a:t>
            </a:r>
            <a:r>
              <a:rPr lang="en-US" sz="2000" dirty="0"/>
              <a:t>gone rogue</a:t>
            </a:r>
          </a:p>
          <a:p>
            <a:r>
              <a:rPr lang="en-US" sz="2400" dirty="0"/>
              <a:t>Support for future </a:t>
            </a:r>
            <a:r>
              <a:rPr lang="en-US" sz="2400" dirty="0" err="1"/>
              <a:t>tableless</a:t>
            </a:r>
            <a:r>
              <a:rPr lang="en-US" sz="2400" dirty="0"/>
              <a:t> mode of interrupts</a:t>
            </a:r>
          </a:p>
          <a:p>
            <a:pPr lvl="1"/>
            <a:r>
              <a:rPr lang="en-US" sz="2000" dirty="0"/>
              <a:t>Reduces implementation cost of device by moving HW registers </a:t>
            </a:r>
            <a:r>
              <a:rPr lang="en-US" sz="2000" dirty="0" smtClean="0"/>
              <a:t/>
            </a:r>
            <a:br>
              <a:rPr lang="en-US" sz="2000" dirty="0" smtClean="0"/>
            </a:br>
            <a:r>
              <a:rPr lang="en-US" sz="2000" dirty="0" smtClean="0"/>
              <a:t>to </a:t>
            </a:r>
            <a:r>
              <a:rPr lang="en-US" sz="2000" dirty="0"/>
              <a:t>memory</a:t>
            </a:r>
          </a:p>
          <a:p>
            <a:r>
              <a:rPr lang="en-US" sz="2400" dirty="0"/>
              <a:t>Enables MSI interrupts to be routed to different guests</a:t>
            </a:r>
          </a:p>
          <a:p>
            <a:r>
              <a:rPr lang="en-US" sz="2400" dirty="0"/>
              <a:t>Intelligent compression of interrupts by hypervisor</a:t>
            </a:r>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9010" name="Rectangle 2"/>
          <p:cNvSpPr>
            <a:spLocks noGrp="1" noChangeArrowheads="1"/>
          </p:cNvSpPr>
          <p:nvPr>
            <p:ph type="title"/>
          </p:nvPr>
        </p:nvSpPr>
        <p:spPr>
          <a:xfrm>
            <a:off x="381000" y="228600"/>
            <a:ext cx="8393113" cy="692497"/>
          </a:xfrm>
        </p:spPr>
        <p:txBody>
          <a:bodyPr/>
          <a:lstStyle/>
          <a:p>
            <a:r>
              <a:rPr lang="en-US" dirty="0"/>
              <a:t>IOMMU </a:t>
            </a:r>
            <a:r>
              <a:rPr lang="en-US" dirty="0" smtClean="0"/>
              <a:t>Interrupt Remapping</a:t>
            </a:r>
            <a:endParaRPr lang="en-US" dirty="0"/>
          </a:p>
        </p:txBody>
      </p:sp>
      <p:sp>
        <p:nvSpPr>
          <p:cNvPr id="299011" name="Rectangle 3"/>
          <p:cNvSpPr>
            <a:spLocks noGrp="1" noChangeArrowheads="1"/>
          </p:cNvSpPr>
          <p:nvPr>
            <p:ph type="body" sz="half" idx="1"/>
          </p:nvPr>
        </p:nvSpPr>
        <p:spPr>
          <a:xfrm>
            <a:off x="381000" y="1420813"/>
            <a:ext cx="4117975" cy="3860800"/>
          </a:xfrm>
        </p:spPr>
        <p:txBody>
          <a:bodyPr/>
          <a:lstStyle/>
          <a:p>
            <a:r>
              <a:rPr lang="en-US" sz="2800" dirty="0"/>
              <a:t>Device table entry controls remap</a:t>
            </a:r>
          </a:p>
          <a:p>
            <a:r>
              <a:rPr lang="en-US" sz="2800" dirty="0"/>
              <a:t>Output vector = f(device ID, </a:t>
            </a:r>
            <a:r>
              <a:rPr lang="en-US" sz="2800" dirty="0" smtClean="0"/>
              <a:t>input </a:t>
            </a:r>
            <a:r>
              <a:rPr lang="en-US" sz="2800" dirty="0"/>
              <a:t>vector)</a:t>
            </a:r>
          </a:p>
          <a:p>
            <a:r>
              <a:rPr lang="en-US" sz="2800" dirty="0"/>
              <a:t>Remap vector number, destination, </a:t>
            </a:r>
            <a:r>
              <a:rPr lang="en-US" sz="2800" dirty="0" smtClean="0"/>
              <a:t/>
            </a:r>
            <a:br>
              <a:rPr lang="en-US" sz="2800" dirty="0" smtClean="0"/>
            </a:br>
            <a:r>
              <a:rPr lang="en-US" sz="2800" dirty="0" smtClean="0"/>
              <a:t>mode</a:t>
            </a:r>
            <a:endParaRPr lang="en-US" sz="2800" dirty="0"/>
          </a:p>
          <a:p>
            <a:pPr lvl="1">
              <a:buFont typeface="Wingdings" pitchFamily="2" charset="2"/>
              <a:buNone/>
            </a:pPr>
            <a:endParaRPr lang="en-US" sz="2400" dirty="0"/>
          </a:p>
        </p:txBody>
      </p:sp>
      <p:sp>
        <p:nvSpPr>
          <p:cNvPr id="299020" name="Rectangle 12"/>
          <p:cNvSpPr>
            <a:spLocks noChangeArrowheads="1"/>
          </p:cNvSpPr>
          <p:nvPr/>
        </p:nvSpPr>
        <p:spPr bwMode="invGray">
          <a:xfrm>
            <a:off x="4114800" y="1295400"/>
            <a:ext cx="1066800" cy="381000"/>
          </a:xfrm>
          <a:prstGeom prst="rect">
            <a:avLst/>
          </a:prstGeom>
          <a:ln>
            <a:headEnd type="none" w="sm" len="sm"/>
            <a:tailEnd type="none" w="sm" len="sm"/>
          </a:ln>
        </p:spPr>
        <p:style>
          <a:lnRef idx="1">
            <a:schemeClr val="accent3"/>
          </a:lnRef>
          <a:fillRef idx="3">
            <a:schemeClr val="accent3"/>
          </a:fillRef>
          <a:effectRef idx="2">
            <a:schemeClr val="accent3"/>
          </a:effectRef>
          <a:fontRef idx="minor">
            <a:schemeClr val="lt1"/>
          </a:fontRef>
        </p:style>
        <p:txBody>
          <a:bodyPr wrap="none" anchor="ctr"/>
          <a:lstStyle/>
          <a:p>
            <a:pPr algn="ctr" eaLnBrk="0" hangingPunct="0">
              <a:lnSpc>
                <a:spcPct val="90000"/>
              </a:lnSpc>
              <a:spcBef>
                <a:spcPct val="30000"/>
              </a:spcBef>
            </a:pPr>
            <a:r>
              <a:rPr lang="en-US" b="0" dirty="0" err="1"/>
              <a:t>XXXXXb</a:t>
            </a:r>
            <a:endParaRPr lang="en-US" b="0" dirty="0"/>
          </a:p>
        </p:txBody>
      </p:sp>
      <p:sp>
        <p:nvSpPr>
          <p:cNvPr id="299021" name="Rectangle 13"/>
          <p:cNvSpPr>
            <a:spLocks noChangeArrowheads="1"/>
          </p:cNvSpPr>
          <p:nvPr/>
        </p:nvSpPr>
        <p:spPr bwMode="invGray">
          <a:xfrm>
            <a:off x="5181600" y="1295400"/>
            <a:ext cx="1676400" cy="381000"/>
          </a:xfrm>
          <a:prstGeom prst="rect">
            <a:avLst/>
          </a:prstGeom>
          <a:ln>
            <a:headEnd type="none" w="sm" len="sm"/>
            <a:tailEnd type="none" w="sm" len="sm"/>
          </a:ln>
        </p:spPr>
        <p:style>
          <a:lnRef idx="1">
            <a:schemeClr val="accent3"/>
          </a:lnRef>
          <a:fillRef idx="3">
            <a:schemeClr val="accent3"/>
          </a:fillRef>
          <a:effectRef idx="2">
            <a:schemeClr val="accent3"/>
          </a:effectRef>
          <a:fontRef idx="minor">
            <a:schemeClr val="lt1"/>
          </a:fontRef>
        </p:style>
        <p:txBody>
          <a:bodyPr wrap="none" anchor="ctr"/>
          <a:lstStyle/>
          <a:p>
            <a:pPr algn="ctr" eaLnBrk="0" hangingPunct="0">
              <a:lnSpc>
                <a:spcPct val="90000"/>
              </a:lnSpc>
              <a:spcBef>
                <a:spcPct val="30000"/>
              </a:spcBef>
            </a:pPr>
            <a:r>
              <a:rPr lang="en-US" b="0"/>
              <a:t>MSI Data[10:0]</a:t>
            </a:r>
          </a:p>
        </p:txBody>
      </p:sp>
      <p:sp>
        <p:nvSpPr>
          <p:cNvPr id="299022" name="Rectangle 14"/>
          <p:cNvSpPr>
            <a:spLocks noChangeArrowheads="1"/>
          </p:cNvSpPr>
          <p:nvPr/>
        </p:nvSpPr>
        <p:spPr bwMode="invGray">
          <a:xfrm>
            <a:off x="3962400" y="5334000"/>
            <a:ext cx="762000" cy="381000"/>
          </a:xfrm>
          <a:prstGeom prst="rect">
            <a:avLst/>
          </a:prstGeom>
          <a:ln>
            <a:headEnd type="none" w="sm" len="sm"/>
            <a:tailEnd type="none" w="sm" len="sm"/>
          </a:ln>
        </p:spPr>
        <p:style>
          <a:lnRef idx="1">
            <a:schemeClr val="accent3"/>
          </a:lnRef>
          <a:fillRef idx="3">
            <a:schemeClr val="accent3"/>
          </a:fillRef>
          <a:effectRef idx="2">
            <a:schemeClr val="accent3"/>
          </a:effectRef>
          <a:fontRef idx="minor">
            <a:schemeClr val="lt1"/>
          </a:fontRef>
        </p:style>
        <p:txBody>
          <a:bodyPr wrap="none" anchor="ctr"/>
          <a:lstStyle/>
          <a:p>
            <a:pPr algn="ctr" eaLnBrk="0" hangingPunct="0">
              <a:lnSpc>
                <a:spcPct val="90000"/>
              </a:lnSpc>
              <a:spcBef>
                <a:spcPct val="30000"/>
              </a:spcBef>
            </a:pPr>
            <a:endParaRPr lang="en-US" b="0"/>
          </a:p>
        </p:txBody>
      </p:sp>
      <p:sp>
        <p:nvSpPr>
          <p:cNvPr id="299023" name="Rectangle 15"/>
          <p:cNvSpPr>
            <a:spLocks noChangeArrowheads="1"/>
          </p:cNvSpPr>
          <p:nvPr/>
        </p:nvSpPr>
        <p:spPr bwMode="invGray">
          <a:xfrm>
            <a:off x="4724400" y="5334000"/>
            <a:ext cx="1676400" cy="381000"/>
          </a:xfrm>
          <a:prstGeom prst="rect">
            <a:avLst/>
          </a:prstGeom>
          <a:ln>
            <a:headEnd type="none" w="sm" len="sm"/>
            <a:tailEnd type="none" w="sm" len="sm"/>
          </a:ln>
        </p:spPr>
        <p:style>
          <a:lnRef idx="1">
            <a:schemeClr val="accent3"/>
          </a:lnRef>
          <a:fillRef idx="3">
            <a:schemeClr val="accent3"/>
          </a:fillRef>
          <a:effectRef idx="2">
            <a:schemeClr val="accent3"/>
          </a:effectRef>
          <a:fontRef idx="minor">
            <a:schemeClr val="lt1"/>
          </a:fontRef>
        </p:style>
        <p:txBody>
          <a:bodyPr wrap="none" anchor="ctr"/>
          <a:lstStyle/>
          <a:p>
            <a:pPr algn="ctr" eaLnBrk="0" hangingPunct="0">
              <a:lnSpc>
                <a:spcPct val="90000"/>
              </a:lnSpc>
              <a:spcBef>
                <a:spcPct val="30000"/>
              </a:spcBef>
            </a:pPr>
            <a:r>
              <a:rPr lang="en-US" sz="1200" b="0" dirty="0"/>
              <a:t>Interrupt Remapping</a:t>
            </a:r>
          </a:p>
          <a:p>
            <a:pPr algn="ctr" eaLnBrk="0" hangingPunct="0">
              <a:lnSpc>
                <a:spcPct val="90000"/>
              </a:lnSpc>
              <a:spcBef>
                <a:spcPct val="30000"/>
              </a:spcBef>
            </a:pPr>
            <a:r>
              <a:rPr lang="en-US" sz="1200" b="0" dirty="0"/>
              <a:t>Table Address</a:t>
            </a:r>
          </a:p>
        </p:txBody>
      </p:sp>
      <p:sp>
        <p:nvSpPr>
          <p:cNvPr id="299024" name="Rectangle 16"/>
          <p:cNvSpPr>
            <a:spLocks noChangeArrowheads="1"/>
          </p:cNvSpPr>
          <p:nvPr/>
        </p:nvSpPr>
        <p:spPr bwMode="invGray">
          <a:xfrm>
            <a:off x="6400800" y="5334000"/>
            <a:ext cx="762000" cy="381000"/>
          </a:xfrm>
          <a:prstGeom prst="rect">
            <a:avLst/>
          </a:prstGeom>
          <a:ln>
            <a:headEnd type="none" w="sm" len="sm"/>
            <a:tailEnd type="none" w="sm" len="sm"/>
          </a:ln>
        </p:spPr>
        <p:style>
          <a:lnRef idx="1">
            <a:schemeClr val="accent3"/>
          </a:lnRef>
          <a:fillRef idx="3">
            <a:schemeClr val="accent3"/>
          </a:fillRef>
          <a:effectRef idx="2">
            <a:schemeClr val="accent3"/>
          </a:effectRef>
          <a:fontRef idx="minor">
            <a:schemeClr val="lt1"/>
          </a:fontRef>
        </p:style>
        <p:txBody>
          <a:bodyPr wrap="none" anchor="ctr"/>
          <a:lstStyle/>
          <a:p>
            <a:pPr algn="ctr" eaLnBrk="0" hangingPunct="0">
              <a:lnSpc>
                <a:spcPct val="90000"/>
              </a:lnSpc>
              <a:spcBef>
                <a:spcPct val="30000"/>
              </a:spcBef>
            </a:pPr>
            <a:endParaRPr lang="en-US" b="0"/>
          </a:p>
        </p:txBody>
      </p:sp>
      <p:sp>
        <p:nvSpPr>
          <p:cNvPr id="299025" name="Text Box 17"/>
          <p:cNvSpPr txBox="1">
            <a:spLocks noChangeArrowheads="1"/>
          </p:cNvSpPr>
          <p:nvPr/>
        </p:nvSpPr>
        <p:spPr bwMode="auto">
          <a:xfrm>
            <a:off x="1600200" y="5638800"/>
            <a:ext cx="1295400" cy="366713"/>
          </a:xfrm>
          <a:prstGeom prst="rect">
            <a:avLst/>
          </a:prstGeom>
          <a:noFill/>
          <a:ln w="63500" algn="ctr">
            <a:noFill/>
            <a:miter lim="800000"/>
            <a:headEnd/>
            <a:tailEnd/>
          </a:ln>
          <a:effectLst/>
        </p:spPr>
        <p:txBody>
          <a:bodyPr>
            <a:spAutoFit/>
          </a:bodyPr>
          <a:lstStyle/>
          <a:p>
            <a:pPr algn="ctr">
              <a:spcBef>
                <a:spcPct val="50000"/>
              </a:spcBef>
            </a:pPr>
            <a:r>
              <a:rPr lang="en-US" b="0">
                <a:latin typeface="+mn-lt"/>
              </a:rPr>
              <a:t>DeviceID</a:t>
            </a:r>
          </a:p>
        </p:txBody>
      </p:sp>
      <p:sp>
        <p:nvSpPr>
          <p:cNvPr id="299028" name="Rectangle 20"/>
          <p:cNvSpPr>
            <a:spLocks noChangeArrowheads="1"/>
          </p:cNvSpPr>
          <p:nvPr/>
        </p:nvSpPr>
        <p:spPr bwMode="invGray">
          <a:xfrm>
            <a:off x="6400800" y="2590800"/>
            <a:ext cx="1676400" cy="2209800"/>
          </a:xfrm>
          <a:prstGeom prst="rect">
            <a:avLst/>
          </a:prstGeom>
          <a:ln>
            <a:headEnd type="none" w="sm" len="sm"/>
            <a:tailEnd type="none" w="sm" len="sm"/>
          </a:ln>
        </p:spPr>
        <p:style>
          <a:lnRef idx="1">
            <a:schemeClr val="accent3"/>
          </a:lnRef>
          <a:fillRef idx="3">
            <a:schemeClr val="accent3"/>
          </a:fillRef>
          <a:effectRef idx="2">
            <a:schemeClr val="accent3"/>
          </a:effectRef>
          <a:fontRef idx="minor">
            <a:schemeClr val="lt1"/>
          </a:fontRef>
        </p:style>
        <p:txBody>
          <a:bodyPr wrap="none" anchor="ctr"/>
          <a:lstStyle/>
          <a:p>
            <a:pPr algn="ctr" eaLnBrk="0" hangingPunct="0">
              <a:lnSpc>
                <a:spcPct val="90000"/>
              </a:lnSpc>
              <a:spcBef>
                <a:spcPct val="30000"/>
              </a:spcBef>
            </a:pPr>
            <a:endParaRPr lang="en-US" b="0"/>
          </a:p>
        </p:txBody>
      </p:sp>
      <p:sp>
        <p:nvSpPr>
          <p:cNvPr id="299029" name="Rectangle 21"/>
          <p:cNvSpPr>
            <a:spLocks noChangeArrowheads="1"/>
          </p:cNvSpPr>
          <p:nvPr/>
        </p:nvSpPr>
        <p:spPr bwMode="auto">
          <a:xfrm>
            <a:off x="6400800" y="3505200"/>
            <a:ext cx="1676400" cy="304800"/>
          </a:xfrm>
          <a:prstGeom prst="rect">
            <a:avLst/>
          </a:prstGeom>
          <a:ln>
            <a:headEnd type="none" w="sm" len="sm"/>
            <a:tailEnd type="none" w="sm" len="sm"/>
          </a:ln>
        </p:spPr>
        <p:style>
          <a:lnRef idx="1">
            <a:schemeClr val="accent2"/>
          </a:lnRef>
          <a:fillRef idx="3">
            <a:schemeClr val="accent2"/>
          </a:fillRef>
          <a:effectRef idx="2">
            <a:schemeClr val="accent2"/>
          </a:effectRef>
          <a:fontRef idx="minor">
            <a:schemeClr val="lt1"/>
          </a:fontRef>
        </p:style>
        <p:txBody>
          <a:bodyPr wrap="none" anchor="ctr"/>
          <a:lstStyle/>
          <a:p>
            <a:pPr algn="ctr">
              <a:lnSpc>
                <a:spcPct val="90000"/>
              </a:lnSpc>
              <a:spcBef>
                <a:spcPct val="30000"/>
              </a:spcBef>
            </a:pPr>
            <a:r>
              <a:rPr lang="en-US" b="0"/>
              <a:t>IRTE</a:t>
            </a:r>
          </a:p>
        </p:txBody>
      </p:sp>
      <p:cxnSp>
        <p:nvCxnSpPr>
          <p:cNvPr id="299030" name="AutoShape 22"/>
          <p:cNvCxnSpPr>
            <a:cxnSpLocks noChangeShapeType="1"/>
            <a:stCxn id="299021" idx="2"/>
            <a:endCxn id="299029" idx="1"/>
          </p:cNvCxnSpPr>
          <p:nvPr/>
        </p:nvCxnSpPr>
        <p:spPr bwMode="auto">
          <a:xfrm rot="16200000" flipH="1">
            <a:off x="5219700" y="2476500"/>
            <a:ext cx="1981200" cy="381000"/>
          </a:xfrm>
          <a:prstGeom prst="bentConnector2">
            <a:avLst/>
          </a:prstGeom>
          <a:noFill/>
          <a:ln w="38100">
            <a:solidFill>
              <a:schemeClr val="accent2"/>
            </a:solidFill>
            <a:miter lim="800000"/>
            <a:headEnd/>
            <a:tailEnd type="triangle" w="med" len="med"/>
          </a:ln>
          <a:effectLst/>
        </p:spPr>
      </p:cxnSp>
      <p:sp>
        <p:nvSpPr>
          <p:cNvPr id="299031" name="Line 23"/>
          <p:cNvSpPr>
            <a:spLocks noChangeShapeType="1"/>
          </p:cNvSpPr>
          <p:nvPr/>
        </p:nvSpPr>
        <p:spPr bwMode="auto">
          <a:xfrm flipV="1">
            <a:off x="5943600" y="2438400"/>
            <a:ext cx="152400" cy="215900"/>
          </a:xfrm>
          <a:prstGeom prst="line">
            <a:avLst/>
          </a:prstGeom>
          <a:noFill/>
          <a:ln w="38100">
            <a:solidFill>
              <a:schemeClr val="accent2"/>
            </a:solidFill>
            <a:round/>
            <a:headEnd/>
            <a:tailEnd/>
          </a:ln>
          <a:effectLst/>
        </p:spPr>
        <p:txBody>
          <a:bodyPr wrap="none" anchor="ctr"/>
          <a:lstStyle/>
          <a:p>
            <a:endParaRPr lang="en-US" b="0">
              <a:latin typeface="+mn-lt"/>
            </a:endParaRPr>
          </a:p>
        </p:txBody>
      </p:sp>
      <p:sp>
        <p:nvSpPr>
          <p:cNvPr id="299032" name="Text Box 24"/>
          <p:cNvSpPr txBox="1">
            <a:spLocks noChangeArrowheads="1"/>
          </p:cNvSpPr>
          <p:nvPr/>
        </p:nvSpPr>
        <p:spPr bwMode="auto">
          <a:xfrm>
            <a:off x="5638800" y="2286000"/>
            <a:ext cx="415925" cy="274638"/>
          </a:xfrm>
          <a:prstGeom prst="rect">
            <a:avLst/>
          </a:prstGeom>
          <a:noFill/>
          <a:ln w="12700">
            <a:noFill/>
            <a:miter lim="800000"/>
            <a:headEnd/>
            <a:tailEnd/>
          </a:ln>
          <a:effectLst/>
        </p:spPr>
        <p:txBody>
          <a:bodyPr>
            <a:spAutoFit/>
          </a:bodyPr>
          <a:lstStyle/>
          <a:p>
            <a:pPr algn="ctr">
              <a:spcBef>
                <a:spcPct val="50000"/>
              </a:spcBef>
            </a:pPr>
            <a:r>
              <a:rPr lang="en-US" sz="1200" b="0">
                <a:latin typeface="+mn-lt"/>
              </a:rPr>
              <a:t>11</a:t>
            </a:r>
          </a:p>
        </p:txBody>
      </p:sp>
      <p:cxnSp>
        <p:nvCxnSpPr>
          <p:cNvPr id="299033" name="AutoShape 25"/>
          <p:cNvCxnSpPr>
            <a:cxnSpLocks noChangeShapeType="1"/>
            <a:stCxn id="299023" idx="0"/>
          </p:cNvCxnSpPr>
          <p:nvPr/>
        </p:nvCxnSpPr>
        <p:spPr bwMode="auto">
          <a:xfrm rot="16200000">
            <a:off x="5715000" y="4648200"/>
            <a:ext cx="533400" cy="838200"/>
          </a:xfrm>
          <a:prstGeom prst="bentConnector2">
            <a:avLst/>
          </a:prstGeom>
          <a:noFill/>
          <a:ln w="38100">
            <a:solidFill>
              <a:schemeClr val="accent2"/>
            </a:solidFill>
            <a:miter lim="800000"/>
            <a:headEnd/>
            <a:tailEnd type="triangle" w="med" len="med"/>
          </a:ln>
          <a:effectLst/>
        </p:spPr>
      </p:cxnSp>
      <p:cxnSp>
        <p:nvCxnSpPr>
          <p:cNvPr id="299034" name="AutoShape 26"/>
          <p:cNvCxnSpPr>
            <a:cxnSpLocks noChangeShapeType="1"/>
            <a:stCxn id="299029" idx="3"/>
          </p:cNvCxnSpPr>
          <p:nvPr/>
        </p:nvCxnSpPr>
        <p:spPr bwMode="auto">
          <a:xfrm>
            <a:off x="8077200" y="3657600"/>
            <a:ext cx="457200" cy="0"/>
          </a:xfrm>
          <a:prstGeom prst="straightConnector1">
            <a:avLst/>
          </a:prstGeom>
          <a:noFill/>
          <a:ln w="38100">
            <a:solidFill>
              <a:schemeClr val="accent1"/>
            </a:solidFill>
            <a:round/>
            <a:headEnd/>
            <a:tailEnd type="triangle" w="med" len="med"/>
          </a:ln>
          <a:effectLst/>
        </p:spPr>
      </p:cxnSp>
      <p:sp>
        <p:nvSpPr>
          <p:cNvPr id="299035" name="Text Box 27"/>
          <p:cNvSpPr txBox="1">
            <a:spLocks noChangeArrowheads="1"/>
          </p:cNvSpPr>
          <p:nvPr/>
        </p:nvSpPr>
        <p:spPr bwMode="auto">
          <a:xfrm>
            <a:off x="8102600" y="3708400"/>
            <a:ext cx="877356" cy="523220"/>
          </a:xfrm>
          <a:prstGeom prst="rect">
            <a:avLst/>
          </a:prstGeom>
          <a:noFill/>
          <a:ln w="63500" algn="ctr">
            <a:noFill/>
            <a:miter lim="800000"/>
            <a:headEnd/>
            <a:tailEnd/>
          </a:ln>
          <a:effectLst/>
        </p:spPr>
        <p:txBody>
          <a:bodyPr wrap="none">
            <a:spAutoFit/>
          </a:bodyPr>
          <a:lstStyle/>
          <a:p>
            <a:pPr algn="ctr"/>
            <a:r>
              <a:rPr lang="en-US" sz="1400" b="0">
                <a:latin typeface="+mn-lt"/>
              </a:rPr>
              <a:t>Interrupt</a:t>
            </a:r>
          </a:p>
          <a:p>
            <a:pPr algn="ctr"/>
            <a:r>
              <a:rPr lang="en-US" sz="1400" b="0">
                <a:latin typeface="+mn-lt"/>
              </a:rPr>
              <a:t>Message</a:t>
            </a:r>
          </a:p>
        </p:txBody>
      </p:sp>
      <p:sp>
        <p:nvSpPr>
          <p:cNvPr id="299036" name="Text Box 28"/>
          <p:cNvSpPr txBox="1">
            <a:spLocks noChangeArrowheads="1"/>
          </p:cNvSpPr>
          <p:nvPr/>
        </p:nvSpPr>
        <p:spPr bwMode="auto">
          <a:xfrm>
            <a:off x="6400800" y="1905000"/>
            <a:ext cx="1676400" cy="738664"/>
          </a:xfrm>
          <a:prstGeom prst="rect">
            <a:avLst/>
          </a:prstGeom>
          <a:noFill/>
          <a:ln w="63500" algn="ctr">
            <a:noFill/>
            <a:miter lim="800000"/>
            <a:headEnd/>
            <a:tailEnd/>
          </a:ln>
          <a:effectLst/>
        </p:spPr>
        <p:txBody>
          <a:bodyPr>
            <a:spAutoFit/>
          </a:bodyPr>
          <a:lstStyle/>
          <a:p>
            <a:pPr algn="r"/>
            <a:r>
              <a:rPr lang="en-US" sz="1400" b="0">
                <a:latin typeface="+mn-lt"/>
              </a:rPr>
              <a:t>Interrupt</a:t>
            </a:r>
          </a:p>
          <a:p>
            <a:pPr algn="r"/>
            <a:r>
              <a:rPr lang="en-US" sz="1400" b="0">
                <a:latin typeface="+mn-lt"/>
              </a:rPr>
              <a:t>Remapping</a:t>
            </a:r>
          </a:p>
          <a:p>
            <a:pPr algn="r"/>
            <a:r>
              <a:rPr lang="en-US" sz="1400" b="0">
                <a:latin typeface="+mn-lt"/>
              </a:rPr>
              <a:t>Table</a:t>
            </a:r>
          </a:p>
        </p:txBody>
      </p:sp>
      <p:sp>
        <p:nvSpPr>
          <p:cNvPr id="299037" name="Text Box 29"/>
          <p:cNvSpPr txBox="1">
            <a:spLocks noChangeArrowheads="1"/>
          </p:cNvSpPr>
          <p:nvPr/>
        </p:nvSpPr>
        <p:spPr bwMode="auto">
          <a:xfrm>
            <a:off x="4419600" y="5715000"/>
            <a:ext cx="2438400" cy="304800"/>
          </a:xfrm>
          <a:prstGeom prst="rect">
            <a:avLst/>
          </a:prstGeom>
          <a:noFill/>
          <a:ln w="63500" algn="ctr">
            <a:noFill/>
            <a:miter lim="800000"/>
            <a:headEnd/>
            <a:tailEnd/>
          </a:ln>
          <a:effectLst/>
        </p:spPr>
        <p:txBody>
          <a:bodyPr>
            <a:spAutoFit/>
          </a:bodyPr>
          <a:lstStyle/>
          <a:p>
            <a:pPr algn="ctr"/>
            <a:r>
              <a:rPr lang="en-US" sz="1400" b="0">
                <a:latin typeface="+mn-lt"/>
              </a:rPr>
              <a:t>Device Table Entry</a:t>
            </a:r>
          </a:p>
        </p:txBody>
      </p:sp>
      <p:cxnSp>
        <p:nvCxnSpPr>
          <p:cNvPr id="299039" name="AutoShape 31"/>
          <p:cNvCxnSpPr>
            <a:cxnSpLocks noChangeShapeType="1"/>
            <a:stCxn id="299025" idx="3"/>
            <a:endCxn id="299022" idx="1"/>
          </p:cNvCxnSpPr>
          <p:nvPr/>
        </p:nvCxnSpPr>
        <p:spPr bwMode="auto">
          <a:xfrm flipV="1">
            <a:off x="2895600" y="5524500"/>
            <a:ext cx="1066800" cy="298450"/>
          </a:xfrm>
          <a:prstGeom prst="curvedConnector3">
            <a:avLst>
              <a:gd name="adj1" fmla="val 50000"/>
            </a:avLst>
          </a:prstGeom>
          <a:ln w="57150">
            <a:headEnd/>
            <a:tailEnd type="triangle" w="med" len="med"/>
          </a:ln>
        </p:spPr>
        <p:style>
          <a:lnRef idx="2">
            <a:schemeClr val="accent6"/>
          </a:lnRef>
          <a:fillRef idx="0">
            <a:schemeClr val="accent6"/>
          </a:fillRef>
          <a:effectRef idx="1">
            <a:schemeClr val="accent6"/>
          </a:effectRef>
          <a:fontRef idx="minor">
            <a:schemeClr val="tx1"/>
          </a:fontRef>
        </p:style>
      </p:cxn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058" name="Rectangle 2"/>
          <p:cNvSpPr>
            <a:spLocks noGrp="1" noChangeArrowheads="1"/>
          </p:cNvSpPr>
          <p:nvPr>
            <p:ph type="title"/>
          </p:nvPr>
        </p:nvSpPr>
        <p:spPr/>
        <p:txBody>
          <a:bodyPr/>
          <a:lstStyle/>
          <a:p>
            <a:r>
              <a:rPr lang="en-US"/>
              <a:t>IOMMU interrupt controls</a:t>
            </a:r>
          </a:p>
        </p:txBody>
      </p:sp>
      <p:sp>
        <p:nvSpPr>
          <p:cNvPr id="301065" name="Rectangle 9"/>
          <p:cNvSpPr>
            <a:spLocks noChangeArrowheads="1"/>
          </p:cNvSpPr>
          <p:nvPr/>
        </p:nvSpPr>
        <p:spPr bwMode="invGray">
          <a:xfrm>
            <a:off x="1676400" y="1219200"/>
            <a:ext cx="5867400" cy="838200"/>
          </a:xfrm>
          <a:prstGeom prst="rect">
            <a:avLst/>
          </a:prstGeom>
          <a:ln>
            <a:headEnd type="none" w="sm" len="sm"/>
            <a:tailEnd type="none" w="sm" len="sm"/>
          </a:ln>
        </p:spPr>
        <p:style>
          <a:lnRef idx="1">
            <a:schemeClr val="accent3"/>
          </a:lnRef>
          <a:fillRef idx="3">
            <a:schemeClr val="accent3"/>
          </a:fillRef>
          <a:effectRef idx="2">
            <a:schemeClr val="accent3"/>
          </a:effectRef>
          <a:fontRef idx="minor">
            <a:schemeClr val="lt1"/>
          </a:fontRef>
        </p:style>
        <p:txBody>
          <a:bodyPr wrap="none" anchor="ctr"/>
          <a:lstStyle/>
          <a:p>
            <a:pPr algn="ctr" eaLnBrk="0" hangingPunct="0">
              <a:lnSpc>
                <a:spcPct val="90000"/>
              </a:lnSpc>
              <a:spcBef>
                <a:spcPct val="30000"/>
              </a:spcBef>
            </a:pPr>
            <a:r>
              <a:rPr lang="en-US" sz="2400" b="0"/>
              <a:t>Devices</a:t>
            </a:r>
          </a:p>
        </p:txBody>
      </p:sp>
      <p:sp>
        <p:nvSpPr>
          <p:cNvPr id="301067" name="Rectangle 11"/>
          <p:cNvSpPr>
            <a:spLocks noChangeArrowheads="1"/>
          </p:cNvSpPr>
          <p:nvPr/>
        </p:nvSpPr>
        <p:spPr bwMode="auto">
          <a:xfrm>
            <a:off x="1676400" y="5486400"/>
            <a:ext cx="5867400" cy="762000"/>
          </a:xfrm>
          <a:prstGeom prst="rect">
            <a:avLst/>
          </a:prstGeom>
          <a:ln>
            <a:headEnd type="none" w="sm" len="sm"/>
            <a:tailEnd type="none" w="sm" len="sm"/>
          </a:ln>
        </p:spPr>
        <p:style>
          <a:lnRef idx="1">
            <a:schemeClr val="accent2"/>
          </a:lnRef>
          <a:fillRef idx="3">
            <a:schemeClr val="accent2"/>
          </a:fillRef>
          <a:effectRef idx="2">
            <a:schemeClr val="accent2"/>
          </a:effectRef>
          <a:fontRef idx="minor">
            <a:schemeClr val="lt1"/>
          </a:fontRef>
        </p:style>
        <p:txBody>
          <a:bodyPr wrap="none" anchor="ctr"/>
          <a:lstStyle/>
          <a:p>
            <a:pPr algn="ctr">
              <a:lnSpc>
                <a:spcPct val="90000"/>
              </a:lnSpc>
              <a:spcBef>
                <a:spcPct val="30000"/>
              </a:spcBef>
            </a:pPr>
            <a:r>
              <a:rPr lang="en-US" sz="2400" b="0" dirty="0">
                <a:solidFill>
                  <a:schemeClr val="tx1"/>
                </a:solidFill>
              </a:rPr>
              <a:t>Processor(s)</a:t>
            </a:r>
          </a:p>
        </p:txBody>
      </p:sp>
      <p:sp>
        <p:nvSpPr>
          <p:cNvPr id="301068" name="Rectangle 12"/>
          <p:cNvSpPr>
            <a:spLocks noChangeArrowheads="1"/>
          </p:cNvSpPr>
          <p:nvPr/>
        </p:nvSpPr>
        <p:spPr bwMode="blackWhite">
          <a:xfrm>
            <a:off x="1676400" y="3352800"/>
            <a:ext cx="5867400" cy="909638"/>
          </a:xfrm>
          <a:prstGeom prst="rect">
            <a:avLst/>
          </a:prstGeom>
          <a:ln>
            <a:headEnd type="none" w="sm" len="sm"/>
            <a:tailEnd type="none" w="sm" len="sm"/>
          </a:ln>
        </p:spPr>
        <p:style>
          <a:lnRef idx="1">
            <a:schemeClr val="accent4"/>
          </a:lnRef>
          <a:fillRef idx="3">
            <a:schemeClr val="accent4"/>
          </a:fillRef>
          <a:effectRef idx="2">
            <a:schemeClr val="accent4"/>
          </a:effectRef>
          <a:fontRef idx="minor">
            <a:schemeClr val="lt1"/>
          </a:fontRef>
        </p:style>
        <p:txBody>
          <a:bodyPr wrap="none" anchor="ctr"/>
          <a:lstStyle/>
          <a:p>
            <a:pPr algn="ctr">
              <a:lnSpc>
                <a:spcPct val="90000"/>
              </a:lnSpc>
              <a:spcBef>
                <a:spcPct val="30000"/>
              </a:spcBef>
            </a:pPr>
            <a:r>
              <a:rPr lang="en-US" sz="2400" b="0" dirty="0"/>
              <a:t>IOMMU</a:t>
            </a:r>
          </a:p>
        </p:txBody>
      </p:sp>
      <p:sp>
        <p:nvSpPr>
          <p:cNvPr id="301069" name="Line 13"/>
          <p:cNvSpPr>
            <a:spLocks noChangeShapeType="1"/>
          </p:cNvSpPr>
          <p:nvPr/>
        </p:nvSpPr>
        <p:spPr bwMode="auto">
          <a:xfrm>
            <a:off x="1905000" y="2057400"/>
            <a:ext cx="0" cy="1295400"/>
          </a:xfrm>
          <a:prstGeom prst="line">
            <a:avLst/>
          </a:prstGeom>
          <a:noFill/>
          <a:ln w="63500">
            <a:solidFill>
              <a:schemeClr val="accent2"/>
            </a:solidFill>
            <a:round/>
            <a:headEnd/>
            <a:tailEnd type="triangle" w="med" len="med"/>
          </a:ln>
          <a:effectLst/>
        </p:spPr>
        <p:txBody>
          <a:bodyPr wrap="none" anchor="ctr"/>
          <a:lstStyle/>
          <a:p>
            <a:endParaRPr lang="en-US"/>
          </a:p>
        </p:txBody>
      </p:sp>
      <p:sp>
        <p:nvSpPr>
          <p:cNvPr id="301070" name="Text Box 14"/>
          <p:cNvSpPr txBox="1">
            <a:spLocks noChangeArrowheads="1"/>
          </p:cNvSpPr>
          <p:nvPr/>
        </p:nvSpPr>
        <p:spPr bwMode="auto">
          <a:xfrm>
            <a:off x="1524000" y="2582863"/>
            <a:ext cx="685800" cy="366712"/>
          </a:xfrm>
          <a:prstGeom prst="rect">
            <a:avLst/>
          </a:prstGeom>
          <a:noFill/>
          <a:ln w="63500" algn="ctr">
            <a:noFill/>
            <a:miter lim="800000"/>
            <a:headEnd/>
            <a:tailEnd/>
          </a:ln>
          <a:effectLst/>
        </p:spPr>
        <p:txBody>
          <a:bodyPr>
            <a:spAutoFit/>
          </a:bodyPr>
          <a:lstStyle/>
          <a:p>
            <a:pPr algn="ctr">
              <a:spcBef>
                <a:spcPct val="50000"/>
              </a:spcBef>
            </a:pPr>
            <a:r>
              <a:rPr lang="en-US" b="0">
                <a:latin typeface="+mn-lt"/>
              </a:rPr>
              <a:t>NMI</a:t>
            </a:r>
          </a:p>
        </p:txBody>
      </p:sp>
      <p:sp>
        <p:nvSpPr>
          <p:cNvPr id="301071" name="Line 15"/>
          <p:cNvSpPr>
            <a:spLocks noChangeShapeType="1"/>
          </p:cNvSpPr>
          <p:nvPr/>
        </p:nvSpPr>
        <p:spPr bwMode="auto">
          <a:xfrm>
            <a:off x="1905000" y="4267200"/>
            <a:ext cx="0" cy="1219200"/>
          </a:xfrm>
          <a:prstGeom prst="line">
            <a:avLst/>
          </a:prstGeom>
          <a:noFill/>
          <a:ln w="63500" cap="rnd">
            <a:solidFill>
              <a:schemeClr val="accent1"/>
            </a:solidFill>
            <a:prstDash val="sysDot"/>
            <a:round/>
            <a:headEnd/>
            <a:tailEnd type="triangle" w="med" len="med"/>
          </a:ln>
          <a:effectLst/>
        </p:spPr>
        <p:txBody>
          <a:bodyPr wrap="none" anchor="ctr"/>
          <a:lstStyle/>
          <a:p>
            <a:endParaRPr lang="en-US"/>
          </a:p>
        </p:txBody>
      </p:sp>
      <p:sp>
        <p:nvSpPr>
          <p:cNvPr id="301072" name="Text Box 16"/>
          <p:cNvSpPr txBox="1">
            <a:spLocks noChangeArrowheads="1"/>
          </p:cNvSpPr>
          <p:nvPr/>
        </p:nvSpPr>
        <p:spPr bwMode="auto">
          <a:xfrm>
            <a:off x="1524000" y="4716463"/>
            <a:ext cx="685800" cy="366712"/>
          </a:xfrm>
          <a:prstGeom prst="rect">
            <a:avLst/>
          </a:prstGeom>
          <a:noFill/>
          <a:ln w="63500" algn="ctr">
            <a:noFill/>
            <a:miter lim="800000"/>
            <a:headEnd/>
            <a:tailEnd/>
          </a:ln>
          <a:effectLst/>
        </p:spPr>
        <p:txBody>
          <a:bodyPr>
            <a:spAutoFit/>
          </a:bodyPr>
          <a:lstStyle/>
          <a:p>
            <a:pPr algn="ctr">
              <a:spcBef>
                <a:spcPct val="50000"/>
              </a:spcBef>
            </a:pPr>
            <a:r>
              <a:rPr lang="en-US" b="0">
                <a:latin typeface="+mn-lt"/>
              </a:rPr>
              <a:t>NMI</a:t>
            </a:r>
          </a:p>
        </p:txBody>
      </p:sp>
      <p:sp>
        <p:nvSpPr>
          <p:cNvPr id="301073" name="Text Box 17"/>
          <p:cNvSpPr txBox="1">
            <a:spLocks noChangeArrowheads="1"/>
          </p:cNvSpPr>
          <p:nvPr/>
        </p:nvSpPr>
        <p:spPr bwMode="auto">
          <a:xfrm>
            <a:off x="1905000" y="3276600"/>
            <a:ext cx="1524000" cy="366713"/>
          </a:xfrm>
          <a:prstGeom prst="rect">
            <a:avLst/>
          </a:prstGeom>
          <a:noFill/>
          <a:ln w="63500" algn="ctr">
            <a:noFill/>
            <a:miter lim="800000"/>
            <a:headEnd/>
            <a:tailEnd/>
          </a:ln>
          <a:effectLst/>
        </p:spPr>
        <p:txBody>
          <a:bodyPr>
            <a:spAutoFit/>
          </a:bodyPr>
          <a:lstStyle/>
          <a:p>
            <a:pPr algn="ctr">
              <a:spcBef>
                <a:spcPct val="50000"/>
              </a:spcBef>
            </a:pPr>
            <a:r>
              <a:rPr lang="en-US" b="0">
                <a:latin typeface="+mn-lt"/>
              </a:rPr>
              <a:t>(block/pass)</a:t>
            </a:r>
          </a:p>
        </p:txBody>
      </p:sp>
      <p:sp>
        <p:nvSpPr>
          <p:cNvPr id="301074" name="Line 18"/>
          <p:cNvSpPr>
            <a:spLocks noChangeShapeType="1"/>
          </p:cNvSpPr>
          <p:nvPr/>
        </p:nvSpPr>
        <p:spPr bwMode="auto">
          <a:xfrm>
            <a:off x="2286000" y="2057400"/>
            <a:ext cx="0" cy="1295400"/>
          </a:xfrm>
          <a:prstGeom prst="line">
            <a:avLst/>
          </a:prstGeom>
          <a:noFill/>
          <a:ln w="63500">
            <a:solidFill>
              <a:schemeClr val="accent2"/>
            </a:solidFill>
            <a:round/>
            <a:headEnd/>
            <a:tailEnd type="triangle" w="med" len="med"/>
          </a:ln>
          <a:effectLst/>
        </p:spPr>
        <p:txBody>
          <a:bodyPr wrap="none" anchor="ctr"/>
          <a:lstStyle/>
          <a:p>
            <a:endParaRPr lang="en-US"/>
          </a:p>
        </p:txBody>
      </p:sp>
      <p:sp>
        <p:nvSpPr>
          <p:cNvPr id="301075" name="Text Box 19"/>
          <p:cNvSpPr txBox="1">
            <a:spLocks noChangeArrowheads="1"/>
          </p:cNvSpPr>
          <p:nvPr/>
        </p:nvSpPr>
        <p:spPr bwMode="auto">
          <a:xfrm>
            <a:off x="1905000" y="2286000"/>
            <a:ext cx="685800" cy="366713"/>
          </a:xfrm>
          <a:prstGeom prst="rect">
            <a:avLst/>
          </a:prstGeom>
          <a:noFill/>
          <a:ln w="63500" algn="ctr">
            <a:noFill/>
            <a:miter lim="800000"/>
            <a:headEnd/>
            <a:tailEnd/>
          </a:ln>
          <a:effectLst/>
        </p:spPr>
        <p:txBody>
          <a:bodyPr>
            <a:spAutoFit/>
          </a:bodyPr>
          <a:lstStyle/>
          <a:p>
            <a:pPr algn="ctr">
              <a:spcBef>
                <a:spcPct val="50000"/>
              </a:spcBef>
            </a:pPr>
            <a:r>
              <a:rPr lang="en-US" b="0">
                <a:latin typeface="+mn-lt"/>
              </a:rPr>
              <a:t>INIT</a:t>
            </a:r>
          </a:p>
        </p:txBody>
      </p:sp>
      <p:sp>
        <p:nvSpPr>
          <p:cNvPr id="301076" name="Line 20"/>
          <p:cNvSpPr>
            <a:spLocks noChangeShapeType="1"/>
          </p:cNvSpPr>
          <p:nvPr/>
        </p:nvSpPr>
        <p:spPr bwMode="auto">
          <a:xfrm>
            <a:off x="2286000" y="4267200"/>
            <a:ext cx="0" cy="1219200"/>
          </a:xfrm>
          <a:prstGeom prst="line">
            <a:avLst/>
          </a:prstGeom>
          <a:noFill/>
          <a:ln w="63500" cap="rnd">
            <a:solidFill>
              <a:schemeClr val="accent1"/>
            </a:solidFill>
            <a:prstDash val="sysDot"/>
            <a:round/>
            <a:headEnd/>
            <a:tailEnd type="triangle" w="med" len="med"/>
          </a:ln>
          <a:effectLst/>
        </p:spPr>
        <p:txBody>
          <a:bodyPr wrap="none" anchor="ctr"/>
          <a:lstStyle/>
          <a:p>
            <a:endParaRPr lang="en-US"/>
          </a:p>
        </p:txBody>
      </p:sp>
      <p:sp>
        <p:nvSpPr>
          <p:cNvPr id="301077" name="Text Box 21"/>
          <p:cNvSpPr txBox="1">
            <a:spLocks noChangeArrowheads="1"/>
          </p:cNvSpPr>
          <p:nvPr/>
        </p:nvSpPr>
        <p:spPr bwMode="auto">
          <a:xfrm>
            <a:off x="1905000" y="4419600"/>
            <a:ext cx="685800" cy="366713"/>
          </a:xfrm>
          <a:prstGeom prst="rect">
            <a:avLst/>
          </a:prstGeom>
          <a:noFill/>
          <a:ln w="63500" algn="ctr">
            <a:noFill/>
            <a:miter lim="800000"/>
            <a:headEnd/>
            <a:tailEnd/>
          </a:ln>
          <a:effectLst/>
        </p:spPr>
        <p:txBody>
          <a:bodyPr>
            <a:spAutoFit/>
          </a:bodyPr>
          <a:lstStyle/>
          <a:p>
            <a:pPr algn="ctr">
              <a:spcBef>
                <a:spcPct val="50000"/>
              </a:spcBef>
            </a:pPr>
            <a:r>
              <a:rPr lang="en-US" b="0">
                <a:latin typeface="+mn-lt"/>
              </a:rPr>
              <a:t>INIT</a:t>
            </a:r>
          </a:p>
        </p:txBody>
      </p:sp>
      <p:sp>
        <p:nvSpPr>
          <p:cNvPr id="301078" name="Line 22"/>
          <p:cNvSpPr>
            <a:spLocks noChangeShapeType="1"/>
          </p:cNvSpPr>
          <p:nvPr/>
        </p:nvSpPr>
        <p:spPr bwMode="auto">
          <a:xfrm>
            <a:off x="2667000" y="2057400"/>
            <a:ext cx="0" cy="1295400"/>
          </a:xfrm>
          <a:prstGeom prst="line">
            <a:avLst/>
          </a:prstGeom>
          <a:noFill/>
          <a:ln w="63500">
            <a:solidFill>
              <a:schemeClr val="accent2"/>
            </a:solidFill>
            <a:round/>
            <a:headEnd/>
            <a:tailEnd type="triangle" w="med" len="med"/>
          </a:ln>
          <a:effectLst/>
        </p:spPr>
        <p:txBody>
          <a:bodyPr wrap="none" anchor="ctr"/>
          <a:lstStyle/>
          <a:p>
            <a:endParaRPr lang="en-US"/>
          </a:p>
        </p:txBody>
      </p:sp>
      <p:sp>
        <p:nvSpPr>
          <p:cNvPr id="301079" name="Text Box 23"/>
          <p:cNvSpPr txBox="1">
            <a:spLocks noChangeArrowheads="1"/>
          </p:cNvSpPr>
          <p:nvPr/>
        </p:nvSpPr>
        <p:spPr bwMode="auto">
          <a:xfrm>
            <a:off x="2286000" y="2582863"/>
            <a:ext cx="762000" cy="366712"/>
          </a:xfrm>
          <a:prstGeom prst="rect">
            <a:avLst/>
          </a:prstGeom>
          <a:noFill/>
          <a:ln w="63500" algn="ctr">
            <a:noFill/>
            <a:miter lim="800000"/>
            <a:headEnd/>
            <a:tailEnd/>
          </a:ln>
          <a:effectLst/>
        </p:spPr>
        <p:txBody>
          <a:bodyPr>
            <a:spAutoFit/>
          </a:bodyPr>
          <a:lstStyle/>
          <a:p>
            <a:pPr algn="ctr">
              <a:spcBef>
                <a:spcPct val="50000"/>
              </a:spcBef>
            </a:pPr>
            <a:r>
              <a:rPr lang="en-US" b="0">
                <a:latin typeface="+mn-lt"/>
              </a:rPr>
              <a:t>Lint0</a:t>
            </a:r>
          </a:p>
        </p:txBody>
      </p:sp>
      <p:sp>
        <p:nvSpPr>
          <p:cNvPr id="301080" name="Line 24"/>
          <p:cNvSpPr>
            <a:spLocks noChangeShapeType="1"/>
          </p:cNvSpPr>
          <p:nvPr/>
        </p:nvSpPr>
        <p:spPr bwMode="auto">
          <a:xfrm>
            <a:off x="2667000" y="4267200"/>
            <a:ext cx="0" cy="1219200"/>
          </a:xfrm>
          <a:prstGeom prst="line">
            <a:avLst/>
          </a:prstGeom>
          <a:noFill/>
          <a:ln w="63500" cap="rnd">
            <a:solidFill>
              <a:schemeClr val="accent1"/>
            </a:solidFill>
            <a:prstDash val="sysDot"/>
            <a:round/>
            <a:headEnd/>
            <a:tailEnd type="triangle" w="med" len="med"/>
          </a:ln>
          <a:effectLst/>
        </p:spPr>
        <p:txBody>
          <a:bodyPr wrap="none" anchor="ctr"/>
          <a:lstStyle/>
          <a:p>
            <a:endParaRPr lang="en-US"/>
          </a:p>
        </p:txBody>
      </p:sp>
      <p:sp>
        <p:nvSpPr>
          <p:cNvPr id="301081" name="Text Box 25"/>
          <p:cNvSpPr txBox="1">
            <a:spLocks noChangeArrowheads="1"/>
          </p:cNvSpPr>
          <p:nvPr/>
        </p:nvSpPr>
        <p:spPr bwMode="auto">
          <a:xfrm>
            <a:off x="2286000" y="4716463"/>
            <a:ext cx="762000" cy="366712"/>
          </a:xfrm>
          <a:prstGeom prst="rect">
            <a:avLst/>
          </a:prstGeom>
          <a:noFill/>
          <a:ln w="63500" algn="ctr">
            <a:noFill/>
            <a:miter lim="800000"/>
            <a:headEnd/>
            <a:tailEnd/>
          </a:ln>
          <a:effectLst/>
        </p:spPr>
        <p:txBody>
          <a:bodyPr>
            <a:spAutoFit/>
          </a:bodyPr>
          <a:lstStyle/>
          <a:p>
            <a:pPr algn="ctr">
              <a:spcBef>
                <a:spcPct val="50000"/>
              </a:spcBef>
            </a:pPr>
            <a:r>
              <a:rPr lang="en-US" b="0">
                <a:latin typeface="+mn-lt"/>
              </a:rPr>
              <a:t>Lint0</a:t>
            </a:r>
          </a:p>
        </p:txBody>
      </p:sp>
      <p:sp>
        <p:nvSpPr>
          <p:cNvPr id="301082" name="Line 26"/>
          <p:cNvSpPr>
            <a:spLocks noChangeShapeType="1"/>
          </p:cNvSpPr>
          <p:nvPr/>
        </p:nvSpPr>
        <p:spPr bwMode="auto">
          <a:xfrm>
            <a:off x="3048000" y="2057400"/>
            <a:ext cx="0" cy="1295400"/>
          </a:xfrm>
          <a:prstGeom prst="line">
            <a:avLst/>
          </a:prstGeom>
          <a:noFill/>
          <a:ln w="63500">
            <a:solidFill>
              <a:schemeClr val="accent2"/>
            </a:solidFill>
            <a:round/>
            <a:headEnd/>
            <a:tailEnd type="triangle" w="med" len="med"/>
          </a:ln>
          <a:effectLst/>
        </p:spPr>
        <p:txBody>
          <a:bodyPr wrap="none" anchor="ctr"/>
          <a:lstStyle/>
          <a:p>
            <a:endParaRPr lang="en-US"/>
          </a:p>
        </p:txBody>
      </p:sp>
      <p:sp>
        <p:nvSpPr>
          <p:cNvPr id="301083" name="Text Box 27"/>
          <p:cNvSpPr txBox="1">
            <a:spLocks noChangeArrowheads="1"/>
          </p:cNvSpPr>
          <p:nvPr/>
        </p:nvSpPr>
        <p:spPr bwMode="auto">
          <a:xfrm>
            <a:off x="2667000" y="2300288"/>
            <a:ext cx="762000" cy="366712"/>
          </a:xfrm>
          <a:prstGeom prst="rect">
            <a:avLst/>
          </a:prstGeom>
          <a:noFill/>
          <a:ln w="63500" algn="ctr">
            <a:noFill/>
            <a:miter lim="800000"/>
            <a:headEnd/>
            <a:tailEnd/>
          </a:ln>
          <a:effectLst/>
        </p:spPr>
        <p:txBody>
          <a:bodyPr>
            <a:spAutoFit/>
          </a:bodyPr>
          <a:lstStyle/>
          <a:p>
            <a:pPr algn="ctr">
              <a:spcBef>
                <a:spcPct val="50000"/>
              </a:spcBef>
            </a:pPr>
            <a:r>
              <a:rPr lang="en-US" b="0">
                <a:latin typeface="+mn-lt"/>
              </a:rPr>
              <a:t>Lint1</a:t>
            </a:r>
          </a:p>
        </p:txBody>
      </p:sp>
      <p:sp>
        <p:nvSpPr>
          <p:cNvPr id="301084" name="Line 28"/>
          <p:cNvSpPr>
            <a:spLocks noChangeShapeType="1"/>
          </p:cNvSpPr>
          <p:nvPr/>
        </p:nvSpPr>
        <p:spPr bwMode="auto">
          <a:xfrm>
            <a:off x="3048000" y="4267200"/>
            <a:ext cx="0" cy="1219200"/>
          </a:xfrm>
          <a:prstGeom prst="line">
            <a:avLst/>
          </a:prstGeom>
          <a:noFill/>
          <a:ln w="63500" cap="rnd">
            <a:solidFill>
              <a:schemeClr val="accent1"/>
            </a:solidFill>
            <a:prstDash val="sysDot"/>
            <a:round/>
            <a:headEnd/>
            <a:tailEnd type="triangle" w="med" len="med"/>
          </a:ln>
          <a:effectLst/>
        </p:spPr>
        <p:txBody>
          <a:bodyPr wrap="none" anchor="ctr"/>
          <a:lstStyle/>
          <a:p>
            <a:endParaRPr lang="en-US"/>
          </a:p>
        </p:txBody>
      </p:sp>
      <p:sp>
        <p:nvSpPr>
          <p:cNvPr id="301085" name="Text Box 29"/>
          <p:cNvSpPr txBox="1">
            <a:spLocks noChangeArrowheads="1"/>
          </p:cNvSpPr>
          <p:nvPr/>
        </p:nvSpPr>
        <p:spPr bwMode="auto">
          <a:xfrm>
            <a:off x="2667000" y="4419600"/>
            <a:ext cx="838200" cy="366713"/>
          </a:xfrm>
          <a:prstGeom prst="rect">
            <a:avLst/>
          </a:prstGeom>
          <a:noFill/>
          <a:ln w="63500" algn="ctr">
            <a:noFill/>
            <a:miter lim="800000"/>
            <a:headEnd/>
            <a:tailEnd/>
          </a:ln>
          <a:effectLst/>
        </p:spPr>
        <p:txBody>
          <a:bodyPr>
            <a:spAutoFit/>
          </a:bodyPr>
          <a:lstStyle/>
          <a:p>
            <a:pPr algn="ctr">
              <a:spcBef>
                <a:spcPct val="50000"/>
              </a:spcBef>
            </a:pPr>
            <a:r>
              <a:rPr lang="en-US" b="0">
                <a:latin typeface="+mn-lt"/>
              </a:rPr>
              <a:t>Lint1</a:t>
            </a:r>
          </a:p>
        </p:txBody>
      </p:sp>
      <p:sp>
        <p:nvSpPr>
          <p:cNvPr id="301086" name="Line 30"/>
          <p:cNvSpPr>
            <a:spLocks noChangeShapeType="1"/>
          </p:cNvSpPr>
          <p:nvPr/>
        </p:nvSpPr>
        <p:spPr bwMode="auto">
          <a:xfrm>
            <a:off x="3429000" y="2057400"/>
            <a:ext cx="0" cy="1295400"/>
          </a:xfrm>
          <a:prstGeom prst="line">
            <a:avLst/>
          </a:prstGeom>
          <a:noFill/>
          <a:ln w="63500">
            <a:solidFill>
              <a:schemeClr val="accent2"/>
            </a:solidFill>
            <a:round/>
            <a:headEnd/>
            <a:tailEnd type="triangle" w="med" len="med"/>
          </a:ln>
          <a:effectLst/>
        </p:spPr>
        <p:txBody>
          <a:bodyPr wrap="none" anchor="ctr"/>
          <a:lstStyle/>
          <a:p>
            <a:endParaRPr lang="en-US"/>
          </a:p>
        </p:txBody>
      </p:sp>
      <p:sp>
        <p:nvSpPr>
          <p:cNvPr id="301087" name="Text Box 31"/>
          <p:cNvSpPr txBox="1">
            <a:spLocks noChangeArrowheads="1"/>
          </p:cNvSpPr>
          <p:nvPr/>
        </p:nvSpPr>
        <p:spPr bwMode="auto">
          <a:xfrm>
            <a:off x="3048000" y="2582863"/>
            <a:ext cx="838200" cy="366712"/>
          </a:xfrm>
          <a:prstGeom prst="rect">
            <a:avLst/>
          </a:prstGeom>
          <a:noFill/>
          <a:ln w="63500" algn="ctr">
            <a:noFill/>
            <a:miter lim="800000"/>
            <a:headEnd/>
            <a:tailEnd/>
          </a:ln>
          <a:effectLst/>
        </p:spPr>
        <p:txBody>
          <a:bodyPr>
            <a:spAutoFit/>
          </a:bodyPr>
          <a:lstStyle/>
          <a:p>
            <a:pPr algn="ctr">
              <a:spcBef>
                <a:spcPct val="50000"/>
              </a:spcBef>
            </a:pPr>
            <a:r>
              <a:rPr lang="en-US" b="0">
                <a:latin typeface="+mn-lt"/>
              </a:rPr>
              <a:t>ExtInt</a:t>
            </a:r>
          </a:p>
        </p:txBody>
      </p:sp>
      <p:sp>
        <p:nvSpPr>
          <p:cNvPr id="301088" name="Line 32"/>
          <p:cNvSpPr>
            <a:spLocks noChangeShapeType="1"/>
          </p:cNvSpPr>
          <p:nvPr/>
        </p:nvSpPr>
        <p:spPr bwMode="auto">
          <a:xfrm>
            <a:off x="3429000" y="4267200"/>
            <a:ext cx="0" cy="1219200"/>
          </a:xfrm>
          <a:prstGeom prst="line">
            <a:avLst/>
          </a:prstGeom>
          <a:noFill/>
          <a:ln w="63500" cap="rnd">
            <a:solidFill>
              <a:schemeClr val="accent1"/>
            </a:solidFill>
            <a:prstDash val="sysDot"/>
            <a:round/>
            <a:headEnd/>
            <a:tailEnd type="triangle" w="med" len="med"/>
          </a:ln>
          <a:effectLst/>
        </p:spPr>
        <p:txBody>
          <a:bodyPr wrap="none" anchor="ctr"/>
          <a:lstStyle/>
          <a:p>
            <a:endParaRPr lang="en-US"/>
          </a:p>
        </p:txBody>
      </p:sp>
      <p:sp>
        <p:nvSpPr>
          <p:cNvPr id="301089" name="Text Box 33"/>
          <p:cNvSpPr txBox="1">
            <a:spLocks noChangeArrowheads="1"/>
          </p:cNvSpPr>
          <p:nvPr/>
        </p:nvSpPr>
        <p:spPr bwMode="auto">
          <a:xfrm>
            <a:off x="3048000" y="4716463"/>
            <a:ext cx="838200" cy="366712"/>
          </a:xfrm>
          <a:prstGeom prst="rect">
            <a:avLst/>
          </a:prstGeom>
          <a:noFill/>
          <a:ln w="63500" algn="ctr">
            <a:noFill/>
            <a:miter lim="800000"/>
            <a:headEnd/>
            <a:tailEnd/>
          </a:ln>
          <a:effectLst/>
        </p:spPr>
        <p:txBody>
          <a:bodyPr>
            <a:spAutoFit/>
          </a:bodyPr>
          <a:lstStyle/>
          <a:p>
            <a:pPr algn="ctr">
              <a:spcBef>
                <a:spcPct val="50000"/>
              </a:spcBef>
            </a:pPr>
            <a:r>
              <a:rPr lang="en-US" b="0">
                <a:latin typeface="+mn-lt"/>
              </a:rPr>
              <a:t>ExtInt</a:t>
            </a:r>
          </a:p>
        </p:txBody>
      </p:sp>
      <p:sp>
        <p:nvSpPr>
          <p:cNvPr id="301090" name="Text Box 34"/>
          <p:cNvSpPr txBox="1">
            <a:spLocks noChangeArrowheads="1"/>
          </p:cNvSpPr>
          <p:nvPr/>
        </p:nvSpPr>
        <p:spPr bwMode="auto">
          <a:xfrm>
            <a:off x="4114800" y="3276600"/>
            <a:ext cx="2362200" cy="366713"/>
          </a:xfrm>
          <a:prstGeom prst="rect">
            <a:avLst/>
          </a:prstGeom>
          <a:noFill/>
          <a:ln w="63500" algn="ctr">
            <a:noFill/>
            <a:miter lim="800000"/>
            <a:headEnd/>
            <a:tailEnd/>
          </a:ln>
          <a:effectLst/>
        </p:spPr>
        <p:txBody>
          <a:bodyPr>
            <a:spAutoFit/>
          </a:bodyPr>
          <a:lstStyle/>
          <a:p>
            <a:pPr algn="ctr">
              <a:spcBef>
                <a:spcPct val="50000"/>
              </a:spcBef>
            </a:pPr>
            <a:r>
              <a:rPr lang="en-US" b="0" dirty="0">
                <a:latin typeface="+mn-lt"/>
              </a:rPr>
              <a:t>(block/pass/remap)</a:t>
            </a:r>
          </a:p>
        </p:txBody>
      </p:sp>
      <p:sp>
        <p:nvSpPr>
          <p:cNvPr id="301091" name="Line 35"/>
          <p:cNvSpPr>
            <a:spLocks noChangeShapeType="1"/>
          </p:cNvSpPr>
          <p:nvPr/>
        </p:nvSpPr>
        <p:spPr bwMode="auto">
          <a:xfrm>
            <a:off x="5334000" y="2057400"/>
            <a:ext cx="0" cy="1295400"/>
          </a:xfrm>
          <a:prstGeom prst="line">
            <a:avLst/>
          </a:prstGeom>
          <a:noFill/>
          <a:ln w="63500">
            <a:solidFill>
              <a:schemeClr val="accent2"/>
            </a:solidFill>
            <a:round/>
            <a:headEnd/>
            <a:tailEnd type="triangle" w="med" len="med"/>
          </a:ln>
          <a:effectLst/>
        </p:spPr>
        <p:txBody>
          <a:bodyPr wrap="none" anchor="ctr"/>
          <a:lstStyle/>
          <a:p>
            <a:endParaRPr lang="en-US"/>
          </a:p>
        </p:txBody>
      </p:sp>
      <p:sp>
        <p:nvSpPr>
          <p:cNvPr id="301092" name="Line 36"/>
          <p:cNvSpPr>
            <a:spLocks noChangeShapeType="1"/>
          </p:cNvSpPr>
          <p:nvPr/>
        </p:nvSpPr>
        <p:spPr bwMode="auto">
          <a:xfrm>
            <a:off x="5334000" y="4267200"/>
            <a:ext cx="0" cy="1219200"/>
          </a:xfrm>
          <a:prstGeom prst="line">
            <a:avLst/>
          </a:prstGeom>
          <a:noFill/>
          <a:ln w="63500" cap="rnd">
            <a:solidFill>
              <a:schemeClr val="accent1"/>
            </a:solidFill>
            <a:prstDash val="sysDot"/>
            <a:round/>
            <a:headEnd/>
            <a:tailEnd type="triangle" w="med" len="med"/>
          </a:ln>
          <a:effectLst/>
        </p:spPr>
        <p:txBody>
          <a:bodyPr wrap="none" anchor="ctr"/>
          <a:lstStyle/>
          <a:p>
            <a:endParaRPr lang="en-US"/>
          </a:p>
        </p:txBody>
      </p:sp>
      <p:sp>
        <p:nvSpPr>
          <p:cNvPr id="301093" name="Text Box 37"/>
          <p:cNvSpPr txBox="1">
            <a:spLocks noChangeArrowheads="1"/>
          </p:cNvSpPr>
          <p:nvPr/>
        </p:nvSpPr>
        <p:spPr bwMode="auto">
          <a:xfrm>
            <a:off x="4724400" y="4540250"/>
            <a:ext cx="1295400" cy="646331"/>
          </a:xfrm>
          <a:prstGeom prst="rect">
            <a:avLst/>
          </a:prstGeom>
          <a:noFill/>
          <a:ln w="63500" algn="ctr">
            <a:noFill/>
            <a:miter lim="800000"/>
            <a:headEnd/>
            <a:tailEnd/>
          </a:ln>
          <a:effectLst/>
        </p:spPr>
        <p:txBody>
          <a:bodyPr>
            <a:spAutoFit/>
          </a:bodyPr>
          <a:lstStyle/>
          <a:p>
            <a:pPr algn="ctr">
              <a:spcBef>
                <a:spcPct val="50000"/>
              </a:spcBef>
            </a:pPr>
            <a:r>
              <a:rPr lang="en-US" b="0" dirty="0">
                <a:latin typeface="+mn-lt"/>
              </a:rPr>
              <a:t>Fixed </a:t>
            </a:r>
            <a:r>
              <a:rPr lang="en-US" b="0" dirty="0" smtClean="0">
                <a:latin typeface="+mn-lt"/>
              </a:rPr>
              <a:t>and </a:t>
            </a:r>
            <a:r>
              <a:rPr lang="en-US" b="0" dirty="0">
                <a:latin typeface="+mn-lt"/>
              </a:rPr>
              <a:t>Arbitrated</a:t>
            </a:r>
          </a:p>
        </p:txBody>
      </p:sp>
      <p:sp>
        <p:nvSpPr>
          <p:cNvPr id="301094" name="Text Box 38"/>
          <p:cNvSpPr txBox="1">
            <a:spLocks noChangeArrowheads="1"/>
          </p:cNvSpPr>
          <p:nvPr/>
        </p:nvSpPr>
        <p:spPr bwMode="auto">
          <a:xfrm>
            <a:off x="4724400" y="2133600"/>
            <a:ext cx="1295400" cy="923330"/>
          </a:xfrm>
          <a:prstGeom prst="rect">
            <a:avLst/>
          </a:prstGeom>
          <a:noFill/>
          <a:ln w="63500" algn="ctr">
            <a:noFill/>
            <a:miter lim="800000"/>
            <a:headEnd/>
            <a:tailEnd/>
          </a:ln>
          <a:effectLst/>
        </p:spPr>
        <p:txBody>
          <a:bodyPr>
            <a:spAutoFit/>
          </a:bodyPr>
          <a:lstStyle/>
          <a:p>
            <a:pPr algn="ctr">
              <a:spcBef>
                <a:spcPct val="50000"/>
              </a:spcBef>
            </a:pPr>
            <a:r>
              <a:rPr lang="en-US" b="0">
                <a:latin typeface="+mn-lt"/>
              </a:rPr>
              <a:t>Fixed &amp; Arbitrated Interrupts</a:t>
            </a:r>
          </a:p>
        </p:txBody>
      </p:sp>
      <p:sp>
        <p:nvSpPr>
          <p:cNvPr id="301095" name="Line 39"/>
          <p:cNvSpPr>
            <a:spLocks noChangeShapeType="1"/>
          </p:cNvSpPr>
          <p:nvPr/>
        </p:nvSpPr>
        <p:spPr bwMode="auto">
          <a:xfrm>
            <a:off x="7010400" y="2057400"/>
            <a:ext cx="0" cy="3429000"/>
          </a:xfrm>
          <a:prstGeom prst="line">
            <a:avLst/>
          </a:prstGeom>
          <a:noFill/>
          <a:ln w="63500">
            <a:solidFill>
              <a:schemeClr val="accent2"/>
            </a:solidFill>
            <a:round/>
            <a:headEnd/>
            <a:tailEnd type="triangle" w="med" len="med"/>
          </a:ln>
          <a:effectLst/>
        </p:spPr>
        <p:txBody>
          <a:bodyPr wrap="none" anchor="ctr"/>
          <a:lstStyle/>
          <a:p>
            <a:endParaRPr lang="en-US"/>
          </a:p>
        </p:txBody>
      </p:sp>
      <p:sp>
        <p:nvSpPr>
          <p:cNvPr id="301096" name="Text Box 40"/>
          <p:cNvSpPr txBox="1">
            <a:spLocks noChangeArrowheads="1"/>
          </p:cNvSpPr>
          <p:nvPr/>
        </p:nvSpPr>
        <p:spPr bwMode="auto">
          <a:xfrm>
            <a:off x="6629400" y="2438400"/>
            <a:ext cx="685800" cy="366713"/>
          </a:xfrm>
          <a:prstGeom prst="rect">
            <a:avLst/>
          </a:prstGeom>
          <a:noFill/>
          <a:ln w="63500" algn="ctr">
            <a:noFill/>
            <a:miter lim="800000"/>
            <a:headEnd/>
            <a:tailEnd/>
          </a:ln>
          <a:effectLst/>
        </p:spPr>
        <p:txBody>
          <a:bodyPr>
            <a:spAutoFit/>
          </a:bodyPr>
          <a:lstStyle/>
          <a:p>
            <a:pPr algn="ctr">
              <a:spcBef>
                <a:spcPct val="50000"/>
              </a:spcBef>
            </a:pPr>
            <a:r>
              <a:rPr lang="en-US" b="0">
                <a:latin typeface="+mn-lt"/>
              </a:rPr>
              <a:t>SMI</a:t>
            </a:r>
          </a:p>
        </p:txBody>
      </p:sp>
    </p:spTree>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154" name="Rectangle 2"/>
          <p:cNvSpPr>
            <a:spLocks noGrp="1" noChangeArrowheads="1"/>
          </p:cNvSpPr>
          <p:nvPr>
            <p:ph type="title"/>
          </p:nvPr>
        </p:nvSpPr>
        <p:spPr>
          <a:xfrm>
            <a:off x="382588" y="228600"/>
            <a:ext cx="8609012" cy="1384995"/>
          </a:xfrm>
        </p:spPr>
        <p:txBody>
          <a:bodyPr/>
          <a:lstStyle/>
          <a:p>
            <a:r>
              <a:rPr lang="en-US" dirty="0"/>
              <a:t>Special </a:t>
            </a:r>
            <a:r>
              <a:rPr lang="en-US" dirty="0" smtClean="0"/>
              <a:t>Memory Range Controls</a:t>
            </a:r>
            <a:endParaRPr lang="en-US" dirty="0"/>
          </a:p>
        </p:txBody>
      </p:sp>
      <p:sp>
        <p:nvSpPr>
          <p:cNvPr id="305156" name="Rectangle 4"/>
          <p:cNvSpPr>
            <a:spLocks noGrp="1" noChangeArrowheads="1"/>
          </p:cNvSpPr>
          <p:nvPr>
            <p:ph idx="1"/>
          </p:nvPr>
        </p:nvSpPr>
        <p:spPr/>
        <p:txBody>
          <a:bodyPr/>
          <a:lstStyle/>
          <a:p>
            <a:r>
              <a:rPr lang="en-US"/>
              <a:t>Special memory ranges</a:t>
            </a:r>
          </a:p>
          <a:p>
            <a:pPr lvl="1"/>
            <a:r>
              <a:rPr lang="en-US"/>
              <a:t>E.g., port I/O, VID/FID</a:t>
            </a:r>
          </a:p>
          <a:p>
            <a:r>
              <a:rPr lang="en-US"/>
              <a:t>Operation controls</a:t>
            </a:r>
          </a:p>
          <a:p>
            <a:pPr lvl="1"/>
            <a:r>
              <a:rPr lang="en-US"/>
              <a:t>Block access</a:t>
            </a:r>
          </a:p>
          <a:p>
            <a:pPr lvl="1"/>
            <a:r>
              <a:rPr lang="en-US"/>
              <a:t>Allow original access</a:t>
            </a:r>
          </a:p>
          <a:p>
            <a:pPr lvl="1"/>
            <a:r>
              <a:rPr lang="en-US"/>
              <a:t>Translate system management address to memory address</a:t>
            </a:r>
          </a:p>
          <a:p>
            <a:pPr lvl="1"/>
            <a:r>
              <a:rPr lang="en-US"/>
              <a:t>Translate port I/O address to memory address</a:t>
            </a:r>
          </a:p>
        </p:txBody>
      </p:sp>
    </p:spTree>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02" name="Rectangle 1026"/>
          <p:cNvSpPr>
            <a:spLocks noGrp="1" noChangeArrowheads="1"/>
          </p:cNvSpPr>
          <p:nvPr>
            <p:ph type="title"/>
          </p:nvPr>
        </p:nvSpPr>
        <p:spPr/>
        <p:txBody>
          <a:bodyPr/>
          <a:lstStyle/>
          <a:p>
            <a:r>
              <a:rPr lang="en-US"/>
              <a:t>IOMMU ACPI</a:t>
            </a:r>
          </a:p>
        </p:txBody>
      </p:sp>
      <p:sp>
        <p:nvSpPr>
          <p:cNvPr id="307204" name="Rectangle 1028"/>
          <p:cNvSpPr>
            <a:spLocks noGrp="1" noChangeArrowheads="1"/>
          </p:cNvSpPr>
          <p:nvPr>
            <p:ph idx="1"/>
          </p:nvPr>
        </p:nvSpPr>
        <p:spPr>
          <a:xfrm>
            <a:off x="382588" y="1414464"/>
            <a:ext cx="8380412" cy="5248616"/>
          </a:xfrm>
        </p:spPr>
        <p:txBody>
          <a:bodyPr/>
          <a:lstStyle/>
          <a:p>
            <a:r>
              <a:rPr lang="en-US" dirty="0"/>
              <a:t>Communicate to system </a:t>
            </a:r>
            <a:r>
              <a:rPr lang="en-US" dirty="0" smtClean="0"/>
              <a:t>software</a:t>
            </a:r>
            <a:endParaRPr lang="en-US" dirty="0"/>
          </a:p>
          <a:p>
            <a:pPr lvl="1"/>
            <a:r>
              <a:rPr lang="en-US" dirty="0"/>
              <a:t>IOMMU units present in system</a:t>
            </a:r>
          </a:p>
          <a:p>
            <a:pPr lvl="2"/>
            <a:r>
              <a:rPr lang="en-US" dirty="0"/>
              <a:t>Feature overrides</a:t>
            </a:r>
          </a:p>
          <a:p>
            <a:pPr lvl="1"/>
            <a:r>
              <a:rPr lang="en-US" dirty="0"/>
              <a:t>Topology information</a:t>
            </a:r>
          </a:p>
          <a:p>
            <a:pPr lvl="2"/>
            <a:r>
              <a:rPr lang="en-US" dirty="0"/>
              <a:t>Which IOMMU translates for which devices</a:t>
            </a:r>
          </a:p>
          <a:p>
            <a:pPr lvl="1"/>
            <a:r>
              <a:rPr lang="en-US" dirty="0"/>
              <a:t>Memory access requirements for I/O</a:t>
            </a:r>
          </a:p>
          <a:p>
            <a:pPr lvl="2"/>
            <a:r>
              <a:rPr lang="en-US" dirty="0"/>
              <a:t>Exclusion ranges (not translated, e.g., UMA)</a:t>
            </a:r>
          </a:p>
          <a:p>
            <a:pPr lvl="2"/>
            <a:r>
              <a:rPr lang="en-US" dirty="0"/>
              <a:t>Blackout ranges (not accessible by processor)</a:t>
            </a:r>
          </a:p>
          <a:p>
            <a:pPr lvl="2"/>
            <a:r>
              <a:rPr lang="en-US" dirty="0"/>
              <a:t>Universal ranges (always accessible, e.g</a:t>
            </a:r>
            <a:r>
              <a:rPr lang="en-US" dirty="0" smtClean="0"/>
              <a:t>., </a:t>
            </a:r>
            <a:r>
              <a:rPr lang="en-US" dirty="0"/>
              <a:t>SMM)</a:t>
            </a:r>
          </a:p>
          <a:p>
            <a:endParaRPr lang="en-US" dirty="0"/>
          </a:p>
        </p:txBody>
      </p:sp>
    </p:spTree>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250" name="Rectangle 1026"/>
          <p:cNvSpPr>
            <a:spLocks noGrp="1" noChangeArrowheads="1"/>
          </p:cNvSpPr>
          <p:nvPr>
            <p:ph type="title"/>
          </p:nvPr>
        </p:nvSpPr>
        <p:spPr/>
        <p:txBody>
          <a:bodyPr/>
          <a:lstStyle/>
          <a:p>
            <a:r>
              <a:rPr lang="en-US"/>
              <a:t>Secure Initialization</a:t>
            </a:r>
          </a:p>
        </p:txBody>
      </p:sp>
      <p:sp>
        <p:nvSpPr>
          <p:cNvPr id="309251" name="Rectangle 1027"/>
          <p:cNvSpPr>
            <a:spLocks noGrp="1" noChangeArrowheads="1"/>
          </p:cNvSpPr>
          <p:nvPr>
            <p:ph idx="1"/>
          </p:nvPr>
        </p:nvSpPr>
        <p:spPr>
          <a:xfrm>
            <a:off x="382588" y="1414464"/>
            <a:ext cx="8380412" cy="5198346"/>
          </a:xfrm>
        </p:spPr>
        <p:txBody>
          <a:bodyPr/>
          <a:lstStyle/>
          <a:p>
            <a:r>
              <a:rPr lang="en-US" sz="3200" dirty="0"/>
              <a:t>Secure initialization </a:t>
            </a:r>
            <a:r>
              <a:rPr lang="en-US" sz="3200" dirty="0" smtClean="0"/>
              <a:t>ensures</a:t>
            </a:r>
            <a:endParaRPr lang="en-US" sz="3200" dirty="0"/>
          </a:p>
          <a:p>
            <a:pPr lvl="1"/>
            <a:r>
              <a:rPr lang="en-US" sz="2800" dirty="0"/>
              <a:t>Processor is in known-good state</a:t>
            </a:r>
          </a:p>
          <a:p>
            <a:pPr lvl="1"/>
            <a:r>
              <a:rPr lang="en-US" sz="2800" dirty="0"/>
              <a:t>Loaded image conforms to owner’s policy</a:t>
            </a:r>
          </a:p>
          <a:p>
            <a:r>
              <a:rPr lang="en-US" sz="3200" dirty="0"/>
              <a:t>Platform hardware requirements</a:t>
            </a:r>
          </a:p>
          <a:p>
            <a:pPr lvl="1"/>
            <a:r>
              <a:rPr lang="en-US" sz="2800" dirty="0"/>
              <a:t>AMD Virtualization™ (Rev. F or better)</a:t>
            </a:r>
          </a:p>
          <a:p>
            <a:pPr lvl="1"/>
            <a:r>
              <a:rPr lang="en-US" sz="2800" dirty="0"/>
              <a:t>Trusted Computing Group (TCG) Trusted Platform Module (TPM) V1.2</a:t>
            </a:r>
          </a:p>
          <a:p>
            <a:r>
              <a:rPr lang="en-US" sz="3200" dirty="0"/>
              <a:t>Standards conformant </a:t>
            </a:r>
            <a:r>
              <a:rPr lang="en-US" sz="3200" dirty="0" smtClean="0"/>
              <a:t>– </a:t>
            </a:r>
            <a:r>
              <a:rPr lang="en-US" sz="3200" dirty="0"/>
              <a:t>DRTM</a:t>
            </a:r>
          </a:p>
          <a:p>
            <a:pPr lvl="1"/>
            <a:r>
              <a:rPr lang="en-US" sz="2800" dirty="0"/>
              <a:t>AMD contributed S.I. specification to TCG</a:t>
            </a:r>
          </a:p>
          <a:p>
            <a:pPr lvl="1"/>
            <a:r>
              <a:rPr lang="en-US" sz="2800" dirty="0"/>
              <a:t>TCG specification expected later this year</a:t>
            </a:r>
          </a:p>
        </p:txBody>
      </p:sp>
    </p:spTree>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1298" name="Rectangle 2"/>
          <p:cNvSpPr>
            <a:spLocks noGrp="1" noChangeArrowheads="1"/>
          </p:cNvSpPr>
          <p:nvPr>
            <p:ph type="title"/>
          </p:nvPr>
        </p:nvSpPr>
        <p:spPr/>
        <p:txBody>
          <a:bodyPr/>
          <a:lstStyle/>
          <a:p>
            <a:r>
              <a:rPr lang="en-US" dirty="0"/>
              <a:t>Secure </a:t>
            </a:r>
            <a:r>
              <a:rPr lang="en-US" dirty="0" smtClean="0"/>
              <a:t>Init Example</a:t>
            </a:r>
            <a:endParaRPr lang="en-US" dirty="0"/>
          </a:p>
        </p:txBody>
      </p:sp>
      <p:sp>
        <p:nvSpPr>
          <p:cNvPr id="311302" name="Rectangle 6"/>
          <p:cNvSpPr>
            <a:spLocks noGrp="1" noChangeArrowheads="1"/>
          </p:cNvSpPr>
          <p:nvPr>
            <p:ph idx="1"/>
          </p:nvPr>
        </p:nvSpPr>
        <p:spPr>
          <a:xfrm>
            <a:off x="382588" y="1414464"/>
            <a:ext cx="4189412" cy="4873129"/>
          </a:xfrm>
          <a:noFill/>
          <a:ln/>
        </p:spPr>
        <p:txBody>
          <a:bodyPr lIns="0"/>
          <a:lstStyle/>
          <a:p>
            <a:r>
              <a:rPr lang="en-US" sz="2800" dirty="0"/>
              <a:t>Protected content</a:t>
            </a:r>
          </a:p>
          <a:p>
            <a:pPr lvl="1"/>
            <a:r>
              <a:rPr lang="en-US" sz="2400" dirty="0"/>
              <a:t>The movie goes through memory - how do you prevent copying?</a:t>
            </a:r>
          </a:p>
          <a:p>
            <a:r>
              <a:rPr lang="en-US" sz="2800" dirty="0"/>
              <a:t>Secure Initialization </a:t>
            </a:r>
            <a:r>
              <a:rPr lang="en-US" sz="2800" dirty="0" smtClean="0"/>
              <a:t/>
            </a:r>
            <a:br>
              <a:rPr lang="en-US" sz="2800" dirty="0" smtClean="0"/>
            </a:br>
            <a:r>
              <a:rPr lang="en-US" sz="2800" dirty="0" smtClean="0"/>
              <a:t>and </a:t>
            </a:r>
            <a:r>
              <a:rPr lang="en-US" sz="2800" dirty="0"/>
              <a:t>DRTM</a:t>
            </a:r>
          </a:p>
          <a:p>
            <a:pPr lvl="1"/>
            <a:r>
              <a:rPr lang="en-US" sz="2400" dirty="0"/>
              <a:t>Chain-of-trust verifies each piece of software </a:t>
            </a:r>
            <a:r>
              <a:rPr lang="en-US" sz="2400" dirty="0" smtClean="0"/>
              <a:t/>
            </a:r>
            <a:br>
              <a:rPr lang="en-US" sz="2400" dirty="0" smtClean="0"/>
            </a:br>
            <a:r>
              <a:rPr lang="en-US" sz="2400" dirty="0" smtClean="0"/>
              <a:t>as </a:t>
            </a:r>
            <a:r>
              <a:rPr lang="en-US" sz="2400" dirty="0"/>
              <a:t>it loads</a:t>
            </a:r>
          </a:p>
          <a:p>
            <a:pPr lvl="1"/>
            <a:r>
              <a:rPr lang="en-US" sz="2400" dirty="0"/>
              <a:t>Protects each piece </a:t>
            </a:r>
            <a:r>
              <a:rPr lang="en-US" sz="2400" dirty="0" smtClean="0"/>
              <a:t/>
            </a:r>
            <a:br>
              <a:rPr lang="en-US" sz="2400" dirty="0" smtClean="0"/>
            </a:br>
            <a:r>
              <a:rPr lang="en-US" sz="2400" dirty="0" smtClean="0"/>
              <a:t>of </a:t>
            </a:r>
            <a:r>
              <a:rPr lang="en-US" sz="2400" dirty="0"/>
              <a:t>software</a:t>
            </a:r>
          </a:p>
          <a:p>
            <a:pPr lvl="1"/>
            <a:r>
              <a:rPr lang="en-US" sz="2400" dirty="0"/>
              <a:t>Can block hyper-</a:t>
            </a:r>
            <a:r>
              <a:rPr lang="en-US" sz="2400" dirty="0" err="1"/>
              <a:t>rootkit</a:t>
            </a:r>
            <a:endParaRPr lang="en-US" sz="2400" dirty="0"/>
          </a:p>
        </p:txBody>
      </p:sp>
      <p:sp>
        <p:nvSpPr>
          <p:cNvPr id="311301" name="AutoShape 5"/>
          <p:cNvSpPr>
            <a:spLocks noChangeArrowheads="1"/>
          </p:cNvSpPr>
          <p:nvPr/>
        </p:nvSpPr>
        <p:spPr bwMode="invGray">
          <a:xfrm>
            <a:off x="4613275" y="1900238"/>
            <a:ext cx="581025" cy="2119313"/>
          </a:xfrm>
          <a:prstGeom prst="cube">
            <a:avLst>
              <a:gd name="adj" fmla="val 25000"/>
            </a:avLst>
          </a:prstGeom>
          <a:ln>
            <a:headEnd/>
            <a:tailEnd/>
          </a:ln>
        </p:spPr>
        <p:style>
          <a:lnRef idx="1">
            <a:schemeClr val="accent3"/>
          </a:lnRef>
          <a:fillRef idx="3">
            <a:schemeClr val="accent3"/>
          </a:fillRef>
          <a:effectRef idx="2">
            <a:schemeClr val="accent3"/>
          </a:effectRef>
          <a:fontRef idx="minor">
            <a:schemeClr val="lt1"/>
          </a:fontRef>
        </p:style>
        <p:txBody>
          <a:bodyPr wrap="none" anchor="b" anchorCtr="1"/>
          <a:lstStyle/>
          <a:p>
            <a:pPr algn="ctr"/>
            <a:r>
              <a:rPr lang="en-US" sz="1600" b="0">
                <a:solidFill>
                  <a:schemeClr val="tx1"/>
                </a:solidFill>
              </a:rPr>
              <a:t>TPM</a:t>
            </a:r>
          </a:p>
        </p:txBody>
      </p:sp>
      <p:sp>
        <p:nvSpPr>
          <p:cNvPr id="311303" name="Rectangle 7"/>
          <p:cNvSpPr>
            <a:spLocks noChangeArrowheads="1"/>
          </p:cNvSpPr>
          <p:nvPr/>
        </p:nvSpPr>
        <p:spPr bwMode="grayWhite">
          <a:xfrm>
            <a:off x="4794250" y="2055813"/>
            <a:ext cx="1109663" cy="688975"/>
          </a:xfrm>
          <a:prstGeom prst="rect">
            <a:avLst/>
          </a:prstGeom>
          <a:ln>
            <a:headEnd/>
            <a:tailEnd/>
          </a:ln>
        </p:spPr>
        <p:style>
          <a:lnRef idx="1">
            <a:schemeClr val="accent6"/>
          </a:lnRef>
          <a:fillRef idx="3">
            <a:schemeClr val="accent6"/>
          </a:fillRef>
          <a:effectRef idx="2">
            <a:schemeClr val="accent6"/>
          </a:effectRef>
          <a:fontRef idx="minor">
            <a:schemeClr val="lt1"/>
          </a:fontRef>
        </p:style>
        <p:txBody>
          <a:bodyPr wrap="none" anchor="ctr"/>
          <a:lstStyle/>
          <a:p>
            <a:pPr algn="ctr"/>
            <a:r>
              <a:rPr lang="en-US" sz="1600" b="0" dirty="0">
                <a:solidFill>
                  <a:schemeClr val="tx1"/>
                </a:solidFill>
              </a:rPr>
              <a:t>Guest OS 2</a:t>
            </a:r>
          </a:p>
          <a:p>
            <a:pPr algn="ctr"/>
            <a:r>
              <a:rPr lang="en-US" sz="1600" b="0" dirty="0">
                <a:solidFill>
                  <a:schemeClr val="tx1"/>
                </a:solidFill>
              </a:rPr>
              <a:t>(playback)</a:t>
            </a:r>
          </a:p>
        </p:txBody>
      </p:sp>
      <p:sp>
        <p:nvSpPr>
          <p:cNvPr id="311304" name="Rectangle 8"/>
          <p:cNvSpPr>
            <a:spLocks noChangeArrowheads="1"/>
          </p:cNvSpPr>
          <p:nvPr/>
        </p:nvSpPr>
        <p:spPr bwMode="invGray">
          <a:xfrm>
            <a:off x="4811713" y="2860675"/>
            <a:ext cx="1109663" cy="863600"/>
          </a:xfrm>
          <a:prstGeom prst="rect">
            <a:avLst/>
          </a:prstGeom>
          <a:ln>
            <a:headEnd/>
            <a:tailEnd/>
          </a:ln>
        </p:spPr>
        <p:style>
          <a:lnRef idx="1">
            <a:schemeClr val="accent3"/>
          </a:lnRef>
          <a:fillRef idx="3">
            <a:schemeClr val="accent3"/>
          </a:fillRef>
          <a:effectRef idx="2">
            <a:schemeClr val="accent3"/>
          </a:effectRef>
          <a:fontRef idx="minor">
            <a:schemeClr val="lt1"/>
          </a:fontRef>
        </p:style>
        <p:txBody>
          <a:bodyPr wrap="none" anchor="ctr"/>
          <a:lstStyle/>
          <a:p>
            <a:pPr algn="ctr"/>
            <a:r>
              <a:rPr lang="en-US" sz="1600" b="0">
                <a:solidFill>
                  <a:schemeClr val="tx1"/>
                </a:solidFill>
              </a:rPr>
              <a:t>Secure</a:t>
            </a:r>
            <a:br>
              <a:rPr lang="en-US" sz="1600" b="0">
                <a:solidFill>
                  <a:schemeClr val="tx1"/>
                </a:solidFill>
              </a:rPr>
            </a:br>
            <a:r>
              <a:rPr lang="en-US" sz="1600" b="0">
                <a:solidFill>
                  <a:schemeClr val="tx1"/>
                </a:solidFill>
              </a:rPr>
              <a:t>Hypervisor</a:t>
            </a:r>
          </a:p>
        </p:txBody>
      </p:sp>
      <p:sp>
        <p:nvSpPr>
          <p:cNvPr id="311305" name="AutoShape 9"/>
          <p:cNvSpPr>
            <a:spLocks noChangeArrowheads="1"/>
          </p:cNvSpPr>
          <p:nvPr/>
        </p:nvSpPr>
        <p:spPr bwMode="auto">
          <a:xfrm>
            <a:off x="6678613" y="1247775"/>
            <a:ext cx="571500" cy="2519363"/>
          </a:xfrm>
          <a:prstGeom prst="bevel">
            <a:avLst>
              <a:gd name="adj" fmla="val 12500"/>
            </a:avLst>
          </a:prstGeom>
          <a:ln>
            <a:headEnd/>
            <a:tailEnd/>
          </a:ln>
        </p:spPr>
        <p:style>
          <a:lnRef idx="1">
            <a:schemeClr val="accent4"/>
          </a:lnRef>
          <a:fillRef idx="3">
            <a:schemeClr val="accent4"/>
          </a:fillRef>
          <a:effectRef idx="2">
            <a:schemeClr val="accent4"/>
          </a:effectRef>
          <a:fontRef idx="minor">
            <a:schemeClr val="lt1"/>
          </a:fontRef>
        </p:style>
        <p:txBody>
          <a:bodyPr wrap="none" anchor="ctr"/>
          <a:lstStyle/>
          <a:p>
            <a:pPr algn="ctr"/>
            <a:r>
              <a:rPr lang="en-US" b="0">
                <a:solidFill>
                  <a:schemeClr val="tx1"/>
                </a:solidFill>
              </a:rPr>
              <a:t>RAM</a:t>
            </a:r>
          </a:p>
        </p:txBody>
      </p:sp>
      <p:sp>
        <p:nvSpPr>
          <p:cNvPr id="311306" name="AutoShape 10"/>
          <p:cNvSpPr>
            <a:spLocks noChangeArrowheads="1"/>
          </p:cNvSpPr>
          <p:nvPr/>
        </p:nvSpPr>
        <p:spPr bwMode="invGray">
          <a:xfrm>
            <a:off x="7702550" y="3048000"/>
            <a:ext cx="909638" cy="741363"/>
          </a:xfrm>
          <a:prstGeom prst="plus">
            <a:avLst>
              <a:gd name="adj" fmla="val 25000"/>
            </a:avLst>
          </a:prstGeom>
          <a:ln>
            <a:headEnd/>
            <a:tailEnd/>
          </a:ln>
        </p:spPr>
        <p:style>
          <a:lnRef idx="1">
            <a:schemeClr val="accent3"/>
          </a:lnRef>
          <a:fillRef idx="3">
            <a:schemeClr val="accent3"/>
          </a:fillRef>
          <a:effectRef idx="2">
            <a:schemeClr val="accent3"/>
          </a:effectRef>
          <a:fontRef idx="minor">
            <a:schemeClr val="lt1"/>
          </a:fontRef>
        </p:style>
        <p:txBody>
          <a:bodyPr wrap="none" anchor="ctr"/>
          <a:lstStyle/>
          <a:p>
            <a:pPr algn="ctr"/>
            <a:r>
              <a:rPr lang="en-US" sz="1600" b="0">
                <a:solidFill>
                  <a:schemeClr val="tx1"/>
                </a:solidFill>
              </a:rPr>
              <a:t>video</a:t>
            </a:r>
          </a:p>
        </p:txBody>
      </p:sp>
      <p:sp>
        <p:nvSpPr>
          <p:cNvPr id="311307" name="Rectangle 11"/>
          <p:cNvSpPr>
            <a:spLocks noChangeArrowheads="1"/>
          </p:cNvSpPr>
          <p:nvPr/>
        </p:nvSpPr>
        <p:spPr bwMode="grayWhite">
          <a:xfrm>
            <a:off x="4797425" y="1282700"/>
            <a:ext cx="1109663" cy="679450"/>
          </a:xfrm>
          <a:prstGeom prst="rect">
            <a:avLst/>
          </a:prstGeom>
          <a:ln>
            <a:headEnd/>
            <a:tailEnd/>
          </a:ln>
        </p:spPr>
        <p:style>
          <a:lnRef idx="1">
            <a:schemeClr val="accent6"/>
          </a:lnRef>
          <a:fillRef idx="3">
            <a:schemeClr val="accent6"/>
          </a:fillRef>
          <a:effectRef idx="2">
            <a:schemeClr val="accent6"/>
          </a:effectRef>
          <a:fontRef idx="minor">
            <a:schemeClr val="lt1"/>
          </a:fontRef>
        </p:style>
        <p:txBody>
          <a:bodyPr wrap="none" anchor="ctr"/>
          <a:lstStyle/>
          <a:p>
            <a:pPr algn="ctr"/>
            <a:r>
              <a:rPr lang="en-US" sz="1600" b="0">
                <a:solidFill>
                  <a:schemeClr val="tx1"/>
                </a:solidFill>
              </a:rPr>
              <a:t>Guest OS 1</a:t>
            </a:r>
          </a:p>
        </p:txBody>
      </p:sp>
      <p:sp>
        <p:nvSpPr>
          <p:cNvPr id="311308" name="AutoShape 12"/>
          <p:cNvSpPr>
            <a:spLocks noChangeArrowheads="1"/>
          </p:cNvSpPr>
          <p:nvPr/>
        </p:nvSpPr>
        <p:spPr bwMode="blackWhite">
          <a:xfrm>
            <a:off x="6062663" y="1219200"/>
            <a:ext cx="492125" cy="2547938"/>
          </a:xfrm>
          <a:prstGeom prst="roundRect">
            <a:avLst>
              <a:gd name="adj" fmla="val 16667"/>
            </a:avLst>
          </a:prstGeom>
          <a:ln>
            <a:headEnd/>
            <a:tailEnd/>
          </a:ln>
        </p:spPr>
        <p:style>
          <a:lnRef idx="1">
            <a:schemeClr val="accent2"/>
          </a:lnRef>
          <a:fillRef idx="3">
            <a:schemeClr val="accent2"/>
          </a:fillRef>
          <a:effectRef idx="2">
            <a:schemeClr val="accent2"/>
          </a:effectRef>
          <a:fontRef idx="minor">
            <a:schemeClr val="lt1"/>
          </a:fontRef>
        </p:style>
        <p:txBody>
          <a:bodyPr wrap="none" anchor="ctr"/>
          <a:lstStyle/>
          <a:p>
            <a:pPr algn="ctr"/>
            <a:r>
              <a:rPr lang="en-US" b="0">
                <a:solidFill>
                  <a:schemeClr val="tx1"/>
                </a:solidFill>
              </a:rPr>
              <a:t>MMU</a:t>
            </a:r>
          </a:p>
        </p:txBody>
      </p:sp>
      <p:sp>
        <p:nvSpPr>
          <p:cNvPr id="311309" name="AutoShape 13"/>
          <p:cNvSpPr>
            <a:spLocks noChangeArrowheads="1"/>
          </p:cNvSpPr>
          <p:nvPr/>
        </p:nvSpPr>
        <p:spPr bwMode="blackWhite">
          <a:xfrm rot="16200000">
            <a:off x="6199188" y="2386012"/>
            <a:ext cx="2547938" cy="222250"/>
          </a:xfrm>
          <a:prstGeom prst="roundRect">
            <a:avLst>
              <a:gd name="adj" fmla="val 16667"/>
            </a:avLst>
          </a:prstGeom>
          <a:ln>
            <a:headEnd/>
            <a:tailEnd/>
          </a:ln>
        </p:spPr>
        <p:style>
          <a:lnRef idx="1">
            <a:schemeClr val="accent2"/>
          </a:lnRef>
          <a:fillRef idx="3">
            <a:schemeClr val="accent2"/>
          </a:fillRef>
          <a:effectRef idx="2">
            <a:schemeClr val="accent2"/>
          </a:effectRef>
          <a:fontRef idx="minor">
            <a:schemeClr val="lt1"/>
          </a:fontRef>
        </p:style>
        <p:txBody>
          <a:bodyPr wrap="none" anchor="ctr"/>
          <a:lstStyle/>
          <a:p>
            <a:pPr algn="ctr"/>
            <a:r>
              <a:rPr lang="en-US" b="0">
                <a:solidFill>
                  <a:schemeClr val="tx1"/>
                </a:solidFill>
              </a:rPr>
              <a:t>IOMMU</a:t>
            </a:r>
          </a:p>
        </p:txBody>
      </p:sp>
      <p:cxnSp>
        <p:nvCxnSpPr>
          <p:cNvPr id="311310" name="AutoShape 14"/>
          <p:cNvCxnSpPr>
            <a:cxnSpLocks noChangeShapeType="1"/>
            <a:stCxn id="311304" idx="2"/>
            <a:endCxn id="311308" idx="2"/>
          </p:cNvCxnSpPr>
          <p:nvPr/>
        </p:nvCxnSpPr>
        <p:spPr bwMode="auto">
          <a:xfrm rot="16200000" flipH="1">
            <a:off x="5816600" y="3275012"/>
            <a:ext cx="42863" cy="941388"/>
          </a:xfrm>
          <a:prstGeom prst="bentConnector3">
            <a:avLst>
              <a:gd name="adj1" fmla="val 629630"/>
            </a:avLst>
          </a:prstGeom>
          <a:noFill/>
          <a:ln w="19050">
            <a:solidFill>
              <a:schemeClr val="hlink"/>
            </a:solidFill>
            <a:miter lim="800000"/>
            <a:headEnd/>
            <a:tailEnd type="triangle" w="med" len="med"/>
          </a:ln>
          <a:effectLst/>
        </p:spPr>
      </p:cxnSp>
      <p:cxnSp>
        <p:nvCxnSpPr>
          <p:cNvPr id="311311" name="AutoShape 15"/>
          <p:cNvCxnSpPr>
            <a:cxnSpLocks noChangeShapeType="1"/>
            <a:stCxn id="311304" idx="2"/>
            <a:endCxn id="311309" idx="1"/>
          </p:cNvCxnSpPr>
          <p:nvPr/>
        </p:nvCxnSpPr>
        <p:spPr bwMode="auto">
          <a:xfrm rot="16200000" flipH="1">
            <a:off x="6397625" y="2693987"/>
            <a:ext cx="47625" cy="2108200"/>
          </a:xfrm>
          <a:prstGeom prst="bentConnector3">
            <a:avLst>
              <a:gd name="adj1" fmla="val 573333"/>
            </a:avLst>
          </a:prstGeom>
          <a:noFill/>
          <a:ln w="19050">
            <a:solidFill>
              <a:schemeClr val="hlink"/>
            </a:solidFill>
            <a:miter lim="800000"/>
            <a:headEnd/>
            <a:tailEnd type="triangle" w="med" len="med"/>
          </a:ln>
          <a:effectLst/>
        </p:spPr>
      </p:cxnSp>
      <p:cxnSp>
        <p:nvCxnSpPr>
          <p:cNvPr id="311313" name="AutoShape 17"/>
          <p:cNvCxnSpPr>
            <a:cxnSpLocks noChangeShapeType="1"/>
            <a:stCxn id="311312" idx="3"/>
            <a:endCxn id="311306" idx="1"/>
          </p:cNvCxnSpPr>
          <p:nvPr/>
        </p:nvCxnSpPr>
        <p:spPr bwMode="auto">
          <a:xfrm>
            <a:off x="7135813" y="3359150"/>
            <a:ext cx="566738" cy="60325"/>
          </a:xfrm>
          <a:prstGeom prst="straightConnector1">
            <a:avLst/>
          </a:prstGeom>
          <a:noFill/>
          <a:ln w="38100">
            <a:solidFill>
              <a:schemeClr val="folHlink"/>
            </a:solidFill>
            <a:round/>
            <a:headEnd type="triangle" w="med" len="med"/>
            <a:tailEnd type="triangle" w="med" len="med"/>
          </a:ln>
          <a:effectLst/>
        </p:spPr>
      </p:cxnSp>
      <p:cxnSp>
        <p:nvCxnSpPr>
          <p:cNvPr id="311314" name="AutoShape 18"/>
          <p:cNvCxnSpPr>
            <a:cxnSpLocks noChangeShapeType="1"/>
            <a:stCxn id="311303" idx="3"/>
            <a:endCxn id="311312" idx="1"/>
          </p:cNvCxnSpPr>
          <p:nvPr/>
        </p:nvCxnSpPr>
        <p:spPr bwMode="auto">
          <a:xfrm>
            <a:off x="5903913" y="2400300"/>
            <a:ext cx="914400" cy="958850"/>
          </a:xfrm>
          <a:prstGeom prst="straightConnector1">
            <a:avLst/>
          </a:prstGeom>
          <a:noFill/>
          <a:ln w="38100">
            <a:solidFill>
              <a:schemeClr val="accent1"/>
            </a:solidFill>
            <a:round/>
            <a:headEnd type="triangle" w="med" len="med"/>
            <a:tailEnd type="triangle" w="med" len="med"/>
          </a:ln>
          <a:effectLst/>
        </p:spPr>
      </p:cxnSp>
      <p:cxnSp>
        <p:nvCxnSpPr>
          <p:cNvPr id="311316" name="AutoShape 20"/>
          <p:cNvCxnSpPr>
            <a:cxnSpLocks noChangeShapeType="1"/>
            <a:stCxn id="311307" idx="3"/>
            <a:endCxn id="311312" idx="1"/>
          </p:cNvCxnSpPr>
          <p:nvPr/>
        </p:nvCxnSpPr>
        <p:spPr bwMode="auto">
          <a:xfrm>
            <a:off x="5907088" y="1622425"/>
            <a:ext cx="911225" cy="1736725"/>
          </a:xfrm>
          <a:prstGeom prst="straightConnector1">
            <a:avLst/>
          </a:prstGeom>
          <a:noFill/>
          <a:ln w="38100" cap="rnd">
            <a:solidFill>
              <a:schemeClr val="accent1"/>
            </a:solidFill>
            <a:prstDash val="sysDot"/>
            <a:round/>
            <a:headEnd type="diamond" w="med" len="med"/>
            <a:tailEnd type="diamond" w="med" len="med"/>
          </a:ln>
          <a:effectLst/>
        </p:spPr>
      </p:cxnSp>
      <p:sp>
        <p:nvSpPr>
          <p:cNvPr id="311317" name="AutoShape 21"/>
          <p:cNvSpPr>
            <a:spLocks noChangeArrowheads="1"/>
          </p:cNvSpPr>
          <p:nvPr/>
        </p:nvSpPr>
        <p:spPr bwMode="invGray">
          <a:xfrm>
            <a:off x="7686675" y="2117725"/>
            <a:ext cx="909638" cy="741363"/>
          </a:xfrm>
          <a:prstGeom prst="plus">
            <a:avLst>
              <a:gd name="adj" fmla="val 25000"/>
            </a:avLst>
          </a:prstGeom>
          <a:ln>
            <a:headEnd/>
            <a:tailEnd/>
          </a:ln>
        </p:spPr>
        <p:style>
          <a:lnRef idx="1">
            <a:schemeClr val="accent3"/>
          </a:lnRef>
          <a:fillRef idx="3">
            <a:schemeClr val="accent3"/>
          </a:fillRef>
          <a:effectRef idx="2">
            <a:schemeClr val="accent3"/>
          </a:effectRef>
          <a:fontRef idx="minor">
            <a:schemeClr val="lt1"/>
          </a:fontRef>
        </p:style>
        <p:txBody>
          <a:bodyPr wrap="none" anchor="ctr"/>
          <a:lstStyle/>
          <a:p>
            <a:pPr algn="ctr"/>
            <a:r>
              <a:rPr lang="en-US" sz="1600" b="0">
                <a:solidFill>
                  <a:schemeClr val="tx1"/>
                </a:solidFill>
              </a:rPr>
              <a:t>deviceX</a:t>
            </a:r>
          </a:p>
        </p:txBody>
      </p:sp>
      <p:cxnSp>
        <p:nvCxnSpPr>
          <p:cNvPr id="311318" name="AutoShape 22"/>
          <p:cNvCxnSpPr>
            <a:cxnSpLocks noChangeShapeType="1"/>
            <a:stCxn id="311317" idx="1"/>
            <a:endCxn id="311312" idx="3"/>
          </p:cNvCxnSpPr>
          <p:nvPr/>
        </p:nvCxnSpPr>
        <p:spPr bwMode="auto">
          <a:xfrm flipH="1">
            <a:off x="7135813" y="2489200"/>
            <a:ext cx="550863" cy="869950"/>
          </a:xfrm>
          <a:prstGeom prst="straightConnector1">
            <a:avLst/>
          </a:prstGeom>
          <a:noFill/>
          <a:ln w="38100" cap="rnd">
            <a:solidFill>
              <a:schemeClr val="accent1"/>
            </a:solidFill>
            <a:prstDash val="sysDot"/>
            <a:round/>
            <a:headEnd type="diamond" w="med" len="med"/>
            <a:tailEnd type="diamond" w="med" len="med"/>
          </a:ln>
          <a:effectLst/>
        </p:spPr>
      </p:cxnSp>
      <p:pic>
        <p:nvPicPr>
          <p:cNvPr id="311319" name="Picture 23" descr="MCj04315990000[1]"/>
          <p:cNvPicPr>
            <a:picLocks noChangeAspect="1" noChangeArrowheads="1"/>
          </p:cNvPicPr>
          <p:nvPr/>
        </p:nvPicPr>
        <p:blipFill>
          <a:blip r:embed="rId3" cstate="print"/>
          <a:srcRect/>
          <a:stretch>
            <a:fillRect/>
          </a:stretch>
        </p:blipFill>
        <p:spPr bwMode="auto">
          <a:xfrm>
            <a:off x="4800600" y="2514600"/>
            <a:ext cx="211138" cy="211138"/>
          </a:xfrm>
          <a:prstGeom prst="rect">
            <a:avLst/>
          </a:prstGeom>
          <a:noFill/>
          <a:effectLst>
            <a:outerShdw blurRad="50800" dist="38100" dir="2700000" algn="tl" rotWithShape="0">
              <a:prstClr val="black">
                <a:alpha val="40000"/>
              </a:prstClr>
            </a:outerShdw>
          </a:effectLst>
        </p:spPr>
      </p:pic>
      <p:pic>
        <p:nvPicPr>
          <p:cNvPr id="311320" name="Picture 24" descr="MCj04315990000[1]"/>
          <p:cNvPicPr>
            <a:picLocks noChangeAspect="1" noChangeArrowheads="1"/>
          </p:cNvPicPr>
          <p:nvPr/>
        </p:nvPicPr>
        <p:blipFill>
          <a:blip r:embed="rId3" cstate="print"/>
          <a:srcRect/>
          <a:stretch>
            <a:fillRect/>
          </a:stretch>
        </p:blipFill>
        <p:spPr bwMode="auto">
          <a:xfrm>
            <a:off x="4800600" y="3522662"/>
            <a:ext cx="211138" cy="211138"/>
          </a:xfrm>
          <a:prstGeom prst="rect">
            <a:avLst/>
          </a:prstGeom>
          <a:noFill/>
          <a:effectLst>
            <a:outerShdw blurRad="50800" dist="38100" dir="2700000" algn="tl" rotWithShape="0">
              <a:prstClr val="black">
                <a:alpha val="40000"/>
              </a:prstClr>
            </a:outerShdw>
          </a:effectLst>
        </p:spPr>
      </p:pic>
      <p:sp>
        <p:nvSpPr>
          <p:cNvPr id="311321" name="Rectangle 25"/>
          <p:cNvSpPr>
            <a:spLocks noChangeArrowheads="1"/>
          </p:cNvSpPr>
          <p:nvPr/>
        </p:nvSpPr>
        <p:spPr bwMode="auto">
          <a:xfrm>
            <a:off x="4572000" y="4419600"/>
            <a:ext cx="4040188" cy="1865126"/>
          </a:xfrm>
          <a:prstGeom prst="rect">
            <a:avLst/>
          </a:prstGeom>
          <a:noFill/>
          <a:ln w="9525">
            <a:noFill/>
            <a:miter lim="800000"/>
            <a:headEnd/>
            <a:tailEnd/>
          </a:ln>
          <a:effectLst/>
        </p:spPr>
        <p:txBody>
          <a:bodyPr lIns="0">
            <a:spAutoFit/>
          </a:bodyPr>
          <a:lstStyle/>
          <a:p>
            <a:pPr marL="1028700" lvl="1" indent="-455613">
              <a:lnSpc>
                <a:spcPct val="90000"/>
              </a:lnSpc>
              <a:spcBef>
                <a:spcPct val="30000"/>
              </a:spcBef>
              <a:buClr>
                <a:schemeClr val="tx2"/>
              </a:buClr>
              <a:buSzPct val="95000"/>
              <a:buFont typeface="Wingdings" pitchFamily="2" charset="2"/>
              <a:buBlip>
                <a:blip r:embed="rId4"/>
              </a:buBlip>
            </a:pPr>
            <a:r>
              <a:rPr lang="en-US" sz="2400" b="0" dirty="0">
                <a:latin typeface="+mn-lt"/>
              </a:rPr>
              <a:t>Hypervisor and Guest OS 2 run known-good software</a:t>
            </a:r>
          </a:p>
          <a:p>
            <a:pPr marL="1028700" lvl="1" indent="-455613">
              <a:lnSpc>
                <a:spcPct val="90000"/>
              </a:lnSpc>
              <a:spcBef>
                <a:spcPct val="30000"/>
              </a:spcBef>
              <a:buClr>
                <a:schemeClr val="tx2"/>
              </a:buClr>
              <a:buSzPct val="95000"/>
              <a:buFont typeface="Wingdings" pitchFamily="2" charset="2"/>
              <a:buBlip>
                <a:blip r:embed="rId4"/>
              </a:buBlip>
            </a:pPr>
            <a:r>
              <a:rPr lang="en-US" sz="2400" b="0" dirty="0">
                <a:latin typeface="+mn-lt"/>
              </a:rPr>
              <a:t>Can use IOMMU to block </a:t>
            </a:r>
            <a:r>
              <a:rPr lang="en-US" sz="2400" b="0" dirty="0" err="1">
                <a:latin typeface="+mn-lt"/>
              </a:rPr>
              <a:t>deviceX</a:t>
            </a:r>
            <a:endParaRPr lang="en-US" sz="2400" b="0" dirty="0">
              <a:latin typeface="+mn-lt"/>
            </a:endParaRPr>
          </a:p>
        </p:txBody>
      </p:sp>
      <p:sp>
        <p:nvSpPr>
          <p:cNvPr id="311312" name="Rectangle 16"/>
          <p:cNvSpPr>
            <a:spLocks noChangeArrowheads="1"/>
          </p:cNvSpPr>
          <p:nvPr/>
        </p:nvSpPr>
        <p:spPr bwMode="invGray">
          <a:xfrm>
            <a:off x="6818313" y="3124200"/>
            <a:ext cx="317500" cy="469900"/>
          </a:xfrm>
          <a:prstGeom prst="rect">
            <a:avLst/>
          </a:prstGeom>
          <a:ln>
            <a:headEnd/>
            <a:tailEnd/>
          </a:ln>
        </p:spPr>
        <p:style>
          <a:lnRef idx="1">
            <a:schemeClr val="accent3"/>
          </a:lnRef>
          <a:fillRef idx="3">
            <a:schemeClr val="accent3"/>
          </a:fillRef>
          <a:effectRef idx="2">
            <a:schemeClr val="accent3"/>
          </a:effectRef>
          <a:fontRef idx="minor">
            <a:schemeClr val="lt1"/>
          </a:fontRef>
        </p:style>
        <p:txBody>
          <a:bodyPr wrap="none" anchor="ctr"/>
          <a:lstStyle/>
          <a:p>
            <a:pPr algn="ctr"/>
            <a:r>
              <a:rPr lang="en-US" sz="1600" b="0" dirty="0">
                <a:solidFill>
                  <a:schemeClr val="tx1"/>
                </a:solidFill>
              </a:rPr>
              <a:t>movie</a:t>
            </a:r>
          </a:p>
          <a:p>
            <a:pPr algn="ctr"/>
            <a:r>
              <a:rPr lang="en-US" sz="1600" b="0" dirty="0">
                <a:solidFill>
                  <a:schemeClr val="tx1"/>
                </a:solidFill>
              </a:rPr>
              <a:t>buffers</a:t>
            </a:r>
          </a:p>
        </p:txBody>
      </p:sp>
    </p:spTree>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3346" name="Rectangle 2"/>
          <p:cNvSpPr>
            <a:spLocks noGrp="1" noChangeArrowheads="1"/>
          </p:cNvSpPr>
          <p:nvPr>
            <p:ph type="title"/>
          </p:nvPr>
        </p:nvSpPr>
        <p:spPr>
          <a:xfrm>
            <a:off x="381000" y="228600"/>
            <a:ext cx="8393113" cy="1191095"/>
          </a:xfrm>
        </p:spPr>
        <p:txBody>
          <a:bodyPr/>
          <a:lstStyle/>
          <a:p>
            <a:r>
              <a:rPr lang="en-US" dirty="0"/>
              <a:t>Initialization </a:t>
            </a:r>
            <a:r>
              <a:rPr lang="en-US" dirty="0" smtClean="0"/>
              <a:t>Sequence</a:t>
            </a:r>
            <a:r>
              <a:rPr lang="en-US" dirty="0"/>
              <a:t/>
            </a:r>
            <a:br>
              <a:rPr lang="en-US" dirty="0"/>
            </a:br>
            <a:r>
              <a:rPr lang="en-US" sz="3600" dirty="0">
                <a:solidFill>
                  <a:schemeClr val="accent1"/>
                </a:solidFill>
              </a:rPr>
              <a:t>AMD-V™ architecture</a:t>
            </a:r>
          </a:p>
        </p:txBody>
      </p:sp>
      <p:sp>
        <p:nvSpPr>
          <p:cNvPr id="313349" name="Line 5"/>
          <p:cNvSpPr>
            <a:spLocks noChangeShapeType="1"/>
          </p:cNvSpPr>
          <p:nvPr/>
        </p:nvSpPr>
        <p:spPr bwMode="auto">
          <a:xfrm>
            <a:off x="1219200" y="4006850"/>
            <a:ext cx="7772400" cy="0"/>
          </a:xfrm>
          <a:prstGeom prst="line">
            <a:avLst/>
          </a:prstGeom>
          <a:noFill/>
          <a:ln w="38100">
            <a:solidFill>
              <a:schemeClr val="tx1"/>
            </a:solidFill>
            <a:round/>
            <a:headEnd/>
            <a:tailEnd type="triangle" w="med" len="med"/>
          </a:ln>
          <a:effectLst/>
        </p:spPr>
        <p:txBody>
          <a:bodyPr/>
          <a:lstStyle/>
          <a:p>
            <a:endParaRPr lang="en-US">
              <a:latin typeface="+mn-lt"/>
            </a:endParaRPr>
          </a:p>
        </p:txBody>
      </p:sp>
      <p:sp>
        <p:nvSpPr>
          <p:cNvPr id="313350" name="Line 6"/>
          <p:cNvSpPr>
            <a:spLocks noChangeShapeType="1"/>
          </p:cNvSpPr>
          <p:nvPr/>
        </p:nvSpPr>
        <p:spPr bwMode="auto">
          <a:xfrm>
            <a:off x="1066800" y="3930650"/>
            <a:ext cx="76200" cy="152400"/>
          </a:xfrm>
          <a:prstGeom prst="line">
            <a:avLst/>
          </a:prstGeom>
          <a:noFill/>
          <a:ln w="9525">
            <a:solidFill>
              <a:schemeClr val="tx1"/>
            </a:solidFill>
            <a:round/>
            <a:headEnd/>
            <a:tailEnd/>
          </a:ln>
          <a:effectLst/>
        </p:spPr>
        <p:txBody>
          <a:bodyPr/>
          <a:lstStyle/>
          <a:p>
            <a:endParaRPr lang="en-US">
              <a:latin typeface="+mn-lt"/>
            </a:endParaRPr>
          </a:p>
        </p:txBody>
      </p:sp>
      <p:sp>
        <p:nvSpPr>
          <p:cNvPr id="313351" name="Line 7"/>
          <p:cNvSpPr>
            <a:spLocks noChangeShapeType="1"/>
          </p:cNvSpPr>
          <p:nvPr/>
        </p:nvSpPr>
        <p:spPr bwMode="auto">
          <a:xfrm>
            <a:off x="1219200" y="3930650"/>
            <a:ext cx="76200" cy="152400"/>
          </a:xfrm>
          <a:prstGeom prst="line">
            <a:avLst/>
          </a:prstGeom>
          <a:noFill/>
          <a:ln w="9525">
            <a:solidFill>
              <a:schemeClr val="tx1"/>
            </a:solidFill>
            <a:round/>
            <a:headEnd/>
            <a:tailEnd/>
          </a:ln>
          <a:effectLst/>
        </p:spPr>
        <p:txBody>
          <a:bodyPr/>
          <a:lstStyle/>
          <a:p>
            <a:endParaRPr lang="en-US">
              <a:latin typeface="+mn-lt"/>
            </a:endParaRPr>
          </a:p>
        </p:txBody>
      </p:sp>
      <p:sp>
        <p:nvSpPr>
          <p:cNvPr id="313352" name="Line 8"/>
          <p:cNvSpPr>
            <a:spLocks noChangeShapeType="1"/>
          </p:cNvSpPr>
          <p:nvPr/>
        </p:nvSpPr>
        <p:spPr bwMode="auto">
          <a:xfrm flipH="1">
            <a:off x="381000" y="4006850"/>
            <a:ext cx="762000" cy="0"/>
          </a:xfrm>
          <a:prstGeom prst="line">
            <a:avLst/>
          </a:prstGeom>
          <a:noFill/>
          <a:ln w="38100">
            <a:solidFill>
              <a:schemeClr val="tx1"/>
            </a:solidFill>
            <a:round/>
            <a:headEnd/>
            <a:tailEnd/>
          </a:ln>
          <a:effectLst/>
        </p:spPr>
        <p:txBody>
          <a:bodyPr/>
          <a:lstStyle/>
          <a:p>
            <a:endParaRPr lang="en-US">
              <a:latin typeface="+mn-lt"/>
            </a:endParaRPr>
          </a:p>
        </p:txBody>
      </p:sp>
      <p:sp>
        <p:nvSpPr>
          <p:cNvPr id="313353" name="Text Box 9"/>
          <p:cNvSpPr txBox="1">
            <a:spLocks noChangeArrowheads="1"/>
          </p:cNvSpPr>
          <p:nvPr/>
        </p:nvSpPr>
        <p:spPr bwMode="auto">
          <a:xfrm>
            <a:off x="228600" y="1905000"/>
            <a:ext cx="737061" cy="584775"/>
          </a:xfrm>
          <a:prstGeom prst="rect">
            <a:avLst/>
          </a:prstGeom>
          <a:noFill/>
          <a:ln w="9525">
            <a:noFill/>
            <a:miter lim="800000"/>
            <a:headEnd/>
            <a:tailEnd/>
          </a:ln>
          <a:effectLst/>
        </p:spPr>
        <p:txBody>
          <a:bodyPr wrap="none">
            <a:spAutoFit/>
          </a:bodyPr>
          <a:lstStyle/>
          <a:p>
            <a:pPr eaLnBrk="0" hangingPunct="0"/>
            <a:r>
              <a:rPr lang="en-US" sz="1600" b="0" dirty="0">
                <a:latin typeface="+mn-lt"/>
              </a:rPr>
              <a:t>Power</a:t>
            </a:r>
            <a:br>
              <a:rPr lang="en-US" sz="1600" b="0" dirty="0">
                <a:latin typeface="+mn-lt"/>
              </a:rPr>
            </a:br>
            <a:r>
              <a:rPr lang="en-US" sz="1600" b="0" dirty="0">
                <a:latin typeface="+mn-lt"/>
              </a:rPr>
              <a:t>on</a:t>
            </a:r>
          </a:p>
        </p:txBody>
      </p:sp>
      <p:sp>
        <p:nvSpPr>
          <p:cNvPr id="313354" name="Line 10"/>
          <p:cNvSpPr>
            <a:spLocks noChangeShapeType="1"/>
          </p:cNvSpPr>
          <p:nvPr/>
        </p:nvSpPr>
        <p:spPr bwMode="auto">
          <a:xfrm flipH="1">
            <a:off x="381000" y="3168650"/>
            <a:ext cx="152400" cy="762000"/>
          </a:xfrm>
          <a:prstGeom prst="line">
            <a:avLst/>
          </a:prstGeom>
          <a:noFill/>
          <a:ln w="9525">
            <a:solidFill>
              <a:schemeClr val="tx1"/>
            </a:solidFill>
            <a:round/>
            <a:headEnd/>
            <a:tailEnd type="triangle" w="med" len="med"/>
          </a:ln>
          <a:effectLst/>
        </p:spPr>
        <p:txBody>
          <a:bodyPr/>
          <a:lstStyle/>
          <a:p>
            <a:endParaRPr lang="en-US">
              <a:latin typeface="+mn-lt"/>
            </a:endParaRPr>
          </a:p>
        </p:txBody>
      </p:sp>
      <p:sp>
        <p:nvSpPr>
          <p:cNvPr id="313355" name="Text Box 11"/>
          <p:cNvSpPr txBox="1">
            <a:spLocks noChangeArrowheads="1"/>
          </p:cNvSpPr>
          <p:nvPr/>
        </p:nvSpPr>
        <p:spPr bwMode="auto">
          <a:xfrm>
            <a:off x="1143000" y="1949450"/>
            <a:ext cx="2743200" cy="954107"/>
          </a:xfrm>
          <a:prstGeom prst="rect">
            <a:avLst/>
          </a:prstGeom>
          <a:noFill/>
          <a:ln w="9525">
            <a:noFill/>
            <a:miter lim="800000"/>
            <a:headEnd/>
            <a:tailEnd/>
          </a:ln>
          <a:effectLst/>
        </p:spPr>
        <p:txBody>
          <a:bodyPr>
            <a:spAutoFit/>
          </a:bodyPr>
          <a:lstStyle/>
          <a:p>
            <a:pPr eaLnBrk="0" hangingPunct="0"/>
            <a:r>
              <a:rPr lang="en-US" sz="1400" b="0" dirty="0">
                <a:latin typeface="+mn-lt"/>
              </a:rPr>
              <a:t>Secure Loader (SL), Configuration Verification Modules (CV), and Hypervisor</a:t>
            </a:r>
          </a:p>
          <a:p>
            <a:pPr eaLnBrk="0" hangingPunct="0"/>
            <a:r>
              <a:rPr lang="en-US" sz="1400" b="0" dirty="0">
                <a:latin typeface="+mn-lt"/>
              </a:rPr>
              <a:t>put into Memory</a:t>
            </a:r>
          </a:p>
        </p:txBody>
      </p:sp>
      <p:sp>
        <p:nvSpPr>
          <p:cNvPr id="313356" name="Line 12"/>
          <p:cNvSpPr>
            <a:spLocks noChangeShapeType="1"/>
          </p:cNvSpPr>
          <p:nvPr/>
        </p:nvSpPr>
        <p:spPr bwMode="auto">
          <a:xfrm flipH="1">
            <a:off x="1600200" y="3244850"/>
            <a:ext cx="0" cy="762000"/>
          </a:xfrm>
          <a:prstGeom prst="line">
            <a:avLst/>
          </a:prstGeom>
          <a:noFill/>
          <a:ln w="9525">
            <a:solidFill>
              <a:schemeClr val="tx1"/>
            </a:solidFill>
            <a:round/>
            <a:headEnd/>
            <a:tailEnd type="triangle" w="med" len="med"/>
          </a:ln>
          <a:effectLst/>
        </p:spPr>
        <p:txBody>
          <a:bodyPr/>
          <a:lstStyle/>
          <a:p>
            <a:endParaRPr lang="en-US">
              <a:latin typeface="+mn-lt"/>
            </a:endParaRPr>
          </a:p>
        </p:txBody>
      </p:sp>
      <p:sp>
        <p:nvSpPr>
          <p:cNvPr id="313357" name="Text Box 13"/>
          <p:cNvSpPr txBox="1">
            <a:spLocks noChangeArrowheads="1"/>
          </p:cNvSpPr>
          <p:nvPr/>
        </p:nvSpPr>
        <p:spPr bwMode="auto">
          <a:xfrm>
            <a:off x="1447800" y="4616450"/>
            <a:ext cx="1676400" cy="738664"/>
          </a:xfrm>
          <a:prstGeom prst="rect">
            <a:avLst/>
          </a:prstGeom>
          <a:noFill/>
          <a:ln w="9525">
            <a:noFill/>
            <a:miter lim="800000"/>
            <a:headEnd/>
            <a:tailEnd/>
          </a:ln>
          <a:effectLst/>
        </p:spPr>
        <p:txBody>
          <a:bodyPr>
            <a:spAutoFit/>
          </a:bodyPr>
          <a:lstStyle/>
          <a:p>
            <a:pPr eaLnBrk="0" hangingPunct="0"/>
            <a:r>
              <a:rPr lang="en-US" sz="1400" b="0" dirty="0">
                <a:latin typeface="+mn-lt"/>
              </a:rPr>
              <a:t>Stop </a:t>
            </a:r>
            <a:r>
              <a:rPr lang="en-US" sz="1400" b="0" dirty="0" smtClean="0">
                <a:latin typeface="+mn-lt"/>
              </a:rPr>
              <a:t>active</a:t>
            </a:r>
            <a:br>
              <a:rPr lang="en-US" sz="1400" b="0" dirty="0" smtClean="0">
                <a:latin typeface="+mn-lt"/>
              </a:rPr>
            </a:br>
            <a:r>
              <a:rPr lang="en-US" sz="1400" b="0" dirty="0" smtClean="0">
                <a:latin typeface="+mn-lt"/>
              </a:rPr>
              <a:t>I/O </a:t>
            </a:r>
            <a:r>
              <a:rPr lang="en-US" sz="1400" b="0" dirty="0">
                <a:latin typeface="+mn-lt"/>
              </a:rPr>
              <a:t>and </a:t>
            </a:r>
          </a:p>
          <a:p>
            <a:pPr eaLnBrk="0" hangingPunct="0"/>
            <a:r>
              <a:rPr lang="en-US" sz="1400" b="0" dirty="0">
                <a:latin typeface="+mn-lt"/>
              </a:rPr>
              <a:t>stop other CPUs</a:t>
            </a:r>
          </a:p>
        </p:txBody>
      </p:sp>
      <p:sp>
        <p:nvSpPr>
          <p:cNvPr id="313358" name="Line 14"/>
          <p:cNvSpPr>
            <a:spLocks noChangeShapeType="1"/>
          </p:cNvSpPr>
          <p:nvPr/>
        </p:nvSpPr>
        <p:spPr bwMode="auto">
          <a:xfrm flipH="1" flipV="1">
            <a:off x="2133600" y="4006850"/>
            <a:ext cx="0" cy="609600"/>
          </a:xfrm>
          <a:prstGeom prst="line">
            <a:avLst/>
          </a:prstGeom>
          <a:noFill/>
          <a:ln w="9525">
            <a:solidFill>
              <a:schemeClr val="tx1"/>
            </a:solidFill>
            <a:round/>
            <a:headEnd/>
            <a:tailEnd type="triangle" w="med" len="med"/>
          </a:ln>
          <a:effectLst/>
        </p:spPr>
        <p:txBody>
          <a:bodyPr/>
          <a:lstStyle/>
          <a:p>
            <a:endParaRPr lang="en-US">
              <a:latin typeface="+mn-lt"/>
            </a:endParaRPr>
          </a:p>
        </p:txBody>
      </p:sp>
      <p:sp>
        <p:nvSpPr>
          <p:cNvPr id="313359" name="Text Box 15"/>
          <p:cNvSpPr txBox="1">
            <a:spLocks noChangeArrowheads="1"/>
          </p:cNvSpPr>
          <p:nvPr/>
        </p:nvSpPr>
        <p:spPr bwMode="auto">
          <a:xfrm>
            <a:off x="3048000" y="2766536"/>
            <a:ext cx="1676400" cy="738664"/>
          </a:xfrm>
          <a:prstGeom prst="rect">
            <a:avLst/>
          </a:prstGeom>
          <a:noFill/>
          <a:ln w="9525">
            <a:noFill/>
            <a:miter lim="800000"/>
            <a:headEnd/>
            <a:tailEnd/>
          </a:ln>
          <a:effectLst/>
        </p:spPr>
        <p:txBody>
          <a:bodyPr>
            <a:spAutoFit/>
          </a:bodyPr>
          <a:lstStyle/>
          <a:p>
            <a:pPr algn="r" eaLnBrk="0" hangingPunct="0"/>
            <a:r>
              <a:rPr lang="en-US" sz="1400" b="0" dirty="0">
                <a:latin typeface="+mn-lt"/>
              </a:rPr>
              <a:t>Save State </a:t>
            </a:r>
            <a:r>
              <a:rPr lang="en-US" sz="1400" b="0" dirty="0" smtClean="0">
                <a:latin typeface="+mn-lt"/>
              </a:rPr>
              <a:t/>
            </a:r>
            <a:br>
              <a:rPr lang="en-US" sz="1400" b="0" dirty="0" smtClean="0">
                <a:latin typeface="+mn-lt"/>
              </a:rPr>
            </a:br>
            <a:r>
              <a:rPr lang="en-US" sz="1400" b="0" dirty="0" smtClean="0">
                <a:latin typeface="+mn-lt"/>
              </a:rPr>
              <a:t>of </a:t>
            </a:r>
            <a:r>
              <a:rPr lang="en-US" sz="1400" b="0" dirty="0">
                <a:latin typeface="+mn-lt"/>
              </a:rPr>
              <a:t>environment as needed</a:t>
            </a:r>
          </a:p>
        </p:txBody>
      </p:sp>
      <p:sp>
        <p:nvSpPr>
          <p:cNvPr id="313360" name="Line 16"/>
          <p:cNvSpPr>
            <a:spLocks noChangeShapeType="1"/>
          </p:cNvSpPr>
          <p:nvPr/>
        </p:nvSpPr>
        <p:spPr bwMode="auto">
          <a:xfrm>
            <a:off x="3886200" y="3321050"/>
            <a:ext cx="0" cy="685800"/>
          </a:xfrm>
          <a:prstGeom prst="line">
            <a:avLst/>
          </a:prstGeom>
          <a:noFill/>
          <a:ln w="9525">
            <a:solidFill>
              <a:schemeClr val="tx1"/>
            </a:solidFill>
            <a:round/>
            <a:headEnd/>
            <a:tailEnd type="triangle" w="med" len="med"/>
          </a:ln>
          <a:effectLst/>
        </p:spPr>
        <p:txBody>
          <a:bodyPr/>
          <a:lstStyle/>
          <a:p>
            <a:endParaRPr lang="en-US">
              <a:latin typeface="+mn-lt"/>
            </a:endParaRPr>
          </a:p>
        </p:txBody>
      </p:sp>
      <p:sp>
        <p:nvSpPr>
          <p:cNvPr id="313361" name="Text Box 17"/>
          <p:cNvSpPr txBox="1">
            <a:spLocks noChangeArrowheads="1"/>
          </p:cNvSpPr>
          <p:nvPr/>
        </p:nvSpPr>
        <p:spPr bwMode="auto">
          <a:xfrm>
            <a:off x="3581400" y="4692650"/>
            <a:ext cx="1295400" cy="523220"/>
          </a:xfrm>
          <a:prstGeom prst="rect">
            <a:avLst/>
          </a:prstGeom>
          <a:noFill/>
          <a:ln w="9525">
            <a:noFill/>
            <a:miter lim="800000"/>
            <a:headEnd/>
            <a:tailEnd/>
          </a:ln>
          <a:effectLst/>
        </p:spPr>
        <p:txBody>
          <a:bodyPr wrap="square">
            <a:spAutoFit/>
          </a:bodyPr>
          <a:lstStyle/>
          <a:p>
            <a:pPr eaLnBrk="0" hangingPunct="0"/>
            <a:r>
              <a:rPr lang="en-US" sz="1400" b="0" dirty="0">
                <a:latin typeface="+mn-lt"/>
              </a:rPr>
              <a:t>SKINIT</a:t>
            </a:r>
          </a:p>
          <a:p>
            <a:pPr eaLnBrk="0" hangingPunct="0"/>
            <a:r>
              <a:rPr lang="en-US" sz="1400" b="0" dirty="0">
                <a:latin typeface="+mn-lt"/>
              </a:rPr>
              <a:t>Instruction</a:t>
            </a:r>
          </a:p>
        </p:txBody>
      </p:sp>
      <p:sp>
        <p:nvSpPr>
          <p:cNvPr id="313362" name="Line 18"/>
          <p:cNvSpPr>
            <a:spLocks noChangeShapeType="1"/>
          </p:cNvSpPr>
          <p:nvPr/>
        </p:nvSpPr>
        <p:spPr bwMode="auto">
          <a:xfrm flipH="1" flipV="1">
            <a:off x="4343400" y="4006850"/>
            <a:ext cx="0" cy="609600"/>
          </a:xfrm>
          <a:prstGeom prst="line">
            <a:avLst/>
          </a:prstGeom>
          <a:noFill/>
          <a:ln w="9525">
            <a:solidFill>
              <a:schemeClr val="tx1"/>
            </a:solidFill>
            <a:round/>
            <a:headEnd/>
            <a:tailEnd type="triangle" w="med" len="med"/>
          </a:ln>
          <a:effectLst/>
        </p:spPr>
        <p:txBody>
          <a:bodyPr/>
          <a:lstStyle/>
          <a:p>
            <a:endParaRPr lang="en-US">
              <a:latin typeface="+mn-lt"/>
            </a:endParaRPr>
          </a:p>
        </p:txBody>
      </p:sp>
      <p:sp>
        <p:nvSpPr>
          <p:cNvPr id="313363" name="Freeform 19"/>
          <p:cNvSpPr>
            <a:spLocks/>
          </p:cNvSpPr>
          <p:nvPr/>
        </p:nvSpPr>
        <p:spPr bwMode="auto">
          <a:xfrm>
            <a:off x="4343400" y="1873250"/>
            <a:ext cx="1676400" cy="2133600"/>
          </a:xfrm>
          <a:custGeom>
            <a:avLst/>
            <a:gdLst/>
            <a:ahLst/>
            <a:cxnLst>
              <a:cxn ang="0">
                <a:pos x="0" y="1344"/>
              </a:cxn>
              <a:cxn ang="0">
                <a:pos x="528" y="816"/>
              </a:cxn>
              <a:cxn ang="0">
                <a:pos x="672" y="144"/>
              </a:cxn>
              <a:cxn ang="0">
                <a:pos x="1056" y="0"/>
              </a:cxn>
            </a:cxnLst>
            <a:rect l="0" t="0" r="r" b="b"/>
            <a:pathLst>
              <a:path w="1056" h="1344">
                <a:moveTo>
                  <a:pt x="0" y="1344"/>
                </a:moveTo>
                <a:cubicBezTo>
                  <a:pt x="208" y="1180"/>
                  <a:pt x="416" y="1016"/>
                  <a:pt x="528" y="816"/>
                </a:cubicBezTo>
                <a:cubicBezTo>
                  <a:pt x="640" y="616"/>
                  <a:pt x="584" y="280"/>
                  <a:pt x="672" y="144"/>
                </a:cubicBezTo>
                <a:cubicBezTo>
                  <a:pt x="760" y="8"/>
                  <a:pt x="908" y="4"/>
                  <a:pt x="1056" y="0"/>
                </a:cubicBezTo>
              </a:path>
            </a:pathLst>
          </a:custGeom>
          <a:ln w="12700">
            <a:prstDash val="dash"/>
            <a:headEnd type="none" w="med" len="med"/>
            <a:tailEnd type="triangle" w="med" len="med"/>
          </a:ln>
        </p:spPr>
        <p:style>
          <a:lnRef idx="2">
            <a:schemeClr val="accent4"/>
          </a:lnRef>
          <a:fillRef idx="0">
            <a:schemeClr val="accent4"/>
          </a:fillRef>
          <a:effectRef idx="1">
            <a:schemeClr val="accent4"/>
          </a:effectRef>
          <a:fontRef idx="minor">
            <a:schemeClr val="tx1"/>
          </a:fontRef>
        </p:style>
        <p:txBody>
          <a:bodyPr/>
          <a:lstStyle/>
          <a:p>
            <a:endParaRPr lang="en-US">
              <a:latin typeface="+mn-lt"/>
            </a:endParaRPr>
          </a:p>
        </p:txBody>
      </p:sp>
      <p:sp>
        <p:nvSpPr>
          <p:cNvPr id="313364" name="Text Box 20"/>
          <p:cNvSpPr txBox="1">
            <a:spLocks noChangeArrowheads="1"/>
          </p:cNvSpPr>
          <p:nvPr/>
        </p:nvSpPr>
        <p:spPr bwMode="auto">
          <a:xfrm>
            <a:off x="5257800" y="2406650"/>
            <a:ext cx="2819400" cy="738664"/>
          </a:xfrm>
          <a:prstGeom prst="rect">
            <a:avLst/>
          </a:prstGeom>
          <a:noFill/>
          <a:ln w="9525">
            <a:noFill/>
            <a:miter lim="800000"/>
            <a:headEnd/>
            <a:tailEnd/>
          </a:ln>
          <a:effectLst/>
        </p:spPr>
        <p:txBody>
          <a:bodyPr>
            <a:spAutoFit/>
          </a:bodyPr>
          <a:lstStyle/>
          <a:p>
            <a:pPr eaLnBrk="0" hangingPunct="0"/>
            <a:r>
              <a:rPr lang="en-US" sz="1400" b="0" dirty="0">
                <a:latin typeface="+mn-lt"/>
              </a:rPr>
              <a:t>SL is copied to TPM by hardware and Hash of SL is calculated and Stored in a TPM PCR</a:t>
            </a:r>
          </a:p>
        </p:txBody>
      </p:sp>
      <p:pic>
        <p:nvPicPr>
          <p:cNvPr id="313365" name="Picture 21" descr="MCj03300050000[1]"/>
          <p:cNvPicPr>
            <a:picLocks noChangeAspect="1" noChangeArrowheads="1"/>
          </p:cNvPicPr>
          <p:nvPr/>
        </p:nvPicPr>
        <p:blipFill>
          <a:blip r:embed="rId3"/>
          <a:srcRect/>
          <a:stretch>
            <a:fillRect/>
          </a:stretch>
        </p:blipFill>
        <p:spPr bwMode="auto">
          <a:xfrm>
            <a:off x="6019800" y="1111250"/>
            <a:ext cx="1808163" cy="1235075"/>
          </a:xfrm>
          <a:prstGeom prst="rect">
            <a:avLst/>
          </a:prstGeom>
          <a:noFill/>
          <a:effectLst>
            <a:outerShdw blurRad="50800" dist="38100" dir="2700000" algn="tl" rotWithShape="0">
              <a:prstClr val="black">
                <a:alpha val="40000"/>
              </a:prstClr>
            </a:outerShdw>
          </a:effectLst>
        </p:spPr>
      </p:pic>
      <p:sp>
        <p:nvSpPr>
          <p:cNvPr id="313366" name="Text Box 22"/>
          <p:cNvSpPr txBox="1">
            <a:spLocks noChangeArrowheads="1"/>
          </p:cNvSpPr>
          <p:nvPr/>
        </p:nvSpPr>
        <p:spPr bwMode="auto">
          <a:xfrm>
            <a:off x="4724400" y="5683250"/>
            <a:ext cx="1676400" cy="523220"/>
          </a:xfrm>
          <a:prstGeom prst="rect">
            <a:avLst/>
          </a:prstGeom>
          <a:noFill/>
          <a:ln w="9525">
            <a:noFill/>
            <a:miter lim="800000"/>
            <a:headEnd/>
            <a:tailEnd/>
          </a:ln>
          <a:effectLst/>
        </p:spPr>
        <p:txBody>
          <a:bodyPr>
            <a:spAutoFit/>
          </a:bodyPr>
          <a:lstStyle/>
          <a:p>
            <a:pPr eaLnBrk="0" hangingPunct="0"/>
            <a:r>
              <a:rPr lang="en-US" sz="1400" b="0" dirty="0">
                <a:latin typeface="+mn-lt"/>
              </a:rPr>
              <a:t>SL Validates </a:t>
            </a:r>
            <a:r>
              <a:rPr lang="en-US" sz="1400" b="0" dirty="0" smtClean="0">
                <a:latin typeface="+mn-lt"/>
              </a:rPr>
              <a:t/>
            </a:r>
            <a:br>
              <a:rPr lang="en-US" sz="1400" b="0" dirty="0" smtClean="0">
                <a:latin typeface="+mn-lt"/>
              </a:rPr>
            </a:br>
            <a:r>
              <a:rPr lang="en-US" sz="1400" b="0" dirty="0" smtClean="0">
                <a:latin typeface="+mn-lt"/>
              </a:rPr>
              <a:t>and </a:t>
            </a:r>
            <a:r>
              <a:rPr lang="en-US" sz="1400" b="0" dirty="0">
                <a:latin typeface="+mn-lt"/>
              </a:rPr>
              <a:t>loads CV</a:t>
            </a:r>
          </a:p>
        </p:txBody>
      </p:sp>
      <p:sp>
        <p:nvSpPr>
          <p:cNvPr id="313367" name="Text Box 23"/>
          <p:cNvSpPr txBox="1">
            <a:spLocks noChangeArrowheads="1"/>
          </p:cNvSpPr>
          <p:nvPr/>
        </p:nvSpPr>
        <p:spPr bwMode="auto">
          <a:xfrm>
            <a:off x="5791200" y="4616450"/>
            <a:ext cx="2286000" cy="307777"/>
          </a:xfrm>
          <a:prstGeom prst="rect">
            <a:avLst/>
          </a:prstGeom>
          <a:noFill/>
          <a:ln w="9525">
            <a:noFill/>
            <a:miter lim="800000"/>
            <a:headEnd/>
            <a:tailEnd/>
          </a:ln>
          <a:effectLst/>
        </p:spPr>
        <p:txBody>
          <a:bodyPr>
            <a:spAutoFit/>
          </a:bodyPr>
          <a:lstStyle/>
          <a:p>
            <a:pPr eaLnBrk="0" hangingPunct="0"/>
            <a:r>
              <a:rPr lang="en-US" sz="1400" b="0" dirty="0">
                <a:latin typeface="+mn-lt"/>
              </a:rPr>
              <a:t>CV Validates Configuration</a:t>
            </a:r>
          </a:p>
        </p:txBody>
      </p:sp>
      <p:sp>
        <p:nvSpPr>
          <p:cNvPr id="313368" name="Text Box 24"/>
          <p:cNvSpPr txBox="1">
            <a:spLocks noChangeArrowheads="1"/>
          </p:cNvSpPr>
          <p:nvPr/>
        </p:nvSpPr>
        <p:spPr bwMode="auto">
          <a:xfrm>
            <a:off x="6400800" y="5683250"/>
            <a:ext cx="2286000" cy="307777"/>
          </a:xfrm>
          <a:prstGeom prst="rect">
            <a:avLst/>
          </a:prstGeom>
          <a:noFill/>
          <a:ln w="9525">
            <a:noFill/>
            <a:miter lim="800000"/>
            <a:headEnd/>
            <a:tailEnd/>
          </a:ln>
          <a:effectLst/>
        </p:spPr>
        <p:txBody>
          <a:bodyPr>
            <a:spAutoFit/>
          </a:bodyPr>
          <a:lstStyle/>
          <a:p>
            <a:pPr eaLnBrk="0" hangingPunct="0"/>
            <a:r>
              <a:rPr lang="en-US" sz="1400" b="0" dirty="0">
                <a:latin typeface="+mn-lt"/>
              </a:rPr>
              <a:t>SL Measures </a:t>
            </a:r>
            <a:r>
              <a:rPr lang="en-US" sz="1400" b="0" dirty="0" smtClean="0">
                <a:latin typeface="+mn-lt"/>
              </a:rPr>
              <a:t>HV</a:t>
            </a:r>
            <a:endParaRPr lang="en-US" sz="1400" b="0" dirty="0">
              <a:latin typeface="+mn-lt"/>
            </a:endParaRPr>
          </a:p>
        </p:txBody>
      </p:sp>
      <p:sp>
        <p:nvSpPr>
          <p:cNvPr id="313369" name="Text Box 25"/>
          <p:cNvSpPr txBox="1">
            <a:spLocks noChangeArrowheads="1"/>
          </p:cNvSpPr>
          <p:nvPr/>
        </p:nvSpPr>
        <p:spPr bwMode="auto">
          <a:xfrm>
            <a:off x="7696200" y="4692650"/>
            <a:ext cx="914400" cy="307777"/>
          </a:xfrm>
          <a:prstGeom prst="rect">
            <a:avLst/>
          </a:prstGeom>
          <a:noFill/>
          <a:ln w="9525">
            <a:noFill/>
            <a:miter lim="800000"/>
            <a:headEnd/>
            <a:tailEnd/>
          </a:ln>
          <a:effectLst/>
        </p:spPr>
        <p:txBody>
          <a:bodyPr>
            <a:spAutoFit/>
          </a:bodyPr>
          <a:lstStyle/>
          <a:p>
            <a:pPr eaLnBrk="0" hangingPunct="0"/>
            <a:r>
              <a:rPr lang="en-US" sz="1400" b="0">
                <a:latin typeface="+mn-lt"/>
              </a:rPr>
              <a:t>HV Init</a:t>
            </a:r>
          </a:p>
        </p:txBody>
      </p:sp>
      <p:sp>
        <p:nvSpPr>
          <p:cNvPr id="313370" name="Line 26"/>
          <p:cNvSpPr>
            <a:spLocks noChangeShapeType="1"/>
          </p:cNvSpPr>
          <p:nvPr/>
        </p:nvSpPr>
        <p:spPr bwMode="auto">
          <a:xfrm flipH="1" flipV="1">
            <a:off x="5410200" y="4006850"/>
            <a:ext cx="0" cy="1752600"/>
          </a:xfrm>
          <a:prstGeom prst="line">
            <a:avLst/>
          </a:prstGeom>
          <a:noFill/>
          <a:ln w="9525">
            <a:solidFill>
              <a:schemeClr val="tx1"/>
            </a:solidFill>
            <a:round/>
            <a:headEnd/>
            <a:tailEnd type="triangle" w="med" len="med"/>
          </a:ln>
          <a:effectLst/>
        </p:spPr>
        <p:txBody>
          <a:bodyPr/>
          <a:lstStyle/>
          <a:p>
            <a:endParaRPr lang="en-US">
              <a:latin typeface="+mn-lt"/>
            </a:endParaRPr>
          </a:p>
        </p:txBody>
      </p:sp>
      <p:sp>
        <p:nvSpPr>
          <p:cNvPr id="313371" name="Line 27"/>
          <p:cNvSpPr>
            <a:spLocks noChangeShapeType="1"/>
          </p:cNvSpPr>
          <p:nvPr/>
        </p:nvSpPr>
        <p:spPr bwMode="auto">
          <a:xfrm flipH="1" flipV="1">
            <a:off x="7467600" y="4006850"/>
            <a:ext cx="0" cy="1708150"/>
          </a:xfrm>
          <a:prstGeom prst="line">
            <a:avLst/>
          </a:prstGeom>
          <a:noFill/>
          <a:ln w="9525">
            <a:solidFill>
              <a:schemeClr val="tx1"/>
            </a:solidFill>
            <a:round/>
            <a:headEnd/>
            <a:tailEnd type="triangle" w="med" len="med"/>
          </a:ln>
          <a:effectLst/>
        </p:spPr>
        <p:txBody>
          <a:bodyPr/>
          <a:lstStyle/>
          <a:p>
            <a:endParaRPr lang="en-US">
              <a:latin typeface="+mn-lt"/>
            </a:endParaRPr>
          </a:p>
        </p:txBody>
      </p:sp>
      <p:sp>
        <p:nvSpPr>
          <p:cNvPr id="313372" name="Line 28"/>
          <p:cNvSpPr>
            <a:spLocks noChangeShapeType="1"/>
          </p:cNvSpPr>
          <p:nvPr/>
        </p:nvSpPr>
        <p:spPr bwMode="auto">
          <a:xfrm flipH="1" flipV="1">
            <a:off x="6553200" y="4006850"/>
            <a:ext cx="0" cy="609600"/>
          </a:xfrm>
          <a:prstGeom prst="line">
            <a:avLst/>
          </a:prstGeom>
          <a:noFill/>
          <a:ln w="9525">
            <a:solidFill>
              <a:schemeClr val="tx1"/>
            </a:solidFill>
            <a:round/>
            <a:headEnd/>
            <a:tailEnd type="triangle" w="med" len="med"/>
          </a:ln>
          <a:effectLst/>
        </p:spPr>
        <p:txBody>
          <a:bodyPr/>
          <a:lstStyle/>
          <a:p>
            <a:endParaRPr lang="en-US">
              <a:latin typeface="+mn-lt"/>
            </a:endParaRPr>
          </a:p>
        </p:txBody>
      </p:sp>
      <p:sp>
        <p:nvSpPr>
          <p:cNvPr id="313373" name="Line 29"/>
          <p:cNvSpPr>
            <a:spLocks noChangeShapeType="1"/>
          </p:cNvSpPr>
          <p:nvPr/>
        </p:nvSpPr>
        <p:spPr bwMode="auto">
          <a:xfrm flipH="1" flipV="1">
            <a:off x="8153400" y="4006850"/>
            <a:ext cx="0" cy="609600"/>
          </a:xfrm>
          <a:prstGeom prst="line">
            <a:avLst/>
          </a:prstGeom>
          <a:noFill/>
          <a:ln w="9525">
            <a:solidFill>
              <a:schemeClr val="tx1"/>
            </a:solidFill>
            <a:round/>
            <a:headEnd/>
            <a:tailEnd type="triangle" w="med" len="med"/>
          </a:ln>
          <a:effectLst/>
        </p:spPr>
        <p:txBody>
          <a:bodyPr/>
          <a:lstStyle/>
          <a:p>
            <a:endParaRPr lang="en-US">
              <a:latin typeface="+mn-lt"/>
            </a:endParaRPr>
          </a:p>
        </p:txBody>
      </p:sp>
      <p:sp>
        <p:nvSpPr>
          <p:cNvPr id="313374" name="Freeform 30"/>
          <p:cNvSpPr>
            <a:spLocks/>
          </p:cNvSpPr>
          <p:nvPr/>
        </p:nvSpPr>
        <p:spPr bwMode="auto">
          <a:xfrm>
            <a:off x="5410200" y="2101850"/>
            <a:ext cx="3263900" cy="1905000"/>
          </a:xfrm>
          <a:custGeom>
            <a:avLst/>
            <a:gdLst/>
            <a:ahLst/>
            <a:cxnLst>
              <a:cxn ang="0">
                <a:pos x="0" y="1200"/>
              </a:cxn>
              <a:cxn ang="0">
                <a:pos x="1824" y="672"/>
              </a:cxn>
              <a:cxn ang="0">
                <a:pos x="1392" y="0"/>
              </a:cxn>
            </a:cxnLst>
            <a:rect l="0" t="0" r="r" b="b"/>
            <a:pathLst>
              <a:path w="2056" h="1200">
                <a:moveTo>
                  <a:pt x="0" y="1200"/>
                </a:moveTo>
                <a:cubicBezTo>
                  <a:pt x="796" y="1036"/>
                  <a:pt x="1592" y="872"/>
                  <a:pt x="1824" y="672"/>
                </a:cubicBezTo>
                <a:cubicBezTo>
                  <a:pt x="2056" y="472"/>
                  <a:pt x="1472" y="96"/>
                  <a:pt x="1392" y="0"/>
                </a:cubicBezTo>
              </a:path>
            </a:pathLst>
          </a:custGeom>
          <a:ln w="6350">
            <a:prstDash val="dash"/>
            <a:headEnd type="none" w="med" len="med"/>
            <a:tailEnd type="triangle" w="med" len="med"/>
          </a:ln>
        </p:spPr>
        <p:style>
          <a:lnRef idx="2">
            <a:schemeClr val="accent6"/>
          </a:lnRef>
          <a:fillRef idx="0">
            <a:schemeClr val="accent6"/>
          </a:fillRef>
          <a:effectRef idx="1">
            <a:schemeClr val="accent6"/>
          </a:effectRef>
          <a:fontRef idx="minor">
            <a:schemeClr val="tx1"/>
          </a:fontRef>
        </p:style>
        <p:txBody>
          <a:bodyPr/>
          <a:lstStyle/>
          <a:p>
            <a:endParaRPr lang="en-US">
              <a:latin typeface="+mn-lt"/>
            </a:endParaRPr>
          </a:p>
        </p:txBody>
      </p:sp>
      <p:sp>
        <p:nvSpPr>
          <p:cNvPr id="313375" name="Text Box 31"/>
          <p:cNvSpPr txBox="1">
            <a:spLocks noChangeArrowheads="1"/>
          </p:cNvSpPr>
          <p:nvPr/>
        </p:nvSpPr>
        <p:spPr bwMode="auto">
          <a:xfrm>
            <a:off x="8153400" y="1949450"/>
            <a:ext cx="914400" cy="523220"/>
          </a:xfrm>
          <a:prstGeom prst="rect">
            <a:avLst/>
          </a:prstGeom>
          <a:noFill/>
          <a:ln w="9525">
            <a:noFill/>
            <a:miter lim="800000"/>
            <a:headEnd/>
            <a:tailEnd/>
          </a:ln>
          <a:effectLst/>
        </p:spPr>
        <p:txBody>
          <a:bodyPr>
            <a:spAutoFit/>
          </a:bodyPr>
          <a:lstStyle/>
          <a:p>
            <a:pPr eaLnBrk="0" hangingPunct="0"/>
            <a:r>
              <a:rPr lang="en-US" sz="1400" b="0">
                <a:latin typeface="+mn-lt"/>
              </a:rPr>
              <a:t>TPM PCR Updates</a:t>
            </a:r>
          </a:p>
        </p:txBody>
      </p:sp>
      <p:sp>
        <p:nvSpPr>
          <p:cNvPr id="313376" name="Freeform 32"/>
          <p:cNvSpPr>
            <a:spLocks/>
          </p:cNvSpPr>
          <p:nvPr/>
        </p:nvSpPr>
        <p:spPr bwMode="auto">
          <a:xfrm>
            <a:off x="7467600" y="2101850"/>
            <a:ext cx="939800" cy="1905000"/>
          </a:xfrm>
          <a:custGeom>
            <a:avLst/>
            <a:gdLst/>
            <a:ahLst/>
            <a:cxnLst>
              <a:cxn ang="0">
                <a:pos x="0" y="1200"/>
              </a:cxn>
              <a:cxn ang="0">
                <a:pos x="576" y="624"/>
              </a:cxn>
              <a:cxn ang="0">
                <a:pos x="96" y="0"/>
              </a:cxn>
            </a:cxnLst>
            <a:rect l="0" t="0" r="r" b="b"/>
            <a:pathLst>
              <a:path w="592" h="1200">
                <a:moveTo>
                  <a:pt x="0" y="1200"/>
                </a:moveTo>
                <a:cubicBezTo>
                  <a:pt x="280" y="1012"/>
                  <a:pt x="560" y="824"/>
                  <a:pt x="576" y="624"/>
                </a:cubicBezTo>
                <a:cubicBezTo>
                  <a:pt x="592" y="424"/>
                  <a:pt x="160" y="48"/>
                  <a:pt x="96" y="0"/>
                </a:cubicBezTo>
              </a:path>
            </a:pathLst>
          </a:custGeom>
          <a:ln w="6350">
            <a:prstDash val="dash"/>
            <a:headEnd type="none" w="med" len="med"/>
            <a:tailEnd type="triangle" w="med" len="med"/>
          </a:ln>
        </p:spPr>
        <p:style>
          <a:lnRef idx="2">
            <a:schemeClr val="accent6"/>
          </a:lnRef>
          <a:fillRef idx="0">
            <a:schemeClr val="accent6"/>
          </a:fillRef>
          <a:effectRef idx="1">
            <a:schemeClr val="accent6"/>
          </a:effectRef>
          <a:fontRef idx="minor">
            <a:schemeClr val="tx1"/>
          </a:fontRef>
        </p:style>
        <p:txBody>
          <a:bodyPr/>
          <a:lstStyle/>
          <a:p>
            <a:endParaRPr lang="en-US">
              <a:latin typeface="+mn-lt"/>
            </a:endParaRPr>
          </a:p>
        </p:txBody>
      </p:sp>
      <p:sp>
        <p:nvSpPr>
          <p:cNvPr id="313377" name="Text Box 33"/>
          <p:cNvSpPr txBox="1">
            <a:spLocks noChangeArrowheads="1"/>
          </p:cNvSpPr>
          <p:nvPr/>
        </p:nvSpPr>
        <p:spPr bwMode="auto">
          <a:xfrm>
            <a:off x="7848600" y="5149850"/>
            <a:ext cx="1219200" cy="738664"/>
          </a:xfrm>
          <a:prstGeom prst="rect">
            <a:avLst/>
          </a:prstGeom>
          <a:noFill/>
          <a:ln w="9525">
            <a:noFill/>
            <a:miter lim="800000"/>
            <a:headEnd/>
            <a:tailEnd/>
          </a:ln>
          <a:effectLst/>
        </p:spPr>
        <p:txBody>
          <a:bodyPr>
            <a:spAutoFit/>
          </a:bodyPr>
          <a:lstStyle/>
          <a:p>
            <a:pPr eaLnBrk="0" hangingPunct="0"/>
            <a:r>
              <a:rPr lang="en-US" sz="1400" b="0" dirty="0">
                <a:latin typeface="+mn-lt"/>
              </a:rPr>
              <a:t>Reload saved environment </a:t>
            </a:r>
            <a:r>
              <a:rPr lang="en-US" sz="1400" b="0" dirty="0" smtClean="0">
                <a:latin typeface="+mn-lt"/>
              </a:rPr>
              <a:t/>
            </a:r>
            <a:br>
              <a:rPr lang="en-US" sz="1400" b="0" dirty="0" smtClean="0">
                <a:latin typeface="+mn-lt"/>
              </a:rPr>
            </a:br>
            <a:r>
              <a:rPr lang="en-US" sz="1400" b="0" dirty="0" smtClean="0">
                <a:latin typeface="+mn-lt"/>
              </a:rPr>
              <a:t>as </a:t>
            </a:r>
            <a:r>
              <a:rPr lang="en-US" sz="1400" b="0" dirty="0">
                <a:latin typeface="+mn-lt"/>
              </a:rPr>
              <a:t>needed</a:t>
            </a:r>
          </a:p>
        </p:txBody>
      </p:sp>
      <p:sp>
        <p:nvSpPr>
          <p:cNvPr id="313378" name="Line 34"/>
          <p:cNvSpPr>
            <a:spLocks noChangeShapeType="1"/>
          </p:cNvSpPr>
          <p:nvPr/>
        </p:nvSpPr>
        <p:spPr bwMode="auto">
          <a:xfrm flipH="1" flipV="1">
            <a:off x="8686800" y="4006850"/>
            <a:ext cx="0" cy="1143000"/>
          </a:xfrm>
          <a:prstGeom prst="line">
            <a:avLst/>
          </a:prstGeom>
          <a:noFill/>
          <a:ln w="9525">
            <a:solidFill>
              <a:schemeClr val="tx1"/>
            </a:solidFill>
            <a:round/>
            <a:headEnd/>
            <a:tailEnd type="triangle" w="med" len="med"/>
          </a:ln>
          <a:effectLst/>
        </p:spPr>
        <p:txBody>
          <a:bodyPr/>
          <a:lstStyle/>
          <a:p>
            <a:endParaRPr lang="en-US">
              <a:latin typeface="+mn-lt"/>
            </a:endParaRPr>
          </a:p>
        </p:txBody>
      </p:sp>
      <p:sp>
        <p:nvSpPr>
          <p:cNvPr id="313379" name="Text Box 35"/>
          <p:cNvSpPr txBox="1">
            <a:spLocks noChangeArrowheads="1"/>
          </p:cNvSpPr>
          <p:nvPr/>
        </p:nvSpPr>
        <p:spPr bwMode="auto">
          <a:xfrm rot="18382804">
            <a:off x="6671711" y="1379508"/>
            <a:ext cx="737702" cy="400110"/>
          </a:xfrm>
          <a:prstGeom prst="rect">
            <a:avLst/>
          </a:prstGeom>
          <a:solidFill>
            <a:schemeClr val="bg1"/>
          </a:solidFill>
          <a:ln w="9525">
            <a:noFill/>
            <a:miter lim="800000"/>
            <a:headEnd/>
            <a:tailEnd/>
          </a:ln>
          <a:effectLst/>
        </p:spPr>
        <p:txBody>
          <a:bodyPr wrap="none">
            <a:spAutoFit/>
          </a:bodyPr>
          <a:lstStyle/>
          <a:p>
            <a:pPr eaLnBrk="0" hangingPunct="0"/>
            <a:r>
              <a:rPr lang="en-US" sz="2000">
                <a:latin typeface="+mn-lt"/>
              </a:rPr>
              <a:t>TPM</a:t>
            </a:r>
          </a:p>
        </p:txBody>
      </p:sp>
    </p:spTree>
  </p:cSld>
  <p:clrMapOvr>
    <a:masterClrMapping/>
  </p:clrMapOvr>
  <p:transition>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5394" name="Rectangle 2"/>
          <p:cNvSpPr>
            <a:spLocks noGrp="1" noChangeArrowheads="1"/>
          </p:cNvSpPr>
          <p:nvPr>
            <p:ph type="title"/>
          </p:nvPr>
        </p:nvSpPr>
        <p:spPr/>
        <p:txBody>
          <a:bodyPr/>
          <a:lstStyle/>
          <a:p>
            <a:r>
              <a:rPr lang="en-US" dirty="0"/>
              <a:t>CV </a:t>
            </a:r>
            <a:r>
              <a:rPr lang="en-US" dirty="0" smtClean="0"/>
              <a:t>Software Components</a:t>
            </a:r>
            <a:endParaRPr lang="en-US" dirty="0"/>
          </a:p>
        </p:txBody>
      </p:sp>
      <p:pic>
        <p:nvPicPr>
          <p:cNvPr id="315397" name="Picture 5"/>
          <p:cNvPicPr>
            <a:picLocks noChangeAspect="1" noChangeArrowheads="1"/>
          </p:cNvPicPr>
          <p:nvPr/>
        </p:nvPicPr>
        <p:blipFill>
          <a:blip r:embed="rId3"/>
          <a:srcRect/>
          <a:stretch>
            <a:fillRect/>
          </a:stretch>
        </p:blipFill>
        <p:spPr bwMode="auto">
          <a:xfrm>
            <a:off x="1371600" y="1295400"/>
            <a:ext cx="5886450" cy="4821238"/>
          </a:xfrm>
          <a:prstGeom prst="rect">
            <a:avLst/>
          </a:prstGeom>
          <a:noFill/>
        </p:spPr>
      </p:pic>
    </p:spTree>
  </p:cSld>
  <p:clrMapOvr>
    <a:masterClrMapping/>
  </p:clrMapOvr>
  <p:transition>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42" name="Rectangle 1026"/>
          <p:cNvSpPr>
            <a:spLocks noGrp="1" noChangeArrowheads="1"/>
          </p:cNvSpPr>
          <p:nvPr>
            <p:ph type="title"/>
          </p:nvPr>
        </p:nvSpPr>
        <p:spPr/>
        <p:txBody>
          <a:bodyPr/>
          <a:lstStyle/>
          <a:p>
            <a:r>
              <a:rPr lang="en-US" dirty="0"/>
              <a:t>CV </a:t>
            </a:r>
            <a:r>
              <a:rPr lang="en-US" dirty="0" smtClean="0"/>
              <a:t>Details</a:t>
            </a:r>
            <a:endParaRPr lang="en-US" dirty="0"/>
          </a:p>
        </p:txBody>
      </p:sp>
      <p:sp>
        <p:nvSpPr>
          <p:cNvPr id="317443" name="Rectangle 1027"/>
          <p:cNvSpPr>
            <a:spLocks noGrp="1" noChangeArrowheads="1"/>
          </p:cNvSpPr>
          <p:nvPr>
            <p:ph idx="1"/>
          </p:nvPr>
        </p:nvSpPr>
        <p:spPr/>
        <p:txBody>
          <a:bodyPr/>
          <a:lstStyle/>
          <a:p>
            <a:r>
              <a:rPr lang="en-US"/>
              <a:t>SKINIT instruction</a:t>
            </a:r>
          </a:p>
          <a:p>
            <a:r>
              <a:rPr lang="en-US"/>
              <a:t>SL1 – secure loader</a:t>
            </a:r>
          </a:p>
          <a:p>
            <a:r>
              <a:rPr lang="en-US"/>
              <a:t>SL2 – secure loader</a:t>
            </a:r>
          </a:p>
          <a:p>
            <a:r>
              <a:rPr lang="en-US"/>
              <a:t>CV – configuration verification</a:t>
            </a:r>
          </a:p>
          <a:p>
            <a:r>
              <a:rPr lang="en-US"/>
              <a:t>OL – OS loader</a:t>
            </a:r>
          </a:p>
          <a:p>
            <a:r>
              <a:rPr lang="en-US"/>
              <a:t>Secure kernel – a kernel that continues the chain of trust</a:t>
            </a:r>
          </a:p>
          <a:p>
            <a:r>
              <a:rPr lang="en-US"/>
              <a:t>This software stack is virtualizable</a:t>
            </a: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098" name="Rectangle 2"/>
          <p:cNvSpPr>
            <a:spLocks noGrp="1" noChangeArrowheads="1"/>
          </p:cNvSpPr>
          <p:nvPr>
            <p:ph type="title"/>
          </p:nvPr>
        </p:nvSpPr>
        <p:spPr/>
        <p:txBody>
          <a:bodyPr/>
          <a:lstStyle/>
          <a:p>
            <a:r>
              <a:rPr lang="en-US" dirty="0"/>
              <a:t>Server </a:t>
            </a:r>
            <a:r>
              <a:rPr lang="en-US" dirty="0" smtClean="0"/>
              <a:t>Consolidation Today</a:t>
            </a:r>
            <a:endParaRPr lang="en-US" dirty="0"/>
          </a:p>
        </p:txBody>
      </p:sp>
      <p:sp>
        <p:nvSpPr>
          <p:cNvPr id="260099" name="Rectangle 3"/>
          <p:cNvSpPr>
            <a:spLocks noGrp="1" noChangeArrowheads="1"/>
          </p:cNvSpPr>
          <p:nvPr>
            <p:ph idx="1"/>
          </p:nvPr>
        </p:nvSpPr>
        <p:spPr>
          <a:xfrm>
            <a:off x="382588" y="1414464"/>
            <a:ext cx="8380412" cy="3050066"/>
          </a:xfrm>
        </p:spPr>
        <p:txBody>
          <a:bodyPr/>
          <a:lstStyle/>
          <a:p>
            <a:r>
              <a:rPr lang="en-US" dirty="0"/>
              <a:t>Too many servers: </a:t>
            </a:r>
            <a:r>
              <a:rPr lang="en-US" dirty="0" smtClean="0"/>
              <a:t> Hot </a:t>
            </a:r>
            <a:r>
              <a:rPr lang="en-US" dirty="0"/>
              <a:t>and underutilized</a:t>
            </a:r>
          </a:p>
          <a:p>
            <a:r>
              <a:rPr lang="en-US" dirty="0"/>
              <a:t>Server virtualization consolidates many systems onto one</a:t>
            </a:r>
          </a:p>
          <a:p>
            <a:r>
              <a:rPr lang="en-US" dirty="0"/>
              <a:t>Successful consolidation of systems </a:t>
            </a:r>
            <a:r>
              <a:rPr lang="en-US" dirty="0" smtClean="0"/>
              <a:t/>
            </a:r>
            <a:br>
              <a:rPr lang="en-US" dirty="0" smtClean="0"/>
            </a:br>
            <a:r>
              <a:rPr lang="en-US" dirty="0" smtClean="0"/>
              <a:t>with </a:t>
            </a:r>
            <a:r>
              <a:rPr lang="en-US" dirty="0"/>
              <a:t>low-moderate CPU utilization and </a:t>
            </a:r>
            <a:r>
              <a:rPr lang="en-US" dirty="0" smtClean="0"/>
              <a:t/>
            </a:r>
            <a:br>
              <a:rPr lang="en-US" dirty="0" smtClean="0"/>
            </a:br>
            <a:r>
              <a:rPr lang="en-US" dirty="0" smtClean="0"/>
              <a:t>low </a:t>
            </a:r>
            <a:r>
              <a:rPr lang="en-US" dirty="0"/>
              <a:t>I/O loads</a:t>
            </a:r>
          </a:p>
        </p:txBody>
      </p:sp>
    </p:spTree>
  </p:cSld>
  <p:clrMapOvr>
    <a:masterClrMapping/>
  </p:clrMapOvr>
  <p:transition>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42" name="Rectangle 2"/>
          <p:cNvSpPr>
            <a:spLocks noGrp="1" noChangeArrowheads="1"/>
          </p:cNvSpPr>
          <p:nvPr>
            <p:ph type="title"/>
          </p:nvPr>
        </p:nvSpPr>
        <p:spPr/>
        <p:txBody>
          <a:bodyPr/>
          <a:lstStyle/>
          <a:p>
            <a:r>
              <a:rPr lang="en-US"/>
              <a:t>Future directions</a:t>
            </a:r>
            <a:br>
              <a:rPr lang="en-US"/>
            </a:br>
            <a:r>
              <a:rPr lang="en-US" sz="3600">
                <a:solidFill>
                  <a:schemeClr val="accent1"/>
                </a:solidFill>
              </a:rPr>
              <a:t>PCI-SIG IOV</a:t>
            </a:r>
          </a:p>
        </p:txBody>
      </p:sp>
      <p:sp>
        <p:nvSpPr>
          <p:cNvPr id="368643" name="Rectangle 3"/>
          <p:cNvSpPr>
            <a:spLocks noGrp="1" noChangeArrowheads="1"/>
          </p:cNvSpPr>
          <p:nvPr>
            <p:ph idx="1"/>
          </p:nvPr>
        </p:nvSpPr>
        <p:spPr>
          <a:xfrm>
            <a:off x="382588" y="1905000"/>
            <a:ext cx="8380412" cy="2369879"/>
          </a:xfrm>
        </p:spPr>
        <p:txBody>
          <a:bodyPr/>
          <a:lstStyle/>
          <a:p>
            <a:pPr>
              <a:lnSpc>
                <a:spcPct val="70000"/>
              </a:lnSpc>
            </a:pPr>
            <a:r>
              <a:rPr lang="en-US" sz="2400" dirty="0">
                <a:cs typeface="Arial" charset="0"/>
              </a:rPr>
              <a:t>Address Translation Services (ATS)</a:t>
            </a:r>
          </a:p>
          <a:p>
            <a:pPr lvl="1">
              <a:lnSpc>
                <a:spcPct val="70000"/>
              </a:lnSpc>
            </a:pPr>
            <a:r>
              <a:rPr lang="en-US" sz="2000" dirty="0">
                <a:cs typeface="Arial" charset="0"/>
              </a:rPr>
              <a:t>Separates IOMMU table walker from TLB</a:t>
            </a:r>
          </a:p>
          <a:p>
            <a:pPr lvl="2">
              <a:lnSpc>
                <a:spcPct val="70000"/>
              </a:lnSpc>
            </a:pPr>
            <a:r>
              <a:rPr lang="en-US" sz="1800" dirty="0">
                <a:cs typeface="Arial" charset="0"/>
              </a:rPr>
              <a:t>Defines remote TLB semantics</a:t>
            </a:r>
          </a:p>
          <a:p>
            <a:pPr lvl="2">
              <a:lnSpc>
                <a:spcPct val="70000"/>
              </a:lnSpc>
            </a:pPr>
            <a:r>
              <a:rPr lang="en-US" sz="1800" dirty="0">
                <a:cs typeface="Arial" charset="0"/>
              </a:rPr>
              <a:t>Creates a scalable solution for IO address remapping</a:t>
            </a:r>
          </a:p>
          <a:p>
            <a:pPr>
              <a:lnSpc>
                <a:spcPct val="70000"/>
              </a:lnSpc>
            </a:pPr>
            <a:r>
              <a:rPr lang="en-US" sz="2400" dirty="0">
                <a:cs typeface="Arial" charset="0"/>
              </a:rPr>
              <a:t>Single Root Device Virtualization (SR-IOV)</a:t>
            </a:r>
          </a:p>
          <a:p>
            <a:pPr lvl="1">
              <a:lnSpc>
                <a:spcPct val="70000"/>
              </a:lnSpc>
            </a:pPr>
            <a:r>
              <a:rPr lang="en-US" sz="2000" dirty="0">
                <a:cs typeface="Arial" charset="0"/>
              </a:rPr>
              <a:t>Make direct device attachment to Guest OS more cost effective</a:t>
            </a:r>
          </a:p>
          <a:p>
            <a:pPr lvl="2">
              <a:lnSpc>
                <a:spcPct val="70000"/>
              </a:lnSpc>
            </a:pPr>
            <a:r>
              <a:rPr lang="en-US" sz="1800" dirty="0">
                <a:cs typeface="Arial" charset="0"/>
              </a:rPr>
              <a:t>Standardizes framework for </a:t>
            </a:r>
            <a:r>
              <a:rPr lang="en-US" sz="1800" dirty="0" err="1">
                <a:cs typeface="Arial" charset="0"/>
              </a:rPr>
              <a:t>virtualizing</a:t>
            </a:r>
            <a:r>
              <a:rPr lang="en-US" sz="1800" dirty="0">
                <a:cs typeface="Arial" charset="0"/>
              </a:rPr>
              <a:t> device controllers</a:t>
            </a:r>
          </a:p>
          <a:p>
            <a:pPr lvl="2">
              <a:lnSpc>
                <a:spcPct val="70000"/>
              </a:lnSpc>
            </a:pPr>
            <a:r>
              <a:rPr lang="en-US" sz="1800" dirty="0">
                <a:cs typeface="Arial" charset="0"/>
              </a:rPr>
              <a:t>Reduces device implementation cost</a:t>
            </a:r>
          </a:p>
          <a:p>
            <a:pPr lvl="2">
              <a:lnSpc>
                <a:spcPct val="70000"/>
              </a:lnSpc>
            </a:pPr>
            <a:r>
              <a:rPr lang="en-US" sz="1800" dirty="0">
                <a:cs typeface="Arial" charset="0"/>
              </a:rPr>
              <a:t>Maintains device driver investment</a:t>
            </a:r>
          </a:p>
          <a:p>
            <a:pPr>
              <a:lnSpc>
                <a:spcPct val="70000"/>
              </a:lnSpc>
            </a:pPr>
            <a:r>
              <a:rPr lang="en-US" sz="2400" dirty="0">
                <a:cs typeface="Arial" charset="0"/>
              </a:rPr>
              <a:t>Multi-root Fabric Virtualization (MR-IOV)</a:t>
            </a:r>
          </a:p>
          <a:p>
            <a:pPr lvl="1">
              <a:lnSpc>
                <a:spcPct val="70000"/>
              </a:lnSpc>
            </a:pPr>
            <a:r>
              <a:rPr lang="en-US" sz="2000" dirty="0">
                <a:cs typeface="Arial" charset="0"/>
              </a:rPr>
              <a:t>Creates shared IO fabric for blade servers</a:t>
            </a:r>
          </a:p>
          <a:p>
            <a:pPr lvl="2">
              <a:lnSpc>
                <a:spcPct val="70000"/>
              </a:lnSpc>
            </a:pPr>
            <a:r>
              <a:rPr lang="en-US" sz="1800" dirty="0">
                <a:cs typeface="Arial" charset="0"/>
              </a:rPr>
              <a:t>Root port transparency minimizes impact on software</a:t>
            </a:r>
            <a:endParaRPr lang="en-US" sz="1800" dirty="0"/>
          </a:p>
          <a:p>
            <a:pPr lvl="3">
              <a:lnSpc>
                <a:spcPct val="70000"/>
              </a:lnSpc>
            </a:pPr>
            <a:r>
              <a:rPr lang="en-US" sz="1600" dirty="0">
                <a:cs typeface="Arial" charset="0"/>
              </a:rPr>
              <a:t>Multi-plane approach creates per root port virtual view of fabric</a:t>
            </a:r>
          </a:p>
          <a:p>
            <a:pPr lvl="2">
              <a:lnSpc>
                <a:spcPct val="70000"/>
              </a:lnSpc>
            </a:pPr>
            <a:r>
              <a:rPr lang="en-US" sz="1800" dirty="0">
                <a:cs typeface="Arial" charset="0"/>
              </a:rPr>
              <a:t>Multi-channel overlays provide isolation between root ports</a:t>
            </a:r>
          </a:p>
        </p:txBody>
      </p:sp>
    </p:spTree>
  </p:cSld>
  <p:clrMapOvr>
    <a:masterClrMapping/>
  </p:clrMapOvr>
  <p:transition>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738" name="Rectangle 2"/>
          <p:cNvSpPr>
            <a:spLocks noGrp="1" noChangeArrowheads="1"/>
          </p:cNvSpPr>
          <p:nvPr>
            <p:ph type="title"/>
          </p:nvPr>
        </p:nvSpPr>
        <p:spPr>
          <a:xfrm>
            <a:off x="382588" y="228600"/>
            <a:ext cx="8380412" cy="1246495"/>
          </a:xfrm>
        </p:spPr>
        <p:txBody>
          <a:bodyPr/>
          <a:lstStyle/>
          <a:p>
            <a:r>
              <a:rPr lang="en-US" dirty="0"/>
              <a:t>Device Virtualization</a:t>
            </a:r>
            <a:br>
              <a:rPr lang="en-US" dirty="0"/>
            </a:br>
            <a:r>
              <a:rPr lang="en-US" sz="4000" dirty="0">
                <a:solidFill>
                  <a:schemeClr val="accent1"/>
                </a:solidFill>
              </a:rPr>
              <a:t>Bottleneck</a:t>
            </a:r>
          </a:p>
        </p:txBody>
      </p:sp>
      <p:sp>
        <p:nvSpPr>
          <p:cNvPr id="372739" name="Rectangle 3"/>
          <p:cNvSpPr>
            <a:spLocks noGrp="1" noChangeArrowheads="1"/>
          </p:cNvSpPr>
          <p:nvPr>
            <p:ph idx="1"/>
          </p:nvPr>
        </p:nvSpPr>
        <p:spPr>
          <a:xfrm>
            <a:off x="382588" y="1905000"/>
            <a:ext cx="8380412" cy="4067267"/>
          </a:xfrm>
        </p:spPr>
        <p:txBody>
          <a:bodyPr/>
          <a:lstStyle/>
          <a:p>
            <a:r>
              <a:rPr lang="en-US" dirty="0"/>
              <a:t>Every request that initiates DMA must </a:t>
            </a:r>
            <a:r>
              <a:rPr lang="en-US" dirty="0" smtClean="0"/>
              <a:t/>
            </a:r>
            <a:br>
              <a:rPr lang="en-US" dirty="0" smtClean="0"/>
            </a:br>
            <a:r>
              <a:rPr lang="en-US" dirty="0" smtClean="0"/>
              <a:t>be </a:t>
            </a:r>
            <a:r>
              <a:rPr lang="en-US" dirty="0"/>
              <a:t>validated</a:t>
            </a:r>
          </a:p>
          <a:p>
            <a:pPr lvl="1"/>
            <a:r>
              <a:rPr lang="en-US" dirty="0"/>
              <a:t>Guest must not be allowed to peek at or modify content of other guest’s memory</a:t>
            </a:r>
          </a:p>
          <a:p>
            <a:r>
              <a:rPr lang="en-US" dirty="0"/>
              <a:t>Currently done via Hypervisor intercepts/calls and SW emulation </a:t>
            </a:r>
          </a:p>
          <a:p>
            <a:pPr lvl="1"/>
            <a:r>
              <a:rPr lang="en-US" dirty="0"/>
              <a:t>Reduces throughput</a:t>
            </a:r>
          </a:p>
          <a:p>
            <a:pPr lvl="1"/>
            <a:r>
              <a:rPr lang="en-US" dirty="0"/>
              <a:t>Increases compute resource overhead</a:t>
            </a:r>
          </a:p>
        </p:txBody>
      </p:sp>
    </p:spTree>
  </p:cSld>
  <p:clrMapOvr>
    <a:masterClrMapping/>
  </p:clrMapOvr>
  <p:transition>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2588" y="228600"/>
            <a:ext cx="8380412" cy="1994392"/>
          </a:xfrm>
        </p:spPr>
        <p:txBody>
          <a:bodyPr/>
          <a:lstStyle/>
          <a:p>
            <a:r>
              <a:rPr smtClean="0"/>
              <a:t>Device Virtualization</a:t>
            </a:r>
            <a:br>
              <a:rPr smtClean="0"/>
            </a:br>
            <a:r>
              <a:rPr sz="4000" smtClean="0">
                <a:solidFill>
                  <a:schemeClr val="accent1"/>
                </a:solidFill>
              </a:rPr>
              <a:t>Direct device assignment</a:t>
            </a:r>
            <a:r>
              <a:rPr smtClean="0"/>
              <a:t/>
            </a:r>
            <a:br>
              <a:rPr smtClean="0"/>
            </a:br>
            <a:endParaRPr lang="en-US" dirty="0"/>
          </a:p>
        </p:txBody>
      </p:sp>
      <p:sp>
        <p:nvSpPr>
          <p:cNvPr id="374787" name="Rectangle 3"/>
          <p:cNvSpPr>
            <a:spLocks noGrp="1" noChangeArrowheads="1"/>
          </p:cNvSpPr>
          <p:nvPr>
            <p:ph idx="1"/>
          </p:nvPr>
        </p:nvSpPr>
        <p:spPr>
          <a:xfrm>
            <a:off x="381000" y="1905000"/>
            <a:ext cx="8380412" cy="4852610"/>
          </a:xfrm>
        </p:spPr>
        <p:txBody>
          <a:bodyPr/>
          <a:lstStyle/>
          <a:p>
            <a:r>
              <a:rPr lang="en-US" sz="3200" dirty="0"/>
              <a:t>Key to removing bottleneck</a:t>
            </a:r>
          </a:p>
          <a:p>
            <a:pPr lvl="1"/>
            <a:r>
              <a:rPr lang="en-US" sz="2800" dirty="0"/>
              <a:t>Eliminate intercepts and emulation</a:t>
            </a:r>
          </a:p>
          <a:p>
            <a:pPr lvl="1"/>
            <a:r>
              <a:rPr lang="en-US" sz="2800" dirty="0"/>
              <a:t>Per-device DMA address translation and validation</a:t>
            </a:r>
          </a:p>
          <a:p>
            <a:pPr lvl="1"/>
            <a:r>
              <a:rPr lang="en-US" sz="2800" dirty="0"/>
              <a:t>Per-device interrupt routing </a:t>
            </a:r>
          </a:p>
          <a:p>
            <a:r>
              <a:rPr lang="en-US" sz="3200" dirty="0"/>
              <a:t>IOMMU is a required element</a:t>
            </a:r>
          </a:p>
          <a:p>
            <a:pPr lvl="1"/>
            <a:r>
              <a:rPr lang="en-US" sz="2800" dirty="0"/>
              <a:t>SR and MR IOV work presumes the presence of </a:t>
            </a:r>
            <a:r>
              <a:rPr lang="en-US" sz="2800" dirty="0" smtClean="0"/>
              <a:t/>
            </a:r>
            <a:br>
              <a:rPr lang="en-US" sz="2800" dirty="0" smtClean="0"/>
            </a:br>
            <a:r>
              <a:rPr lang="en-US" sz="2800" dirty="0" smtClean="0"/>
              <a:t>an </a:t>
            </a:r>
            <a:r>
              <a:rPr lang="en-US" sz="2800" dirty="0"/>
              <a:t>IOMMU</a:t>
            </a:r>
          </a:p>
          <a:p>
            <a:pPr lvl="2"/>
            <a:r>
              <a:rPr lang="en-US" sz="2400" dirty="0"/>
              <a:t>DMA remapping</a:t>
            </a:r>
          </a:p>
          <a:p>
            <a:pPr lvl="2"/>
            <a:r>
              <a:rPr lang="en-US" sz="2400" dirty="0"/>
              <a:t>Interrupt remapping</a:t>
            </a:r>
          </a:p>
        </p:txBody>
      </p:sp>
    </p:spTree>
  </p:cSld>
  <p:clrMapOvr>
    <a:masterClrMapping/>
  </p:clrMapOvr>
  <p:transition>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7074" name="Rectangle 2"/>
          <p:cNvSpPr>
            <a:spLocks noGrp="1" noChangeArrowheads="1"/>
          </p:cNvSpPr>
          <p:nvPr>
            <p:ph type="title"/>
          </p:nvPr>
        </p:nvSpPr>
        <p:spPr>
          <a:xfrm>
            <a:off x="381000" y="228600"/>
            <a:ext cx="8393113" cy="1244600"/>
          </a:xfrm>
        </p:spPr>
        <p:txBody>
          <a:bodyPr/>
          <a:lstStyle/>
          <a:p>
            <a:r>
              <a:rPr lang="en-US"/>
              <a:t>Device Virtualization </a:t>
            </a:r>
            <a:br>
              <a:rPr lang="en-US"/>
            </a:br>
            <a:r>
              <a:rPr lang="en-US" sz="3600">
                <a:solidFill>
                  <a:schemeClr val="accent1"/>
                </a:solidFill>
              </a:rPr>
              <a:t>HW device virtualization</a:t>
            </a:r>
          </a:p>
        </p:txBody>
      </p:sp>
      <p:sp>
        <p:nvSpPr>
          <p:cNvPr id="387075" name="AutoShape 3"/>
          <p:cNvSpPr>
            <a:spLocks noChangeArrowheads="1"/>
          </p:cNvSpPr>
          <p:nvPr/>
        </p:nvSpPr>
        <p:spPr bwMode="invGray">
          <a:xfrm>
            <a:off x="3581400" y="2438400"/>
            <a:ext cx="2209800" cy="1219200"/>
          </a:xfrm>
          <a:prstGeom prst="plus">
            <a:avLst>
              <a:gd name="adj" fmla="val 25000"/>
            </a:avLst>
          </a:prstGeom>
          <a:ln>
            <a:headEnd/>
            <a:tailEnd/>
          </a:ln>
        </p:spPr>
        <p:style>
          <a:lnRef idx="1">
            <a:schemeClr val="accent3"/>
          </a:lnRef>
          <a:fillRef idx="3">
            <a:schemeClr val="accent3"/>
          </a:fillRef>
          <a:effectRef idx="2">
            <a:schemeClr val="accent3"/>
          </a:effectRef>
          <a:fontRef idx="minor">
            <a:schemeClr val="lt1"/>
          </a:fontRef>
        </p:style>
        <p:txBody>
          <a:bodyPr wrap="none" anchor="ctr"/>
          <a:lstStyle/>
          <a:p>
            <a:pPr algn="ctr"/>
            <a:r>
              <a:rPr lang="en-US" sz="1600" b="0" dirty="0">
                <a:solidFill>
                  <a:schemeClr val="tx1"/>
                </a:solidFill>
              </a:rPr>
              <a:t>Device</a:t>
            </a:r>
          </a:p>
          <a:p>
            <a:pPr algn="ctr"/>
            <a:r>
              <a:rPr lang="en-US" sz="1600" b="0" dirty="0">
                <a:solidFill>
                  <a:schemeClr val="tx1"/>
                </a:solidFill>
              </a:rPr>
              <a:t>(virtualized)</a:t>
            </a:r>
          </a:p>
        </p:txBody>
      </p:sp>
      <p:sp>
        <p:nvSpPr>
          <p:cNvPr id="387076" name="Rectangle 4"/>
          <p:cNvSpPr>
            <a:spLocks noChangeArrowheads="1"/>
          </p:cNvSpPr>
          <p:nvPr/>
        </p:nvSpPr>
        <p:spPr bwMode="invGray">
          <a:xfrm>
            <a:off x="1524000" y="1600200"/>
            <a:ext cx="1066800" cy="533400"/>
          </a:xfrm>
          <a:prstGeom prst="rect">
            <a:avLst/>
          </a:prstGeom>
          <a:ln>
            <a:headEnd/>
            <a:tailEnd/>
          </a:ln>
        </p:spPr>
        <p:style>
          <a:lnRef idx="1">
            <a:schemeClr val="accent3"/>
          </a:lnRef>
          <a:fillRef idx="3">
            <a:schemeClr val="accent3"/>
          </a:fillRef>
          <a:effectRef idx="2">
            <a:schemeClr val="accent3"/>
          </a:effectRef>
          <a:fontRef idx="minor">
            <a:schemeClr val="lt1"/>
          </a:fontRef>
        </p:style>
        <p:txBody>
          <a:bodyPr wrap="none" anchor="ctr"/>
          <a:lstStyle/>
          <a:p>
            <a:pPr algn="ctr"/>
            <a:r>
              <a:rPr lang="en-US" sz="1600" b="0">
                <a:solidFill>
                  <a:schemeClr val="tx1"/>
                </a:solidFill>
              </a:rPr>
              <a:t>VF4</a:t>
            </a:r>
          </a:p>
        </p:txBody>
      </p:sp>
      <p:sp>
        <p:nvSpPr>
          <p:cNvPr id="387077" name="Rectangle 5"/>
          <p:cNvSpPr>
            <a:spLocks noChangeArrowheads="1"/>
          </p:cNvSpPr>
          <p:nvPr/>
        </p:nvSpPr>
        <p:spPr bwMode="invGray">
          <a:xfrm>
            <a:off x="1524000" y="2209800"/>
            <a:ext cx="1066800" cy="533400"/>
          </a:xfrm>
          <a:prstGeom prst="rect">
            <a:avLst/>
          </a:prstGeom>
          <a:ln>
            <a:headEnd/>
            <a:tailEnd/>
          </a:ln>
        </p:spPr>
        <p:style>
          <a:lnRef idx="1">
            <a:schemeClr val="accent3"/>
          </a:lnRef>
          <a:fillRef idx="3">
            <a:schemeClr val="accent3"/>
          </a:fillRef>
          <a:effectRef idx="2">
            <a:schemeClr val="accent3"/>
          </a:effectRef>
          <a:fontRef idx="minor">
            <a:schemeClr val="lt1"/>
          </a:fontRef>
        </p:style>
        <p:txBody>
          <a:bodyPr wrap="none" anchor="ctr"/>
          <a:lstStyle/>
          <a:p>
            <a:pPr algn="ctr"/>
            <a:r>
              <a:rPr lang="en-US" sz="1600" b="0">
                <a:solidFill>
                  <a:schemeClr val="tx1"/>
                </a:solidFill>
              </a:rPr>
              <a:t>VF3</a:t>
            </a:r>
          </a:p>
        </p:txBody>
      </p:sp>
      <p:sp>
        <p:nvSpPr>
          <p:cNvPr id="387078" name="Rectangle 6"/>
          <p:cNvSpPr>
            <a:spLocks noChangeArrowheads="1"/>
          </p:cNvSpPr>
          <p:nvPr/>
        </p:nvSpPr>
        <p:spPr bwMode="invGray">
          <a:xfrm>
            <a:off x="1524000" y="2819400"/>
            <a:ext cx="1066800" cy="533400"/>
          </a:xfrm>
          <a:prstGeom prst="rect">
            <a:avLst/>
          </a:prstGeom>
          <a:ln>
            <a:headEnd/>
            <a:tailEnd/>
          </a:ln>
        </p:spPr>
        <p:style>
          <a:lnRef idx="1">
            <a:schemeClr val="accent3"/>
          </a:lnRef>
          <a:fillRef idx="3">
            <a:schemeClr val="accent3"/>
          </a:fillRef>
          <a:effectRef idx="2">
            <a:schemeClr val="accent3"/>
          </a:effectRef>
          <a:fontRef idx="minor">
            <a:schemeClr val="lt1"/>
          </a:fontRef>
        </p:style>
        <p:txBody>
          <a:bodyPr wrap="none" anchor="ctr"/>
          <a:lstStyle/>
          <a:p>
            <a:pPr algn="ctr"/>
            <a:r>
              <a:rPr lang="en-US" sz="1600" b="0">
                <a:solidFill>
                  <a:schemeClr val="tx1"/>
                </a:solidFill>
              </a:rPr>
              <a:t>VF2</a:t>
            </a:r>
          </a:p>
        </p:txBody>
      </p:sp>
      <p:sp>
        <p:nvSpPr>
          <p:cNvPr id="387079" name="Rectangle 7"/>
          <p:cNvSpPr>
            <a:spLocks noChangeArrowheads="1"/>
          </p:cNvSpPr>
          <p:nvPr/>
        </p:nvSpPr>
        <p:spPr bwMode="invGray">
          <a:xfrm>
            <a:off x="1524000" y="3429000"/>
            <a:ext cx="1066800" cy="533400"/>
          </a:xfrm>
          <a:prstGeom prst="rect">
            <a:avLst/>
          </a:prstGeom>
          <a:ln>
            <a:headEnd/>
            <a:tailEnd/>
          </a:ln>
        </p:spPr>
        <p:style>
          <a:lnRef idx="1">
            <a:schemeClr val="accent3"/>
          </a:lnRef>
          <a:fillRef idx="3">
            <a:schemeClr val="accent3"/>
          </a:fillRef>
          <a:effectRef idx="2">
            <a:schemeClr val="accent3"/>
          </a:effectRef>
          <a:fontRef idx="minor">
            <a:schemeClr val="lt1"/>
          </a:fontRef>
        </p:style>
        <p:txBody>
          <a:bodyPr wrap="none" anchor="ctr"/>
          <a:lstStyle/>
          <a:p>
            <a:pPr algn="ctr"/>
            <a:r>
              <a:rPr lang="en-US" sz="1600" b="0">
                <a:solidFill>
                  <a:schemeClr val="tx1"/>
                </a:solidFill>
              </a:rPr>
              <a:t>VF1</a:t>
            </a:r>
          </a:p>
        </p:txBody>
      </p:sp>
      <p:sp>
        <p:nvSpPr>
          <p:cNvPr id="387080" name="Rectangle 8"/>
          <p:cNvSpPr>
            <a:spLocks noChangeArrowheads="1"/>
          </p:cNvSpPr>
          <p:nvPr/>
        </p:nvSpPr>
        <p:spPr bwMode="invGray">
          <a:xfrm>
            <a:off x="1524000" y="4038600"/>
            <a:ext cx="1066800" cy="533400"/>
          </a:xfrm>
          <a:prstGeom prst="rect">
            <a:avLst/>
          </a:prstGeom>
          <a:ln>
            <a:headEnd/>
            <a:tailEnd/>
          </a:ln>
        </p:spPr>
        <p:style>
          <a:lnRef idx="1">
            <a:schemeClr val="accent3"/>
          </a:lnRef>
          <a:fillRef idx="3">
            <a:schemeClr val="accent3"/>
          </a:fillRef>
          <a:effectRef idx="2">
            <a:schemeClr val="accent3"/>
          </a:effectRef>
          <a:fontRef idx="minor">
            <a:schemeClr val="lt1"/>
          </a:fontRef>
        </p:style>
        <p:txBody>
          <a:bodyPr wrap="none" anchor="ctr"/>
          <a:lstStyle/>
          <a:p>
            <a:pPr algn="ctr"/>
            <a:r>
              <a:rPr lang="en-US" sz="1600" b="0">
                <a:solidFill>
                  <a:schemeClr val="tx1"/>
                </a:solidFill>
              </a:rPr>
              <a:t>PF</a:t>
            </a:r>
          </a:p>
        </p:txBody>
      </p:sp>
      <p:sp>
        <p:nvSpPr>
          <p:cNvPr id="387087" name="Text Box 15"/>
          <p:cNvSpPr txBox="1">
            <a:spLocks noChangeArrowheads="1"/>
          </p:cNvSpPr>
          <p:nvPr/>
        </p:nvSpPr>
        <p:spPr bwMode="auto">
          <a:xfrm>
            <a:off x="5715000" y="1419225"/>
            <a:ext cx="3048000" cy="1015663"/>
          </a:xfrm>
          <a:prstGeom prst="rect">
            <a:avLst/>
          </a:prstGeom>
          <a:noFill/>
          <a:ln w="63500">
            <a:noFill/>
            <a:miter lim="800000"/>
            <a:headEnd/>
            <a:tailEnd/>
          </a:ln>
          <a:effectLst/>
        </p:spPr>
        <p:txBody>
          <a:bodyPr wrap="square">
            <a:spAutoFit/>
          </a:bodyPr>
          <a:lstStyle/>
          <a:p>
            <a:pPr>
              <a:spcBef>
                <a:spcPct val="50000"/>
              </a:spcBef>
            </a:pPr>
            <a:r>
              <a:rPr lang="en-US" sz="2400" b="0" dirty="0">
                <a:latin typeface="+mn-lt"/>
              </a:rPr>
              <a:t>PF: Physical Function</a:t>
            </a:r>
          </a:p>
          <a:p>
            <a:pPr>
              <a:spcBef>
                <a:spcPct val="50000"/>
              </a:spcBef>
            </a:pPr>
            <a:r>
              <a:rPr lang="en-US" sz="2400" b="0" dirty="0">
                <a:latin typeface="+mn-lt"/>
              </a:rPr>
              <a:t>VF: Virtual Function</a:t>
            </a:r>
          </a:p>
        </p:txBody>
      </p:sp>
      <p:sp>
        <p:nvSpPr>
          <p:cNvPr id="387088" name="AutoShape 16"/>
          <p:cNvSpPr>
            <a:spLocks noChangeArrowheads="1"/>
          </p:cNvSpPr>
          <p:nvPr/>
        </p:nvSpPr>
        <p:spPr bwMode="auto">
          <a:xfrm rot="1454756">
            <a:off x="2895600" y="1828800"/>
            <a:ext cx="762000" cy="457200"/>
          </a:xfrm>
          <a:prstGeom prst="leftRightArrow">
            <a:avLst>
              <a:gd name="adj1" fmla="val 50000"/>
              <a:gd name="adj2" fmla="val 33333"/>
            </a:avLst>
          </a:prstGeom>
          <a:ln>
            <a:headEnd/>
            <a:tailEnd/>
          </a:ln>
        </p:spPr>
        <p:style>
          <a:lnRef idx="1">
            <a:schemeClr val="accent6"/>
          </a:lnRef>
          <a:fillRef idx="3">
            <a:schemeClr val="accent6"/>
          </a:fillRef>
          <a:effectRef idx="2">
            <a:schemeClr val="accent6"/>
          </a:effectRef>
          <a:fontRef idx="minor">
            <a:schemeClr val="lt1"/>
          </a:fontRef>
        </p:style>
        <p:txBody>
          <a:bodyPr wrap="none" anchor="ctr"/>
          <a:lstStyle/>
          <a:p>
            <a:endParaRPr lang="en-US"/>
          </a:p>
        </p:txBody>
      </p:sp>
      <p:sp>
        <p:nvSpPr>
          <p:cNvPr id="387089" name="AutoShape 17"/>
          <p:cNvSpPr>
            <a:spLocks noChangeArrowheads="1"/>
          </p:cNvSpPr>
          <p:nvPr/>
        </p:nvSpPr>
        <p:spPr bwMode="auto">
          <a:xfrm>
            <a:off x="2667000" y="2895600"/>
            <a:ext cx="762000" cy="457200"/>
          </a:xfrm>
          <a:prstGeom prst="leftRightArrow">
            <a:avLst>
              <a:gd name="adj1" fmla="val 50000"/>
              <a:gd name="adj2" fmla="val 33333"/>
            </a:avLst>
          </a:prstGeom>
          <a:ln>
            <a:headEnd/>
            <a:tailEnd/>
          </a:ln>
        </p:spPr>
        <p:style>
          <a:lnRef idx="1">
            <a:schemeClr val="accent6"/>
          </a:lnRef>
          <a:fillRef idx="3">
            <a:schemeClr val="accent6"/>
          </a:fillRef>
          <a:effectRef idx="2">
            <a:schemeClr val="accent6"/>
          </a:effectRef>
          <a:fontRef idx="minor">
            <a:schemeClr val="lt1"/>
          </a:fontRef>
        </p:style>
        <p:txBody>
          <a:bodyPr wrap="none" anchor="ctr"/>
          <a:lstStyle/>
          <a:p>
            <a:endParaRPr lang="en-US"/>
          </a:p>
        </p:txBody>
      </p:sp>
      <p:sp>
        <p:nvSpPr>
          <p:cNvPr id="387090" name="AutoShape 18"/>
          <p:cNvSpPr>
            <a:spLocks noChangeArrowheads="1"/>
          </p:cNvSpPr>
          <p:nvPr/>
        </p:nvSpPr>
        <p:spPr bwMode="auto">
          <a:xfrm rot="1145242">
            <a:off x="2667000" y="2362200"/>
            <a:ext cx="762000" cy="457200"/>
          </a:xfrm>
          <a:prstGeom prst="leftRightArrow">
            <a:avLst>
              <a:gd name="adj1" fmla="val 50000"/>
              <a:gd name="adj2" fmla="val 33333"/>
            </a:avLst>
          </a:prstGeom>
          <a:ln>
            <a:headEnd/>
            <a:tailEnd/>
          </a:ln>
        </p:spPr>
        <p:style>
          <a:lnRef idx="1">
            <a:schemeClr val="accent6"/>
          </a:lnRef>
          <a:fillRef idx="3">
            <a:schemeClr val="accent6"/>
          </a:fillRef>
          <a:effectRef idx="2">
            <a:schemeClr val="accent6"/>
          </a:effectRef>
          <a:fontRef idx="minor">
            <a:schemeClr val="lt1"/>
          </a:fontRef>
        </p:style>
        <p:txBody>
          <a:bodyPr wrap="none" anchor="ctr"/>
          <a:lstStyle/>
          <a:p>
            <a:endParaRPr lang="en-US"/>
          </a:p>
        </p:txBody>
      </p:sp>
      <p:sp>
        <p:nvSpPr>
          <p:cNvPr id="387091" name="AutoShape 19"/>
          <p:cNvSpPr>
            <a:spLocks noChangeArrowheads="1"/>
          </p:cNvSpPr>
          <p:nvPr/>
        </p:nvSpPr>
        <p:spPr bwMode="auto">
          <a:xfrm rot="-1417060">
            <a:off x="2743200" y="3505200"/>
            <a:ext cx="762000" cy="457200"/>
          </a:xfrm>
          <a:prstGeom prst="leftRightArrow">
            <a:avLst>
              <a:gd name="adj1" fmla="val 50000"/>
              <a:gd name="adj2" fmla="val 33333"/>
            </a:avLst>
          </a:prstGeom>
          <a:ln>
            <a:headEnd/>
            <a:tailEnd/>
          </a:ln>
        </p:spPr>
        <p:style>
          <a:lnRef idx="1">
            <a:schemeClr val="accent6"/>
          </a:lnRef>
          <a:fillRef idx="3">
            <a:schemeClr val="accent6"/>
          </a:fillRef>
          <a:effectRef idx="2">
            <a:schemeClr val="accent6"/>
          </a:effectRef>
          <a:fontRef idx="minor">
            <a:schemeClr val="lt1"/>
          </a:fontRef>
        </p:style>
        <p:txBody>
          <a:bodyPr wrap="none" anchor="ctr"/>
          <a:lstStyle/>
          <a:p>
            <a:endParaRPr lang="en-US"/>
          </a:p>
        </p:txBody>
      </p:sp>
      <p:sp>
        <p:nvSpPr>
          <p:cNvPr id="387092" name="AutoShape 20"/>
          <p:cNvSpPr>
            <a:spLocks noChangeArrowheads="1"/>
          </p:cNvSpPr>
          <p:nvPr/>
        </p:nvSpPr>
        <p:spPr bwMode="auto">
          <a:xfrm rot="-1417060">
            <a:off x="2895600" y="4038600"/>
            <a:ext cx="762000" cy="457200"/>
          </a:xfrm>
          <a:prstGeom prst="leftRightArrow">
            <a:avLst>
              <a:gd name="adj1" fmla="val 50000"/>
              <a:gd name="adj2" fmla="val 33333"/>
            </a:avLst>
          </a:prstGeom>
          <a:ln>
            <a:headEnd/>
            <a:tailEnd/>
          </a:ln>
        </p:spPr>
        <p:style>
          <a:lnRef idx="1">
            <a:schemeClr val="accent6"/>
          </a:lnRef>
          <a:fillRef idx="3">
            <a:schemeClr val="accent6"/>
          </a:fillRef>
          <a:effectRef idx="2">
            <a:schemeClr val="accent6"/>
          </a:effectRef>
          <a:fontRef idx="minor">
            <a:schemeClr val="lt1"/>
          </a:fontRef>
        </p:style>
        <p:txBody>
          <a:bodyPr wrap="none" anchor="ctr"/>
          <a:lstStyle/>
          <a:p>
            <a:endParaRPr lang="en-US"/>
          </a:p>
        </p:txBody>
      </p:sp>
      <p:sp>
        <p:nvSpPr>
          <p:cNvPr id="16" name="Rectangle 3"/>
          <p:cNvSpPr txBox="1">
            <a:spLocks noChangeArrowheads="1"/>
          </p:cNvSpPr>
          <p:nvPr/>
        </p:nvSpPr>
        <p:spPr>
          <a:xfrm>
            <a:off x="382588" y="4646293"/>
            <a:ext cx="8380412" cy="1983107"/>
          </a:xfrm>
          <a:prstGeom prst="rect">
            <a:avLst/>
          </a:prstGeom>
        </p:spPr>
        <p:txBody>
          <a:bodyPr/>
          <a:lstStyle/>
          <a:p>
            <a:pPr marL="282575" lvl="0" indent="-282575" defTabSz="912777">
              <a:lnSpc>
                <a:spcPct val="90000"/>
              </a:lnSpc>
              <a:spcBef>
                <a:spcPts val="1167"/>
              </a:spcBef>
              <a:buClr>
                <a:schemeClr val="tx2"/>
              </a:buClr>
              <a:buSzPct val="95000"/>
              <a:buBlip>
                <a:blip r:embed="rId3"/>
              </a:buBlip>
            </a:pPr>
            <a:r>
              <a:rPr lang="en-US" sz="2000" b="0" kern="0" dirty="0" smtClean="0">
                <a:latin typeface="+mn-lt"/>
              </a:rPr>
              <a:t>Device </a:t>
            </a:r>
            <a:r>
              <a:rPr lang="en-US" sz="2000" b="0" kern="0" dirty="0">
                <a:latin typeface="+mn-lt"/>
              </a:rPr>
              <a:t>implements many virtual functions</a:t>
            </a:r>
          </a:p>
          <a:p>
            <a:pPr marL="282575" lvl="0" indent="-282575" defTabSz="912777">
              <a:lnSpc>
                <a:spcPct val="90000"/>
              </a:lnSpc>
              <a:spcBef>
                <a:spcPts val="1167"/>
              </a:spcBef>
              <a:buClr>
                <a:schemeClr val="tx2"/>
              </a:buClr>
              <a:buSzPct val="95000"/>
              <a:buBlip>
                <a:blip r:embed="rId3"/>
              </a:buBlip>
            </a:pPr>
            <a:r>
              <a:rPr lang="en-US" sz="2000" b="0" kern="0" dirty="0" smtClean="0">
                <a:latin typeface="+mn-lt"/>
              </a:rPr>
              <a:t>Each </a:t>
            </a:r>
            <a:r>
              <a:rPr lang="en-US" sz="2000" b="0" kern="0" dirty="0">
                <a:latin typeface="+mn-lt"/>
              </a:rPr>
              <a:t>function assigned a unique Bus-Device-Function </a:t>
            </a:r>
            <a:r>
              <a:rPr lang="en-US" sz="2000" b="0" kern="0" dirty="0" err="1">
                <a:latin typeface="+mn-lt"/>
              </a:rPr>
              <a:t>tuple</a:t>
            </a:r>
            <a:r>
              <a:rPr lang="en-US" sz="2000" b="0" kern="0" dirty="0">
                <a:latin typeface="+mn-lt"/>
              </a:rPr>
              <a:t> (BDF)</a:t>
            </a:r>
          </a:p>
          <a:p>
            <a:pPr marL="282575" lvl="0" indent="-282575" defTabSz="912777">
              <a:lnSpc>
                <a:spcPct val="90000"/>
              </a:lnSpc>
              <a:spcBef>
                <a:spcPts val="1167"/>
              </a:spcBef>
              <a:buClr>
                <a:schemeClr val="tx2"/>
              </a:buClr>
              <a:buSzPct val="95000"/>
              <a:buBlip>
                <a:blip r:embed="rId3"/>
              </a:buBlip>
            </a:pPr>
            <a:r>
              <a:rPr lang="en-US" sz="2000" b="0" kern="0" dirty="0" smtClean="0">
                <a:latin typeface="+mn-lt"/>
              </a:rPr>
              <a:t>Each </a:t>
            </a:r>
            <a:r>
              <a:rPr lang="en-US" sz="2000" b="0" kern="0" dirty="0">
                <a:latin typeface="+mn-lt"/>
              </a:rPr>
              <a:t>Function can be assigned to a separate guest VM</a:t>
            </a:r>
          </a:p>
          <a:p>
            <a:pPr marL="282575" lvl="0" indent="-282575" defTabSz="912777">
              <a:lnSpc>
                <a:spcPct val="90000"/>
              </a:lnSpc>
              <a:spcBef>
                <a:spcPts val="1167"/>
              </a:spcBef>
              <a:buClr>
                <a:schemeClr val="tx2"/>
              </a:buClr>
              <a:buSzPct val="95000"/>
              <a:buBlip>
                <a:blip r:embed="rId3"/>
              </a:buBlip>
            </a:pPr>
            <a:r>
              <a:rPr lang="en-US" sz="2000" b="0" kern="0" dirty="0" smtClean="0">
                <a:latin typeface="+mn-lt"/>
              </a:rPr>
              <a:t>Device </a:t>
            </a:r>
            <a:r>
              <a:rPr lang="en-US" sz="2000" b="0" kern="0" dirty="0">
                <a:latin typeface="+mn-lt"/>
              </a:rPr>
              <a:t>tags DMA and interrupt transactions with BDF</a:t>
            </a:r>
          </a:p>
          <a:p>
            <a:pPr marL="282575" lvl="0" indent="-282575" defTabSz="912777">
              <a:lnSpc>
                <a:spcPct val="90000"/>
              </a:lnSpc>
              <a:spcBef>
                <a:spcPts val="1167"/>
              </a:spcBef>
              <a:buClr>
                <a:schemeClr val="tx2"/>
              </a:buClr>
              <a:buSzPct val="95000"/>
              <a:buBlip>
                <a:blip r:embed="rId3"/>
              </a:buBlip>
            </a:pPr>
            <a:r>
              <a:rPr lang="en-US" sz="2000" b="0" kern="0" dirty="0" smtClean="0">
                <a:latin typeface="+mn-lt"/>
              </a:rPr>
              <a:t>Each </a:t>
            </a:r>
            <a:r>
              <a:rPr lang="en-US" sz="2000" b="0" kern="0" dirty="0">
                <a:latin typeface="+mn-lt"/>
              </a:rPr>
              <a:t>Function can be isolated and access only the assigned guest VM</a:t>
            </a:r>
          </a:p>
        </p:txBody>
      </p:sp>
    </p:spTree>
  </p:cSld>
  <p:clrMapOvr>
    <a:masterClrMapping/>
  </p:clrMapOvr>
  <p:transition>
    <p:fad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9122" name="Rectangle 2"/>
          <p:cNvSpPr>
            <a:spLocks noChangeArrowheads="1"/>
          </p:cNvSpPr>
          <p:nvPr/>
        </p:nvSpPr>
        <p:spPr bwMode="auto">
          <a:xfrm>
            <a:off x="4419600" y="1524000"/>
            <a:ext cx="3581400" cy="4648200"/>
          </a:xfrm>
          <a:prstGeom prst="rect">
            <a:avLst/>
          </a:prstGeom>
          <a:solidFill>
            <a:srgbClr val="00FF00">
              <a:alpha val="20000"/>
            </a:srgbClr>
          </a:solidFill>
          <a:ln w="12700" cmpd="tri">
            <a:solidFill>
              <a:schemeClr val="bg2"/>
            </a:solidFill>
            <a:miter lim="800000"/>
            <a:headEnd/>
            <a:tailEnd/>
          </a:ln>
          <a:effectLst/>
        </p:spPr>
        <p:txBody>
          <a:bodyPr wrap="none" anchor="ctr"/>
          <a:lstStyle/>
          <a:p>
            <a:endParaRPr lang="en-US"/>
          </a:p>
        </p:txBody>
      </p:sp>
      <p:sp>
        <p:nvSpPr>
          <p:cNvPr id="389123" name="Rectangle 3"/>
          <p:cNvSpPr>
            <a:spLocks noChangeArrowheads="1"/>
          </p:cNvSpPr>
          <p:nvPr/>
        </p:nvSpPr>
        <p:spPr bwMode="auto">
          <a:xfrm>
            <a:off x="533400" y="1524000"/>
            <a:ext cx="3581400" cy="4648200"/>
          </a:xfrm>
          <a:prstGeom prst="rect">
            <a:avLst/>
          </a:prstGeom>
          <a:solidFill>
            <a:srgbClr val="FF0000">
              <a:alpha val="20000"/>
            </a:srgbClr>
          </a:solidFill>
          <a:ln w="12700">
            <a:solidFill>
              <a:schemeClr val="bg2"/>
            </a:solidFill>
            <a:miter lim="800000"/>
            <a:headEnd/>
            <a:tailEnd/>
          </a:ln>
          <a:effectLst/>
        </p:spPr>
        <p:txBody>
          <a:bodyPr wrap="none" anchor="ctr"/>
          <a:lstStyle/>
          <a:p>
            <a:endParaRPr lang="en-US"/>
          </a:p>
        </p:txBody>
      </p:sp>
      <p:sp>
        <p:nvSpPr>
          <p:cNvPr id="389124" name="Rectangle 4"/>
          <p:cNvSpPr>
            <a:spLocks noGrp="1" noChangeArrowheads="1"/>
          </p:cNvSpPr>
          <p:nvPr>
            <p:ph type="title"/>
          </p:nvPr>
        </p:nvSpPr>
        <p:spPr>
          <a:xfrm>
            <a:off x="381000" y="228600"/>
            <a:ext cx="8393113" cy="1189038"/>
          </a:xfrm>
        </p:spPr>
        <p:txBody>
          <a:bodyPr/>
          <a:lstStyle/>
          <a:p>
            <a:r>
              <a:rPr lang="en-US" sz="4400"/>
              <a:t>Device Virtualization</a:t>
            </a:r>
            <a:br>
              <a:rPr lang="en-US" sz="4400"/>
            </a:br>
            <a:r>
              <a:rPr lang="en-US" sz="3600">
                <a:solidFill>
                  <a:schemeClr val="accent1"/>
                </a:solidFill>
              </a:rPr>
              <a:t>Role of the IOMMU</a:t>
            </a:r>
          </a:p>
        </p:txBody>
      </p:sp>
      <p:sp>
        <p:nvSpPr>
          <p:cNvPr id="389125" name="Rectangle 5"/>
          <p:cNvSpPr>
            <a:spLocks noChangeArrowheads="1"/>
          </p:cNvSpPr>
          <p:nvPr/>
        </p:nvSpPr>
        <p:spPr bwMode="grayWhite">
          <a:xfrm>
            <a:off x="838200" y="1905000"/>
            <a:ext cx="533400" cy="1143000"/>
          </a:xfrm>
          <a:prstGeom prst="rect">
            <a:avLst/>
          </a:prstGeom>
          <a:ln>
            <a:headEnd/>
            <a:tailEnd/>
          </a:ln>
        </p:spPr>
        <p:style>
          <a:lnRef idx="0">
            <a:schemeClr val="accent6"/>
          </a:lnRef>
          <a:fillRef idx="3">
            <a:schemeClr val="accent6"/>
          </a:fillRef>
          <a:effectRef idx="3">
            <a:schemeClr val="accent6"/>
          </a:effectRef>
          <a:fontRef idx="minor">
            <a:schemeClr val="lt1"/>
          </a:fontRef>
        </p:style>
        <p:txBody>
          <a:bodyPr vert="eaVert" wrap="none" anchor="ctr"/>
          <a:lstStyle/>
          <a:p>
            <a:pPr algn="ctr"/>
            <a:r>
              <a:rPr lang="en-US" sz="1600" b="0" dirty="0">
                <a:solidFill>
                  <a:schemeClr val="tx1"/>
                </a:solidFill>
              </a:rPr>
              <a:t>Guest</a:t>
            </a:r>
          </a:p>
          <a:p>
            <a:pPr algn="ctr"/>
            <a:r>
              <a:rPr lang="en-US" sz="1600" b="0" dirty="0">
                <a:solidFill>
                  <a:schemeClr val="tx1"/>
                </a:solidFill>
              </a:rPr>
              <a:t>VM</a:t>
            </a:r>
          </a:p>
        </p:txBody>
      </p:sp>
      <p:sp>
        <p:nvSpPr>
          <p:cNvPr id="389126" name="Rectangle 6"/>
          <p:cNvSpPr>
            <a:spLocks noChangeArrowheads="1"/>
          </p:cNvSpPr>
          <p:nvPr/>
        </p:nvSpPr>
        <p:spPr bwMode="grayWhite">
          <a:xfrm>
            <a:off x="1447800" y="1905000"/>
            <a:ext cx="533400" cy="1143000"/>
          </a:xfrm>
          <a:prstGeom prst="rect">
            <a:avLst/>
          </a:prstGeom>
          <a:ln>
            <a:headEnd/>
            <a:tailEnd/>
          </a:ln>
        </p:spPr>
        <p:style>
          <a:lnRef idx="0">
            <a:schemeClr val="accent6"/>
          </a:lnRef>
          <a:fillRef idx="3">
            <a:schemeClr val="accent6"/>
          </a:fillRef>
          <a:effectRef idx="3">
            <a:schemeClr val="accent6"/>
          </a:effectRef>
          <a:fontRef idx="minor">
            <a:schemeClr val="lt1"/>
          </a:fontRef>
        </p:style>
        <p:txBody>
          <a:bodyPr vert="eaVert" wrap="none" anchor="ctr"/>
          <a:lstStyle/>
          <a:p>
            <a:pPr algn="ctr"/>
            <a:r>
              <a:rPr lang="en-US" sz="1600" b="0">
                <a:solidFill>
                  <a:schemeClr val="tx1"/>
                </a:solidFill>
              </a:rPr>
              <a:t>Guest</a:t>
            </a:r>
          </a:p>
          <a:p>
            <a:pPr algn="ctr"/>
            <a:r>
              <a:rPr lang="en-US" sz="1600" b="0">
                <a:solidFill>
                  <a:schemeClr val="tx1"/>
                </a:solidFill>
              </a:rPr>
              <a:t>VM</a:t>
            </a:r>
          </a:p>
        </p:txBody>
      </p:sp>
      <p:sp>
        <p:nvSpPr>
          <p:cNvPr id="389127" name="Rectangle 7"/>
          <p:cNvSpPr>
            <a:spLocks noChangeArrowheads="1"/>
          </p:cNvSpPr>
          <p:nvPr/>
        </p:nvSpPr>
        <p:spPr bwMode="grayWhite">
          <a:xfrm>
            <a:off x="2057400" y="1905000"/>
            <a:ext cx="533400" cy="1143000"/>
          </a:xfrm>
          <a:prstGeom prst="rect">
            <a:avLst/>
          </a:prstGeom>
          <a:ln>
            <a:headEnd/>
            <a:tailEnd/>
          </a:ln>
        </p:spPr>
        <p:style>
          <a:lnRef idx="0">
            <a:schemeClr val="accent6"/>
          </a:lnRef>
          <a:fillRef idx="3">
            <a:schemeClr val="accent6"/>
          </a:fillRef>
          <a:effectRef idx="3">
            <a:schemeClr val="accent6"/>
          </a:effectRef>
          <a:fontRef idx="minor">
            <a:schemeClr val="lt1"/>
          </a:fontRef>
        </p:style>
        <p:txBody>
          <a:bodyPr vert="eaVert" wrap="none" anchor="ctr"/>
          <a:lstStyle/>
          <a:p>
            <a:pPr algn="ctr"/>
            <a:r>
              <a:rPr lang="en-US" sz="1600" b="0">
                <a:solidFill>
                  <a:schemeClr val="tx1"/>
                </a:solidFill>
              </a:rPr>
              <a:t>Guest</a:t>
            </a:r>
          </a:p>
          <a:p>
            <a:pPr algn="ctr"/>
            <a:r>
              <a:rPr lang="en-US" sz="1600" b="0">
                <a:solidFill>
                  <a:schemeClr val="tx1"/>
                </a:solidFill>
              </a:rPr>
              <a:t>VM</a:t>
            </a:r>
          </a:p>
        </p:txBody>
      </p:sp>
      <p:sp>
        <p:nvSpPr>
          <p:cNvPr id="389128" name="Rectangle 8"/>
          <p:cNvSpPr>
            <a:spLocks noChangeArrowheads="1"/>
          </p:cNvSpPr>
          <p:nvPr/>
        </p:nvSpPr>
        <p:spPr bwMode="grayWhite">
          <a:xfrm>
            <a:off x="2667000" y="1905000"/>
            <a:ext cx="533400" cy="1143000"/>
          </a:xfrm>
          <a:prstGeom prst="rect">
            <a:avLst/>
          </a:prstGeom>
          <a:ln>
            <a:headEnd/>
            <a:tailEnd/>
          </a:ln>
        </p:spPr>
        <p:style>
          <a:lnRef idx="0">
            <a:schemeClr val="accent6"/>
          </a:lnRef>
          <a:fillRef idx="3">
            <a:schemeClr val="accent6"/>
          </a:fillRef>
          <a:effectRef idx="3">
            <a:schemeClr val="accent6"/>
          </a:effectRef>
          <a:fontRef idx="minor">
            <a:schemeClr val="lt1"/>
          </a:fontRef>
        </p:style>
        <p:txBody>
          <a:bodyPr vert="eaVert" wrap="none" anchor="ctr"/>
          <a:lstStyle/>
          <a:p>
            <a:pPr algn="ctr"/>
            <a:r>
              <a:rPr lang="en-US" sz="1600" b="0">
                <a:solidFill>
                  <a:schemeClr val="tx1"/>
                </a:solidFill>
              </a:rPr>
              <a:t>I/O</a:t>
            </a:r>
          </a:p>
          <a:p>
            <a:pPr algn="ctr"/>
            <a:r>
              <a:rPr lang="en-US" sz="1600" b="0">
                <a:solidFill>
                  <a:schemeClr val="tx1"/>
                </a:solidFill>
              </a:rPr>
              <a:t>partition</a:t>
            </a:r>
          </a:p>
        </p:txBody>
      </p:sp>
      <p:sp>
        <p:nvSpPr>
          <p:cNvPr id="389129" name="Rectangle 9"/>
          <p:cNvSpPr>
            <a:spLocks noChangeArrowheads="1"/>
          </p:cNvSpPr>
          <p:nvPr/>
        </p:nvSpPr>
        <p:spPr bwMode="grayWhite">
          <a:xfrm>
            <a:off x="838200" y="3200400"/>
            <a:ext cx="2362200" cy="685800"/>
          </a:xfrm>
          <a:prstGeom prst="rect">
            <a:avLst/>
          </a:prstGeom>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algn="ctr"/>
            <a:r>
              <a:rPr lang="en-US" sz="1600" b="0">
                <a:solidFill>
                  <a:schemeClr val="tx1"/>
                </a:solidFill>
              </a:rPr>
              <a:t>hypervisor</a:t>
            </a:r>
          </a:p>
        </p:txBody>
      </p:sp>
      <p:cxnSp>
        <p:nvCxnSpPr>
          <p:cNvPr id="389130" name="AutoShape 10"/>
          <p:cNvCxnSpPr>
            <a:cxnSpLocks noChangeShapeType="1"/>
            <a:stCxn id="389125" idx="2"/>
            <a:endCxn id="389128" idx="2"/>
          </p:cNvCxnSpPr>
          <p:nvPr/>
        </p:nvCxnSpPr>
        <p:spPr bwMode="auto">
          <a:xfrm rot="16200000" flipH="1">
            <a:off x="2018506" y="2134394"/>
            <a:ext cx="1588" cy="1828800"/>
          </a:xfrm>
          <a:prstGeom prst="curvedConnector3">
            <a:avLst>
              <a:gd name="adj1" fmla="val 23000000"/>
            </a:avLst>
          </a:prstGeom>
          <a:noFill/>
          <a:ln w="31750">
            <a:solidFill>
              <a:schemeClr val="tx1"/>
            </a:solidFill>
            <a:round/>
            <a:headEnd type="triangle" w="med" len="med"/>
            <a:tailEnd type="triangle" w="med" len="med"/>
          </a:ln>
          <a:effectLst/>
        </p:spPr>
      </p:cxnSp>
      <p:cxnSp>
        <p:nvCxnSpPr>
          <p:cNvPr id="389131" name="AutoShape 11"/>
          <p:cNvCxnSpPr>
            <a:cxnSpLocks noChangeShapeType="1"/>
            <a:stCxn id="389126" idx="2"/>
            <a:endCxn id="389128" idx="2"/>
          </p:cNvCxnSpPr>
          <p:nvPr/>
        </p:nvCxnSpPr>
        <p:spPr bwMode="auto">
          <a:xfrm rot="16200000" flipH="1">
            <a:off x="2323306" y="2439194"/>
            <a:ext cx="1588" cy="1219200"/>
          </a:xfrm>
          <a:prstGeom prst="curvedConnector3">
            <a:avLst>
              <a:gd name="adj1" fmla="val 18900000"/>
            </a:avLst>
          </a:prstGeom>
          <a:noFill/>
          <a:ln w="31750">
            <a:solidFill>
              <a:schemeClr val="tx1"/>
            </a:solidFill>
            <a:round/>
            <a:headEnd type="triangle" w="med" len="med"/>
            <a:tailEnd type="triangle" w="med" len="med"/>
          </a:ln>
          <a:effectLst/>
        </p:spPr>
      </p:cxnSp>
      <p:cxnSp>
        <p:nvCxnSpPr>
          <p:cNvPr id="389132" name="AutoShape 12"/>
          <p:cNvCxnSpPr>
            <a:cxnSpLocks noChangeShapeType="1"/>
            <a:stCxn id="389127" idx="2"/>
            <a:endCxn id="389128" idx="2"/>
          </p:cNvCxnSpPr>
          <p:nvPr/>
        </p:nvCxnSpPr>
        <p:spPr bwMode="auto">
          <a:xfrm rot="16200000" flipH="1">
            <a:off x="2628106" y="2743994"/>
            <a:ext cx="1588" cy="609600"/>
          </a:xfrm>
          <a:prstGeom prst="curvedConnector3">
            <a:avLst>
              <a:gd name="adj1" fmla="val 14400000"/>
            </a:avLst>
          </a:prstGeom>
          <a:noFill/>
          <a:ln w="31750">
            <a:solidFill>
              <a:schemeClr val="tx1"/>
            </a:solidFill>
            <a:round/>
            <a:headEnd type="triangle" w="med" len="med"/>
            <a:tailEnd type="triangle" w="med" len="med"/>
          </a:ln>
          <a:effectLst/>
        </p:spPr>
      </p:cxnSp>
      <p:cxnSp>
        <p:nvCxnSpPr>
          <p:cNvPr id="389133" name="AutoShape 13"/>
          <p:cNvCxnSpPr>
            <a:cxnSpLocks noChangeShapeType="1"/>
            <a:stCxn id="389128" idx="2"/>
          </p:cNvCxnSpPr>
          <p:nvPr/>
        </p:nvCxnSpPr>
        <p:spPr bwMode="auto">
          <a:xfrm rot="5400000">
            <a:off x="2076450" y="3486150"/>
            <a:ext cx="1295400" cy="419100"/>
          </a:xfrm>
          <a:prstGeom prst="curvedConnector3">
            <a:avLst>
              <a:gd name="adj1" fmla="val 50000"/>
            </a:avLst>
          </a:prstGeom>
          <a:noFill/>
          <a:ln w="31750">
            <a:solidFill>
              <a:schemeClr val="tx1"/>
            </a:solidFill>
            <a:round/>
            <a:headEnd type="triangle" w="med" len="med"/>
            <a:tailEnd type="triangle" w="med" len="med"/>
          </a:ln>
          <a:effectLst/>
        </p:spPr>
      </p:cxnSp>
      <p:sp>
        <p:nvSpPr>
          <p:cNvPr id="389134" name="AutoShape 14"/>
          <p:cNvSpPr>
            <a:spLocks noChangeArrowheads="1"/>
          </p:cNvSpPr>
          <p:nvPr/>
        </p:nvSpPr>
        <p:spPr bwMode="grayWhite">
          <a:xfrm>
            <a:off x="2286000" y="4343400"/>
            <a:ext cx="457200" cy="457200"/>
          </a:xfrm>
          <a:prstGeom prst="flowChartMagneticDisk">
            <a:avLst/>
          </a:prstGeom>
          <a:ln>
            <a:headEnd/>
            <a:tailEnd/>
          </a:ln>
        </p:spPr>
        <p:style>
          <a:lnRef idx="0">
            <a:schemeClr val="accent6"/>
          </a:lnRef>
          <a:fillRef idx="3">
            <a:schemeClr val="accent6"/>
          </a:fillRef>
          <a:effectRef idx="3">
            <a:schemeClr val="accent6"/>
          </a:effectRef>
          <a:fontRef idx="minor">
            <a:schemeClr val="lt1"/>
          </a:fontRef>
        </p:style>
        <p:txBody>
          <a:bodyPr wrap="none" anchor="ctr"/>
          <a:lstStyle/>
          <a:p>
            <a:endParaRPr lang="en-US" b="0">
              <a:solidFill>
                <a:schemeClr val="tx1"/>
              </a:solidFill>
              <a:effectLst/>
            </a:endParaRPr>
          </a:p>
        </p:txBody>
      </p:sp>
      <p:sp>
        <p:nvSpPr>
          <p:cNvPr id="389135" name="Rectangle 15"/>
          <p:cNvSpPr>
            <a:spLocks noChangeArrowheads="1"/>
          </p:cNvSpPr>
          <p:nvPr/>
        </p:nvSpPr>
        <p:spPr bwMode="grayWhite">
          <a:xfrm>
            <a:off x="4724400" y="1828800"/>
            <a:ext cx="533400" cy="1143000"/>
          </a:xfrm>
          <a:prstGeom prst="rect">
            <a:avLst/>
          </a:prstGeom>
          <a:ln>
            <a:headEnd/>
            <a:tailEnd/>
          </a:ln>
        </p:spPr>
        <p:style>
          <a:lnRef idx="0">
            <a:schemeClr val="accent6"/>
          </a:lnRef>
          <a:fillRef idx="3">
            <a:schemeClr val="accent6"/>
          </a:fillRef>
          <a:effectRef idx="3">
            <a:schemeClr val="accent6"/>
          </a:effectRef>
          <a:fontRef idx="minor">
            <a:schemeClr val="lt1"/>
          </a:fontRef>
        </p:style>
        <p:txBody>
          <a:bodyPr vert="eaVert" wrap="none" anchor="ctr"/>
          <a:lstStyle/>
          <a:p>
            <a:pPr algn="ctr"/>
            <a:r>
              <a:rPr lang="en-US" sz="1600" b="0">
                <a:solidFill>
                  <a:schemeClr val="tx1"/>
                </a:solidFill>
              </a:rPr>
              <a:t>Guest</a:t>
            </a:r>
          </a:p>
          <a:p>
            <a:pPr algn="ctr"/>
            <a:r>
              <a:rPr lang="en-US" sz="1600" b="0">
                <a:solidFill>
                  <a:schemeClr val="tx1"/>
                </a:solidFill>
              </a:rPr>
              <a:t>VM</a:t>
            </a:r>
          </a:p>
        </p:txBody>
      </p:sp>
      <p:sp>
        <p:nvSpPr>
          <p:cNvPr id="389136" name="Rectangle 16"/>
          <p:cNvSpPr>
            <a:spLocks noChangeArrowheads="1"/>
          </p:cNvSpPr>
          <p:nvPr/>
        </p:nvSpPr>
        <p:spPr bwMode="grayWhite">
          <a:xfrm>
            <a:off x="5334000" y="1828800"/>
            <a:ext cx="533400" cy="1143000"/>
          </a:xfrm>
          <a:prstGeom prst="rect">
            <a:avLst/>
          </a:prstGeom>
          <a:ln>
            <a:headEnd/>
            <a:tailEnd/>
          </a:ln>
        </p:spPr>
        <p:style>
          <a:lnRef idx="0">
            <a:schemeClr val="accent6"/>
          </a:lnRef>
          <a:fillRef idx="3">
            <a:schemeClr val="accent6"/>
          </a:fillRef>
          <a:effectRef idx="3">
            <a:schemeClr val="accent6"/>
          </a:effectRef>
          <a:fontRef idx="minor">
            <a:schemeClr val="lt1"/>
          </a:fontRef>
        </p:style>
        <p:txBody>
          <a:bodyPr vert="eaVert" wrap="none" anchor="ctr"/>
          <a:lstStyle/>
          <a:p>
            <a:pPr algn="ctr"/>
            <a:r>
              <a:rPr lang="en-US" sz="1600" b="0">
                <a:solidFill>
                  <a:schemeClr val="tx1"/>
                </a:solidFill>
              </a:rPr>
              <a:t>Guest</a:t>
            </a:r>
          </a:p>
          <a:p>
            <a:pPr algn="ctr"/>
            <a:r>
              <a:rPr lang="en-US" sz="1600" b="0">
                <a:solidFill>
                  <a:schemeClr val="tx1"/>
                </a:solidFill>
              </a:rPr>
              <a:t>VM</a:t>
            </a:r>
          </a:p>
        </p:txBody>
      </p:sp>
      <p:sp>
        <p:nvSpPr>
          <p:cNvPr id="389137" name="Rectangle 17"/>
          <p:cNvSpPr>
            <a:spLocks noChangeArrowheads="1"/>
          </p:cNvSpPr>
          <p:nvPr/>
        </p:nvSpPr>
        <p:spPr bwMode="grayWhite">
          <a:xfrm>
            <a:off x="5943600" y="1828800"/>
            <a:ext cx="533400" cy="1143000"/>
          </a:xfrm>
          <a:prstGeom prst="rect">
            <a:avLst/>
          </a:prstGeom>
          <a:ln>
            <a:headEnd/>
            <a:tailEnd/>
          </a:ln>
        </p:spPr>
        <p:style>
          <a:lnRef idx="0">
            <a:schemeClr val="accent6"/>
          </a:lnRef>
          <a:fillRef idx="3">
            <a:schemeClr val="accent6"/>
          </a:fillRef>
          <a:effectRef idx="3">
            <a:schemeClr val="accent6"/>
          </a:effectRef>
          <a:fontRef idx="minor">
            <a:schemeClr val="lt1"/>
          </a:fontRef>
        </p:style>
        <p:txBody>
          <a:bodyPr vert="eaVert" wrap="none" anchor="ctr"/>
          <a:lstStyle/>
          <a:p>
            <a:pPr algn="ctr"/>
            <a:r>
              <a:rPr lang="en-US" sz="1600" b="0">
                <a:solidFill>
                  <a:schemeClr val="tx1"/>
                </a:solidFill>
              </a:rPr>
              <a:t>Guest</a:t>
            </a:r>
          </a:p>
          <a:p>
            <a:pPr algn="ctr"/>
            <a:r>
              <a:rPr lang="en-US" sz="1600" b="0">
                <a:solidFill>
                  <a:schemeClr val="tx1"/>
                </a:solidFill>
              </a:rPr>
              <a:t>VM</a:t>
            </a:r>
          </a:p>
        </p:txBody>
      </p:sp>
      <p:sp>
        <p:nvSpPr>
          <p:cNvPr id="389138" name="Rectangle 18"/>
          <p:cNvSpPr>
            <a:spLocks noChangeArrowheads="1"/>
          </p:cNvSpPr>
          <p:nvPr/>
        </p:nvSpPr>
        <p:spPr bwMode="grayWhite">
          <a:xfrm>
            <a:off x="6553200" y="1828800"/>
            <a:ext cx="533400" cy="1143000"/>
          </a:xfrm>
          <a:prstGeom prst="rect">
            <a:avLst/>
          </a:prstGeom>
          <a:ln>
            <a:headEnd/>
            <a:tailEnd/>
          </a:ln>
        </p:spPr>
        <p:style>
          <a:lnRef idx="0">
            <a:schemeClr val="accent6"/>
          </a:lnRef>
          <a:fillRef idx="3">
            <a:schemeClr val="accent6"/>
          </a:fillRef>
          <a:effectRef idx="3">
            <a:schemeClr val="accent6"/>
          </a:effectRef>
          <a:fontRef idx="minor">
            <a:schemeClr val="lt1"/>
          </a:fontRef>
        </p:style>
        <p:txBody>
          <a:bodyPr vert="eaVert" wrap="none" anchor="ctr"/>
          <a:lstStyle/>
          <a:p>
            <a:pPr algn="ctr"/>
            <a:r>
              <a:rPr lang="en-US" sz="1600" b="0">
                <a:solidFill>
                  <a:schemeClr val="tx1"/>
                </a:solidFill>
              </a:rPr>
              <a:t>I/O</a:t>
            </a:r>
          </a:p>
          <a:p>
            <a:pPr algn="ctr"/>
            <a:r>
              <a:rPr lang="en-US" sz="1600" b="0">
                <a:solidFill>
                  <a:schemeClr val="tx1"/>
                </a:solidFill>
              </a:rPr>
              <a:t>partition</a:t>
            </a:r>
          </a:p>
        </p:txBody>
      </p:sp>
      <p:cxnSp>
        <p:nvCxnSpPr>
          <p:cNvPr id="389139" name="AutoShape 19"/>
          <p:cNvCxnSpPr>
            <a:cxnSpLocks noChangeShapeType="1"/>
            <a:stCxn id="389135" idx="2"/>
            <a:endCxn id="389143" idx="1"/>
          </p:cNvCxnSpPr>
          <p:nvPr/>
        </p:nvCxnSpPr>
        <p:spPr bwMode="auto">
          <a:xfrm rot="16200000" flipH="1">
            <a:off x="4476750" y="3486150"/>
            <a:ext cx="1295400" cy="266700"/>
          </a:xfrm>
          <a:prstGeom prst="curvedConnector3">
            <a:avLst>
              <a:gd name="adj1" fmla="val 50000"/>
            </a:avLst>
          </a:prstGeom>
          <a:noFill/>
          <a:ln w="31750">
            <a:solidFill>
              <a:schemeClr val="tx1"/>
            </a:solidFill>
            <a:round/>
            <a:headEnd type="triangle" w="med" len="med"/>
            <a:tailEnd type="triangle" w="med" len="med"/>
          </a:ln>
          <a:effectLst/>
        </p:spPr>
      </p:cxnSp>
      <p:cxnSp>
        <p:nvCxnSpPr>
          <p:cNvPr id="389140" name="AutoShape 20"/>
          <p:cNvCxnSpPr>
            <a:cxnSpLocks noChangeShapeType="1"/>
            <a:stCxn id="389136" idx="2"/>
            <a:endCxn id="389147" idx="1"/>
          </p:cNvCxnSpPr>
          <p:nvPr/>
        </p:nvCxnSpPr>
        <p:spPr bwMode="auto">
          <a:xfrm rot="16200000" flipH="1">
            <a:off x="5048250" y="3524250"/>
            <a:ext cx="1295400" cy="190500"/>
          </a:xfrm>
          <a:prstGeom prst="curvedConnector3">
            <a:avLst>
              <a:gd name="adj1" fmla="val 50000"/>
            </a:avLst>
          </a:prstGeom>
          <a:noFill/>
          <a:ln w="31750">
            <a:solidFill>
              <a:schemeClr val="tx1"/>
            </a:solidFill>
            <a:round/>
            <a:headEnd type="triangle" w="med" len="med"/>
            <a:tailEnd type="triangle" w="med" len="med"/>
          </a:ln>
          <a:effectLst/>
        </p:spPr>
      </p:cxnSp>
      <p:cxnSp>
        <p:nvCxnSpPr>
          <p:cNvPr id="389141" name="AutoShape 21"/>
          <p:cNvCxnSpPr>
            <a:cxnSpLocks noChangeShapeType="1"/>
            <a:stCxn id="389137" idx="2"/>
            <a:endCxn id="389146" idx="1"/>
          </p:cNvCxnSpPr>
          <p:nvPr/>
        </p:nvCxnSpPr>
        <p:spPr bwMode="auto">
          <a:xfrm rot="16200000" flipH="1">
            <a:off x="5619750" y="3562350"/>
            <a:ext cx="1295400" cy="114300"/>
          </a:xfrm>
          <a:prstGeom prst="curvedConnector3">
            <a:avLst>
              <a:gd name="adj1" fmla="val 50000"/>
            </a:avLst>
          </a:prstGeom>
          <a:noFill/>
          <a:ln w="31750">
            <a:solidFill>
              <a:schemeClr val="tx1"/>
            </a:solidFill>
            <a:round/>
            <a:headEnd type="triangle" w="med" len="med"/>
            <a:tailEnd type="triangle" w="med" len="med"/>
          </a:ln>
          <a:effectLst/>
        </p:spPr>
      </p:cxnSp>
      <p:cxnSp>
        <p:nvCxnSpPr>
          <p:cNvPr id="389142" name="AutoShape 22"/>
          <p:cNvCxnSpPr>
            <a:cxnSpLocks noChangeShapeType="1"/>
            <a:stCxn id="389138" idx="2"/>
            <a:endCxn id="389148" idx="1"/>
          </p:cNvCxnSpPr>
          <p:nvPr/>
        </p:nvCxnSpPr>
        <p:spPr bwMode="auto">
          <a:xfrm rot="16200000" flipH="1">
            <a:off x="6305550" y="3486150"/>
            <a:ext cx="1295400" cy="266700"/>
          </a:xfrm>
          <a:prstGeom prst="curvedConnector3">
            <a:avLst>
              <a:gd name="adj1" fmla="val 50000"/>
            </a:avLst>
          </a:prstGeom>
          <a:noFill/>
          <a:ln w="31750">
            <a:solidFill>
              <a:schemeClr val="tx1"/>
            </a:solidFill>
            <a:round/>
            <a:headEnd type="triangle" w="med" len="med"/>
            <a:tailEnd type="triangle" w="med" len="med"/>
          </a:ln>
          <a:effectLst/>
        </p:spPr>
      </p:cxnSp>
      <p:sp>
        <p:nvSpPr>
          <p:cNvPr id="389143" name="AutoShape 23"/>
          <p:cNvSpPr>
            <a:spLocks noChangeArrowheads="1"/>
          </p:cNvSpPr>
          <p:nvPr/>
        </p:nvSpPr>
        <p:spPr bwMode="grayWhite">
          <a:xfrm>
            <a:off x="5029200" y="4267200"/>
            <a:ext cx="457200" cy="457200"/>
          </a:xfrm>
          <a:prstGeom prst="flowChartMagneticDisk">
            <a:avLst/>
          </a:prstGeom>
          <a:ln>
            <a:headEnd/>
            <a:tailEnd/>
          </a:ln>
        </p:spPr>
        <p:style>
          <a:lnRef idx="0">
            <a:schemeClr val="accent6"/>
          </a:lnRef>
          <a:fillRef idx="3">
            <a:schemeClr val="accent6"/>
          </a:fillRef>
          <a:effectRef idx="3">
            <a:schemeClr val="accent6"/>
          </a:effectRef>
          <a:fontRef idx="minor">
            <a:schemeClr val="lt1"/>
          </a:fontRef>
        </p:style>
        <p:txBody>
          <a:bodyPr wrap="none" anchor="ctr"/>
          <a:lstStyle/>
          <a:p>
            <a:endParaRPr lang="en-US" b="0">
              <a:solidFill>
                <a:schemeClr val="tx1"/>
              </a:solidFill>
              <a:effectLst/>
            </a:endParaRPr>
          </a:p>
        </p:txBody>
      </p:sp>
      <p:sp>
        <p:nvSpPr>
          <p:cNvPr id="389144" name="Text Box 24"/>
          <p:cNvSpPr txBox="1">
            <a:spLocks noChangeArrowheads="1"/>
          </p:cNvSpPr>
          <p:nvPr/>
        </p:nvSpPr>
        <p:spPr bwMode="auto">
          <a:xfrm>
            <a:off x="838200" y="5065713"/>
            <a:ext cx="3276600" cy="1030287"/>
          </a:xfrm>
          <a:prstGeom prst="rect">
            <a:avLst/>
          </a:prstGeom>
          <a:noFill/>
          <a:ln w="9525">
            <a:noFill/>
            <a:miter lim="800000"/>
            <a:headEnd/>
            <a:tailEnd/>
          </a:ln>
          <a:effectLst/>
        </p:spPr>
        <p:txBody>
          <a:bodyPr/>
          <a:lstStyle/>
          <a:p>
            <a:pPr marL="174625" indent="-174625" eaLnBrk="0" hangingPunct="0">
              <a:buFontTx/>
              <a:buChar char="•"/>
            </a:pPr>
            <a:r>
              <a:rPr lang="en-US" b="0" dirty="0" smtClean="0">
                <a:effectLst/>
              </a:rPr>
              <a:t>All </a:t>
            </a:r>
            <a:r>
              <a:rPr lang="en-US" b="0" dirty="0">
                <a:effectLst/>
              </a:rPr>
              <a:t>I/O requests are routed through I/O partition and </a:t>
            </a:r>
            <a:r>
              <a:rPr lang="en-US" b="0" dirty="0" smtClean="0">
                <a:effectLst/>
              </a:rPr>
              <a:t/>
            </a:r>
            <a:br>
              <a:rPr lang="en-US" b="0" dirty="0" smtClean="0">
                <a:effectLst/>
              </a:rPr>
            </a:br>
            <a:r>
              <a:rPr lang="en-US" b="0" dirty="0" smtClean="0">
                <a:effectLst/>
              </a:rPr>
              <a:t>via </a:t>
            </a:r>
            <a:r>
              <a:rPr lang="en-US" b="0" dirty="0">
                <a:effectLst/>
              </a:rPr>
              <a:t>hypervisor</a:t>
            </a:r>
          </a:p>
        </p:txBody>
      </p:sp>
      <p:sp>
        <p:nvSpPr>
          <p:cNvPr id="389145" name="Text Box 25"/>
          <p:cNvSpPr txBox="1">
            <a:spLocks noChangeArrowheads="1"/>
          </p:cNvSpPr>
          <p:nvPr/>
        </p:nvSpPr>
        <p:spPr bwMode="auto">
          <a:xfrm>
            <a:off x="4648200" y="4876800"/>
            <a:ext cx="3124200" cy="1295400"/>
          </a:xfrm>
          <a:prstGeom prst="rect">
            <a:avLst/>
          </a:prstGeom>
          <a:noFill/>
          <a:ln w="9525">
            <a:noFill/>
            <a:miter lim="800000"/>
            <a:headEnd/>
            <a:tailEnd/>
          </a:ln>
          <a:effectLst/>
        </p:spPr>
        <p:txBody>
          <a:bodyPr/>
          <a:lstStyle/>
          <a:p>
            <a:pPr marL="174625" indent="-174625" eaLnBrk="0" hangingPunct="0">
              <a:buFontTx/>
              <a:buChar char="•"/>
            </a:pPr>
            <a:r>
              <a:rPr lang="en-US" b="0" dirty="0" smtClean="0">
                <a:effectLst/>
              </a:rPr>
              <a:t>I/O </a:t>
            </a:r>
            <a:r>
              <a:rPr lang="en-US" b="0" dirty="0">
                <a:effectLst/>
              </a:rPr>
              <a:t>requests routed direct to device </a:t>
            </a:r>
          </a:p>
          <a:p>
            <a:pPr marL="174625" indent="-174625" eaLnBrk="0" hangingPunct="0">
              <a:buFontTx/>
              <a:buChar char="•"/>
            </a:pPr>
            <a:r>
              <a:rPr lang="en-US" b="0" dirty="0" smtClean="0">
                <a:effectLst/>
              </a:rPr>
              <a:t>No </a:t>
            </a:r>
            <a:r>
              <a:rPr lang="en-US" b="0" dirty="0">
                <a:effectLst/>
              </a:rPr>
              <a:t>hypervisor intervention</a:t>
            </a:r>
          </a:p>
          <a:p>
            <a:pPr marL="174625" indent="-174625" eaLnBrk="0" hangingPunct="0">
              <a:buFontTx/>
              <a:buChar char="•"/>
            </a:pPr>
            <a:r>
              <a:rPr lang="en-US" b="0" dirty="0" smtClean="0">
                <a:effectLst/>
              </a:rPr>
              <a:t>IOMMU </a:t>
            </a:r>
            <a:r>
              <a:rPr lang="en-US" b="0" dirty="0">
                <a:effectLst/>
              </a:rPr>
              <a:t>enforces isolation</a:t>
            </a:r>
          </a:p>
        </p:txBody>
      </p:sp>
      <p:sp>
        <p:nvSpPr>
          <p:cNvPr id="389146" name="AutoShape 26"/>
          <p:cNvSpPr>
            <a:spLocks noChangeArrowheads="1"/>
          </p:cNvSpPr>
          <p:nvPr/>
        </p:nvSpPr>
        <p:spPr bwMode="grayWhite">
          <a:xfrm>
            <a:off x="6096000" y="4267200"/>
            <a:ext cx="457200" cy="457200"/>
          </a:xfrm>
          <a:prstGeom prst="flowChartMagneticDisk">
            <a:avLst/>
          </a:prstGeom>
          <a:ln>
            <a:headEnd/>
            <a:tailEnd/>
          </a:ln>
        </p:spPr>
        <p:style>
          <a:lnRef idx="0">
            <a:schemeClr val="accent6"/>
          </a:lnRef>
          <a:fillRef idx="3">
            <a:schemeClr val="accent6"/>
          </a:fillRef>
          <a:effectRef idx="3">
            <a:schemeClr val="accent6"/>
          </a:effectRef>
          <a:fontRef idx="minor">
            <a:schemeClr val="lt1"/>
          </a:fontRef>
        </p:style>
        <p:txBody>
          <a:bodyPr wrap="none" anchor="ctr"/>
          <a:lstStyle/>
          <a:p>
            <a:endParaRPr lang="en-US" b="0">
              <a:solidFill>
                <a:schemeClr val="tx1"/>
              </a:solidFill>
              <a:effectLst/>
            </a:endParaRPr>
          </a:p>
        </p:txBody>
      </p:sp>
      <p:sp>
        <p:nvSpPr>
          <p:cNvPr id="389147" name="AutoShape 27"/>
          <p:cNvSpPr>
            <a:spLocks noChangeArrowheads="1"/>
          </p:cNvSpPr>
          <p:nvPr/>
        </p:nvSpPr>
        <p:spPr bwMode="grayWhite">
          <a:xfrm>
            <a:off x="5562600" y="4267200"/>
            <a:ext cx="457200" cy="457200"/>
          </a:xfrm>
          <a:prstGeom prst="flowChartMagneticDisk">
            <a:avLst/>
          </a:prstGeom>
          <a:ln>
            <a:headEnd/>
            <a:tailEnd/>
          </a:ln>
        </p:spPr>
        <p:style>
          <a:lnRef idx="0">
            <a:schemeClr val="accent6"/>
          </a:lnRef>
          <a:fillRef idx="3">
            <a:schemeClr val="accent6"/>
          </a:fillRef>
          <a:effectRef idx="3">
            <a:schemeClr val="accent6"/>
          </a:effectRef>
          <a:fontRef idx="minor">
            <a:schemeClr val="lt1"/>
          </a:fontRef>
        </p:style>
        <p:txBody>
          <a:bodyPr wrap="none" anchor="ctr"/>
          <a:lstStyle/>
          <a:p>
            <a:endParaRPr lang="en-US" b="0">
              <a:solidFill>
                <a:schemeClr val="tx1"/>
              </a:solidFill>
              <a:effectLst/>
            </a:endParaRPr>
          </a:p>
        </p:txBody>
      </p:sp>
      <p:sp>
        <p:nvSpPr>
          <p:cNvPr id="389148" name="AutoShape 28"/>
          <p:cNvSpPr>
            <a:spLocks noChangeArrowheads="1"/>
          </p:cNvSpPr>
          <p:nvPr/>
        </p:nvSpPr>
        <p:spPr bwMode="grayWhite">
          <a:xfrm>
            <a:off x="6705600" y="4267200"/>
            <a:ext cx="762000" cy="457200"/>
          </a:xfrm>
          <a:prstGeom prst="flowChartMagneticDisk">
            <a:avLst/>
          </a:prstGeom>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algn="ctr"/>
            <a:r>
              <a:rPr lang="en-US" sz="1600" b="0">
                <a:solidFill>
                  <a:schemeClr val="tx1"/>
                </a:solidFill>
              </a:rPr>
              <a:t>shared</a:t>
            </a:r>
          </a:p>
        </p:txBody>
      </p:sp>
      <p:sp>
        <p:nvSpPr>
          <p:cNvPr id="389149" name="AutoShape 29"/>
          <p:cNvSpPr>
            <a:spLocks noChangeArrowheads="1"/>
          </p:cNvSpPr>
          <p:nvPr/>
        </p:nvSpPr>
        <p:spPr bwMode="grayWhite">
          <a:xfrm>
            <a:off x="2590800" y="4419600"/>
            <a:ext cx="457200" cy="457200"/>
          </a:xfrm>
          <a:prstGeom prst="flowChartMagneticDisk">
            <a:avLst/>
          </a:prstGeom>
          <a:ln>
            <a:headEnd/>
            <a:tailEnd/>
          </a:ln>
        </p:spPr>
        <p:style>
          <a:lnRef idx="0">
            <a:schemeClr val="accent6"/>
          </a:lnRef>
          <a:fillRef idx="3">
            <a:schemeClr val="accent6"/>
          </a:fillRef>
          <a:effectRef idx="3">
            <a:schemeClr val="accent6"/>
          </a:effectRef>
          <a:fontRef idx="minor">
            <a:schemeClr val="lt1"/>
          </a:fontRef>
        </p:style>
        <p:txBody>
          <a:bodyPr wrap="none" anchor="ctr"/>
          <a:lstStyle/>
          <a:p>
            <a:endParaRPr lang="en-US" b="0">
              <a:solidFill>
                <a:schemeClr val="tx1"/>
              </a:solidFill>
              <a:effectLst/>
            </a:endParaRPr>
          </a:p>
        </p:txBody>
      </p:sp>
      <p:sp>
        <p:nvSpPr>
          <p:cNvPr id="389150" name="AutoShape 30"/>
          <p:cNvSpPr>
            <a:spLocks noChangeArrowheads="1"/>
          </p:cNvSpPr>
          <p:nvPr/>
        </p:nvSpPr>
        <p:spPr bwMode="grayWhite">
          <a:xfrm>
            <a:off x="2971800" y="4495800"/>
            <a:ext cx="457200" cy="457200"/>
          </a:xfrm>
          <a:prstGeom prst="flowChartMagneticDisk">
            <a:avLst/>
          </a:prstGeom>
          <a:ln>
            <a:headEnd/>
            <a:tailEnd/>
          </a:ln>
        </p:spPr>
        <p:style>
          <a:lnRef idx="0">
            <a:schemeClr val="accent6"/>
          </a:lnRef>
          <a:fillRef idx="3">
            <a:schemeClr val="accent6"/>
          </a:fillRef>
          <a:effectRef idx="3">
            <a:schemeClr val="accent6"/>
          </a:effectRef>
          <a:fontRef idx="minor">
            <a:schemeClr val="lt1"/>
          </a:fontRef>
        </p:style>
        <p:txBody>
          <a:bodyPr wrap="none" anchor="ctr"/>
          <a:lstStyle/>
          <a:p>
            <a:endParaRPr lang="en-US" b="0">
              <a:solidFill>
                <a:schemeClr val="tx1"/>
              </a:solidFill>
              <a:effectLst/>
            </a:endParaRPr>
          </a:p>
        </p:txBody>
      </p:sp>
      <p:cxnSp>
        <p:nvCxnSpPr>
          <p:cNvPr id="389151" name="AutoShape 31"/>
          <p:cNvCxnSpPr>
            <a:cxnSpLocks noChangeShapeType="1"/>
            <a:stCxn id="389128" idx="2"/>
            <a:endCxn id="389149" idx="1"/>
          </p:cNvCxnSpPr>
          <p:nvPr/>
        </p:nvCxnSpPr>
        <p:spPr bwMode="auto">
          <a:xfrm rot="5400000">
            <a:off x="2190750" y="3676650"/>
            <a:ext cx="1371600" cy="114300"/>
          </a:xfrm>
          <a:prstGeom prst="curvedConnector3">
            <a:avLst>
              <a:gd name="adj1" fmla="val 50000"/>
            </a:avLst>
          </a:prstGeom>
          <a:noFill/>
          <a:ln w="31750">
            <a:solidFill>
              <a:schemeClr val="tx1"/>
            </a:solidFill>
            <a:round/>
            <a:headEnd type="triangle" w="med" len="med"/>
            <a:tailEnd type="triangle" w="med" len="med"/>
          </a:ln>
          <a:effectLst/>
        </p:spPr>
      </p:cxnSp>
      <p:cxnSp>
        <p:nvCxnSpPr>
          <p:cNvPr id="389152" name="AutoShape 32"/>
          <p:cNvCxnSpPr>
            <a:cxnSpLocks noChangeShapeType="1"/>
            <a:stCxn id="389128" idx="2"/>
            <a:endCxn id="389150" idx="1"/>
          </p:cNvCxnSpPr>
          <p:nvPr/>
        </p:nvCxnSpPr>
        <p:spPr bwMode="auto">
          <a:xfrm rot="16200000" flipH="1">
            <a:off x="2343150" y="3638550"/>
            <a:ext cx="1447800" cy="266700"/>
          </a:xfrm>
          <a:prstGeom prst="curvedConnector3">
            <a:avLst>
              <a:gd name="adj1" fmla="val 50000"/>
            </a:avLst>
          </a:prstGeom>
          <a:noFill/>
          <a:ln w="31750">
            <a:solidFill>
              <a:schemeClr val="tx1"/>
            </a:solidFill>
            <a:round/>
            <a:headEnd type="triangle" w="med" len="med"/>
            <a:tailEnd type="triangle" w="med" len="med"/>
          </a:ln>
          <a:effectLst/>
        </p:spPr>
      </p:cxnSp>
      <p:sp>
        <p:nvSpPr>
          <p:cNvPr id="389153" name="Rectangle 33"/>
          <p:cNvSpPr>
            <a:spLocks noChangeArrowheads="1"/>
          </p:cNvSpPr>
          <p:nvPr/>
        </p:nvSpPr>
        <p:spPr bwMode="blackWhite">
          <a:xfrm>
            <a:off x="4884738" y="3276600"/>
            <a:ext cx="1516062" cy="533400"/>
          </a:xfrm>
          <a:prstGeom prst="rect">
            <a:avLst/>
          </a:prstGeom>
          <a:ln>
            <a:headEnd/>
            <a:tailEnd/>
          </a:ln>
        </p:spPr>
        <p:style>
          <a:lnRef idx="1">
            <a:schemeClr val="accent2"/>
          </a:lnRef>
          <a:fillRef idx="3">
            <a:schemeClr val="accent2"/>
          </a:fillRef>
          <a:effectRef idx="2">
            <a:schemeClr val="accent2"/>
          </a:effectRef>
          <a:fontRef idx="minor">
            <a:schemeClr val="lt1"/>
          </a:fontRef>
        </p:style>
        <p:txBody>
          <a:bodyPr wrap="none" anchor="ctr"/>
          <a:lstStyle/>
          <a:p>
            <a:pPr algn="ctr"/>
            <a:r>
              <a:rPr lang="en-US" b="0">
                <a:solidFill>
                  <a:schemeClr val="tx1"/>
                </a:solidFill>
              </a:rPr>
              <a:t>IOMMU</a:t>
            </a:r>
          </a:p>
        </p:txBody>
      </p:sp>
      <p:sp>
        <p:nvSpPr>
          <p:cNvPr id="389154" name="Rectangle 34"/>
          <p:cNvSpPr>
            <a:spLocks noChangeArrowheads="1"/>
          </p:cNvSpPr>
          <p:nvPr/>
        </p:nvSpPr>
        <p:spPr bwMode="grayWhite">
          <a:xfrm>
            <a:off x="6477000" y="3276600"/>
            <a:ext cx="1295400" cy="533400"/>
          </a:xfrm>
          <a:prstGeom prst="rect">
            <a:avLst/>
          </a:prstGeom>
          <a:ln>
            <a:headEnd/>
            <a:tailEnd/>
          </a:ln>
        </p:spPr>
        <p:style>
          <a:lnRef idx="0">
            <a:schemeClr val="accent6"/>
          </a:lnRef>
          <a:fillRef idx="3">
            <a:schemeClr val="accent6"/>
          </a:fillRef>
          <a:effectRef idx="3">
            <a:schemeClr val="accent6"/>
          </a:effectRef>
          <a:fontRef idx="minor">
            <a:schemeClr val="lt1"/>
          </a:fontRef>
        </p:style>
        <p:txBody>
          <a:bodyPr wrap="none" anchor="ctr"/>
          <a:lstStyle/>
          <a:p>
            <a:pPr algn="ctr"/>
            <a:r>
              <a:rPr lang="en-US" sz="1600" b="0" dirty="0">
                <a:solidFill>
                  <a:schemeClr val="tx1"/>
                </a:solidFill>
              </a:rPr>
              <a:t>hypervisor</a:t>
            </a:r>
          </a:p>
        </p:txBody>
      </p:sp>
    </p:spTree>
  </p:cSld>
  <p:clrMapOvr>
    <a:masterClrMapping/>
  </p:clrMapOvr>
  <p:transition>
    <p:fad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1170" name="Rectangle 2"/>
          <p:cNvSpPr>
            <a:spLocks noGrp="1" noChangeArrowheads="1"/>
          </p:cNvSpPr>
          <p:nvPr>
            <p:ph type="title"/>
          </p:nvPr>
        </p:nvSpPr>
        <p:spPr>
          <a:xfrm>
            <a:off x="381000" y="228600"/>
            <a:ext cx="8393113" cy="1191095"/>
          </a:xfrm>
        </p:spPr>
        <p:txBody>
          <a:bodyPr/>
          <a:lstStyle/>
          <a:p>
            <a:r>
              <a:rPr lang="en-US" dirty="0"/>
              <a:t>Fabric Virtualization</a:t>
            </a:r>
            <a:br>
              <a:rPr lang="en-US" dirty="0"/>
            </a:br>
            <a:r>
              <a:rPr lang="en-US" sz="3600" dirty="0">
                <a:solidFill>
                  <a:schemeClr val="accent1"/>
                </a:solidFill>
              </a:rPr>
              <a:t>Multi-rooted </a:t>
            </a:r>
            <a:r>
              <a:rPr lang="en-US" sz="3600" dirty="0" smtClean="0">
                <a:solidFill>
                  <a:schemeClr val="accent1"/>
                </a:solidFill>
              </a:rPr>
              <a:t>physical view</a:t>
            </a:r>
            <a:endParaRPr lang="en-US" sz="3600" dirty="0">
              <a:solidFill>
                <a:schemeClr val="accent1"/>
              </a:solidFill>
            </a:endParaRPr>
          </a:p>
        </p:txBody>
      </p:sp>
      <p:sp>
        <p:nvSpPr>
          <p:cNvPr id="391176" name="Cloud"/>
          <p:cNvSpPr>
            <a:spLocks noChangeAspect="1" noEditPoints="1" noChangeArrowheads="1"/>
          </p:cNvSpPr>
          <p:nvPr/>
        </p:nvSpPr>
        <p:spPr bwMode="auto">
          <a:xfrm>
            <a:off x="2362200" y="3276600"/>
            <a:ext cx="3581400" cy="914400"/>
          </a:xfrm>
          <a:custGeom>
            <a:avLst/>
            <a:gdLst>
              <a:gd name="T0" fmla="*/ 67 w 21600"/>
              <a:gd name="T1" fmla="*/ 10800 h 21600"/>
              <a:gd name="T2" fmla="*/ 10800 w 21600"/>
              <a:gd name="T3" fmla="*/ 21577 h 21600"/>
              <a:gd name="T4" fmla="*/ 21582 w 21600"/>
              <a:gd name="T5" fmla="*/ 10800 h 21600"/>
              <a:gd name="T6" fmla="*/ 10800 w 21600"/>
              <a:gd name="T7" fmla="*/ 1235 h 21600"/>
              <a:gd name="T8" fmla="*/ 2977 w 21600"/>
              <a:gd name="T9" fmla="*/ 3262 h 21600"/>
              <a:gd name="T10" fmla="*/ 17087 w 21600"/>
              <a:gd name="T11" fmla="*/ 17337 h 21600"/>
            </a:gdLst>
            <a:ahLst/>
            <a:cxnLst>
              <a:cxn ang="0">
                <a:pos x="T0" y="T1"/>
              </a:cxn>
              <a:cxn ang="0">
                <a:pos x="T2" y="T3"/>
              </a:cxn>
              <a:cxn ang="0">
                <a:pos x="T4" y="T5"/>
              </a:cxn>
              <a:cxn ang="0">
                <a:pos x="T6" y="T7"/>
              </a:cxn>
            </a:cxnLst>
            <a:rect l="T8" t="T9" r="T10" b="T11"/>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ln>
            <a:noFill/>
            <a:headEnd/>
            <a:tailEnd/>
          </a:ln>
        </p:spPr>
        <p:style>
          <a:lnRef idx="0">
            <a:schemeClr val="accent2"/>
          </a:lnRef>
          <a:fillRef idx="3">
            <a:schemeClr val="accent2"/>
          </a:fillRef>
          <a:effectRef idx="3">
            <a:schemeClr val="accent2"/>
          </a:effectRef>
          <a:fontRef idx="minor">
            <a:schemeClr val="lt1"/>
          </a:fontRef>
        </p:style>
        <p:txBody>
          <a:bodyPr/>
          <a:lstStyle/>
          <a:p>
            <a:endParaRPr lang="en-US"/>
          </a:p>
        </p:txBody>
      </p:sp>
      <p:sp>
        <p:nvSpPr>
          <p:cNvPr id="391177" name="Text Box 9"/>
          <p:cNvSpPr txBox="1">
            <a:spLocks noChangeArrowheads="1"/>
          </p:cNvSpPr>
          <p:nvPr/>
        </p:nvSpPr>
        <p:spPr bwMode="auto">
          <a:xfrm>
            <a:off x="3390900" y="3429000"/>
            <a:ext cx="1524000" cy="641350"/>
          </a:xfrm>
          <a:prstGeom prst="rect">
            <a:avLst/>
          </a:prstGeom>
          <a:noFill/>
          <a:ln>
            <a:noFill/>
            <a:headEnd/>
            <a:tailEnd/>
          </a:ln>
          <a:scene3d>
            <a:camera prst="orthographicFront" fov="0">
              <a:rot lat="0" lon="0" rev="0"/>
            </a:camera>
            <a:lightRig rig="harsh" dir="t">
              <a:rot lat="6000000" lon="6000000" rev="0"/>
            </a:lightRig>
          </a:scene3d>
        </p:spPr>
        <p:style>
          <a:lnRef idx="0">
            <a:schemeClr val="accent2"/>
          </a:lnRef>
          <a:fillRef idx="3">
            <a:schemeClr val="accent2"/>
          </a:fillRef>
          <a:effectRef idx="3">
            <a:schemeClr val="accent2"/>
          </a:effectRef>
          <a:fontRef idx="minor">
            <a:schemeClr val="lt1"/>
          </a:fontRef>
        </p:style>
        <p:txBody>
          <a:bodyPr>
            <a:spAutoFit/>
          </a:bodyPr>
          <a:lstStyle/>
          <a:p>
            <a:pPr algn="ctr">
              <a:spcBef>
                <a:spcPct val="50000"/>
              </a:spcBef>
            </a:pPr>
            <a:r>
              <a:rPr lang="en-US" b="0" dirty="0"/>
              <a:t>Multi-root Fabric</a:t>
            </a:r>
          </a:p>
        </p:txBody>
      </p:sp>
      <p:grpSp>
        <p:nvGrpSpPr>
          <p:cNvPr id="391222" name="Group 54"/>
          <p:cNvGrpSpPr>
            <a:grpSpLocks/>
          </p:cNvGrpSpPr>
          <p:nvPr/>
        </p:nvGrpSpPr>
        <p:grpSpPr bwMode="auto">
          <a:xfrm>
            <a:off x="914400" y="1447800"/>
            <a:ext cx="2133600" cy="1600200"/>
            <a:chOff x="576" y="1008"/>
            <a:chExt cx="1344" cy="1008"/>
          </a:xfrm>
        </p:grpSpPr>
        <p:sp>
          <p:nvSpPr>
            <p:cNvPr id="391172" name="Rectangle 4"/>
            <p:cNvSpPr>
              <a:spLocks noChangeArrowheads="1"/>
            </p:cNvSpPr>
            <p:nvPr/>
          </p:nvSpPr>
          <p:spPr bwMode="auto">
            <a:xfrm>
              <a:off x="576" y="1008"/>
              <a:ext cx="1344" cy="1008"/>
            </a:xfrm>
            <a:prstGeom prst="rect">
              <a:avLst/>
            </a:prstGeom>
            <a:ln>
              <a:headEnd/>
              <a:tailEnd/>
            </a:ln>
          </p:spPr>
          <p:style>
            <a:lnRef idx="0">
              <a:schemeClr val="accent6"/>
            </a:lnRef>
            <a:fillRef idx="3">
              <a:schemeClr val="accent6"/>
            </a:fillRef>
            <a:effectRef idx="3">
              <a:schemeClr val="accent6"/>
            </a:effectRef>
            <a:fontRef idx="minor">
              <a:schemeClr val="lt1"/>
            </a:fontRef>
          </p:style>
          <p:txBody>
            <a:bodyPr wrap="none" anchor="ctr"/>
            <a:lstStyle/>
            <a:p>
              <a:endParaRPr lang="en-US"/>
            </a:p>
          </p:txBody>
        </p:sp>
        <p:sp>
          <p:nvSpPr>
            <p:cNvPr id="391173" name="Rectangle 5"/>
            <p:cNvSpPr>
              <a:spLocks noChangeArrowheads="1"/>
            </p:cNvSpPr>
            <p:nvPr/>
          </p:nvSpPr>
          <p:spPr bwMode="auto">
            <a:xfrm>
              <a:off x="672" y="1104"/>
              <a:ext cx="288" cy="288"/>
            </a:xfrm>
            <a:prstGeom prst="rect">
              <a:avLst/>
            </a:prstGeom>
            <a:solidFill>
              <a:schemeClr val="accent1"/>
            </a:solidFill>
            <a:ln w="28575">
              <a:solidFill>
                <a:schemeClr val="hlink"/>
              </a:solidFill>
              <a:miter lim="800000"/>
              <a:headEnd/>
              <a:tailEnd/>
            </a:ln>
            <a:effectLst/>
          </p:spPr>
          <p:txBody>
            <a:bodyPr wrap="none" anchor="ctr"/>
            <a:lstStyle/>
            <a:p>
              <a:endParaRPr lang="en-US"/>
            </a:p>
          </p:txBody>
        </p:sp>
        <p:sp>
          <p:nvSpPr>
            <p:cNvPr id="391174" name="Rectangle 6"/>
            <p:cNvSpPr>
              <a:spLocks noChangeArrowheads="1"/>
            </p:cNvSpPr>
            <p:nvPr/>
          </p:nvSpPr>
          <p:spPr bwMode="auto">
            <a:xfrm>
              <a:off x="960" y="1776"/>
              <a:ext cx="576" cy="240"/>
            </a:xfrm>
            <a:prstGeom prst="rect">
              <a:avLst/>
            </a:prstGeom>
            <a:ln>
              <a:headEnd/>
              <a:tailEnd/>
            </a:ln>
          </p:spPr>
          <p:style>
            <a:lnRef idx="0">
              <a:schemeClr val="accent4"/>
            </a:lnRef>
            <a:fillRef idx="3">
              <a:schemeClr val="accent4"/>
            </a:fillRef>
            <a:effectRef idx="3">
              <a:schemeClr val="accent4"/>
            </a:effectRef>
            <a:fontRef idx="minor">
              <a:schemeClr val="lt1"/>
            </a:fontRef>
          </p:style>
          <p:txBody>
            <a:bodyPr wrap="none" anchor="ctr"/>
            <a:lstStyle/>
            <a:p>
              <a:pPr algn="ctr"/>
              <a:r>
                <a:rPr lang="en-US" b="0">
                  <a:solidFill>
                    <a:schemeClr val="tx1"/>
                  </a:solidFill>
                </a:rPr>
                <a:t>RC</a:t>
              </a:r>
            </a:p>
          </p:txBody>
        </p:sp>
        <p:sp>
          <p:nvSpPr>
            <p:cNvPr id="391175" name="Rectangle 7"/>
            <p:cNvSpPr>
              <a:spLocks noChangeArrowheads="1"/>
            </p:cNvSpPr>
            <p:nvPr/>
          </p:nvSpPr>
          <p:spPr bwMode="auto">
            <a:xfrm>
              <a:off x="960" y="1632"/>
              <a:ext cx="576" cy="144"/>
            </a:xfrm>
            <a:prstGeom prst="rect">
              <a:avLst/>
            </a:prstGeom>
            <a:ln>
              <a:headEnd/>
              <a:tailEnd/>
            </a:ln>
          </p:spPr>
          <p:style>
            <a:lnRef idx="1">
              <a:schemeClr val="accent5"/>
            </a:lnRef>
            <a:fillRef idx="3">
              <a:schemeClr val="accent5"/>
            </a:fillRef>
            <a:effectRef idx="2">
              <a:schemeClr val="accent5"/>
            </a:effectRef>
            <a:fontRef idx="minor">
              <a:schemeClr val="lt1"/>
            </a:fontRef>
          </p:style>
          <p:txBody>
            <a:bodyPr wrap="none" anchor="ctr"/>
            <a:lstStyle/>
            <a:p>
              <a:pPr algn="ctr"/>
              <a:r>
                <a:rPr lang="en-US" sz="1400" b="0" dirty="0">
                  <a:solidFill>
                    <a:schemeClr val="tx1"/>
                  </a:solidFill>
                </a:rPr>
                <a:t>IOMMU</a:t>
              </a:r>
            </a:p>
          </p:txBody>
        </p:sp>
        <p:sp>
          <p:nvSpPr>
            <p:cNvPr id="391178" name="Text Box 10"/>
            <p:cNvSpPr txBox="1">
              <a:spLocks noChangeArrowheads="1"/>
            </p:cNvSpPr>
            <p:nvPr/>
          </p:nvSpPr>
          <p:spPr bwMode="auto">
            <a:xfrm>
              <a:off x="576" y="1056"/>
              <a:ext cx="480" cy="231"/>
            </a:xfrm>
            <a:prstGeom prst="rect">
              <a:avLst/>
            </a:prstGeom>
            <a:noFill/>
            <a:ln w="63500">
              <a:noFill/>
              <a:miter lim="800000"/>
              <a:headEnd/>
              <a:tailEnd/>
            </a:ln>
            <a:effectLst/>
          </p:spPr>
          <p:txBody>
            <a:bodyPr>
              <a:spAutoFit/>
            </a:bodyPr>
            <a:lstStyle/>
            <a:p>
              <a:pPr algn="ctr">
                <a:spcBef>
                  <a:spcPct val="50000"/>
                </a:spcBef>
              </a:pPr>
              <a:r>
                <a:rPr lang="en-US" b="0">
                  <a:latin typeface="+mn-lt"/>
                </a:rPr>
                <a:t>CPU</a:t>
              </a:r>
            </a:p>
          </p:txBody>
        </p:sp>
        <p:sp>
          <p:nvSpPr>
            <p:cNvPr id="391179" name="Rectangle 11"/>
            <p:cNvSpPr>
              <a:spLocks noChangeArrowheads="1"/>
            </p:cNvSpPr>
            <p:nvPr/>
          </p:nvSpPr>
          <p:spPr bwMode="auto">
            <a:xfrm>
              <a:off x="672" y="1248"/>
              <a:ext cx="144" cy="288"/>
            </a:xfrm>
            <a:prstGeom prst="rect">
              <a:avLst/>
            </a:prstGeom>
            <a:ln>
              <a:headEnd/>
              <a:tailEnd/>
            </a:ln>
          </p:spPr>
          <p:style>
            <a:lnRef idx="0">
              <a:schemeClr val="accent2"/>
            </a:lnRef>
            <a:fillRef idx="3">
              <a:schemeClr val="accent2"/>
            </a:fillRef>
            <a:effectRef idx="3">
              <a:schemeClr val="accent2"/>
            </a:effectRef>
            <a:fontRef idx="minor">
              <a:schemeClr val="lt1"/>
            </a:fontRef>
          </p:style>
          <p:txBody>
            <a:bodyPr wrap="none" anchor="ctr"/>
            <a:lstStyle/>
            <a:p>
              <a:endParaRPr lang="en-US"/>
            </a:p>
          </p:txBody>
        </p:sp>
        <p:sp>
          <p:nvSpPr>
            <p:cNvPr id="391180" name="Rectangle 12"/>
            <p:cNvSpPr>
              <a:spLocks noChangeArrowheads="1"/>
            </p:cNvSpPr>
            <p:nvPr/>
          </p:nvSpPr>
          <p:spPr bwMode="auto">
            <a:xfrm>
              <a:off x="816" y="1248"/>
              <a:ext cx="144" cy="288"/>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wrap="none" anchor="ctr"/>
            <a:lstStyle/>
            <a:p>
              <a:endParaRPr lang="en-US"/>
            </a:p>
          </p:txBody>
        </p:sp>
        <p:sp>
          <p:nvSpPr>
            <p:cNvPr id="391181" name="Rectangle 13"/>
            <p:cNvSpPr>
              <a:spLocks noChangeArrowheads="1"/>
            </p:cNvSpPr>
            <p:nvPr/>
          </p:nvSpPr>
          <p:spPr bwMode="auto">
            <a:xfrm>
              <a:off x="1488" y="1248"/>
              <a:ext cx="288" cy="288"/>
            </a:xfrm>
            <a:prstGeom prst="rect">
              <a:avLst/>
            </a:prstGeom>
            <a:solidFill>
              <a:schemeClr val="accent1"/>
            </a:solidFill>
            <a:ln w="28575">
              <a:solidFill>
                <a:schemeClr val="hlink"/>
              </a:solidFill>
              <a:miter lim="800000"/>
              <a:headEnd/>
              <a:tailEnd/>
            </a:ln>
            <a:effectLst/>
          </p:spPr>
          <p:txBody>
            <a:bodyPr wrap="none" anchor="ctr"/>
            <a:lstStyle/>
            <a:p>
              <a:endParaRPr lang="en-US"/>
            </a:p>
          </p:txBody>
        </p:sp>
        <p:sp>
          <p:nvSpPr>
            <p:cNvPr id="391182" name="Text Box 14"/>
            <p:cNvSpPr txBox="1">
              <a:spLocks noChangeArrowheads="1"/>
            </p:cNvSpPr>
            <p:nvPr/>
          </p:nvSpPr>
          <p:spPr bwMode="auto">
            <a:xfrm>
              <a:off x="1392" y="1056"/>
              <a:ext cx="480" cy="231"/>
            </a:xfrm>
            <a:prstGeom prst="rect">
              <a:avLst/>
            </a:prstGeom>
            <a:noFill/>
            <a:ln w="63500">
              <a:noFill/>
              <a:miter lim="800000"/>
              <a:headEnd/>
              <a:tailEnd/>
            </a:ln>
            <a:effectLst/>
          </p:spPr>
          <p:txBody>
            <a:bodyPr>
              <a:spAutoFit/>
            </a:bodyPr>
            <a:lstStyle/>
            <a:p>
              <a:pPr algn="ctr">
                <a:spcBef>
                  <a:spcPct val="50000"/>
                </a:spcBef>
              </a:pPr>
              <a:r>
                <a:rPr lang="en-US" b="0">
                  <a:latin typeface="+mn-lt"/>
                </a:rPr>
                <a:t>CPU</a:t>
              </a:r>
            </a:p>
          </p:txBody>
        </p:sp>
        <p:sp>
          <p:nvSpPr>
            <p:cNvPr id="391183" name="Rectangle 15"/>
            <p:cNvSpPr>
              <a:spLocks noChangeArrowheads="1"/>
            </p:cNvSpPr>
            <p:nvPr/>
          </p:nvSpPr>
          <p:spPr bwMode="auto">
            <a:xfrm>
              <a:off x="1488" y="1248"/>
              <a:ext cx="144" cy="288"/>
            </a:xfrm>
            <a:prstGeom prst="rect">
              <a:avLst/>
            </a:prstGeom>
            <a:ln>
              <a:headEnd/>
              <a:tailEnd/>
            </a:ln>
          </p:spPr>
          <p:style>
            <a:lnRef idx="0">
              <a:schemeClr val="accent4"/>
            </a:lnRef>
            <a:fillRef idx="3">
              <a:schemeClr val="accent4"/>
            </a:fillRef>
            <a:effectRef idx="3">
              <a:schemeClr val="accent4"/>
            </a:effectRef>
            <a:fontRef idx="minor">
              <a:schemeClr val="lt1"/>
            </a:fontRef>
          </p:style>
          <p:txBody>
            <a:bodyPr wrap="none" anchor="ctr"/>
            <a:lstStyle/>
            <a:p>
              <a:endParaRPr lang="en-US"/>
            </a:p>
          </p:txBody>
        </p:sp>
        <p:sp>
          <p:nvSpPr>
            <p:cNvPr id="391184" name="Rectangle 16"/>
            <p:cNvSpPr>
              <a:spLocks noChangeArrowheads="1"/>
            </p:cNvSpPr>
            <p:nvPr/>
          </p:nvSpPr>
          <p:spPr bwMode="auto">
            <a:xfrm>
              <a:off x="1632" y="1248"/>
              <a:ext cx="144" cy="288"/>
            </a:xfrm>
            <a:prstGeom prst="rect">
              <a:avLst/>
            </a:prstGeom>
            <a:ln>
              <a:headEnd/>
              <a:tailEnd/>
            </a:ln>
          </p:spPr>
          <p:style>
            <a:lnRef idx="1">
              <a:schemeClr val="accent3"/>
            </a:lnRef>
            <a:fillRef idx="3">
              <a:schemeClr val="accent3"/>
            </a:fillRef>
            <a:effectRef idx="2">
              <a:schemeClr val="accent3"/>
            </a:effectRef>
            <a:fontRef idx="minor">
              <a:schemeClr val="lt1"/>
            </a:fontRef>
          </p:style>
          <p:txBody>
            <a:bodyPr wrap="none" anchor="ctr"/>
            <a:lstStyle/>
            <a:p>
              <a:endParaRPr lang="en-US"/>
            </a:p>
          </p:txBody>
        </p:sp>
      </p:grpSp>
      <p:grpSp>
        <p:nvGrpSpPr>
          <p:cNvPr id="59" name="Group 58"/>
          <p:cNvGrpSpPr/>
          <p:nvPr/>
        </p:nvGrpSpPr>
        <p:grpSpPr>
          <a:xfrm>
            <a:off x="1485900" y="4572000"/>
            <a:ext cx="1219200" cy="533400"/>
            <a:chOff x="990600" y="4495800"/>
            <a:chExt cx="1219200" cy="533400"/>
          </a:xfrm>
        </p:grpSpPr>
        <p:sp>
          <p:nvSpPr>
            <p:cNvPr id="391171" name="Rectangle 3"/>
            <p:cNvSpPr>
              <a:spLocks noChangeArrowheads="1"/>
            </p:cNvSpPr>
            <p:nvPr/>
          </p:nvSpPr>
          <p:spPr bwMode="auto">
            <a:xfrm>
              <a:off x="990600" y="4495800"/>
              <a:ext cx="1219200" cy="533400"/>
            </a:xfrm>
            <a:prstGeom prst="rect">
              <a:avLst/>
            </a:prstGeom>
            <a:solidFill>
              <a:schemeClr val="accent1"/>
            </a:solidFill>
            <a:ln w="28575">
              <a:solidFill>
                <a:schemeClr val="hlink"/>
              </a:solidFill>
              <a:miter lim="800000"/>
              <a:headEnd/>
              <a:tailEnd/>
            </a:ln>
            <a:effectLst/>
          </p:spPr>
          <p:txBody>
            <a:bodyPr wrap="none" anchor="ctr"/>
            <a:lstStyle/>
            <a:p>
              <a:endParaRPr lang="en-US"/>
            </a:p>
          </p:txBody>
        </p:sp>
        <p:sp>
          <p:nvSpPr>
            <p:cNvPr id="391196" name="Rectangle 28"/>
            <p:cNvSpPr>
              <a:spLocks noChangeArrowheads="1"/>
            </p:cNvSpPr>
            <p:nvPr/>
          </p:nvSpPr>
          <p:spPr bwMode="auto">
            <a:xfrm>
              <a:off x="990600" y="4495800"/>
              <a:ext cx="152400" cy="533400"/>
            </a:xfrm>
            <a:prstGeom prst="rect">
              <a:avLst/>
            </a:prstGeom>
            <a:solidFill>
              <a:schemeClr val="accent2"/>
            </a:solidFill>
            <a:ln w="12700">
              <a:solidFill>
                <a:schemeClr val="hlink"/>
              </a:solidFill>
              <a:miter lim="800000"/>
              <a:headEnd/>
              <a:tailEnd/>
            </a:ln>
            <a:effectLst/>
          </p:spPr>
          <p:txBody>
            <a:bodyPr wrap="none" anchor="ctr"/>
            <a:lstStyle/>
            <a:p>
              <a:endParaRPr lang="en-US"/>
            </a:p>
          </p:txBody>
        </p:sp>
        <p:sp>
          <p:nvSpPr>
            <p:cNvPr id="391197" name="Rectangle 29"/>
            <p:cNvSpPr>
              <a:spLocks noChangeArrowheads="1"/>
            </p:cNvSpPr>
            <p:nvPr/>
          </p:nvSpPr>
          <p:spPr bwMode="auto">
            <a:xfrm>
              <a:off x="1143000" y="4495800"/>
              <a:ext cx="152400" cy="533400"/>
            </a:xfrm>
            <a:prstGeom prst="rect">
              <a:avLst/>
            </a:prstGeom>
            <a:solidFill>
              <a:schemeClr val="bg1"/>
            </a:solidFill>
            <a:ln w="12700">
              <a:solidFill>
                <a:schemeClr val="hlink"/>
              </a:solidFill>
              <a:miter lim="800000"/>
              <a:headEnd/>
              <a:tailEnd/>
            </a:ln>
            <a:effectLst/>
          </p:spPr>
          <p:txBody>
            <a:bodyPr wrap="none" anchor="ctr"/>
            <a:lstStyle/>
            <a:p>
              <a:endParaRPr lang="en-US"/>
            </a:p>
          </p:txBody>
        </p:sp>
        <p:sp>
          <p:nvSpPr>
            <p:cNvPr id="391198" name="Rectangle 30"/>
            <p:cNvSpPr>
              <a:spLocks noChangeArrowheads="1"/>
            </p:cNvSpPr>
            <p:nvPr/>
          </p:nvSpPr>
          <p:spPr bwMode="auto">
            <a:xfrm>
              <a:off x="1295400" y="4495800"/>
              <a:ext cx="152400" cy="533400"/>
            </a:xfrm>
            <a:prstGeom prst="rect">
              <a:avLst/>
            </a:prstGeom>
            <a:solidFill>
              <a:srgbClr val="CCFFFF"/>
            </a:solidFill>
            <a:ln w="12700">
              <a:solidFill>
                <a:schemeClr val="hlink"/>
              </a:solidFill>
              <a:miter lim="800000"/>
              <a:headEnd/>
              <a:tailEnd/>
            </a:ln>
            <a:effectLst/>
          </p:spPr>
          <p:txBody>
            <a:bodyPr wrap="none" anchor="ctr"/>
            <a:lstStyle/>
            <a:p>
              <a:endParaRPr lang="en-US"/>
            </a:p>
          </p:txBody>
        </p:sp>
        <p:sp>
          <p:nvSpPr>
            <p:cNvPr id="391199" name="Rectangle 31"/>
            <p:cNvSpPr>
              <a:spLocks noChangeArrowheads="1"/>
            </p:cNvSpPr>
            <p:nvPr/>
          </p:nvSpPr>
          <p:spPr bwMode="auto">
            <a:xfrm>
              <a:off x="1447800" y="4495800"/>
              <a:ext cx="152400" cy="533400"/>
            </a:xfrm>
            <a:prstGeom prst="rect">
              <a:avLst/>
            </a:prstGeom>
            <a:solidFill>
              <a:schemeClr val="bg2"/>
            </a:solidFill>
            <a:ln w="12700">
              <a:solidFill>
                <a:schemeClr val="hlink"/>
              </a:solidFill>
              <a:miter lim="800000"/>
              <a:headEnd/>
              <a:tailEnd/>
            </a:ln>
            <a:effectLst/>
          </p:spPr>
          <p:txBody>
            <a:bodyPr wrap="none" anchor="ctr"/>
            <a:lstStyle/>
            <a:p>
              <a:endParaRPr lang="en-US"/>
            </a:p>
          </p:txBody>
        </p:sp>
        <p:sp>
          <p:nvSpPr>
            <p:cNvPr id="391200" name="Rectangle 32"/>
            <p:cNvSpPr>
              <a:spLocks noChangeArrowheads="1"/>
            </p:cNvSpPr>
            <p:nvPr/>
          </p:nvSpPr>
          <p:spPr bwMode="auto">
            <a:xfrm>
              <a:off x="1600200" y="4495800"/>
              <a:ext cx="152400" cy="533400"/>
            </a:xfrm>
            <a:prstGeom prst="rect">
              <a:avLst/>
            </a:prstGeom>
            <a:solidFill>
              <a:srgbClr val="00FF00"/>
            </a:solidFill>
            <a:ln w="12700">
              <a:solidFill>
                <a:schemeClr val="hlink"/>
              </a:solidFill>
              <a:miter lim="800000"/>
              <a:headEnd/>
              <a:tailEnd/>
            </a:ln>
            <a:effectLst/>
          </p:spPr>
          <p:txBody>
            <a:bodyPr wrap="none" anchor="ctr"/>
            <a:lstStyle/>
            <a:p>
              <a:endParaRPr lang="en-US"/>
            </a:p>
          </p:txBody>
        </p:sp>
        <p:sp>
          <p:nvSpPr>
            <p:cNvPr id="391201" name="Rectangle 33"/>
            <p:cNvSpPr>
              <a:spLocks noChangeArrowheads="1"/>
            </p:cNvSpPr>
            <p:nvPr/>
          </p:nvSpPr>
          <p:spPr bwMode="auto">
            <a:xfrm>
              <a:off x="1752600" y="4495800"/>
              <a:ext cx="152400" cy="533400"/>
            </a:xfrm>
            <a:prstGeom prst="rect">
              <a:avLst/>
            </a:prstGeom>
            <a:solidFill>
              <a:srgbClr val="969696"/>
            </a:solidFill>
            <a:ln w="12700">
              <a:solidFill>
                <a:schemeClr val="hlink"/>
              </a:solidFill>
              <a:miter lim="800000"/>
              <a:headEnd/>
              <a:tailEnd/>
            </a:ln>
            <a:effectLst/>
          </p:spPr>
          <p:txBody>
            <a:bodyPr wrap="none" anchor="ctr"/>
            <a:lstStyle/>
            <a:p>
              <a:endParaRPr lang="en-US"/>
            </a:p>
          </p:txBody>
        </p:sp>
        <p:sp>
          <p:nvSpPr>
            <p:cNvPr id="391202" name="Rectangle 34"/>
            <p:cNvSpPr>
              <a:spLocks noChangeArrowheads="1"/>
            </p:cNvSpPr>
            <p:nvPr/>
          </p:nvSpPr>
          <p:spPr bwMode="auto">
            <a:xfrm>
              <a:off x="1905000" y="4495800"/>
              <a:ext cx="152400" cy="533400"/>
            </a:xfrm>
            <a:prstGeom prst="rect">
              <a:avLst/>
            </a:prstGeom>
            <a:solidFill>
              <a:srgbClr val="993366"/>
            </a:solidFill>
            <a:ln w="12700">
              <a:solidFill>
                <a:schemeClr val="hlink"/>
              </a:solidFill>
              <a:miter lim="800000"/>
              <a:headEnd/>
              <a:tailEnd/>
            </a:ln>
            <a:effectLst/>
          </p:spPr>
          <p:txBody>
            <a:bodyPr wrap="none" anchor="ctr"/>
            <a:lstStyle/>
            <a:p>
              <a:endParaRPr lang="en-US"/>
            </a:p>
          </p:txBody>
        </p:sp>
        <p:sp>
          <p:nvSpPr>
            <p:cNvPr id="391203" name="Rectangle 35"/>
            <p:cNvSpPr>
              <a:spLocks noChangeArrowheads="1"/>
            </p:cNvSpPr>
            <p:nvPr/>
          </p:nvSpPr>
          <p:spPr bwMode="auto">
            <a:xfrm>
              <a:off x="2057400" y="4495800"/>
              <a:ext cx="152400" cy="533400"/>
            </a:xfrm>
            <a:prstGeom prst="rect">
              <a:avLst/>
            </a:prstGeom>
            <a:solidFill>
              <a:srgbClr val="808000"/>
            </a:solidFill>
            <a:ln w="12700">
              <a:solidFill>
                <a:srgbClr val="FFFF66"/>
              </a:solidFill>
              <a:miter lim="800000"/>
              <a:headEnd/>
              <a:tailEnd/>
            </a:ln>
            <a:effectLst/>
          </p:spPr>
          <p:txBody>
            <a:bodyPr wrap="none" anchor="ctr"/>
            <a:lstStyle/>
            <a:p>
              <a:endParaRPr lang="en-US"/>
            </a:p>
          </p:txBody>
        </p:sp>
      </p:grpSp>
      <p:grpSp>
        <p:nvGrpSpPr>
          <p:cNvPr id="58" name="Group 57"/>
          <p:cNvGrpSpPr/>
          <p:nvPr/>
        </p:nvGrpSpPr>
        <p:grpSpPr>
          <a:xfrm>
            <a:off x="5676900" y="4572000"/>
            <a:ext cx="1219200" cy="533400"/>
            <a:chOff x="5562600" y="4495800"/>
            <a:chExt cx="1219200" cy="533400"/>
          </a:xfrm>
        </p:grpSpPr>
        <p:sp>
          <p:nvSpPr>
            <p:cNvPr id="391204" name="Rectangle 36"/>
            <p:cNvSpPr>
              <a:spLocks noChangeArrowheads="1"/>
            </p:cNvSpPr>
            <p:nvPr/>
          </p:nvSpPr>
          <p:spPr bwMode="auto">
            <a:xfrm>
              <a:off x="5562600" y="4495800"/>
              <a:ext cx="1219200" cy="533400"/>
            </a:xfrm>
            <a:prstGeom prst="rect">
              <a:avLst/>
            </a:prstGeom>
            <a:solidFill>
              <a:schemeClr val="accent1"/>
            </a:solidFill>
            <a:ln w="28575">
              <a:solidFill>
                <a:schemeClr val="hlink"/>
              </a:solidFill>
              <a:miter lim="800000"/>
              <a:headEnd/>
              <a:tailEnd/>
            </a:ln>
            <a:effectLst/>
          </p:spPr>
          <p:txBody>
            <a:bodyPr wrap="none" anchor="ctr"/>
            <a:lstStyle/>
            <a:p>
              <a:endParaRPr lang="en-US"/>
            </a:p>
          </p:txBody>
        </p:sp>
        <p:sp>
          <p:nvSpPr>
            <p:cNvPr id="391205" name="Rectangle 37"/>
            <p:cNvSpPr>
              <a:spLocks noChangeArrowheads="1"/>
            </p:cNvSpPr>
            <p:nvPr/>
          </p:nvSpPr>
          <p:spPr bwMode="auto">
            <a:xfrm>
              <a:off x="5562600" y="4495800"/>
              <a:ext cx="152400" cy="533400"/>
            </a:xfrm>
            <a:prstGeom prst="rect">
              <a:avLst/>
            </a:prstGeom>
            <a:solidFill>
              <a:schemeClr val="accent2"/>
            </a:solidFill>
            <a:ln w="12700">
              <a:solidFill>
                <a:schemeClr val="hlink"/>
              </a:solidFill>
              <a:miter lim="800000"/>
              <a:headEnd/>
              <a:tailEnd/>
            </a:ln>
            <a:effectLst/>
          </p:spPr>
          <p:txBody>
            <a:bodyPr wrap="none" anchor="ctr"/>
            <a:lstStyle/>
            <a:p>
              <a:endParaRPr lang="en-US"/>
            </a:p>
          </p:txBody>
        </p:sp>
        <p:sp>
          <p:nvSpPr>
            <p:cNvPr id="391206" name="Rectangle 38"/>
            <p:cNvSpPr>
              <a:spLocks noChangeArrowheads="1"/>
            </p:cNvSpPr>
            <p:nvPr/>
          </p:nvSpPr>
          <p:spPr bwMode="auto">
            <a:xfrm>
              <a:off x="5715000" y="4495800"/>
              <a:ext cx="152400" cy="533400"/>
            </a:xfrm>
            <a:prstGeom prst="rect">
              <a:avLst/>
            </a:prstGeom>
            <a:solidFill>
              <a:schemeClr val="bg1"/>
            </a:solidFill>
            <a:ln w="12700">
              <a:solidFill>
                <a:schemeClr val="hlink"/>
              </a:solidFill>
              <a:miter lim="800000"/>
              <a:headEnd/>
              <a:tailEnd/>
            </a:ln>
            <a:effectLst/>
          </p:spPr>
          <p:txBody>
            <a:bodyPr wrap="none" anchor="ctr"/>
            <a:lstStyle/>
            <a:p>
              <a:endParaRPr lang="en-US"/>
            </a:p>
          </p:txBody>
        </p:sp>
        <p:sp>
          <p:nvSpPr>
            <p:cNvPr id="391207" name="Rectangle 39"/>
            <p:cNvSpPr>
              <a:spLocks noChangeArrowheads="1"/>
            </p:cNvSpPr>
            <p:nvPr/>
          </p:nvSpPr>
          <p:spPr bwMode="auto">
            <a:xfrm>
              <a:off x="5867400" y="4495800"/>
              <a:ext cx="152400" cy="533400"/>
            </a:xfrm>
            <a:prstGeom prst="rect">
              <a:avLst/>
            </a:prstGeom>
            <a:solidFill>
              <a:srgbClr val="CCFFFF"/>
            </a:solidFill>
            <a:ln w="12700">
              <a:solidFill>
                <a:schemeClr val="hlink"/>
              </a:solidFill>
              <a:miter lim="800000"/>
              <a:headEnd/>
              <a:tailEnd/>
            </a:ln>
            <a:effectLst/>
          </p:spPr>
          <p:txBody>
            <a:bodyPr wrap="none" anchor="ctr"/>
            <a:lstStyle/>
            <a:p>
              <a:endParaRPr lang="en-US"/>
            </a:p>
          </p:txBody>
        </p:sp>
        <p:sp>
          <p:nvSpPr>
            <p:cNvPr id="391208" name="Rectangle 40"/>
            <p:cNvSpPr>
              <a:spLocks noChangeArrowheads="1"/>
            </p:cNvSpPr>
            <p:nvPr/>
          </p:nvSpPr>
          <p:spPr bwMode="auto">
            <a:xfrm>
              <a:off x="6019800" y="4495800"/>
              <a:ext cx="152400" cy="533400"/>
            </a:xfrm>
            <a:prstGeom prst="rect">
              <a:avLst/>
            </a:prstGeom>
            <a:solidFill>
              <a:schemeClr val="bg2"/>
            </a:solidFill>
            <a:ln w="12700">
              <a:solidFill>
                <a:schemeClr val="hlink"/>
              </a:solidFill>
              <a:miter lim="800000"/>
              <a:headEnd/>
              <a:tailEnd/>
            </a:ln>
            <a:effectLst/>
          </p:spPr>
          <p:txBody>
            <a:bodyPr wrap="none" anchor="ctr"/>
            <a:lstStyle/>
            <a:p>
              <a:endParaRPr lang="en-US"/>
            </a:p>
          </p:txBody>
        </p:sp>
        <p:sp>
          <p:nvSpPr>
            <p:cNvPr id="391209" name="Rectangle 41"/>
            <p:cNvSpPr>
              <a:spLocks noChangeArrowheads="1"/>
            </p:cNvSpPr>
            <p:nvPr/>
          </p:nvSpPr>
          <p:spPr bwMode="auto">
            <a:xfrm>
              <a:off x="6172200" y="4495800"/>
              <a:ext cx="152400" cy="533400"/>
            </a:xfrm>
            <a:prstGeom prst="rect">
              <a:avLst/>
            </a:prstGeom>
            <a:solidFill>
              <a:srgbClr val="00FF00"/>
            </a:solidFill>
            <a:ln w="12700">
              <a:solidFill>
                <a:schemeClr val="hlink"/>
              </a:solidFill>
              <a:miter lim="800000"/>
              <a:headEnd/>
              <a:tailEnd/>
            </a:ln>
            <a:effectLst/>
          </p:spPr>
          <p:txBody>
            <a:bodyPr wrap="none" anchor="ctr"/>
            <a:lstStyle/>
            <a:p>
              <a:endParaRPr lang="en-US"/>
            </a:p>
          </p:txBody>
        </p:sp>
        <p:sp>
          <p:nvSpPr>
            <p:cNvPr id="391210" name="Rectangle 42"/>
            <p:cNvSpPr>
              <a:spLocks noChangeArrowheads="1"/>
            </p:cNvSpPr>
            <p:nvPr/>
          </p:nvSpPr>
          <p:spPr bwMode="auto">
            <a:xfrm>
              <a:off x="6324600" y="4495800"/>
              <a:ext cx="152400" cy="533400"/>
            </a:xfrm>
            <a:prstGeom prst="rect">
              <a:avLst/>
            </a:prstGeom>
            <a:solidFill>
              <a:srgbClr val="969696"/>
            </a:solidFill>
            <a:ln w="12700">
              <a:solidFill>
                <a:schemeClr val="hlink"/>
              </a:solidFill>
              <a:miter lim="800000"/>
              <a:headEnd/>
              <a:tailEnd/>
            </a:ln>
            <a:effectLst/>
          </p:spPr>
          <p:txBody>
            <a:bodyPr wrap="none" anchor="ctr"/>
            <a:lstStyle/>
            <a:p>
              <a:endParaRPr lang="en-US"/>
            </a:p>
          </p:txBody>
        </p:sp>
        <p:sp>
          <p:nvSpPr>
            <p:cNvPr id="391211" name="Rectangle 43"/>
            <p:cNvSpPr>
              <a:spLocks noChangeArrowheads="1"/>
            </p:cNvSpPr>
            <p:nvPr/>
          </p:nvSpPr>
          <p:spPr bwMode="auto">
            <a:xfrm>
              <a:off x="6477000" y="4495800"/>
              <a:ext cx="152400" cy="533400"/>
            </a:xfrm>
            <a:prstGeom prst="rect">
              <a:avLst/>
            </a:prstGeom>
            <a:solidFill>
              <a:srgbClr val="993366"/>
            </a:solidFill>
            <a:ln w="12700">
              <a:solidFill>
                <a:schemeClr val="hlink"/>
              </a:solidFill>
              <a:miter lim="800000"/>
              <a:headEnd/>
              <a:tailEnd/>
            </a:ln>
            <a:effectLst/>
          </p:spPr>
          <p:txBody>
            <a:bodyPr wrap="none" anchor="ctr"/>
            <a:lstStyle/>
            <a:p>
              <a:endParaRPr lang="en-US"/>
            </a:p>
          </p:txBody>
        </p:sp>
        <p:sp>
          <p:nvSpPr>
            <p:cNvPr id="391212" name="Rectangle 44"/>
            <p:cNvSpPr>
              <a:spLocks noChangeArrowheads="1"/>
            </p:cNvSpPr>
            <p:nvPr/>
          </p:nvSpPr>
          <p:spPr bwMode="auto">
            <a:xfrm>
              <a:off x="6629400" y="4495800"/>
              <a:ext cx="152400" cy="533400"/>
            </a:xfrm>
            <a:prstGeom prst="rect">
              <a:avLst/>
            </a:prstGeom>
            <a:solidFill>
              <a:srgbClr val="808000"/>
            </a:solidFill>
            <a:ln w="12700">
              <a:solidFill>
                <a:schemeClr val="accent1"/>
              </a:solidFill>
              <a:miter lim="800000"/>
              <a:headEnd/>
              <a:tailEnd/>
            </a:ln>
            <a:effectLst/>
          </p:spPr>
          <p:txBody>
            <a:bodyPr wrap="none" anchor="ctr"/>
            <a:lstStyle/>
            <a:p>
              <a:endParaRPr lang="en-US"/>
            </a:p>
          </p:txBody>
        </p:sp>
      </p:grpSp>
      <p:sp>
        <p:nvSpPr>
          <p:cNvPr id="391214" name="Line 46"/>
          <p:cNvSpPr>
            <a:spLocks noChangeShapeType="1"/>
          </p:cNvSpPr>
          <p:nvPr/>
        </p:nvSpPr>
        <p:spPr bwMode="auto">
          <a:xfrm flipV="1">
            <a:off x="5638800" y="3048000"/>
            <a:ext cx="685800" cy="381000"/>
          </a:xfrm>
          <a:prstGeom prst="line">
            <a:avLst/>
          </a:prstGeom>
          <a:ln w="57150">
            <a:headEnd type="triangle" w="med" len="med"/>
            <a:tailEnd type="triangle" w="med" len="med"/>
          </a:ln>
        </p:spPr>
        <p:style>
          <a:lnRef idx="2">
            <a:schemeClr val="accent6"/>
          </a:lnRef>
          <a:fillRef idx="0">
            <a:schemeClr val="accent6"/>
          </a:fillRef>
          <a:effectRef idx="1">
            <a:schemeClr val="accent6"/>
          </a:effectRef>
          <a:fontRef idx="minor">
            <a:schemeClr val="tx1"/>
          </a:fontRef>
        </p:style>
        <p:txBody>
          <a:bodyPr wrap="none" anchor="ctr"/>
          <a:lstStyle/>
          <a:p>
            <a:endParaRPr lang="en-US"/>
          </a:p>
        </p:txBody>
      </p:sp>
      <p:sp>
        <p:nvSpPr>
          <p:cNvPr id="391215" name="Line 47"/>
          <p:cNvSpPr>
            <a:spLocks noChangeShapeType="1"/>
          </p:cNvSpPr>
          <p:nvPr/>
        </p:nvSpPr>
        <p:spPr bwMode="auto">
          <a:xfrm flipH="1" flipV="1">
            <a:off x="1981200" y="3048000"/>
            <a:ext cx="838200" cy="381000"/>
          </a:xfrm>
          <a:prstGeom prst="line">
            <a:avLst/>
          </a:prstGeom>
          <a:ln w="57150">
            <a:headEnd type="triangle" w="med" len="med"/>
            <a:tailEnd type="triangle" w="med" len="med"/>
          </a:ln>
        </p:spPr>
        <p:style>
          <a:lnRef idx="2">
            <a:schemeClr val="accent6"/>
          </a:lnRef>
          <a:fillRef idx="0">
            <a:schemeClr val="accent6"/>
          </a:fillRef>
          <a:effectRef idx="1">
            <a:schemeClr val="accent6"/>
          </a:effectRef>
          <a:fontRef idx="minor">
            <a:schemeClr val="tx1"/>
          </a:fontRef>
        </p:style>
        <p:txBody>
          <a:bodyPr wrap="none" anchor="ctr"/>
          <a:lstStyle/>
          <a:p>
            <a:endParaRPr lang="en-US"/>
          </a:p>
        </p:txBody>
      </p:sp>
      <p:sp>
        <p:nvSpPr>
          <p:cNvPr id="391216" name="Line 48"/>
          <p:cNvSpPr>
            <a:spLocks noChangeShapeType="1"/>
          </p:cNvSpPr>
          <p:nvPr/>
        </p:nvSpPr>
        <p:spPr bwMode="auto">
          <a:xfrm flipH="1" flipV="1">
            <a:off x="5257800" y="4038600"/>
            <a:ext cx="914400" cy="381000"/>
          </a:xfrm>
          <a:prstGeom prst="line">
            <a:avLst/>
          </a:prstGeom>
          <a:ln w="57150">
            <a:headEnd type="triangle" w="med" len="med"/>
            <a:tailEnd type="triangle" w="med" len="med"/>
          </a:ln>
        </p:spPr>
        <p:style>
          <a:lnRef idx="2">
            <a:schemeClr val="accent6"/>
          </a:lnRef>
          <a:fillRef idx="0">
            <a:schemeClr val="accent6"/>
          </a:fillRef>
          <a:effectRef idx="1">
            <a:schemeClr val="accent6"/>
          </a:effectRef>
          <a:fontRef idx="minor">
            <a:schemeClr val="tx1"/>
          </a:fontRef>
        </p:style>
        <p:txBody>
          <a:bodyPr wrap="none" anchor="ctr"/>
          <a:lstStyle/>
          <a:p>
            <a:endParaRPr lang="en-US"/>
          </a:p>
        </p:txBody>
      </p:sp>
      <p:sp>
        <p:nvSpPr>
          <p:cNvPr id="391217" name="Text Box 49"/>
          <p:cNvSpPr txBox="1">
            <a:spLocks noChangeArrowheads="1"/>
          </p:cNvSpPr>
          <p:nvPr/>
        </p:nvSpPr>
        <p:spPr bwMode="auto">
          <a:xfrm>
            <a:off x="914400" y="5073650"/>
            <a:ext cx="2362200" cy="336550"/>
          </a:xfrm>
          <a:prstGeom prst="rect">
            <a:avLst/>
          </a:prstGeom>
          <a:noFill/>
          <a:ln w="63500">
            <a:noFill/>
            <a:miter lim="800000"/>
            <a:headEnd/>
            <a:tailEnd/>
          </a:ln>
          <a:effectLst/>
        </p:spPr>
        <p:txBody>
          <a:bodyPr>
            <a:spAutoFit/>
          </a:bodyPr>
          <a:lstStyle/>
          <a:p>
            <a:pPr algn="ctr">
              <a:spcBef>
                <a:spcPct val="50000"/>
              </a:spcBef>
            </a:pPr>
            <a:r>
              <a:rPr lang="en-US" sz="1600" b="0" dirty="0">
                <a:latin typeface="+mn-lt"/>
              </a:rPr>
              <a:t>LAN Controller</a:t>
            </a:r>
          </a:p>
        </p:txBody>
      </p:sp>
      <p:sp>
        <p:nvSpPr>
          <p:cNvPr id="391218" name="Text Box 50"/>
          <p:cNvSpPr txBox="1">
            <a:spLocks noChangeArrowheads="1"/>
          </p:cNvSpPr>
          <p:nvPr/>
        </p:nvSpPr>
        <p:spPr bwMode="auto">
          <a:xfrm>
            <a:off x="5105400" y="5073650"/>
            <a:ext cx="2362200" cy="336550"/>
          </a:xfrm>
          <a:prstGeom prst="rect">
            <a:avLst/>
          </a:prstGeom>
          <a:noFill/>
          <a:ln w="63500">
            <a:noFill/>
            <a:miter lim="800000"/>
            <a:headEnd/>
            <a:tailEnd/>
          </a:ln>
          <a:effectLst/>
        </p:spPr>
        <p:txBody>
          <a:bodyPr>
            <a:spAutoFit/>
          </a:bodyPr>
          <a:lstStyle/>
          <a:p>
            <a:pPr algn="ctr">
              <a:spcBef>
                <a:spcPct val="50000"/>
              </a:spcBef>
            </a:pPr>
            <a:r>
              <a:rPr lang="en-US" sz="1600" b="0">
                <a:latin typeface="+mn-lt"/>
              </a:rPr>
              <a:t>Storage Controller</a:t>
            </a:r>
          </a:p>
        </p:txBody>
      </p:sp>
      <p:sp>
        <p:nvSpPr>
          <p:cNvPr id="391219" name="Text Box 51"/>
          <p:cNvSpPr txBox="1">
            <a:spLocks noChangeArrowheads="1"/>
          </p:cNvSpPr>
          <p:nvPr/>
        </p:nvSpPr>
        <p:spPr bwMode="auto">
          <a:xfrm>
            <a:off x="3314700" y="1752600"/>
            <a:ext cx="1752600" cy="641350"/>
          </a:xfrm>
          <a:prstGeom prst="rect">
            <a:avLst/>
          </a:prstGeom>
          <a:noFill/>
          <a:ln w="63500">
            <a:noFill/>
            <a:miter lim="800000"/>
            <a:headEnd/>
            <a:tailEnd/>
          </a:ln>
          <a:effectLst/>
        </p:spPr>
        <p:txBody>
          <a:bodyPr>
            <a:spAutoFit/>
          </a:bodyPr>
          <a:lstStyle/>
          <a:p>
            <a:pPr algn="ctr">
              <a:spcBef>
                <a:spcPct val="50000"/>
              </a:spcBef>
            </a:pPr>
            <a:r>
              <a:rPr lang="en-US" sz="3600"/>
              <a:t>. . . . .</a:t>
            </a:r>
          </a:p>
        </p:txBody>
      </p:sp>
      <p:sp>
        <p:nvSpPr>
          <p:cNvPr id="391220" name="Text Box 52"/>
          <p:cNvSpPr txBox="1">
            <a:spLocks noChangeArrowheads="1"/>
          </p:cNvSpPr>
          <p:nvPr/>
        </p:nvSpPr>
        <p:spPr bwMode="auto">
          <a:xfrm>
            <a:off x="3200400" y="4343400"/>
            <a:ext cx="1981200" cy="641350"/>
          </a:xfrm>
          <a:prstGeom prst="rect">
            <a:avLst/>
          </a:prstGeom>
          <a:noFill/>
          <a:ln w="63500">
            <a:noFill/>
            <a:miter lim="800000"/>
            <a:headEnd/>
            <a:tailEnd/>
          </a:ln>
          <a:effectLst/>
        </p:spPr>
        <p:txBody>
          <a:bodyPr>
            <a:spAutoFit/>
          </a:bodyPr>
          <a:lstStyle/>
          <a:p>
            <a:pPr algn="ctr">
              <a:spcBef>
                <a:spcPct val="50000"/>
              </a:spcBef>
            </a:pPr>
            <a:r>
              <a:rPr lang="en-US" sz="3600" dirty="0"/>
              <a:t>. . . . . . .</a:t>
            </a:r>
          </a:p>
        </p:txBody>
      </p:sp>
      <p:grpSp>
        <p:nvGrpSpPr>
          <p:cNvPr id="391223" name="Group 55"/>
          <p:cNvGrpSpPr>
            <a:grpSpLocks/>
          </p:cNvGrpSpPr>
          <p:nvPr/>
        </p:nvGrpSpPr>
        <p:grpSpPr bwMode="auto">
          <a:xfrm>
            <a:off x="5257800" y="1447800"/>
            <a:ext cx="2133600" cy="1600200"/>
            <a:chOff x="576" y="1008"/>
            <a:chExt cx="1344" cy="1008"/>
          </a:xfrm>
        </p:grpSpPr>
        <p:sp>
          <p:nvSpPr>
            <p:cNvPr id="391224" name="Rectangle 56"/>
            <p:cNvSpPr>
              <a:spLocks noChangeArrowheads="1"/>
            </p:cNvSpPr>
            <p:nvPr/>
          </p:nvSpPr>
          <p:spPr bwMode="auto">
            <a:xfrm>
              <a:off x="576" y="1008"/>
              <a:ext cx="1344" cy="1008"/>
            </a:xfrm>
            <a:prstGeom prst="rect">
              <a:avLst/>
            </a:prstGeom>
            <a:ln>
              <a:headEnd/>
              <a:tailEnd/>
            </a:ln>
          </p:spPr>
          <p:style>
            <a:lnRef idx="0">
              <a:schemeClr val="accent6"/>
            </a:lnRef>
            <a:fillRef idx="3">
              <a:schemeClr val="accent6"/>
            </a:fillRef>
            <a:effectRef idx="3">
              <a:schemeClr val="accent6"/>
            </a:effectRef>
            <a:fontRef idx="minor">
              <a:schemeClr val="lt1"/>
            </a:fontRef>
          </p:style>
          <p:txBody>
            <a:bodyPr wrap="none" anchor="ctr"/>
            <a:lstStyle/>
            <a:p>
              <a:endParaRPr lang="en-US"/>
            </a:p>
          </p:txBody>
        </p:sp>
        <p:sp>
          <p:nvSpPr>
            <p:cNvPr id="391225" name="Rectangle 57"/>
            <p:cNvSpPr>
              <a:spLocks noChangeArrowheads="1"/>
            </p:cNvSpPr>
            <p:nvPr/>
          </p:nvSpPr>
          <p:spPr bwMode="auto">
            <a:xfrm>
              <a:off x="672" y="1104"/>
              <a:ext cx="288" cy="288"/>
            </a:xfrm>
            <a:prstGeom prst="rect">
              <a:avLst/>
            </a:prstGeom>
            <a:solidFill>
              <a:schemeClr val="accent1"/>
            </a:solidFill>
            <a:ln w="28575">
              <a:solidFill>
                <a:schemeClr val="hlink"/>
              </a:solidFill>
              <a:miter lim="800000"/>
              <a:headEnd/>
              <a:tailEnd/>
            </a:ln>
            <a:effectLst/>
          </p:spPr>
          <p:txBody>
            <a:bodyPr wrap="none" anchor="ctr"/>
            <a:lstStyle/>
            <a:p>
              <a:endParaRPr lang="en-US"/>
            </a:p>
          </p:txBody>
        </p:sp>
        <p:sp>
          <p:nvSpPr>
            <p:cNvPr id="391226" name="Rectangle 58"/>
            <p:cNvSpPr>
              <a:spLocks noChangeArrowheads="1"/>
            </p:cNvSpPr>
            <p:nvPr/>
          </p:nvSpPr>
          <p:spPr bwMode="auto">
            <a:xfrm>
              <a:off x="960" y="1776"/>
              <a:ext cx="576" cy="240"/>
            </a:xfrm>
            <a:prstGeom prst="rect">
              <a:avLst/>
            </a:prstGeom>
            <a:ln>
              <a:headEnd/>
              <a:tailEnd/>
            </a:ln>
          </p:spPr>
          <p:style>
            <a:lnRef idx="0">
              <a:schemeClr val="accent4"/>
            </a:lnRef>
            <a:fillRef idx="3">
              <a:schemeClr val="accent4"/>
            </a:fillRef>
            <a:effectRef idx="3">
              <a:schemeClr val="accent4"/>
            </a:effectRef>
            <a:fontRef idx="minor">
              <a:schemeClr val="lt1"/>
            </a:fontRef>
          </p:style>
          <p:txBody>
            <a:bodyPr wrap="none" anchor="ctr"/>
            <a:lstStyle/>
            <a:p>
              <a:pPr algn="ctr"/>
              <a:r>
                <a:rPr lang="en-US" b="0">
                  <a:solidFill>
                    <a:schemeClr val="tx1"/>
                  </a:solidFill>
                </a:rPr>
                <a:t>RC</a:t>
              </a:r>
            </a:p>
          </p:txBody>
        </p:sp>
        <p:sp>
          <p:nvSpPr>
            <p:cNvPr id="391227" name="Rectangle 59"/>
            <p:cNvSpPr>
              <a:spLocks noChangeArrowheads="1"/>
            </p:cNvSpPr>
            <p:nvPr/>
          </p:nvSpPr>
          <p:spPr bwMode="auto">
            <a:xfrm>
              <a:off x="960" y="1632"/>
              <a:ext cx="576" cy="144"/>
            </a:xfrm>
            <a:prstGeom prst="rect">
              <a:avLst/>
            </a:prstGeom>
            <a:ln>
              <a:headEnd/>
              <a:tailEnd/>
            </a:ln>
          </p:spPr>
          <p:style>
            <a:lnRef idx="1">
              <a:schemeClr val="accent5"/>
            </a:lnRef>
            <a:fillRef idx="3">
              <a:schemeClr val="accent5"/>
            </a:fillRef>
            <a:effectRef idx="2">
              <a:schemeClr val="accent5"/>
            </a:effectRef>
            <a:fontRef idx="minor">
              <a:schemeClr val="lt1"/>
            </a:fontRef>
          </p:style>
          <p:txBody>
            <a:bodyPr wrap="none" anchor="ctr"/>
            <a:lstStyle/>
            <a:p>
              <a:pPr algn="ctr"/>
              <a:r>
                <a:rPr lang="en-US" sz="1400" b="0" dirty="0">
                  <a:solidFill>
                    <a:schemeClr val="tx1"/>
                  </a:solidFill>
                </a:rPr>
                <a:t>IOMMU</a:t>
              </a:r>
            </a:p>
          </p:txBody>
        </p:sp>
        <p:sp>
          <p:nvSpPr>
            <p:cNvPr id="391228" name="Text Box 60"/>
            <p:cNvSpPr txBox="1">
              <a:spLocks noChangeArrowheads="1"/>
            </p:cNvSpPr>
            <p:nvPr/>
          </p:nvSpPr>
          <p:spPr bwMode="auto">
            <a:xfrm>
              <a:off x="576" y="1056"/>
              <a:ext cx="480" cy="231"/>
            </a:xfrm>
            <a:prstGeom prst="rect">
              <a:avLst/>
            </a:prstGeom>
            <a:noFill/>
            <a:ln w="63500">
              <a:noFill/>
              <a:miter lim="800000"/>
              <a:headEnd/>
              <a:tailEnd/>
            </a:ln>
            <a:effectLst/>
          </p:spPr>
          <p:txBody>
            <a:bodyPr>
              <a:spAutoFit/>
            </a:bodyPr>
            <a:lstStyle/>
            <a:p>
              <a:pPr algn="ctr">
                <a:spcBef>
                  <a:spcPct val="50000"/>
                </a:spcBef>
              </a:pPr>
              <a:r>
                <a:rPr lang="en-US" b="0" dirty="0">
                  <a:latin typeface="+mn-lt"/>
                </a:rPr>
                <a:t>CPU</a:t>
              </a:r>
            </a:p>
          </p:txBody>
        </p:sp>
        <p:sp>
          <p:nvSpPr>
            <p:cNvPr id="391229" name="Rectangle 61"/>
            <p:cNvSpPr>
              <a:spLocks noChangeArrowheads="1"/>
            </p:cNvSpPr>
            <p:nvPr/>
          </p:nvSpPr>
          <p:spPr bwMode="auto">
            <a:xfrm>
              <a:off x="672" y="1248"/>
              <a:ext cx="144" cy="288"/>
            </a:xfrm>
            <a:prstGeom prst="rect">
              <a:avLst/>
            </a:prstGeom>
            <a:ln>
              <a:headEnd/>
              <a:tailEnd/>
            </a:ln>
          </p:spPr>
          <p:style>
            <a:lnRef idx="0">
              <a:schemeClr val="accent2"/>
            </a:lnRef>
            <a:fillRef idx="3">
              <a:schemeClr val="accent2"/>
            </a:fillRef>
            <a:effectRef idx="3">
              <a:schemeClr val="accent2"/>
            </a:effectRef>
            <a:fontRef idx="minor">
              <a:schemeClr val="lt1"/>
            </a:fontRef>
          </p:style>
          <p:txBody>
            <a:bodyPr wrap="none" anchor="ctr"/>
            <a:lstStyle/>
            <a:p>
              <a:endParaRPr lang="en-US"/>
            </a:p>
          </p:txBody>
        </p:sp>
        <p:sp>
          <p:nvSpPr>
            <p:cNvPr id="391230" name="Rectangle 62"/>
            <p:cNvSpPr>
              <a:spLocks noChangeArrowheads="1"/>
            </p:cNvSpPr>
            <p:nvPr/>
          </p:nvSpPr>
          <p:spPr bwMode="auto">
            <a:xfrm>
              <a:off x="816" y="1248"/>
              <a:ext cx="144" cy="288"/>
            </a:xfrm>
            <a:prstGeom prst="rect">
              <a:avLst/>
            </a:prstGeom>
            <a:ln>
              <a:headEnd/>
              <a:tailEnd/>
            </a:ln>
          </p:spPr>
          <p:style>
            <a:lnRef idx="1">
              <a:schemeClr val="accent3"/>
            </a:lnRef>
            <a:fillRef idx="3">
              <a:schemeClr val="accent3"/>
            </a:fillRef>
            <a:effectRef idx="2">
              <a:schemeClr val="accent3"/>
            </a:effectRef>
            <a:fontRef idx="minor">
              <a:schemeClr val="lt1"/>
            </a:fontRef>
          </p:style>
          <p:txBody>
            <a:bodyPr wrap="none" anchor="ctr"/>
            <a:lstStyle/>
            <a:p>
              <a:endParaRPr lang="en-US"/>
            </a:p>
          </p:txBody>
        </p:sp>
        <p:sp>
          <p:nvSpPr>
            <p:cNvPr id="391231" name="Rectangle 63"/>
            <p:cNvSpPr>
              <a:spLocks noChangeArrowheads="1"/>
            </p:cNvSpPr>
            <p:nvPr/>
          </p:nvSpPr>
          <p:spPr bwMode="auto">
            <a:xfrm>
              <a:off x="1488" y="1248"/>
              <a:ext cx="288" cy="288"/>
            </a:xfrm>
            <a:prstGeom prst="rect">
              <a:avLst/>
            </a:prstGeom>
            <a:solidFill>
              <a:schemeClr val="accent1"/>
            </a:solidFill>
            <a:ln w="28575">
              <a:solidFill>
                <a:schemeClr val="hlink"/>
              </a:solidFill>
              <a:miter lim="800000"/>
              <a:headEnd/>
              <a:tailEnd/>
            </a:ln>
            <a:effectLst/>
          </p:spPr>
          <p:txBody>
            <a:bodyPr wrap="none" anchor="ctr"/>
            <a:lstStyle/>
            <a:p>
              <a:endParaRPr lang="en-US"/>
            </a:p>
          </p:txBody>
        </p:sp>
        <p:sp>
          <p:nvSpPr>
            <p:cNvPr id="391232" name="Text Box 64"/>
            <p:cNvSpPr txBox="1">
              <a:spLocks noChangeArrowheads="1"/>
            </p:cNvSpPr>
            <p:nvPr/>
          </p:nvSpPr>
          <p:spPr bwMode="auto">
            <a:xfrm>
              <a:off x="1392" y="1056"/>
              <a:ext cx="480" cy="231"/>
            </a:xfrm>
            <a:prstGeom prst="rect">
              <a:avLst/>
            </a:prstGeom>
            <a:noFill/>
            <a:ln w="63500">
              <a:noFill/>
              <a:miter lim="800000"/>
              <a:headEnd/>
              <a:tailEnd/>
            </a:ln>
            <a:effectLst/>
          </p:spPr>
          <p:txBody>
            <a:bodyPr>
              <a:spAutoFit/>
            </a:bodyPr>
            <a:lstStyle/>
            <a:p>
              <a:pPr algn="ctr">
                <a:spcBef>
                  <a:spcPct val="50000"/>
                </a:spcBef>
              </a:pPr>
              <a:r>
                <a:rPr lang="en-US" b="0">
                  <a:latin typeface="+mn-lt"/>
                </a:rPr>
                <a:t>CPU</a:t>
              </a:r>
            </a:p>
          </p:txBody>
        </p:sp>
        <p:sp>
          <p:nvSpPr>
            <p:cNvPr id="391233" name="Rectangle 65"/>
            <p:cNvSpPr>
              <a:spLocks noChangeArrowheads="1"/>
            </p:cNvSpPr>
            <p:nvPr/>
          </p:nvSpPr>
          <p:spPr bwMode="auto">
            <a:xfrm>
              <a:off x="1488" y="1248"/>
              <a:ext cx="144" cy="288"/>
            </a:xfrm>
            <a:prstGeom prst="rect">
              <a:avLst/>
            </a:prstGeom>
            <a:ln>
              <a:headEnd/>
              <a:tailEnd/>
            </a:ln>
          </p:spPr>
          <p:style>
            <a:lnRef idx="0">
              <a:schemeClr val="accent4"/>
            </a:lnRef>
            <a:fillRef idx="3">
              <a:schemeClr val="accent4"/>
            </a:fillRef>
            <a:effectRef idx="3">
              <a:schemeClr val="accent4"/>
            </a:effectRef>
            <a:fontRef idx="minor">
              <a:schemeClr val="lt1"/>
            </a:fontRef>
          </p:style>
          <p:txBody>
            <a:bodyPr wrap="none" anchor="ctr"/>
            <a:lstStyle/>
            <a:p>
              <a:endParaRPr lang="en-US"/>
            </a:p>
          </p:txBody>
        </p:sp>
        <p:sp>
          <p:nvSpPr>
            <p:cNvPr id="391234" name="Rectangle 66"/>
            <p:cNvSpPr>
              <a:spLocks noChangeArrowheads="1"/>
            </p:cNvSpPr>
            <p:nvPr/>
          </p:nvSpPr>
          <p:spPr bwMode="auto">
            <a:xfrm>
              <a:off x="1632" y="1248"/>
              <a:ext cx="144" cy="288"/>
            </a:xfrm>
            <a:prstGeom prst="rect">
              <a:avLst/>
            </a:prstGeom>
            <a:ln>
              <a:headEnd/>
              <a:tailEnd/>
            </a:ln>
          </p:spPr>
          <p:style>
            <a:lnRef idx="1">
              <a:schemeClr val="accent3"/>
            </a:lnRef>
            <a:fillRef idx="3">
              <a:schemeClr val="accent3"/>
            </a:fillRef>
            <a:effectRef idx="2">
              <a:schemeClr val="accent3"/>
            </a:effectRef>
            <a:fontRef idx="minor">
              <a:schemeClr val="lt1"/>
            </a:fontRef>
          </p:style>
          <p:txBody>
            <a:bodyPr wrap="none" anchor="ctr"/>
            <a:lstStyle/>
            <a:p>
              <a:endParaRPr lang="en-US"/>
            </a:p>
          </p:txBody>
        </p:sp>
      </p:grpSp>
      <p:sp>
        <p:nvSpPr>
          <p:cNvPr id="57" name="Rectangle 3"/>
          <p:cNvSpPr txBox="1">
            <a:spLocks noChangeArrowheads="1"/>
          </p:cNvSpPr>
          <p:nvPr/>
        </p:nvSpPr>
        <p:spPr>
          <a:xfrm>
            <a:off x="381000" y="5486400"/>
            <a:ext cx="8380412" cy="1143000"/>
          </a:xfrm>
          <a:prstGeom prst="rect">
            <a:avLst/>
          </a:prstGeom>
        </p:spPr>
        <p:txBody>
          <a:bodyPr/>
          <a:lstStyle/>
          <a:p>
            <a:pPr marL="282575" lvl="0" indent="-282575" defTabSz="912777">
              <a:lnSpc>
                <a:spcPct val="90000"/>
              </a:lnSpc>
              <a:spcBef>
                <a:spcPts val="1167"/>
              </a:spcBef>
              <a:buClr>
                <a:schemeClr val="tx2"/>
              </a:buClr>
              <a:buSzPct val="95000"/>
              <a:buBlip>
                <a:blip r:embed="rId3"/>
              </a:buBlip>
            </a:pPr>
            <a:r>
              <a:rPr lang="en-US" sz="2000" b="0" kern="0" dirty="0" smtClean="0">
                <a:latin typeface="+mn-lt"/>
              </a:rPr>
              <a:t>Shared multi-planar IO fabric</a:t>
            </a:r>
          </a:p>
          <a:p>
            <a:pPr marL="282575" lvl="0" indent="-282575" defTabSz="912777">
              <a:lnSpc>
                <a:spcPct val="90000"/>
              </a:lnSpc>
              <a:spcBef>
                <a:spcPts val="1167"/>
              </a:spcBef>
              <a:buClr>
                <a:schemeClr val="tx2"/>
              </a:buClr>
              <a:buSzPct val="95000"/>
              <a:buBlip>
                <a:blip r:embed="rId3"/>
              </a:buBlip>
            </a:pPr>
            <a:r>
              <a:rPr lang="en-US" sz="2000" b="0" kern="0" dirty="0" smtClean="0">
                <a:latin typeface="+mn-lt"/>
              </a:rPr>
              <a:t>Dynamic assignment of functions to RC</a:t>
            </a:r>
          </a:p>
          <a:p>
            <a:pPr marL="282575" lvl="0" indent="-282575" defTabSz="912777">
              <a:lnSpc>
                <a:spcPct val="90000"/>
              </a:lnSpc>
              <a:spcBef>
                <a:spcPts val="1167"/>
              </a:spcBef>
              <a:buClr>
                <a:schemeClr val="tx2"/>
              </a:buClr>
              <a:buSzPct val="95000"/>
              <a:buBlip>
                <a:blip r:embed="rId3"/>
              </a:buBlip>
            </a:pPr>
            <a:r>
              <a:rPr lang="en-US" sz="2000" b="0" kern="0" dirty="0" smtClean="0">
                <a:latin typeface="+mn-lt"/>
              </a:rPr>
              <a:t>Multi-channel resources provide isolation between RC</a:t>
            </a:r>
          </a:p>
        </p:txBody>
      </p:sp>
      <p:sp>
        <p:nvSpPr>
          <p:cNvPr id="60" name="Line 48"/>
          <p:cNvSpPr>
            <a:spLocks noChangeShapeType="1"/>
          </p:cNvSpPr>
          <p:nvPr/>
        </p:nvSpPr>
        <p:spPr bwMode="auto">
          <a:xfrm flipH="1">
            <a:off x="2209800" y="4093028"/>
            <a:ext cx="914400" cy="381000"/>
          </a:xfrm>
          <a:prstGeom prst="line">
            <a:avLst/>
          </a:prstGeom>
          <a:ln w="57150">
            <a:headEnd type="triangle" w="med" len="med"/>
            <a:tailEnd type="triangle" w="med" len="med"/>
          </a:ln>
        </p:spPr>
        <p:style>
          <a:lnRef idx="2">
            <a:schemeClr val="accent6"/>
          </a:lnRef>
          <a:fillRef idx="0">
            <a:schemeClr val="accent6"/>
          </a:fillRef>
          <a:effectRef idx="1">
            <a:schemeClr val="accent6"/>
          </a:effectRef>
          <a:fontRef idx="minor">
            <a:schemeClr val="tx1"/>
          </a:fontRef>
        </p:style>
        <p:txBody>
          <a:bodyPr wrap="none" anchor="ctr"/>
          <a:lstStyle/>
          <a:p>
            <a:endParaRPr lang="en-US"/>
          </a:p>
        </p:txBody>
      </p:sp>
    </p:spTree>
  </p:cSld>
  <p:clrMapOvr>
    <a:masterClrMapping/>
  </p:clrMapOvr>
  <p:transition>
    <p:fad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3218" name="Rectangle 2"/>
          <p:cNvSpPr>
            <a:spLocks noGrp="1" noChangeArrowheads="1"/>
          </p:cNvSpPr>
          <p:nvPr>
            <p:ph type="title"/>
          </p:nvPr>
        </p:nvSpPr>
        <p:spPr>
          <a:xfrm>
            <a:off x="381000" y="228600"/>
            <a:ext cx="8393113" cy="1191095"/>
          </a:xfrm>
        </p:spPr>
        <p:txBody>
          <a:bodyPr/>
          <a:lstStyle/>
          <a:p>
            <a:r>
              <a:rPr lang="en-US" dirty="0"/>
              <a:t>Fabric Virtualization</a:t>
            </a:r>
            <a:br>
              <a:rPr lang="en-US" dirty="0"/>
            </a:br>
            <a:r>
              <a:rPr lang="en-US" sz="3600" dirty="0">
                <a:solidFill>
                  <a:schemeClr val="accent1"/>
                </a:solidFill>
              </a:rPr>
              <a:t>Multi-rooted </a:t>
            </a:r>
            <a:r>
              <a:rPr lang="en-US" sz="3600" dirty="0" smtClean="0">
                <a:solidFill>
                  <a:schemeClr val="accent1"/>
                </a:solidFill>
              </a:rPr>
              <a:t>logical view</a:t>
            </a:r>
            <a:endParaRPr lang="en-US" sz="3600" dirty="0">
              <a:solidFill>
                <a:schemeClr val="accent1"/>
              </a:solidFill>
            </a:endParaRPr>
          </a:p>
        </p:txBody>
      </p:sp>
      <p:sp>
        <p:nvSpPr>
          <p:cNvPr id="37" name="Rectangle 3"/>
          <p:cNvSpPr>
            <a:spLocks noGrp="1" noChangeArrowheads="1"/>
          </p:cNvSpPr>
          <p:nvPr>
            <p:ph idx="1"/>
          </p:nvPr>
        </p:nvSpPr>
        <p:spPr>
          <a:xfrm>
            <a:off x="5334000" y="1984831"/>
            <a:ext cx="3429000" cy="2677656"/>
          </a:xfrm>
        </p:spPr>
        <p:txBody>
          <a:bodyPr/>
          <a:lstStyle/>
          <a:p>
            <a:pPr marL="228600" indent="-228600"/>
            <a:r>
              <a:rPr lang="en-US" sz="2000" dirty="0" smtClean="0"/>
              <a:t>Each RC has a distinct and disjoint view of fabric</a:t>
            </a:r>
          </a:p>
          <a:p>
            <a:pPr marL="228600" indent="-228600"/>
            <a:r>
              <a:rPr lang="en-US" sz="2000" dirty="0" smtClean="0"/>
              <a:t>Each RC only sees devices it is assigned </a:t>
            </a:r>
          </a:p>
          <a:p>
            <a:pPr marL="228600" indent="-228600"/>
            <a:r>
              <a:rPr lang="en-US" sz="2000" dirty="0" smtClean="0"/>
              <a:t>HW enforces isolation </a:t>
            </a:r>
            <a:br>
              <a:rPr lang="en-US" sz="2000" dirty="0" smtClean="0"/>
            </a:br>
            <a:r>
              <a:rPr lang="en-US" sz="2000" dirty="0" smtClean="0"/>
              <a:t>in fabric</a:t>
            </a:r>
          </a:p>
          <a:p>
            <a:pPr marL="228600" indent="-228600"/>
            <a:r>
              <a:rPr lang="en-US" sz="2000" dirty="0" smtClean="0"/>
              <a:t>IOMMU enforces isolation within RC</a:t>
            </a:r>
          </a:p>
        </p:txBody>
      </p:sp>
      <p:sp>
        <p:nvSpPr>
          <p:cNvPr id="393219" name="Rectangle 3"/>
          <p:cNvSpPr>
            <a:spLocks noChangeArrowheads="1"/>
          </p:cNvSpPr>
          <p:nvPr/>
        </p:nvSpPr>
        <p:spPr bwMode="auto">
          <a:xfrm>
            <a:off x="2933700" y="1984831"/>
            <a:ext cx="2133600" cy="1752600"/>
          </a:xfrm>
          <a:prstGeom prst="rect">
            <a:avLst/>
          </a:prstGeom>
          <a:ln>
            <a:headEnd/>
            <a:tailEnd/>
          </a:ln>
        </p:spPr>
        <p:style>
          <a:lnRef idx="0">
            <a:schemeClr val="accent6"/>
          </a:lnRef>
          <a:fillRef idx="3">
            <a:schemeClr val="accent6"/>
          </a:fillRef>
          <a:effectRef idx="3">
            <a:schemeClr val="accent6"/>
          </a:effectRef>
          <a:fontRef idx="minor">
            <a:schemeClr val="lt1"/>
          </a:fontRef>
        </p:style>
        <p:txBody>
          <a:bodyPr wrap="none" anchor="ctr"/>
          <a:lstStyle/>
          <a:p>
            <a:endParaRPr lang="en-US"/>
          </a:p>
        </p:txBody>
      </p:sp>
      <p:sp>
        <p:nvSpPr>
          <p:cNvPr id="393220" name="Rectangle 4"/>
          <p:cNvSpPr>
            <a:spLocks noChangeArrowheads="1"/>
          </p:cNvSpPr>
          <p:nvPr/>
        </p:nvSpPr>
        <p:spPr bwMode="auto">
          <a:xfrm>
            <a:off x="3200400" y="2300287"/>
            <a:ext cx="457200" cy="457200"/>
          </a:xfrm>
          <a:prstGeom prst="rect">
            <a:avLst/>
          </a:prstGeom>
          <a:solidFill>
            <a:schemeClr val="accent1"/>
          </a:solidFill>
          <a:ln w="28575">
            <a:solidFill>
              <a:schemeClr val="hlink"/>
            </a:solidFill>
            <a:miter lim="800000"/>
            <a:headEnd/>
            <a:tailEnd/>
          </a:ln>
          <a:effectLst/>
        </p:spPr>
        <p:txBody>
          <a:bodyPr wrap="none" anchor="ctr"/>
          <a:lstStyle/>
          <a:p>
            <a:endParaRPr lang="en-US"/>
          </a:p>
        </p:txBody>
      </p:sp>
      <p:sp>
        <p:nvSpPr>
          <p:cNvPr id="393221" name="Rectangle 5"/>
          <p:cNvSpPr>
            <a:spLocks noChangeArrowheads="1"/>
          </p:cNvSpPr>
          <p:nvPr/>
        </p:nvSpPr>
        <p:spPr bwMode="auto">
          <a:xfrm>
            <a:off x="3657600" y="3356201"/>
            <a:ext cx="914400" cy="381000"/>
          </a:xfrm>
          <a:prstGeom prst="rect">
            <a:avLst/>
          </a:prstGeom>
          <a:ln>
            <a:headEnd/>
            <a:tailEnd/>
          </a:ln>
        </p:spPr>
        <p:style>
          <a:lnRef idx="0">
            <a:schemeClr val="accent4"/>
          </a:lnRef>
          <a:fillRef idx="3">
            <a:schemeClr val="accent4"/>
          </a:fillRef>
          <a:effectRef idx="3">
            <a:schemeClr val="accent4"/>
          </a:effectRef>
          <a:fontRef idx="minor">
            <a:schemeClr val="lt1"/>
          </a:fontRef>
        </p:style>
        <p:txBody>
          <a:bodyPr wrap="none" anchor="ctr"/>
          <a:lstStyle/>
          <a:p>
            <a:pPr algn="ctr"/>
            <a:r>
              <a:rPr lang="en-US" b="0" dirty="0">
                <a:solidFill>
                  <a:schemeClr val="tx1"/>
                </a:solidFill>
              </a:rPr>
              <a:t>RC</a:t>
            </a:r>
          </a:p>
        </p:txBody>
      </p:sp>
      <p:sp>
        <p:nvSpPr>
          <p:cNvPr id="393222" name="Rectangle 6"/>
          <p:cNvSpPr>
            <a:spLocks noChangeArrowheads="1"/>
          </p:cNvSpPr>
          <p:nvPr/>
        </p:nvSpPr>
        <p:spPr bwMode="auto">
          <a:xfrm>
            <a:off x="3657600" y="3138487"/>
            <a:ext cx="914400" cy="228600"/>
          </a:xfrm>
          <a:prstGeom prst="rect">
            <a:avLst/>
          </a:prstGeom>
          <a:ln>
            <a:headEnd/>
            <a:tailEnd/>
          </a:ln>
        </p:spPr>
        <p:style>
          <a:lnRef idx="1">
            <a:schemeClr val="accent3"/>
          </a:lnRef>
          <a:fillRef idx="3">
            <a:schemeClr val="accent3"/>
          </a:fillRef>
          <a:effectRef idx="2">
            <a:schemeClr val="accent3"/>
          </a:effectRef>
          <a:fontRef idx="minor">
            <a:schemeClr val="lt1"/>
          </a:fontRef>
        </p:style>
        <p:txBody>
          <a:bodyPr wrap="none" anchor="ctr"/>
          <a:lstStyle/>
          <a:p>
            <a:pPr algn="ctr"/>
            <a:r>
              <a:rPr lang="en-US" sz="1400" b="0">
                <a:solidFill>
                  <a:schemeClr val="tx1"/>
                </a:solidFill>
              </a:rPr>
              <a:t>IOMMU</a:t>
            </a:r>
          </a:p>
        </p:txBody>
      </p:sp>
      <p:sp>
        <p:nvSpPr>
          <p:cNvPr id="393223" name="Text Box 7"/>
          <p:cNvSpPr txBox="1">
            <a:spLocks noChangeArrowheads="1"/>
          </p:cNvSpPr>
          <p:nvPr/>
        </p:nvSpPr>
        <p:spPr bwMode="auto">
          <a:xfrm>
            <a:off x="3048000" y="1995487"/>
            <a:ext cx="762000" cy="366713"/>
          </a:xfrm>
          <a:prstGeom prst="rect">
            <a:avLst/>
          </a:prstGeom>
          <a:noFill/>
          <a:ln w="63500">
            <a:noFill/>
            <a:miter lim="800000"/>
            <a:headEnd/>
            <a:tailEnd/>
          </a:ln>
          <a:effectLst/>
        </p:spPr>
        <p:txBody>
          <a:bodyPr>
            <a:spAutoFit/>
          </a:bodyPr>
          <a:lstStyle/>
          <a:p>
            <a:pPr algn="ctr">
              <a:spcBef>
                <a:spcPct val="50000"/>
              </a:spcBef>
            </a:pPr>
            <a:r>
              <a:rPr lang="en-US" b="0" dirty="0">
                <a:latin typeface="+mn-lt"/>
              </a:rPr>
              <a:t>CPU</a:t>
            </a:r>
          </a:p>
        </p:txBody>
      </p:sp>
      <p:sp>
        <p:nvSpPr>
          <p:cNvPr id="393224" name="Rectangle 8"/>
          <p:cNvSpPr>
            <a:spLocks noChangeArrowheads="1"/>
          </p:cNvSpPr>
          <p:nvPr/>
        </p:nvSpPr>
        <p:spPr bwMode="auto">
          <a:xfrm>
            <a:off x="3200400" y="2300287"/>
            <a:ext cx="228600" cy="457200"/>
          </a:xfrm>
          <a:prstGeom prst="rect">
            <a:avLst/>
          </a:prstGeom>
          <a:ln>
            <a:headEnd/>
            <a:tailEnd/>
          </a:ln>
        </p:spPr>
        <p:style>
          <a:lnRef idx="0">
            <a:schemeClr val="accent2"/>
          </a:lnRef>
          <a:fillRef idx="3">
            <a:schemeClr val="accent2"/>
          </a:fillRef>
          <a:effectRef idx="3">
            <a:schemeClr val="accent2"/>
          </a:effectRef>
          <a:fontRef idx="minor">
            <a:schemeClr val="lt1"/>
          </a:fontRef>
        </p:style>
        <p:txBody>
          <a:bodyPr wrap="none" anchor="ctr"/>
          <a:lstStyle/>
          <a:p>
            <a:endParaRPr lang="en-US"/>
          </a:p>
        </p:txBody>
      </p:sp>
      <p:sp>
        <p:nvSpPr>
          <p:cNvPr id="393225" name="Rectangle 9"/>
          <p:cNvSpPr>
            <a:spLocks noChangeArrowheads="1"/>
          </p:cNvSpPr>
          <p:nvPr/>
        </p:nvSpPr>
        <p:spPr bwMode="auto">
          <a:xfrm>
            <a:off x="3429000" y="2300287"/>
            <a:ext cx="228600" cy="457200"/>
          </a:xfrm>
          <a:prstGeom prst="rect">
            <a:avLst/>
          </a:prstGeom>
          <a:ln>
            <a:headEnd/>
            <a:tailEnd/>
          </a:ln>
        </p:spPr>
        <p:style>
          <a:lnRef idx="0">
            <a:schemeClr val="accent4"/>
          </a:lnRef>
          <a:fillRef idx="3">
            <a:schemeClr val="accent4"/>
          </a:fillRef>
          <a:effectRef idx="3">
            <a:schemeClr val="accent4"/>
          </a:effectRef>
          <a:fontRef idx="minor">
            <a:schemeClr val="lt1"/>
          </a:fontRef>
        </p:style>
        <p:txBody>
          <a:bodyPr wrap="none" anchor="ctr"/>
          <a:lstStyle/>
          <a:p>
            <a:endParaRPr lang="en-US"/>
          </a:p>
        </p:txBody>
      </p:sp>
      <p:sp>
        <p:nvSpPr>
          <p:cNvPr id="393226" name="Rectangle 10"/>
          <p:cNvSpPr>
            <a:spLocks noChangeArrowheads="1"/>
          </p:cNvSpPr>
          <p:nvPr/>
        </p:nvSpPr>
        <p:spPr bwMode="auto">
          <a:xfrm>
            <a:off x="4343400" y="2300287"/>
            <a:ext cx="457200" cy="457200"/>
          </a:xfrm>
          <a:prstGeom prst="rect">
            <a:avLst/>
          </a:prstGeom>
          <a:solidFill>
            <a:schemeClr val="accent1"/>
          </a:solidFill>
          <a:ln w="28575">
            <a:solidFill>
              <a:schemeClr val="hlink"/>
            </a:solidFill>
            <a:miter lim="800000"/>
            <a:headEnd/>
            <a:tailEnd/>
          </a:ln>
          <a:effectLst/>
        </p:spPr>
        <p:txBody>
          <a:bodyPr wrap="none" anchor="ctr"/>
          <a:lstStyle/>
          <a:p>
            <a:endParaRPr lang="en-US"/>
          </a:p>
        </p:txBody>
      </p:sp>
      <p:sp>
        <p:nvSpPr>
          <p:cNvPr id="393227" name="Text Box 11"/>
          <p:cNvSpPr txBox="1">
            <a:spLocks noChangeArrowheads="1"/>
          </p:cNvSpPr>
          <p:nvPr/>
        </p:nvSpPr>
        <p:spPr bwMode="auto">
          <a:xfrm>
            <a:off x="4191000" y="1995487"/>
            <a:ext cx="762000" cy="366713"/>
          </a:xfrm>
          <a:prstGeom prst="rect">
            <a:avLst/>
          </a:prstGeom>
          <a:noFill/>
          <a:ln w="63500">
            <a:noFill/>
            <a:miter lim="800000"/>
            <a:headEnd/>
            <a:tailEnd/>
          </a:ln>
          <a:effectLst/>
        </p:spPr>
        <p:txBody>
          <a:bodyPr>
            <a:spAutoFit/>
          </a:bodyPr>
          <a:lstStyle/>
          <a:p>
            <a:pPr algn="ctr">
              <a:spcBef>
                <a:spcPct val="50000"/>
              </a:spcBef>
            </a:pPr>
            <a:r>
              <a:rPr lang="en-US" b="0">
                <a:latin typeface="+mn-lt"/>
              </a:rPr>
              <a:t>CPU</a:t>
            </a:r>
          </a:p>
        </p:txBody>
      </p:sp>
      <p:sp>
        <p:nvSpPr>
          <p:cNvPr id="393228" name="Rectangle 12"/>
          <p:cNvSpPr>
            <a:spLocks noChangeArrowheads="1"/>
          </p:cNvSpPr>
          <p:nvPr/>
        </p:nvSpPr>
        <p:spPr bwMode="auto">
          <a:xfrm>
            <a:off x="4343400" y="2300287"/>
            <a:ext cx="228600" cy="457200"/>
          </a:xfrm>
          <a:prstGeom prst="rect">
            <a:avLst/>
          </a:prstGeom>
          <a:ln>
            <a:headEnd/>
            <a:tailEnd/>
          </a:ln>
        </p:spPr>
        <p:style>
          <a:lnRef idx="0">
            <a:schemeClr val="accent1"/>
          </a:lnRef>
          <a:fillRef idx="3">
            <a:schemeClr val="accent1"/>
          </a:fillRef>
          <a:effectRef idx="3">
            <a:schemeClr val="accent1"/>
          </a:effectRef>
          <a:fontRef idx="minor">
            <a:schemeClr val="lt1"/>
          </a:fontRef>
        </p:style>
        <p:txBody>
          <a:bodyPr wrap="none" anchor="ctr"/>
          <a:lstStyle/>
          <a:p>
            <a:endParaRPr lang="en-US"/>
          </a:p>
        </p:txBody>
      </p:sp>
      <p:sp>
        <p:nvSpPr>
          <p:cNvPr id="393229" name="Rectangle 13"/>
          <p:cNvSpPr>
            <a:spLocks noChangeArrowheads="1"/>
          </p:cNvSpPr>
          <p:nvPr/>
        </p:nvSpPr>
        <p:spPr bwMode="auto">
          <a:xfrm>
            <a:off x="4572000" y="2300287"/>
            <a:ext cx="228600" cy="457200"/>
          </a:xfrm>
          <a:prstGeom prst="rect">
            <a:avLst/>
          </a:prstGeom>
          <a:ln>
            <a:headEnd/>
            <a:tailEnd/>
          </a:ln>
        </p:spPr>
        <p:style>
          <a:lnRef idx="0">
            <a:schemeClr val="dk1"/>
          </a:lnRef>
          <a:fillRef idx="3">
            <a:schemeClr val="dk1"/>
          </a:fillRef>
          <a:effectRef idx="3">
            <a:schemeClr val="dk1"/>
          </a:effectRef>
          <a:fontRef idx="minor">
            <a:schemeClr val="lt1"/>
          </a:fontRef>
        </p:style>
        <p:txBody>
          <a:bodyPr wrap="none" anchor="ctr"/>
          <a:lstStyle/>
          <a:p>
            <a:endParaRPr lang="en-US"/>
          </a:p>
        </p:txBody>
      </p:sp>
      <p:sp>
        <p:nvSpPr>
          <p:cNvPr id="393234" name="Line 18"/>
          <p:cNvSpPr>
            <a:spLocks noChangeShapeType="1"/>
          </p:cNvSpPr>
          <p:nvPr/>
        </p:nvSpPr>
        <p:spPr bwMode="auto">
          <a:xfrm flipV="1">
            <a:off x="4000500" y="3748087"/>
            <a:ext cx="0" cy="609600"/>
          </a:xfrm>
          <a:prstGeom prst="line">
            <a:avLst/>
          </a:prstGeom>
          <a:noFill/>
          <a:ln w="50800">
            <a:solidFill>
              <a:schemeClr val="hlink"/>
            </a:solidFill>
            <a:round/>
            <a:headEnd type="triangle" w="med" len="med"/>
            <a:tailEnd type="triangle" w="med" len="med"/>
          </a:ln>
          <a:effectLst/>
        </p:spPr>
        <p:txBody>
          <a:bodyPr wrap="none" anchor="ctr"/>
          <a:lstStyle/>
          <a:p>
            <a:endParaRPr lang="en-US"/>
          </a:p>
        </p:txBody>
      </p:sp>
      <p:sp>
        <p:nvSpPr>
          <p:cNvPr id="393235" name="Text Box 19"/>
          <p:cNvSpPr txBox="1">
            <a:spLocks noChangeArrowheads="1"/>
          </p:cNvSpPr>
          <p:nvPr/>
        </p:nvSpPr>
        <p:spPr bwMode="auto">
          <a:xfrm>
            <a:off x="733425" y="6186487"/>
            <a:ext cx="2362200" cy="366713"/>
          </a:xfrm>
          <a:prstGeom prst="rect">
            <a:avLst/>
          </a:prstGeom>
          <a:noFill/>
          <a:ln w="63500">
            <a:noFill/>
            <a:miter lim="800000"/>
            <a:headEnd/>
            <a:tailEnd/>
          </a:ln>
          <a:effectLst/>
        </p:spPr>
        <p:txBody>
          <a:bodyPr>
            <a:spAutoFit/>
          </a:bodyPr>
          <a:lstStyle/>
          <a:p>
            <a:pPr algn="ctr">
              <a:spcBef>
                <a:spcPct val="50000"/>
              </a:spcBef>
            </a:pPr>
            <a:r>
              <a:rPr lang="en-US" b="0" dirty="0">
                <a:latin typeface="+mn-lt"/>
              </a:rPr>
              <a:t>LAN Controller</a:t>
            </a:r>
          </a:p>
        </p:txBody>
      </p:sp>
      <p:sp>
        <p:nvSpPr>
          <p:cNvPr id="393236" name="Text Box 20"/>
          <p:cNvSpPr txBox="1">
            <a:spLocks noChangeArrowheads="1"/>
          </p:cNvSpPr>
          <p:nvPr/>
        </p:nvSpPr>
        <p:spPr bwMode="auto">
          <a:xfrm>
            <a:off x="3162300" y="4357687"/>
            <a:ext cx="1676400" cy="369332"/>
          </a:xfrm>
          <a:prstGeom prst="rect">
            <a:avLst/>
          </a:prstGeom>
          <a:ln>
            <a:headEnd/>
            <a:tailEnd/>
          </a:ln>
        </p:spPr>
        <p:style>
          <a:lnRef idx="0">
            <a:schemeClr val="accent4"/>
          </a:lnRef>
          <a:fillRef idx="3">
            <a:schemeClr val="accent4"/>
          </a:fillRef>
          <a:effectRef idx="3">
            <a:schemeClr val="accent4"/>
          </a:effectRef>
          <a:fontRef idx="minor">
            <a:schemeClr val="lt1"/>
          </a:fontRef>
        </p:style>
        <p:txBody>
          <a:bodyPr>
            <a:spAutoFit/>
          </a:bodyPr>
          <a:lstStyle/>
          <a:p>
            <a:pPr algn="ctr">
              <a:spcBef>
                <a:spcPct val="50000"/>
              </a:spcBef>
            </a:pPr>
            <a:r>
              <a:rPr lang="en-US" b="0"/>
              <a:t>Virtual Switch</a:t>
            </a:r>
          </a:p>
        </p:txBody>
      </p:sp>
      <p:sp>
        <p:nvSpPr>
          <p:cNvPr id="393241" name="Text Box 25"/>
          <p:cNvSpPr txBox="1">
            <a:spLocks noChangeArrowheads="1"/>
          </p:cNvSpPr>
          <p:nvPr/>
        </p:nvSpPr>
        <p:spPr bwMode="auto">
          <a:xfrm>
            <a:off x="5076825" y="6186487"/>
            <a:ext cx="2362200" cy="366713"/>
          </a:xfrm>
          <a:prstGeom prst="rect">
            <a:avLst/>
          </a:prstGeom>
          <a:noFill/>
          <a:ln w="63500">
            <a:noFill/>
            <a:miter lim="800000"/>
            <a:headEnd/>
            <a:tailEnd/>
          </a:ln>
          <a:effectLst/>
        </p:spPr>
        <p:txBody>
          <a:bodyPr>
            <a:spAutoFit/>
          </a:bodyPr>
          <a:lstStyle/>
          <a:p>
            <a:pPr algn="ctr">
              <a:spcBef>
                <a:spcPct val="50000"/>
              </a:spcBef>
            </a:pPr>
            <a:r>
              <a:rPr lang="en-US" b="0">
                <a:latin typeface="+mn-lt"/>
              </a:rPr>
              <a:t>Storage Controller</a:t>
            </a:r>
          </a:p>
        </p:txBody>
      </p:sp>
      <p:grpSp>
        <p:nvGrpSpPr>
          <p:cNvPr id="38" name="Group 37"/>
          <p:cNvGrpSpPr/>
          <p:nvPr/>
        </p:nvGrpSpPr>
        <p:grpSpPr>
          <a:xfrm>
            <a:off x="674916" y="4738687"/>
            <a:ext cx="6934200" cy="1447800"/>
            <a:chOff x="685800" y="4572000"/>
            <a:chExt cx="6934200" cy="1447800"/>
          </a:xfrm>
        </p:grpSpPr>
        <p:sp>
          <p:nvSpPr>
            <p:cNvPr id="393230" name="Rectangle 14"/>
            <p:cNvSpPr>
              <a:spLocks noChangeArrowheads="1"/>
            </p:cNvSpPr>
            <p:nvPr/>
          </p:nvSpPr>
          <p:spPr bwMode="auto">
            <a:xfrm>
              <a:off x="990600" y="5486400"/>
              <a:ext cx="381000" cy="533400"/>
            </a:xfrm>
            <a:prstGeom prst="rect">
              <a:avLst/>
            </a:prstGeom>
            <a:solidFill>
              <a:schemeClr val="accent2"/>
            </a:solidFill>
            <a:ln w="12700">
              <a:solidFill>
                <a:schemeClr val="hlink"/>
              </a:solidFill>
              <a:miter lim="800000"/>
              <a:headEnd/>
              <a:tailEnd/>
            </a:ln>
            <a:effectLst/>
          </p:spPr>
          <p:txBody>
            <a:bodyPr wrap="none" anchor="ctr"/>
            <a:lstStyle/>
            <a:p>
              <a:endParaRPr lang="en-US"/>
            </a:p>
          </p:txBody>
        </p:sp>
        <p:sp>
          <p:nvSpPr>
            <p:cNvPr id="393231" name="Rectangle 15"/>
            <p:cNvSpPr>
              <a:spLocks noChangeArrowheads="1"/>
            </p:cNvSpPr>
            <p:nvPr/>
          </p:nvSpPr>
          <p:spPr bwMode="auto">
            <a:xfrm>
              <a:off x="1600200" y="5486400"/>
              <a:ext cx="381000" cy="533400"/>
            </a:xfrm>
            <a:prstGeom prst="rect">
              <a:avLst/>
            </a:prstGeom>
            <a:solidFill>
              <a:schemeClr val="bg1"/>
            </a:solidFill>
            <a:ln w="12700">
              <a:solidFill>
                <a:schemeClr val="hlink"/>
              </a:solidFill>
              <a:miter lim="800000"/>
              <a:headEnd/>
              <a:tailEnd/>
            </a:ln>
            <a:effectLst/>
          </p:spPr>
          <p:txBody>
            <a:bodyPr wrap="none" anchor="ctr"/>
            <a:lstStyle/>
            <a:p>
              <a:endParaRPr lang="en-US"/>
            </a:p>
          </p:txBody>
        </p:sp>
        <p:sp>
          <p:nvSpPr>
            <p:cNvPr id="393232" name="Rectangle 16"/>
            <p:cNvSpPr>
              <a:spLocks noChangeArrowheads="1"/>
            </p:cNvSpPr>
            <p:nvPr/>
          </p:nvSpPr>
          <p:spPr bwMode="auto">
            <a:xfrm>
              <a:off x="2133600" y="5486400"/>
              <a:ext cx="381000" cy="533400"/>
            </a:xfrm>
            <a:prstGeom prst="rect">
              <a:avLst/>
            </a:prstGeom>
            <a:solidFill>
              <a:srgbClr val="CCFFFF"/>
            </a:solidFill>
            <a:ln w="12700">
              <a:solidFill>
                <a:schemeClr val="hlink"/>
              </a:solidFill>
              <a:miter lim="800000"/>
              <a:headEnd/>
              <a:tailEnd/>
            </a:ln>
            <a:effectLst/>
          </p:spPr>
          <p:txBody>
            <a:bodyPr wrap="none" anchor="ctr"/>
            <a:lstStyle/>
            <a:p>
              <a:endParaRPr lang="en-US"/>
            </a:p>
          </p:txBody>
        </p:sp>
        <p:sp>
          <p:nvSpPr>
            <p:cNvPr id="393233" name="Rectangle 17"/>
            <p:cNvSpPr>
              <a:spLocks noChangeArrowheads="1"/>
            </p:cNvSpPr>
            <p:nvPr/>
          </p:nvSpPr>
          <p:spPr bwMode="auto">
            <a:xfrm>
              <a:off x="2743200" y="5486400"/>
              <a:ext cx="381000" cy="533400"/>
            </a:xfrm>
            <a:prstGeom prst="rect">
              <a:avLst/>
            </a:prstGeom>
            <a:solidFill>
              <a:schemeClr val="bg2"/>
            </a:solidFill>
            <a:ln w="12700">
              <a:solidFill>
                <a:schemeClr val="hlink"/>
              </a:solidFill>
              <a:miter lim="800000"/>
              <a:headEnd/>
              <a:tailEnd/>
            </a:ln>
            <a:effectLst/>
          </p:spPr>
          <p:txBody>
            <a:bodyPr wrap="none" anchor="ctr"/>
            <a:lstStyle/>
            <a:p>
              <a:endParaRPr lang="en-US"/>
            </a:p>
          </p:txBody>
        </p:sp>
        <p:sp>
          <p:nvSpPr>
            <p:cNvPr id="393237" name="Rectangle 21"/>
            <p:cNvSpPr>
              <a:spLocks noChangeArrowheads="1"/>
            </p:cNvSpPr>
            <p:nvPr/>
          </p:nvSpPr>
          <p:spPr bwMode="auto">
            <a:xfrm>
              <a:off x="5334000" y="5486400"/>
              <a:ext cx="381000" cy="533400"/>
            </a:xfrm>
            <a:prstGeom prst="rect">
              <a:avLst/>
            </a:prstGeom>
            <a:solidFill>
              <a:schemeClr val="accent2"/>
            </a:solidFill>
            <a:ln w="12700">
              <a:solidFill>
                <a:schemeClr val="hlink"/>
              </a:solidFill>
              <a:miter lim="800000"/>
              <a:headEnd/>
              <a:tailEnd/>
            </a:ln>
            <a:effectLst/>
          </p:spPr>
          <p:txBody>
            <a:bodyPr wrap="none" anchor="ctr"/>
            <a:lstStyle/>
            <a:p>
              <a:endParaRPr lang="en-US"/>
            </a:p>
          </p:txBody>
        </p:sp>
        <p:sp>
          <p:nvSpPr>
            <p:cNvPr id="393238" name="Rectangle 22"/>
            <p:cNvSpPr>
              <a:spLocks noChangeArrowheads="1"/>
            </p:cNvSpPr>
            <p:nvPr/>
          </p:nvSpPr>
          <p:spPr bwMode="auto">
            <a:xfrm>
              <a:off x="5943600" y="5486400"/>
              <a:ext cx="381000" cy="533400"/>
            </a:xfrm>
            <a:prstGeom prst="rect">
              <a:avLst/>
            </a:prstGeom>
            <a:solidFill>
              <a:schemeClr val="bg1"/>
            </a:solidFill>
            <a:ln w="12700">
              <a:solidFill>
                <a:schemeClr val="hlink"/>
              </a:solidFill>
              <a:miter lim="800000"/>
              <a:headEnd/>
              <a:tailEnd/>
            </a:ln>
            <a:effectLst/>
          </p:spPr>
          <p:txBody>
            <a:bodyPr wrap="none" anchor="ctr"/>
            <a:lstStyle/>
            <a:p>
              <a:endParaRPr lang="en-US"/>
            </a:p>
          </p:txBody>
        </p:sp>
        <p:sp>
          <p:nvSpPr>
            <p:cNvPr id="393239" name="Rectangle 23"/>
            <p:cNvSpPr>
              <a:spLocks noChangeArrowheads="1"/>
            </p:cNvSpPr>
            <p:nvPr/>
          </p:nvSpPr>
          <p:spPr bwMode="auto">
            <a:xfrm>
              <a:off x="6477000" y="5486400"/>
              <a:ext cx="381000" cy="533400"/>
            </a:xfrm>
            <a:prstGeom prst="rect">
              <a:avLst/>
            </a:prstGeom>
            <a:solidFill>
              <a:srgbClr val="CCFFFF"/>
            </a:solidFill>
            <a:ln w="12700">
              <a:solidFill>
                <a:schemeClr val="hlink"/>
              </a:solidFill>
              <a:miter lim="800000"/>
              <a:headEnd/>
              <a:tailEnd/>
            </a:ln>
            <a:effectLst/>
          </p:spPr>
          <p:txBody>
            <a:bodyPr wrap="none" anchor="ctr"/>
            <a:lstStyle/>
            <a:p>
              <a:endParaRPr lang="en-US"/>
            </a:p>
          </p:txBody>
        </p:sp>
        <p:sp>
          <p:nvSpPr>
            <p:cNvPr id="393240" name="Rectangle 24"/>
            <p:cNvSpPr>
              <a:spLocks noChangeArrowheads="1"/>
            </p:cNvSpPr>
            <p:nvPr/>
          </p:nvSpPr>
          <p:spPr bwMode="auto">
            <a:xfrm>
              <a:off x="7086600" y="5486400"/>
              <a:ext cx="381000" cy="533400"/>
            </a:xfrm>
            <a:prstGeom prst="rect">
              <a:avLst/>
            </a:prstGeom>
            <a:solidFill>
              <a:schemeClr val="bg2"/>
            </a:solidFill>
            <a:ln w="12700">
              <a:solidFill>
                <a:schemeClr val="hlink"/>
              </a:solidFill>
              <a:miter lim="800000"/>
              <a:headEnd/>
              <a:tailEnd/>
            </a:ln>
            <a:effectLst/>
          </p:spPr>
          <p:txBody>
            <a:bodyPr wrap="none" anchor="ctr"/>
            <a:lstStyle/>
            <a:p>
              <a:endParaRPr lang="en-US"/>
            </a:p>
          </p:txBody>
        </p:sp>
        <p:sp>
          <p:nvSpPr>
            <p:cNvPr id="393242" name="Line 26"/>
            <p:cNvSpPr>
              <a:spLocks noChangeShapeType="1"/>
            </p:cNvSpPr>
            <p:nvPr/>
          </p:nvSpPr>
          <p:spPr bwMode="auto">
            <a:xfrm flipV="1">
              <a:off x="1181100" y="5029200"/>
              <a:ext cx="0" cy="457200"/>
            </a:xfrm>
            <a:prstGeom prst="line">
              <a:avLst/>
            </a:prstGeom>
            <a:noFill/>
            <a:ln w="50800">
              <a:solidFill>
                <a:schemeClr val="hlink"/>
              </a:solidFill>
              <a:round/>
              <a:headEnd type="triangle" w="med" len="med"/>
              <a:tailEnd/>
            </a:ln>
            <a:effectLst/>
          </p:spPr>
          <p:txBody>
            <a:bodyPr wrap="none" anchor="ctr"/>
            <a:lstStyle/>
            <a:p>
              <a:endParaRPr lang="en-US"/>
            </a:p>
          </p:txBody>
        </p:sp>
        <p:sp>
          <p:nvSpPr>
            <p:cNvPr id="393243" name="Line 27"/>
            <p:cNvSpPr>
              <a:spLocks noChangeShapeType="1"/>
            </p:cNvSpPr>
            <p:nvPr/>
          </p:nvSpPr>
          <p:spPr bwMode="auto">
            <a:xfrm flipV="1">
              <a:off x="1790700" y="5029200"/>
              <a:ext cx="0" cy="457200"/>
            </a:xfrm>
            <a:prstGeom prst="line">
              <a:avLst/>
            </a:prstGeom>
            <a:noFill/>
            <a:ln w="50800">
              <a:solidFill>
                <a:schemeClr val="hlink"/>
              </a:solidFill>
              <a:round/>
              <a:headEnd type="triangle" w="med" len="med"/>
              <a:tailEnd/>
            </a:ln>
            <a:effectLst/>
          </p:spPr>
          <p:txBody>
            <a:bodyPr wrap="none" anchor="ctr"/>
            <a:lstStyle/>
            <a:p>
              <a:endParaRPr lang="en-US"/>
            </a:p>
          </p:txBody>
        </p:sp>
        <p:sp>
          <p:nvSpPr>
            <p:cNvPr id="393244" name="Line 28"/>
            <p:cNvSpPr>
              <a:spLocks noChangeShapeType="1"/>
            </p:cNvSpPr>
            <p:nvPr/>
          </p:nvSpPr>
          <p:spPr bwMode="auto">
            <a:xfrm flipV="1">
              <a:off x="2324100" y="5029200"/>
              <a:ext cx="0" cy="457200"/>
            </a:xfrm>
            <a:prstGeom prst="line">
              <a:avLst/>
            </a:prstGeom>
            <a:noFill/>
            <a:ln w="50800">
              <a:solidFill>
                <a:schemeClr val="hlink"/>
              </a:solidFill>
              <a:round/>
              <a:headEnd type="triangle" w="med" len="med"/>
              <a:tailEnd/>
            </a:ln>
            <a:effectLst/>
          </p:spPr>
          <p:txBody>
            <a:bodyPr wrap="none" anchor="ctr"/>
            <a:lstStyle/>
            <a:p>
              <a:endParaRPr lang="en-US"/>
            </a:p>
          </p:txBody>
        </p:sp>
        <p:sp>
          <p:nvSpPr>
            <p:cNvPr id="393245" name="Line 29"/>
            <p:cNvSpPr>
              <a:spLocks noChangeShapeType="1"/>
            </p:cNvSpPr>
            <p:nvPr/>
          </p:nvSpPr>
          <p:spPr bwMode="auto">
            <a:xfrm flipV="1">
              <a:off x="2933700" y="5029200"/>
              <a:ext cx="0" cy="457200"/>
            </a:xfrm>
            <a:prstGeom prst="line">
              <a:avLst/>
            </a:prstGeom>
            <a:noFill/>
            <a:ln w="50800">
              <a:solidFill>
                <a:schemeClr val="hlink"/>
              </a:solidFill>
              <a:round/>
              <a:headEnd type="triangle" w="med" len="med"/>
              <a:tailEnd/>
            </a:ln>
            <a:effectLst/>
          </p:spPr>
          <p:txBody>
            <a:bodyPr wrap="none" anchor="ctr"/>
            <a:lstStyle/>
            <a:p>
              <a:endParaRPr lang="en-US"/>
            </a:p>
          </p:txBody>
        </p:sp>
        <p:sp>
          <p:nvSpPr>
            <p:cNvPr id="393246" name="Line 30"/>
            <p:cNvSpPr>
              <a:spLocks noChangeShapeType="1"/>
            </p:cNvSpPr>
            <p:nvPr/>
          </p:nvSpPr>
          <p:spPr bwMode="auto">
            <a:xfrm flipV="1">
              <a:off x="5524500" y="5029200"/>
              <a:ext cx="0" cy="457200"/>
            </a:xfrm>
            <a:prstGeom prst="line">
              <a:avLst/>
            </a:prstGeom>
            <a:noFill/>
            <a:ln w="50800">
              <a:solidFill>
                <a:schemeClr val="hlink"/>
              </a:solidFill>
              <a:round/>
              <a:headEnd type="triangle" w="med" len="med"/>
              <a:tailEnd/>
            </a:ln>
            <a:effectLst/>
          </p:spPr>
          <p:txBody>
            <a:bodyPr wrap="none" anchor="ctr"/>
            <a:lstStyle/>
            <a:p>
              <a:endParaRPr lang="en-US"/>
            </a:p>
          </p:txBody>
        </p:sp>
        <p:sp>
          <p:nvSpPr>
            <p:cNvPr id="393247" name="Line 31"/>
            <p:cNvSpPr>
              <a:spLocks noChangeShapeType="1"/>
            </p:cNvSpPr>
            <p:nvPr/>
          </p:nvSpPr>
          <p:spPr bwMode="auto">
            <a:xfrm flipV="1">
              <a:off x="6134100" y="5029200"/>
              <a:ext cx="0" cy="457200"/>
            </a:xfrm>
            <a:prstGeom prst="line">
              <a:avLst/>
            </a:prstGeom>
            <a:noFill/>
            <a:ln w="50800">
              <a:solidFill>
                <a:schemeClr val="hlink"/>
              </a:solidFill>
              <a:round/>
              <a:headEnd type="triangle" w="med" len="med"/>
              <a:tailEnd/>
            </a:ln>
            <a:effectLst/>
          </p:spPr>
          <p:txBody>
            <a:bodyPr wrap="none" anchor="ctr"/>
            <a:lstStyle/>
            <a:p>
              <a:endParaRPr lang="en-US"/>
            </a:p>
          </p:txBody>
        </p:sp>
        <p:sp>
          <p:nvSpPr>
            <p:cNvPr id="393248" name="Line 32"/>
            <p:cNvSpPr>
              <a:spLocks noChangeShapeType="1"/>
            </p:cNvSpPr>
            <p:nvPr/>
          </p:nvSpPr>
          <p:spPr bwMode="auto">
            <a:xfrm flipV="1">
              <a:off x="6667500" y="5029200"/>
              <a:ext cx="0" cy="457200"/>
            </a:xfrm>
            <a:prstGeom prst="line">
              <a:avLst/>
            </a:prstGeom>
            <a:noFill/>
            <a:ln w="50800">
              <a:solidFill>
                <a:schemeClr val="hlink"/>
              </a:solidFill>
              <a:round/>
              <a:headEnd type="triangle" w="med" len="med"/>
              <a:tailEnd/>
            </a:ln>
            <a:effectLst/>
          </p:spPr>
          <p:txBody>
            <a:bodyPr wrap="none" anchor="ctr"/>
            <a:lstStyle/>
            <a:p>
              <a:endParaRPr lang="en-US"/>
            </a:p>
          </p:txBody>
        </p:sp>
        <p:sp>
          <p:nvSpPr>
            <p:cNvPr id="393249" name="Line 33"/>
            <p:cNvSpPr>
              <a:spLocks noChangeShapeType="1"/>
            </p:cNvSpPr>
            <p:nvPr/>
          </p:nvSpPr>
          <p:spPr bwMode="auto">
            <a:xfrm flipV="1">
              <a:off x="7277100" y="5029200"/>
              <a:ext cx="0" cy="457200"/>
            </a:xfrm>
            <a:prstGeom prst="line">
              <a:avLst/>
            </a:prstGeom>
            <a:noFill/>
            <a:ln w="50800">
              <a:solidFill>
                <a:schemeClr val="hlink"/>
              </a:solidFill>
              <a:round/>
              <a:headEnd type="triangle" w="med" len="med"/>
              <a:tailEnd/>
            </a:ln>
            <a:effectLst/>
          </p:spPr>
          <p:txBody>
            <a:bodyPr wrap="none" anchor="ctr"/>
            <a:lstStyle/>
            <a:p>
              <a:endParaRPr lang="en-US"/>
            </a:p>
          </p:txBody>
        </p:sp>
        <p:sp>
          <p:nvSpPr>
            <p:cNvPr id="393250" name="Line 34"/>
            <p:cNvSpPr>
              <a:spLocks noChangeShapeType="1"/>
            </p:cNvSpPr>
            <p:nvPr/>
          </p:nvSpPr>
          <p:spPr bwMode="auto">
            <a:xfrm>
              <a:off x="685800" y="5029200"/>
              <a:ext cx="6934200" cy="0"/>
            </a:xfrm>
            <a:prstGeom prst="line">
              <a:avLst/>
            </a:prstGeom>
            <a:noFill/>
            <a:ln w="63500">
              <a:solidFill>
                <a:schemeClr val="hlink"/>
              </a:solidFill>
              <a:round/>
              <a:headEnd/>
              <a:tailEnd/>
            </a:ln>
            <a:effectLst/>
          </p:spPr>
          <p:txBody>
            <a:bodyPr wrap="none" anchor="ctr"/>
            <a:lstStyle/>
            <a:p>
              <a:endParaRPr lang="en-US"/>
            </a:p>
          </p:txBody>
        </p:sp>
        <p:sp>
          <p:nvSpPr>
            <p:cNvPr id="393251" name="Line 35"/>
            <p:cNvSpPr>
              <a:spLocks noChangeShapeType="1"/>
            </p:cNvSpPr>
            <p:nvPr/>
          </p:nvSpPr>
          <p:spPr bwMode="auto">
            <a:xfrm flipV="1">
              <a:off x="4038600" y="4572000"/>
              <a:ext cx="0" cy="457200"/>
            </a:xfrm>
            <a:prstGeom prst="line">
              <a:avLst/>
            </a:prstGeom>
            <a:noFill/>
            <a:ln w="50800">
              <a:solidFill>
                <a:schemeClr val="hlink"/>
              </a:solidFill>
              <a:round/>
              <a:headEnd/>
              <a:tailEnd type="triangle" w="med" len="med"/>
            </a:ln>
            <a:effectLst/>
          </p:spPr>
          <p:txBody>
            <a:bodyPr wrap="none" anchor="ctr"/>
            <a:lstStyle/>
            <a:p>
              <a:endParaRPr lang="en-US"/>
            </a:p>
          </p:txBody>
        </p:sp>
      </p:grpSp>
    </p:spTree>
  </p:cSld>
  <p:clrMapOvr>
    <a:masterClrMapping/>
  </p:clrMapOvr>
  <p:transition>
    <p:fad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0690" name="Rectangle 2"/>
          <p:cNvSpPr>
            <a:spLocks noGrp="1" noChangeArrowheads="1"/>
          </p:cNvSpPr>
          <p:nvPr>
            <p:ph type="title"/>
          </p:nvPr>
        </p:nvSpPr>
        <p:spPr/>
        <p:txBody>
          <a:bodyPr/>
          <a:lstStyle/>
          <a:p>
            <a:r>
              <a:rPr lang="en-US" dirty="0"/>
              <a:t>Future </a:t>
            </a:r>
            <a:r>
              <a:rPr lang="en-US" dirty="0" smtClean="0"/>
              <a:t>Directions</a:t>
            </a:r>
            <a:r>
              <a:rPr lang="en-US" dirty="0"/>
              <a:t/>
            </a:r>
            <a:br>
              <a:rPr lang="en-US" dirty="0"/>
            </a:br>
            <a:r>
              <a:rPr lang="en-US" sz="3600" dirty="0">
                <a:solidFill>
                  <a:schemeClr val="accent1"/>
                </a:solidFill>
              </a:rPr>
              <a:t>AMD </a:t>
            </a:r>
            <a:r>
              <a:rPr lang="en-US" sz="3600" dirty="0" err="1">
                <a:solidFill>
                  <a:schemeClr val="accent1"/>
                </a:solidFill>
              </a:rPr>
              <a:t>Torrenza</a:t>
            </a:r>
            <a:endParaRPr lang="en-US" sz="3600" dirty="0">
              <a:solidFill>
                <a:schemeClr val="accent1"/>
              </a:solidFill>
            </a:endParaRPr>
          </a:p>
        </p:txBody>
      </p:sp>
      <p:sp>
        <p:nvSpPr>
          <p:cNvPr id="370691" name="Rectangle 3"/>
          <p:cNvSpPr>
            <a:spLocks noGrp="1" noChangeArrowheads="1"/>
          </p:cNvSpPr>
          <p:nvPr>
            <p:ph idx="1"/>
          </p:nvPr>
        </p:nvSpPr>
        <p:spPr>
          <a:xfrm>
            <a:off x="382588" y="1905000"/>
            <a:ext cx="8380412" cy="4085221"/>
          </a:xfrm>
        </p:spPr>
        <p:txBody>
          <a:bodyPr/>
          <a:lstStyle/>
          <a:p>
            <a:r>
              <a:rPr lang="en-US" sz="2800" dirty="0">
                <a:cs typeface="Arial" charset="0"/>
              </a:rPr>
              <a:t>Framework for connecting discrete accelerators</a:t>
            </a:r>
          </a:p>
          <a:p>
            <a:pPr lvl="1"/>
            <a:r>
              <a:rPr lang="en-US" sz="2400" dirty="0">
                <a:cs typeface="Arial" charset="0"/>
              </a:rPr>
              <a:t>Extended hooks into system</a:t>
            </a:r>
          </a:p>
          <a:p>
            <a:pPr lvl="1"/>
            <a:r>
              <a:rPr lang="en-US" sz="2400" dirty="0">
                <a:cs typeface="Arial" charset="0"/>
              </a:rPr>
              <a:t>Extensions optimized for BW and Latency</a:t>
            </a:r>
          </a:p>
          <a:p>
            <a:r>
              <a:rPr lang="en-US" sz="2800" dirty="0">
                <a:cs typeface="Arial" charset="0"/>
              </a:rPr>
              <a:t>Framework for new class of high </a:t>
            </a:r>
            <a:r>
              <a:rPr lang="en-US" sz="2800" dirty="0" smtClean="0">
                <a:cs typeface="Arial" charset="0"/>
              </a:rPr>
              <a:t/>
            </a:r>
            <a:br>
              <a:rPr lang="en-US" sz="2800" dirty="0" smtClean="0">
                <a:cs typeface="Arial" charset="0"/>
              </a:rPr>
            </a:br>
            <a:r>
              <a:rPr lang="en-US" sz="2800" dirty="0" smtClean="0">
                <a:cs typeface="Arial" charset="0"/>
              </a:rPr>
              <a:t>performance </a:t>
            </a:r>
            <a:r>
              <a:rPr lang="en-US" sz="2800" dirty="0">
                <a:cs typeface="Arial" charset="0"/>
              </a:rPr>
              <a:t>devices</a:t>
            </a:r>
          </a:p>
          <a:p>
            <a:pPr lvl="1"/>
            <a:r>
              <a:rPr lang="en-US" sz="2400" dirty="0">
                <a:cs typeface="Arial" charset="0"/>
              </a:rPr>
              <a:t>Sophisticated communication and computation </a:t>
            </a:r>
            <a:r>
              <a:rPr lang="en-US" sz="2400" dirty="0" smtClean="0">
                <a:cs typeface="Arial" charset="0"/>
              </a:rPr>
              <a:t/>
            </a:r>
            <a:br>
              <a:rPr lang="en-US" sz="2400" dirty="0" smtClean="0">
                <a:cs typeface="Arial" charset="0"/>
              </a:rPr>
            </a:br>
            <a:r>
              <a:rPr lang="en-US" sz="2400" dirty="0" smtClean="0">
                <a:cs typeface="Arial" charset="0"/>
              </a:rPr>
              <a:t>offload </a:t>
            </a:r>
            <a:r>
              <a:rPr lang="en-US" sz="2400" dirty="0">
                <a:cs typeface="Arial" charset="0"/>
              </a:rPr>
              <a:t>engines</a:t>
            </a:r>
          </a:p>
          <a:p>
            <a:r>
              <a:rPr lang="en-US" sz="2800" dirty="0">
                <a:cs typeface="Arial" charset="0"/>
              </a:rPr>
              <a:t>Broad Umbrella</a:t>
            </a:r>
          </a:p>
          <a:p>
            <a:pPr lvl="1"/>
            <a:r>
              <a:rPr lang="en-US" sz="2400" dirty="0">
                <a:cs typeface="Arial" charset="0"/>
              </a:rPr>
              <a:t>Embraces both </a:t>
            </a:r>
            <a:r>
              <a:rPr lang="en-US" sz="2400" dirty="0" err="1">
                <a:cs typeface="Arial" charset="0"/>
              </a:rPr>
              <a:t>HyperTransport</a:t>
            </a:r>
            <a:r>
              <a:rPr lang="en-US" sz="2400" dirty="0">
                <a:cs typeface="Arial" charset="0"/>
              </a:rPr>
              <a:t> and PCI-Express</a:t>
            </a:r>
            <a:endParaRPr lang="en-US" sz="2400" dirty="0"/>
          </a:p>
        </p:txBody>
      </p:sp>
    </p:spTree>
  </p:cSld>
  <p:clrMapOvr>
    <a:masterClrMapping/>
  </p:clrMapOvr>
  <p:transition>
    <p:fad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5266" name="Rectangle 1026"/>
          <p:cNvSpPr>
            <a:spLocks noGrp="1" noChangeArrowheads="1"/>
          </p:cNvSpPr>
          <p:nvPr>
            <p:ph type="title"/>
          </p:nvPr>
        </p:nvSpPr>
        <p:spPr/>
        <p:txBody>
          <a:bodyPr/>
          <a:lstStyle/>
          <a:p>
            <a:r>
              <a:rPr lang="en-US"/>
              <a:t>Torrenza</a:t>
            </a:r>
            <a:br>
              <a:rPr lang="en-US"/>
            </a:br>
            <a:r>
              <a:rPr lang="en-US" sz="3600">
                <a:solidFill>
                  <a:schemeClr val="accent1"/>
                </a:solidFill>
              </a:rPr>
              <a:t>Examples</a:t>
            </a:r>
          </a:p>
        </p:txBody>
      </p:sp>
      <p:sp>
        <p:nvSpPr>
          <p:cNvPr id="395267" name="Rectangle 1027"/>
          <p:cNvSpPr>
            <a:spLocks noGrp="1" noChangeArrowheads="1"/>
          </p:cNvSpPr>
          <p:nvPr>
            <p:ph idx="1"/>
          </p:nvPr>
        </p:nvSpPr>
        <p:spPr>
          <a:xfrm>
            <a:off x="382588" y="1905000"/>
            <a:ext cx="8380412" cy="4610493"/>
          </a:xfrm>
        </p:spPr>
        <p:txBody>
          <a:bodyPr/>
          <a:lstStyle/>
          <a:p>
            <a:pPr marL="282575" indent="-282575"/>
            <a:r>
              <a:rPr lang="en-US" sz="2000" dirty="0">
                <a:cs typeface="Arial" charset="0"/>
              </a:rPr>
              <a:t>Stream Computing Accelerators</a:t>
            </a:r>
          </a:p>
          <a:p>
            <a:pPr marL="576263" lvl="1" indent="-293688">
              <a:lnSpc>
                <a:spcPct val="85000"/>
              </a:lnSpc>
            </a:pPr>
            <a:r>
              <a:rPr lang="en-US" sz="1800" dirty="0"/>
              <a:t>Lightweight Computational Elements</a:t>
            </a:r>
          </a:p>
          <a:p>
            <a:pPr marL="576263" lvl="1" indent="-293688">
              <a:lnSpc>
                <a:spcPct val="85000"/>
              </a:lnSpc>
            </a:pPr>
            <a:r>
              <a:rPr lang="en-US" sz="1800" dirty="0"/>
              <a:t>High Speed Local Memory (Stream Register File)</a:t>
            </a:r>
          </a:p>
          <a:p>
            <a:pPr marL="576263" lvl="1" indent="-293688">
              <a:lnSpc>
                <a:spcPct val="85000"/>
              </a:lnSpc>
            </a:pPr>
            <a:r>
              <a:rPr lang="en-US" sz="1800" dirty="0"/>
              <a:t>Sophisticated Data Mover</a:t>
            </a:r>
            <a:endParaRPr lang="en-US" sz="1800" dirty="0">
              <a:cs typeface="Arial" charset="0"/>
            </a:endParaRPr>
          </a:p>
          <a:p>
            <a:pPr marL="282575" indent="-282575"/>
            <a:r>
              <a:rPr lang="en-US" sz="2000" dirty="0">
                <a:cs typeface="Arial" charset="0"/>
              </a:rPr>
              <a:t>Heterogeneous Multi-processing Accelerators</a:t>
            </a:r>
          </a:p>
          <a:p>
            <a:pPr marL="576263" lvl="1" indent="-293688"/>
            <a:r>
              <a:rPr lang="en-US" sz="1800" dirty="0"/>
              <a:t>Many Lightweight Compute Elements (“many core”)</a:t>
            </a:r>
          </a:p>
          <a:p>
            <a:pPr marL="576263" lvl="1" indent="-293688"/>
            <a:r>
              <a:rPr lang="en-US" sz="1800" dirty="0"/>
              <a:t>Multiple Coherence Domains</a:t>
            </a:r>
          </a:p>
          <a:p>
            <a:pPr marL="576263" lvl="1" indent="-293688"/>
            <a:r>
              <a:rPr lang="en-US" sz="1800" dirty="0"/>
              <a:t>Low Latency Communication/Synchronization</a:t>
            </a:r>
          </a:p>
          <a:p>
            <a:pPr marL="576263" lvl="1" indent="-293688"/>
            <a:r>
              <a:rPr lang="en-US" sz="1800" dirty="0"/>
              <a:t>Shared Virtual Address Space Among Elements/CPU</a:t>
            </a:r>
            <a:endParaRPr lang="en-US" sz="1600" dirty="0">
              <a:cs typeface="Arial" charset="0"/>
            </a:endParaRPr>
          </a:p>
          <a:p>
            <a:pPr marL="282575" indent="-282575"/>
            <a:r>
              <a:rPr lang="en-US" sz="2000" dirty="0">
                <a:cs typeface="Arial" charset="0"/>
              </a:rPr>
              <a:t>Communication/Messaging Based Accelerators</a:t>
            </a:r>
          </a:p>
          <a:p>
            <a:pPr marL="576263" lvl="1" indent="-293688"/>
            <a:r>
              <a:rPr lang="en-US" sz="1800" dirty="0">
                <a:cs typeface="Arial" charset="0"/>
              </a:rPr>
              <a:t>Intelligent protocol offload</a:t>
            </a:r>
          </a:p>
          <a:p>
            <a:pPr marL="576263" lvl="1" indent="-293688"/>
            <a:r>
              <a:rPr lang="en-US" sz="1800" dirty="0">
                <a:cs typeface="Arial" charset="0"/>
              </a:rPr>
              <a:t>Direct user space I/O</a:t>
            </a:r>
            <a:endParaRPr lang="en-US" sz="1800" dirty="0">
              <a:solidFill>
                <a:srgbClr val="FF0000"/>
              </a:solidFill>
            </a:endParaRPr>
          </a:p>
        </p:txBody>
      </p:sp>
    </p:spTree>
  </p:cSld>
  <p:clrMapOvr>
    <a:masterClrMapping/>
  </p:clrMapOvr>
  <p:transition>
    <p:fad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6834" name="Rectangle 1026"/>
          <p:cNvSpPr>
            <a:spLocks noGrp="1" noChangeArrowheads="1"/>
          </p:cNvSpPr>
          <p:nvPr>
            <p:ph type="title"/>
          </p:nvPr>
        </p:nvSpPr>
        <p:spPr/>
        <p:txBody>
          <a:bodyPr/>
          <a:lstStyle/>
          <a:p>
            <a:r>
              <a:rPr lang="en-US"/>
              <a:t>Torrenza</a:t>
            </a:r>
            <a:br>
              <a:rPr lang="en-US"/>
            </a:br>
            <a:r>
              <a:rPr lang="en-US" sz="3600">
                <a:solidFill>
                  <a:schemeClr val="accent1"/>
                </a:solidFill>
              </a:rPr>
              <a:t>Device-resident IOMMU</a:t>
            </a:r>
          </a:p>
        </p:txBody>
      </p:sp>
      <p:sp>
        <p:nvSpPr>
          <p:cNvPr id="22" name="Content Placeholder 21"/>
          <p:cNvSpPr>
            <a:spLocks noGrp="1"/>
          </p:cNvSpPr>
          <p:nvPr>
            <p:ph idx="1"/>
          </p:nvPr>
        </p:nvSpPr>
        <p:spPr>
          <a:xfrm>
            <a:off x="381000" y="5562600"/>
            <a:ext cx="8380412" cy="1138773"/>
          </a:xfrm>
        </p:spPr>
        <p:txBody>
          <a:bodyPr/>
          <a:lstStyle/>
          <a:p>
            <a:pPr marL="228600" indent="-228600"/>
            <a:r>
              <a:rPr lang="en-US" sz="2000" dirty="0" smtClean="0"/>
              <a:t> IOMMU resident on accelerator</a:t>
            </a:r>
          </a:p>
          <a:p>
            <a:pPr marL="228600" indent="-228600"/>
            <a:r>
              <a:rPr lang="en-US" sz="2000" dirty="0" smtClean="0"/>
              <a:t> Provides translation and protection for all CE accesses</a:t>
            </a:r>
          </a:p>
          <a:p>
            <a:endParaRPr lang="en-US" sz="2000" dirty="0"/>
          </a:p>
        </p:txBody>
      </p:sp>
      <p:sp>
        <p:nvSpPr>
          <p:cNvPr id="376837" name="Rectangle 1029"/>
          <p:cNvSpPr>
            <a:spLocks noChangeArrowheads="1"/>
          </p:cNvSpPr>
          <p:nvPr/>
        </p:nvSpPr>
        <p:spPr bwMode="grayWhite">
          <a:xfrm>
            <a:off x="1447800" y="2501900"/>
            <a:ext cx="2514600" cy="2752725"/>
          </a:xfrm>
          <a:prstGeom prst="rect">
            <a:avLst/>
          </a:prstGeom>
          <a:ln>
            <a:headEnd/>
            <a:tailEnd/>
          </a:ln>
        </p:spPr>
        <p:style>
          <a:lnRef idx="1">
            <a:schemeClr val="accent6"/>
          </a:lnRef>
          <a:fillRef idx="3">
            <a:schemeClr val="accent6"/>
          </a:fillRef>
          <a:effectRef idx="2">
            <a:schemeClr val="accent6"/>
          </a:effectRef>
          <a:fontRef idx="minor">
            <a:schemeClr val="lt1"/>
          </a:fontRef>
        </p:style>
        <p:txBody>
          <a:bodyPr anchor="b" anchorCtr="1"/>
          <a:lstStyle/>
          <a:p>
            <a:pPr algn="ctr"/>
            <a:r>
              <a:rPr lang="en-US" sz="1600" b="0" dirty="0">
                <a:solidFill>
                  <a:schemeClr val="tx1"/>
                </a:solidFill>
              </a:rPr>
              <a:t>CPU/NB</a:t>
            </a:r>
          </a:p>
        </p:txBody>
      </p:sp>
      <p:sp>
        <p:nvSpPr>
          <p:cNvPr id="376843" name="Line 1035"/>
          <p:cNvSpPr>
            <a:spLocks noChangeShapeType="1"/>
          </p:cNvSpPr>
          <p:nvPr/>
        </p:nvSpPr>
        <p:spPr bwMode="auto">
          <a:xfrm flipH="1" flipV="1">
            <a:off x="2652713" y="3259778"/>
            <a:ext cx="13867" cy="329560"/>
          </a:xfrm>
          <a:prstGeom prst="line">
            <a:avLst/>
          </a:prstGeom>
          <a:noFill/>
          <a:ln w="63500">
            <a:solidFill>
              <a:schemeClr val="accent2"/>
            </a:solidFill>
            <a:round/>
            <a:headEnd type="triangle" w="med" len="med"/>
            <a:tailEnd type="triangle" w="med" len="med"/>
          </a:ln>
          <a:effectLst/>
        </p:spPr>
        <p:txBody>
          <a:bodyPr wrap="none" anchor="ctr"/>
          <a:lstStyle/>
          <a:p>
            <a:endParaRPr lang="en-US"/>
          </a:p>
        </p:txBody>
      </p:sp>
      <p:sp>
        <p:nvSpPr>
          <p:cNvPr id="376845" name="Rectangle 1037"/>
          <p:cNvSpPr>
            <a:spLocks noChangeArrowheads="1"/>
          </p:cNvSpPr>
          <p:nvPr/>
        </p:nvSpPr>
        <p:spPr bwMode="auto">
          <a:xfrm>
            <a:off x="2279837" y="2710130"/>
            <a:ext cx="739588" cy="509320"/>
          </a:xfrm>
          <a:prstGeom prst="rect">
            <a:avLst/>
          </a:prstGeom>
          <a:ln>
            <a:headEnd/>
            <a:tailEnd/>
          </a:ln>
        </p:spPr>
        <p:style>
          <a:lnRef idx="1">
            <a:schemeClr val="accent4"/>
          </a:lnRef>
          <a:fillRef idx="3">
            <a:schemeClr val="accent4"/>
          </a:fillRef>
          <a:effectRef idx="2">
            <a:schemeClr val="accent4"/>
          </a:effectRef>
          <a:fontRef idx="minor">
            <a:schemeClr val="lt1"/>
          </a:fontRef>
        </p:style>
        <p:txBody>
          <a:bodyPr wrap="none" anchor="ctr" anchorCtr="1"/>
          <a:lstStyle/>
          <a:p>
            <a:r>
              <a:rPr lang="en-US" b="0" dirty="0">
                <a:solidFill>
                  <a:schemeClr val="tx1"/>
                </a:solidFill>
              </a:rPr>
              <a:t>CPU</a:t>
            </a:r>
          </a:p>
        </p:txBody>
      </p:sp>
      <p:sp>
        <p:nvSpPr>
          <p:cNvPr id="376847" name="Rectangle 1039"/>
          <p:cNvSpPr>
            <a:spLocks noChangeArrowheads="1"/>
          </p:cNvSpPr>
          <p:nvPr/>
        </p:nvSpPr>
        <p:spPr bwMode="auto">
          <a:xfrm>
            <a:off x="2313735" y="4436545"/>
            <a:ext cx="739588" cy="509320"/>
          </a:xfrm>
          <a:prstGeom prst="rect">
            <a:avLst/>
          </a:prstGeom>
          <a:ln>
            <a:headEnd/>
            <a:tailEnd/>
          </a:ln>
        </p:spPr>
        <p:style>
          <a:lnRef idx="1">
            <a:schemeClr val="accent4"/>
          </a:lnRef>
          <a:fillRef idx="3">
            <a:schemeClr val="accent4"/>
          </a:fillRef>
          <a:effectRef idx="2">
            <a:schemeClr val="accent4"/>
          </a:effectRef>
          <a:fontRef idx="minor">
            <a:schemeClr val="lt1"/>
          </a:fontRef>
        </p:style>
        <p:txBody>
          <a:bodyPr wrap="none" anchor="ctr" anchorCtr="1"/>
          <a:lstStyle/>
          <a:p>
            <a:r>
              <a:rPr lang="en-US" b="0" dirty="0">
                <a:solidFill>
                  <a:schemeClr val="tx1"/>
                </a:solidFill>
              </a:rPr>
              <a:t>MEM</a:t>
            </a:r>
          </a:p>
        </p:txBody>
      </p:sp>
      <p:sp>
        <p:nvSpPr>
          <p:cNvPr id="376838" name="Rectangle 1030"/>
          <p:cNvSpPr>
            <a:spLocks noChangeArrowheads="1"/>
          </p:cNvSpPr>
          <p:nvPr/>
        </p:nvSpPr>
        <p:spPr bwMode="grayWhite">
          <a:xfrm>
            <a:off x="4792663" y="1752600"/>
            <a:ext cx="2751137" cy="3654425"/>
          </a:xfrm>
          <a:prstGeom prst="rect">
            <a:avLst/>
          </a:prstGeom>
          <a:ln>
            <a:headEnd/>
            <a:tailEnd/>
          </a:ln>
        </p:spPr>
        <p:style>
          <a:lnRef idx="1">
            <a:schemeClr val="accent6"/>
          </a:lnRef>
          <a:fillRef idx="3">
            <a:schemeClr val="accent6"/>
          </a:fillRef>
          <a:effectRef idx="2">
            <a:schemeClr val="accent6"/>
          </a:effectRef>
          <a:fontRef idx="minor">
            <a:schemeClr val="lt1"/>
          </a:fontRef>
        </p:style>
        <p:txBody>
          <a:bodyPr anchor="b" anchorCtr="1"/>
          <a:lstStyle/>
          <a:p>
            <a:pPr algn="ctr"/>
            <a:r>
              <a:rPr lang="en-US" sz="1600" b="0" dirty="0">
                <a:solidFill>
                  <a:schemeClr val="tx1"/>
                </a:solidFill>
              </a:rPr>
              <a:t>Accelerator</a:t>
            </a:r>
          </a:p>
        </p:txBody>
      </p:sp>
      <p:sp>
        <p:nvSpPr>
          <p:cNvPr id="376848" name="Line 1040"/>
          <p:cNvSpPr>
            <a:spLocks noChangeShapeType="1"/>
          </p:cNvSpPr>
          <p:nvPr/>
        </p:nvSpPr>
        <p:spPr bwMode="auto">
          <a:xfrm flipH="1" flipV="1">
            <a:off x="6161088" y="3230563"/>
            <a:ext cx="14287" cy="358775"/>
          </a:xfrm>
          <a:prstGeom prst="line">
            <a:avLst/>
          </a:prstGeom>
          <a:ln w="57150">
            <a:headEnd type="triangle" w="med" len="med"/>
            <a:tailEnd type="triangle" w="med" len="med"/>
          </a:ln>
        </p:spPr>
        <p:style>
          <a:lnRef idx="2">
            <a:schemeClr val="accent2"/>
          </a:lnRef>
          <a:fillRef idx="0">
            <a:schemeClr val="accent2"/>
          </a:fillRef>
          <a:effectRef idx="1">
            <a:schemeClr val="accent2"/>
          </a:effectRef>
          <a:fontRef idx="minor">
            <a:schemeClr val="tx1"/>
          </a:fontRef>
        </p:style>
        <p:txBody>
          <a:bodyPr wrap="none" anchor="ctr"/>
          <a:lstStyle/>
          <a:p>
            <a:endParaRPr lang="en-US"/>
          </a:p>
        </p:txBody>
      </p:sp>
      <p:sp>
        <p:nvSpPr>
          <p:cNvPr id="376849" name="Rectangle 1041"/>
          <p:cNvSpPr>
            <a:spLocks noChangeArrowheads="1"/>
          </p:cNvSpPr>
          <p:nvPr/>
        </p:nvSpPr>
        <p:spPr bwMode="auto">
          <a:xfrm>
            <a:off x="5459412" y="2663825"/>
            <a:ext cx="1417638" cy="555625"/>
          </a:xfrm>
          <a:prstGeom prst="rect">
            <a:avLst/>
          </a:prstGeom>
          <a:ln>
            <a:headEnd/>
            <a:tailEnd/>
          </a:ln>
        </p:spPr>
        <p:style>
          <a:lnRef idx="1">
            <a:schemeClr val="accent4"/>
          </a:lnRef>
          <a:fillRef idx="3">
            <a:schemeClr val="accent4"/>
          </a:fillRef>
          <a:effectRef idx="2">
            <a:schemeClr val="accent4"/>
          </a:effectRef>
          <a:fontRef idx="minor">
            <a:schemeClr val="lt1"/>
          </a:fontRef>
        </p:style>
        <p:txBody>
          <a:bodyPr wrap="none" anchor="ctr" anchorCtr="1"/>
          <a:lstStyle/>
          <a:p>
            <a:r>
              <a:rPr lang="en-US" b="0" dirty="0">
                <a:solidFill>
                  <a:schemeClr val="tx1"/>
                </a:solidFill>
              </a:rPr>
              <a:t>IOMMU</a:t>
            </a:r>
          </a:p>
        </p:txBody>
      </p:sp>
      <p:sp>
        <p:nvSpPr>
          <p:cNvPr id="376851" name="Rectangle 1043"/>
          <p:cNvSpPr>
            <a:spLocks noChangeArrowheads="1"/>
          </p:cNvSpPr>
          <p:nvPr/>
        </p:nvSpPr>
        <p:spPr bwMode="auto">
          <a:xfrm>
            <a:off x="5786438" y="4413393"/>
            <a:ext cx="763587" cy="555625"/>
          </a:xfrm>
          <a:prstGeom prst="rect">
            <a:avLst/>
          </a:prstGeom>
          <a:ln>
            <a:headEnd/>
            <a:tailEnd/>
          </a:ln>
        </p:spPr>
        <p:style>
          <a:lnRef idx="1">
            <a:schemeClr val="accent4"/>
          </a:lnRef>
          <a:fillRef idx="3">
            <a:schemeClr val="accent4"/>
          </a:fillRef>
          <a:effectRef idx="2">
            <a:schemeClr val="accent4"/>
          </a:effectRef>
          <a:fontRef idx="minor">
            <a:schemeClr val="lt1"/>
          </a:fontRef>
        </p:style>
        <p:txBody>
          <a:bodyPr wrap="none" anchor="ctr" anchorCtr="1"/>
          <a:lstStyle/>
          <a:p>
            <a:r>
              <a:rPr lang="en-US" b="0" dirty="0">
                <a:solidFill>
                  <a:schemeClr val="tx1"/>
                </a:solidFill>
              </a:rPr>
              <a:t>MEM</a:t>
            </a:r>
          </a:p>
        </p:txBody>
      </p:sp>
      <p:sp>
        <p:nvSpPr>
          <p:cNvPr id="376853" name="Rectangle 1045"/>
          <p:cNvSpPr>
            <a:spLocks noChangeArrowheads="1"/>
          </p:cNvSpPr>
          <p:nvPr/>
        </p:nvSpPr>
        <p:spPr bwMode="auto">
          <a:xfrm>
            <a:off x="4953000" y="1882775"/>
            <a:ext cx="762000" cy="555625"/>
          </a:xfrm>
          <a:prstGeom prst="rect">
            <a:avLst/>
          </a:prstGeom>
          <a:ln>
            <a:headEnd/>
            <a:tailEnd/>
          </a:ln>
        </p:spPr>
        <p:style>
          <a:lnRef idx="1">
            <a:schemeClr val="accent4"/>
          </a:lnRef>
          <a:fillRef idx="3">
            <a:schemeClr val="accent4"/>
          </a:fillRef>
          <a:effectRef idx="2">
            <a:schemeClr val="accent4"/>
          </a:effectRef>
          <a:fontRef idx="minor">
            <a:schemeClr val="lt1"/>
          </a:fontRef>
        </p:style>
        <p:txBody>
          <a:bodyPr wrap="none" anchor="ctr" anchorCtr="1"/>
          <a:lstStyle/>
          <a:p>
            <a:r>
              <a:rPr lang="en-US" b="0">
                <a:solidFill>
                  <a:schemeClr val="tx1"/>
                </a:solidFill>
              </a:rPr>
              <a:t>CE</a:t>
            </a:r>
          </a:p>
        </p:txBody>
      </p:sp>
      <p:sp>
        <p:nvSpPr>
          <p:cNvPr id="376855" name="Rectangle 1047"/>
          <p:cNvSpPr>
            <a:spLocks noChangeArrowheads="1"/>
          </p:cNvSpPr>
          <p:nvPr/>
        </p:nvSpPr>
        <p:spPr bwMode="auto">
          <a:xfrm>
            <a:off x="6657975" y="1882775"/>
            <a:ext cx="762000" cy="555625"/>
          </a:xfrm>
          <a:prstGeom prst="rect">
            <a:avLst/>
          </a:prstGeom>
          <a:ln>
            <a:headEnd/>
            <a:tailEnd/>
          </a:ln>
        </p:spPr>
        <p:style>
          <a:lnRef idx="1">
            <a:schemeClr val="accent4"/>
          </a:lnRef>
          <a:fillRef idx="3">
            <a:schemeClr val="accent4"/>
          </a:fillRef>
          <a:effectRef idx="2">
            <a:schemeClr val="accent4"/>
          </a:effectRef>
          <a:fontRef idx="minor">
            <a:schemeClr val="lt1"/>
          </a:fontRef>
        </p:style>
        <p:txBody>
          <a:bodyPr wrap="none" anchor="ctr" anchorCtr="1"/>
          <a:lstStyle/>
          <a:p>
            <a:r>
              <a:rPr lang="en-US" b="0">
                <a:solidFill>
                  <a:schemeClr val="tx1"/>
                </a:solidFill>
              </a:rPr>
              <a:t>CE</a:t>
            </a:r>
          </a:p>
        </p:txBody>
      </p:sp>
      <p:sp>
        <p:nvSpPr>
          <p:cNvPr id="376856" name="AutoShape 1048"/>
          <p:cNvSpPr>
            <a:spLocks noChangeArrowheads="1"/>
          </p:cNvSpPr>
          <p:nvPr/>
        </p:nvSpPr>
        <p:spPr bwMode="auto">
          <a:xfrm rot="10800000">
            <a:off x="5790406" y="1940720"/>
            <a:ext cx="755650" cy="646112"/>
          </a:xfrm>
          <a:custGeom>
            <a:avLst/>
            <a:gdLst>
              <a:gd name="G0" fmla="+- 6480 0 0"/>
              <a:gd name="G1" fmla="+- 8640 0 0"/>
              <a:gd name="G2" fmla="+- 6171 0 0"/>
              <a:gd name="G3" fmla="+- 21600 0 6480"/>
              <a:gd name="G4" fmla="+- 21600 0 8640"/>
              <a:gd name="G5" fmla="*/ G0 21600 G3"/>
              <a:gd name="G6" fmla="*/ G1 21600 G3"/>
              <a:gd name="G7" fmla="*/ G2 G3 21600"/>
              <a:gd name="G8" fmla="*/ 10800 21600 G3"/>
              <a:gd name="G9" fmla="*/ G4 21600 G3"/>
              <a:gd name="G10" fmla="+- 21600 0 G7"/>
              <a:gd name="G11" fmla="+- G5 0 G8"/>
              <a:gd name="G12" fmla="+- G6 0 G8"/>
              <a:gd name="G13" fmla="*/ G12 G7 G11"/>
              <a:gd name="G14" fmla="+- 21600 0 G13"/>
              <a:gd name="G15" fmla="+- G0 0 10800"/>
              <a:gd name="G16" fmla="+- G1 0 10800"/>
              <a:gd name="G17" fmla="*/ G2 G16 G15"/>
              <a:gd name="T0" fmla="*/ 10800 w 21600"/>
              <a:gd name="T1" fmla="*/ 0 h 21600"/>
              <a:gd name="T2" fmla="*/ 0 w 21600"/>
              <a:gd name="T3" fmla="*/ 15429 h 21600"/>
              <a:gd name="T4" fmla="*/ 10800 w 21600"/>
              <a:gd name="T5" fmla="*/ 18514 h 21600"/>
              <a:gd name="T6" fmla="*/ 21600 w 21600"/>
              <a:gd name="T7" fmla="*/ 15429 h 21600"/>
              <a:gd name="T8" fmla="*/ 17694720 60000 65536"/>
              <a:gd name="T9" fmla="*/ 11796480 60000 65536"/>
              <a:gd name="T10" fmla="*/ 5898240 60000 65536"/>
              <a:gd name="T11" fmla="*/ 0 60000 65536"/>
              <a:gd name="T12" fmla="*/ G13 w 21600"/>
              <a:gd name="T13" fmla="*/ G6 h 21600"/>
              <a:gd name="T14" fmla="*/ G14 w 21600"/>
              <a:gd name="T15" fmla="*/ G9 h 21600"/>
            </a:gdLst>
            <a:ahLst/>
            <a:cxnLst>
              <a:cxn ang="T8">
                <a:pos x="T0" y="T1"/>
              </a:cxn>
              <a:cxn ang="T9">
                <a:pos x="T2" y="T3"/>
              </a:cxn>
              <a:cxn ang="T10">
                <a:pos x="T4" y="T5"/>
              </a:cxn>
              <a:cxn ang="T11">
                <a:pos x="T6" y="T7"/>
              </a:cxn>
            </a:cxnLst>
            <a:rect l="T12" t="T13" r="T14" b="T15"/>
            <a:pathLst>
              <a:path w="21600" h="21600">
                <a:moveTo>
                  <a:pt x="10800" y="0"/>
                </a:moveTo>
                <a:lnTo>
                  <a:pt x="6480" y="6171"/>
                </a:lnTo>
                <a:lnTo>
                  <a:pt x="8640" y="6171"/>
                </a:lnTo>
                <a:lnTo>
                  <a:pt x="8640" y="12343"/>
                </a:lnTo>
                <a:lnTo>
                  <a:pt x="4320" y="12343"/>
                </a:lnTo>
                <a:lnTo>
                  <a:pt x="4320" y="9257"/>
                </a:lnTo>
                <a:lnTo>
                  <a:pt x="0" y="15429"/>
                </a:lnTo>
                <a:lnTo>
                  <a:pt x="4320" y="21600"/>
                </a:lnTo>
                <a:lnTo>
                  <a:pt x="4320" y="18514"/>
                </a:lnTo>
                <a:lnTo>
                  <a:pt x="17280" y="18514"/>
                </a:lnTo>
                <a:lnTo>
                  <a:pt x="17280" y="21600"/>
                </a:lnTo>
                <a:lnTo>
                  <a:pt x="21600" y="15429"/>
                </a:lnTo>
                <a:lnTo>
                  <a:pt x="17280" y="9257"/>
                </a:lnTo>
                <a:lnTo>
                  <a:pt x="17280" y="12343"/>
                </a:lnTo>
                <a:lnTo>
                  <a:pt x="12960" y="12343"/>
                </a:lnTo>
                <a:lnTo>
                  <a:pt x="12960" y="6171"/>
                </a:lnTo>
                <a:lnTo>
                  <a:pt x="15120" y="6171"/>
                </a:lnTo>
                <a:close/>
              </a:path>
            </a:pathLst>
          </a:custGeom>
          <a:ln>
            <a:headEnd/>
            <a:tailEnd/>
          </a:ln>
        </p:spPr>
        <p:style>
          <a:lnRef idx="1">
            <a:schemeClr val="accent2"/>
          </a:lnRef>
          <a:fillRef idx="3">
            <a:schemeClr val="accent2"/>
          </a:fillRef>
          <a:effectRef idx="2">
            <a:schemeClr val="accent2"/>
          </a:effectRef>
          <a:fontRef idx="minor">
            <a:schemeClr val="lt1"/>
          </a:fontRef>
        </p:style>
        <p:txBody>
          <a:bodyPr wrap="none" anchor="ctr"/>
          <a:lstStyle/>
          <a:p>
            <a:endParaRPr lang="en-US"/>
          </a:p>
        </p:txBody>
      </p:sp>
      <p:sp>
        <p:nvSpPr>
          <p:cNvPr id="376861" name="Text Box 1053"/>
          <p:cNvSpPr txBox="1">
            <a:spLocks noChangeArrowheads="1"/>
          </p:cNvSpPr>
          <p:nvPr/>
        </p:nvSpPr>
        <p:spPr bwMode="auto">
          <a:xfrm>
            <a:off x="1371600" y="5635625"/>
            <a:ext cx="7086600" cy="369332"/>
          </a:xfrm>
          <a:prstGeom prst="rect">
            <a:avLst/>
          </a:prstGeom>
          <a:noFill/>
          <a:ln w="63500">
            <a:noFill/>
            <a:miter lim="800000"/>
            <a:headEnd/>
            <a:tailEnd/>
          </a:ln>
          <a:effectLst/>
        </p:spPr>
        <p:txBody>
          <a:bodyPr>
            <a:spAutoFit/>
          </a:bodyPr>
          <a:lstStyle/>
          <a:p>
            <a:pPr>
              <a:spcBef>
                <a:spcPct val="50000"/>
              </a:spcBef>
              <a:buFontTx/>
              <a:buChar char="•"/>
            </a:pPr>
            <a:endParaRPr lang="en-US" b="0" dirty="0">
              <a:effectLst/>
              <a:latin typeface="+mn-lt"/>
            </a:endParaRPr>
          </a:p>
        </p:txBody>
      </p:sp>
      <p:sp>
        <p:nvSpPr>
          <p:cNvPr id="376841" name="Line 1033"/>
          <p:cNvSpPr>
            <a:spLocks noChangeShapeType="1"/>
          </p:cNvSpPr>
          <p:nvPr/>
        </p:nvSpPr>
        <p:spPr bwMode="auto">
          <a:xfrm>
            <a:off x="3028950" y="3882231"/>
            <a:ext cx="2743200" cy="0"/>
          </a:xfrm>
          <a:prstGeom prst="line">
            <a:avLst/>
          </a:prstGeom>
          <a:ln w="57150">
            <a:headEnd type="triangle" w="med" len="med"/>
            <a:tailEnd type="triangle" w="med" len="med"/>
          </a:ln>
        </p:spPr>
        <p:style>
          <a:lnRef idx="2">
            <a:schemeClr val="accent2"/>
          </a:lnRef>
          <a:fillRef idx="0">
            <a:schemeClr val="accent2"/>
          </a:fillRef>
          <a:effectRef idx="1">
            <a:schemeClr val="accent2"/>
          </a:effectRef>
          <a:fontRef idx="minor">
            <a:schemeClr val="tx1"/>
          </a:fontRef>
        </p:style>
        <p:txBody>
          <a:bodyPr wrap="none" anchor="ctr"/>
          <a:lstStyle/>
          <a:p>
            <a:endParaRPr lang="en-US"/>
          </a:p>
        </p:txBody>
      </p:sp>
      <p:sp>
        <p:nvSpPr>
          <p:cNvPr id="376844" name="Line 1036"/>
          <p:cNvSpPr>
            <a:spLocks noChangeShapeType="1"/>
          </p:cNvSpPr>
          <p:nvPr/>
        </p:nvSpPr>
        <p:spPr bwMode="auto">
          <a:xfrm flipH="1" flipV="1">
            <a:off x="2672743" y="4148778"/>
            <a:ext cx="13867" cy="329560"/>
          </a:xfrm>
          <a:prstGeom prst="line">
            <a:avLst/>
          </a:prstGeom>
          <a:noFill/>
          <a:ln w="63500">
            <a:solidFill>
              <a:schemeClr val="accent2"/>
            </a:solidFill>
            <a:round/>
            <a:headEnd type="triangle" w="med" len="med"/>
            <a:tailEnd type="triangle" w="med" len="med"/>
          </a:ln>
          <a:effectLst/>
        </p:spPr>
        <p:txBody>
          <a:bodyPr wrap="none" anchor="ctr"/>
          <a:lstStyle/>
          <a:p>
            <a:endParaRPr lang="en-US"/>
          </a:p>
        </p:txBody>
      </p:sp>
      <p:sp>
        <p:nvSpPr>
          <p:cNvPr id="376850" name="Line 1042"/>
          <p:cNvSpPr>
            <a:spLocks noChangeShapeType="1"/>
          </p:cNvSpPr>
          <p:nvPr/>
        </p:nvSpPr>
        <p:spPr bwMode="auto">
          <a:xfrm flipH="1" flipV="1">
            <a:off x="6161088" y="4119563"/>
            <a:ext cx="14287" cy="358775"/>
          </a:xfrm>
          <a:prstGeom prst="line">
            <a:avLst/>
          </a:prstGeom>
          <a:ln w="57150">
            <a:headEnd type="triangle" w="med" len="med"/>
            <a:tailEnd type="triangle" w="med" len="med"/>
          </a:ln>
        </p:spPr>
        <p:style>
          <a:lnRef idx="2">
            <a:schemeClr val="accent2"/>
          </a:lnRef>
          <a:fillRef idx="0">
            <a:schemeClr val="accent2"/>
          </a:fillRef>
          <a:effectRef idx="1">
            <a:schemeClr val="accent2"/>
          </a:effectRef>
          <a:fontRef idx="minor">
            <a:schemeClr val="tx1"/>
          </a:fontRef>
        </p:style>
        <p:txBody>
          <a:bodyPr wrap="none" anchor="ctr"/>
          <a:lstStyle/>
          <a:p>
            <a:endParaRPr lang="en-US"/>
          </a:p>
        </p:txBody>
      </p:sp>
      <p:sp>
        <p:nvSpPr>
          <p:cNvPr id="23" name="Rectangle 1032"/>
          <p:cNvSpPr>
            <a:spLocks noChangeArrowheads="1"/>
          </p:cNvSpPr>
          <p:nvPr/>
        </p:nvSpPr>
        <p:spPr bwMode="invGray">
          <a:xfrm>
            <a:off x="5808663" y="3588982"/>
            <a:ext cx="719137" cy="528637"/>
          </a:xfrm>
          <a:prstGeom prst="rect">
            <a:avLst/>
          </a:prstGeom>
          <a:ln>
            <a:headEnd/>
            <a:tailEnd/>
          </a:ln>
        </p:spPr>
        <p:style>
          <a:lnRef idx="1">
            <a:schemeClr val="accent3"/>
          </a:lnRef>
          <a:fillRef idx="3">
            <a:schemeClr val="accent3"/>
          </a:fillRef>
          <a:effectRef idx="2">
            <a:schemeClr val="accent3"/>
          </a:effectRef>
          <a:fontRef idx="minor">
            <a:schemeClr val="lt1"/>
          </a:fontRef>
        </p:style>
        <p:txBody>
          <a:bodyPr wrap="none" anchor="ctr"/>
          <a:lstStyle/>
          <a:p>
            <a:pPr algn="ctr"/>
            <a:r>
              <a:rPr lang="en-US" sz="1600">
                <a:solidFill>
                  <a:schemeClr val="tx1"/>
                </a:solidFill>
              </a:rPr>
              <a:t>X</a:t>
            </a:r>
          </a:p>
        </p:txBody>
      </p:sp>
      <p:sp>
        <p:nvSpPr>
          <p:cNvPr id="24" name="Rectangle 1031"/>
          <p:cNvSpPr>
            <a:spLocks noChangeArrowheads="1"/>
          </p:cNvSpPr>
          <p:nvPr/>
        </p:nvSpPr>
        <p:spPr bwMode="invGray">
          <a:xfrm>
            <a:off x="2316816" y="3611223"/>
            <a:ext cx="696446" cy="484154"/>
          </a:xfrm>
          <a:prstGeom prst="rect">
            <a:avLst/>
          </a:prstGeom>
          <a:ln>
            <a:headEnd/>
            <a:tailEnd/>
          </a:ln>
        </p:spPr>
        <p:style>
          <a:lnRef idx="1">
            <a:schemeClr val="accent3"/>
          </a:lnRef>
          <a:fillRef idx="3">
            <a:schemeClr val="accent3"/>
          </a:fillRef>
          <a:effectRef idx="2">
            <a:schemeClr val="accent3"/>
          </a:effectRef>
          <a:fontRef idx="minor">
            <a:schemeClr val="lt1"/>
          </a:fontRef>
        </p:style>
        <p:txBody>
          <a:bodyPr wrap="none" anchor="ctr"/>
          <a:lstStyle/>
          <a:p>
            <a:pPr algn="ctr"/>
            <a:r>
              <a:rPr lang="en-US" sz="1600">
                <a:solidFill>
                  <a:schemeClr val="tx1"/>
                </a:solidFill>
              </a:rPr>
              <a:t>X</a:t>
            </a:r>
          </a:p>
        </p:txBody>
      </p:sp>
      <p:sp>
        <p:nvSpPr>
          <p:cNvPr id="25" name="Text Box 1045"/>
          <p:cNvSpPr txBox="1">
            <a:spLocks noChangeArrowheads="1"/>
          </p:cNvSpPr>
          <p:nvPr/>
        </p:nvSpPr>
        <p:spPr bwMode="auto">
          <a:xfrm>
            <a:off x="381000" y="1582737"/>
            <a:ext cx="4191000" cy="369332"/>
          </a:xfrm>
          <a:prstGeom prst="rect">
            <a:avLst/>
          </a:prstGeom>
          <a:noFill/>
          <a:ln w="63500">
            <a:noFill/>
            <a:miter lim="800000"/>
            <a:headEnd/>
            <a:tailEnd/>
          </a:ln>
          <a:effectLst/>
        </p:spPr>
        <p:txBody>
          <a:bodyPr>
            <a:spAutoFit/>
          </a:bodyPr>
          <a:lstStyle/>
          <a:p>
            <a:pPr>
              <a:spcBef>
                <a:spcPct val="50000"/>
              </a:spcBef>
            </a:pPr>
            <a:r>
              <a:rPr lang="en-US" b="0" dirty="0">
                <a:latin typeface="+mn-lt"/>
              </a:rPr>
              <a:t>CE: </a:t>
            </a:r>
            <a:r>
              <a:rPr lang="en-US" b="0" dirty="0" smtClean="0">
                <a:latin typeface="+mn-lt"/>
              </a:rPr>
              <a:t> Compute Element</a:t>
            </a:r>
            <a:endParaRPr lang="en-US" b="0" dirty="0">
              <a:latin typeface="+mn-lt"/>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376838"/>
                                        </p:tgtEl>
                                        <p:attrNameLst>
                                          <p:attrName>style.visibility</p:attrName>
                                        </p:attrNameLst>
                                      </p:cBhvr>
                                      <p:to>
                                        <p:strVal val="visible"/>
                                      </p:to>
                                    </p:set>
                                  </p:childTnLst>
                                </p:cTn>
                              </p:par>
                            </p:childTnLst>
                          </p:cTn>
                        </p:par>
                        <p:par>
                          <p:cTn id="7" fill="hold">
                            <p:stCondLst>
                              <p:cond delay="500"/>
                            </p:stCondLst>
                            <p:childTnLst>
                              <p:par>
                                <p:cTn id="8" presetID="1" presetClass="entr" presetSubtype="0" fill="hold" grpId="0" nodeType="afterEffect">
                                  <p:stCondLst>
                                    <p:cond delay="0"/>
                                  </p:stCondLst>
                                  <p:childTnLst>
                                    <p:set>
                                      <p:cBhvr>
                                        <p:cTn id="9" dur="1" fill="hold">
                                          <p:stCondLst>
                                            <p:cond delay="499"/>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6838" grpId="0" animBg="1" autoUpdateAnimBg="0"/>
      <p:bldP spid="23" grpId="0" animBg="1"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122" name="Rectangle 2"/>
          <p:cNvSpPr>
            <a:spLocks noGrp="1" noChangeArrowheads="1"/>
          </p:cNvSpPr>
          <p:nvPr>
            <p:ph type="title"/>
          </p:nvPr>
        </p:nvSpPr>
        <p:spPr>
          <a:xfrm>
            <a:off x="382588" y="228600"/>
            <a:ext cx="8761412" cy="692498"/>
          </a:xfrm>
        </p:spPr>
        <p:txBody>
          <a:bodyPr/>
          <a:lstStyle/>
          <a:p>
            <a:r>
              <a:rPr lang="en-US" dirty="0"/>
              <a:t>Server </a:t>
            </a:r>
            <a:r>
              <a:rPr lang="en-US" dirty="0" smtClean="0"/>
              <a:t>Consolidation Tomorrow</a:t>
            </a:r>
            <a:endParaRPr lang="en-US" dirty="0"/>
          </a:p>
        </p:txBody>
      </p:sp>
      <p:sp>
        <p:nvSpPr>
          <p:cNvPr id="261123" name="Rectangle 3"/>
          <p:cNvSpPr>
            <a:spLocks noGrp="1" noChangeArrowheads="1"/>
          </p:cNvSpPr>
          <p:nvPr>
            <p:ph idx="1"/>
          </p:nvPr>
        </p:nvSpPr>
        <p:spPr>
          <a:xfrm>
            <a:off x="382588" y="1414464"/>
            <a:ext cx="8380412" cy="5050613"/>
          </a:xfrm>
        </p:spPr>
        <p:txBody>
          <a:bodyPr/>
          <a:lstStyle/>
          <a:p>
            <a:pPr>
              <a:lnSpc>
                <a:spcPct val="80000"/>
              </a:lnSpc>
            </a:pPr>
            <a:r>
              <a:rPr lang="en-US" sz="2800" dirty="0"/>
              <a:t>Next </a:t>
            </a:r>
            <a:r>
              <a:rPr lang="en-US" sz="2800" dirty="0" smtClean="0"/>
              <a:t>challenges</a:t>
            </a:r>
            <a:endParaRPr lang="en-US" sz="2800" dirty="0"/>
          </a:p>
          <a:p>
            <a:pPr lvl="1">
              <a:lnSpc>
                <a:spcPct val="80000"/>
              </a:lnSpc>
            </a:pPr>
            <a:r>
              <a:rPr lang="en-US" sz="2400" dirty="0"/>
              <a:t>Address systems with high CPU utilization</a:t>
            </a:r>
          </a:p>
          <a:p>
            <a:pPr lvl="1">
              <a:lnSpc>
                <a:spcPct val="80000"/>
              </a:lnSpc>
            </a:pPr>
            <a:r>
              <a:rPr lang="en-US" sz="2400" dirty="0"/>
              <a:t>Address systems with high I/O loads</a:t>
            </a:r>
          </a:p>
          <a:p>
            <a:pPr lvl="1">
              <a:lnSpc>
                <a:spcPct val="80000"/>
              </a:lnSpc>
            </a:pPr>
            <a:r>
              <a:rPr lang="en-US" sz="2400" dirty="0"/>
              <a:t>Use hypervisor to improve scalability of workloads</a:t>
            </a:r>
          </a:p>
          <a:p>
            <a:pPr>
              <a:lnSpc>
                <a:spcPct val="80000"/>
              </a:lnSpc>
            </a:pPr>
            <a:r>
              <a:rPr lang="en-US" sz="2800" dirty="0"/>
              <a:t>Thin client example</a:t>
            </a:r>
          </a:p>
          <a:p>
            <a:pPr lvl="1">
              <a:lnSpc>
                <a:spcPct val="80000"/>
              </a:lnSpc>
            </a:pPr>
            <a:r>
              <a:rPr lang="en-US" sz="2400" dirty="0"/>
              <a:t>Virtual clients on servers connected to thin clients, </a:t>
            </a:r>
            <a:r>
              <a:rPr lang="en-US" sz="2400" dirty="0" smtClean="0"/>
              <a:t/>
            </a:r>
            <a:br>
              <a:rPr lang="en-US" sz="2400" dirty="0" smtClean="0"/>
            </a:br>
            <a:r>
              <a:rPr lang="en-US" sz="2400" dirty="0" smtClean="0"/>
              <a:t>smart-phones</a:t>
            </a:r>
            <a:r>
              <a:rPr lang="en-US" sz="2400" dirty="0"/>
              <a:t>, or Windows Vista™ enabled traditional client devices</a:t>
            </a:r>
          </a:p>
          <a:p>
            <a:pPr>
              <a:lnSpc>
                <a:spcPct val="80000"/>
              </a:lnSpc>
            </a:pPr>
            <a:r>
              <a:rPr lang="en-US" sz="2800" dirty="0"/>
              <a:t>Commercial example</a:t>
            </a:r>
          </a:p>
          <a:p>
            <a:pPr lvl="1">
              <a:lnSpc>
                <a:spcPct val="80000"/>
              </a:lnSpc>
            </a:pPr>
            <a:r>
              <a:rPr lang="en-US" sz="2400" dirty="0"/>
              <a:t>Virtual CPU rental by the gigabyte-hour</a:t>
            </a:r>
          </a:p>
          <a:p>
            <a:pPr lvl="1">
              <a:lnSpc>
                <a:spcPct val="80000"/>
              </a:lnSpc>
            </a:pPr>
            <a:r>
              <a:rPr lang="en-US" sz="2400" dirty="0"/>
              <a:t>Virtual storage rental by the gigabyte-month</a:t>
            </a:r>
          </a:p>
          <a:p>
            <a:pPr>
              <a:lnSpc>
                <a:spcPct val="80000"/>
              </a:lnSpc>
            </a:pPr>
            <a:r>
              <a:rPr lang="en-US" sz="2800" dirty="0"/>
              <a:t>Resource sharing </a:t>
            </a:r>
            <a:r>
              <a:rPr lang="en-US" sz="2800" dirty="0">
                <a:sym typeface="Wingdings" pitchFamily="2" charset="2"/>
              </a:rPr>
              <a:t></a:t>
            </a:r>
            <a:r>
              <a:rPr lang="en-US" sz="2800" dirty="0"/>
              <a:t> security requirements</a:t>
            </a:r>
          </a:p>
        </p:txBody>
      </p:sp>
    </p:spTree>
  </p:cSld>
  <p:clrMapOvr>
    <a:masterClrMapping/>
  </p:clrMapOvr>
  <p:transition>
    <p:fad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Rectangle 1029"/>
          <p:cNvSpPr>
            <a:spLocks noChangeArrowheads="1"/>
          </p:cNvSpPr>
          <p:nvPr/>
        </p:nvSpPr>
        <p:spPr bwMode="grayWhite">
          <a:xfrm>
            <a:off x="1447800" y="2501900"/>
            <a:ext cx="2514600" cy="2752725"/>
          </a:xfrm>
          <a:prstGeom prst="rect">
            <a:avLst/>
          </a:prstGeom>
          <a:ln>
            <a:headEnd/>
            <a:tailEnd/>
          </a:ln>
        </p:spPr>
        <p:style>
          <a:lnRef idx="1">
            <a:schemeClr val="accent6"/>
          </a:lnRef>
          <a:fillRef idx="3">
            <a:schemeClr val="accent6"/>
          </a:fillRef>
          <a:effectRef idx="2">
            <a:schemeClr val="accent6"/>
          </a:effectRef>
          <a:fontRef idx="minor">
            <a:schemeClr val="lt1"/>
          </a:fontRef>
        </p:style>
        <p:txBody>
          <a:bodyPr anchor="b" anchorCtr="1"/>
          <a:lstStyle/>
          <a:p>
            <a:pPr algn="ctr"/>
            <a:r>
              <a:rPr lang="en-US" sz="1600" b="0" dirty="0">
                <a:solidFill>
                  <a:schemeClr val="tx1"/>
                </a:solidFill>
              </a:rPr>
              <a:t>CPU/NB</a:t>
            </a:r>
          </a:p>
        </p:txBody>
      </p:sp>
      <p:sp>
        <p:nvSpPr>
          <p:cNvPr id="397315" name="Rectangle 1027"/>
          <p:cNvSpPr>
            <a:spLocks noGrp="1" noChangeArrowheads="1"/>
          </p:cNvSpPr>
          <p:nvPr>
            <p:ph type="title"/>
          </p:nvPr>
        </p:nvSpPr>
        <p:spPr/>
        <p:txBody>
          <a:bodyPr/>
          <a:lstStyle/>
          <a:p>
            <a:r>
              <a:rPr lang="en-US" dirty="0" err="1"/>
              <a:t>Torrenza</a:t>
            </a:r>
            <a:r>
              <a:rPr lang="en-US" dirty="0"/>
              <a:t/>
            </a:r>
            <a:br>
              <a:rPr lang="en-US" dirty="0"/>
            </a:br>
            <a:r>
              <a:rPr lang="en-US" sz="3600" dirty="0">
                <a:solidFill>
                  <a:schemeClr val="accent1"/>
                </a:solidFill>
              </a:rPr>
              <a:t>Centralized IOMMU with ATS</a:t>
            </a:r>
          </a:p>
        </p:txBody>
      </p:sp>
      <p:sp>
        <p:nvSpPr>
          <p:cNvPr id="397331" name="Rectangle 1043"/>
          <p:cNvSpPr>
            <a:spLocks noChangeArrowheads="1"/>
          </p:cNvSpPr>
          <p:nvPr/>
        </p:nvSpPr>
        <p:spPr bwMode="auto">
          <a:xfrm rot="16200000">
            <a:off x="3471090" y="3623490"/>
            <a:ext cx="980200" cy="459620"/>
          </a:xfrm>
          <a:prstGeom prst="rect">
            <a:avLst/>
          </a:prstGeom>
          <a:ln>
            <a:headEnd/>
            <a:tailEnd/>
          </a:ln>
        </p:spPr>
        <p:style>
          <a:lnRef idx="1">
            <a:schemeClr val="accent4"/>
          </a:lnRef>
          <a:fillRef idx="3">
            <a:schemeClr val="accent4"/>
          </a:fillRef>
          <a:effectRef idx="2">
            <a:schemeClr val="accent4"/>
          </a:effectRef>
          <a:fontRef idx="minor">
            <a:schemeClr val="lt1"/>
          </a:fontRef>
        </p:style>
        <p:txBody>
          <a:bodyPr wrap="none" anchor="ctr" anchorCtr="1"/>
          <a:lstStyle/>
          <a:p>
            <a:r>
              <a:rPr lang="en-US" b="0" dirty="0">
                <a:solidFill>
                  <a:schemeClr val="tx1"/>
                </a:solidFill>
              </a:rPr>
              <a:t>IOMMU</a:t>
            </a:r>
          </a:p>
        </p:txBody>
      </p:sp>
      <p:sp>
        <p:nvSpPr>
          <p:cNvPr id="397332" name="Line 1044"/>
          <p:cNvSpPr>
            <a:spLocks noChangeShapeType="1"/>
          </p:cNvSpPr>
          <p:nvPr/>
        </p:nvSpPr>
        <p:spPr bwMode="auto">
          <a:xfrm flipV="1">
            <a:off x="3055468" y="3850553"/>
            <a:ext cx="630851" cy="5494"/>
          </a:xfrm>
          <a:prstGeom prst="line">
            <a:avLst/>
          </a:prstGeom>
          <a:noFill/>
          <a:ln w="63500">
            <a:solidFill>
              <a:schemeClr val="accent2"/>
            </a:solidFill>
            <a:round/>
            <a:headEnd type="triangle" w="med" len="med"/>
            <a:tailEnd type="triangle" w="med" len="med"/>
          </a:ln>
          <a:effectLst/>
        </p:spPr>
        <p:txBody>
          <a:bodyPr wrap="none" anchor="ctr"/>
          <a:lstStyle/>
          <a:p>
            <a:endParaRPr lang="en-US"/>
          </a:p>
        </p:txBody>
      </p:sp>
      <p:sp>
        <p:nvSpPr>
          <p:cNvPr id="397333" name="Text Box 1045"/>
          <p:cNvSpPr txBox="1">
            <a:spLocks noChangeArrowheads="1"/>
          </p:cNvSpPr>
          <p:nvPr/>
        </p:nvSpPr>
        <p:spPr bwMode="auto">
          <a:xfrm>
            <a:off x="381000" y="1582737"/>
            <a:ext cx="4191000" cy="779463"/>
          </a:xfrm>
          <a:prstGeom prst="rect">
            <a:avLst/>
          </a:prstGeom>
          <a:noFill/>
          <a:ln w="63500">
            <a:noFill/>
            <a:miter lim="800000"/>
            <a:headEnd/>
            <a:tailEnd/>
          </a:ln>
          <a:effectLst/>
        </p:spPr>
        <p:txBody>
          <a:bodyPr>
            <a:spAutoFit/>
          </a:bodyPr>
          <a:lstStyle/>
          <a:p>
            <a:pPr>
              <a:spcBef>
                <a:spcPct val="50000"/>
              </a:spcBef>
            </a:pPr>
            <a:r>
              <a:rPr lang="en-US" b="0" dirty="0">
                <a:latin typeface="+mn-lt"/>
              </a:rPr>
              <a:t>CE: </a:t>
            </a:r>
            <a:r>
              <a:rPr lang="en-US" b="0" dirty="0" smtClean="0">
                <a:latin typeface="+mn-lt"/>
              </a:rPr>
              <a:t> Compute </a:t>
            </a:r>
            <a:r>
              <a:rPr lang="en-US" b="0" dirty="0">
                <a:latin typeface="+mn-lt"/>
              </a:rPr>
              <a:t>Element</a:t>
            </a:r>
          </a:p>
          <a:p>
            <a:pPr>
              <a:spcBef>
                <a:spcPct val="50000"/>
              </a:spcBef>
            </a:pPr>
            <a:r>
              <a:rPr lang="en-US" b="0" dirty="0">
                <a:latin typeface="+mn-lt"/>
              </a:rPr>
              <a:t>ATC</a:t>
            </a:r>
            <a:r>
              <a:rPr lang="en-US" b="0" dirty="0" smtClean="0">
                <a:latin typeface="+mn-lt"/>
              </a:rPr>
              <a:t>:  </a:t>
            </a:r>
            <a:r>
              <a:rPr lang="en-US" b="0" dirty="0">
                <a:latin typeface="+mn-lt"/>
              </a:rPr>
              <a:t>Address Translation Cache</a:t>
            </a:r>
          </a:p>
        </p:txBody>
      </p:sp>
      <p:sp>
        <p:nvSpPr>
          <p:cNvPr id="35" name="Content Placeholder 21"/>
          <p:cNvSpPr txBox="1">
            <a:spLocks/>
          </p:cNvSpPr>
          <p:nvPr/>
        </p:nvSpPr>
        <p:spPr bwMode="auto">
          <a:xfrm>
            <a:off x="381000" y="5562600"/>
            <a:ext cx="8380412" cy="1138773"/>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marL="228600" lvl="0" indent="-228600" defTabSz="912740">
              <a:lnSpc>
                <a:spcPct val="90000"/>
              </a:lnSpc>
              <a:spcBef>
                <a:spcPts val="1167"/>
              </a:spcBef>
              <a:buClr>
                <a:schemeClr val="tx2"/>
              </a:buClr>
              <a:buSzPct val="95000"/>
              <a:buBlip>
                <a:blip r:embed="rId3"/>
              </a:buBlip>
            </a:pPr>
            <a:r>
              <a:rPr lang="en-US" sz="2000" b="0" kern="0" dirty="0" smtClean="0">
                <a:latin typeface="+mn-lt"/>
              </a:rPr>
              <a:t> IOMMU/ATC provides translation and protection for all CE accesses </a:t>
            </a:r>
          </a:p>
          <a:p>
            <a:pPr marL="228600" lvl="0" indent="-228600" defTabSz="912740">
              <a:lnSpc>
                <a:spcPct val="90000"/>
              </a:lnSpc>
              <a:spcBef>
                <a:spcPts val="1167"/>
              </a:spcBef>
              <a:buClr>
                <a:schemeClr val="tx2"/>
              </a:buClr>
              <a:buSzPct val="95000"/>
              <a:buBlip>
                <a:blip r:embed="rId3"/>
              </a:buBlip>
            </a:pPr>
            <a:r>
              <a:rPr lang="en-US" sz="2000" b="0" kern="0" dirty="0" smtClean="0">
                <a:latin typeface="+mn-lt"/>
              </a:rPr>
              <a:t> Table walker is external to accelerator</a:t>
            </a:r>
          </a:p>
          <a:p>
            <a:pPr marL="228600" lvl="0" indent="-228600" defTabSz="912740">
              <a:lnSpc>
                <a:spcPct val="90000"/>
              </a:lnSpc>
              <a:spcBef>
                <a:spcPts val="1167"/>
              </a:spcBef>
              <a:buClr>
                <a:schemeClr val="tx2"/>
              </a:buClr>
              <a:buSzPct val="95000"/>
              <a:buBlip>
                <a:blip r:embed="rId3"/>
              </a:buBlip>
            </a:pPr>
            <a:r>
              <a:rPr lang="en-US" sz="2000" b="0" kern="0" dirty="0" smtClean="0">
                <a:latin typeface="+mn-lt"/>
              </a:rPr>
              <a:t> IOTLB resident on accelerator</a:t>
            </a:r>
          </a:p>
        </p:txBody>
      </p:sp>
      <p:sp>
        <p:nvSpPr>
          <p:cNvPr id="36" name="Rectangle 1030"/>
          <p:cNvSpPr>
            <a:spLocks noChangeArrowheads="1"/>
          </p:cNvSpPr>
          <p:nvPr/>
        </p:nvSpPr>
        <p:spPr bwMode="grayWhite">
          <a:xfrm>
            <a:off x="4792663" y="1752600"/>
            <a:ext cx="2751137" cy="3654425"/>
          </a:xfrm>
          <a:prstGeom prst="rect">
            <a:avLst/>
          </a:prstGeom>
          <a:ln>
            <a:headEnd/>
            <a:tailEnd/>
          </a:ln>
        </p:spPr>
        <p:style>
          <a:lnRef idx="1">
            <a:schemeClr val="accent6"/>
          </a:lnRef>
          <a:fillRef idx="3">
            <a:schemeClr val="accent6"/>
          </a:fillRef>
          <a:effectRef idx="2">
            <a:schemeClr val="accent6"/>
          </a:effectRef>
          <a:fontRef idx="minor">
            <a:schemeClr val="lt1"/>
          </a:fontRef>
        </p:style>
        <p:txBody>
          <a:bodyPr anchor="b" anchorCtr="1"/>
          <a:lstStyle/>
          <a:p>
            <a:pPr algn="ctr"/>
            <a:r>
              <a:rPr lang="en-US" sz="1600" b="0" dirty="0">
                <a:solidFill>
                  <a:schemeClr val="tx1"/>
                </a:solidFill>
              </a:rPr>
              <a:t>Accelerator</a:t>
            </a:r>
          </a:p>
        </p:txBody>
      </p:sp>
      <p:sp>
        <p:nvSpPr>
          <p:cNvPr id="37" name="Rectangle 1032"/>
          <p:cNvSpPr>
            <a:spLocks noChangeArrowheads="1"/>
          </p:cNvSpPr>
          <p:nvPr/>
        </p:nvSpPr>
        <p:spPr bwMode="invGray">
          <a:xfrm>
            <a:off x="5808663" y="3588982"/>
            <a:ext cx="719137" cy="528637"/>
          </a:xfrm>
          <a:prstGeom prst="rect">
            <a:avLst/>
          </a:prstGeom>
          <a:ln>
            <a:headEnd/>
            <a:tailEnd/>
          </a:ln>
        </p:spPr>
        <p:style>
          <a:lnRef idx="1">
            <a:schemeClr val="accent3"/>
          </a:lnRef>
          <a:fillRef idx="3">
            <a:schemeClr val="accent3"/>
          </a:fillRef>
          <a:effectRef idx="2">
            <a:schemeClr val="accent3"/>
          </a:effectRef>
          <a:fontRef idx="minor">
            <a:schemeClr val="lt1"/>
          </a:fontRef>
        </p:style>
        <p:txBody>
          <a:bodyPr wrap="none" anchor="ctr"/>
          <a:lstStyle/>
          <a:p>
            <a:pPr algn="ctr"/>
            <a:r>
              <a:rPr lang="en-US" sz="1600">
                <a:solidFill>
                  <a:schemeClr val="tx1"/>
                </a:solidFill>
              </a:rPr>
              <a:t>X</a:t>
            </a:r>
          </a:p>
        </p:txBody>
      </p:sp>
      <p:sp>
        <p:nvSpPr>
          <p:cNvPr id="38" name="Line 1040"/>
          <p:cNvSpPr>
            <a:spLocks noChangeShapeType="1"/>
          </p:cNvSpPr>
          <p:nvPr/>
        </p:nvSpPr>
        <p:spPr bwMode="auto">
          <a:xfrm flipH="1" flipV="1">
            <a:off x="6161088" y="3230563"/>
            <a:ext cx="14287" cy="358775"/>
          </a:xfrm>
          <a:prstGeom prst="line">
            <a:avLst/>
          </a:prstGeom>
          <a:ln w="57150">
            <a:headEnd type="triangle" w="med" len="med"/>
            <a:tailEnd type="triangle" w="med" len="med"/>
          </a:ln>
        </p:spPr>
        <p:style>
          <a:lnRef idx="2">
            <a:schemeClr val="accent2"/>
          </a:lnRef>
          <a:fillRef idx="0">
            <a:schemeClr val="accent2"/>
          </a:fillRef>
          <a:effectRef idx="1">
            <a:schemeClr val="accent2"/>
          </a:effectRef>
          <a:fontRef idx="minor">
            <a:schemeClr val="tx1"/>
          </a:fontRef>
        </p:style>
        <p:txBody>
          <a:bodyPr wrap="none" anchor="ctr"/>
          <a:lstStyle/>
          <a:p>
            <a:endParaRPr lang="en-US"/>
          </a:p>
        </p:txBody>
      </p:sp>
      <p:sp>
        <p:nvSpPr>
          <p:cNvPr id="39" name="Rectangle 1043"/>
          <p:cNvSpPr>
            <a:spLocks noChangeArrowheads="1"/>
          </p:cNvSpPr>
          <p:nvPr/>
        </p:nvSpPr>
        <p:spPr bwMode="auto">
          <a:xfrm>
            <a:off x="5786438" y="4413393"/>
            <a:ext cx="763587" cy="555625"/>
          </a:xfrm>
          <a:prstGeom prst="rect">
            <a:avLst/>
          </a:prstGeom>
          <a:ln>
            <a:headEnd/>
            <a:tailEnd/>
          </a:ln>
        </p:spPr>
        <p:style>
          <a:lnRef idx="1">
            <a:schemeClr val="accent4"/>
          </a:lnRef>
          <a:fillRef idx="3">
            <a:schemeClr val="accent4"/>
          </a:fillRef>
          <a:effectRef idx="2">
            <a:schemeClr val="accent4"/>
          </a:effectRef>
          <a:fontRef idx="minor">
            <a:schemeClr val="lt1"/>
          </a:fontRef>
        </p:style>
        <p:txBody>
          <a:bodyPr wrap="none" anchor="ctr" anchorCtr="1"/>
          <a:lstStyle/>
          <a:p>
            <a:r>
              <a:rPr lang="en-US" b="0" dirty="0">
                <a:solidFill>
                  <a:schemeClr val="tx1"/>
                </a:solidFill>
              </a:rPr>
              <a:t>MEM</a:t>
            </a:r>
          </a:p>
        </p:txBody>
      </p:sp>
      <p:sp>
        <p:nvSpPr>
          <p:cNvPr id="40" name="Rectangle 1045"/>
          <p:cNvSpPr>
            <a:spLocks noChangeArrowheads="1"/>
          </p:cNvSpPr>
          <p:nvPr/>
        </p:nvSpPr>
        <p:spPr bwMode="auto">
          <a:xfrm>
            <a:off x="4953000" y="1882775"/>
            <a:ext cx="762000" cy="555625"/>
          </a:xfrm>
          <a:prstGeom prst="rect">
            <a:avLst/>
          </a:prstGeom>
          <a:ln>
            <a:headEnd/>
            <a:tailEnd/>
          </a:ln>
        </p:spPr>
        <p:style>
          <a:lnRef idx="1">
            <a:schemeClr val="accent4"/>
          </a:lnRef>
          <a:fillRef idx="3">
            <a:schemeClr val="accent4"/>
          </a:fillRef>
          <a:effectRef idx="2">
            <a:schemeClr val="accent4"/>
          </a:effectRef>
          <a:fontRef idx="minor">
            <a:schemeClr val="lt1"/>
          </a:fontRef>
        </p:style>
        <p:txBody>
          <a:bodyPr wrap="none" anchor="ctr" anchorCtr="1"/>
          <a:lstStyle/>
          <a:p>
            <a:r>
              <a:rPr lang="en-US" b="0">
                <a:solidFill>
                  <a:schemeClr val="tx1"/>
                </a:solidFill>
              </a:rPr>
              <a:t>CE</a:t>
            </a:r>
          </a:p>
        </p:txBody>
      </p:sp>
      <p:sp>
        <p:nvSpPr>
          <p:cNvPr id="41" name="Rectangle 1047"/>
          <p:cNvSpPr>
            <a:spLocks noChangeArrowheads="1"/>
          </p:cNvSpPr>
          <p:nvPr/>
        </p:nvSpPr>
        <p:spPr bwMode="auto">
          <a:xfrm>
            <a:off x="6657975" y="1882775"/>
            <a:ext cx="762000" cy="555625"/>
          </a:xfrm>
          <a:prstGeom prst="rect">
            <a:avLst/>
          </a:prstGeom>
          <a:ln>
            <a:headEnd/>
            <a:tailEnd/>
          </a:ln>
        </p:spPr>
        <p:style>
          <a:lnRef idx="1">
            <a:schemeClr val="accent4"/>
          </a:lnRef>
          <a:fillRef idx="3">
            <a:schemeClr val="accent4"/>
          </a:fillRef>
          <a:effectRef idx="2">
            <a:schemeClr val="accent4"/>
          </a:effectRef>
          <a:fontRef idx="minor">
            <a:schemeClr val="lt1"/>
          </a:fontRef>
        </p:style>
        <p:txBody>
          <a:bodyPr wrap="none" anchor="ctr" anchorCtr="1"/>
          <a:lstStyle/>
          <a:p>
            <a:r>
              <a:rPr lang="en-US" b="0">
                <a:solidFill>
                  <a:schemeClr val="tx1"/>
                </a:solidFill>
              </a:rPr>
              <a:t>CE</a:t>
            </a:r>
          </a:p>
        </p:txBody>
      </p:sp>
      <p:sp>
        <p:nvSpPr>
          <p:cNvPr id="42" name="AutoShape 1048"/>
          <p:cNvSpPr>
            <a:spLocks noChangeArrowheads="1"/>
          </p:cNvSpPr>
          <p:nvPr/>
        </p:nvSpPr>
        <p:spPr bwMode="auto">
          <a:xfrm rot="10800000">
            <a:off x="5790406" y="1940720"/>
            <a:ext cx="755650" cy="646112"/>
          </a:xfrm>
          <a:custGeom>
            <a:avLst/>
            <a:gdLst>
              <a:gd name="G0" fmla="+- 6480 0 0"/>
              <a:gd name="G1" fmla="+- 8640 0 0"/>
              <a:gd name="G2" fmla="+- 6171 0 0"/>
              <a:gd name="G3" fmla="+- 21600 0 6480"/>
              <a:gd name="G4" fmla="+- 21600 0 8640"/>
              <a:gd name="G5" fmla="*/ G0 21600 G3"/>
              <a:gd name="G6" fmla="*/ G1 21600 G3"/>
              <a:gd name="G7" fmla="*/ G2 G3 21600"/>
              <a:gd name="G8" fmla="*/ 10800 21600 G3"/>
              <a:gd name="G9" fmla="*/ G4 21600 G3"/>
              <a:gd name="G10" fmla="+- 21600 0 G7"/>
              <a:gd name="G11" fmla="+- G5 0 G8"/>
              <a:gd name="G12" fmla="+- G6 0 G8"/>
              <a:gd name="G13" fmla="*/ G12 G7 G11"/>
              <a:gd name="G14" fmla="+- 21600 0 G13"/>
              <a:gd name="G15" fmla="+- G0 0 10800"/>
              <a:gd name="G16" fmla="+- G1 0 10800"/>
              <a:gd name="G17" fmla="*/ G2 G16 G15"/>
              <a:gd name="T0" fmla="*/ 10800 w 21600"/>
              <a:gd name="T1" fmla="*/ 0 h 21600"/>
              <a:gd name="T2" fmla="*/ 0 w 21600"/>
              <a:gd name="T3" fmla="*/ 15429 h 21600"/>
              <a:gd name="T4" fmla="*/ 10800 w 21600"/>
              <a:gd name="T5" fmla="*/ 18514 h 21600"/>
              <a:gd name="T6" fmla="*/ 21600 w 21600"/>
              <a:gd name="T7" fmla="*/ 15429 h 21600"/>
              <a:gd name="T8" fmla="*/ 17694720 60000 65536"/>
              <a:gd name="T9" fmla="*/ 11796480 60000 65536"/>
              <a:gd name="T10" fmla="*/ 5898240 60000 65536"/>
              <a:gd name="T11" fmla="*/ 0 60000 65536"/>
              <a:gd name="T12" fmla="*/ G13 w 21600"/>
              <a:gd name="T13" fmla="*/ G6 h 21600"/>
              <a:gd name="T14" fmla="*/ G14 w 21600"/>
              <a:gd name="T15" fmla="*/ G9 h 21600"/>
            </a:gdLst>
            <a:ahLst/>
            <a:cxnLst>
              <a:cxn ang="T8">
                <a:pos x="T0" y="T1"/>
              </a:cxn>
              <a:cxn ang="T9">
                <a:pos x="T2" y="T3"/>
              </a:cxn>
              <a:cxn ang="T10">
                <a:pos x="T4" y="T5"/>
              </a:cxn>
              <a:cxn ang="T11">
                <a:pos x="T6" y="T7"/>
              </a:cxn>
            </a:cxnLst>
            <a:rect l="T12" t="T13" r="T14" b="T15"/>
            <a:pathLst>
              <a:path w="21600" h="21600">
                <a:moveTo>
                  <a:pt x="10800" y="0"/>
                </a:moveTo>
                <a:lnTo>
                  <a:pt x="6480" y="6171"/>
                </a:lnTo>
                <a:lnTo>
                  <a:pt x="8640" y="6171"/>
                </a:lnTo>
                <a:lnTo>
                  <a:pt x="8640" y="12343"/>
                </a:lnTo>
                <a:lnTo>
                  <a:pt x="4320" y="12343"/>
                </a:lnTo>
                <a:lnTo>
                  <a:pt x="4320" y="9257"/>
                </a:lnTo>
                <a:lnTo>
                  <a:pt x="0" y="15429"/>
                </a:lnTo>
                <a:lnTo>
                  <a:pt x="4320" y="21600"/>
                </a:lnTo>
                <a:lnTo>
                  <a:pt x="4320" y="18514"/>
                </a:lnTo>
                <a:lnTo>
                  <a:pt x="17280" y="18514"/>
                </a:lnTo>
                <a:lnTo>
                  <a:pt x="17280" y="21600"/>
                </a:lnTo>
                <a:lnTo>
                  <a:pt x="21600" y="15429"/>
                </a:lnTo>
                <a:lnTo>
                  <a:pt x="17280" y="9257"/>
                </a:lnTo>
                <a:lnTo>
                  <a:pt x="17280" y="12343"/>
                </a:lnTo>
                <a:lnTo>
                  <a:pt x="12960" y="12343"/>
                </a:lnTo>
                <a:lnTo>
                  <a:pt x="12960" y="6171"/>
                </a:lnTo>
                <a:lnTo>
                  <a:pt x="15120" y="6171"/>
                </a:lnTo>
                <a:close/>
              </a:path>
            </a:pathLst>
          </a:custGeom>
          <a:ln>
            <a:headEnd/>
            <a:tailEnd/>
          </a:ln>
        </p:spPr>
        <p:style>
          <a:lnRef idx="1">
            <a:schemeClr val="accent2"/>
          </a:lnRef>
          <a:fillRef idx="3">
            <a:schemeClr val="accent2"/>
          </a:fillRef>
          <a:effectRef idx="2">
            <a:schemeClr val="accent2"/>
          </a:effectRef>
          <a:fontRef idx="minor">
            <a:schemeClr val="lt1"/>
          </a:fontRef>
        </p:style>
        <p:txBody>
          <a:bodyPr wrap="none" anchor="ctr"/>
          <a:lstStyle/>
          <a:p>
            <a:endParaRPr lang="en-US"/>
          </a:p>
        </p:txBody>
      </p:sp>
      <p:sp>
        <p:nvSpPr>
          <p:cNvPr id="43" name="Line 1042"/>
          <p:cNvSpPr>
            <a:spLocks noChangeShapeType="1"/>
          </p:cNvSpPr>
          <p:nvPr/>
        </p:nvSpPr>
        <p:spPr bwMode="auto">
          <a:xfrm flipH="1" flipV="1">
            <a:off x="6161088" y="4119563"/>
            <a:ext cx="14287" cy="358775"/>
          </a:xfrm>
          <a:prstGeom prst="line">
            <a:avLst/>
          </a:prstGeom>
          <a:ln w="57150">
            <a:headEnd type="triangle" w="med" len="med"/>
            <a:tailEnd type="triangle" w="med" len="med"/>
          </a:ln>
        </p:spPr>
        <p:style>
          <a:lnRef idx="2">
            <a:schemeClr val="accent2"/>
          </a:lnRef>
          <a:fillRef idx="0">
            <a:schemeClr val="accent2"/>
          </a:fillRef>
          <a:effectRef idx="1">
            <a:schemeClr val="accent2"/>
          </a:effectRef>
          <a:fontRef idx="minor">
            <a:schemeClr val="tx1"/>
          </a:fontRef>
        </p:style>
        <p:txBody>
          <a:bodyPr wrap="none" anchor="ctr"/>
          <a:lstStyle/>
          <a:p>
            <a:endParaRPr lang="en-US"/>
          </a:p>
        </p:txBody>
      </p:sp>
      <p:sp>
        <p:nvSpPr>
          <p:cNvPr id="44" name="Rectangle 1041"/>
          <p:cNvSpPr>
            <a:spLocks noChangeArrowheads="1"/>
          </p:cNvSpPr>
          <p:nvPr/>
        </p:nvSpPr>
        <p:spPr bwMode="auto">
          <a:xfrm>
            <a:off x="5459412" y="2663825"/>
            <a:ext cx="1417638" cy="555625"/>
          </a:xfrm>
          <a:prstGeom prst="rect">
            <a:avLst/>
          </a:prstGeom>
          <a:ln>
            <a:headEnd/>
            <a:tailEnd/>
          </a:ln>
        </p:spPr>
        <p:style>
          <a:lnRef idx="1">
            <a:schemeClr val="accent4"/>
          </a:lnRef>
          <a:fillRef idx="3">
            <a:schemeClr val="accent4"/>
          </a:fillRef>
          <a:effectRef idx="2">
            <a:schemeClr val="accent4"/>
          </a:effectRef>
          <a:fontRef idx="minor">
            <a:schemeClr val="lt1"/>
          </a:fontRef>
        </p:style>
        <p:txBody>
          <a:bodyPr wrap="none" anchor="ctr" anchorCtr="1"/>
          <a:lstStyle/>
          <a:p>
            <a:r>
              <a:rPr lang="en-US" b="0" dirty="0" smtClean="0">
                <a:solidFill>
                  <a:schemeClr val="tx1"/>
                </a:solidFill>
              </a:rPr>
              <a:t>ATC</a:t>
            </a:r>
            <a:endParaRPr lang="en-US" b="0" dirty="0">
              <a:solidFill>
                <a:schemeClr val="tx1"/>
              </a:solidFill>
            </a:endParaRPr>
          </a:p>
        </p:txBody>
      </p:sp>
      <p:sp>
        <p:nvSpPr>
          <p:cNvPr id="47" name="Rectangle 1031"/>
          <p:cNvSpPr>
            <a:spLocks noChangeArrowheads="1"/>
          </p:cNvSpPr>
          <p:nvPr/>
        </p:nvSpPr>
        <p:spPr bwMode="invGray">
          <a:xfrm>
            <a:off x="2316816" y="3611223"/>
            <a:ext cx="696446" cy="484154"/>
          </a:xfrm>
          <a:prstGeom prst="rect">
            <a:avLst/>
          </a:prstGeom>
          <a:ln>
            <a:headEnd/>
            <a:tailEnd/>
          </a:ln>
        </p:spPr>
        <p:style>
          <a:lnRef idx="1">
            <a:schemeClr val="accent3"/>
          </a:lnRef>
          <a:fillRef idx="3">
            <a:schemeClr val="accent3"/>
          </a:fillRef>
          <a:effectRef idx="2">
            <a:schemeClr val="accent3"/>
          </a:effectRef>
          <a:fontRef idx="minor">
            <a:schemeClr val="lt1"/>
          </a:fontRef>
        </p:style>
        <p:txBody>
          <a:bodyPr wrap="none" anchor="ctr"/>
          <a:lstStyle/>
          <a:p>
            <a:pPr algn="ctr"/>
            <a:r>
              <a:rPr lang="en-US" sz="1600">
                <a:solidFill>
                  <a:schemeClr val="tx1"/>
                </a:solidFill>
              </a:rPr>
              <a:t>X</a:t>
            </a:r>
          </a:p>
        </p:txBody>
      </p:sp>
      <p:sp>
        <p:nvSpPr>
          <p:cNvPr id="48" name="Line 1035"/>
          <p:cNvSpPr>
            <a:spLocks noChangeShapeType="1"/>
          </p:cNvSpPr>
          <p:nvPr/>
        </p:nvSpPr>
        <p:spPr bwMode="auto">
          <a:xfrm flipH="1" flipV="1">
            <a:off x="2652713" y="3259778"/>
            <a:ext cx="13867" cy="329560"/>
          </a:xfrm>
          <a:prstGeom prst="line">
            <a:avLst/>
          </a:prstGeom>
          <a:noFill/>
          <a:ln w="63500">
            <a:solidFill>
              <a:schemeClr val="accent2"/>
            </a:solidFill>
            <a:round/>
            <a:headEnd type="triangle" w="med" len="med"/>
            <a:tailEnd type="triangle" w="med" len="med"/>
          </a:ln>
          <a:effectLst/>
        </p:spPr>
        <p:txBody>
          <a:bodyPr wrap="none" anchor="ctr"/>
          <a:lstStyle/>
          <a:p>
            <a:endParaRPr lang="en-US"/>
          </a:p>
        </p:txBody>
      </p:sp>
      <p:sp>
        <p:nvSpPr>
          <p:cNvPr id="49" name="Rectangle 1037"/>
          <p:cNvSpPr>
            <a:spLocks noChangeArrowheads="1"/>
          </p:cNvSpPr>
          <p:nvPr/>
        </p:nvSpPr>
        <p:spPr bwMode="auto">
          <a:xfrm>
            <a:off x="2279837" y="2710130"/>
            <a:ext cx="739588" cy="509320"/>
          </a:xfrm>
          <a:prstGeom prst="rect">
            <a:avLst/>
          </a:prstGeom>
          <a:ln>
            <a:headEnd/>
            <a:tailEnd/>
          </a:ln>
        </p:spPr>
        <p:style>
          <a:lnRef idx="1">
            <a:schemeClr val="accent4"/>
          </a:lnRef>
          <a:fillRef idx="3">
            <a:schemeClr val="accent4"/>
          </a:fillRef>
          <a:effectRef idx="2">
            <a:schemeClr val="accent4"/>
          </a:effectRef>
          <a:fontRef idx="minor">
            <a:schemeClr val="lt1"/>
          </a:fontRef>
        </p:style>
        <p:txBody>
          <a:bodyPr wrap="none" anchor="ctr" anchorCtr="1"/>
          <a:lstStyle/>
          <a:p>
            <a:r>
              <a:rPr lang="en-US" b="0" dirty="0">
                <a:solidFill>
                  <a:schemeClr val="tx1"/>
                </a:solidFill>
              </a:rPr>
              <a:t>CPU</a:t>
            </a:r>
          </a:p>
        </p:txBody>
      </p:sp>
      <p:sp>
        <p:nvSpPr>
          <p:cNvPr id="50" name="Rectangle 1039"/>
          <p:cNvSpPr>
            <a:spLocks noChangeArrowheads="1"/>
          </p:cNvSpPr>
          <p:nvPr/>
        </p:nvSpPr>
        <p:spPr bwMode="auto">
          <a:xfrm>
            <a:off x="2313735" y="4436545"/>
            <a:ext cx="739588" cy="509320"/>
          </a:xfrm>
          <a:prstGeom prst="rect">
            <a:avLst/>
          </a:prstGeom>
          <a:ln>
            <a:headEnd/>
            <a:tailEnd/>
          </a:ln>
        </p:spPr>
        <p:style>
          <a:lnRef idx="1">
            <a:schemeClr val="accent4"/>
          </a:lnRef>
          <a:fillRef idx="3">
            <a:schemeClr val="accent4"/>
          </a:fillRef>
          <a:effectRef idx="2">
            <a:schemeClr val="accent4"/>
          </a:effectRef>
          <a:fontRef idx="minor">
            <a:schemeClr val="lt1"/>
          </a:fontRef>
        </p:style>
        <p:txBody>
          <a:bodyPr wrap="none" anchor="ctr" anchorCtr="1"/>
          <a:lstStyle/>
          <a:p>
            <a:r>
              <a:rPr lang="en-US" b="0" dirty="0">
                <a:solidFill>
                  <a:schemeClr val="tx1"/>
                </a:solidFill>
              </a:rPr>
              <a:t>MEM</a:t>
            </a:r>
          </a:p>
        </p:txBody>
      </p:sp>
      <p:sp>
        <p:nvSpPr>
          <p:cNvPr id="51" name="Line 1036"/>
          <p:cNvSpPr>
            <a:spLocks noChangeShapeType="1"/>
          </p:cNvSpPr>
          <p:nvPr/>
        </p:nvSpPr>
        <p:spPr bwMode="auto">
          <a:xfrm flipH="1" flipV="1">
            <a:off x="2672743" y="4148778"/>
            <a:ext cx="13867" cy="329560"/>
          </a:xfrm>
          <a:prstGeom prst="line">
            <a:avLst/>
          </a:prstGeom>
          <a:noFill/>
          <a:ln w="63500">
            <a:solidFill>
              <a:schemeClr val="accent2"/>
            </a:solidFill>
            <a:round/>
            <a:headEnd type="triangle" w="med" len="med"/>
            <a:tailEnd type="triangle" w="med" len="med"/>
          </a:ln>
          <a:effectLst/>
        </p:spPr>
        <p:txBody>
          <a:bodyPr wrap="none" anchor="ctr"/>
          <a:lstStyle/>
          <a:p>
            <a:endParaRPr lang="en-US"/>
          </a:p>
        </p:txBody>
      </p:sp>
      <p:sp>
        <p:nvSpPr>
          <p:cNvPr id="397319" name="Line 1031"/>
          <p:cNvSpPr>
            <a:spLocks noChangeShapeType="1"/>
          </p:cNvSpPr>
          <p:nvPr/>
        </p:nvSpPr>
        <p:spPr bwMode="auto">
          <a:xfrm>
            <a:off x="4191000" y="3853300"/>
            <a:ext cx="1600200" cy="0"/>
          </a:xfrm>
          <a:prstGeom prst="line">
            <a:avLst/>
          </a:prstGeom>
          <a:noFill/>
          <a:ln w="63500">
            <a:solidFill>
              <a:schemeClr val="accent2"/>
            </a:solidFill>
            <a:round/>
            <a:headEnd type="triangle" w="med" len="med"/>
            <a:tailEnd type="triangle" w="med" len="med"/>
          </a:ln>
          <a:effectLst/>
        </p:spPr>
        <p:txBody>
          <a:bodyPr wrap="none" anchor="ctr"/>
          <a:lstStyle/>
          <a:p>
            <a:endParaRPr lang="en-US"/>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36"/>
                                        </p:tgtEl>
                                        <p:attrNameLst>
                                          <p:attrName>style.visibility</p:attrName>
                                        </p:attrNameLst>
                                      </p:cBhvr>
                                      <p:to>
                                        <p:strVal val="visible"/>
                                      </p:to>
                                    </p:set>
                                  </p:childTnLst>
                                </p:cTn>
                              </p:par>
                            </p:childTnLst>
                          </p:cTn>
                        </p:par>
                        <p:par>
                          <p:cTn id="7" fill="hold">
                            <p:stCondLst>
                              <p:cond delay="500"/>
                            </p:stCondLst>
                            <p:childTnLst>
                              <p:par>
                                <p:cTn id="8" presetID="1" presetClass="entr" presetSubtype="0" fill="hold" grpId="0" nodeType="afterEffect">
                                  <p:stCondLst>
                                    <p:cond delay="0"/>
                                  </p:stCondLst>
                                  <p:childTnLst>
                                    <p:set>
                                      <p:cBhvr>
                                        <p:cTn id="9" dur="1" fill="hold">
                                          <p:stCondLst>
                                            <p:cond delay="499"/>
                                          </p:stCondLst>
                                        </p:cTn>
                                        <p:tgtEl>
                                          <p:spTgt spid="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animBg="1" autoUpdateAnimBg="0"/>
      <p:bldP spid="37" grpId="0" animBg="1" autoUpdateAnimBg="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62" name="Rectangle 1026"/>
          <p:cNvSpPr>
            <a:spLocks noGrp="1" noChangeArrowheads="1"/>
          </p:cNvSpPr>
          <p:nvPr>
            <p:ph type="title"/>
          </p:nvPr>
        </p:nvSpPr>
        <p:spPr/>
        <p:txBody>
          <a:bodyPr/>
          <a:lstStyle/>
          <a:p>
            <a:r>
              <a:rPr lang="en-US"/>
              <a:t>Torrenza </a:t>
            </a:r>
            <a:br>
              <a:rPr lang="en-US"/>
            </a:br>
            <a:r>
              <a:rPr lang="en-US" sz="3600">
                <a:solidFill>
                  <a:schemeClr val="accent1"/>
                </a:solidFill>
              </a:rPr>
              <a:t>IOMMU Key Element</a:t>
            </a:r>
          </a:p>
        </p:txBody>
      </p:sp>
      <p:sp>
        <p:nvSpPr>
          <p:cNvPr id="399363" name="Rectangle 1027"/>
          <p:cNvSpPr>
            <a:spLocks noGrp="1" noChangeArrowheads="1"/>
          </p:cNvSpPr>
          <p:nvPr>
            <p:ph idx="1"/>
          </p:nvPr>
        </p:nvSpPr>
        <p:spPr>
          <a:xfrm>
            <a:off x="382588" y="1905000"/>
            <a:ext cx="8380412" cy="2369879"/>
          </a:xfrm>
        </p:spPr>
        <p:txBody>
          <a:bodyPr/>
          <a:lstStyle/>
          <a:p>
            <a:r>
              <a:rPr lang="en-US" sz="2400" dirty="0">
                <a:cs typeface="Arial" charset="0"/>
              </a:rPr>
              <a:t>Isolation</a:t>
            </a:r>
          </a:p>
          <a:p>
            <a:pPr lvl="1"/>
            <a:r>
              <a:rPr lang="en-US" sz="2000" dirty="0">
                <a:cs typeface="Arial" charset="0"/>
              </a:rPr>
              <a:t>Access control for accelerator requests</a:t>
            </a:r>
          </a:p>
          <a:p>
            <a:pPr lvl="1"/>
            <a:r>
              <a:rPr lang="en-US" sz="2000" dirty="0">
                <a:cs typeface="Arial" charset="0"/>
              </a:rPr>
              <a:t>Supports multi-context accelerator</a:t>
            </a:r>
          </a:p>
          <a:p>
            <a:r>
              <a:rPr lang="en-US" sz="2400" dirty="0">
                <a:cs typeface="Arial" charset="0"/>
              </a:rPr>
              <a:t>Virtualization Support</a:t>
            </a:r>
          </a:p>
          <a:p>
            <a:pPr lvl="1"/>
            <a:r>
              <a:rPr lang="en-US" sz="2000" dirty="0">
                <a:cs typeface="Arial" charset="0"/>
              </a:rPr>
              <a:t>Maps accesses from guest to host addresses</a:t>
            </a:r>
          </a:p>
          <a:p>
            <a:pPr lvl="1"/>
            <a:r>
              <a:rPr lang="en-US" sz="2000" dirty="0">
                <a:cs typeface="Arial" charset="0"/>
              </a:rPr>
              <a:t>Direct context to Guest OS assignment</a:t>
            </a:r>
          </a:p>
          <a:p>
            <a:r>
              <a:rPr lang="en-US" sz="2400" dirty="0">
                <a:cs typeface="Arial" charset="0"/>
              </a:rPr>
              <a:t>Shared virtual address space </a:t>
            </a:r>
          </a:p>
          <a:p>
            <a:pPr lvl="1"/>
            <a:r>
              <a:rPr lang="en-US" sz="2000" dirty="0">
                <a:cs typeface="Arial" charset="0"/>
              </a:rPr>
              <a:t>Maps accelerator accesses from guest virtual to host physical address</a:t>
            </a:r>
          </a:p>
          <a:p>
            <a:pPr lvl="1"/>
            <a:r>
              <a:rPr lang="en-US" sz="2000" dirty="0">
                <a:cs typeface="Arial" charset="0"/>
              </a:rPr>
              <a:t>Direct accelerator to application communication</a:t>
            </a:r>
          </a:p>
          <a:p>
            <a:pPr lvl="1"/>
            <a:r>
              <a:rPr lang="en-US" sz="2000" dirty="0">
                <a:cs typeface="Arial" charset="0"/>
              </a:rPr>
              <a:t>Supports accelerator page faults</a:t>
            </a:r>
          </a:p>
          <a:p>
            <a:pPr lvl="2"/>
            <a:r>
              <a:rPr lang="en-US" sz="1800" dirty="0">
                <a:cs typeface="Arial" charset="0"/>
              </a:rPr>
              <a:t>Need for page-pinning eliminated</a:t>
            </a:r>
            <a:endParaRPr lang="en-US" sz="1800" dirty="0"/>
          </a:p>
        </p:txBody>
      </p:sp>
    </p:spTree>
  </p:cSld>
  <p:clrMapOvr>
    <a:masterClrMapping/>
  </p:clrMapOvr>
  <p:transition>
    <p:fade/>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2258" name="Rectangle 2"/>
          <p:cNvSpPr>
            <a:spLocks noGrp="1" noChangeArrowheads="1"/>
          </p:cNvSpPr>
          <p:nvPr>
            <p:ph type="title"/>
          </p:nvPr>
        </p:nvSpPr>
        <p:spPr/>
        <p:txBody>
          <a:bodyPr/>
          <a:lstStyle/>
          <a:p>
            <a:r>
              <a:rPr lang="en-US" dirty="0"/>
              <a:t>Jumpstart </a:t>
            </a:r>
            <a:r>
              <a:rPr lang="en-US" dirty="0" smtClean="0"/>
              <a:t>Development</a:t>
            </a:r>
            <a:endParaRPr lang="en-US" dirty="0"/>
          </a:p>
        </p:txBody>
      </p:sp>
      <p:sp>
        <p:nvSpPr>
          <p:cNvPr id="352259" name="Rectangle 3"/>
          <p:cNvSpPr>
            <a:spLocks noGrp="1" noChangeArrowheads="1"/>
          </p:cNvSpPr>
          <p:nvPr>
            <p:ph idx="1"/>
          </p:nvPr>
        </p:nvSpPr>
        <p:spPr/>
        <p:txBody>
          <a:bodyPr/>
          <a:lstStyle/>
          <a:p>
            <a:pPr>
              <a:buFont typeface="Wingdings" pitchFamily="2" charset="2"/>
              <a:buNone/>
            </a:pPr>
            <a:r>
              <a:rPr lang="en-US" sz="2000" dirty="0" err="1">
                <a:solidFill>
                  <a:schemeClr val="accent1"/>
                </a:solidFill>
              </a:rPr>
              <a:t>SimNow</a:t>
            </a:r>
            <a:r>
              <a:rPr lang="en-US" sz="2000" dirty="0">
                <a:solidFill>
                  <a:schemeClr val="accent1"/>
                </a:solidFill>
              </a:rPr>
              <a:t>!™ Software Simulator</a:t>
            </a:r>
          </a:p>
          <a:p>
            <a:r>
              <a:rPr lang="en-US" sz="2000" dirty="0" err="1"/>
              <a:t>SimNow</a:t>
            </a:r>
            <a:r>
              <a:rPr lang="en-US" sz="2000" dirty="0"/>
              <a:t>!™ software is designed to be faster than other x86 simulators</a:t>
            </a:r>
          </a:p>
          <a:p>
            <a:pPr lvl="1"/>
            <a:r>
              <a:rPr lang="en-US" sz="1800" dirty="0"/>
              <a:t>Its speed comes from using dynamic translation and in not attempting to model fine detail.</a:t>
            </a:r>
          </a:p>
          <a:p>
            <a:r>
              <a:rPr lang="en-US" sz="2000" dirty="0" err="1"/>
              <a:t>SimNow</a:t>
            </a:r>
            <a:r>
              <a:rPr lang="en-US" sz="2000" dirty="0"/>
              <a:t>! models the entire PC platform.</a:t>
            </a:r>
          </a:p>
          <a:p>
            <a:pPr lvl="1"/>
            <a:r>
              <a:rPr lang="en-US" sz="1800" dirty="0" err="1"/>
              <a:t>SimNow</a:t>
            </a:r>
            <a:r>
              <a:rPr lang="en-US" sz="1800" dirty="0"/>
              <a:t> models specific chipsets and functionality</a:t>
            </a:r>
          </a:p>
          <a:p>
            <a:pPr lvl="1"/>
            <a:r>
              <a:rPr lang="en-US" sz="1800" dirty="0"/>
              <a:t>An unmodified BIOS and OS boot and run correctly</a:t>
            </a:r>
          </a:p>
          <a:p>
            <a:r>
              <a:rPr lang="en-US" sz="2000" dirty="0" err="1"/>
              <a:t>SimNow</a:t>
            </a:r>
            <a:r>
              <a:rPr lang="en-US" sz="2000" dirty="0"/>
              <a:t>! software is configurable, and is designed to emulate about a dozen different AMD </a:t>
            </a:r>
            <a:r>
              <a:rPr lang="en-US" sz="2000" dirty="0" err="1"/>
              <a:t>Athlon</a:t>
            </a:r>
            <a:r>
              <a:rPr lang="en-US" sz="2000" dirty="0"/>
              <a:t>™ 64 and AMD </a:t>
            </a:r>
            <a:r>
              <a:rPr lang="en-US" sz="2000" dirty="0" err="1"/>
              <a:t>Opteron</a:t>
            </a:r>
            <a:r>
              <a:rPr lang="en-US" sz="2000" dirty="0"/>
              <a:t>™ processor-based platforms</a:t>
            </a:r>
          </a:p>
          <a:p>
            <a:pPr lvl="1"/>
            <a:r>
              <a:rPr lang="en-US" sz="1800" dirty="0"/>
              <a:t>Multi-core processors, IOMMU, and TPM models available</a:t>
            </a:r>
          </a:p>
          <a:p>
            <a:r>
              <a:rPr lang="en-US" sz="2000" dirty="0" err="1"/>
              <a:t>SimNow</a:t>
            </a:r>
            <a:r>
              <a:rPr lang="en-US" sz="2000" dirty="0"/>
              <a:t>! is licensed by AMD under specific terms and conditions</a:t>
            </a:r>
          </a:p>
          <a:p>
            <a:endParaRPr lang="en-US" sz="2000" dirty="0"/>
          </a:p>
        </p:txBody>
      </p:sp>
    </p:spTree>
  </p:cSld>
  <p:clrMapOvr>
    <a:masterClrMapping/>
  </p:clrMapOvr>
  <p:transition>
    <p:fade/>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1026"/>
          <p:cNvSpPr>
            <a:spLocks noGrp="1" noChangeArrowheads="1"/>
          </p:cNvSpPr>
          <p:nvPr>
            <p:ph type="title"/>
          </p:nvPr>
        </p:nvSpPr>
        <p:spPr/>
        <p:txBody>
          <a:bodyPr/>
          <a:lstStyle/>
          <a:p>
            <a:r>
              <a:rPr lang="en-US"/>
              <a:t>Call To Action</a:t>
            </a:r>
          </a:p>
        </p:txBody>
      </p:sp>
      <p:sp>
        <p:nvSpPr>
          <p:cNvPr id="243715" name="Rectangle 1027"/>
          <p:cNvSpPr>
            <a:spLocks noGrp="1" noChangeArrowheads="1"/>
          </p:cNvSpPr>
          <p:nvPr>
            <p:ph idx="1"/>
          </p:nvPr>
        </p:nvSpPr>
        <p:spPr>
          <a:xfrm>
            <a:off x="382588" y="1414464"/>
            <a:ext cx="8380412" cy="3814890"/>
          </a:xfrm>
        </p:spPr>
        <p:txBody>
          <a:bodyPr/>
          <a:lstStyle/>
          <a:p>
            <a:r>
              <a:rPr lang="en-US" dirty="0"/>
              <a:t>Chipsets with AMD IOMMU Revision 1.2</a:t>
            </a:r>
          </a:p>
          <a:p>
            <a:r>
              <a:rPr lang="en-US" dirty="0"/>
              <a:t>Platforms with AMD IOMMU and TPM</a:t>
            </a:r>
          </a:p>
          <a:p>
            <a:r>
              <a:rPr lang="en-US" dirty="0"/>
              <a:t>Firmware support for AMD IOMMU</a:t>
            </a:r>
          </a:p>
          <a:p>
            <a:r>
              <a:rPr lang="en-US" dirty="0"/>
              <a:t>Firmware support for industry-standard secure initialization</a:t>
            </a:r>
          </a:p>
          <a:p>
            <a:r>
              <a:rPr lang="en-US" dirty="0"/>
              <a:t>Peripheral support for PCI-SIG virtualization </a:t>
            </a:r>
            <a:r>
              <a:rPr lang="en-US" dirty="0" smtClean="0"/>
              <a:t>and </a:t>
            </a:r>
            <a:r>
              <a:rPr lang="en-US" dirty="0"/>
              <a:t>PCI-IOV for direct device-assignment</a:t>
            </a:r>
          </a:p>
        </p:txBody>
      </p:sp>
    </p:spTree>
  </p:cSld>
  <p:clrMapOvr>
    <a:masterClrMapping/>
  </p:clrMapOvr>
  <p:transition>
    <p:fade/>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4" name="Rectangle 1030"/>
          <p:cNvSpPr>
            <a:spLocks noGrp="1" noChangeArrowheads="1"/>
          </p:cNvSpPr>
          <p:nvPr>
            <p:ph type="title"/>
          </p:nvPr>
        </p:nvSpPr>
        <p:spPr/>
        <p:txBody>
          <a:bodyPr/>
          <a:lstStyle/>
          <a:p>
            <a:r>
              <a:rPr lang="en-US"/>
              <a:t>Additional Resources</a:t>
            </a:r>
          </a:p>
        </p:txBody>
      </p:sp>
      <p:sp>
        <p:nvSpPr>
          <p:cNvPr id="242695" name="Rectangle 1031"/>
          <p:cNvSpPr>
            <a:spLocks noGrp="1" noChangeArrowheads="1"/>
          </p:cNvSpPr>
          <p:nvPr>
            <p:ph idx="1"/>
          </p:nvPr>
        </p:nvSpPr>
        <p:spPr>
          <a:xfrm>
            <a:off x="382588" y="1414464"/>
            <a:ext cx="8380412" cy="4802084"/>
          </a:xfrm>
        </p:spPr>
        <p:txBody>
          <a:bodyPr/>
          <a:lstStyle/>
          <a:p>
            <a:pPr marL="342900" indent="-342900"/>
            <a:r>
              <a:rPr lang="en-US" sz="1800"/>
              <a:t>Web </a:t>
            </a:r>
            <a:r>
              <a:rPr lang="en-US" sz="1800" smtClean="0"/>
              <a:t>Resources</a:t>
            </a:r>
            <a:endParaRPr lang="en-US" sz="1800" dirty="0"/>
          </a:p>
          <a:p>
            <a:pPr marL="633413" lvl="1" indent="-288925"/>
            <a:r>
              <a:rPr lang="en-US" sz="1600" dirty="0"/>
              <a:t>Specs: </a:t>
            </a:r>
            <a:r>
              <a:rPr lang="en-US" sz="1600" dirty="0" smtClean="0"/>
              <a:t> </a:t>
            </a:r>
            <a:r>
              <a:rPr lang="en-US" sz="1600" dirty="0" smtClean="0">
                <a:solidFill>
                  <a:schemeClr val="hlink"/>
                </a:solidFill>
                <a:hlinkClick r:id="rId3"/>
              </a:rPr>
              <a:t>http</a:t>
            </a:r>
            <a:r>
              <a:rPr lang="en-US" sz="1600" dirty="0">
                <a:solidFill>
                  <a:schemeClr val="hlink"/>
                </a:solidFill>
                <a:hlinkClick r:id="rId3"/>
              </a:rPr>
              <a:t>://www.amd.com</a:t>
            </a:r>
            <a:r>
              <a:rPr lang="en-US" sz="1600" dirty="0">
                <a:solidFill>
                  <a:schemeClr val="hlink"/>
                </a:solidFill>
              </a:rPr>
              <a:t> </a:t>
            </a:r>
          </a:p>
          <a:p>
            <a:pPr marL="1652588" lvl="2"/>
            <a:r>
              <a:rPr lang="en-US" sz="1400" dirty="0"/>
              <a:t>IOMMU (</a:t>
            </a:r>
            <a:r>
              <a:rPr lang="en-US" sz="1400" i="1" dirty="0"/>
              <a:t>search for</a:t>
            </a:r>
            <a:r>
              <a:rPr lang="en-US" sz="1400" dirty="0"/>
              <a:t> IOMMU)</a:t>
            </a:r>
          </a:p>
          <a:p>
            <a:pPr marL="1652588" lvl="2"/>
            <a:r>
              <a:rPr lang="en-US" sz="1400" dirty="0" err="1"/>
              <a:t>Torrenza</a:t>
            </a:r>
            <a:r>
              <a:rPr lang="en-US" sz="1400" dirty="0"/>
              <a:t>:</a:t>
            </a:r>
            <a:br>
              <a:rPr lang="en-US" sz="1400" dirty="0"/>
            </a:br>
            <a:r>
              <a:rPr lang="en-US" sz="1050" u="sng" dirty="0">
                <a:solidFill>
                  <a:schemeClr val="hlink"/>
                </a:solidFill>
              </a:rPr>
              <a:t>http://enterprise.amd.com/us-en/AMD-Business/Technology-Home/Torrenza.aspx</a:t>
            </a:r>
          </a:p>
          <a:p>
            <a:pPr marL="633413" lvl="1" indent="-288925"/>
            <a:r>
              <a:rPr lang="en-US" sz="1600" dirty="0"/>
              <a:t>Developers: </a:t>
            </a:r>
            <a:r>
              <a:rPr lang="en-US" sz="1600" dirty="0" smtClean="0"/>
              <a:t> </a:t>
            </a:r>
            <a:r>
              <a:rPr lang="en-US" sz="1600" dirty="0" smtClean="0">
                <a:solidFill>
                  <a:schemeClr val="hlink"/>
                </a:solidFill>
                <a:hlinkClick r:id="rId4"/>
              </a:rPr>
              <a:t>http</a:t>
            </a:r>
            <a:r>
              <a:rPr lang="en-US" sz="1600" dirty="0">
                <a:solidFill>
                  <a:schemeClr val="hlink"/>
                </a:solidFill>
                <a:hlinkClick r:id="rId4"/>
              </a:rPr>
              <a:t>://developer.amd.com</a:t>
            </a:r>
            <a:r>
              <a:rPr lang="en-US" sz="1600" dirty="0">
                <a:solidFill>
                  <a:schemeClr val="hlink"/>
                </a:solidFill>
              </a:rPr>
              <a:t> </a:t>
            </a:r>
            <a:r>
              <a:rPr lang="en-US" sz="1600" dirty="0"/>
              <a:t> </a:t>
            </a:r>
          </a:p>
          <a:p>
            <a:pPr marL="633413" lvl="1" indent="-288925"/>
            <a:r>
              <a:rPr lang="en-US" sz="1600" dirty="0" err="1"/>
              <a:t>SimNow</a:t>
            </a:r>
            <a:r>
              <a:rPr lang="en-US" sz="1600" dirty="0"/>
              <a:t>!</a:t>
            </a:r>
            <a:r>
              <a:rPr lang="en-US" sz="1600" dirty="0">
                <a:cs typeface="Arial" charset="0"/>
              </a:rPr>
              <a:t>™</a:t>
            </a:r>
            <a:r>
              <a:rPr lang="en-US" sz="1600" dirty="0"/>
              <a:t>: </a:t>
            </a:r>
            <a:r>
              <a:rPr lang="en-US" sz="1600" dirty="0" smtClean="0"/>
              <a:t> </a:t>
            </a:r>
            <a:r>
              <a:rPr lang="en-US" sz="1600" dirty="0" smtClean="0">
                <a:hlinkClick r:id="rId5"/>
              </a:rPr>
              <a:t>http</a:t>
            </a:r>
            <a:r>
              <a:rPr lang="en-US" sz="1600" dirty="0">
                <a:hlinkClick r:id="rId5"/>
              </a:rPr>
              <a:t>://developer.amd.com/downloads.jsp </a:t>
            </a:r>
            <a:r>
              <a:rPr lang="en-US" sz="1600" dirty="0"/>
              <a:t> </a:t>
            </a:r>
          </a:p>
          <a:p>
            <a:pPr marL="633413" lvl="1" indent="-288925"/>
            <a:r>
              <a:rPr lang="en-US" sz="1600" dirty="0"/>
              <a:t>TCG</a:t>
            </a:r>
            <a:r>
              <a:rPr lang="en-US" sz="1600" dirty="0" smtClean="0"/>
              <a:t>:  </a:t>
            </a:r>
            <a:r>
              <a:rPr lang="en-US" sz="1600" dirty="0">
                <a:solidFill>
                  <a:schemeClr val="hlink"/>
                </a:solidFill>
                <a:hlinkClick r:id="rId6"/>
              </a:rPr>
              <a:t>http://www.TrustedComputingGroup.org</a:t>
            </a:r>
            <a:endParaRPr lang="en-US" sz="1600" dirty="0">
              <a:solidFill>
                <a:schemeClr val="hlink"/>
              </a:solidFill>
            </a:endParaRPr>
          </a:p>
          <a:p>
            <a:pPr marL="633413" lvl="1" indent="-288925"/>
            <a:r>
              <a:rPr lang="en-US" sz="1600" dirty="0"/>
              <a:t>PCI-SIG: </a:t>
            </a:r>
            <a:r>
              <a:rPr lang="en-US" sz="1600" dirty="0" smtClean="0"/>
              <a:t> </a:t>
            </a:r>
            <a:r>
              <a:rPr lang="en-US" sz="1600" dirty="0" smtClean="0">
                <a:hlinkClick r:id="rId7"/>
              </a:rPr>
              <a:t>http</a:t>
            </a:r>
            <a:r>
              <a:rPr lang="en-US" sz="1600" dirty="0">
                <a:hlinkClick r:id="rId7"/>
              </a:rPr>
              <a:t>://www.pcisig.com/home</a:t>
            </a:r>
            <a:r>
              <a:rPr lang="en-US" sz="1600" dirty="0"/>
              <a:t>  </a:t>
            </a:r>
          </a:p>
          <a:p>
            <a:pPr marL="342900" indent="-342900"/>
            <a:r>
              <a:rPr lang="en-US" sz="1800" dirty="0"/>
              <a:t>Related Sessions</a:t>
            </a:r>
          </a:p>
          <a:p>
            <a:pPr marL="633413" lvl="1" indent="-288925"/>
            <a:r>
              <a:rPr lang="en-US" sz="1600" dirty="0"/>
              <a:t>Implementing PCI I/O Virtualization Standards Based Designs</a:t>
            </a:r>
          </a:p>
          <a:p>
            <a:pPr marL="633413" lvl="1" indent="-288925"/>
            <a:r>
              <a:rPr lang="en-US" sz="1600" dirty="0"/>
              <a:t>Interactive Discussion on PCI IOV Usage Models and Implementation Considerations</a:t>
            </a:r>
          </a:p>
          <a:p>
            <a:pPr marL="342900" indent="-342900"/>
            <a:r>
              <a:rPr lang="en-US" sz="1800" dirty="0"/>
              <a:t>For Email addresses</a:t>
            </a:r>
          </a:p>
          <a:p>
            <a:pPr marL="633413" lvl="1" indent="-288925"/>
            <a:r>
              <a:rPr lang="en-US" sz="1600" dirty="0"/>
              <a:t>Contact:  </a:t>
            </a:r>
          </a:p>
        </p:txBody>
      </p:sp>
      <p:sp>
        <p:nvSpPr>
          <p:cNvPr id="242693" name="Text Box 1029"/>
          <p:cNvSpPr txBox="1">
            <a:spLocks noChangeArrowheads="1"/>
          </p:cNvSpPr>
          <p:nvPr/>
        </p:nvSpPr>
        <p:spPr bwMode="auto">
          <a:xfrm>
            <a:off x="1790700" y="5791200"/>
            <a:ext cx="5562600" cy="369332"/>
          </a:xfrm>
          <a:prstGeom prst="rect">
            <a:avLst/>
          </a:prstGeom>
          <a:noFill/>
          <a:ln w="12700">
            <a:noFill/>
            <a:miter lim="800000"/>
            <a:headEnd/>
            <a:tailEnd/>
          </a:ln>
          <a:effectLst/>
        </p:spPr>
        <p:txBody>
          <a:bodyPr>
            <a:spAutoFit/>
          </a:bodyPr>
          <a:lstStyle/>
          <a:p>
            <a:pPr algn="ctr"/>
            <a:r>
              <a:rPr lang="en-US" b="0" dirty="0" smtClean="0">
                <a:latin typeface="+mn-lt"/>
              </a:rPr>
              <a:t>Andrew.Kegel @ amd.com, mark.hummel @</a:t>
            </a:r>
            <a:r>
              <a:rPr lang="en-US" b="0" dirty="0" err="1" smtClean="0">
                <a:latin typeface="+mn-lt"/>
              </a:rPr>
              <a:t>amd.com</a:t>
            </a:r>
            <a:r>
              <a:rPr lang="en-US" b="0" dirty="0" smtClean="0">
                <a:latin typeface="+mn-lt"/>
              </a:rPr>
              <a:t> </a:t>
            </a:r>
            <a:endParaRPr lang="en-US" b="0" dirty="0">
              <a:latin typeface="+mn-lt"/>
            </a:endParaRPr>
          </a:p>
        </p:txBody>
      </p:sp>
    </p:spTree>
  </p:cSld>
  <p:clrMapOvr>
    <a:masterClrMapping/>
  </p:clrMapOvr>
  <p:transition>
    <p:fade/>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4308" name="Rectangle 1028"/>
          <p:cNvSpPr>
            <a:spLocks noGrp="1" noChangeArrowheads="1"/>
          </p:cNvSpPr>
          <p:nvPr>
            <p:ph type="title"/>
          </p:nvPr>
        </p:nvSpPr>
        <p:spPr/>
        <p:txBody>
          <a:bodyPr/>
          <a:lstStyle/>
          <a:p>
            <a:r>
              <a:rPr lang="en-US"/>
              <a:t>Questions</a:t>
            </a:r>
          </a:p>
        </p:txBody>
      </p:sp>
      <p:sp>
        <p:nvSpPr>
          <p:cNvPr id="354310" name="Text Box 1030"/>
          <p:cNvSpPr txBox="1">
            <a:spLocks noChangeArrowheads="1"/>
          </p:cNvSpPr>
          <p:nvPr/>
        </p:nvSpPr>
        <p:spPr bwMode="auto">
          <a:xfrm>
            <a:off x="220663" y="6205538"/>
            <a:ext cx="581025" cy="274637"/>
          </a:xfrm>
          <a:prstGeom prst="rect">
            <a:avLst/>
          </a:prstGeom>
          <a:noFill/>
          <a:ln w="63500" algn="ctr">
            <a:noFill/>
            <a:miter lim="800000"/>
            <a:headEnd/>
            <a:tailEnd/>
          </a:ln>
          <a:effectLst/>
        </p:spPr>
        <p:txBody>
          <a:bodyPr wrap="none">
            <a:spAutoFit/>
          </a:bodyPr>
          <a:lstStyle/>
          <a:p>
            <a:pPr algn="ctr"/>
            <a:r>
              <a:rPr lang="en-US" sz="1200" b="0">
                <a:solidFill>
                  <a:srgbClr val="0066FF"/>
                </a:solidFill>
                <a:effectLst/>
              </a:rPr>
              <a:t>V1.04</a:t>
            </a:r>
          </a:p>
        </p:txBody>
      </p:sp>
      <p:sp>
        <p:nvSpPr>
          <p:cNvPr id="354355" name="Rectangle 1075"/>
          <p:cNvSpPr>
            <a:spLocks noChangeArrowheads="1"/>
          </p:cNvSpPr>
          <p:nvPr/>
        </p:nvSpPr>
        <p:spPr bwMode="auto">
          <a:xfrm>
            <a:off x="2166937" y="1429176"/>
            <a:ext cx="4800600" cy="4648200"/>
          </a:xfrm>
          <a:prstGeom prst="rect">
            <a:avLst/>
          </a:prstGeom>
          <a:solidFill>
            <a:schemeClr val="bg2"/>
          </a:solidFill>
          <a:ln w="25400" algn="ctr">
            <a:solidFill>
              <a:schemeClr val="tx2"/>
            </a:solidFill>
            <a:miter lim="800000"/>
            <a:headEnd/>
            <a:tailEnd/>
          </a:ln>
          <a:effectLst/>
        </p:spPr>
        <p:txBody>
          <a:bodyPr wrap="none" anchor="ctr"/>
          <a:lstStyle/>
          <a:p>
            <a:endParaRPr lang="en-US"/>
          </a:p>
        </p:txBody>
      </p:sp>
      <p:pic>
        <p:nvPicPr>
          <p:cNvPr id="354356" name="Picture 1076" descr="barcelona_die"/>
          <p:cNvPicPr>
            <a:picLocks noChangeAspect="1" noChangeArrowheads="1"/>
          </p:cNvPicPr>
          <p:nvPr/>
        </p:nvPicPr>
        <p:blipFill>
          <a:blip r:embed="rId3"/>
          <a:srcRect/>
          <a:stretch>
            <a:fillRect/>
          </a:stretch>
        </p:blipFill>
        <p:spPr bwMode="auto">
          <a:xfrm rot="1148538">
            <a:off x="2651125" y="1949876"/>
            <a:ext cx="3841750" cy="3589338"/>
          </a:xfrm>
          <a:prstGeom prst="rect">
            <a:avLst/>
          </a:prstGeom>
          <a:noFill/>
        </p:spPr>
      </p:pic>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146" name="Rectangle 2"/>
          <p:cNvSpPr>
            <a:spLocks noGrp="1" noChangeArrowheads="1"/>
          </p:cNvSpPr>
          <p:nvPr>
            <p:ph type="title"/>
          </p:nvPr>
        </p:nvSpPr>
        <p:spPr>
          <a:xfrm>
            <a:off x="381000" y="228600"/>
            <a:ext cx="8393113" cy="1409700"/>
          </a:xfrm>
        </p:spPr>
        <p:txBody>
          <a:bodyPr/>
          <a:lstStyle/>
          <a:p>
            <a:r>
              <a:rPr lang="en-US" dirty="0"/>
              <a:t>Multiple </a:t>
            </a:r>
            <a:r>
              <a:rPr lang="en-US" dirty="0" smtClean="0"/>
              <a:t>Cores Mean </a:t>
            </a:r>
            <a:br>
              <a:rPr lang="en-US" dirty="0" smtClean="0"/>
            </a:br>
            <a:r>
              <a:rPr lang="en-US" dirty="0" smtClean="0"/>
              <a:t>Less Hardware</a:t>
            </a:r>
            <a:endParaRPr lang="en-US" dirty="0"/>
          </a:p>
        </p:txBody>
      </p:sp>
      <p:sp>
        <p:nvSpPr>
          <p:cNvPr id="262148" name="Rectangle 4"/>
          <p:cNvSpPr>
            <a:spLocks noChangeArrowheads="1"/>
          </p:cNvSpPr>
          <p:nvPr/>
        </p:nvSpPr>
        <p:spPr bwMode="blackWhite">
          <a:xfrm>
            <a:off x="352425" y="1784350"/>
            <a:ext cx="3536950" cy="4027488"/>
          </a:xfrm>
          <a:prstGeom prst="rect">
            <a:avLst/>
          </a:prstGeom>
          <a:ln>
            <a:headEnd/>
            <a:tailEnd/>
          </a:ln>
        </p:spPr>
        <p:style>
          <a:lnRef idx="1">
            <a:schemeClr val="accent2"/>
          </a:lnRef>
          <a:fillRef idx="3">
            <a:schemeClr val="accent2"/>
          </a:fillRef>
          <a:effectRef idx="2">
            <a:schemeClr val="accent2"/>
          </a:effectRef>
          <a:fontRef idx="minor">
            <a:schemeClr val="lt1"/>
          </a:fontRef>
        </p:style>
        <p:txBody>
          <a:bodyPr wrap="none" anchor="ctr"/>
          <a:lstStyle/>
          <a:p>
            <a:pPr algn="ctr"/>
            <a:r>
              <a:rPr lang="en-US" sz="2000" b="0" dirty="0">
                <a:solidFill>
                  <a:schemeClr val="tx1"/>
                </a:solidFill>
              </a:rPr>
              <a:t>Lots of single-core systems</a:t>
            </a:r>
          </a:p>
        </p:txBody>
      </p:sp>
      <p:pic>
        <p:nvPicPr>
          <p:cNvPr id="313366" name="Picture 22" descr="eserver_325_processor_hero"/>
          <p:cNvPicPr>
            <a:picLocks noChangeAspect="1" noChangeArrowheads="1"/>
          </p:cNvPicPr>
          <p:nvPr/>
        </p:nvPicPr>
        <p:blipFill>
          <a:blip r:embed="rId3"/>
          <a:srcRect l="8284" t="21658" r="3944" b="1523"/>
          <a:stretch>
            <a:fillRect/>
          </a:stretch>
        </p:blipFill>
        <p:spPr bwMode="auto">
          <a:xfrm>
            <a:off x="2112963" y="2730500"/>
            <a:ext cx="1484312" cy="606425"/>
          </a:xfrm>
          <a:prstGeom prst="rect">
            <a:avLst/>
          </a:prstGeom>
          <a:noFill/>
          <a:ln w="9525">
            <a:noFill/>
            <a:miter lim="800000"/>
            <a:headEnd/>
            <a:tailEnd/>
          </a:ln>
        </p:spPr>
      </p:pic>
      <p:pic>
        <p:nvPicPr>
          <p:cNvPr id="2" name="Picture 22" descr="eserver_325_processor_hero"/>
          <p:cNvPicPr>
            <a:picLocks noChangeAspect="1" noChangeArrowheads="1"/>
          </p:cNvPicPr>
          <p:nvPr/>
        </p:nvPicPr>
        <p:blipFill>
          <a:blip r:embed="rId3"/>
          <a:srcRect l="8284" t="21658" r="3944" b="1523"/>
          <a:stretch>
            <a:fillRect/>
          </a:stretch>
        </p:blipFill>
        <p:spPr bwMode="auto">
          <a:xfrm>
            <a:off x="588963" y="2730500"/>
            <a:ext cx="1484312" cy="606425"/>
          </a:xfrm>
          <a:prstGeom prst="rect">
            <a:avLst/>
          </a:prstGeom>
          <a:noFill/>
          <a:ln w="9525">
            <a:noFill/>
            <a:miter lim="800000"/>
            <a:headEnd/>
            <a:tailEnd/>
          </a:ln>
        </p:spPr>
      </p:pic>
      <p:pic>
        <p:nvPicPr>
          <p:cNvPr id="3" name="Picture 22" descr="eserver_325_processor_hero"/>
          <p:cNvPicPr>
            <a:picLocks noChangeAspect="1" noChangeArrowheads="1"/>
          </p:cNvPicPr>
          <p:nvPr/>
        </p:nvPicPr>
        <p:blipFill>
          <a:blip r:embed="rId3"/>
          <a:srcRect l="8284" t="21658" r="3944" b="1523"/>
          <a:stretch>
            <a:fillRect/>
          </a:stretch>
        </p:blipFill>
        <p:spPr bwMode="auto">
          <a:xfrm>
            <a:off x="2112963" y="2044700"/>
            <a:ext cx="1484312" cy="606425"/>
          </a:xfrm>
          <a:prstGeom prst="rect">
            <a:avLst/>
          </a:prstGeom>
          <a:noFill/>
          <a:ln w="9525">
            <a:noFill/>
            <a:miter lim="800000"/>
            <a:headEnd/>
            <a:tailEnd/>
          </a:ln>
        </p:spPr>
      </p:pic>
      <p:pic>
        <p:nvPicPr>
          <p:cNvPr id="4" name="Picture 22" descr="eserver_325_processor_hero"/>
          <p:cNvPicPr>
            <a:picLocks noChangeAspect="1" noChangeArrowheads="1"/>
          </p:cNvPicPr>
          <p:nvPr/>
        </p:nvPicPr>
        <p:blipFill>
          <a:blip r:embed="rId3"/>
          <a:srcRect l="8284" t="21658" r="3944" b="1523"/>
          <a:stretch>
            <a:fillRect/>
          </a:stretch>
        </p:blipFill>
        <p:spPr bwMode="auto">
          <a:xfrm>
            <a:off x="588963" y="2044700"/>
            <a:ext cx="1484312" cy="606425"/>
          </a:xfrm>
          <a:prstGeom prst="rect">
            <a:avLst/>
          </a:prstGeom>
          <a:noFill/>
          <a:ln w="9525">
            <a:noFill/>
            <a:miter lim="800000"/>
            <a:headEnd/>
            <a:tailEnd/>
          </a:ln>
        </p:spPr>
      </p:pic>
      <p:pic>
        <p:nvPicPr>
          <p:cNvPr id="5" name="Picture 22" descr="eserver_325_processor_hero"/>
          <p:cNvPicPr>
            <a:picLocks noChangeAspect="1" noChangeArrowheads="1"/>
          </p:cNvPicPr>
          <p:nvPr/>
        </p:nvPicPr>
        <p:blipFill>
          <a:blip r:embed="rId3"/>
          <a:srcRect l="8284" t="21658" r="3944" b="1523"/>
          <a:stretch>
            <a:fillRect/>
          </a:stretch>
        </p:blipFill>
        <p:spPr bwMode="auto">
          <a:xfrm>
            <a:off x="2112963" y="4875213"/>
            <a:ext cx="1484312" cy="606425"/>
          </a:xfrm>
          <a:prstGeom prst="rect">
            <a:avLst/>
          </a:prstGeom>
          <a:noFill/>
          <a:ln w="9525">
            <a:noFill/>
            <a:miter lim="800000"/>
            <a:headEnd/>
            <a:tailEnd/>
          </a:ln>
        </p:spPr>
      </p:pic>
      <p:pic>
        <p:nvPicPr>
          <p:cNvPr id="6" name="Picture 22" descr="eserver_325_processor_hero"/>
          <p:cNvPicPr>
            <a:picLocks noChangeAspect="1" noChangeArrowheads="1"/>
          </p:cNvPicPr>
          <p:nvPr/>
        </p:nvPicPr>
        <p:blipFill>
          <a:blip r:embed="rId3"/>
          <a:srcRect l="8284" t="21658" r="3944" b="1523"/>
          <a:stretch>
            <a:fillRect/>
          </a:stretch>
        </p:blipFill>
        <p:spPr bwMode="auto">
          <a:xfrm>
            <a:off x="588963" y="4875213"/>
            <a:ext cx="1484312" cy="606425"/>
          </a:xfrm>
          <a:prstGeom prst="rect">
            <a:avLst/>
          </a:prstGeom>
          <a:noFill/>
          <a:ln w="9525">
            <a:noFill/>
            <a:miter lim="800000"/>
            <a:headEnd/>
            <a:tailEnd/>
          </a:ln>
        </p:spPr>
      </p:pic>
      <p:pic>
        <p:nvPicPr>
          <p:cNvPr id="7" name="Picture 22" descr="eserver_325_processor_hero"/>
          <p:cNvPicPr>
            <a:picLocks noChangeAspect="1" noChangeArrowheads="1"/>
          </p:cNvPicPr>
          <p:nvPr/>
        </p:nvPicPr>
        <p:blipFill>
          <a:blip r:embed="rId3"/>
          <a:srcRect l="8284" t="21658" r="3944" b="1523"/>
          <a:stretch>
            <a:fillRect/>
          </a:stretch>
        </p:blipFill>
        <p:spPr bwMode="auto">
          <a:xfrm>
            <a:off x="2112963" y="4189413"/>
            <a:ext cx="1484312" cy="606425"/>
          </a:xfrm>
          <a:prstGeom prst="rect">
            <a:avLst/>
          </a:prstGeom>
          <a:noFill/>
          <a:ln w="9525">
            <a:noFill/>
            <a:miter lim="800000"/>
            <a:headEnd/>
            <a:tailEnd/>
          </a:ln>
        </p:spPr>
      </p:pic>
      <p:pic>
        <p:nvPicPr>
          <p:cNvPr id="8" name="Picture 22" descr="eserver_325_processor_hero"/>
          <p:cNvPicPr>
            <a:picLocks noChangeAspect="1" noChangeArrowheads="1"/>
          </p:cNvPicPr>
          <p:nvPr/>
        </p:nvPicPr>
        <p:blipFill>
          <a:blip r:embed="rId3"/>
          <a:srcRect l="8284" t="21658" r="3944" b="1523"/>
          <a:stretch>
            <a:fillRect/>
          </a:stretch>
        </p:blipFill>
        <p:spPr bwMode="auto">
          <a:xfrm>
            <a:off x="588963" y="4189413"/>
            <a:ext cx="1484312" cy="606425"/>
          </a:xfrm>
          <a:prstGeom prst="rect">
            <a:avLst/>
          </a:prstGeom>
          <a:noFill/>
          <a:ln w="9525">
            <a:noFill/>
            <a:miter lim="800000"/>
            <a:headEnd/>
            <a:tailEnd/>
          </a:ln>
        </p:spPr>
      </p:pic>
      <p:sp>
        <p:nvSpPr>
          <p:cNvPr id="262157" name="Rectangle 13"/>
          <p:cNvSpPr>
            <a:spLocks noChangeArrowheads="1"/>
          </p:cNvSpPr>
          <p:nvPr/>
        </p:nvSpPr>
        <p:spPr bwMode="grayWhite">
          <a:xfrm>
            <a:off x="5381625" y="1774825"/>
            <a:ext cx="3425825" cy="1890713"/>
          </a:xfrm>
          <a:prstGeom prst="rect">
            <a:avLst/>
          </a:prstGeom>
          <a:ln>
            <a:headEnd/>
            <a:tailEnd/>
          </a:ln>
        </p:spPr>
        <p:style>
          <a:lnRef idx="1">
            <a:schemeClr val="accent6"/>
          </a:lnRef>
          <a:fillRef idx="3">
            <a:schemeClr val="accent6"/>
          </a:fillRef>
          <a:effectRef idx="2">
            <a:schemeClr val="accent6"/>
          </a:effectRef>
          <a:fontRef idx="minor">
            <a:schemeClr val="lt1"/>
          </a:fontRef>
        </p:style>
        <p:txBody>
          <a:bodyPr anchor="b" anchorCtr="1"/>
          <a:lstStyle/>
          <a:p>
            <a:pPr algn="ctr"/>
            <a:r>
              <a:rPr lang="en-US" b="0" dirty="0">
                <a:solidFill>
                  <a:schemeClr val="tx1"/>
                </a:solidFill>
              </a:rPr>
              <a:t>What about all the I/O that now routes through the single I/O subsystem?</a:t>
            </a:r>
          </a:p>
        </p:txBody>
      </p:sp>
      <p:pic>
        <p:nvPicPr>
          <p:cNvPr id="313367" name="Picture 23" descr="02066-06%281%29"/>
          <p:cNvPicPr>
            <a:picLocks noChangeAspect="1" noChangeArrowheads="1"/>
          </p:cNvPicPr>
          <p:nvPr/>
        </p:nvPicPr>
        <p:blipFill>
          <a:blip r:embed="rId4"/>
          <a:srcRect/>
          <a:stretch>
            <a:fillRect/>
          </a:stretch>
        </p:blipFill>
        <p:spPr bwMode="auto">
          <a:xfrm>
            <a:off x="6102350" y="1828800"/>
            <a:ext cx="2089150" cy="774700"/>
          </a:xfrm>
          <a:prstGeom prst="rect">
            <a:avLst/>
          </a:prstGeom>
          <a:noFill/>
          <a:ln w="9525">
            <a:noFill/>
            <a:miter lim="800000"/>
            <a:headEnd/>
            <a:tailEnd/>
          </a:ln>
          <a:effectLst>
            <a:outerShdw blurRad="50800" dist="38100" dir="2700000" algn="tl" rotWithShape="0">
              <a:prstClr val="black">
                <a:alpha val="40000"/>
              </a:prstClr>
            </a:outerShdw>
          </a:effectLst>
        </p:spPr>
      </p:pic>
      <p:sp>
        <p:nvSpPr>
          <p:cNvPr id="262160" name="Rectangle 16"/>
          <p:cNvSpPr>
            <a:spLocks noChangeArrowheads="1"/>
          </p:cNvSpPr>
          <p:nvPr/>
        </p:nvSpPr>
        <p:spPr bwMode="grayWhite">
          <a:xfrm>
            <a:off x="5391150" y="3879850"/>
            <a:ext cx="3425825" cy="1890713"/>
          </a:xfrm>
          <a:prstGeom prst="rect">
            <a:avLst/>
          </a:prstGeom>
          <a:ln>
            <a:headEnd/>
            <a:tailEnd/>
          </a:ln>
        </p:spPr>
        <p:style>
          <a:lnRef idx="1">
            <a:schemeClr val="accent6"/>
          </a:lnRef>
          <a:fillRef idx="3">
            <a:schemeClr val="accent6"/>
          </a:fillRef>
          <a:effectRef idx="2">
            <a:schemeClr val="accent6"/>
          </a:effectRef>
          <a:fontRef idx="minor">
            <a:schemeClr val="lt1"/>
          </a:fontRef>
        </p:style>
        <p:txBody>
          <a:bodyPr anchor="b" anchorCtr="1"/>
          <a:lstStyle/>
          <a:p>
            <a:pPr algn="ctr">
              <a:buFontTx/>
              <a:buChar char="•"/>
            </a:pPr>
            <a:r>
              <a:rPr lang="en-US" b="0" dirty="0">
                <a:latin typeface="+mn-lt"/>
              </a:rPr>
              <a:t> CPU improvements drive </a:t>
            </a:r>
            <a:r>
              <a:rPr lang="en-US" b="0" dirty="0" smtClean="0">
                <a:latin typeface="+mn-lt"/>
              </a:rPr>
              <a:t/>
            </a:r>
            <a:br>
              <a:rPr lang="en-US" b="0" dirty="0" smtClean="0">
                <a:latin typeface="+mn-lt"/>
              </a:rPr>
            </a:br>
            <a:r>
              <a:rPr lang="en-US" b="0" dirty="0" smtClean="0">
                <a:latin typeface="+mn-lt"/>
              </a:rPr>
              <a:t>system </a:t>
            </a:r>
            <a:r>
              <a:rPr lang="en-US" b="0" dirty="0">
                <a:latin typeface="+mn-lt"/>
              </a:rPr>
              <a:t>consolidation</a:t>
            </a:r>
          </a:p>
          <a:p>
            <a:pPr algn="ctr">
              <a:buClr>
                <a:schemeClr val="tx1"/>
              </a:buClr>
              <a:buFontTx/>
              <a:buChar char="•"/>
            </a:pPr>
            <a:r>
              <a:rPr lang="en-US" b="0" dirty="0">
                <a:latin typeface="+mn-lt"/>
              </a:rPr>
              <a:t> I/O demands concentrate</a:t>
            </a:r>
          </a:p>
          <a:p>
            <a:pPr algn="ctr">
              <a:buClr>
                <a:schemeClr val="tx1"/>
              </a:buClr>
              <a:buFontTx/>
              <a:buChar char="•"/>
            </a:pPr>
            <a:r>
              <a:rPr lang="en-US" b="0" dirty="0">
                <a:latin typeface="+mn-lt"/>
              </a:rPr>
              <a:t> Need significant overhead reductions to allow </a:t>
            </a:r>
            <a:r>
              <a:rPr lang="en-US" b="0" dirty="0" smtClean="0">
                <a:latin typeface="+mn-lt"/>
              </a:rPr>
              <a:t/>
            </a:r>
            <a:br>
              <a:rPr lang="en-US" b="0" dirty="0" smtClean="0">
                <a:latin typeface="+mn-lt"/>
              </a:rPr>
            </a:br>
            <a:r>
              <a:rPr lang="en-US" b="0" dirty="0" smtClean="0">
                <a:latin typeface="+mn-lt"/>
              </a:rPr>
              <a:t>continued </a:t>
            </a:r>
            <a:r>
              <a:rPr lang="en-US" b="0" dirty="0">
                <a:latin typeface="+mn-lt"/>
              </a:rPr>
              <a:t>consolidation</a:t>
            </a:r>
          </a:p>
        </p:txBody>
      </p:sp>
      <p:sp>
        <p:nvSpPr>
          <p:cNvPr id="262161" name="AutoShape 17"/>
          <p:cNvSpPr>
            <a:spLocks noChangeArrowheads="1"/>
          </p:cNvSpPr>
          <p:nvPr/>
        </p:nvSpPr>
        <p:spPr bwMode="auto">
          <a:xfrm>
            <a:off x="3733800" y="2344738"/>
            <a:ext cx="1752600" cy="781050"/>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gradFill rotWithShape="0">
            <a:gsLst>
              <a:gs pos="0">
                <a:schemeClr val="accent2">
                  <a:gamma/>
                  <a:shade val="56078"/>
                  <a:invGamma/>
                </a:schemeClr>
              </a:gs>
              <a:gs pos="50000">
                <a:schemeClr val="accent2"/>
              </a:gs>
              <a:gs pos="100000">
                <a:schemeClr val="accent2">
                  <a:gamma/>
                  <a:shade val="56078"/>
                  <a:invGamma/>
                </a:schemeClr>
              </a:gs>
            </a:gsLst>
            <a:lin ang="2700000" scaled="1"/>
          </a:gradFill>
          <a:ln w="12700">
            <a:solidFill>
              <a:schemeClr val="accent2"/>
            </a:solidFill>
            <a:miter lim="800000"/>
            <a:headEnd/>
            <a:tailEnd/>
          </a:ln>
          <a:effectLst/>
        </p:spPr>
        <p:txBody>
          <a:bodyPr wrap="none" anchor="ctr"/>
          <a:lstStyle/>
          <a:p>
            <a:pPr algn="ctr"/>
            <a:r>
              <a:rPr lang="en-US" b="0" dirty="0">
                <a:latin typeface="+mn-lt"/>
              </a:rPr>
              <a:t>consolidate</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withEffect">
                                  <p:stCondLst>
                                    <p:cond delay="0"/>
                                  </p:stCondLst>
                                  <p:childTnLst>
                                    <p:set>
                                      <p:cBhvr>
                                        <p:cTn id="6" dur="1" fill="hold">
                                          <p:stCondLst>
                                            <p:cond delay="0"/>
                                          </p:stCondLst>
                                        </p:cTn>
                                        <p:tgtEl>
                                          <p:spTgt spid="313367"/>
                                        </p:tgtEl>
                                        <p:attrNameLst>
                                          <p:attrName>style.visibility</p:attrName>
                                        </p:attrNameLst>
                                      </p:cBhvr>
                                      <p:to>
                                        <p:strVal val="visible"/>
                                      </p:to>
                                    </p:set>
                                    <p:animEffect transition="in" filter="dissolve">
                                      <p:cBhvr>
                                        <p:cTn id="7" dur="500"/>
                                        <p:tgtEl>
                                          <p:spTgt spid="3133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21915" name="Group 27"/>
          <p:cNvGrpSpPr>
            <a:grpSpLocks/>
          </p:cNvGrpSpPr>
          <p:nvPr/>
        </p:nvGrpSpPr>
        <p:grpSpPr bwMode="auto">
          <a:xfrm>
            <a:off x="609600" y="3200400"/>
            <a:ext cx="7315200" cy="2940050"/>
            <a:chOff x="335" y="1978"/>
            <a:chExt cx="4409" cy="1727"/>
          </a:xfrm>
        </p:grpSpPr>
        <p:sp>
          <p:nvSpPr>
            <p:cNvPr id="421916" name="AutoShape 28"/>
            <p:cNvSpPr>
              <a:spLocks noChangeArrowheads="1"/>
            </p:cNvSpPr>
            <p:nvPr/>
          </p:nvSpPr>
          <p:spPr bwMode="auto">
            <a:xfrm rot="-1352627">
              <a:off x="335" y="2439"/>
              <a:ext cx="4409" cy="817"/>
            </a:xfrm>
            <a:prstGeom prst="homePlate">
              <a:avLst>
                <a:gd name="adj" fmla="val 0"/>
              </a:avLst>
            </a:prstGeom>
            <a:solidFill>
              <a:schemeClr val="bg2"/>
            </a:solidFill>
            <a:ln w="12700">
              <a:solidFill>
                <a:schemeClr val="accent2"/>
              </a:solidFill>
              <a:miter lim="800000"/>
              <a:headEnd/>
              <a:tailEnd/>
            </a:ln>
            <a:effectLst/>
          </p:spPr>
          <p:txBody>
            <a:bodyPr wrap="none" anchor="ctr"/>
            <a:lstStyle/>
            <a:p>
              <a:endParaRPr lang="en-US"/>
            </a:p>
          </p:txBody>
        </p:sp>
        <p:sp>
          <p:nvSpPr>
            <p:cNvPr id="421917" name="Line 29"/>
            <p:cNvSpPr>
              <a:spLocks noChangeShapeType="1"/>
            </p:cNvSpPr>
            <p:nvPr/>
          </p:nvSpPr>
          <p:spPr bwMode="auto">
            <a:xfrm flipV="1">
              <a:off x="503" y="1978"/>
              <a:ext cx="4084" cy="1727"/>
            </a:xfrm>
            <a:prstGeom prst="line">
              <a:avLst/>
            </a:prstGeom>
            <a:noFill/>
            <a:ln w="41275">
              <a:solidFill>
                <a:schemeClr val="tx1"/>
              </a:solidFill>
              <a:prstDash val="dash"/>
              <a:round/>
              <a:headEnd/>
              <a:tailEnd/>
            </a:ln>
            <a:effectLst/>
          </p:spPr>
          <p:txBody>
            <a:bodyPr wrap="none" anchor="ctr"/>
            <a:lstStyle/>
            <a:p>
              <a:endParaRPr lang="en-US"/>
            </a:p>
          </p:txBody>
        </p:sp>
      </p:grpSp>
      <p:pic>
        <p:nvPicPr>
          <p:cNvPr id="421918" name="Picture 30" descr="MCj03351760000[1]"/>
          <p:cNvPicPr>
            <a:picLocks noChangeAspect="1" noChangeArrowheads="1"/>
          </p:cNvPicPr>
          <p:nvPr/>
        </p:nvPicPr>
        <p:blipFill>
          <a:blip r:embed="rId3"/>
          <a:srcRect/>
          <a:stretch>
            <a:fillRect/>
          </a:stretch>
        </p:blipFill>
        <p:spPr bwMode="auto">
          <a:xfrm>
            <a:off x="6810375" y="1804988"/>
            <a:ext cx="2333625" cy="2309812"/>
          </a:xfrm>
          <a:prstGeom prst="rect">
            <a:avLst/>
          </a:prstGeom>
          <a:noFill/>
        </p:spPr>
      </p:pic>
      <p:sp>
        <p:nvSpPr>
          <p:cNvPr id="421892" name="Rectangle 4"/>
          <p:cNvSpPr>
            <a:spLocks noGrp="1" noChangeArrowheads="1"/>
          </p:cNvSpPr>
          <p:nvPr>
            <p:ph type="title"/>
          </p:nvPr>
        </p:nvSpPr>
        <p:spPr>
          <a:xfrm>
            <a:off x="381000" y="228600"/>
            <a:ext cx="8393113" cy="1244600"/>
          </a:xfrm>
        </p:spPr>
        <p:txBody>
          <a:bodyPr/>
          <a:lstStyle/>
          <a:p>
            <a:r>
              <a:rPr lang="en-US"/>
              <a:t>Virtualization Ideal</a:t>
            </a:r>
            <a:br>
              <a:rPr lang="en-US"/>
            </a:br>
            <a:r>
              <a:rPr lang="en-US" sz="3600">
                <a:solidFill>
                  <a:schemeClr val="accent1"/>
                </a:solidFill>
              </a:rPr>
              <a:t>More changes ahead</a:t>
            </a:r>
          </a:p>
        </p:txBody>
      </p:sp>
      <p:grpSp>
        <p:nvGrpSpPr>
          <p:cNvPr id="34" name="Group 33"/>
          <p:cNvGrpSpPr/>
          <p:nvPr/>
        </p:nvGrpSpPr>
        <p:grpSpPr>
          <a:xfrm>
            <a:off x="573087" y="3128963"/>
            <a:ext cx="914400" cy="2103437"/>
            <a:chOff x="573087" y="3128963"/>
            <a:chExt cx="914400" cy="2103437"/>
          </a:xfrm>
        </p:grpSpPr>
        <p:sp>
          <p:nvSpPr>
            <p:cNvPr id="421894" name="Rectangle 6"/>
            <p:cNvSpPr>
              <a:spLocks noChangeArrowheads="1"/>
            </p:cNvSpPr>
            <p:nvPr/>
          </p:nvSpPr>
          <p:spPr bwMode="auto">
            <a:xfrm>
              <a:off x="573087" y="3128963"/>
              <a:ext cx="914400" cy="914400"/>
            </a:xfrm>
            <a:prstGeom prst="rect">
              <a:avLst/>
            </a:prstGeom>
            <a:ln>
              <a:headEnd type="none" w="sm" len="sm"/>
              <a:tailEnd type="none" w="sm" len="sm"/>
            </a:ln>
          </p:spPr>
          <p:style>
            <a:lnRef idx="1">
              <a:schemeClr val="accent2"/>
            </a:lnRef>
            <a:fillRef idx="3">
              <a:schemeClr val="accent2"/>
            </a:fillRef>
            <a:effectRef idx="2">
              <a:schemeClr val="accent2"/>
            </a:effectRef>
            <a:fontRef idx="minor">
              <a:schemeClr val="lt1"/>
            </a:fontRef>
          </p:style>
          <p:txBody>
            <a:bodyPr wrap="none" anchor="ctr"/>
            <a:lstStyle/>
            <a:p>
              <a:pPr algn="ctr">
                <a:lnSpc>
                  <a:spcPct val="90000"/>
                </a:lnSpc>
                <a:spcBef>
                  <a:spcPct val="30000"/>
                </a:spcBef>
              </a:pPr>
              <a:r>
                <a:rPr lang="en-US" b="0" dirty="0"/>
                <a:t>SW</a:t>
              </a:r>
            </a:p>
          </p:txBody>
        </p:sp>
        <p:sp>
          <p:nvSpPr>
            <p:cNvPr id="421895" name="Line 7"/>
            <p:cNvSpPr>
              <a:spLocks noChangeShapeType="1"/>
            </p:cNvSpPr>
            <p:nvPr/>
          </p:nvSpPr>
          <p:spPr bwMode="auto">
            <a:xfrm>
              <a:off x="1030287" y="4056063"/>
              <a:ext cx="0" cy="1176337"/>
            </a:xfrm>
            <a:prstGeom prst="line">
              <a:avLst/>
            </a:prstGeom>
            <a:ln>
              <a:headEnd type="none" w="sm" len="sm"/>
              <a:tailEnd type="none" w="sm" len="sm"/>
            </a:ln>
          </p:spPr>
          <p:style>
            <a:lnRef idx="1">
              <a:schemeClr val="accent2"/>
            </a:lnRef>
            <a:fillRef idx="3">
              <a:schemeClr val="accent2"/>
            </a:fillRef>
            <a:effectRef idx="2">
              <a:schemeClr val="accent2"/>
            </a:effectRef>
            <a:fontRef idx="minor">
              <a:schemeClr val="lt1"/>
            </a:fontRef>
          </p:style>
          <p:txBody>
            <a:bodyPr wrap="none" anchor="ctr"/>
            <a:lstStyle/>
            <a:p>
              <a:pPr algn="ctr">
                <a:lnSpc>
                  <a:spcPct val="90000"/>
                </a:lnSpc>
                <a:spcBef>
                  <a:spcPct val="30000"/>
                </a:spcBef>
              </a:pPr>
              <a:endParaRPr lang="en-US" b="0">
                <a:solidFill>
                  <a:schemeClr val="lt1"/>
                </a:solidFill>
                <a:latin typeface="+mn-lt"/>
              </a:endParaRPr>
            </a:p>
          </p:txBody>
        </p:sp>
      </p:grpSp>
      <p:grpSp>
        <p:nvGrpSpPr>
          <p:cNvPr id="36" name="Group 35"/>
          <p:cNvGrpSpPr/>
          <p:nvPr/>
        </p:nvGrpSpPr>
        <p:grpSpPr>
          <a:xfrm>
            <a:off x="2363257" y="2895600"/>
            <a:ext cx="914400" cy="1568132"/>
            <a:chOff x="2706688" y="2744788"/>
            <a:chExt cx="914400" cy="1568132"/>
          </a:xfrm>
        </p:grpSpPr>
        <p:sp>
          <p:nvSpPr>
            <p:cNvPr id="421900" name="Rectangle 12"/>
            <p:cNvSpPr>
              <a:spLocks noChangeAspect="1" noChangeArrowheads="1"/>
            </p:cNvSpPr>
            <p:nvPr/>
          </p:nvSpPr>
          <p:spPr bwMode="auto">
            <a:xfrm>
              <a:off x="2706688" y="2744788"/>
              <a:ext cx="914400" cy="805630"/>
            </a:xfrm>
            <a:prstGeom prst="rect">
              <a:avLst/>
            </a:prstGeom>
            <a:ln>
              <a:headEnd type="none" w="sm" len="sm"/>
              <a:tailEnd type="none" w="sm" len="sm"/>
            </a:ln>
          </p:spPr>
          <p:style>
            <a:lnRef idx="1">
              <a:schemeClr val="accent2"/>
            </a:lnRef>
            <a:fillRef idx="3">
              <a:schemeClr val="accent2"/>
            </a:fillRef>
            <a:effectRef idx="2">
              <a:schemeClr val="accent2"/>
            </a:effectRef>
            <a:fontRef idx="minor">
              <a:schemeClr val="lt1"/>
            </a:fontRef>
          </p:style>
          <p:txBody>
            <a:bodyPr wrap="none" anchor="ctr"/>
            <a:lstStyle/>
            <a:p>
              <a:pPr algn="ctr">
                <a:lnSpc>
                  <a:spcPct val="90000"/>
                </a:lnSpc>
                <a:spcBef>
                  <a:spcPct val="30000"/>
                </a:spcBef>
              </a:pPr>
              <a:r>
                <a:rPr lang="en-US" b="0">
                  <a:solidFill>
                    <a:schemeClr val="lt1"/>
                  </a:solidFill>
                  <a:latin typeface="+mn-lt"/>
                </a:rPr>
                <a:t>NPT</a:t>
              </a:r>
            </a:p>
          </p:txBody>
        </p:sp>
        <p:sp>
          <p:nvSpPr>
            <p:cNvPr id="421901" name="Line 13"/>
            <p:cNvSpPr>
              <a:spLocks noChangeAspect="1" noChangeShapeType="1"/>
            </p:cNvSpPr>
            <p:nvPr/>
          </p:nvSpPr>
          <p:spPr bwMode="auto">
            <a:xfrm>
              <a:off x="3163888" y="3581400"/>
              <a:ext cx="0" cy="731520"/>
            </a:xfrm>
            <a:prstGeom prst="line">
              <a:avLst/>
            </a:prstGeom>
            <a:ln>
              <a:headEnd type="none" w="sm" len="sm"/>
              <a:tailEnd type="none" w="sm" len="sm"/>
            </a:ln>
          </p:spPr>
          <p:style>
            <a:lnRef idx="1">
              <a:schemeClr val="accent2"/>
            </a:lnRef>
            <a:fillRef idx="3">
              <a:schemeClr val="accent2"/>
            </a:fillRef>
            <a:effectRef idx="2">
              <a:schemeClr val="accent2"/>
            </a:effectRef>
            <a:fontRef idx="minor">
              <a:schemeClr val="lt1"/>
            </a:fontRef>
          </p:style>
          <p:txBody>
            <a:bodyPr wrap="none" anchor="ctr"/>
            <a:lstStyle/>
            <a:p>
              <a:pPr algn="ctr">
                <a:lnSpc>
                  <a:spcPct val="90000"/>
                </a:lnSpc>
                <a:spcBef>
                  <a:spcPct val="30000"/>
                </a:spcBef>
              </a:pPr>
              <a:endParaRPr lang="en-US" b="0">
                <a:solidFill>
                  <a:schemeClr val="lt1"/>
                </a:solidFill>
                <a:latin typeface="+mn-lt"/>
              </a:endParaRPr>
            </a:p>
          </p:txBody>
        </p:sp>
      </p:grpSp>
      <p:grpSp>
        <p:nvGrpSpPr>
          <p:cNvPr id="37" name="Group 36"/>
          <p:cNvGrpSpPr/>
          <p:nvPr/>
        </p:nvGrpSpPr>
        <p:grpSpPr>
          <a:xfrm>
            <a:off x="3258342" y="4141471"/>
            <a:ext cx="914400" cy="1497329"/>
            <a:chOff x="3962400" y="3867151"/>
            <a:chExt cx="914400" cy="1497329"/>
          </a:xfrm>
        </p:grpSpPr>
        <p:sp>
          <p:nvSpPr>
            <p:cNvPr id="421903" name="Rectangle 15"/>
            <p:cNvSpPr>
              <a:spLocks noChangeAspect="1" noChangeArrowheads="1"/>
            </p:cNvSpPr>
            <p:nvPr/>
          </p:nvSpPr>
          <p:spPr bwMode="auto">
            <a:xfrm>
              <a:off x="3962400" y="3867151"/>
              <a:ext cx="914400" cy="805171"/>
            </a:xfrm>
            <a:prstGeom prst="rect">
              <a:avLst/>
            </a:prstGeom>
            <a:ln>
              <a:headEnd type="none" w="sm" len="sm"/>
              <a:tailEnd type="none" w="sm" len="sm"/>
            </a:ln>
          </p:spPr>
          <p:style>
            <a:lnRef idx="1">
              <a:schemeClr val="accent2"/>
            </a:lnRef>
            <a:fillRef idx="3">
              <a:schemeClr val="accent2"/>
            </a:fillRef>
            <a:effectRef idx="2">
              <a:schemeClr val="accent2"/>
            </a:effectRef>
            <a:fontRef idx="minor">
              <a:schemeClr val="lt1"/>
            </a:fontRef>
          </p:style>
          <p:txBody>
            <a:bodyPr wrap="none" anchor="ctr"/>
            <a:lstStyle/>
            <a:p>
              <a:pPr algn="ctr">
                <a:lnSpc>
                  <a:spcPct val="90000"/>
                </a:lnSpc>
                <a:spcBef>
                  <a:spcPct val="30000"/>
                </a:spcBef>
              </a:pPr>
              <a:r>
                <a:rPr lang="en-US" b="0" dirty="0">
                  <a:solidFill>
                    <a:schemeClr val="lt1"/>
                  </a:solidFill>
                  <a:latin typeface="+mn-lt"/>
                </a:rPr>
                <a:t>IOMMU</a:t>
              </a:r>
            </a:p>
          </p:txBody>
        </p:sp>
        <p:sp>
          <p:nvSpPr>
            <p:cNvPr id="421904" name="Line 16"/>
            <p:cNvSpPr>
              <a:spLocks noChangeAspect="1" noChangeShapeType="1"/>
            </p:cNvSpPr>
            <p:nvPr/>
          </p:nvSpPr>
          <p:spPr bwMode="auto">
            <a:xfrm>
              <a:off x="4419600" y="4724400"/>
              <a:ext cx="0" cy="640080"/>
            </a:xfrm>
            <a:prstGeom prst="line">
              <a:avLst/>
            </a:prstGeom>
            <a:ln>
              <a:headEnd type="none" w="sm" len="sm"/>
              <a:tailEnd type="none" w="sm" len="sm"/>
            </a:ln>
          </p:spPr>
          <p:style>
            <a:lnRef idx="1">
              <a:schemeClr val="accent2"/>
            </a:lnRef>
            <a:fillRef idx="3">
              <a:schemeClr val="accent2"/>
            </a:fillRef>
            <a:effectRef idx="2">
              <a:schemeClr val="accent2"/>
            </a:effectRef>
            <a:fontRef idx="minor">
              <a:schemeClr val="lt1"/>
            </a:fontRef>
          </p:style>
          <p:txBody>
            <a:bodyPr wrap="none" anchor="ctr"/>
            <a:lstStyle/>
            <a:p>
              <a:pPr algn="ctr">
                <a:lnSpc>
                  <a:spcPct val="90000"/>
                </a:lnSpc>
                <a:spcBef>
                  <a:spcPct val="30000"/>
                </a:spcBef>
              </a:pPr>
              <a:endParaRPr lang="en-US" b="0">
                <a:solidFill>
                  <a:schemeClr val="lt1"/>
                </a:solidFill>
                <a:latin typeface="+mn-lt"/>
              </a:endParaRPr>
            </a:p>
          </p:txBody>
        </p:sp>
      </p:grpSp>
      <p:grpSp>
        <p:nvGrpSpPr>
          <p:cNvPr id="38" name="Group 37"/>
          <p:cNvGrpSpPr/>
          <p:nvPr/>
        </p:nvGrpSpPr>
        <p:grpSpPr>
          <a:xfrm>
            <a:off x="4153427" y="2286000"/>
            <a:ext cx="914400" cy="1447800"/>
            <a:chOff x="4191000" y="2286000"/>
            <a:chExt cx="914400" cy="1447800"/>
          </a:xfrm>
        </p:grpSpPr>
        <p:sp>
          <p:nvSpPr>
            <p:cNvPr id="421906" name="Rectangle 18"/>
            <p:cNvSpPr>
              <a:spLocks noChangeAspect="1" noChangeArrowheads="1"/>
            </p:cNvSpPr>
            <p:nvPr/>
          </p:nvSpPr>
          <p:spPr bwMode="auto">
            <a:xfrm>
              <a:off x="4191000" y="2286000"/>
              <a:ext cx="914400" cy="805116"/>
            </a:xfrm>
            <a:prstGeom prst="rect">
              <a:avLst/>
            </a:prstGeom>
            <a:ln>
              <a:headEnd type="none" w="sm" len="sm"/>
              <a:tailEnd type="none" w="sm" len="sm"/>
            </a:ln>
          </p:spPr>
          <p:style>
            <a:lnRef idx="1">
              <a:schemeClr val="accent2"/>
            </a:lnRef>
            <a:fillRef idx="3">
              <a:schemeClr val="accent2"/>
            </a:fillRef>
            <a:effectRef idx="2">
              <a:schemeClr val="accent2"/>
            </a:effectRef>
            <a:fontRef idx="minor">
              <a:schemeClr val="lt1"/>
            </a:fontRef>
          </p:style>
          <p:txBody>
            <a:bodyPr wrap="none" anchor="ctr"/>
            <a:lstStyle/>
            <a:p>
              <a:pPr algn="ctr">
                <a:lnSpc>
                  <a:spcPct val="90000"/>
                </a:lnSpc>
                <a:spcBef>
                  <a:spcPct val="30000"/>
                </a:spcBef>
              </a:pPr>
              <a:r>
                <a:rPr lang="en-US" b="0">
                  <a:solidFill>
                    <a:schemeClr val="lt1"/>
                  </a:solidFill>
                  <a:latin typeface="+mn-lt"/>
                </a:rPr>
                <a:t>Proc+</a:t>
              </a:r>
            </a:p>
          </p:txBody>
        </p:sp>
        <p:sp>
          <p:nvSpPr>
            <p:cNvPr id="421907" name="Line 19"/>
            <p:cNvSpPr>
              <a:spLocks noChangeAspect="1" noChangeShapeType="1"/>
            </p:cNvSpPr>
            <p:nvPr/>
          </p:nvSpPr>
          <p:spPr bwMode="auto">
            <a:xfrm>
              <a:off x="4648200" y="3093720"/>
              <a:ext cx="0" cy="640080"/>
            </a:xfrm>
            <a:prstGeom prst="line">
              <a:avLst/>
            </a:prstGeom>
            <a:ln>
              <a:headEnd type="none" w="sm" len="sm"/>
              <a:tailEnd type="none" w="sm" len="sm"/>
            </a:ln>
          </p:spPr>
          <p:style>
            <a:lnRef idx="1">
              <a:schemeClr val="accent2"/>
            </a:lnRef>
            <a:fillRef idx="3">
              <a:schemeClr val="accent2"/>
            </a:fillRef>
            <a:effectRef idx="2">
              <a:schemeClr val="accent2"/>
            </a:effectRef>
            <a:fontRef idx="minor">
              <a:schemeClr val="lt1"/>
            </a:fontRef>
          </p:style>
          <p:txBody>
            <a:bodyPr wrap="none" anchor="ctr"/>
            <a:lstStyle/>
            <a:p>
              <a:pPr algn="ctr">
                <a:lnSpc>
                  <a:spcPct val="90000"/>
                </a:lnSpc>
                <a:spcBef>
                  <a:spcPct val="30000"/>
                </a:spcBef>
              </a:pPr>
              <a:endParaRPr lang="en-US" b="0">
                <a:solidFill>
                  <a:schemeClr val="lt1"/>
                </a:solidFill>
                <a:latin typeface="+mn-lt"/>
              </a:endParaRPr>
            </a:p>
          </p:txBody>
        </p:sp>
      </p:grpSp>
      <p:grpSp>
        <p:nvGrpSpPr>
          <p:cNvPr id="39" name="Group 38"/>
          <p:cNvGrpSpPr/>
          <p:nvPr/>
        </p:nvGrpSpPr>
        <p:grpSpPr>
          <a:xfrm>
            <a:off x="5943600" y="1981200"/>
            <a:ext cx="914400" cy="1021080"/>
            <a:chOff x="5334000" y="1981200"/>
            <a:chExt cx="914400" cy="1021080"/>
          </a:xfrm>
        </p:grpSpPr>
        <p:sp>
          <p:nvSpPr>
            <p:cNvPr id="421912" name="Rectangle 24"/>
            <p:cNvSpPr>
              <a:spLocks noChangeAspect="1" noChangeArrowheads="1"/>
            </p:cNvSpPr>
            <p:nvPr/>
          </p:nvSpPr>
          <p:spPr bwMode="auto">
            <a:xfrm>
              <a:off x="5334000" y="1981200"/>
              <a:ext cx="914400" cy="804342"/>
            </a:xfrm>
            <a:prstGeom prst="rect">
              <a:avLst/>
            </a:prstGeom>
            <a:ln>
              <a:headEnd type="none" w="sm" len="sm"/>
              <a:tailEnd type="none" w="sm" len="sm"/>
            </a:ln>
          </p:spPr>
          <p:style>
            <a:lnRef idx="1">
              <a:schemeClr val="accent2"/>
            </a:lnRef>
            <a:fillRef idx="3">
              <a:schemeClr val="accent2"/>
            </a:fillRef>
            <a:effectRef idx="2">
              <a:schemeClr val="accent2"/>
            </a:effectRef>
            <a:fontRef idx="minor">
              <a:schemeClr val="lt1"/>
            </a:fontRef>
          </p:style>
          <p:txBody>
            <a:bodyPr wrap="none" anchor="ctr"/>
            <a:lstStyle/>
            <a:p>
              <a:pPr algn="ctr">
                <a:lnSpc>
                  <a:spcPct val="90000"/>
                </a:lnSpc>
                <a:spcBef>
                  <a:spcPct val="30000"/>
                </a:spcBef>
              </a:pPr>
              <a:r>
                <a:rPr lang="en-US" b="0" dirty="0" smtClean="0">
                  <a:solidFill>
                    <a:schemeClr val="lt1"/>
                  </a:solidFill>
                  <a:latin typeface="+mn-lt"/>
                </a:rPr>
                <a:t>video1</a:t>
              </a:r>
              <a:endParaRPr lang="en-US" b="0" dirty="0">
                <a:solidFill>
                  <a:schemeClr val="lt1"/>
                </a:solidFill>
                <a:latin typeface="+mn-lt"/>
              </a:endParaRPr>
            </a:p>
          </p:txBody>
        </p:sp>
        <p:sp>
          <p:nvSpPr>
            <p:cNvPr id="421913" name="Line 25"/>
            <p:cNvSpPr>
              <a:spLocks noChangeAspect="1" noChangeShapeType="1"/>
            </p:cNvSpPr>
            <p:nvPr/>
          </p:nvSpPr>
          <p:spPr bwMode="auto">
            <a:xfrm>
              <a:off x="5791200" y="2819400"/>
              <a:ext cx="0" cy="182880"/>
            </a:xfrm>
            <a:prstGeom prst="line">
              <a:avLst/>
            </a:prstGeom>
            <a:ln>
              <a:headEnd type="none" w="sm" len="sm"/>
              <a:tailEnd type="none" w="sm" len="sm"/>
            </a:ln>
          </p:spPr>
          <p:style>
            <a:lnRef idx="1">
              <a:schemeClr val="accent2"/>
            </a:lnRef>
            <a:fillRef idx="3">
              <a:schemeClr val="accent2"/>
            </a:fillRef>
            <a:effectRef idx="2">
              <a:schemeClr val="accent2"/>
            </a:effectRef>
            <a:fontRef idx="minor">
              <a:schemeClr val="lt1"/>
            </a:fontRef>
          </p:style>
          <p:txBody>
            <a:bodyPr wrap="none" anchor="ctr"/>
            <a:lstStyle/>
            <a:p>
              <a:pPr algn="ctr">
                <a:lnSpc>
                  <a:spcPct val="90000"/>
                </a:lnSpc>
                <a:spcBef>
                  <a:spcPct val="30000"/>
                </a:spcBef>
              </a:pPr>
              <a:endParaRPr lang="en-US" b="0">
                <a:solidFill>
                  <a:schemeClr val="lt1"/>
                </a:solidFill>
                <a:latin typeface="+mn-lt"/>
              </a:endParaRPr>
            </a:p>
          </p:txBody>
        </p:sp>
      </p:grpSp>
      <p:sp>
        <p:nvSpPr>
          <p:cNvPr id="421914" name="WordArt 26"/>
          <p:cNvSpPr>
            <a:spLocks noChangeArrowheads="1" noChangeShapeType="1" noTextEdit="1"/>
          </p:cNvSpPr>
          <p:nvPr/>
        </p:nvSpPr>
        <p:spPr bwMode="auto">
          <a:xfrm>
            <a:off x="7086600" y="685800"/>
            <a:ext cx="1790700" cy="1751013"/>
          </a:xfrm>
          <a:prstGeom prst="rect">
            <a:avLst/>
          </a:prstGeom>
        </p:spPr>
        <p:txBody>
          <a:bodyPr wrap="none" fromWordArt="1">
            <a:prstTxWarp prst="textCascadeUp">
              <a:avLst>
                <a:gd name="adj" fmla="val 44444"/>
              </a:avLst>
            </a:prstTxWarp>
            <a:scene3d>
              <a:camera prst="legacyPerspectiveFront">
                <a:rot lat="20519999" lon="1080000" rev="0"/>
              </a:camera>
              <a:lightRig rig="legacyHarsh2" dir="b"/>
            </a:scene3d>
            <a:sp3d extrusionH="430200" prstMaterial="legacyMatte">
              <a:extrusionClr>
                <a:srgbClr val="FF6600"/>
              </a:extrusionClr>
            </a:sp3d>
          </a:bodyPr>
          <a:lstStyle/>
          <a:p>
            <a:pPr algn="ctr"/>
            <a:r>
              <a:rPr lang="en-US" sz="3600" kern="10" dirty="0">
                <a:ln w="9525">
                  <a:round/>
                  <a:headEnd/>
                  <a:tailEnd/>
                </a:ln>
                <a:gradFill rotWithShape="0">
                  <a:gsLst>
                    <a:gs pos="0">
                      <a:srgbClr val="FFE701"/>
                    </a:gs>
                    <a:gs pos="100000">
                      <a:srgbClr val="FE3E02"/>
                    </a:gs>
                  </a:gsLst>
                  <a:lin ang="5400000" scaled="1"/>
                </a:gradFill>
                <a:effectLst/>
                <a:latin typeface="Impact"/>
              </a:rPr>
              <a:t>Zero</a:t>
            </a:r>
          </a:p>
          <a:p>
            <a:pPr algn="ctr"/>
            <a:r>
              <a:rPr lang="en-US" sz="3600" kern="10" dirty="0">
                <a:ln w="9525">
                  <a:round/>
                  <a:headEnd/>
                  <a:tailEnd/>
                </a:ln>
                <a:gradFill rotWithShape="0">
                  <a:gsLst>
                    <a:gs pos="0">
                      <a:srgbClr val="FFE701"/>
                    </a:gs>
                    <a:gs pos="100000">
                      <a:srgbClr val="FE3E02"/>
                    </a:gs>
                  </a:gsLst>
                  <a:lin ang="5400000" scaled="1"/>
                </a:gradFill>
                <a:effectLst/>
                <a:latin typeface="Impact"/>
              </a:rPr>
              <a:t>Overhead</a:t>
            </a:r>
          </a:p>
        </p:txBody>
      </p:sp>
      <p:grpSp>
        <p:nvGrpSpPr>
          <p:cNvPr id="40" name="Group 39"/>
          <p:cNvGrpSpPr/>
          <p:nvPr/>
        </p:nvGrpSpPr>
        <p:grpSpPr>
          <a:xfrm>
            <a:off x="5048512" y="3489960"/>
            <a:ext cx="914400" cy="1386840"/>
            <a:chOff x="5956300" y="3048000"/>
            <a:chExt cx="914400" cy="1386840"/>
          </a:xfrm>
        </p:grpSpPr>
        <p:sp>
          <p:nvSpPr>
            <p:cNvPr id="421909" name="Rectangle 21"/>
            <p:cNvSpPr>
              <a:spLocks noChangeAspect="1" noChangeArrowheads="1"/>
            </p:cNvSpPr>
            <p:nvPr/>
          </p:nvSpPr>
          <p:spPr bwMode="auto">
            <a:xfrm>
              <a:off x="5956300" y="3048000"/>
              <a:ext cx="914400" cy="805116"/>
            </a:xfrm>
            <a:prstGeom prst="rect">
              <a:avLst/>
            </a:prstGeom>
            <a:ln>
              <a:headEnd type="none" w="sm" len="sm"/>
              <a:tailEnd type="none" w="sm" len="sm"/>
            </a:ln>
          </p:spPr>
          <p:style>
            <a:lnRef idx="1">
              <a:schemeClr val="accent2"/>
            </a:lnRef>
            <a:fillRef idx="3">
              <a:schemeClr val="accent2"/>
            </a:fillRef>
            <a:effectRef idx="2">
              <a:schemeClr val="accent2"/>
            </a:effectRef>
            <a:fontRef idx="minor">
              <a:schemeClr val="lt1"/>
            </a:fontRef>
          </p:style>
          <p:txBody>
            <a:bodyPr wrap="none" anchor="ctr"/>
            <a:lstStyle/>
            <a:p>
              <a:pPr algn="ctr">
                <a:lnSpc>
                  <a:spcPct val="90000"/>
                </a:lnSpc>
                <a:spcBef>
                  <a:spcPct val="30000"/>
                </a:spcBef>
              </a:pPr>
              <a:r>
                <a:rPr lang="en-US" b="0" dirty="0">
                  <a:solidFill>
                    <a:schemeClr val="lt1"/>
                  </a:solidFill>
                  <a:latin typeface="+mn-lt"/>
                </a:rPr>
                <a:t>I/O+</a:t>
              </a:r>
            </a:p>
          </p:txBody>
        </p:sp>
        <p:sp>
          <p:nvSpPr>
            <p:cNvPr id="421910" name="Line 22"/>
            <p:cNvSpPr>
              <a:spLocks noChangeAspect="1" noChangeShapeType="1"/>
            </p:cNvSpPr>
            <p:nvPr/>
          </p:nvSpPr>
          <p:spPr bwMode="auto">
            <a:xfrm>
              <a:off x="6413500" y="3886200"/>
              <a:ext cx="0" cy="548640"/>
            </a:xfrm>
            <a:prstGeom prst="line">
              <a:avLst/>
            </a:prstGeom>
            <a:ln>
              <a:headEnd type="none" w="sm" len="sm"/>
              <a:tailEnd type="none" w="sm" len="sm"/>
            </a:ln>
          </p:spPr>
          <p:style>
            <a:lnRef idx="1">
              <a:schemeClr val="accent2"/>
            </a:lnRef>
            <a:fillRef idx="3">
              <a:schemeClr val="accent2"/>
            </a:fillRef>
            <a:effectRef idx="2">
              <a:schemeClr val="accent2"/>
            </a:effectRef>
            <a:fontRef idx="minor">
              <a:schemeClr val="lt1"/>
            </a:fontRef>
          </p:style>
          <p:txBody>
            <a:bodyPr wrap="none" anchor="ctr"/>
            <a:lstStyle/>
            <a:p>
              <a:pPr algn="ctr">
                <a:lnSpc>
                  <a:spcPct val="90000"/>
                </a:lnSpc>
                <a:spcBef>
                  <a:spcPct val="30000"/>
                </a:spcBef>
              </a:pPr>
              <a:endParaRPr lang="en-US" b="0">
                <a:solidFill>
                  <a:schemeClr val="lt1"/>
                </a:solidFill>
                <a:latin typeface="+mn-lt"/>
              </a:endParaRPr>
            </a:p>
          </p:txBody>
        </p:sp>
      </p:grpSp>
      <p:grpSp>
        <p:nvGrpSpPr>
          <p:cNvPr id="35" name="Group 34"/>
          <p:cNvGrpSpPr/>
          <p:nvPr/>
        </p:nvGrpSpPr>
        <p:grpSpPr>
          <a:xfrm>
            <a:off x="1468172" y="4422903"/>
            <a:ext cx="914400" cy="1901697"/>
            <a:chOff x="2046288" y="4222749"/>
            <a:chExt cx="914400" cy="1901697"/>
          </a:xfrm>
        </p:grpSpPr>
        <p:sp>
          <p:nvSpPr>
            <p:cNvPr id="421897" name="Rectangle 9"/>
            <p:cNvSpPr>
              <a:spLocks noChangeArrowheads="1"/>
            </p:cNvSpPr>
            <p:nvPr/>
          </p:nvSpPr>
          <p:spPr bwMode="auto">
            <a:xfrm>
              <a:off x="2046288" y="4222749"/>
              <a:ext cx="914400" cy="914400"/>
            </a:xfrm>
            <a:prstGeom prst="rect">
              <a:avLst/>
            </a:prstGeom>
            <a:ln>
              <a:headEnd type="none" w="sm" len="sm"/>
              <a:tailEnd type="none" w="sm" len="sm"/>
            </a:ln>
          </p:spPr>
          <p:style>
            <a:lnRef idx="1">
              <a:schemeClr val="accent2"/>
            </a:lnRef>
            <a:fillRef idx="3">
              <a:schemeClr val="accent2"/>
            </a:fillRef>
            <a:effectRef idx="2">
              <a:schemeClr val="accent2"/>
            </a:effectRef>
            <a:fontRef idx="minor">
              <a:schemeClr val="lt1"/>
            </a:fontRef>
          </p:style>
          <p:txBody>
            <a:bodyPr wrap="none" anchor="ctr"/>
            <a:lstStyle/>
            <a:p>
              <a:pPr algn="ctr">
                <a:lnSpc>
                  <a:spcPct val="90000"/>
                </a:lnSpc>
                <a:spcBef>
                  <a:spcPct val="30000"/>
                </a:spcBef>
              </a:pPr>
              <a:r>
                <a:rPr lang="en-US" b="0" dirty="0">
                  <a:solidFill>
                    <a:schemeClr val="lt1"/>
                  </a:solidFill>
                  <a:latin typeface="+mn-lt"/>
                </a:rPr>
                <a:t>AMD-V</a:t>
              </a:r>
            </a:p>
          </p:txBody>
        </p:sp>
        <p:sp>
          <p:nvSpPr>
            <p:cNvPr id="33" name="Line 13"/>
            <p:cNvSpPr>
              <a:spLocks noChangeAspect="1" noChangeShapeType="1"/>
            </p:cNvSpPr>
            <p:nvPr/>
          </p:nvSpPr>
          <p:spPr bwMode="auto">
            <a:xfrm>
              <a:off x="2503488" y="5181600"/>
              <a:ext cx="0" cy="942846"/>
            </a:xfrm>
            <a:prstGeom prst="line">
              <a:avLst/>
            </a:prstGeom>
            <a:ln>
              <a:headEnd type="none" w="sm" len="sm"/>
              <a:tailEnd type="none" w="sm" len="sm"/>
            </a:ln>
          </p:spPr>
          <p:style>
            <a:lnRef idx="1">
              <a:schemeClr val="accent2"/>
            </a:lnRef>
            <a:fillRef idx="3">
              <a:schemeClr val="accent2"/>
            </a:fillRef>
            <a:effectRef idx="2">
              <a:schemeClr val="accent2"/>
            </a:effectRef>
            <a:fontRef idx="minor">
              <a:schemeClr val="lt1"/>
            </a:fontRef>
          </p:style>
          <p:txBody>
            <a:bodyPr wrap="none" anchor="ctr"/>
            <a:lstStyle/>
            <a:p>
              <a:pPr algn="ctr">
                <a:lnSpc>
                  <a:spcPct val="90000"/>
                </a:lnSpc>
                <a:spcBef>
                  <a:spcPct val="30000"/>
                </a:spcBef>
              </a:pPr>
              <a:endParaRPr lang="en-US" b="0">
                <a:solidFill>
                  <a:schemeClr val="lt1"/>
                </a:solidFill>
                <a:latin typeface="+mn-lt"/>
              </a:endParaRPr>
            </a:p>
          </p:txBody>
        </p:sp>
      </p:gr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290" name="Rectangle 2"/>
          <p:cNvSpPr>
            <a:spLocks noGrp="1" noChangeArrowheads="1"/>
          </p:cNvSpPr>
          <p:nvPr>
            <p:ph type="title"/>
          </p:nvPr>
        </p:nvSpPr>
        <p:spPr>
          <a:xfrm>
            <a:off x="381000" y="228600"/>
            <a:ext cx="8437563" cy="1409700"/>
          </a:xfrm>
        </p:spPr>
        <p:txBody>
          <a:bodyPr/>
          <a:lstStyle/>
          <a:p>
            <a:r>
              <a:rPr lang="en-US"/>
              <a:t>AMD Virtualization™ Roadmap</a:t>
            </a:r>
          </a:p>
        </p:txBody>
      </p:sp>
      <p:sp>
        <p:nvSpPr>
          <p:cNvPr id="268292" name="Rectangle 4"/>
          <p:cNvSpPr>
            <a:spLocks noChangeArrowheads="1"/>
          </p:cNvSpPr>
          <p:nvPr/>
        </p:nvSpPr>
        <p:spPr bwMode="invGray">
          <a:xfrm>
            <a:off x="528638" y="4470400"/>
            <a:ext cx="7167562" cy="1090613"/>
          </a:xfrm>
          <a:prstGeom prst="rect">
            <a:avLst/>
          </a:prstGeom>
          <a:ln>
            <a:headEnd/>
            <a:tailEnd/>
          </a:ln>
        </p:spPr>
        <p:style>
          <a:lnRef idx="1">
            <a:schemeClr val="accent3"/>
          </a:lnRef>
          <a:fillRef idx="3">
            <a:schemeClr val="accent3"/>
          </a:fillRef>
          <a:effectRef idx="2">
            <a:schemeClr val="accent3"/>
          </a:effectRef>
          <a:fontRef idx="minor">
            <a:schemeClr val="lt1"/>
          </a:fontRef>
        </p:style>
        <p:txBody>
          <a:bodyPr wrap="none" anchor="ctr"/>
          <a:lstStyle/>
          <a:p>
            <a:endParaRPr lang="en-US" sz="1600">
              <a:solidFill>
                <a:srgbClr val="000000"/>
              </a:solidFill>
              <a:effectLst/>
            </a:endParaRPr>
          </a:p>
        </p:txBody>
      </p:sp>
      <p:sp>
        <p:nvSpPr>
          <p:cNvPr id="268293" name="Rectangle 5"/>
          <p:cNvSpPr>
            <a:spLocks noChangeArrowheads="1"/>
          </p:cNvSpPr>
          <p:nvPr/>
        </p:nvSpPr>
        <p:spPr bwMode="grayWhite">
          <a:xfrm>
            <a:off x="528638" y="5654675"/>
            <a:ext cx="7167562" cy="538163"/>
          </a:xfrm>
          <a:prstGeom prst="rect">
            <a:avLst/>
          </a:prstGeom>
          <a:ln>
            <a:headEnd/>
            <a:tailEnd/>
          </a:ln>
        </p:spPr>
        <p:style>
          <a:lnRef idx="1">
            <a:schemeClr val="accent6"/>
          </a:lnRef>
          <a:fillRef idx="3">
            <a:schemeClr val="accent6"/>
          </a:fillRef>
          <a:effectRef idx="2">
            <a:schemeClr val="accent6"/>
          </a:effectRef>
          <a:fontRef idx="minor">
            <a:schemeClr val="lt1"/>
          </a:fontRef>
        </p:style>
        <p:txBody>
          <a:bodyPr wrap="none" anchor="ctr"/>
          <a:lstStyle/>
          <a:p>
            <a:r>
              <a:rPr lang="en-US" sz="1600" b="0" dirty="0">
                <a:solidFill>
                  <a:schemeClr val="tx1"/>
                </a:solidFill>
                <a:effectLst/>
              </a:rPr>
              <a:t>2007 </a:t>
            </a:r>
            <a:r>
              <a:rPr lang="en-US" sz="1600" b="0" dirty="0">
                <a:solidFill>
                  <a:schemeClr val="tx1"/>
                </a:solidFill>
                <a:effectLst/>
                <a:sym typeface="Wingdings" pitchFamily="2" charset="2"/>
              </a:rPr>
              <a:t></a:t>
            </a:r>
            <a:endParaRPr lang="en-US" sz="1600" b="0" dirty="0">
              <a:solidFill>
                <a:schemeClr val="tx1"/>
              </a:solidFill>
              <a:effectLst/>
            </a:endParaRPr>
          </a:p>
        </p:txBody>
      </p:sp>
      <p:sp>
        <p:nvSpPr>
          <p:cNvPr id="268294" name="Rectangle 6"/>
          <p:cNvSpPr>
            <a:spLocks noChangeArrowheads="1"/>
          </p:cNvSpPr>
          <p:nvPr/>
        </p:nvSpPr>
        <p:spPr bwMode="auto">
          <a:xfrm>
            <a:off x="528638" y="3170238"/>
            <a:ext cx="7167562" cy="1184275"/>
          </a:xfrm>
          <a:prstGeom prst="rect">
            <a:avLst/>
          </a:prstGeom>
          <a:ln>
            <a:headEnd/>
            <a:tailEnd/>
          </a:ln>
        </p:spPr>
        <p:style>
          <a:lnRef idx="1">
            <a:schemeClr val="accent4"/>
          </a:lnRef>
          <a:fillRef idx="3">
            <a:schemeClr val="accent4"/>
          </a:fillRef>
          <a:effectRef idx="2">
            <a:schemeClr val="accent4"/>
          </a:effectRef>
          <a:fontRef idx="minor">
            <a:schemeClr val="lt1"/>
          </a:fontRef>
        </p:style>
        <p:txBody>
          <a:bodyPr wrap="none" anchor="ctr"/>
          <a:lstStyle/>
          <a:p>
            <a:endParaRPr lang="en-US" b="0">
              <a:solidFill>
                <a:srgbClr val="000000"/>
              </a:solidFill>
              <a:effectLst/>
            </a:endParaRPr>
          </a:p>
        </p:txBody>
      </p:sp>
      <p:sp>
        <p:nvSpPr>
          <p:cNvPr id="268295" name="Rectangle 7"/>
          <p:cNvSpPr>
            <a:spLocks noChangeArrowheads="1"/>
          </p:cNvSpPr>
          <p:nvPr/>
        </p:nvSpPr>
        <p:spPr bwMode="blackWhite">
          <a:xfrm>
            <a:off x="528638" y="1817688"/>
            <a:ext cx="7167562" cy="1266825"/>
          </a:xfrm>
          <a:prstGeom prst="rect">
            <a:avLst/>
          </a:prstGeom>
          <a:ln>
            <a:headEnd/>
            <a:tailEnd/>
          </a:ln>
        </p:spPr>
        <p:style>
          <a:lnRef idx="1">
            <a:schemeClr val="accent2"/>
          </a:lnRef>
          <a:fillRef idx="3">
            <a:schemeClr val="accent2"/>
          </a:fillRef>
          <a:effectRef idx="2">
            <a:schemeClr val="accent2"/>
          </a:effectRef>
          <a:fontRef idx="minor">
            <a:schemeClr val="lt1"/>
          </a:fontRef>
        </p:style>
        <p:txBody>
          <a:bodyPr wrap="none" anchor="ctr"/>
          <a:lstStyle/>
          <a:p>
            <a:endParaRPr lang="en-US">
              <a:solidFill>
                <a:srgbClr val="000000"/>
              </a:solidFill>
              <a:effectLst/>
            </a:endParaRPr>
          </a:p>
        </p:txBody>
      </p:sp>
      <p:sp>
        <p:nvSpPr>
          <p:cNvPr id="268297" name="AutoShape 9"/>
          <p:cNvSpPr>
            <a:spLocks noChangeArrowheads="1"/>
          </p:cNvSpPr>
          <p:nvPr/>
        </p:nvSpPr>
        <p:spPr bwMode="auto">
          <a:xfrm>
            <a:off x="7483475" y="1266825"/>
            <a:ext cx="1485900" cy="2371725"/>
          </a:xfrm>
          <a:prstGeom prst="roundRect">
            <a:avLst>
              <a:gd name="adj" fmla="val 8972"/>
            </a:avLst>
          </a:prstGeom>
          <a:solidFill>
            <a:srgbClr val="000000">
              <a:alpha val="50196"/>
            </a:srgbClr>
          </a:solidFill>
          <a:ln w="12700">
            <a:solidFill>
              <a:schemeClr val="bg2"/>
            </a:solidFill>
            <a:round/>
            <a:headEnd/>
            <a:tailEnd/>
          </a:ln>
          <a:effectLst/>
        </p:spPr>
        <p:txBody>
          <a:bodyPr wrap="none" anchor="ctr"/>
          <a:lstStyle/>
          <a:p>
            <a:endParaRPr lang="en-US"/>
          </a:p>
        </p:txBody>
      </p:sp>
      <p:sp>
        <p:nvSpPr>
          <p:cNvPr id="268298" name="Rectangle 10"/>
          <p:cNvSpPr>
            <a:spLocks noChangeArrowheads="1"/>
          </p:cNvSpPr>
          <p:nvPr/>
        </p:nvSpPr>
        <p:spPr bwMode="blackWhite">
          <a:xfrm>
            <a:off x="7573963" y="1804988"/>
            <a:ext cx="276225" cy="268287"/>
          </a:xfrm>
          <a:prstGeom prst="rect">
            <a:avLst/>
          </a:prstGeom>
          <a:ln>
            <a:headEnd/>
            <a:tailEnd/>
          </a:ln>
        </p:spPr>
        <p:style>
          <a:lnRef idx="1">
            <a:schemeClr val="accent2"/>
          </a:lnRef>
          <a:fillRef idx="3">
            <a:schemeClr val="accent2"/>
          </a:fillRef>
          <a:effectRef idx="2">
            <a:schemeClr val="accent2"/>
          </a:effectRef>
          <a:fontRef idx="minor">
            <a:schemeClr val="lt1"/>
          </a:fontRef>
        </p:style>
        <p:txBody>
          <a:bodyPr wrap="none" anchor="ctr"/>
          <a:lstStyle/>
          <a:p>
            <a:endParaRPr lang="en-US"/>
          </a:p>
        </p:txBody>
      </p:sp>
      <p:sp>
        <p:nvSpPr>
          <p:cNvPr id="268299" name="Rectangle 11"/>
          <p:cNvSpPr>
            <a:spLocks noChangeArrowheads="1"/>
          </p:cNvSpPr>
          <p:nvPr/>
        </p:nvSpPr>
        <p:spPr bwMode="invGray">
          <a:xfrm>
            <a:off x="7569200" y="2752725"/>
            <a:ext cx="276225" cy="257175"/>
          </a:xfrm>
          <a:prstGeom prst="rect">
            <a:avLst/>
          </a:prstGeom>
          <a:ln>
            <a:headEnd/>
            <a:tailEnd/>
          </a:ln>
        </p:spPr>
        <p:style>
          <a:lnRef idx="1">
            <a:schemeClr val="accent3"/>
          </a:lnRef>
          <a:fillRef idx="3">
            <a:schemeClr val="accent3"/>
          </a:fillRef>
          <a:effectRef idx="2">
            <a:schemeClr val="accent3"/>
          </a:effectRef>
          <a:fontRef idx="minor">
            <a:schemeClr val="lt1"/>
          </a:fontRef>
        </p:style>
        <p:txBody>
          <a:bodyPr wrap="none" anchor="ctr"/>
          <a:lstStyle/>
          <a:p>
            <a:endParaRPr lang="en-US"/>
          </a:p>
        </p:txBody>
      </p:sp>
      <p:sp>
        <p:nvSpPr>
          <p:cNvPr id="268300" name="Rectangle 12"/>
          <p:cNvSpPr>
            <a:spLocks noChangeArrowheads="1"/>
          </p:cNvSpPr>
          <p:nvPr/>
        </p:nvSpPr>
        <p:spPr bwMode="grayWhite">
          <a:xfrm>
            <a:off x="7583488" y="3195638"/>
            <a:ext cx="276225" cy="260350"/>
          </a:xfrm>
          <a:prstGeom prst="rect">
            <a:avLst/>
          </a:prstGeom>
          <a:ln>
            <a:headEnd/>
            <a:tailEnd/>
          </a:ln>
        </p:spPr>
        <p:style>
          <a:lnRef idx="1">
            <a:schemeClr val="accent6"/>
          </a:lnRef>
          <a:fillRef idx="3">
            <a:schemeClr val="accent6"/>
          </a:fillRef>
          <a:effectRef idx="2">
            <a:schemeClr val="accent6"/>
          </a:effectRef>
          <a:fontRef idx="minor">
            <a:schemeClr val="lt1"/>
          </a:fontRef>
        </p:style>
        <p:txBody>
          <a:bodyPr wrap="none" anchor="ctr"/>
          <a:lstStyle/>
          <a:p>
            <a:endParaRPr lang="en-US"/>
          </a:p>
        </p:txBody>
      </p:sp>
      <p:sp>
        <p:nvSpPr>
          <p:cNvPr id="268301" name="Rectangle 13"/>
          <p:cNvSpPr>
            <a:spLocks noChangeArrowheads="1"/>
          </p:cNvSpPr>
          <p:nvPr/>
        </p:nvSpPr>
        <p:spPr bwMode="auto">
          <a:xfrm>
            <a:off x="7443788" y="1331913"/>
            <a:ext cx="1503362" cy="304800"/>
          </a:xfrm>
          <a:prstGeom prst="rect">
            <a:avLst/>
          </a:prstGeom>
          <a:noFill/>
          <a:ln w="3175">
            <a:noFill/>
            <a:miter lim="800000"/>
            <a:headEnd/>
            <a:tailEnd/>
          </a:ln>
          <a:effectLst/>
        </p:spPr>
        <p:txBody>
          <a:bodyPr wrap="none" lIns="92075" tIns="46038" rIns="92075" bIns="46038">
            <a:spAutoFit/>
          </a:bodyPr>
          <a:lstStyle/>
          <a:p>
            <a:r>
              <a:rPr lang="en-US" sz="1400">
                <a:effectLst/>
              </a:rPr>
              <a:t>Enhancements:</a:t>
            </a:r>
          </a:p>
        </p:txBody>
      </p:sp>
      <p:sp>
        <p:nvSpPr>
          <p:cNvPr id="268302" name="Rectangle 14"/>
          <p:cNvSpPr>
            <a:spLocks noChangeArrowheads="1"/>
          </p:cNvSpPr>
          <p:nvPr/>
        </p:nvSpPr>
        <p:spPr bwMode="auto">
          <a:xfrm>
            <a:off x="7831138" y="1787525"/>
            <a:ext cx="992187" cy="290513"/>
          </a:xfrm>
          <a:prstGeom prst="rect">
            <a:avLst/>
          </a:prstGeom>
          <a:noFill/>
          <a:ln w="9525">
            <a:noFill/>
            <a:miter lim="800000"/>
            <a:headEnd/>
            <a:tailEnd/>
          </a:ln>
          <a:effectLst/>
        </p:spPr>
        <p:txBody>
          <a:bodyPr wrap="none" lIns="92075" tIns="46038" rIns="92075" bIns="46038">
            <a:spAutoFit/>
          </a:bodyPr>
          <a:lstStyle/>
          <a:p>
            <a:r>
              <a:rPr lang="en-US" sz="1300">
                <a:effectLst/>
              </a:rPr>
              <a:t>Processor</a:t>
            </a:r>
          </a:p>
        </p:txBody>
      </p:sp>
      <p:sp>
        <p:nvSpPr>
          <p:cNvPr id="268303" name="Rectangle 15"/>
          <p:cNvSpPr>
            <a:spLocks noChangeArrowheads="1"/>
          </p:cNvSpPr>
          <p:nvPr/>
        </p:nvSpPr>
        <p:spPr bwMode="auto">
          <a:xfrm>
            <a:off x="7831138" y="2257425"/>
            <a:ext cx="404812" cy="290513"/>
          </a:xfrm>
          <a:prstGeom prst="rect">
            <a:avLst/>
          </a:prstGeom>
          <a:noFill/>
          <a:ln w="3175">
            <a:noFill/>
            <a:miter lim="800000"/>
            <a:headEnd/>
            <a:tailEnd/>
          </a:ln>
          <a:effectLst/>
        </p:spPr>
        <p:txBody>
          <a:bodyPr wrap="none" lIns="92075" tIns="46038" rIns="92075" bIns="46038">
            <a:spAutoFit/>
          </a:bodyPr>
          <a:lstStyle/>
          <a:p>
            <a:r>
              <a:rPr lang="en-US" sz="1300">
                <a:effectLst/>
              </a:rPr>
              <a:t>I/O</a:t>
            </a:r>
          </a:p>
        </p:txBody>
      </p:sp>
      <p:sp>
        <p:nvSpPr>
          <p:cNvPr id="268304" name="Rectangle 16"/>
          <p:cNvSpPr>
            <a:spLocks noChangeArrowheads="1"/>
          </p:cNvSpPr>
          <p:nvPr/>
        </p:nvSpPr>
        <p:spPr bwMode="auto">
          <a:xfrm>
            <a:off x="7831138" y="3182938"/>
            <a:ext cx="855662" cy="290512"/>
          </a:xfrm>
          <a:prstGeom prst="rect">
            <a:avLst/>
          </a:prstGeom>
          <a:noFill/>
          <a:ln w="3175">
            <a:noFill/>
            <a:miter lim="800000"/>
            <a:headEnd/>
            <a:tailEnd/>
          </a:ln>
          <a:effectLst/>
        </p:spPr>
        <p:txBody>
          <a:bodyPr wrap="none" lIns="92075" tIns="46038" rIns="92075" bIns="46038">
            <a:spAutoFit/>
          </a:bodyPr>
          <a:lstStyle/>
          <a:p>
            <a:r>
              <a:rPr lang="en-US" sz="1300">
                <a:effectLst/>
              </a:rPr>
              <a:t>Timeline</a:t>
            </a:r>
          </a:p>
        </p:txBody>
      </p:sp>
      <p:sp>
        <p:nvSpPr>
          <p:cNvPr id="268305" name="Rectangle 17"/>
          <p:cNvSpPr>
            <a:spLocks noChangeArrowheads="1"/>
          </p:cNvSpPr>
          <p:nvPr/>
        </p:nvSpPr>
        <p:spPr bwMode="auto">
          <a:xfrm>
            <a:off x="7831138" y="2724150"/>
            <a:ext cx="771525" cy="290513"/>
          </a:xfrm>
          <a:prstGeom prst="rect">
            <a:avLst/>
          </a:prstGeom>
          <a:noFill/>
          <a:ln w="3175">
            <a:noFill/>
            <a:miter lim="800000"/>
            <a:headEnd/>
            <a:tailEnd/>
          </a:ln>
          <a:effectLst/>
        </p:spPr>
        <p:txBody>
          <a:bodyPr wrap="none" lIns="92075" tIns="46038" rIns="92075" bIns="46038">
            <a:spAutoFit/>
          </a:bodyPr>
          <a:lstStyle/>
          <a:p>
            <a:r>
              <a:rPr lang="en-US" sz="1300">
                <a:effectLst/>
              </a:rPr>
              <a:t>System</a:t>
            </a:r>
          </a:p>
        </p:txBody>
      </p:sp>
      <p:sp>
        <p:nvSpPr>
          <p:cNvPr id="268306" name="Rectangle 18"/>
          <p:cNvSpPr>
            <a:spLocks noChangeArrowheads="1"/>
          </p:cNvSpPr>
          <p:nvPr/>
        </p:nvSpPr>
        <p:spPr bwMode="auto">
          <a:xfrm>
            <a:off x="7569200" y="2284413"/>
            <a:ext cx="276225" cy="268287"/>
          </a:xfrm>
          <a:prstGeom prst="rect">
            <a:avLst/>
          </a:prstGeom>
          <a:ln>
            <a:headEnd/>
            <a:tailEnd/>
          </a:ln>
        </p:spPr>
        <p:style>
          <a:lnRef idx="1">
            <a:schemeClr val="accent4"/>
          </a:lnRef>
          <a:fillRef idx="3">
            <a:schemeClr val="accent4"/>
          </a:fillRef>
          <a:effectRef idx="2">
            <a:schemeClr val="accent4"/>
          </a:effectRef>
          <a:fontRef idx="minor">
            <a:schemeClr val="lt1"/>
          </a:fontRef>
        </p:style>
        <p:txBody>
          <a:bodyPr wrap="none" anchor="ctr"/>
          <a:lstStyle/>
          <a:p>
            <a:endParaRPr lang="en-US"/>
          </a:p>
        </p:txBody>
      </p:sp>
      <p:sp>
        <p:nvSpPr>
          <p:cNvPr id="268308" name="Rectangle 20"/>
          <p:cNvSpPr>
            <a:spLocks noChangeArrowheads="1"/>
          </p:cNvSpPr>
          <p:nvPr/>
        </p:nvSpPr>
        <p:spPr bwMode="auto">
          <a:xfrm>
            <a:off x="601663" y="2005013"/>
            <a:ext cx="1240917" cy="646973"/>
          </a:xfrm>
          <a:prstGeom prst="rect">
            <a:avLst/>
          </a:prstGeom>
          <a:noFill/>
          <a:ln w="9525">
            <a:noFill/>
            <a:miter lim="800000"/>
            <a:headEnd/>
            <a:tailEnd/>
          </a:ln>
          <a:effectLst/>
        </p:spPr>
        <p:txBody>
          <a:bodyPr wrap="none" lIns="92075" tIns="46038" rIns="92075" bIns="46038">
            <a:spAutoFit/>
          </a:bodyPr>
          <a:lstStyle/>
          <a:p>
            <a:r>
              <a:rPr lang="en-US" b="0" dirty="0">
                <a:latin typeface="+mn-lt"/>
              </a:rPr>
              <a:t>AMD-V</a:t>
            </a:r>
          </a:p>
          <a:p>
            <a:r>
              <a:rPr lang="en-US" b="0" dirty="0">
                <a:latin typeface="+mn-lt"/>
              </a:rPr>
              <a:t>Multi-core</a:t>
            </a:r>
          </a:p>
        </p:txBody>
      </p:sp>
      <p:sp>
        <p:nvSpPr>
          <p:cNvPr id="268309" name="Rectangle 21"/>
          <p:cNvSpPr>
            <a:spLocks noChangeArrowheads="1"/>
          </p:cNvSpPr>
          <p:nvPr/>
        </p:nvSpPr>
        <p:spPr bwMode="auto">
          <a:xfrm>
            <a:off x="2133600" y="2005013"/>
            <a:ext cx="1558119" cy="923972"/>
          </a:xfrm>
          <a:prstGeom prst="rect">
            <a:avLst/>
          </a:prstGeom>
          <a:noFill/>
          <a:ln w="9525">
            <a:noFill/>
            <a:miter lim="800000"/>
            <a:headEnd/>
            <a:tailEnd/>
          </a:ln>
          <a:effectLst/>
        </p:spPr>
        <p:txBody>
          <a:bodyPr wrap="none" lIns="92075" tIns="46038" rIns="92075" bIns="46038">
            <a:spAutoFit/>
          </a:bodyPr>
          <a:lstStyle/>
          <a:p>
            <a:r>
              <a:rPr lang="en-US" b="0" dirty="0">
                <a:latin typeface="+mn-lt"/>
              </a:rPr>
              <a:t>NPT</a:t>
            </a:r>
          </a:p>
          <a:p>
            <a:r>
              <a:rPr lang="en-US" b="0" dirty="0">
                <a:latin typeface="+mn-lt"/>
              </a:rPr>
              <a:t>World switch</a:t>
            </a:r>
          </a:p>
          <a:p>
            <a:r>
              <a:rPr lang="en-US" b="0" dirty="0" err="1">
                <a:latin typeface="+mn-lt"/>
              </a:rPr>
              <a:t>Perf</a:t>
            </a:r>
            <a:r>
              <a:rPr lang="en-US" b="0" dirty="0">
                <a:latin typeface="+mn-lt"/>
              </a:rPr>
              <a:t> counters</a:t>
            </a:r>
          </a:p>
        </p:txBody>
      </p:sp>
      <p:sp>
        <p:nvSpPr>
          <p:cNvPr id="268310" name="Rectangle 22"/>
          <p:cNvSpPr>
            <a:spLocks noChangeArrowheads="1"/>
          </p:cNvSpPr>
          <p:nvPr/>
        </p:nvSpPr>
        <p:spPr bwMode="auto">
          <a:xfrm>
            <a:off x="3778250" y="2005013"/>
            <a:ext cx="1645772" cy="923972"/>
          </a:xfrm>
          <a:prstGeom prst="rect">
            <a:avLst/>
          </a:prstGeom>
          <a:noFill/>
          <a:ln w="9525">
            <a:noFill/>
            <a:miter lim="800000"/>
            <a:headEnd/>
            <a:tailEnd/>
          </a:ln>
          <a:effectLst/>
        </p:spPr>
        <p:txBody>
          <a:bodyPr wrap="none" lIns="92075" tIns="46038" rIns="92075" bIns="46038">
            <a:spAutoFit/>
          </a:bodyPr>
          <a:lstStyle/>
          <a:p>
            <a:r>
              <a:rPr lang="en-US" b="0">
                <a:latin typeface="+mn-lt"/>
              </a:rPr>
              <a:t>NPT+</a:t>
            </a:r>
          </a:p>
          <a:p>
            <a:r>
              <a:rPr lang="en-US" b="0">
                <a:latin typeface="+mn-lt"/>
              </a:rPr>
              <a:t>World switch+</a:t>
            </a:r>
          </a:p>
          <a:p>
            <a:endParaRPr lang="en-US" b="0">
              <a:latin typeface="+mn-lt"/>
            </a:endParaRPr>
          </a:p>
        </p:txBody>
      </p:sp>
      <p:sp>
        <p:nvSpPr>
          <p:cNvPr id="268311" name="Rectangle 23"/>
          <p:cNvSpPr>
            <a:spLocks noChangeArrowheads="1"/>
          </p:cNvSpPr>
          <p:nvPr/>
        </p:nvSpPr>
        <p:spPr bwMode="auto">
          <a:xfrm>
            <a:off x="5565775" y="2005013"/>
            <a:ext cx="1804468" cy="923972"/>
          </a:xfrm>
          <a:prstGeom prst="rect">
            <a:avLst/>
          </a:prstGeom>
          <a:noFill/>
          <a:ln w="9525">
            <a:noFill/>
            <a:miter lim="800000"/>
            <a:headEnd/>
            <a:tailEnd/>
          </a:ln>
          <a:effectLst/>
        </p:spPr>
        <p:txBody>
          <a:bodyPr wrap="none" lIns="92075" tIns="46038" rIns="92075" bIns="46038">
            <a:spAutoFit/>
          </a:bodyPr>
          <a:lstStyle/>
          <a:p>
            <a:r>
              <a:rPr lang="en-US" b="0">
                <a:latin typeface="+mn-lt"/>
              </a:rPr>
              <a:t>Hv assists+</a:t>
            </a:r>
          </a:p>
          <a:p>
            <a:r>
              <a:rPr lang="en-US" b="0">
                <a:latin typeface="+mn-lt"/>
              </a:rPr>
              <a:t>World switch++</a:t>
            </a:r>
          </a:p>
          <a:p>
            <a:endParaRPr lang="en-US" b="0">
              <a:latin typeface="+mn-lt"/>
            </a:endParaRPr>
          </a:p>
        </p:txBody>
      </p:sp>
      <p:sp>
        <p:nvSpPr>
          <p:cNvPr id="268312" name="Rectangle 24"/>
          <p:cNvSpPr>
            <a:spLocks noChangeArrowheads="1"/>
          </p:cNvSpPr>
          <p:nvPr/>
        </p:nvSpPr>
        <p:spPr bwMode="auto">
          <a:xfrm>
            <a:off x="2916238" y="3505200"/>
            <a:ext cx="993862" cy="369974"/>
          </a:xfrm>
          <a:prstGeom prst="rect">
            <a:avLst/>
          </a:prstGeom>
          <a:noFill/>
          <a:ln w="9525">
            <a:noFill/>
            <a:miter lim="800000"/>
            <a:headEnd/>
            <a:tailEnd/>
          </a:ln>
          <a:effectLst/>
        </p:spPr>
        <p:txBody>
          <a:bodyPr wrap="none" lIns="92075" tIns="46038" rIns="92075" bIns="46038">
            <a:spAutoFit/>
          </a:bodyPr>
          <a:lstStyle/>
          <a:p>
            <a:r>
              <a:rPr lang="en-US" b="0" dirty="0">
                <a:latin typeface="+mn-lt"/>
              </a:rPr>
              <a:t>IOMMU</a:t>
            </a:r>
          </a:p>
        </p:txBody>
      </p:sp>
      <p:sp>
        <p:nvSpPr>
          <p:cNvPr id="268313" name="Rectangle 25"/>
          <p:cNvSpPr>
            <a:spLocks noChangeArrowheads="1"/>
          </p:cNvSpPr>
          <p:nvPr/>
        </p:nvSpPr>
        <p:spPr bwMode="auto">
          <a:xfrm>
            <a:off x="5767388" y="3498850"/>
            <a:ext cx="1234120" cy="369974"/>
          </a:xfrm>
          <a:prstGeom prst="rect">
            <a:avLst/>
          </a:prstGeom>
          <a:noFill/>
          <a:ln w="9525">
            <a:noFill/>
            <a:miter lim="800000"/>
            <a:headEnd/>
            <a:tailEnd/>
          </a:ln>
          <a:effectLst/>
        </p:spPr>
        <p:txBody>
          <a:bodyPr wrap="none" lIns="92075" tIns="46038" rIns="92075" bIns="46038">
            <a:spAutoFit/>
          </a:bodyPr>
          <a:lstStyle/>
          <a:p>
            <a:r>
              <a:rPr lang="en-US" b="0">
                <a:latin typeface="+mn-lt"/>
              </a:rPr>
              <a:t>Interrupt+</a:t>
            </a:r>
          </a:p>
        </p:txBody>
      </p:sp>
      <p:sp>
        <p:nvSpPr>
          <p:cNvPr id="268314" name="Rectangle 26"/>
          <p:cNvSpPr>
            <a:spLocks noChangeArrowheads="1"/>
          </p:cNvSpPr>
          <p:nvPr/>
        </p:nvSpPr>
        <p:spPr bwMode="auto">
          <a:xfrm>
            <a:off x="3989388" y="4641850"/>
            <a:ext cx="2105385" cy="646973"/>
          </a:xfrm>
          <a:prstGeom prst="rect">
            <a:avLst/>
          </a:prstGeom>
          <a:noFill/>
          <a:ln w="9525">
            <a:noFill/>
            <a:miter lim="800000"/>
            <a:headEnd/>
            <a:tailEnd/>
          </a:ln>
          <a:effectLst/>
        </p:spPr>
        <p:txBody>
          <a:bodyPr wrap="none" lIns="92075" tIns="46038" rIns="92075" bIns="46038">
            <a:spAutoFit/>
          </a:bodyPr>
          <a:lstStyle/>
          <a:p>
            <a:r>
              <a:rPr lang="en-US" b="0">
                <a:effectLst/>
                <a:latin typeface="+mn-lt"/>
              </a:rPr>
              <a:t>Virtualized devices</a:t>
            </a:r>
          </a:p>
          <a:p>
            <a:r>
              <a:rPr lang="en-US" b="0">
                <a:effectLst/>
                <a:latin typeface="+mn-lt"/>
              </a:rPr>
              <a:t>PCI-SIG IOV</a:t>
            </a:r>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605" name="Rectangle 5"/>
          <p:cNvSpPr>
            <a:spLocks noGrp="1" noChangeArrowheads="1"/>
          </p:cNvSpPr>
          <p:nvPr>
            <p:ph type="title"/>
          </p:nvPr>
        </p:nvSpPr>
        <p:spPr>
          <a:xfrm>
            <a:off x="381001" y="228600"/>
            <a:ext cx="8382000" cy="553998"/>
          </a:xfrm>
        </p:spPr>
        <p:txBody>
          <a:bodyPr/>
          <a:lstStyle/>
          <a:p>
            <a:r>
              <a:rPr lang="en-US" sz="4000" dirty="0"/>
              <a:t>Enhancements </a:t>
            </a:r>
            <a:r>
              <a:rPr lang="en-US" sz="4000" dirty="0" smtClean="0"/>
              <a:t>In </a:t>
            </a:r>
            <a:r>
              <a:rPr lang="en-US" sz="4000" dirty="0"/>
              <a:t>“Barcelona” </a:t>
            </a:r>
            <a:r>
              <a:rPr lang="en-US" sz="4000" dirty="0" smtClean="0"/>
              <a:t>Processor</a:t>
            </a:r>
            <a:endParaRPr lang="en-US" sz="4000" dirty="0"/>
          </a:p>
        </p:txBody>
      </p:sp>
      <p:sp>
        <p:nvSpPr>
          <p:cNvPr id="281606" name="Rectangle 6"/>
          <p:cNvSpPr>
            <a:spLocks noGrp="1" noChangeArrowheads="1"/>
          </p:cNvSpPr>
          <p:nvPr>
            <p:ph idx="1"/>
          </p:nvPr>
        </p:nvSpPr>
        <p:spPr>
          <a:xfrm>
            <a:off x="374650" y="1419225"/>
            <a:ext cx="8388350" cy="5159375"/>
          </a:xfrm>
        </p:spPr>
        <p:txBody>
          <a:bodyPr/>
          <a:lstStyle/>
          <a:p>
            <a:r>
              <a:rPr lang="en-US" dirty="0"/>
              <a:t>Nested Page Tables (NPT)</a:t>
            </a:r>
          </a:p>
          <a:p>
            <a:pPr lvl="1"/>
            <a:r>
              <a:rPr lang="en-US" dirty="0"/>
              <a:t>To reduce hypervisor complexity and time</a:t>
            </a:r>
          </a:p>
          <a:p>
            <a:pPr lvl="1"/>
            <a:r>
              <a:rPr lang="en-US" dirty="0"/>
              <a:t>To improve guest performance (workload)</a:t>
            </a:r>
          </a:p>
          <a:p>
            <a:pPr lvl="1"/>
            <a:r>
              <a:rPr lang="en-US" dirty="0"/>
              <a:t>Caching of the nested page table</a:t>
            </a:r>
          </a:p>
          <a:p>
            <a:r>
              <a:rPr lang="en-US" dirty="0"/>
              <a:t>Speed improvements for world switches</a:t>
            </a:r>
          </a:p>
          <a:p>
            <a:pPr lvl="1"/>
            <a:r>
              <a:rPr lang="en-US" dirty="0"/>
              <a:t>Optimization over time</a:t>
            </a:r>
          </a:p>
          <a:p>
            <a:r>
              <a:rPr lang="en-US" dirty="0"/>
              <a:t>Performance counters</a:t>
            </a:r>
          </a:p>
          <a:p>
            <a:pPr lvl="1"/>
            <a:r>
              <a:rPr lang="en-US" dirty="0"/>
              <a:t>For hypervisor tuning and virtualization of guest performance counters</a:t>
            </a:r>
          </a:p>
          <a:p>
            <a:pPr lvl="1">
              <a:buFont typeface="Wingdings" pitchFamily="2" charset="2"/>
              <a:buNone/>
            </a:pPr>
            <a:endParaRPr lang="en-US" dirty="0"/>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a:spLocks noGrp="1" noChangeArrowheads="1"/>
          </p:cNvSpPr>
          <p:nvPr>
            <p:ph type="title"/>
          </p:nvPr>
        </p:nvSpPr>
        <p:spPr>
          <a:xfrm>
            <a:off x="382588" y="228600"/>
            <a:ext cx="8380412" cy="1191095"/>
          </a:xfrm>
        </p:spPr>
        <p:txBody>
          <a:bodyPr/>
          <a:lstStyle/>
          <a:p>
            <a:r>
              <a:rPr smtClean="0"/>
              <a:t>Fewer Intercepts With NPT</a:t>
            </a:r>
            <a:br>
              <a:rPr smtClean="0"/>
            </a:br>
            <a:r>
              <a:rPr sz="3600" smtClean="0">
                <a:solidFill>
                  <a:schemeClr val="accent1"/>
                </a:solidFill>
              </a:rPr>
              <a:t>Shadow Page Tables Are Costly</a:t>
            </a:r>
          </a:p>
        </p:txBody>
      </p:sp>
      <p:graphicFrame>
        <p:nvGraphicFramePr>
          <p:cNvPr id="9" name="Object 5"/>
          <p:cNvGraphicFramePr>
            <a:graphicFrameLocks noGrp="1" noChangeAspect="1"/>
          </p:cNvGraphicFramePr>
          <p:nvPr>
            <p:ph idx="1"/>
          </p:nvPr>
        </p:nvGraphicFramePr>
        <p:xfrm>
          <a:off x="381000" y="1682750"/>
          <a:ext cx="7315200" cy="4946650"/>
        </p:xfrm>
        <a:graphic>
          <a:graphicData uri="http://schemas.openxmlformats.org/drawingml/2006/chart">
            <c:chart xmlns:c="http://schemas.openxmlformats.org/drawingml/2006/chart" xmlns:r="http://schemas.openxmlformats.org/officeDocument/2006/relationships" r:id="rId3"/>
          </a:graphicData>
        </a:graphic>
      </p:graphicFrame>
      <p:sp>
        <p:nvSpPr>
          <p:cNvPr id="402441" name="Text Box 9"/>
          <p:cNvSpPr txBox="1">
            <a:spLocks noChangeArrowheads="1"/>
          </p:cNvSpPr>
          <p:nvPr/>
        </p:nvSpPr>
        <p:spPr bwMode="auto">
          <a:xfrm>
            <a:off x="2971800" y="3443288"/>
            <a:ext cx="1371600" cy="366712"/>
          </a:xfrm>
          <a:prstGeom prst="rect">
            <a:avLst/>
          </a:prstGeom>
          <a:noFill/>
          <a:ln w="63500" algn="ctr">
            <a:noFill/>
            <a:miter lim="800000"/>
            <a:headEnd/>
            <a:tailEnd/>
          </a:ln>
          <a:effectLst/>
        </p:spPr>
        <p:txBody>
          <a:bodyPr>
            <a:spAutoFit/>
          </a:bodyPr>
          <a:lstStyle/>
          <a:p>
            <a:pPr algn="ctr">
              <a:spcBef>
                <a:spcPct val="50000"/>
              </a:spcBef>
            </a:pPr>
            <a:r>
              <a:rPr lang="en-US" b="0" dirty="0">
                <a:latin typeface="+mn-lt"/>
              </a:rPr>
              <a:t>~20%</a:t>
            </a:r>
          </a:p>
        </p:txBody>
      </p:sp>
      <p:sp>
        <p:nvSpPr>
          <p:cNvPr id="402442" name="Text Box 10"/>
          <p:cNvSpPr txBox="1">
            <a:spLocks noChangeArrowheads="1"/>
          </p:cNvSpPr>
          <p:nvPr/>
        </p:nvSpPr>
        <p:spPr bwMode="auto">
          <a:xfrm>
            <a:off x="5181600" y="2132013"/>
            <a:ext cx="2971800" cy="641350"/>
          </a:xfrm>
          <a:prstGeom prst="rect">
            <a:avLst/>
          </a:prstGeom>
          <a:noFill/>
          <a:ln w="63500" algn="ctr">
            <a:noFill/>
            <a:miter lim="800000"/>
            <a:headEnd/>
            <a:tailEnd/>
          </a:ln>
          <a:effectLst/>
        </p:spPr>
        <p:txBody>
          <a:bodyPr>
            <a:spAutoFit/>
          </a:bodyPr>
          <a:lstStyle/>
          <a:p>
            <a:pPr algn="ctr">
              <a:spcBef>
                <a:spcPct val="50000"/>
              </a:spcBef>
            </a:pPr>
            <a:r>
              <a:rPr lang="en-US" b="0">
                <a:latin typeface="+mn-lt"/>
              </a:rPr>
              <a:t>Intercepts remaining with Nested Page Tables</a:t>
            </a:r>
          </a:p>
        </p:txBody>
      </p:sp>
      <p:sp>
        <p:nvSpPr>
          <p:cNvPr id="402443" name="Text Box 11"/>
          <p:cNvSpPr txBox="1">
            <a:spLocks noChangeArrowheads="1"/>
          </p:cNvSpPr>
          <p:nvPr/>
        </p:nvSpPr>
        <p:spPr bwMode="auto">
          <a:xfrm>
            <a:off x="990600" y="2132013"/>
            <a:ext cx="2590800" cy="915987"/>
          </a:xfrm>
          <a:prstGeom prst="rect">
            <a:avLst/>
          </a:prstGeom>
          <a:noFill/>
          <a:ln w="63500" algn="ctr">
            <a:noFill/>
            <a:miter lim="800000"/>
            <a:headEnd/>
            <a:tailEnd/>
          </a:ln>
          <a:effectLst/>
        </p:spPr>
        <p:txBody>
          <a:bodyPr>
            <a:spAutoFit/>
          </a:bodyPr>
          <a:lstStyle/>
          <a:p>
            <a:pPr algn="ctr">
              <a:spcBef>
                <a:spcPct val="50000"/>
              </a:spcBef>
            </a:pPr>
            <a:r>
              <a:rPr lang="en-US" b="0" dirty="0">
                <a:latin typeface="+mn-lt"/>
              </a:rPr>
              <a:t>Intercepts due to Shadow Page Tables</a:t>
            </a:r>
            <a:br>
              <a:rPr lang="en-US" b="0" dirty="0">
                <a:latin typeface="+mn-lt"/>
              </a:rPr>
            </a:br>
            <a:r>
              <a:rPr lang="en-US" b="0" dirty="0">
                <a:latin typeface="+mn-lt"/>
              </a:rPr>
              <a:t>~80%</a:t>
            </a:r>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WinHec 2007 WEB Template">
  <a:themeElements>
    <a:clrScheme name="Custom 7">
      <a:dk1>
        <a:srgbClr val="000000"/>
      </a:dk1>
      <a:lt1>
        <a:srgbClr val="FFFFFF"/>
      </a:lt1>
      <a:dk2>
        <a:srgbClr val="26357E"/>
      </a:dk2>
      <a:lt2>
        <a:srgbClr val="FFFFFF"/>
      </a:lt2>
      <a:accent1>
        <a:srgbClr val="FDE399"/>
      </a:accent1>
      <a:accent2>
        <a:srgbClr val="92D050"/>
      </a:accent2>
      <a:accent3>
        <a:srgbClr val="E76429"/>
      </a:accent3>
      <a:accent4>
        <a:srgbClr val="5DD3FF"/>
      </a:accent4>
      <a:accent5>
        <a:srgbClr val="FF9929"/>
      </a:accent5>
      <a:accent6>
        <a:srgbClr val="FFC000"/>
      </a:accent6>
      <a:hlink>
        <a:srgbClr val="FAD366"/>
      </a:hlink>
      <a:folHlink>
        <a:srgbClr val="7030A0"/>
      </a:folHlink>
    </a:clrScheme>
    <a:fontScheme name="Business Value launch template">
      <a:majorFont>
        <a:latin typeface="Segoe Semibold"/>
        <a:ea typeface=""/>
        <a:cs typeface=""/>
      </a:majorFont>
      <a:minorFont>
        <a:latin typeface="Segoe"/>
        <a:ea typeface=""/>
        <a:cs typeface=""/>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1">
          <a:schemeClr val="accent2"/>
        </a:lnRef>
        <a:fillRef idx="3">
          <a:schemeClr val="accent2"/>
        </a:fillRef>
        <a:effectRef idx="2">
          <a:schemeClr val="accent2"/>
        </a:effectRef>
        <a:fontRef idx="minor">
          <a:schemeClr val="lt1"/>
        </a:fontRef>
      </a:style>
    </a:spDef>
    <a:lnDef>
      <a:spPr bwMode="auto">
        <a:xfrm>
          <a:off x="0" y="0"/>
          <a:ext cx="1" cy="1"/>
        </a:xfrm>
        <a:custGeom>
          <a:avLst/>
          <a:gdLst/>
          <a:ahLst/>
          <a:cxnLst/>
          <a:rect l="0" t="0" r="0" b="0"/>
          <a:pathLst/>
        </a:cu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a:spPr>
      <a:bodyPr vert="horz" wrap="square" lIns="109728" tIns="54864" rIns="109728" bIns="54864" numCol="1" anchor="ctr" anchorCtr="0" compatLnSpc="1">
        <a:prstTxWarp prst="textNoShape">
          <a:avLst/>
        </a:prstTxWarp>
      </a:bodyPr>
      <a:lstStyle>
        <a:defPPr marL="0" marR="0" indent="0" algn="l" defTabSz="1096963"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solidFill>
              <a:schemeClr val="bg2"/>
            </a:solidFill>
            <a:effectLst/>
            <a:latin typeface="Segoe Semibold" pitchFamily="34" charset="0"/>
          </a:defRPr>
        </a:defPPr>
      </a:lstStyle>
    </a:lnDef>
    <a:txDef>
      <a:spPr>
        <a:noFill/>
      </a:spPr>
      <a:bodyPr wrap="square" rtlCol="0">
        <a:spAutoFit/>
      </a:bodyPr>
      <a:lstStyle>
        <a:defPPr>
          <a:defRPr sz="2800" dirty="0" err="1" smtClean="0">
            <a:solidFill>
              <a:schemeClr val="tx1"/>
            </a:solidFill>
            <a:latin typeface="Segoe" pitchFamily="34" charset="0"/>
          </a:defRPr>
        </a:defPPr>
      </a:lstStyle>
    </a:txDef>
  </a:objectDefaults>
  <a:extraClrSchemeLst>
    <a:extraClrScheme>
      <a:clrScheme name="Business Value launch template 1">
        <a:dk1>
          <a:srgbClr val="000000"/>
        </a:dk1>
        <a:lt1>
          <a:srgbClr val="FFFFFF"/>
        </a:lt1>
        <a:dk2>
          <a:srgbClr val="EF7E39"/>
        </a:dk2>
        <a:lt2>
          <a:srgbClr val="FFFFFF"/>
        </a:lt2>
        <a:accent1>
          <a:srgbClr val="000000"/>
        </a:accent1>
        <a:accent2>
          <a:srgbClr val="54C71B"/>
        </a:accent2>
        <a:accent3>
          <a:srgbClr val="F6C0AE"/>
        </a:accent3>
        <a:accent4>
          <a:srgbClr val="DADADA"/>
        </a:accent4>
        <a:accent5>
          <a:srgbClr val="AAAAAA"/>
        </a:accent5>
        <a:accent6>
          <a:srgbClr val="4BB417"/>
        </a:accent6>
        <a:hlink>
          <a:srgbClr val="FBE019"/>
        </a:hlink>
        <a:folHlink>
          <a:srgbClr val="3D78E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2229</TotalTime>
  <Words>6284</Words>
  <Application>Microsoft PowerPoint</Application>
  <PresentationFormat>On-screen Show (4:3)</PresentationFormat>
  <Paragraphs>747</Paragraphs>
  <Slides>45</Slides>
  <Notes>45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45</vt:i4>
      </vt:variant>
    </vt:vector>
  </HeadingPairs>
  <TitlesOfParts>
    <vt:vector size="52" baseType="lpstr">
      <vt:lpstr>Arial</vt:lpstr>
      <vt:lpstr>Segoe</vt:lpstr>
      <vt:lpstr>Wingdings</vt:lpstr>
      <vt:lpstr>Impact</vt:lpstr>
      <vt:lpstr>Times New Roman</vt:lpstr>
      <vt:lpstr>Segoe Semibold</vt:lpstr>
      <vt:lpstr>WinHec 2007 WEB Template</vt:lpstr>
      <vt:lpstr>AMD Virtualization Technology Directions</vt:lpstr>
      <vt:lpstr>Agenda</vt:lpstr>
      <vt:lpstr>Server Consolidation Today</vt:lpstr>
      <vt:lpstr>Server Consolidation Tomorrow</vt:lpstr>
      <vt:lpstr>Multiple Cores Mean  Less Hardware</vt:lpstr>
      <vt:lpstr>Virtualization Ideal More changes ahead</vt:lpstr>
      <vt:lpstr>AMD Virtualization™ Roadmap</vt:lpstr>
      <vt:lpstr>Enhancements In “Barcelona” Processor</vt:lpstr>
      <vt:lpstr>Fewer Intercepts With NPT Shadow Page Tables Are Costly</vt:lpstr>
      <vt:lpstr>World Switch Times Measured and simulated values</vt:lpstr>
      <vt:lpstr>I/O Virtualization Topology</vt:lpstr>
      <vt:lpstr>IOMMU Function Summary</vt:lpstr>
      <vt:lpstr>Overview And Fly-By</vt:lpstr>
      <vt:lpstr>IOMMU Role In System</vt:lpstr>
      <vt:lpstr>I/O bottleneck illustrated</vt:lpstr>
      <vt:lpstr>I/O Device Assignment</vt:lpstr>
      <vt:lpstr>Device Protection  No virtualization</vt:lpstr>
      <vt:lpstr>Translation Data Structures Example with level skipping</vt:lpstr>
      <vt:lpstr>IOMMU Revision 1.2</vt:lpstr>
      <vt:lpstr>IOMMU Interrupt Remapping </vt:lpstr>
      <vt:lpstr>IOMMU Interrupt Remapping</vt:lpstr>
      <vt:lpstr>IOMMU interrupt controls</vt:lpstr>
      <vt:lpstr>Special Memory Range Controls</vt:lpstr>
      <vt:lpstr>IOMMU ACPI</vt:lpstr>
      <vt:lpstr>Secure Initialization</vt:lpstr>
      <vt:lpstr>Secure Init Example</vt:lpstr>
      <vt:lpstr>Initialization Sequence AMD-V™ architecture</vt:lpstr>
      <vt:lpstr>CV Software Components</vt:lpstr>
      <vt:lpstr>CV Details</vt:lpstr>
      <vt:lpstr>Future directions PCI-SIG IOV</vt:lpstr>
      <vt:lpstr>Device Virtualization Bottleneck</vt:lpstr>
      <vt:lpstr>Device Virtualization Direct device assignment </vt:lpstr>
      <vt:lpstr>Device Virtualization  HW device virtualization</vt:lpstr>
      <vt:lpstr>Device Virtualization Role of the IOMMU</vt:lpstr>
      <vt:lpstr>Fabric Virtualization Multi-rooted physical view</vt:lpstr>
      <vt:lpstr>Fabric Virtualization Multi-rooted logical view</vt:lpstr>
      <vt:lpstr>Future Directions AMD Torrenza</vt:lpstr>
      <vt:lpstr>Torrenza Examples</vt:lpstr>
      <vt:lpstr>Torrenza Device-resident IOMMU</vt:lpstr>
      <vt:lpstr>Torrenza Centralized IOMMU with ATS</vt:lpstr>
      <vt:lpstr>Torrenza  IOMMU Key Element</vt:lpstr>
      <vt:lpstr>Jumpstart Development</vt:lpstr>
      <vt:lpstr>Call To Action</vt:lpstr>
      <vt:lpstr>Additional Resources</vt:lpstr>
      <vt:lpstr>Questions</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SYS-T313 AMD Virtualization Technology Directions</dc:title>
  <dc:subject>WinHEC 2007</dc:subject>
  <dc:creator>Andy Kegel, Mark Hummel</dc:creator>
  <dc:description>Template design: Silver Fox Productions; Bryan L. 
Formatter: John Epperson, Silver Fox Productions
Event Date:
Event Location:
Speech Length:
Audience:
Key Topics:</dc:description>
  <cp:lastModifiedBy>Microsoft Employee</cp:lastModifiedBy>
  <cp:revision>68</cp:revision>
  <dcterms:created xsi:type="dcterms:W3CDTF">2006-02-23T18:26:39Z</dcterms:created>
  <dcterms:modified xsi:type="dcterms:W3CDTF">2007-05-30T15:43:07Z</dcterms:modified>
</cp:coreProperties>
</file>