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0" r:id="rId1"/>
  </p:sldMasterIdLst>
  <p:notesMasterIdLst>
    <p:notesMasterId r:id="rId20"/>
  </p:notesMasterIdLst>
  <p:handoutMasterIdLst>
    <p:handoutMasterId r:id="rId21"/>
  </p:handoutMasterIdLst>
  <p:sldIdLst>
    <p:sldId id="257" r:id="rId2"/>
    <p:sldId id="295" r:id="rId3"/>
    <p:sldId id="308" r:id="rId4"/>
    <p:sldId id="305" r:id="rId5"/>
    <p:sldId id="307" r:id="rId6"/>
    <p:sldId id="298" r:id="rId7"/>
    <p:sldId id="300" r:id="rId8"/>
    <p:sldId id="301" r:id="rId9"/>
    <p:sldId id="299" r:id="rId10"/>
    <p:sldId id="313" r:id="rId11"/>
    <p:sldId id="314" r:id="rId12"/>
    <p:sldId id="315" r:id="rId13"/>
    <p:sldId id="294" r:id="rId14"/>
    <p:sldId id="304" r:id="rId15"/>
    <p:sldId id="311" r:id="rId16"/>
    <p:sldId id="309" r:id="rId17"/>
    <p:sldId id="310" r:id="rId18"/>
    <p:sldId id="312" r:id="rId19"/>
  </p:sldIdLst>
  <p:sldSz cx="9144000" cy="6858000" type="screen4x3"/>
  <p:notesSz cx="6858000" cy="9144000"/>
  <p:embeddedFontLst>
    <p:embeddedFont>
      <p:font typeface="Lucida Console" pitchFamily="49" charset="0"/>
      <p:regular r:id="rId22"/>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CC66FF"/>
    <a:srgbClr val="FFFF66"/>
    <a:srgbClr val="6699FF"/>
    <a:srgbClr val="3366FF"/>
    <a:srgbClr val="0033CC"/>
    <a:srgbClr val="0066FF"/>
    <a:srgbClr val="660066"/>
    <a:srgbClr val="3399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83" autoAdjust="0"/>
    <p:restoredTop sz="94297" autoAdjust="0"/>
  </p:normalViewPr>
  <p:slideViewPr>
    <p:cSldViewPr snapToGrid="0">
      <p:cViewPr varScale="1">
        <p:scale>
          <a:sx n="55" d="100"/>
          <a:sy n="55" d="100"/>
        </p:scale>
        <p:origin x="-509" y="-77"/>
      </p:cViewPr>
      <p:guideLst>
        <p:guide orient="horz" pos="1931"/>
        <p:guide orient="horz" pos="144"/>
        <p:guide orient="horz" pos="894"/>
        <p:guide orient="horz" pos="1200"/>
        <p:guide orient="horz" pos="1488"/>
        <p:guide orient="horz" pos="4176"/>
        <p:guide pos="3257"/>
        <p:guide pos="240"/>
        <p:guide pos="462"/>
        <p:guide pos="4745"/>
      </p:guideLst>
    </p:cSldViewPr>
  </p:slideViewPr>
  <p:notesTextViewPr>
    <p:cViewPr>
      <p:scale>
        <a:sx n="100" d="100"/>
        <a:sy n="100" d="100"/>
      </p:scale>
      <p:origin x="0" y="0"/>
    </p:cViewPr>
  </p:notesTextViewPr>
  <p:sorterViewPr>
    <p:cViewPr>
      <p:scale>
        <a:sx n="66" d="100"/>
        <a:sy n="66" d="100"/>
      </p:scale>
      <p:origin x="0" y="648"/>
    </p:cViewPr>
  </p:sorterViewPr>
  <p:notesViewPr>
    <p:cSldViewPr snapToGrid="0">
      <p:cViewPr>
        <p:scale>
          <a:sx n="125" d="100"/>
          <a:sy n="125" d="100"/>
        </p:scale>
        <p:origin x="-1254" y="2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autoTitleDeleted val="1"/>
    <c:plotArea>
      <c:layout/>
      <c:lineChart>
        <c:grouping val="standard"/>
        <c:ser>
          <c:idx val="0"/>
          <c:order val="0"/>
          <c:tx>
            <c:strRef>
              <c:f>'[Chart in Microsoft Office PowerPoint]Sheet1'!$B$1</c:f>
              <c:strCache>
                <c:ptCount val="1"/>
                <c:pt idx="0">
                  <c:v>Internet Hosts</c:v>
                </c:pt>
              </c:strCache>
            </c:strRef>
          </c:tx>
          <c:spPr>
            <a:ln>
              <a:solidFill>
                <a:srgbClr val="FF0000"/>
              </a:solidFill>
            </a:ln>
            <a:effectLst>
              <a:glow rad="101600">
                <a:schemeClr val="accent3">
                  <a:satMod val="175000"/>
                  <a:alpha val="40000"/>
                </a:schemeClr>
              </a:glow>
            </a:effectLst>
          </c:spPr>
          <c:marker>
            <c:symbol val="none"/>
          </c:marker>
          <c:cat>
            <c:numRef>
              <c:f>'[Chart in Microsoft Office PowerPoint]Sheet1'!$A$2:$A$51</c:f>
              <c:numCache>
                <c:formatCode>General</c:formatCode>
                <c:ptCount val="50"/>
                <c:pt idx="17" formatCode="mmm\-yy">
                  <c:v>33604</c:v>
                </c:pt>
                <c:pt idx="18" formatCode="mmm\-yy">
                  <c:v>33695</c:v>
                </c:pt>
                <c:pt idx="19" formatCode="mmm\-yy">
                  <c:v>33786</c:v>
                </c:pt>
                <c:pt idx="20" formatCode="mmm\-yy">
                  <c:v>33878</c:v>
                </c:pt>
                <c:pt idx="21" formatCode="mmm\-yy">
                  <c:v>33970</c:v>
                </c:pt>
                <c:pt idx="22" formatCode="mmm\-yy">
                  <c:v>34060</c:v>
                </c:pt>
                <c:pt idx="23" formatCode="mmm\-yy">
                  <c:v>34151</c:v>
                </c:pt>
                <c:pt idx="24" formatCode="mmm\-yy">
                  <c:v>34243</c:v>
                </c:pt>
                <c:pt idx="25" formatCode="mmm\-yy">
                  <c:v>34335</c:v>
                </c:pt>
                <c:pt idx="26" formatCode="mmm\-yy">
                  <c:v>34516</c:v>
                </c:pt>
                <c:pt idx="27" formatCode="mmm\-yy">
                  <c:v>34608</c:v>
                </c:pt>
                <c:pt idx="28" formatCode="mmm\-yy">
                  <c:v>34700</c:v>
                </c:pt>
                <c:pt idx="29" formatCode="mmm\-yy">
                  <c:v>34881</c:v>
                </c:pt>
                <c:pt idx="30" formatCode="mmm\-yy">
                  <c:v>35065</c:v>
                </c:pt>
                <c:pt idx="31" formatCode="mmm\-yy">
                  <c:v>35247</c:v>
                </c:pt>
                <c:pt idx="32" formatCode="mmm\-yy">
                  <c:v>35431</c:v>
                </c:pt>
                <c:pt idx="33" formatCode="mmm\-yy">
                  <c:v>35612</c:v>
                </c:pt>
                <c:pt idx="34" formatCode="mmm\-yy">
                  <c:v>35796</c:v>
                </c:pt>
                <c:pt idx="35" formatCode="mmm\-yy">
                  <c:v>35977</c:v>
                </c:pt>
                <c:pt idx="36" formatCode="mmm\-yy">
                  <c:v>36161</c:v>
                </c:pt>
                <c:pt idx="37" formatCode="mmm\-yy">
                  <c:v>36342</c:v>
                </c:pt>
                <c:pt idx="38" formatCode="mmm\-yy">
                  <c:v>36526</c:v>
                </c:pt>
                <c:pt idx="39" formatCode="mmm\-yy">
                  <c:v>36708</c:v>
                </c:pt>
                <c:pt idx="40" formatCode="mmm\-yy">
                  <c:v>36892</c:v>
                </c:pt>
                <c:pt idx="41" formatCode="mmm\-yy">
                  <c:v>37073</c:v>
                </c:pt>
                <c:pt idx="42" formatCode="mmm\-yy">
                  <c:v>37257</c:v>
                </c:pt>
                <c:pt idx="43" formatCode="mmm\-yy">
                  <c:v>37438</c:v>
                </c:pt>
                <c:pt idx="44" formatCode="mmm\-yy">
                  <c:v>37622</c:v>
                </c:pt>
                <c:pt idx="45" formatCode="mmm\-yy">
                  <c:v>37987</c:v>
                </c:pt>
                <c:pt idx="46" formatCode="mmm\-yy">
                  <c:v>38169</c:v>
                </c:pt>
                <c:pt idx="47" formatCode="mmm\-yy">
                  <c:v>38353</c:v>
                </c:pt>
                <c:pt idx="48" formatCode="mmm\-yy">
                  <c:v>38534</c:v>
                </c:pt>
                <c:pt idx="49" formatCode="mmm\-yy">
                  <c:v>38718</c:v>
                </c:pt>
              </c:numCache>
            </c:numRef>
          </c:cat>
          <c:val>
            <c:numRef>
              <c:f>'[Chart in Microsoft Office PowerPoint]Sheet1'!$B$2:$B$51</c:f>
              <c:numCache>
                <c:formatCode>General</c:formatCode>
                <c:ptCount val="50"/>
                <c:pt idx="17" formatCode="#,##0">
                  <c:v>727000</c:v>
                </c:pt>
                <c:pt idx="18" formatCode="#,##0">
                  <c:v>890000</c:v>
                </c:pt>
                <c:pt idx="19" formatCode="#,##0">
                  <c:v>992000</c:v>
                </c:pt>
                <c:pt idx="20" formatCode="#,##0">
                  <c:v>1136000</c:v>
                </c:pt>
                <c:pt idx="21" formatCode="#,##0">
                  <c:v>1313000</c:v>
                </c:pt>
                <c:pt idx="22" formatCode="#,##0">
                  <c:v>1486000</c:v>
                </c:pt>
                <c:pt idx="23" formatCode="#,##0">
                  <c:v>1776000</c:v>
                </c:pt>
                <c:pt idx="24" formatCode="#,##0">
                  <c:v>2056000</c:v>
                </c:pt>
                <c:pt idx="25" formatCode="#,##0">
                  <c:v>2217000</c:v>
                </c:pt>
                <c:pt idx="26" formatCode="#,##0">
                  <c:v>3212000</c:v>
                </c:pt>
                <c:pt idx="27" formatCode="#,##0">
                  <c:v>3864000</c:v>
                </c:pt>
                <c:pt idx="28" formatCode="#,##0">
                  <c:v>4852000</c:v>
                </c:pt>
                <c:pt idx="29" formatCode="#,##0">
                  <c:v>6642000</c:v>
                </c:pt>
                <c:pt idx="30" formatCode="#,##0">
                  <c:v>9472000</c:v>
                </c:pt>
                <c:pt idx="31" formatCode="#,##0">
                  <c:v>12881000</c:v>
                </c:pt>
                <c:pt idx="32" formatCode="#,##0">
                  <c:v>16146000</c:v>
                </c:pt>
                <c:pt idx="33" formatCode="#,##0">
                  <c:v>19540000</c:v>
                </c:pt>
                <c:pt idx="34" formatCode="#,##0">
                  <c:v>29670000</c:v>
                </c:pt>
                <c:pt idx="35" formatCode="#,##0">
                  <c:v>36739000</c:v>
                </c:pt>
                <c:pt idx="36" formatCode="#,##0">
                  <c:v>43230000</c:v>
                </c:pt>
                <c:pt idx="37" formatCode="#,##0">
                  <c:v>56218000</c:v>
                </c:pt>
                <c:pt idx="38" formatCode="#,##0">
                  <c:v>72398092</c:v>
                </c:pt>
                <c:pt idx="39" formatCode="#,##0">
                  <c:v>93047785</c:v>
                </c:pt>
                <c:pt idx="40" formatCode="#,##0">
                  <c:v>109574429</c:v>
                </c:pt>
                <c:pt idx="41" formatCode="#,##0">
                  <c:v>125888197</c:v>
                </c:pt>
                <c:pt idx="42" formatCode="#,##0">
                  <c:v>147344723</c:v>
                </c:pt>
                <c:pt idx="43" formatCode="#,##0">
                  <c:v>162128493</c:v>
                </c:pt>
                <c:pt idx="44" formatCode="#,##0">
                  <c:v>171638297</c:v>
                </c:pt>
                <c:pt idx="45" formatCode="#,##0">
                  <c:v>233101481</c:v>
                </c:pt>
                <c:pt idx="46" formatCode="#,##0">
                  <c:v>285139107</c:v>
                </c:pt>
                <c:pt idx="47" formatCode="#,##0">
                  <c:v>317646084</c:v>
                </c:pt>
                <c:pt idx="48" formatCode="#,##0">
                  <c:v>353284187</c:v>
                </c:pt>
                <c:pt idx="49" formatCode="#,##0">
                  <c:v>394991609</c:v>
                </c:pt>
              </c:numCache>
            </c:numRef>
          </c:val>
        </c:ser>
        <c:marker val="1"/>
        <c:axId val="60212736"/>
        <c:axId val="60214272"/>
      </c:lineChart>
      <c:dateAx>
        <c:axId val="60212736"/>
        <c:scaling>
          <c:orientation val="minMax"/>
        </c:scaling>
        <c:axPos val="b"/>
        <c:numFmt formatCode="mmm\-yy" sourceLinked="0"/>
        <c:majorTickMark val="none"/>
        <c:tickLblPos val="nextTo"/>
        <c:txPr>
          <a:bodyPr rot="-5400000" vert="horz"/>
          <a:lstStyle/>
          <a:p>
            <a:pPr>
              <a:defRPr sz="800">
                <a:solidFill>
                  <a:schemeClr val="accent1"/>
                </a:solidFill>
                <a:effectLst>
                  <a:outerShdw blurRad="38100" dist="38100" dir="2700000" algn="tl">
                    <a:srgbClr val="000000">
                      <a:alpha val="43137"/>
                    </a:srgbClr>
                  </a:outerShdw>
                </a:effectLst>
              </a:defRPr>
            </a:pPr>
            <a:endParaRPr lang="en-US"/>
          </a:p>
        </c:txPr>
        <c:crossAx val="60214272"/>
        <c:crosses val="autoZero"/>
        <c:auto val="1"/>
        <c:lblOffset val="100"/>
        <c:baseTimeUnit val="months"/>
        <c:majorUnit val="6"/>
        <c:majorTimeUnit val="months"/>
        <c:minorUnit val="3"/>
        <c:minorTimeUnit val="months"/>
      </c:dateAx>
      <c:valAx>
        <c:axId val="60214272"/>
        <c:scaling>
          <c:orientation val="minMax"/>
        </c:scaling>
        <c:axPos val="l"/>
        <c:numFmt formatCode="General" sourceLinked="1"/>
        <c:majorTickMark val="none"/>
        <c:tickLblPos val="nextTo"/>
        <c:txPr>
          <a:bodyPr rot="0" vert="horz"/>
          <a:lstStyle/>
          <a:p>
            <a:pPr>
              <a:defRPr>
                <a:effectLst>
                  <a:outerShdw blurRad="38100" dist="38100" dir="2700000" algn="tl">
                    <a:srgbClr val="000000">
                      <a:alpha val="43137"/>
                    </a:srgbClr>
                  </a:outerShdw>
                </a:effectLst>
              </a:defRPr>
            </a:pPr>
            <a:endParaRPr lang="en-US"/>
          </a:p>
        </c:txPr>
        <c:crossAx val="60212736"/>
        <c:crosses val="autoZero"/>
        <c:crossBetween val="between"/>
        <c:dispUnits>
          <c:builtInUnit val="millions"/>
          <c:dispUnitsLbl>
            <c:layout/>
          </c:dispUnitsLbl>
        </c:dispUnits>
      </c:valAx>
    </c:plotArea>
    <c:legend>
      <c:legendPos val="b"/>
      <c:layout/>
      <c:txPr>
        <a:bodyPr/>
        <a:lstStyle/>
        <a:p>
          <a:pPr>
            <a:defRPr>
              <a:solidFill>
                <a:schemeClr val="accent6"/>
              </a:solidFill>
              <a:effectLst>
                <a:outerShdw blurRad="38100" dist="38100" dir="2700000" algn="tl">
                  <a:srgbClr val="000000">
                    <a:alpha val="43137"/>
                  </a:srgbClr>
                </a:outerShdw>
              </a:effectLst>
            </a:defRPr>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latin typeface="Arial" charset="0"/>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fld id="{3C99D659-5922-4487-8D66-31C18F0719C8}" type="datetime8">
              <a:rPr lang="en-US"/>
              <a:pPr>
                <a:defRPr/>
              </a:pPr>
              <a:t>5/30/2007 8:54 AM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latin typeface="Arial" charset="0"/>
                <a:cs typeface="Arial"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0C58EB53-9303-4FAB-964E-B5288622AEF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pPr>
              <a:defRPr/>
            </a:pPr>
            <a:fld id="{6A98EF8F-60E1-4F34-B03D-D7D89DE2B38C}" type="datetime8">
              <a:rPr lang="en-US"/>
              <a:pPr>
                <a:defRPr/>
              </a:pPr>
              <a:t>5/30/2007 8:54 AM</a:t>
            </a:fld>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latin typeface="Arial" charset="0"/>
                <a:cs typeface="Arial"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pPr>
              <a:defRPr/>
            </a:pPr>
            <a:fld id="{FDC59963-F5F1-4404-8F93-7BC1BD386383}" type="slidenum">
              <a:rPr lang="en-US"/>
              <a:pPr>
                <a:defRPr/>
              </a:pPr>
              <a:t>‹#›</a:t>
            </a:fld>
            <a:endParaRPr 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a:noFill/>
        </p:spPr>
        <p:txBody>
          <a:bodyPr/>
          <a:lstStyle/>
          <a:p>
            <a:fld id="{2AE5D8D6-DE5F-440A-8C19-E6C0E41F2477}" type="datetime8">
              <a:rPr lang="en-US" smtClean="0"/>
              <a:pPr/>
              <a:t>5/30/2007 8:54 AM</a:t>
            </a:fld>
            <a:endParaRPr lang="en-US" smtClean="0"/>
          </a:p>
        </p:txBody>
      </p:sp>
      <p:sp>
        <p:nvSpPr>
          <p:cNvPr id="32770"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2771" name="Rectangle 7"/>
          <p:cNvSpPr>
            <a:spLocks noGrp="1" noChangeArrowheads="1"/>
          </p:cNvSpPr>
          <p:nvPr>
            <p:ph type="sldNum" sz="quarter" idx="5"/>
          </p:nvPr>
        </p:nvSpPr>
        <p:spPr>
          <a:noFill/>
        </p:spPr>
        <p:txBody>
          <a:bodyPr/>
          <a:lstStyle/>
          <a:p>
            <a:fld id="{14B95BCF-A20E-40F9-AFE7-98096707526C}" type="slidenum">
              <a:rPr lang="en-US" smtClean="0"/>
              <a:pPr/>
              <a:t>1</a:t>
            </a:fld>
            <a:endParaRPr lang="en-US" smtClean="0"/>
          </a:p>
        </p:txBody>
      </p:sp>
      <p:sp>
        <p:nvSpPr>
          <p:cNvPr id="32772" name="Rectangle 4"/>
          <p:cNvSpPr>
            <a:spLocks noGrp="1" noRot="1" noChangeAspect="1" noChangeArrowheads="1" noTextEdit="1"/>
          </p:cNvSpPr>
          <p:nvPr>
            <p:ph type="sldImg"/>
          </p:nvPr>
        </p:nvSpPr>
        <p:spPr>
          <a:ln/>
        </p:spPr>
      </p:sp>
      <p:sp>
        <p:nvSpPr>
          <p:cNvPr id="32773"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dt" sz="quarter" idx="1"/>
          </p:nvPr>
        </p:nvSpPr>
        <p:spPr>
          <a:noFill/>
        </p:spPr>
        <p:txBody>
          <a:bodyPr/>
          <a:lstStyle/>
          <a:p>
            <a:fld id="{B0FFD779-3E0F-4401-A9FF-2D0EDD1771E4}" type="datetime8">
              <a:rPr lang="en-US" smtClean="0"/>
              <a:pPr/>
              <a:t>5/30/2007 8:54 AM</a:t>
            </a:fld>
            <a:endParaRPr lang="en-US" smtClean="0"/>
          </a:p>
        </p:txBody>
      </p:sp>
      <p:sp>
        <p:nvSpPr>
          <p:cNvPr id="48130"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8131" name="Rectangle 7"/>
          <p:cNvSpPr>
            <a:spLocks noGrp="1" noChangeArrowheads="1"/>
          </p:cNvSpPr>
          <p:nvPr>
            <p:ph type="sldNum" sz="quarter" idx="5"/>
          </p:nvPr>
        </p:nvSpPr>
        <p:spPr>
          <a:noFill/>
        </p:spPr>
        <p:txBody>
          <a:bodyPr/>
          <a:lstStyle/>
          <a:p>
            <a:fld id="{C800097A-F28E-4060-867D-E509D89B2CA4}" type="slidenum">
              <a:rPr lang="en-US" smtClean="0"/>
              <a:pPr/>
              <a:t>10</a:t>
            </a:fld>
            <a:endParaRPr lang="en-US" smtClean="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dt" sz="quarter" idx="1"/>
          </p:nvPr>
        </p:nvSpPr>
        <p:spPr>
          <a:noFill/>
        </p:spPr>
        <p:txBody>
          <a:bodyPr/>
          <a:lstStyle/>
          <a:p>
            <a:fld id="{F748A00B-9351-4CA0-8218-84323618142C}" type="datetime8">
              <a:rPr lang="en-US" smtClean="0"/>
              <a:pPr/>
              <a:t>5/30/2007 8:54 AM</a:t>
            </a:fld>
            <a:endParaRPr lang="en-US" smtClean="0"/>
          </a:p>
        </p:txBody>
      </p:sp>
      <p:sp>
        <p:nvSpPr>
          <p:cNvPr id="53250"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3251" name="Rectangle 7"/>
          <p:cNvSpPr>
            <a:spLocks noGrp="1" noChangeArrowheads="1"/>
          </p:cNvSpPr>
          <p:nvPr>
            <p:ph type="sldNum" sz="quarter" idx="5"/>
          </p:nvPr>
        </p:nvSpPr>
        <p:spPr>
          <a:noFill/>
        </p:spPr>
        <p:txBody>
          <a:bodyPr/>
          <a:lstStyle/>
          <a:p>
            <a:fld id="{47BBC487-F1EB-4FF5-91EF-66EFD7B83B80}" type="slidenum">
              <a:rPr lang="en-US" smtClean="0"/>
              <a:pPr/>
              <a:t>13</a:t>
            </a:fld>
            <a:endParaRPr lang="en-US"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endParaRPr lang="en-US" smtClean="0"/>
          </a:p>
        </p:txBody>
      </p:sp>
      <p:sp>
        <p:nvSpPr>
          <p:cNvPr id="55299" name="Date Placeholder 3"/>
          <p:cNvSpPr>
            <a:spLocks noGrp="1"/>
          </p:cNvSpPr>
          <p:nvPr>
            <p:ph type="dt" sz="quarter" idx="1"/>
          </p:nvPr>
        </p:nvSpPr>
        <p:spPr>
          <a:noFill/>
        </p:spPr>
        <p:txBody>
          <a:bodyPr/>
          <a:lstStyle/>
          <a:p>
            <a:fld id="{D300B472-5759-400A-BEB3-C5A6BA269B39}" type="datetime8">
              <a:rPr lang="en-US" smtClean="0"/>
              <a:pPr/>
              <a:t>5/30/2007 8:54 AM</a:t>
            </a:fld>
            <a:endParaRPr lang="en-US" smtClean="0"/>
          </a:p>
        </p:txBody>
      </p:sp>
      <p:sp>
        <p:nvSpPr>
          <p:cNvPr id="55300" name="Footer Placeholder 4"/>
          <p:cNvSpPr>
            <a:spLocks noGrp="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5301" name="Slide Number Placeholder 5"/>
          <p:cNvSpPr>
            <a:spLocks noGrp="1"/>
          </p:cNvSpPr>
          <p:nvPr>
            <p:ph type="sldNum" sz="quarter" idx="5"/>
          </p:nvPr>
        </p:nvSpPr>
        <p:spPr>
          <a:noFill/>
        </p:spPr>
        <p:txBody>
          <a:bodyPr/>
          <a:lstStyle/>
          <a:p>
            <a:fld id="{378B3D53-4CEC-4C6D-AE06-B766ED8AED1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a:noFill/>
        </p:spPr>
        <p:txBody>
          <a:bodyPr/>
          <a:lstStyle/>
          <a:p>
            <a:fld id="{507E777F-B539-4413-9BBA-BCA24BAB700B}" type="datetime8">
              <a:rPr lang="en-US" smtClean="0"/>
              <a:pPr/>
              <a:t>5/30/2007 8:54 AM</a:t>
            </a:fld>
            <a:endParaRPr lang="en-US" smtClean="0"/>
          </a:p>
        </p:txBody>
      </p:sp>
      <p:sp>
        <p:nvSpPr>
          <p:cNvPr id="34818"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4819" name="Rectangle 7"/>
          <p:cNvSpPr>
            <a:spLocks noGrp="1" noChangeArrowheads="1"/>
          </p:cNvSpPr>
          <p:nvPr>
            <p:ph type="sldNum" sz="quarter" idx="5"/>
          </p:nvPr>
        </p:nvSpPr>
        <p:spPr>
          <a:noFill/>
        </p:spPr>
        <p:txBody>
          <a:bodyPr/>
          <a:lstStyle/>
          <a:p>
            <a:fld id="{97F3F4A0-481E-477C-9018-31CF9C04A90C}" type="slidenum">
              <a:rPr lang="en-US" smtClean="0"/>
              <a:pPr/>
              <a:t>2</a:t>
            </a:fld>
            <a:endParaRPr lang="en-US"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1"/>
          </p:nvPr>
        </p:nvSpPr>
        <p:spPr>
          <a:noFill/>
        </p:spPr>
        <p:txBody>
          <a:bodyPr/>
          <a:lstStyle/>
          <a:p>
            <a:fld id="{73D1B0D0-AF3C-44B3-8237-C9F2B32ECD73}" type="datetime8">
              <a:rPr lang="en-US" smtClean="0"/>
              <a:pPr/>
              <a:t>5/30/2007 8:54 AM</a:t>
            </a:fld>
            <a:endParaRPr lang="en-US" smtClean="0"/>
          </a:p>
        </p:txBody>
      </p:sp>
      <p:sp>
        <p:nvSpPr>
          <p:cNvPr id="37890"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7891" name="Rectangle 7"/>
          <p:cNvSpPr>
            <a:spLocks noGrp="1" noChangeArrowheads="1"/>
          </p:cNvSpPr>
          <p:nvPr>
            <p:ph type="sldNum" sz="quarter" idx="5"/>
          </p:nvPr>
        </p:nvSpPr>
        <p:spPr>
          <a:noFill/>
        </p:spPr>
        <p:txBody>
          <a:bodyPr/>
          <a:lstStyle/>
          <a:p>
            <a:fld id="{6ACE452C-BD27-42B8-AD86-8965246F6D2A}" type="slidenum">
              <a:rPr lang="en-US" smtClean="0"/>
              <a:pPr/>
              <a:t>4</a:t>
            </a:fld>
            <a:endParaRPr lang="en-US"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dt" sz="quarter" idx="1"/>
          </p:nvPr>
        </p:nvSpPr>
        <p:spPr>
          <a:noFill/>
        </p:spPr>
        <p:txBody>
          <a:bodyPr/>
          <a:lstStyle/>
          <a:p>
            <a:fld id="{C44F58EB-5A86-46A4-9CF0-3B405F9A89E8}" type="datetime8">
              <a:rPr lang="en-US" smtClean="0"/>
              <a:pPr/>
              <a:t>5/30/2007 8:54 AM</a:t>
            </a:fld>
            <a:endParaRPr lang="en-US" smtClean="0"/>
          </a:p>
        </p:txBody>
      </p:sp>
      <p:sp>
        <p:nvSpPr>
          <p:cNvPr id="40962"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0963" name="Rectangle 7"/>
          <p:cNvSpPr>
            <a:spLocks noGrp="1" noChangeArrowheads="1"/>
          </p:cNvSpPr>
          <p:nvPr>
            <p:ph type="sldNum" sz="quarter" idx="5"/>
          </p:nvPr>
        </p:nvSpPr>
        <p:spPr>
          <a:noFill/>
        </p:spPr>
        <p:txBody>
          <a:bodyPr/>
          <a:lstStyle/>
          <a:p>
            <a:fld id="{5CFB7EB7-B678-406D-B884-C5402F9C517B}" type="slidenum">
              <a:rPr lang="en-US" smtClean="0"/>
              <a:pPr/>
              <a:t>6</a:t>
            </a:fld>
            <a:endParaRPr lang="en-US" smtClean="0"/>
          </a:p>
        </p:txBody>
      </p:sp>
      <p:sp>
        <p:nvSpPr>
          <p:cNvPr id="40964"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ln/>
        </p:spPr>
        <p:txBody>
          <a:bodyPr/>
          <a:lstStyle/>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a:noFill/>
        </p:spPr>
        <p:txBody>
          <a:bodyPr/>
          <a:lstStyle/>
          <a:p>
            <a:fld id="{007B6957-4018-4313-A135-B9AB2D6DCB37}" type="datetime8">
              <a:rPr lang="en-US" smtClean="0"/>
              <a:pPr/>
              <a:t>5/30/2007 8:54 AM</a:t>
            </a:fld>
            <a:endParaRPr lang="en-US" smtClean="0"/>
          </a:p>
        </p:txBody>
      </p:sp>
      <p:sp>
        <p:nvSpPr>
          <p:cNvPr id="43010"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3011" name="Rectangle 7"/>
          <p:cNvSpPr>
            <a:spLocks noGrp="1" noChangeArrowheads="1"/>
          </p:cNvSpPr>
          <p:nvPr>
            <p:ph type="sldNum" sz="quarter" idx="5"/>
          </p:nvPr>
        </p:nvSpPr>
        <p:spPr>
          <a:noFill/>
        </p:spPr>
        <p:txBody>
          <a:bodyPr/>
          <a:lstStyle/>
          <a:p>
            <a:fld id="{B4CCC76A-0005-4F5B-8F1D-EAAC4B06028F}" type="slidenum">
              <a:rPr lang="en-US" smtClean="0"/>
              <a:pPr/>
              <a:t>7</a:t>
            </a:fld>
            <a:endParaRPr lang="en-US"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a:noFill/>
        </p:spPr>
        <p:txBody>
          <a:bodyPr/>
          <a:lstStyle/>
          <a:p>
            <a:fld id="{16704AC6-14CA-4F6B-A742-0767398CB44E}" type="datetime8">
              <a:rPr lang="en-US" smtClean="0"/>
              <a:pPr/>
              <a:t>5/30/2007 8:54 AM</a:t>
            </a:fld>
            <a:endParaRPr lang="en-US" smtClean="0"/>
          </a:p>
        </p:txBody>
      </p:sp>
      <p:sp>
        <p:nvSpPr>
          <p:cNvPr id="45058" name="Rectangle 6"/>
          <p:cNvSpPr>
            <a:spLocks noGrp="1" noChangeArrowheads="1"/>
          </p:cNvSpPr>
          <p:nvPr>
            <p:ph type="ftr" sz="quarter" idx="4"/>
          </p:nvPr>
        </p:nvSpPr>
        <p:spPr>
          <a:noFill/>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5059" name="Rectangle 7"/>
          <p:cNvSpPr>
            <a:spLocks noGrp="1" noChangeArrowheads="1"/>
          </p:cNvSpPr>
          <p:nvPr>
            <p:ph type="sldNum" sz="quarter" idx="5"/>
          </p:nvPr>
        </p:nvSpPr>
        <p:spPr>
          <a:noFill/>
        </p:spPr>
        <p:txBody>
          <a:bodyPr/>
          <a:lstStyle/>
          <a:p>
            <a:fld id="{D6C5363E-D041-48A1-89A3-3490A0E641C5}" type="slidenum">
              <a:rPr lang="en-US" smtClean="0"/>
              <a:pPr/>
              <a:t>8</a:t>
            </a:fld>
            <a:endParaRPr 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A98EF8F-60E1-4F34-B03D-D7D89DE2B38C}" type="datetime8">
              <a:rPr lang="en-US" smtClean="0"/>
              <a:pPr>
                <a:defRPr/>
              </a:pPr>
              <a:t>5/30/2007 8:54 AM</a:t>
            </a:fld>
            <a:endParaRPr lang="en-US" dirty="0"/>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FDC59963-F5F1-4404-8F93-7BC1BD38638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150"/>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150"/>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68" r:id="rId12"/>
    <p:sldLayoutId id="2147483869"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7.bin"/><Relationship Id="rId18" Type="http://schemas.openxmlformats.org/officeDocument/2006/relationships/image" Target="../media/image14.jpeg"/><Relationship Id="rId3" Type="http://schemas.openxmlformats.org/officeDocument/2006/relationships/notesSlide" Target="../notesSlides/notesSlide11.xml"/><Relationship Id="rId21" Type="http://schemas.openxmlformats.org/officeDocument/2006/relationships/oleObject" Target="../embeddings/oleObject9.bin"/><Relationship Id="rId7" Type="http://schemas.openxmlformats.org/officeDocument/2006/relationships/image" Target="../media/image11.png"/><Relationship Id="rId12" Type="http://schemas.openxmlformats.org/officeDocument/2006/relationships/oleObject" Target="../embeddings/oleObject6.bin"/><Relationship Id="rId17" Type="http://schemas.openxmlformats.org/officeDocument/2006/relationships/hyperlink" Target="http://images.google.com/imgres?imgurl=http://www.csc.unist.hr/en/Picture1a.jpg&amp;imgrefurl=http://www.csc.unist.hr/en/centar_vise.html&amp;h=270&amp;w=360&amp;sz=34&amp;hl=en&amp;start=7&amp;tbnid=9AJ30c2vvgvzdM:&amp;tbnh=91&amp;tbnw=121&amp;prev=/images?q=HP+blade+server+&amp;svnum=10&amp;hl=en&amp;lr=" TargetMode="External"/><Relationship Id="rId25" Type="http://schemas.openxmlformats.org/officeDocument/2006/relationships/image" Target="../media/image17.jpeg"/><Relationship Id="rId2" Type="http://schemas.openxmlformats.org/officeDocument/2006/relationships/slideLayout" Target="../slideLayouts/slideLayout3.xml"/><Relationship Id="rId16" Type="http://schemas.openxmlformats.org/officeDocument/2006/relationships/image" Target="../media/image13.jpeg"/><Relationship Id="rId20"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24" Type="http://schemas.openxmlformats.org/officeDocument/2006/relationships/hyperlink" Target="http://images.google.com/imgres?imgurl=http://www.arbor.net/images/worm/3.jpg&amp;imgrefurl=http://www.arbor.net/worm.php&amp;h=360&amp;w=600&amp;sz=65&amp;hl=en&amp;start=1&amp;tbnid=VQf4XHZTFUTNTM:&amp;tbnh=81&amp;tbnw=135&amp;prev=/images?q=network+anomaly+detection&amp;gbv=2&amp;svnum=10&amp;hl=en&amp;sa=G" TargetMode="External"/><Relationship Id="rId5" Type="http://schemas.openxmlformats.org/officeDocument/2006/relationships/oleObject" Target="../embeddings/oleObject1.bin"/><Relationship Id="rId15" Type="http://schemas.openxmlformats.org/officeDocument/2006/relationships/hyperlink" Target="http://www.espinda.com/IMAGES/datacenter4.jpg" TargetMode="External"/><Relationship Id="rId23" Type="http://schemas.openxmlformats.org/officeDocument/2006/relationships/image" Target="../media/image16.jpeg"/><Relationship Id="rId10" Type="http://schemas.openxmlformats.org/officeDocument/2006/relationships/oleObject" Target="../embeddings/oleObject4.bin"/><Relationship Id="rId19" Type="http://schemas.openxmlformats.org/officeDocument/2006/relationships/hyperlink" Target="http://images.google.com/imgres?imgurl=http://www.signonsandiego.com/uniontrib/20041008/images/2004-10-08verari.jpg&amp;imgrefurl=http://www.signonsandiego.com/news/business/20041008-9999-1b8verari.html&amp;h=225&amp;w=220&amp;sz=12&amp;hl=en&amp;start=2&amp;tbnid=OKhHxrbXbzKliM:&amp;tbnh=108&amp;tbnw=106&amp;prev=/images?q=IBM+blade+server+&amp;svnum=10&amp;hl=en&amp;lr=" TargetMode="External"/><Relationship Id="rId4" Type="http://schemas.openxmlformats.org/officeDocument/2006/relationships/image" Target="../media/image2.png"/><Relationship Id="rId9" Type="http://schemas.openxmlformats.org/officeDocument/2006/relationships/oleObject" Target="../embeddings/oleObject3.bin"/><Relationship Id="rId14" Type="http://schemas.openxmlformats.org/officeDocument/2006/relationships/oleObject" Target="../embeddings/oleObject8.bin"/><Relationship Id="rId22" Type="http://schemas.openxmlformats.org/officeDocument/2006/relationships/hyperlink" Target="http://blogs.zdnet.com/images/netflowfull.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technet/network/ipv6/default.mspx"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www.microsoft.com/technet/network/qos/default.mspx" TargetMode="External"/><Relationship Id="rId4" Type="http://schemas.openxmlformats.org/officeDocument/2006/relationships/hyperlink" Target="http://www.microsoft.com/technet/network/ipsec/default.m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a:xfrm>
            <a:off x="727605" y="1320894"/>
            <a:ext cx="7692761" cy="2243691"/>
          </a:xfrm>
        </p:spPr>
        <p:txBody>
          <a:bodyPr/>
          <a:lstStyle/>
          <a:p>
            <a:pPr defTabSz="912777" eaLnBrk="1" hangingPunct="1">
              <a:defRPr/>
            </a:pPr>
            <a:r>
              <a:rPr sz="5400" smtClean="0"/>
              <a:t>Building Secure, High-Performance Enterprise Network Equipment</a:t>
            </a:r>
          </a:p>
        </p:txBody>
      </p:sp>
      <p:sp>
        <p:nvSpPr>
          <p:cNvPr id="3098" name="Rectangle 26"/>
          <p:cNvSpPr>
            <a:spLocks noGrp="1" noChangeArrowheads="1"/>
          </p:cNvSpPr>
          <p:nvPr>
            <p:ph type="subTitle" idx="1"/>
          </p:nvPr>
        </p:nvSpPr>
        <p:spPr>
          <a:xfrm>
            <a:off x="727075" y="4333875"/>
            <a:ext cx="7693025" cy="1828800"/>
          </a:xfrm>
        </p:spPr>
        <p:txBody>
          <a:bodyPr/>
          <a:lstStyle/>
          <a:p>
            <a:pPr defTabSz="912777" eaLnBrk="1" hangingPunct="1">
              <a:defRPr/>
            </a:pPr>
            <a:r>
              <a:rPr lang="en-US" dirty="0" smtClean="0"/>
              <a:t>Khaja Ahmed</a:t>
            </a:r>
          </a:p>
          <a:p>
            <a:pPr defTabSz="912777" eaLnBrk="1" hangingPunct="1">
              <a:defRPr/>
            </a:pPr>
            <a:r>
              <a:rPr lang="en-US" dirty="0" smtClean="0"/>
              <a:t>Architect</a:t>
            </a:r>
          </a:p>
          <a:p>
            <a:pPr defTabSz="912777" eaLnBrk="1" hangingPunct="1">
              <a:defRPr/>
            </a:pPr>
            <a:r>
              <a:rPr lang="en-US" dirty="0" smtClean="0"/>
              <a:t>Windows Networking</a:t>
            </a:r>
          </a:p>
          <a:p>
            <a:pPr defTabSz="912777" eaLnBrk="1" hangingPunct="1">
              <a:defRPr/>
            </a:pPr>
            <a:r>
              <a:rPr lang="en-US" dirty="0" smtClean="0"/>
              <a:t>Microsoft Corporation</a:t>
            </a:r>
          </a:p>
        </p:txBody>
      </p:sp>
      <p:pic>
        <p:nvPicPr>
          <p:cNvPr id="4100" name="Picture 5" descr="Windows Vista Start Button.png"/>
          <p:cNvPicPr>
            <a:picLocks noChangeAspect="1"/>
          </p:cNvPicPr>
          <p:nvPr/>
        </p:nvPicPr>
        <p:blipFill>
          <a:blip r:embed="rId3"/>
          <a:srcRect/>
          <a:stretch>
            <a:fillRect/>
          </a:stretch>
        </p:blipFill>
        <p:spPr bwMode="auto">
          <a:xfrm>
            <a:off x="5829300" y="3429000"/>
            <a:ext cx="2809875" cy="2803525"/>
          </a:xfrm>
          <a:prstGeom prst="rect">
            <a:avLst/>
          </a:prstGeom>
          <a:noFill/>
          <a:ln w="9525">
            <a:noFill/>
            <a:miter lim="800000"/>
            <a:headEnd/>
            <a:tailEnd/>
          </a:ln>
          <a:effectLst>
            <a:outerShdw blurRad="622300" sx="102000" sy="1020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p:txBody>
          <a:bodyPr/>
          <a:lstStyle/>
          <a:p>
            <a:pPr defTabSz="912777" eaLnBrk="1" hangingPunct="1">
              <a:defRPr/>
            </a:pPr>
            <a:r>
              <a:rPr smtClean="0"/>
              <a:t>Broadcom</a:t>
            </a:r>
          </a:p>
        </p:txBody>
      </p:sp>
      <p:sp>
        <p:nvSpPr>
          <p:cNvPr id="276483" name="Rectangle 3"/>
          <p:cNvSpPr>
            <a:spLocks noGrp="1" noChangeArrowheads="1"/>
          </p:cNvSpPr>
          <p:nvPr>
            <p:ph type="subTitle" idx="1"/>
          </p:nvPr>
        </p:nvSpPr>
        <p:spPr/>
        <p:txBody>
          <a:bodyPr/>
          <a:lstStyle/>
          <a:p>
            <a:pPr defTabSz="912777" eaLnBrk="1" hangingPunct="1">
              <a:defRPr/>
            </a:pPr>
            <a:r>
              <a:rPr lang="en-US" dirty="0" smtClean="0"/>
              <a:t>Uri </a:t>
            </a:r>
            <a:r>
              <a:rPr lang="en-US" dirty="0" err="1" smtClean="0"/>
              <a:t>Elzur</a:t>
            </a:r>
            <a:r>
              <a:rPr lang="en-US" dirty="0" smtClean="0"/>
              <a:t/>
            </a:r>
            <a:br>
              <a:rPr lang="en-US" dirty="0" smtClean="0"/>
            </a:br>
            <a:r>
              <a:rPr lang="en-US" dirty="0" smtClean="0"/>
              <a:t>Sr. Director, Advanced Technology</a:t>
            </a:r>
          </a:p>
          <a:p>
            <a:pPr defTabSz="912777" eaLnBrk="1" hangingPunct="1">
              <a:defRPr/>
            </a:pPr>
            <a:r>
              <a:rPr lang="en-US" dirty="0" smtClean="0"/>
              <a:t>Network Interface Controller BU</a:t>
            </a:r>
          </a:p>
          <a:p>
            <a:pPr defTabSz="912777" eaLnBrk="1" hangingPunct="1">
              <a:defRPr/>
            </a:pPr>
            <a:r>
              <a:rPr lang="en-US" dirty="0" smtClean="0"/>
              <a:t>Broadcom </a:t>
            </a:r>
          </a:p>
        </p:txBody>
      </p:sp>
      <p:pic>
        <p:nvPicPr>
          <p:cNvPr id="47107"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6" name="TextBox 5"/>
          <p:cNvSpPr txBox="1"/>
          <p:nvPr/>
        </p:nvSpPr>
        <p:spPr>
          <a:xfrm>
            <a:off x="-420158"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spc="-642" dirty="0">
                <a:ln w="11430"/>
                <a:solidFill>
                  <a:schemeClr val="tx2"/>
                </a:solidFill>
                <a:effectLst>
                  <a:outerShdw blurRad="50800" dist="39000" dir="5460000" algn="tl">
                    <a:srgbClr val="000000">
                      <a:alpha val="38000"/>
                    </a:srgbClr>
                  </a:outerShdw>
                </a:effectLst>
                <a:latin typeface="Segoe" pitchFamily="34" charset="0"/>
              </a:rPr>
              <a:t>partner</a:t>
            </a:r>
          </a:p>
        </p:txBody>
      </p:sp>
      <p:pic>
        <p:nvPicPr>
          <p:cNvPr id="47109" name="Picture 7" descr="BCM_lgo_rev"/>
          <p:cNvPicPr>
            <a:picLocks noChangeAspect="1" noChangeArrowheads="1"/>
          </p:cNvPicPr>
          <p:nvPr/>
        </p:nvPicPr>
        <p:blipFill>
          <a:blip r:embed="rId4"/>
          <a:srcRect/>
          <a:stretch>
            <a:fillRect/>
          </a:stretch>
        </p:blipFill>
        <p:spPr bwMode="auto">
          <a:xfrm>
            <a:off x="6537325" y="203200"/>
            <a:ext cx="2413000" cy="167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r>
              <a:rPr lang="en-US" dirty="0" err="1" smtClean="0"/>
              <a:t>IPsec</a:t>
            </a:r>
            <a:r>
              <a:rPr lang="en-US" dirty="0" smtClean="0"/>
              <a:t> And Traffic Engineering</a:t>
            </a:r>
            <a:endParaRPr lang="en-US" dirty="0"/>
          </a:p>
        </p:txBody>
      </p:sp>
      <p:sp>
        <p:nvSpPr>
          <p:cNvPr id="59" name="Content Placeholder 58"/>
          <p:cNvSpPr>
            <a:spLocks noGrp="1"/>
          </p:cNvSpPr>
          <p:nvPr>
            <p:ph idx="1"/>
          </p:nvPr>
        </p:nvSpPr>
        <p:spPr>
          <a:xfrm>
            <a:off x="382588" y="1414464"/>
            <a:ext cx="8380412" cy="1560427"/>
          </a:xfrm>
        </p:spPr>
        <p:txBody>
          <a:bodyPr/>
          <a:lstStyle/>
          <a:p>
            <a:pPr marL="236538" indent="-236538">
              <a:spcBef>
                <a:spcPts val="600"/>
              </a:spcBef>
            </a:pPr>
            <a:r>
              <a:rPr lang="en-US" sz="1600" dirty="0" smtClean="0"/>
              <a:t>IT expects deployed network appliance e.g. </a:t>
            </a:r>
            <a:r>
              <a:rPr lang="en-US" sz="1600" dirty="0" err="1" smtClean="0"/>
              <a:t>NetFlow</a:t>
            </a:r>
            <a:r>
              <a:rPr lang="en-US" sz="1600" dirty="0" smtClean="0"/>
              <a:t>, IDS/IPS, Load Balancing Appliances to function, regardless of use of </a:t>
            </a:r>
            <a:r>
              <a:rPr lang="en-US" sz="1600" dirty="0" err="1" smtClean="0"/>
              <a:t>IPsec</a:t>
            </a:r>
            <a:r>
              <a:rPr lang="en-US" sz="1600" dirty="0" smtClean="0"/>
              <a:t> traffic</a:t>
            </a:r>
          </a:p>
          <a:p>
            <a:pPr marL="236538" indent="-236538">
              <a:spcBef>
                <a:spcPts val="600"/>
              </a:spcBef>
            </a:pPr>
            <a:r>
              <a:rPr lang="en-US" sz="1600" dirty="0" smtClean="0"/>
              <a:t> Microsoft NAP uses IPSec frames between Client and Server</a:t>
            </a:r>
          </a:p>
          <a:p>
            <a:pPr marL="236538" indent="-236538">
              <a:spcBef>
                <a:spcPts val="600"/>
              </a:spcBef>
            </a:pPr>
            <a:r>
              <a:rPr lang="en-US" sz="1600" dirty="0" smtClean="0"/>
              <a:t> Deployed switch / router may not be able to identify inner fields of </a:t>
            </a:r>
            <a:r>
              <a:rPr lang="en-US" sz="1600" dirty="0" err="1" smtClean="0"/>
              <a:t>IPsec</a:t>
            </a:r>
            <a:r>
              <a:rPr lang="en-US" sz="1600" dirty="0" smtClean="0"/>
              <a:t> frames </a:t>
            </a:r>
          </a:p>
          <a:p>
            <a:pPr marL="236538" indent="-236538">
              <a:spcBef>
                <a:spcPts val="600"/>
              </a:spcBef>
            </a:pPr>
            <a:r>
              <a:rPr lang="en-US" sz="1600" dirty="0" smtClean="0"/>
              <a:t> POTENTIAL SOLUTION: Intelligent parsing of AH frames in switch/router  to identify inner frame fields to allow detection by Network Security appliances</a:t>
            </a:r>
            <a:endParaRPr lang="en-US" sz="1600" dirty="0"/>
          </a:p>
        </p:txBody>
      </p:sp>
      <p:sp>
        <p:nvSpPr>
          <p:cNvPr id="61" name="Rectangle 60"/>
          <p:cNvSpPr/>
          <p:nvPr/>
        </p:nvSpPr>
        <p:spPr>
          <a:xfrm>
            <a:off x="381000" y="1027837"/>
            <a:ext cx="8763000" cy="369332"/>
          </a:xfrm>
          <a:prstGeom prst="rect">
            <a:avLst/>
          </a:prstGeom>
        </p:spPr>
        <p:txBody>
          <a:bodyPr wrap="square">
            <a:spAutoFit/>
          </a:bodyPr>
          <a:lstStyle/>
          <a:p>
            <a:pPr marL="236538" indent="-236538">
              <a:buBlip>
                <a:blip r:embed="rId4"/>
              </a:buBlip>
            </a:pPr>
            <a:r>
              <a:rPr lang="en-US" b="0" dirty="0" smtClean="0">
                <a:effectLst>
                  <a:outerShdw blurRad="38100" dist="38100" dir="2700000" algn="tl">
                    <a:srgbClr val="000000">
                      <a:alpha val="43137"/>
                    </a:srgbClr>
                  </a:outerShdw>
                </a:effectLst>
                <a:latin typeface="+mn-lt"/>
              </a:rPr>
              <a:t> </a:t>
            </a:r>
            <a:endParaRPr lang="en-US" b="0" dirty="0">
              <a:effectLst>
                <a:outerShdw blurRad="38100" dist="38100" dir="2700000" algn="tl">
                  <a:srgbClr val="000000">
                    <a:alpha val="43137"/>
                  </a:srgbClr>
                </a:outerShdw>
              </a:effectLst>
              <a:latin typeface="+mn-lt"/>
            </a:endParaRPr>
          </a:p>
        </p:txBody>
      </p:sp>
      <p:graphicFrame>
        <p:nvGraphicFramePr>
          <p:cNvPr id="60" name="Object 10"/>
          <p:cNvGraphicFramePr>
            <a:graphicFrameLocks noChangeAspect="1"/>
          </p:cNvGraphicFramePr>
          <p:nvPr/>
        </p:nvGraphicFramePr>
        <p:xfrm>
          <a:off x="2477771" y="3098415"/>
          <a:ext cx="611354" cy="636987"/>
        </p:xfrm>
        <a:graphic>
          <a:graphicData uri="http://schemas.openxmlformats.org/presentationml/2006/ole">
            <p:oleObj spid="_x0000_s1035" name="Visio" r:id="rId5" imgW="757954" imgH="789204" progId="">
              <p:embed/>
            </p:oleObj>
          </a:graphicData>
        </a:graphic>
      </p:graphicFrame>
      <p:graphicFrame>
        <p:nvGraphicFramePr>
          <p:cNvPr id="62" name="Object 46"/>
          <p:cNvGraphicFramePr>
            <a:graphicFrameLocks noChangeAspect="1"/>
          </p:cNvGraphicFramePr>
          <p:nvPr/>
        </p:nvGraphicFramePr>
        <p:xfrm>
          <a:off x="2407279" y="5420790"/>
          <a:ext cx="681846" cy="594692"/>
        </p:xfrm>
        <a:graphic>
          <a:graphicData uri="http://schemas.openxmlformats.org/presentationml/2006/ole">
            <p:oleObj spid="_x0000_s1036" name="Visio" r:id="rId6" imgW="757954" imgH="789204" progId="">
              <p:embed/>
            </p:oleObj>
          </a:graphicData>
        </a:graphic>
      </p:graphicFrame>
      <p:sp>
        <p:nvSpPr>
          <p:cNvPr id="63" name="Rectangle 82"/>
          <p:cNvSpPr>
            <a:spLocks noChangeArrowheads="1"/>
          </p:cNvSpPr>
          <p:nvPr/>
        </p:nvSpPr>
        <p:spPr bwMode="auto">
          <a:xfrm>
            <a:off x="733426" y="6260281"/>
            <a:ext cx="6487182" cy="369119"/>
          </a:xfrm>
          <a:prstGeom prst="rect">
            <a:avLst/>
          </a:prstGeom>
          <a:solidFill>
            <a:schemeClr val="accent1"/>
          </a:solidFill>
          <a:ln w="9525">
            <a:solidFill>
              <a:schemeClr val="tx1"/>
            </a:solidFill>
            <a:miter lim="800000"/>
            <a:headEnd/>
            <a:tailEnd/>
          </a:ln>
        </p:spPr>
        <p:txBody>
          <a:bodyPr wrap="none" lIns="82296" tIns="41148" rIns="82296" bIns="41148" anchor="ctr"/>
          <a:lstStyle/>
          <a:p>
            <a:pPr eaLnBrk="0" hangingPunct="0"/>
            <a:r>
              <a:rPr lang="en-AU" sz="1400" b="0" dirty="0">
                <a:solidFill>
                  <a:srgbClr val="0066CC"/>
                </a:solidFill>
                <a:latin typeface="+mj-lt"/>
              </a:rPr>
              <a:t>	 				Higher Level </a:t>
            </a:r>
          </a:p>
          <a:p>
            <a:pPr eaLnBrk="0" hangingPunct="0"/>
            <a:r>
              <a:rPr lang="en-AU" sz="1400" b="0" dirty="0">
                <a:solidFill>
                  <a:srgbClr val="0066CC"/>
                </a:solidFill>
                <a:latin typeface="+mj-lt"/>
              </a:rPr>
              <a:t>					Protocol HDR / Data</a:t>
            </a:r>
          </a:p>
        </p:txBody>
      </p:sp>
      <p:sp>
        <p:nvSpPr>
          <p:cNvPr id="64" name="Line 83"/>
          <p:cNvSpPr>
            <a:spLocks noChangeShapeType="1"/>
          </p:cNvSpPr>
          <p:nvPr/>
        </p:nvSpPr>
        <p:spPr bwMode="auto">
          <a:xfrm>
            <a:off x="2455982" y="6260281"/>
            <a:ext cx="0" cy="369119"/>
          </a:xfrm>
          <a:prstGeom prst="line">
            <a:avLst/>
          </a:prstGeom>
          <a:noFill/>
          <a:ln w="9525">
            <a:solidFill>
              <a:schemeClr val="tx1"/>
            </a:solidFill>
            <a:round/>
            <a:headEnd/>
            <a:tailEnd/>
          </a:ln>
        </p:spPr>
        <p:txBody>
          <a:bodyPr wrap="none" lIns="82296" tIns="41148" rIns="82296" bIns="41148" anchor="ctr"/>
          <a:lstStyle/>
          <a:p>
            <a:endParaRPr lang="en-US">
              <a:latin typeface="+mj-lt"/>
            </a:endParaRPr>
          </a:p>
        </p:txBody>
      </p:sp>
      <p:sp>
        <p:nvSpPr>
          <p:cNvPr id="65" name="Line 84"/>
          <p:cNvSpPr>
            <a:spLocks noChangeShapeType="1"/>
          </p:cNvSpPr>
          <p:nvPr/>
        </p:nvSpPr>
        <p:spPr bwMode="auto">
          <a:xfrm>
            <a:off x="4609178" y="6260281"/>
            <a:ext cx="0" cy="369119"/>
          </a:xfrm>
          <a:prstGeom prst="line">
            <a:avLst/>
          </a:prstGeom>
          <a:noFill/>
          <a:ln w="9525">
            <a:solidFill>
              <a:schemeClr val="tx1"/>
            </a:solidFill>
            <a:round/>
            <a:headEnd/>
            <a:tailEnd/>
          </a:ln>
        </p:spPr>
        <p:txBody>
          <a:bodyPr wrap="none" lIns="82296" tIns="41148" rIns="82296" bIns="41148" anchor="ctr"/>
          <a:lstStyle/>
          <a:p>
            <a:endParaRPr lang="en-US">
              <a:latin typeface="+mj-lt"/>
            </a:endParaRPr>
          </a:p>
        </p:txBody>
      </p:sp>
      <p:sp>
        <p:nvSpPr>
          <p:cNvPr id="66" name="Text Box 85"/>
          <p:cNvSpPr txBox="1">
            <a:spLocks noChangeArrowheads="1"/>
          </p:cNvSpPr>
          <p:nvPr/>
        </p:nvSpPr>
        <p:spPr bwMode="auto">
          <a:xfrm>
            <a:off x="1047433" y="5947554"/>
            <a:ext cx="2645356" cy="298543"/>
          </a:xfrm>
          <a:prstGeom prst="rect">
            <a:avLst/>
          </a:prstGeom>
          <a:noFill/>
          <a:ln w="9525">
            <a:noFill/>
            <a:miter lim="800000"/>
            <a:headEnd/>
            <a:tailEnd/>
          </a:ln>
        </p:spPr>
        <p:txBody>
          <a:bodyPr lIns="82296" tIns="41148" rIns="82296" bIns="41148">
            <a:spAutoFit/>
          </a:bodyPr>
          <a:lstStyle/>
          <a:p>
            <a:pPr eaLnBrk="0" hangingPunct="0">
              <a:spcBef>
                <a:spcPct val="50000"/>
              </a:spcBef>
            </a:pPr>
            <a:r>
              <a:rPr lang="en-AU" sz="1400" b="0" dirty="0">
                <a:effectLst>
                  <a:outerShdw blurRad="38100" dist="38100" dir="2700000" algn="tl">
                    <a:srgbClr val="000000">
                      <a:alpha val="43137"/>
                    </a:srgbClr>
                  </a:outerShdw>
                </a:effectLst>
                <a:latin typeface="+mj-lt"/>
              </a:rPr>
              <a:t>IPv4 AH Packet Format</a:t>
            </a:r>
          </a:p>
        </p:txBody>
      </p:sp>
      <p:sp>
        <p:nvSpPr>
          <p:cNvPr id="67" name="Rectangle 86"/>
          <p:cNvSpPr>
            <a:spLocks noChangeArrowheads="1"/>
          </p:cNvSpPr>
          <p:nvPr/>
        </p:nvSpPr>
        <p:spPr bwMode="auto">
          <a:xfrm>
            <a:off x="2455982" y="6260281"/>
            <a:ext cx="2153196" cy="369119"/>
          </a:xfrm>
          <a:prstGeom prst="rect">
            <a:avLst/>
          </a:prstGeom>
          <a:solidFill>
            <a:srgbClr val="6699FF"/>
          </a:solidFill>
          <a:ln w="9525">
            <a:solidFill>
              <a:schemeClr val="tx1"/>
            </a:solidFill>
            <a:miter lim="800000"/>
            <a:headEnd/>
            <a:tailEnd/>
          </a:ln>
        </p:spPr>
        <p:txBody>
          <a:bodyPr wrap="none" lIns="82296" tIns="41148" rIns="82296" bIns="41148" anchor="ctr"/>
          <a:lstStyle/>
          <a:p>
            <a:pPr algn="ctr" eaLnBrk="0" hangingPunct="0"/>
            <a:r>
              <a:rPr lang="en-AU" sz="1400" dirty="0">
                <a:solidFill>
                  <a:srgbClr val="CC66FF"/>
                </a:solidFill>
                <a:effectLst>
                  <a:outerShdw blurRad="38100" dist="38100" dir="2700000" algn="tl">
                    <a:srgbClr val="000000">
                      <a:alpha val="43137"/>
                    </a:srgbClr>
                  </a:outerShdw>
                </a:effectLst>
                <a:latin typeface="+mj-lt"/>
              </a:rPr>
              <a:t>Authentication Header</a:t>
            </a:r>
            <a:endParaRPr lang="en-US" sz="1400" dirty="0">
              <a:solidFill>
                <a:srgbClr val="CC66FF"/>
              </a:solidFill>
              <a:effectLst>
                <a:outerShdw blurRad="38100" dist="38100" dir="2700000" algn="tl">
                  <a:srgbClr val="000000">
                    <a:alpha val="43137"/>
                  </a:srgbClr>
                </a:outerShdw>
              </a:effectLst>
              <a:latin typeface="+mj-lt"/>
            </a:endParaRPr>
          </a:p>
        </p:txBody>
      </p:sp>
      <p:sp>
        <p:nvSpPr>
          <p:cNvPr id="68" name="Text Box 87"/>
          <p:cNvSpPr txBox="1">
            <a:spLocks noChangeArrowheads="1"/>
          </p:cNvSpPr>
          <p:nvPr/>
        </p:nvSpPr>
        <p:spPr bwMode="auto">
          <a:xfrm>
            <a:off x="733425" y="6271817"/>
            <a:ext cx="1924731" cy="357584"/>
          </a:xfrm>
          <a:prstGeom prst="rect">
            <a:avLst/>
          </a:prstGeom>
          <a:noFill/>
          <a:ln w="9525">
            <a:noFill/>
            <a:miter lim="800000"/>
            <a:headEnd/>
            <a:tailEnd/>
          </a:ln>
        </p:spPr>
        <p:txBody>
          <a:bodyPr wrap="square" lIns="82296" tIns="41148" rIns="82296" bIns="41148">
            <a:spAutoFit/>
          </a:bodyPr>
          <a:lstStyle/>
          <a:p>
            <a:pPr eaLnBrk="0" hangingPunct="0"/>
            <a:r>
              <a:rPr lang="en-AU" b="0" dirty="0">
                <a:solidFill>
                  <a:srgbClr val="0066CC"/>
                </a:solidFill>
                <a:latin typeface="+mj-lt"/>
              </a:rPr>
              <a:t>IPv4 Header</a:t>
            </a:r>
            <a:endParaRPr lang="en-US" b="0" dirty="0">
              <a:solidFill>
                <a:srgbClr val="0066CC"/>
              </a:solidFill>
              <a:latin typeface="+mj-lt"/>
            </a:endParaRPr>
          </a:p>
        </p:txBody>
      </p:sp>
      <p:sp>
        <p:nvSpPr>
          <p:cNvPr id="69" name="Rectangle 68"/>
          <p:cNvSpPr>
            <a:spLocks noChangeArrowheads="1"/>
          </p:cNvSpPr>
          <p:nvPr/>
        </p:nvSpPr>
        <p:spPr bwMode="auto">
          <a:xfrm>
            <a:off x="7336217" y="5997676"/>
            <a:ext cx="1111204" cy="247361"/>
          </a:xfrm>
          <a:prstGeom prst="rect">
            <a:avLst/>
          </a:prstGeom>
          <a:noFill/>
          <a:ln w="9525" cap="flat" cmpd="sng" algn="ctr">
            <a:noFill/>
            <a:prstDash val="solid"/>
            <a:miter lim="800000"/>
            <a:headEnd type="none" w="med" len="med"/>
            <a:tailEnd type="none" w="med" len="med"/>
          </a:ln>
          <a:effectLst/>
        </p:spPr>
        <p:txBody>
          <a:bodyPr wrap="none" lIns="82296" tIns="41148" rIns="82296" bIns="41148" anchor="ctr"/>
          <a:lstStyle/>
          <a:p>
            <a:pPr algn="ctr">
              <a:defRPr/>
            </a:pPr>
            <a:r>
              <a:rPr lang="en-US" sz="1400" b="0" dirty="0">
                <a:effectLst>
                  <a:outerShdw blurRad="38100" dist="38100" dir="2700000" algn="tl">
                    <a:srgbClr val="000000"/>
                  </a:outerShdw>
                </a:effectLst>
                <a:latin typeface="+mj-lt"/>
              </a:rPr>
              <a:t>server</a:t>
            </a:r>
          </a:p>
        </p:txBody>
      </p:sp>
      <p:sp>
        <p:nvSpPr>
          <p:cNvPr id="70" name="Straight Connector 263185"/>
          <p:cNvSpPr>
            <a:spLocks noChangeShapeType="1"/>
          </p:cNvSpPr>
          <p:nvPr/>
        </p:nvSpPr>
        <p:spPr bwMode="auto">
          <a:xfrm flipV="1">
            <a:off x="2966085" y="4724847"/>
            <a:ext cx="1171442" cy="885631"/>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71" name="Rectangle 70"/>
          <p:cNvSpPr>
            <a:spLocks noChangeArrowheads="1"/>
          </p:cNvSpPr>
          <p:nvPr/>
        </p:nvSpPr>
        <p:spPr bwMode="auto">
          <a:xfrm>
            <a:off x="2400871" y="4888900"/>
            <a:ext cx="665184" cy="863842"/>
          </a:xfrm>
          <a:prstGeom prst="rect">
            <a:avLst/>
          </a:prstGeom>
          <a:noFill/>
          <a:ln w="9525" cap="flat" cmpd="sng" algn="ctr">
            <a:noFill/>
            <a:prstDash val="solid"/>
            <a:miter lim="800000"/>
            <a:headEnd type="none" w="med" len="med"/>
            <a:tailEnd type="none" w="med" len="med"/>
          </a:ln>
          <a:effectLst/>
        </p:spPr>
        <p:txBody>
          <a:bodyPr wrap="none" lIns="82296" tIns="41148" rIns="82296" bIns="41148" anchor="ctr"/>
          <a:lstStyle/>
          <a:p>
            <a:pPr algn="ctr">
              <a:defRPr/>
            </a:pPr>
            <a:r>
              <a:rPr lang="en-US" sz="1400" b="0" dirty="0">
                <a:effectLst>
                  <a:outerShdw blurRad="38100" dist="38100" dir="2700000" algn="tl">
                    <a:srgbClr val="000000"/>
                  </a:outerShdw>
                </a:effectLst>
                <a:latin typeface="+mj-lt"/>
              </a:rPr>
              <a:t>Access</a:t>
            </a:r>
          </a:p>
          <a:p>
            <a:pPr algn="ctr">
              <a:defRPr/>
            </a:pPr>
            <a:r>
              <a:rPr lang="en-US" sz="1400" b="0" dirty="0">
                <a:effectLst>
                  <a:outerShdw blurRad="38100" dist="38100" dir="2700000" algn="tl">
                    <a:srgbClr val="000000"/>
                  </a:outerShdw>
                </a:effectLst>
                <a:latin typeface="+mj-lt"/>
              </a:rPr>
              <a:t>Switch</a:t>
            </a:r>
          </a:p>
        </p:txBody>
      </p:sp>
      <p:sp>
        <p:nvSpPr>
          <p:cNvPr id="72" name="Rectangle 263176"/>
          <p:cNvSpPr>
            <a:spLocks noChangeArrowheads="1"/>
          </p:cNvSpPr>
          <p:nvPr/>
        </p:nvSpPr>
        <p:spPr bwMode="auto">
          <a:xfrm>
            <a:off x="5193618" y="4592836"/>
            <a:ext cx="665185" cy="862560"/>
          </a:xfrm>
          <a:prstGeom prst="rect">
            <a:avLst/>
          </a:prstGeom>
          <a:noFill/>
          <a:ln w="9525" cap="flat" cmpd="sng" algn="ctr">
            <a:noFill/>
            <a:prstDash val="solid"/>
            <a:miter lim="800000"/>
            <a:headEnd type="none" w="med" len="med"/>
            <a:tailEnd type="none" w="med" len="med"/>
          </a:ln>
          <a:effectLst/>
        </p:spPr>
        <p:txBody>
          <a:bodyPr wrap="none" lIns="82296" tIns="41148" rIns="82296" bIns="41148" anchor="ctr"/>
          <a:lstStyle/>
          <a:p>
            <a:pPr algn="ctr">
              <a:defRPr/>
            </a:pPr>
            <a:r>
              <a:rPr lang="en-US" sz="1400" b="0" dirty="0">
                <a:effectLst>
                  <a:outerShdw blurRad="38100" dist="38100" dir="2700000" algn="tl">
                    <a:srgbClr val="000000"/>
                  </a:outerShdw>
                </a:effectLst>
                <a:latin typeface="+mj-lt"/>
              </a:rPr>
              <a:t>Data center</a:t>
            </a:r>
          </a:p>
          <a:p>
            <a:pPr algn="ctr">
              <a:defRPr/>
            </a:pPr>
            <a:r>
              <a:rPr lang="en-US" sz="1400" b="0" dirty="0">
                <a:effectLst>
                  <a:outerShdw blurRad="38100" dist="38100" dir="2700000" algn="tl">
                    <a:srgbClr val="000000"/>
                  </a:outerShdw>
                </a:effectLst>
                <a:latin typeface="+mj-lt"/>
              </a:rPr>
              <a:t>Switch </a:t>
            </a:r>
            <a:endParaRPr lang="en-US" sz="1300" b="0" dirty="0">
              <a:effectLst>
                <a:outerShdw blurRad="38100" dist="38100" dir="2700000" algn="tl">
                  <a:srgbClr val="000000"/>
                </a:outerShdw>
              </a:effectLst>
              <a:latin typeface="+mj-lt"/>
            </a:endParaRPr>
          </a:p>
        </p:txBody>
      </p:sp>
      <p:pic>
        <p:nvPicPr>
          <p:cNvPr id="73" name="Rectangle 263172"/>
          <p:cNvPicPr>
            <a:picLocks noChangeAspect="1" noChangeArrowheads="1"/>
          </p:cNvPicPr>
          <p:nvPr/>
        </p:nvPicPr>
        <p:blipFill>
          <a:blip r:embed="rId7" cstate="print"/>
          <a:srcRect/>
          <a:stretch>
            <a:fillRect/>
          </a:stretch>
        </p:blipFill>
        <p:spPr bwMode="auto">
          <a:xfrm>
            <a:off x="7758531" y="5366063"/>
            <a:ext cx="488314" cy="631861"/>
          </a:xfrm>
          <a:prstGeom prst="rect">
            <a:avLst/>
          </a:prstGeom>
          <a:noFill/>
          <a:ln w="9525">
            <a:noFill/>
            <a:miter lim="800000"/>
            <a:headEnd/>
            <a:tailEnd/>
          </a:ln>
        </p:spPr>
      </p:pic>
      <p:pic>
        <p:nvPicPr>
          <p:cNvPr id="74" name="Rectangle 263174"/>
          <p:cNvPicPr>
            <a:picLocks noChangeAspect="1" noChangeArrowheads="1"/>
          </p:cNvPicPr>
          <p:nvPr/>
        </p:nvPicPr>
        <p:blipFill>
          <a:blip r:embed="rId8" cstate="print"/>
          <a:srcRect/>
          <a:stretch>
            <a:fillRect/>
          </a:stretch>
        </p:blipFill>
        <p:spPr bwMode="auto">
          <a:xfrm>
            <a:off x="1501143" y="5272117"/>
            <a:ext cx="603664" cy="393471"/>
          </a:xfrm>
          <a:prstGeom prst="rect">
            <a:avLst/>
          </a:prstGeom>
          <a:noFill/>
          <a:ln w="9525">
            <a:noFill/>
            <a:miter lim="800000"/>
            <a:headEnd/>
            <a:tailEnd/>
          </a:ln>
        </p:spPr>
      </p:pic>
      <p:sp>
        <p:nvSpPr>
          <p:cNvPr id="75" name="Rectangle 74"/>
          <p:cNvSpPr>
            <a:spLocks noChangeArrowheads="1"/>
          </p:cNvSpPr>
          <p:nvPr/>
        </p:nvSpPr>
        <p:spPr bwMode="auto">
          <a:xfrm>
            <a:off x="1572916" y="5706601"/>
            <a:ext cx="393471" cy="229419"/>
          </a:xfrm>
          <a:prstGeom prst="rect">
            <a:avLst/>
          </a:prstGeom>
          <a:noFill/>
          <a:ln w="9525" cap="flat" cmpd="sng" algn="ctr">
            <a:noFill/>
            <a:prstDash val="solid"/>
            <a:miter lim="800000"/>
            <a:headEnd type="none" w="med" len="med"/>
            <a:tailEnd type="none" w="med" len="med"/>
          </a:ln>
          <a:effectLst/>
        </p:spPr>
        <p:txBody>
          <a:bodyPr wrap="none" lIns="82296" tIns="41148" rIns="82296" bIns="41148" anchor="ctr"/>
          <a:lstStyle/>
          <a:p>
            <a:pPr>
              <a:defRPr/>
            </a:pPr>
            <a:r>
              <a:rPr lang="en-US" sz="1400" b="0" dirty="0">
                <a:effectLst>
                  <a:outerShdw blurRad="38100" dist="38100" dir="2700000" algn="tl">
                    <a:srgbClr val="000000"/>
                  </a:outerShdw>
                </a:effectLst>
                <a:latin typeface="+mj-lt"/>
              </a:rPr>
              <a:t>Clients</a:t>
            </a:r>
          </a:p>
        </p:txBody>
      </p:sp>
      <p:sp>
        <p:nvSpPr>
          <p:cNvPr id="76" name="Straight Connector 263183"/>
          <p:cNvSpPr>
            <a:spLocks noChangeShapeType="1"/>
          </p:cNvSpPr>
          <p:nvPr/>
        </p:nvSpPr>
        <p:spPr bwMode="auto">
          <a:xfrm>
            <a:off x="6127952" y="4932476"/>
            <a:ext cx="1691745" cy="790407"/>
          </a:xfrm>
          <a:prstGeom prst="line">
            <a:avLst/>
          </a:prstGeom>
          <a:noFill/>
          <a:ln w="28575" algn="ctr">
            <a:solidFill>
              <a:srgbClr val="DDDDDD"/>
            </a:solidFill>
            <a:round/>
            <a:headEnd/>
            <a:tailEnd/>
          </a:ln>
        </p:spPr>
        <p:txBody>
          <a:bodyPr lIns="82296" tIns="41148" rIns="82296" bIns="41148" anchor="ctr"/>
          <a:lstStyle/>
          <a:p>
            <a:endParaRPr lang="en-US">
              <a:latin typeface="+mj-lt"/>
            </a:endParaRPr>
          </a:p>
        </p:txBody>
      </p:sp>
      <p:sp>
        <p:nvSpPr>
          <p:cNvPr id="77" name="Straight Connector 263185"/>
          <p:cNvSpPr>
            <a:spLocks noChangeShapeType="1"/>
          </p:cNvSpPr>
          <p:nvPr/>
        </p:nvSpPr>
        <p:spPr bwMode="auto">
          <a:xfrm>
            <a:off x="1970231" y="5557928"/>
            <a:ext cx="820265" cy="0"/>
          </a:xfrm>
          <a:prstGeom prst="line">
            <a:avLst/>
          </a:prstGeom>
          <a:noFill/>
          <a:ln w="12700" algn="ctr">
            <a:solidFill>
              <a:srgbClr val="DDDDDD"/>
            </a:solidFill>
            <a:round/>
            <a:headEnd/>
            <a:tailEnd/>
          </a:ln>
        </p:spPr>
        <p:txBody>
          <a:bodyPr lIns="82296" tIns="41148" rIns="82296" bIns="41148" anchor="ctr"/>
          <a:lstStyle/>
          <a:p>
            <a:endParaRPr lang="en-US">
              <a:latin typeface="+mj-lt"/>
            </a:endParaRPr>
          </a:p>
        </p:txBody>
      </p:sp>
      <p:graphicFrame>
        <p:nvGraphicFramePr>
          <p:cNvPr id="78" name="Object 3"/>
          <p:cNvGraphicFramePr>
            <a:graphicFrameLocks noChangeAspect="1"/>
          </p:cNvGraphicFramePr>
          <p:nvPr/>
        </p:nvGraphicFramePr>
        <p:xfrm>
          <a:off x="3609480" y="4412121"/>
          <a:ext cx="671592" cy="539581"/>
        </p:xfrm>
        <a:graphic>
          <a:graphicData uri="http://schemas.openxmlformats.org/presentationml/2006/ole">
            <p:oleObj spid="_x0000_s1037" name="Visio" r:id="rId9" imgW="757954" imgH="789204" progId="">
              <p:embed/>
            </p:oleObj>
          </a:graphicData>
        </a:graphic>
      </p:graphicFrame>
      <p:graphicFrame>
        <p:nvGraphicFramePr>
          <p:cNvPr id="79" name="Object 4"/>
          <p:cNvGraphicFramePr>
            <a:graphicFrameLocks noChangeAspect="1"/>
          </p:cNvGraphicFramePr>
          <p:nvPr/>
        </p:nvGraphicFramePr>
        <p:xfrm>
          <a:off x="2438039" y="4828662"/>
          <a:ext cx="671592" cy="539580"/>
        </p:xfrm>
        <a:graphic>
          <a:graphicData uri="http://schemas.openxmlformats.org/presentationml/2006/ole">
            <p:oleObj spid="_x0000_s1038" name="Visio" r:id="rId10" imgW="757954" imgH="789204" progId="">
              <p:embed/>
            </p:oleObj>
          </a:graphicData>
        </a:graphic>
      </p:graphicFrame>
      <p:graphicFrame>
        <p:nvGraphicFramePr>
          <p:cNvPr id="80" name="Object 5"/>
          <p:cNvGraphicFramePr>
            <a:graphicFrameLocks noChangeAspect="1"/>
          </p:cNvGraphicFramePr>
          <p:nvPr/>
        </p:nvGraphicFramePr>
        <p:xfrm>
          <a:off x="2417533" y="4376234"/>
          <a:ext cx="671592" cy="539581"/>
        </p:xfrm>
        <a:graphic>
          <a:graphicData uri="http://schemas.openxmlformats.org/presentationml/2006/ole">
            <p:oleObj spid="_x0000_s1039" name="Visio" r:id="rId11" imgW="757954" imgH="789204" progId="">
              <p:embed/>
            </p:oleObj>
          </a:graphicData>
        </a:graphic>
      </p:graphicFrame>
      <p:graphicFrame>
        <p:nvGraphicFramePr>
          <p:cNvPr id="81" name="Object 6"/>
          <p:cNvGraphicFramePr>
            <a:graphicFrameLocks noChangeAspect="1"/>
          </p:cNvGraphicFramePr>
          <p:nvPr/>
        </p:nvGraphicFramePr>
        <p:xfrm>
          <a:off x="2417533" y="3912271"/>
          <a:ext cx="671592" cy="540863"/>
        </p:xfrm>
        <a:graphic>
          <a:graphicData uri="http://schemas.openxmlformats.org/presentationml/2006/ole">
            <p:oleObj spid="_x0000_s1040" name="Visio" r:id="rId12" imgW="757954" imgH="789204" progId="">
              <p:embed/>
            </p:oleObj>
          </a:graphicData>
        </a:graphic>
      </p:graphicFrame>
      <p:graphicFrame>
        <p:nvGraphicFramePr>
          <p:cNvPr id="82" name="Object 7"/>
          <p:cNvGraphicFramePr>
            <a:graphicFrameLocks noChangeAspect="1"/>
          </p:cNvGraphicFramePr>
          <p:nvPr/>
        </p:nvGraphicFramePr>
        <p:xfrm>
          <a:off x="5785747" y="4228843"/>
          <a:ext cx="580594" cy="539580"/>
        </p:xfrm>
        <a:graphic>
          <a:graphicData uri="http://schemas.openxmlformats.org/presentationml/2006/ole">
            <p:oleObj spid="_x0000_s1041" name="Visio" r:id="rId13" imgW="757954" imgH="789204" progId="">
              <p:embed/>
            </p:oleObj>
          </a:graphicData>
        </a:graphic>
      </p:graphicFrame>
      <p:graphicFrame>
        <p:nvGraphicFramePr>
          <p:cNvPr id="83" name="Object 8"/>
          <p:cNvGraphicFramePr>
            <a:graphicFrameLocks noChangeAspect="1"/>
          </p:cNvGraphicFramePr>
          <p:nvPr/>
        </p:nvGraphicFramePr>
        <p:xfrm>
          <a:off x="5717819" y="4672299"/>
          <a:ext cx="581876" cy="539580"/>
        </p:xfrm>
        <a:graphic>
          <a:graphicData uri="http://schemas.openxmlformats.org/presentationml/2006/ole">
            <p:oleObj spid="_x0000_s1042" name="Visio" r:id="rId14" imgW="757954" imgH="789204" progId="">
              <p:embed/>
            </p:oleObj>
          </a:graphicData>
        </a:graphic>
      </p:graphicFrame>
      <p:pic>
        <p:nvPicPr>
          <p:cNvPr id="84" name="Rectangle 263174"/>
          <p:cNvPicPr>
            <a:picLocks noChangeAspect="1" noChangeArrowheads="1"/>
          </p:cNvPicPr>
          <p:nvPr/>
        </p:nvPicPr>
        <p:blipFill>
          <a:blip r:embed="rId8" cstate="print"/>
          <a:srcRect/>
          <a:stretch>
            <a:fillRect/>
          </a:stretch>
        </p:blipFill>
        <p:spPr bwMode="auto">
          <a:xfrm>
            <a:off x="1501143" y="4412121"/>
            <a:ext cx="603664" cy="393472"/>
          </a:xfrm>
          <a:prstGeom prst="rect">
            <a:avLst/>
          </a:prstGeom>
          <a:noFill/>
          <a:ln w="9525">
            <a:noFill/>
            <a:miter lim="800000"/>
            <a:headEnd/>
            <a:tailEnd/>
          </a:ln>
        </p:spPr>
      </p:pic>
      <p:pic>
        <p:nvPicPr>
          <p:cNvPr id="85" name="Rectangle 263174"/>
          <p:cNvPicPr>
            <a:picLocks noChangeAspect="1" noChangeArrowheads="1"/>
          </p:cNvPicPr>
          <p:nvPr/>
        </p:nvPicPr>
        <p:blipFill>
          <a:blip r:embed="rId8" cstate="print"/>
          <a:srcRect/>
          <a:stretch>
            <a:fillRect/>
          </a:stretch>
        </p:blipFill>
        <p:spPr bwMode="auto">
          <a:xfrm>
            <a:off x="1501143" y="3577757"/>
            <a:ext cx="603664" cy="393471"/>
          </a:xfrm>
          <a:prstGeom prst="rect">
            <a:avLst/>
          </a:prstGeom>
          <a:noFill/>
          <a:ln w="9525">
            <a:noFill/>
            <a:miter lim="800000"/>
            <a:headEnd/>
            <a:tailEnd/>
          </a:ln>
        </p:spPr>
      </p:pic>
      <p:sp>
        <p:nvSpPr>
          <p:cNvPr id="86" name="Straight Connector 263185"/>
          <p:cNvSpPr>
            <a:spLocks noChangeShapeType="1"/>
          </p:cNvSpPr>
          <p:nvPr/>
        </p:nvSpPr>
        <p:spPr bwMode="auto">
          <a:xfrm>
            <a:off x="2029188" y="4672298"/>
            <a:ext cx="818983" cy="0"/>
          </a:xfrm>
          <a:prstGeom prst="line">
            <a:avLst/>
          </a:prstGeom>
          <a:noFill/>
          <a:ln w="12700" algn="ctr">
            <a:solidFill>
              <a:srgbClr val="DDDDDD"/>
            </a:solidFill>
            <a:round/>
            <a:headEnd/>
            <a:tailEnd/>
          </a:ln>
        </p:spPr>
        <p:txBody>
          <a:bodyPr lIns="82296" tIns="41148" rIns="82296" bIns="41148" anchor="ctr"/>
          <a:lstStyle/>
          <a:p>
            <a:endParaRPr lang="en-US">
              <a:latin typeface="+mj-lt"/>
            </a:endParaRPr>
          </a:p>
        </p:txBody>
      </p:sp>
      <p:sp>
        <p:nvSpPr>
          <p:cNvPr id="87" name="Straight Connector 263185"/>
          <p:cNvSpPr>
            <a:spLocks noChangeShapeType="1"/>
          </p:cNvSpPr>
          <p:nvPr/>
        </p:nvSpPr>
        <p:spPr bwMode="auto">
          <a:xfrm>
            <a:off x="2086863" y="3734120"/>
            <a:ext cx="820265" cy="0"/>
          </a:xfrm>
          <a:prstGeom prst="line">
            <a:avLst/>
          </a:prstGeom>
          <a:noFill/>
          <a:ln w="12700" algn="ctr">
            <a:solidFill>
              <a:srgbClr val="DDDDDD"/>
            </a:solidFill>
            <a:round/>
            <a:headEnd/>
            <a:tailEnd/>
          </a:ln>
        </p:spPr>
        <p:txBody>
          <a:bodyPr lIns="82296" tIns="41148" rIns="82296" bIns="41148" anchor="ctr"/>
          <a:lstStyle/>
          <a:p>
            <a:endParaRPr lang="en-US">
              <a:latin typeface="+mj-lt"/>
            </a:endParaRPr>
          </a:p>
        </p:txBody>
      </p:sp>
      <p:sp>
        <p:nvSpPr>
          <p:cNvPr id="88" name="Straight Connector 263185"/>
          <p:cNvSpPr>
            <a:spLocks noChangeShapeType="1"/>
          </p:cNvSpPr>
          <p:nvPr/>
        </p:nvSpPr>
        <p:spPr bwMode="auto">
          <a:xfrm>
            <a:off x="3023760" y="4619750"/>
            <a:ext cx="879222" cy="52548"/>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89" name="Straight Connector 263185"/>
          <p:cNvSpPr>
            <a:spLocks noChangeShapeType="1"/>
          </p:cNvSpPr>
          <p:nvPr/>
        </p:nvSpPr>
        <p:spPr bwMode="auto">
          <a:xfrm>
            <a:off x="2966085" y="3734121"/>
            <a:ext cx="761309" cy="729267"/>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0" name="Straight Connector 263185"/>
          <p:cNvSpPr>
            <a:spLocks noChangeShapeType="1"/>
          </p:cNvSpPr>
          <p:nvPr/>
        </p:nvSpPr>
        <p:spPr bwMode="auto">
          <a:xfrm>
            <a:off x="2966085" y="4203209"/>
            <a:ext cx="702352" cy="312726"/>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1" name="Straight Connector 263185"/>
          <p:cNvSpPr>
            <a:spLocks noChangeShapeType="1"/>
          </p:cNvSpPr>
          <p:nvPr/>
        </p:nvSpPr>
        <p:spPr bwMode="auto">
          <a:xfrm flipV="1">
            <a:off x="3023760" y="4672299"/>
            <a:ext cx="995853" cy="416540"/>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2" name="Straight Connector 263185"/>
          <p:cNvSpPr>
            <a:spLocks noChangeShapeType="1"/>
          </p:cNvSpPr>
          <p:nvPr/>
        </p:nvSpPr>
        <p:spPr bwMode="auto">
          <a:xfrm>
            <a:off x="5307686" y="4672298"/>
            <a:ext cx="469090" cy="156364"/>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3" name="Straight Connector 263185"/>
          <p:cNvSpPr>
            <a:spLocks noChangeShapeType="1"/>
          </p:cNvSpPr>
          <p:nvPr/>
        </p:nvSpPr>
        <p:spPr bwMode="auto">
          <a:xfrm>
            <a:off x="4137526" y="4672298"/>
            <a:ext cx="994572" cy="0"/>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4" name="Straight Connector 263185"/>
          <p:cNvSpPr>
            <a:spLocks noChangeShapeType="1"/>
          </p:cNvSpPr>
          <p:nvPr/>
        </p:nvSpPr>
        <p:spPr bwMode="auto">
          <a:xfrm>
            <a:off x="4254158" y="3785386"/>
            <a:ext cx="761309" cy="730549"/>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95" name="Straight Connector 263185"/>
          <p:cNvSpPr>
            <a:spLocks noChangeShapeType="1"/>
          </p:cNvSpPr>
          <p:nvPr/>
        </p:nvSpPr>
        <p:spPr bwMode="auto">
          <a:xfrm flipV="1">
            <a:off x="4195202" y="4724847"/>
            <a:ext cx="995853" cy="416541"/>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pic>
        <p:nvPicPr>
          <p:cNvPr id="96" name="Picture 36" descr="datacenter4">
            <a:hlinkClick r:id="rId15"/>
          </p:cNvPr>
          <p:cNvPicPr>
            <a:picLocks noChangeAspect="1" noChangeArrowheads="1"/>
          </p:cNvPicPr>
          <p:nvPr/>
        </p:nvPicPr>
        <p:blipFill>
          <a:blip r:embed="rId16"/>
          <a:srcRect/>
          <a:stretch>
            <a:fillRect/>
          </a:stretch>
        </p:blipFill>
        <p:spPr bwMode="auto">
          <a:xfrm>
            <a:off x="7513738" y="4626159"/>
            <a:ext cx="877940" cy="724140"/>
          </a:xfrm>
          <a:prstGeom prst="rect">
            <a:avLst/>
          </a:prstGeom>
          <a:noFill/>
          <a:ln w="9525">
            <a:noFill/>
            <a:miter lim="800000"/>
            <a:headEnd/>
            <a:tailEnd/>
          </a:ln>
        </p:spPr>
      </p:pic>
      <p:pic>
        <p:nvPicPr>
          <p:cNvPr id="97" name="Picture 37" descr="Picture1a">
            <a:hlinkClick r:id="rId17"/>
          </p:cNvPr>
          <p:cNvPicPr>
            <a:picLocks noChangeAspect="1" noChangeArrowheads="1"/>
          </p:cNvPicPr>
          <p:nvPr/>
        </p:nvPicPr>
        <p:blipFill>
          <a:blip r:embed="rId18"/>
          <a:srcRect/>
          <a:stretch>
            <a:fillRect/>
          </a:stretch>
        </p:blipFill>
        <p:spPr bwMode="auto">
          <a:xfrm>
            <a:off x="7509893" y="3975073"/>
            <a:ext cx="885630" cy="593411"/>
          </a:xfrm>
          <a:prstGeom prst="rect">
            <a:avLst/>
          </a:prstGeom>
          <a:noFill/>
          <a:ln w="9525">
            <a:noFill/>
            <a:miter lim="800000"/>
            <a:headEnd/>
            <a:tailEnd/>
          </a:ln>
        </p:spPr>
      </p:pic>
      <p:pic>
        <p:nvPicPr>
          <p:cNvPr id="98" name="Picture 38" descr="2004-10-08verari">
            <a:hlinkClick r:id="rId19"/>
          </p:cNvPr>
          <p:cNvPicPr>
            <a:picLocks noChangeAspect="1" noChangeArrowheads="1"/>
          </p:cNvPicPr>
          <p:nvPr/>
        </p:nvPicPr>
        <p:blipFill>
          <a:blip r:embed="rId20"/>
          <a:srcRect/>
          <a:stretch>
            <a:fillRect/>
          </a:stretch>
        </p:blipFill>
        <p:spPr bwMode="auto">
          <a:xfrm>
            <a:off x="7565005" y="3212482"/>
            <a:ext cx="775406" cy="703634"/>
          </a:xfrm>
          <a:prstGeom prst="rect">
            <a:avLst/>
          </a:prstGeom>
          <a:noFill/>
          <a:ln w="9525">
            <a:noFill/>
            <a:miter lim="800000"/>
            <a:headEnd/>
            <a:tailEnd/>
          </a:ln>
        </p:spPr>
      </p:pic>
      <p:sp>
        <p:nvSpPr>
          <p:cNvPr id="99" name="Rectangle 263173"/>
          <p:cNvSpPr>
            <a:spLocks noChangeArrowheads="1"/>
          </p:cNvSpPr>
          <p:nvPr/>
        </p:nvSpPr>
        <p:spPr bwMode="auto">
          <a:xfrm>
            <a:off x="6391234" y="3065462"/>
            <a:ext cx="1109922" cy="402951"/>
          </a:xfrm>
          <a:prstGeom prst="rect">
            <a:avLst/>
          </a:prstGeom>
          <a:noFill/>
          <a:ln w="9525" cap="flat" cmpd="sng" algn="ctr">
            <a:noFill/>
            <a:prstDash val="solid"/>
            <a:miter lim="800000"/>
            <a:headEnd type="none" w="med" len="med"/>
            <a:tailEnd type="none" w="med" len="med"/>
          </a:ln>
          <a:effectLst/>
        </p:spPr>
        <p:txBody>
          <a:bodyPr wrap="none" lIns="82296" tIns="41148" rIns="82296" bIns="41148" anchor="ctr"/>
          <a:lstStyle/>
          <a:p>
            <a:pPr algn="ctr">
              <a:defRPr/>
            </a:pPr>
            <a:r>
              <a:rPr lang="en-US" sz="1400" b="0" dirty="0">
                <a:effectLst>
                  <a:outerShdw blurRad="38100" dist="38100" dir="2700000" algn="tl">
                    <a:srgbClr val="000000"/>
                  </a:outerShdw>
                </a:effectLst>
                <a:latin typeface="+mj-lt"/>
              </a:rPr>
              <a:t>Blade server + </a:t>
            </a:r>
          </a:p>
          <a:p>
            <a:pPr algn="ctr">
              <a:defRPr/>
            </a:pPr>
            <a:r>
              <a:rPr lang="en-US" sz="1400" b="0" dirty="0">
                <a:effectLst>
                  <a:outerShdw blurRad="38100" dist="38100" dir="2700000" algn="tl">
                    <a:srgbClr val="000000"/>
                  </a:outerShdw>
                </a:effectLst>
                <a:latin typeface="+mj-lt"/>
              </a:rPr>
              <a:t>internal switch</a:t>
            </a:r>
          </a:p>
        </p:txBody>
      </p:sp>
      <p:sp>
        <p:nvSpPr>
          <p:cNvPr id="100" name="Straight Connector 263183"/>
          <p:cNvSpPr>
            <a:spLocks noChangeShapeType="1"/>
          </p:cNvSpPr>
          <p:nvPr/>
        </p:nvSpPr>
        <p:spPr bwMode="auto">
          <a:xfrm flipV="1">
            <a:off x="6127951" y="3547240"/>
            <a:ext cx="1404737" cy="812332"/>
          </a:xfrm>
          <a:prstGeom prst="line">
            <a:avLst/>
          </a:prstGeom>
          <a:noFill/>
          <a:ln w="28575" algn="ctr">
            <a:solidFill>
              <a:srgbClr val="DDDDDD"/>
            </a:solidFill>
            <a:round/>
            <a:headEnd/>
            <a:tailEnd/>
          </a:ln>
        </p:spPr>
        <p:txBody>
          <a:bodyPr lIns="82296" tIns="41148" rIns="82296" bIns="41148" anchor="ctr"/>
          <a:lstStyle/>
          <a:p>
            <a:endParaRPr lang="en-US">
              <a:latin typeface="+mj-lt"/>
            </a:endParaRPr>
          </a:p>
        </p:txBody>
      </p:sp>
      <p:sp>
        <p:nvSpPr>
          <p:cNvPr id="101" name="Straight Connector 263183"/>
          <p:cNvSpPr>
            <a:spLocks noChangeShapeType="1"/>
          </p:cNvSpPr>
          <p:nvPr/>
        </p:nvSpPr>
        <p:spPr bwMode="auto">
          <a:xfrm flipV="1">
            <a:off x="6186908" y="4209393"/>
            <a:ext cx="1345780" cy="253994"/>
          </a:xfrm>
          <a:prstGeom prst="line">
            <a:avLst/>
          </a:prstGeom>
          <a:noFill/>
          <a:ln w="28575" algn="ctr">
            <a:solidFill>
              <a:srgbClr val="DDDDDD"/>
            </a:solidFill>
            <a:round/>
            <a:headEnd/>
            <a:tailEnd/>
          </a:ln>
        </p:spPr>
        <p:txBody>
          <a:bodyPr lIns="82296" tIns="41148" rIns="82296" bIns="41148" anchor="ctr"/>
          <a:lstStyle/>
          <a:p>
            <a:endParaRPr lang="en-US">
              <a:latin typeface="+mj-lt"/>
            </a:endParaRPr>
          </a:p>
        </p:txBody>
      </p:sp>
      <p:sp>
        <p:nvSpPr>
          <p:cNvPr id="102" name="Straight Connector 263183"/>
          <p:cNvSpPr>
            <a:spLocks noChangeShapeType="1"/>
          </p:cNvSpPr>
          <p:nvPr/>
        </p:nvSpPr>
        <p:spPr bwMode="auto">
          <a:xfrm>
            <a:off x="6186908" y="4515936"/>
            <a:ext cx="1345780" cy="371374"/>
          </a:xfrm>
          <a:prstGeom prst="line">
            <a:avLst/>
          </a:prstGeom>
          <a:noFill/>
          <a:ln w="28575" algn="ctr">
            <a:solidFill>
              <a:srgbClr val="DDDDDD"/>
            </a:solidFill>
            <a:round/>
            <a:headEnd/>
            <a:tailEnd/>
          </a:ln>
        </p:spPr>
        <p:txBody>
          <a:bodyPr lIns="82296" tIns="41148" rIns="82296" bIns="41148" anchor="ctr"/>
          <a:lstStyle/>
          <a:p>
            <a:endParaRPr lang="en-US">
              <a:latin typeface="+mj-lt"/>
            </a:endParaRPr>
          </a:p>
        </p:txBody>
      </p:sp>
      <p:sp>
        <p:nvSpPr>
          <p:cNvPr id="103" name="Straight Connector 263185"/>
          <p:cNvSpPr>
            <a:spLocks noChangeShapeType="1"/>
          </p:cNvSpPr>
          <p:nvPr/>
        </p:nvSpPr>
        <p:spPr bwMode="auto">
          <a:xfrm flipV="1">
            <a:off x="5366643" y="4412121"/>
            <a:ext cx="526764" cy="260179"/>
          </a:xfrm>
          <a:prstGeom prst="line">
            <a:avLst/>
          </a:prstGeom>
          <a:noFill/>
          <a:ln w="38100" algn="ctr">
            <a:solidFill>
              <a:schemeClr val="bg1"/>
            </a:solidFill>
            <a:round/>
            <a:headEnd/>
            <a:tailEnd/>
          </a:ln>
        </p:spPr>
        <p:txBody>
          <a:bodyPr lIns="82296" tIns="41148" rIns="82296" bIns="41148" anchor="ctr"/>
          <a:lstStyle/>
          <a:p>
            <a:endParaRPr lang="en-US">
              <a:latin typeface="+mj-lt"/>
            </a:endParaRPr>
          </a:p>
        </p:txBody>
      </p:sp>
      <p:sp>
        <p:nvSpPr>
          <p:cNvPr id="104" name="Freeform 55"/>
          <p:cNvSpPr>
            <a:spLocks/>
          </p:cNvSpPr>
          <p:nvPr/>
        </p:nvSpPr>
        <p:spPr bwMode="auto">
          <a:xfrm>
            <a:off x="2029188" y="3577757"/>
            <a:ext cx="5790011" cy="2167293"/>
          </a:xfrm>
          <a:custGeom>
            <a:avLst/>
            <a:gdLst>
              <a:gd name="T0" fmla="*/ 0 w 4280"/>
              <a:gd name="T1" fmla="*/ 59176 h 1924"/>
              <a:gd name="T2" fmla="*/ 749502 w 4280"/>
              <a:gd name="T3" fmla="*/ 134492 h 1924"/>
              <a:gd name="T4" fmla="*/ 942922 w 4280"/>
              <a:gd name="T5" fmla="*/ 188289 h 1924"/>
              <a:gd name="T6" fmla="*/ 1353938 w 4280"/>
              <a:gd name="T7" fmla="*/ 414235 h 1924"/>
              <a:gd name="T8" fmla="*/ 1704512 w 4280"/>
              <a:gd name="T9" fmla="*/ 607904 h 1924"/>
              <a:gd name="T10" fmla="*/ 1994642 w 4280"/>
              <a:gd name="T11" fmla="*/ 898406 h 1924"/>
              <a:gd name="T12" fmla="*/ 2321037 w 4280"/>
              <a:gd name="T13" fmla="*/ 1145871 h 1924"/>
              <a:gd name="T14" fmla="*/ 2429836 w 4280"/>
              <a:gd name="T15" fmla="*/ 1231946 h 1924"/>
              <a:gd name="T16" fmla="*/ 2792498 w 4280"/>
              <a:gd name="T17" fmla="*/ 1274984 h 1924"/>
              <a:gd name="T18" fmla="*/ 4182703 w 4280"/>
              <a:gd name="T19" fmla="*/ 1318021 h 1924"/>
              <a:gd name="T20" fmla="*/ 4351945 w 4280"/>
              <a:gd name="T21" fmla="*/ 1350299 h 1924"/>
              <a:gd name="T22" fmla="*/ 4690430 w 4280"/>
              <a:gd name="T23" fmla="*/ 1447134 h 1924"/>
              <a:gd name="T24" fmla="*/ 4980559 w 4280"/>
              <a:gd name="T25" fmla="*/ 1630043 h 1924"/>
              <a:gd name="T26" fmla="*/ 5379488 w 4280"/>
              <a:gd name="T27" fmla="*/ 1899026 h 1924"/>
              <a:gd name="T28" fmla="*/ 5742150 w 4280"/>
              <a:gd name="T29" fmla="*/ 2114213 h 1924"/>
              <a:gd name="T30" fmla="*/ 5802593 w 4280"/>
              <a:gd name="T31" fmla="*/ 2146492 h 1924"/>
              <a:gd name="T32" fmla="*/ 6225700 w 4280"/>
              <a:gd name="T33" fmla="*/ 2447753 h 1924"/>
              <a:gd name="T34" fmla="*/ 6310321 w 4280"/>
              <a:gd name="T35" fmla="*/ 2480031 h 1924"/>
              <a:gd name="T36" fmla="*/ 6467475 w 4280"/>
              <a:gd name="T37" fmla="*/ 2587625 h 19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80"/>
              <a:gd name="T58" fmla="*/ 0 h 1924"/>
              <a:gd name="T59" fmla="*/ 4280 w 4280"/>
              <a:gd name="T60"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176 w 4592"/>
              <a:gd name="connsiteY17" fmla="*/ 1844 h 1924"/>
              <a:gd name="connsiteX18" fmla="*/ 4592 w 4592"/>
              <a:gd name="connsiteY18"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176 w 4592"/>
              <a:gd name="connsiteY17" fmla="*/ 1844 h 1924"/>
              <a:gd name="connsiteX18" fmla="*/ 4592 w 4592"/>
              <a:gd name="connsiteY18"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176 w 4592"/>
              <a:gd name="connsiteY17" fmla="*/ 1844 h 1924"/>
              <a:gd name="connsiteX18" fmla="*/ 4592 w 4592"/>
              <a:gd name="connsiteY18"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176 w 4592"/>
              <a:gd name="connsiteY17" fmla="*/ 1844 h 1924"/>
              <a:gd name="connsiteX18" fmla="*/ 4592 w 4592"/>
              <a:gd name="connsiteY18"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176 w 4592"/>
              <a:gd name="connsiteY17" fmla="*/ 1844 h 1924"/>
              <a:gd name="connsiteX18" fmla="*/ 4592 w 4592"/>
              <a:gd name="connsiteY18"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120 w 4592"/>
              <a:gd name="connsiteY16" fmla="*/ 1820 h 1924"/>
              <a:gd name="connsiteX17" fmla="*/ 4592 w 4592"/>
              <a:gd name="connsiteY17"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3840 w 4592"/>
              <a:gd name="connsiteY15" fmla="*/ 1596 h 1924"/>
              <a:gd name="connsiteX16" fmla="*/ 4233 w 4592"/>
              <a:gd name="connsiteY16" fmla="*/ 1718 h 1924"/>
              <a:gd name="connsiteX17" fmla="*/ 4592 w 4592"/>
              <a:gd name="connsiteY17"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560 w 4592"/>
              <a:gd name="connsiteY13" fmla="*/ 1412 h 1924"/>
              <a:gd name="connsiteX14" fmla="*/ 3800 w 4592"/>
              <a:gd name="connsiteY14" fmla="*/ 1572 h 1924"/>
              <a:gd name="connsiteX15" fmla="*/ 4233 w 4592"/>
              <a:gd name="connsiteY15" fmla="*/ 1718 h 1924"/>
              <a:gd name="connsiteX16" fmla="*/ 4592 w 4592"/>
              <a:gd name="connsiteY16"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800 w 4592"/>
              <a:gd name="connsiteY13" fmla="*/ 1572 h 1924"/>
              <a:gd name="connsiteX14" fmla="*/ 4233 w 4592"/>
              <a:gd name="connsiteY14" fmla="*/ 1718 h 1924"/>
              <a:gd name="connsiteX15" fmla="*/ 4592 w 4592"/>
              <a:gd name="connsiteY15"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849 w 4592"/>
              <a:gd name="connsiteY13" fmla="*/ 1517 h 1924"/>
              <a:gd name="connsiteX14" fmla="*/ 4233 w 4592"/>
              <a:gd name="connsiteY14" fmla="*/ 1718 h 1924"/>
              <a:gd name="connsiteX15" fmla="*/ 4592 w 4592"/>
              <a:gd name="connsiteY15" fmla="*/ 1924 h 1924"/>
              <a:gd name="connsiteX0" fmla="*/ 0 w 4592"/>
              <a:gd name="connsiteY0" fmla="*/ 44 h 1924"/>
              <a:gd name="connsiteX1" fmla="*/ 496 w 4592"/>
              <a:gd name="connsiteY1" fmla="*/ 100 h 1924"/>
              <a:gd name="connsiteX2" fmla="*/ 624 w 4592"/>
              <a:gd name="connsiteY2" fmla="*/ 140 h 1924"/>
              <a:gd name="connsiteX3" fmla="*/ 896 w 4592"/>
              <a:gd name="connsiteY3" fmla="*/ 308 h 1924"/>
              <a:gd name="connsiteX4" fmla="*/ 1128 w 4592"/>
              <a:gd name="connsiteY4" fmla="*/ 452 h 1924"/>
              <a:gd name="connsiteX5" fmla="*/ 1320 w 4592"/>
              <a:gd name="connsiteY5" fmla="*/ 668 h 1924"/>
              <a:gd name="connsiteX6" fmla="*/ 1536 w 4592"/>
              <a:gd name="connsiteY6" fmla="*/ 852 h 1924"/>
              <a:gd name="connsiteX7" fmla="*/ 1608 w 4592"/>
              <a:gd name="connsiteY7" fmla="*/ 916 h 1924"/>
              <a:gd name="connsiteX8" fmla="*/ 1848 w 4592"/>
              <a:gd name="connsiteY8" fmla="*/ 948 h 1924"/>
              <a:gd name="connsiteX9" fmla="*/ 2768 w 4592"/>
              <a:gd name="connsiteY9" fmla="*/ 980 h 1924"/>
              <a:gd name="connsiteX10" fmla="*/ 2880 w 4592"/>
              <a:gd name="connsiteY10" fmla="*/ 1004 h 1924"/>
              <a:gd name="connsiteX11" fmla="*/ 3104 w 4592"/>
              <a:gd name="connsiteY11" fmla="*/ 1076 h 1924"/>
              <a:gd name="connsiteX12" fmla="*/ 3296 w 4592"/>
              <a:gd name="connsiteY12" fmla="*/ 1212 h 1924"/>
              <a:gd name="connsiteX13" fmla="*/ 3849 w 4592"/>
              <a:gd name="connsiteY13" fmla="*/ 1517 h 1924"/>
              <a:gd name="connsiteX14" fmla="*/ 4233 w 4592"/>
              <a:gd name="connsiteY14" fmla="*/ 1718 h 1924"/>
              <a:gd name="connsiteX15" fmla="*/ 4592 w 4592"/>
              <a:gd name="connsiteY15" fmla="*/ 1924 h 1924"/>
              <a:gd name="connsiteX0" fmla="*/ 0 w 4746"/>
              <a:gd name="connsiteY0" fmla="*/ 44 h 1996"/>
              <a:gd name="connsiteX1" fmla="*/ 496 w 4746"/>
              <a:gd name="connsiteY1" fmla="*/ 100 h 1996"/>
              <a:gd name="connsiteX2" fmla="*/ 624 w 4746"/>
              <a:gd name="connsiteY2" fmla="*/ 140 h 1996"/>
              <a:gd name="connsiteX3" fmla="*/ 896 w 4746"/>
              <a:gd name="connsiteY3" fmla="*/ 308 h 1996"/>
              <a:gd name="connsiteX4" fmla="*/ 1128 w 4746"/>
              <a:gd name="connsiteY4" fmla="*/ 452 h 1996"/>
              <a:gd name="connsiteX5" fmla="*/ 1320 w 4746"/>
              <a:gd name="connsiteY5" fmla="*/ 668 h 1996"/>
              <a:gd name="connsiteX6" fmla="*/ 1536 w 4746"/>
              <a:gd name="connsiteY6" fmla="*/ 852 h 1996"/>
              <a:gd name="connsiteX7" fmla="*/ 1608 w 4746"/>
              <a:gd name="connsiteY7" fmla="*/ 916 h 1996"/>
              <a:gd name="connsiteX8" fmla="*/ 1848 w 4746"/>
              <a:gd name="connsiteY8" fmla="*/ 948 h 1996"/>
              <a:gd name="connsiteX9" fmla="*/ 2768 w 4746"/>
              <a:gd name="connsiteY9" fmla="*/ 980 h 1996"/>
              <a:gd name="connsiteX10" fmla="*/ 2880 w 4746"/>
              <a:gd name="connsiteY10" fmla="*/ 1004 h 1996"/>
              <a:gd name="connsiteX11" fmla="*/ 3104 w 4746"/>
              <a:gd name="connsiteY11" fmla="*/ 1076 h 1996"/>
              <a:gd name="connsiteX12" fmla="*/ 3296 w 4746"/>
              <a:gd name="connsiteY12" fmla="*/ 1212 h 1996"/>
              <a:gd name="connsiteX13" fmla="*/ 3849 w 4746"/>
              <a:gd name="connsiteY13" fmla="*/ 1517 h 1996"/>
              <a:gd name="connsiteX14" fmla="*/ 4233 w 4746"/>
              <a:gd name="connsiteY14" fmla="*/ 1718 h 1996"/>
              <a:gd name="connsiteX15" fmla="*/ 4746 w 4746"/>
              <a:gd name="connsiteY15" fmla="*/ 1996 h 1996"/>
              <a:gd name="connsiteX0" fmla="*/ 0 w 4746"/>
              <a:gd name="connsiteY0" fmla="*/ 44 h 1996"/>
              <a:gd name="connsiteX1" fmla="*/ 496 w 4746"/>
              <a:gd name="connsiteY1" fmla="*/ 100 h 1996"/>
              <a:gd name="connsiteX2" fmla="*/ 624 w 4746"/>
              <a:gd name="connsiteY2" fmla="*/ 140 h 1996"/>
              <a:gd name="connsiteX3" fmla="*/ 896 w 4746"/>
              <a:gd name="connsiteY3" fmla="*/ 308 h 1996"/>
              <a:gd name="connsiteX4" fmla="*/ 1128 w 4746"/>
              <a:gd name="connsiteY4" fmla="*/ 452 h 1996"/>
              <a:gd name="connsiteX5" fmla="*/ 1320 w 4746"/>
              <a:gd name="connsiteY5" fmla="*/ 668 h 1996"/>
              <a:gd name="connsiteX6" fmla="*/ 1536 w 4746"/>
              <a:gd name="connsiteY6" fmla="*/ 852 h 1996"/>
              <a:gd name="connsiteX7" fmla="*/ 1608 w 4746"/>
              <a:gd name="connsiteY7" fmla="*/ 916 h 1996"/>
              <a:gd name="connsiteX8" fmla="*/ 1848 w 4746"/>
              <a:gd name="connsiteY8" fmla="*/ 948 h 1996"/>
              <a:gd name="connsiteX9" fmla="*/ 2768 w 4746"/>
              <a:gd name="connsiteY9" fmla="*/ 980 h 1996"/>
              <a:gd name="connsiteX10" fmla="*/ 2880 w 4746"/>
              <a:gd name="connsiteY10" fmla="*/ 1004 h 1996"/>
              <a:gd name="connsiteX11" fmla="*/ 3104 w 4746"/>
              <a:gd name="connsiteY11" fmla="*/ 1076 h 1996"/>
              <a:gd name="connsiteX12" fmla="*/ 3296 w 4746"/>
              <a:gd name="connsiteY12" fmla="*/ 1212 h 1996"/>
              <a:gd name="connsiteX13" fmla="*/ 3849 w 4746"/>
              <a:gd name="connsiteY13" fmla="*/ 1517 h 1996"/>
              <a:gd name="connsiteX14" fmla="*/ 4233 w 4746"/>
              <a:gd name="connsiteY14" fmla="*/ 1718 h 1996"/>
              <a:gd name="connsiteX15" fmla="*/ 4746 w 4746"/>
              <a:gd name="connsiteY15" fmla="*/ 1996 h 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46" h="1996">
                <a:moveTo>
                  <a:pt x="0" y="44"/>
                </a:moveTo>
                <a:cubicBezTo>
                  <a:pt x="132" y="0"/>
                  <a:pt x="356" y="60"/>
                  <a:pt x="496" y="100"/>
                </a:cubicBezTo>
                <a:cubicBezTo>
                  <a:pt x="536" y="111"/>
                  <a:pt x="586" y="123"/>
                  <a:pt x="624" y="140"/>
                </a:cubicBezTo>
                <a:cubicBezTo>
                  <a:pt x="720" y="183"/>
                  <a:pt x="801" y="261"/>
                  <a:pt x="896" y="308"/>
                </a:cubicBezTo>
                <a:cubicBezTo>
                  <a:pt x="972" y="346"/>
                  <a:pt x="1065" y="395"/>
                  <a:pt x="1128" y="452"/>
                </a:cubicBezTo>
                <a:cubicBezTo>
                  <a:pt x="1200" y="517"/>
                  <a:pt x="1258" y="595"/>
                  <a:pt x="1320" y="668"/>
                </a:cubicBezTo>
                <a:cubicBezTo>
                  <a:pt x="1385" y="743"/>
                  <a:pt x="1461" y="790"/>
                  <a:pt x="1536" y="852"/>
                </a:cubicBezTo>
                <a:cubicBezTo>
                  <a:pt x="1560" y="872"/>
                  <a:pt x="1583" y="899"/>
                  <a:pt x="1608" y="916"/>
                </a:cubicBezTo>
                <a:cubicBezTo>
                  <a:pt x="1670" y="957"/>
                  <a:pt x="1777" y="944"/>
                  <a:pt x="1848" y="948"/>
                </a:cubicBezTo>
                <a:cubicBezTo>
                  <a:pt x="2155" y="967"/>
                  <a:pt x="2461" y="974"/>
                  <a:pt x="2768" y="980"/>
                </a:cubicBezTo>
                <a:cubicBezTo>
                  <a:pt x="2806" y="988"/>
                  <a:pt x="2841" y="998"/>
                  <a:pt x="2880" y="1004"/>
                </a:cubicBezTo>
                <a:cubicBezTo>
                  <a:pt x="2952" y="1035"/>
                  <a:pt x="3033" y="1041"/>
                  <a:pt x="3104" y="1076"/>
                </a:cubicBezTo>
                <a:cubicBezTo>
                  <a:pt x="3173" y="1110"/>
                  <a:pt x="3231" y="1171"/>
                  <a:pt x="3296" y="1212"/>
                </a:cubicBezTo>
                <a:cubicBezTo>
                  <a:pt x="3412" y="1295"/>
                  <a:pt x="3693" y="1433"/>
                  <a:pt x="3849" y="1517"/>
                </a:cubicBezTo>
                <a:cubicBezTo>
                  <a:pt x="3961" y="1568"/>
                  <a:pt x="4101" y="1659"/>
                  <a:pt x="4233" y="1718"/>
                </a:cubicBezTo>
                <a:cubicBezTo>
                  <a:pt x="4358" y="1773"/>
                  <a:pt x="4656" y="1944"/>
                  <a:pt x="4746" y="1996"/>
                </a:cubicBezTo>
              </a:path>
            </a:pathLst>
          </a:custGeom>
          <a:noFill/>
          <a:ln w="38100">
            <a:solidFill>
              <a:srgbClr val="FF0066"/>
            </a:solidFill>
            <a:round/>
            <a:headEnd/>
            <a:tailEnd/>
          </a:ln>
        </p:spPr>
        <p:txBody>
          <a:bodyPr lIns="82296" tIns="41148" rIns="82296" bIns="41148"/>
          <a:lstStyle/>
          <a:p>
            <a:pPr algn="ctr"/>
            <a:endParaRPr lang="en-US">
              <a:latin typeface="+mj-lt"/>
            </a:endParaRPr>
          </a:p>
        </p:txBody>
      </p:sp>
      <p:sp>
        <p:nvSpPr>
          <p:cNvPr id="105" name="Text Box 56"/>
          <p:cNvSpPr txBox="1">
            <a:spLocks noChangeArrowheads="1"/>
          </p:cNvSpPr>
          <p:nvPr/>
        </p:nvSpPr>
        <p:spPr bwMode="auto">
          <a:xfrm>
            <a:off x="1422961" y="4026339"/>
            <a:ext cx="1374864" cy="360099"/>
          </a:xfrm>
          <a:prstGeom prst="rect">
            <a:avLst/>
          </a:prstGeom>
          <a:solidFill>
            <a:schemeClr val="accent1"/>
          </a:solidFill>
          <a:ln w="9525">
            <a:noFill/>
            <a:miter lim="800000"/>
            <a:headEnd/>
            <a:tailEnd/>
          </a:ln>
        </p:spPr>
        <p:txBody>
          <a:bodyPr wrap="none" lIns="82296" tIns="41148" rIns="82296" bIns="41148">
            <a:spAutoFit/>
          </a:bodyPr>
          <a:lstStyle/>
          <a:p>
            <a:r>
              <a:rPr lang="en-US" b="0">
                <a:solidFill>
                  <a:srgbClr val="FF0066"/>
                </a:solidFill>
                <a:latin typeface="+mj-lt"/>
              </a:rPr>
              <a:t>IPsec traffic</a:t>
            </a:r>
          </a:p>
        </p:txBody>
      </p:sp>
      <p:sp>
        <p:nvSpPr>
          <p:cNvPr id="106" name="AutoShape 62"/>
          <p:cNvSpPr>
            <a:spLocks noChangeArrowheads="1"/>
          </p:cNvSpPr>
          <p:nvPr/>
        </p:nvSpPr>
        <p:spPr bwMode="auto">
          <a:xfrm>
            <a:off x="3423639" y="5035009"/>
            <a:ext cx="1977608" cy="975347"/>
          </a:xfrm>
          <a:prstGeom prst="wedgeEllipseCallout">
            <a:avLst>
              <a:gd name="adj1" fmla="val -14088"/>
              <a:gd name="adj2" fmla="val -75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82296" tIns="41148" rIns="82296" bIns="41148"/>
          <a:lstStyle/>
          <a:p>
            <a:pPr algn="ctr"/>
            <a:r>
              <a:rPr lang="en-US" sz="1400" dirty="0">
                <a:solidFill>
                  <a:schemeClr val="bg1"/>
                </a:solidFill>
                <a:latin typeface="+mj-lt"/>
              </a:rPr>
              <a:t>switch / router with AH frame format support</a:t>
            </a:r>
          </a:p>
        </p:txBody>
      </p:sp>
      <p:graphicFrame>
        <p:nvGraphicFramePr>
          <p:cNvPr id="107" name="Object 9"/>
          <p:cNvGraphicFramePr>
            <a:graphicFrameLocks noChangeAspect="1"/>
          </p:cNvGraphicFramePr>
          <p:nvPr/>
        </p:nvGraphicFramePr>
        <p:xfrm>
          <a:off x="4843724" y="4445443"/>
          <a:ext cx="581876" cy="539581"/>
        </p:xfrm>
        <a:graphic>
          <a:graphicData uri="http://schemas.openxmlformats.org/presentationml/2006/ole">
            <p:oleObj spid="_x0000_s1043" name="Visio" r:id="rId21" imgW="757954" imgH="789204" progId="">
              <p:embed/>
            </p:oleObj>
          </a:graphicData>
        </a:graphic>
      </p:graphicFrame>
      <p:pic>
        <p:nvPicPr>
          <p:cNvPr id="108" name="Picture 92" descr="netflowfull">
            <a:hlinkClick r:id="rId22"/>
          </p:cNvPr>
          <p:cNvPicPr>
            <a:picLocks noChangeAspect="1" noChangeArrowheads="1"/>
          </p:cNvPicPr>
          <p:nvPr/>
        </p:nvPicPr>
        <p:blipFill>
          <a:blip r:embed="rId23"/>
          <a:srcRect/>
          <a:stretch>
            <a:fillRect/>
          </a:stretch>
        </p:blipFill>
        <p:spPr bwMode="auto">
          <a:xfrm>
            <a:off x="3401851" y="3406015"/>
            <a:ext cx="1020205" cy="616480"/>
          </a:xfrm>
          <a:prstGeom prst="rect">
            <a:avLst/>
          </a:prstGeom>
          <a:noFill/>
          <a:ln w="9525">
            <a:noFill/>
            <a:miter lim="800000"/>
            <a:headEnd/>
            <a:tailEnd/>
          </a:ln>
        </p:spPr>
      </p:pic>
      <p:sp>
        <p:nvSpPr>
          <p:cNvPr id="109" name="Line 93"/>
          <p:cNvSpPr>
            <a:spLocks noChangeShapeType="1"/>
          </p:cNvSpPr>
          <p:nvPr/>
        </p:nvSpPr>
        <p:spPr bwMode="auto">
          <a:xfrm flipH="1" flipV="1">
            <a:off x="3600510" y="3996860"/>
            <a:ext cx="360147" cy="528046"/>
          </a:xfrm>
          <a:prstGeom prst="line">
            <a:avLst/>
          </a:prstGeom>
          <a:noFill/>
          <a:ln w="12700">
            <a:solidFill>
              <a:schemeClr val="accent1"/>
            </a:solidFill>
            <a:prstDash val="dash"/>
            <a:round/>
            <a:headEnd/>
            <a:tailEnd/>
          </a:ln>
        </p:spPr>
        <p:txBody>
          <a:bodyPr wrap="none" lIns="82296" tIns="41148" rIns="82296" bIns="41148" anchor="ctr"/>
          <a:lstStyle/>
          <a:p>
            <a:endParaRPr lang="en-US">
              <a:latin typeface="+mj-lt"/>
            </a:endParaRPr>
          </a:p>
        </p:txBody>
      </p:sp>
      <p:sp>
        <p:nvSpPr>
          <p:cNvPr id="110" name="Line 94"/>
          <p:cNvSpPr>
            <a:spLocks noChangeShapeType="1"/>
          </p:cNvSpPr>
          <p:nvPr/>
        </p:nvSpPr>
        <p:spPr bwMode="auto">
          <a:xfrm flipV="1">
            <a:off x="4097795" y="4030184"/>
            <a:ext cx="308880" cy="608791"/>
          </a:xfrm>
          <a:prstGeom prst="line">
            <a:avLst/>
          </a:prstGeom>
          <a:noFill/>
          <a:ln w="12700">
            <a:solidFill>
              <a:schemeClr val="accent1"/>
            </a:solidFill>
            <a:prstDash val="dash"/>
            <a:round/>
            <a:headEnd/>
            <a:tailEnd/>
          </a:ln>
        </p:spPr>
        <p:txBody>
          <a:bodyPr wrap="none" lIns="82296" tIns="41148" rIns="82296" bIns="41148" anchor="ctr"/>
          <a:lstStyle/>
          <a:p>
            <a:endParaRPr lang="en-US">
              <a:latin typeface="+mj-lt"/>
            </a:endParaRPr>
          </a:p>
        </p:txBody>
      </p:sp>
      <p:sp>
        <p:nvSpPr>
          <p:cNvPr id="111" name="Text Box 95"/>
          <p:cNvSpPr txBox="1">
            <a:spLocks noChangeArrowheads="1"/>
          </p:cNvSpPr>
          <p:nvPr/>
        </p:nvSpPr>
        <p:spPr bwMode="auto">
          <a:xfrm>
            <a:off x="3336486" y="3115200"/>
            <a:ext cx="1108639" cy="329321"/>
          </a:xfrm>
          <a:prstGeom prst="rect">
            <a:avLst/>
          </a:prstGeom>
          <a:noFill/>
          <a:ln w="12700">
            <a:noFill/>
            <a:miter lim="800000"/>
            <a:headEnd/>
            <a:tailEnd/>
          </a:ln>
        </p:spPr>
        <p:txBody>
          <a:bodyPr lIns="82296" tIns="41148" rIns="82296" bIns="41148">
            <a:spAutoFit/>
          </a:bodyPr>
          <a:lstStyle/>
          <a:p>
            <a:pPr algn="ctr">
              <a:spcBef>
                <a:spcPct val="50000"/>
              </a:spcBef>
            </a:pPr>
            <a:r>
              <a:rPr lang="en-US" sz="1600" dirty="0" err="1">
                <a:solidFill>
                  <a:srgbClr val="CC66FF"/>
                </a:solidFill>
                <a:effectLst>
                  <a:outerShdw blurRad="38100" dist="38100" dir="2700000" algn="tl">
                    <a:srgbClr val="000000">
                      <a:alpha val="43137"/>
                    </a:srgbClr>
                  </a:outerShdw>
                </a:effectLst>
                <a:latin typeface="+mj-lt"/>
              </a:rPr>
              <a:t>NetFlow</a:t>
            </a:r>
            <a:endParaRPr lang="en-US" sz="1600" dirty="0">
              <a:solidFill>
                <a:srgbClr val="CC66FF"/>
              </a:solidFill>
              <a:effectLst>
                <a:outerShdw blurRad="38100" dist="38100" dir="2700000" algn="tl">
                  <a:srgbClr val="000000">
                    <a:alpha val="43137"/>
                  </a:srgbClr>
                </a:outerShdw>
              </a:effectLst>
              <a:latin typeface="+mj-lt"/>
            </a:endParaRPr>
          </a:p>
        </p:txBody>
      </p:sp>
      <p:pic>
        <p:nvPicPr>
          <p:cNvPr id="112" name="Picture 100" descr="3">
            <a:hlinkClick r:id="rId24"/>
          </p:cNvPr>
          <p:cNvPicPr>
            <a:picLocks noChangeAspect="1" noChangeArrowheads="1"/>
          </p:cNvPicPr>
          <p:nvPr/>
        </p:nvPicPr>
        <p:blipFill>
          <a:blip r:embed="rId25"/>
          <a:srcRect/>
          <a:stretch>
            <a:fillRect/>
          </a:stretch>
        </p:blipFill>
        <p:spPr bwMode="auto">
          <a:xfrm>
            <a:off x="4589954" y="3841780"/>
            <a:ext cx="1038149" cy="581876"/>
          </a:xfrm>
          <a:prstGeom prst="rect">
            <a:avLst/>
          </a:prstGeom>
          <a:noFill/>
          <a:ln w="9525">
            <a:noFill/>
            <a:miter lim="800000"/>
            <a:headEnd/>
            <a:tailEnd/>
          </a:ln>
        </p:spPr>
      </p:pic>
      <p:sp>
        <p:nvSpPr>
          <p:cNvPr id="113" name="Text Box 101"/>
          <p:cNvSpPr txBox="1">
            <a:spLocks noChangeArrowheads="1"/>
          </p:cNvSpPr>
          <p:nvPr/>
        </p:nvSpPr>
        <p:spPr bwMode="auto">
          <a:xfrm>
            <a:off x="4569709" y="3144292"/>
            <a:ext cx="1108640" cy="747897"/>
          </a:xfrm>
          <a:prstGeom prst="rect">
            <a:avLst/>
          </a:prstGeom>
          <a:noFill/>
          <a:ln w="12700">
            <a:noFill/>
            <a:miter lim="800000"/>
            <a:headEnd/>
            <a:tailEnd/>
          </a:ln>
        </p:spPr>
        <p:txBody>
          <a:bodyPr lIns="82296" tIns="41148" rIns="82296" bIns="41148">
            <a:spAutoFit/>
          </a:bodyPr>
          <a:lstStyle/>
          <a:p>
            <a:pPr algn="ctr">
              <a:lnSpc>
                <a:spcPct val="90000"/>
              </a:lnSpc>
              <a:spcBef>
                <a:spcPct val="50000"/>
              </a:spcBef>
            </a:pPr>
            <a:r>
              <a:rPr lang="en-US" sz="1600" dirty="0">
                <a:solidFill>
                  <a:srgbClr val="CC66FF"/>
                </a:solidFill>
                <a:effectLst>
                  <a:outerShdw blurRad="38100" dist="38100" dir="2700000" algn="tl">
                    <a:srgbClr val="000000">
                      <a:alpha val="43137"/>
                    </a:srgbClr>
                  </a:outerShdw>
                </a:effectLst>
                <a:latin typeface="+mj-lt"/>
              </a:rPr>
              <a:t>Network Anomaly Detection</a:t>
            </a:r>
          </a:p>
        </p:txBody>
      </p:sp>
      <p:sp>
        <p:nvSpPr>
          <p:cNvPr id="114" name="Line 102"/>
          <p:cNvSpPr>
            <a:spLocks noChangeShapeType="1"/>
          </p:cNvSpPr>
          <p:nvPr/>
        </p:nvSpPr>
        <p:spPr bwMode="auto">
          <a:xfrm flipV="1">
            <a:off x="4083696" y="4400585"/>
            <a:ext cx="485752" cy="238390"/>
          </a:xfrm>
          <a:prstGeom prst="line">
            <a:avLst/>
          </a:prstGeom>
          <a:noFill/>
          <a:ln w="12700">
            <a:solidFill>
              <a:schemeClr val="accent1"/>
            </a:solidFill>
            <a:prstDash val="dash"/>
            <a:round/>
            <a:headEnd/>
            <a:tailEnd/>
          </a:ln>
        </p:spPr>
        <p:txBody>
          <a:bodyPr wrap="none" lIns="82296" tIns="41148" rIns="82296" bIns="41148" anchor="ctr"/>
          <a:lstStyle/>
          <a:p>
            <a:endParaRPr lang="en-US">
              <a:latin typeface="+mj-lt"/>
            </a:endParaRPr>
          </a:p>
        </p:txBody>
      </p:sp>
      <p:sp>
        <p:nvSpPr>
          <p:cNvPr id="115" name="Line 103"/>
          <p:cNvSpPr>
            <a:spLocks noChangeShapeType="1"/>
          </p:cNvSpPr>
          <p:nvPr/>
        </p:nvSpPr>
        <p:spPr bwMode="auto">
          <a:xfrm flipV="1">
            <a:off x="4167005" y="4435190"/>
            <a:ext cx="1453408" cy="249925"/>
          </a:xfrm>
          <a:prstGeom prst="line">
            <a:avLst/>
          </a:prstGeom>
          <a:noFill/>
          <a:ln w="12700">
            <a:solidFill>
              <a:schemeClr val="accent1"/>
            </a:solidFill>
            <a:prstDash val="dash"/>
            <a:round/>
            <a:headEnd/>
            <a:tailEnd/>
          </a:ln>
        </p:spPr>
        <p:txBody>
          <a:bodyPr wrap="none" lIns="82296" tIns="41148" rIns="82296" bIns="41148" anchor="ctr"/>
          <a:lstStyle/>
          <a:p>
            <a:endParaRPr lang="en-US">
              <a:latin typeface="+mj-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Switch / Router IPsec support</a:t>
            </a:r>
            <a:endParaRPr lang="en-US"/>
          </a:p>
        </p:txBody>
      </p:sp>
      <p:sp>
        <p:nvSpPr>
          <p:cNvPr id="51202" name="Rectangle 3"/>
          <p:cNvSpPr>
            <a:spLocks noGrp="1" noChangeArrowheads="1"/>
          </p:cNvSpPr>
          <p:nvPr>
            <p:ph idx="1"/>
          </p:nvPr>
        </p:nvSpPr>
        <p:spPr>
          <a:xfrm>
            <a:off x="382588" y="1414464"/>
            <a:ext cx="8380412" cy="3704604"/>
          </a:xfrm>
        </p:spPr>
        <p:txBody>
          <a:bodyPr/>
          <a:lstStyle/>
          <a:p>
            <a:r>
              <a:rPr lang="en-US" sz="2800" dirty="0" smtClean="0"/>
              <a:t>Many switches and routers use hardware to parse incoming frames at wire speed</a:t>
            </a:r>
          </a:p>
          <a:p>
            <a:pPr lvl="1"/>
            <a:r>
              <a:rPr lang="en-US" sz="2400" dirty="0" smtClean="0"/>
              <a:t>Make decisions on traffic or collect stats</a:t>
            </a:r>
          </a:p>
          <a:p>
            <a:r>
              <a:rPr lang="en-US" sz="2800" dirty="0" smtClean="0"/>
              <a:t>Switch/Router hardware is designed for the common frame format without the </a:t>
            </a:r>
            <a:r>
              <a:rPr lang="en-US" sz="2800" dirty="0" err="1" smtClean="0"/>
              <a:t>IPsec</a:t>
            </a:r>
            <a:r>
              <a:rPr lang="en-US" sz="2800" dirty="0" smtClean="0"/>
              <a:t> header between IP and TCP headers</a:t>
            </a:r>
          </a:p>
          <a:p>
            <a:pPr lvl="1"/>
            <a:r>
              <a:rPr lang="en-US" sz="2400" dirty="0" smtClean="0"/>
              <a:t>Traffic engineering / IDS with </a:t>
            </a:r>
            <a:r>
              <a:rPr lang="en-US" sz="2400" dirty="0" err="1" smtClean="0"/>
              <a:t>IPsec</a:t>
            </a:r>
            <a:r>
              <a:rPr lang="en-US" sz="2400" dirty="0" smtClean="0"/>
              <a:t> AH, would require the switch / router hardware to be modified to identify the </a:t>
            </a:r>
            <a:r>
              <a:rPr lang="en-US" sz="2400" dirty="0" err="1" smtClean="0"/>
              <a:t>IPsec</a:t>
            </a:r>
            <a:r>
              <a:rPr lang="en-US" sz="2400" dirty="0" smtClean="0"/>
              <a:t> frame format</a:t>
            </a:r>
          </a:p>
        </p:txBody>
      </p:sp>
      <p:sp>
        <p:nvSpPr>
          <p:cNvPr id="51203" name="Text Box 5"/>
          <p:cNvSpPr txBox="1">
            <a:spLocks noChangeArrowheads="1"/>
          </p:cNvSpPr>
          <p:nvPr/>
        </p:nvSpPr>
        <p:spPr bwMode="auto">
          <a:xfrm>
            <a:off x="368300" y="5473700"/>
            <a:ext cx="3276600" cy="336550"/>
          </a:xfrm>
          <a:prstGeom prst="rect">
            <a:avLst/>
          </a:prstGeom>
          <a:noFill/>
          <a:ln w="9525">
            <a:noFill/>
            <a:miter lim="800000"/>
            <a:headEnd/>
            <a:tailEnd/>
          </a:ln>
        </p:spPr>
        <p:txBody>
          <a:bodyPr>
            <a:spAutoFit/>
          </a:bodyPr>
          <a:lstStyle/>
          <a:p>
            <a:pPr eaLnBrk="0" hangingPunct="0">
              <a:spcBef>
                <a:spcPct val="50000"/>
              </a:spcBef>
            </a:pPr>
            <a:r>
              <a:rPr lang="en-AU" sz="1600" b="0" dirty="0">
                <a:effectLst>
                  <a:outerShdw blurRad="38100" dist="38100" dir="2700000" algn="tl">
                    <a:srgbClr val="000000">
                      <a:alpha val="43137"/>
                    </a:srgbClr>
                  </a:outerShdw>
                </a:effectLst>
                <a:latin typeface="+mj-lt"/>
              </a:rPr>
              <a:t>IPv6 AH Packet Format</a:t>
            </a:r>
          </a:p>
        </p:txBody>
      </p:sp>
      <p:sp>
        <p:nvSpPr>
          <p:cNvPr id="51204" name="Rectangle 7"/>
          <p:cNvSpPr>
            <a:spLocks noChangeArrowheads="1"/>
          </p:cNvSpPr>
          <p:nvPr/>
        </p:nvSpPr>
        <p:spPr bwMode="auto">
          <a:xfrm>
            <a:off x="444500" y="5918200"/>
            <a:ext cx="13716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b="0" dirty="0">
                <a:solidFill>
                  <a:srgbClr val="0066CC"/>
                </a:solidFill>
                <a:latin typeface="+mj-lt"/>
              </a:rPr>
              <a:t>IPv6 Header</a:t>
            </a:r>
          </a:p>
        </p:txBody>
      </p:sp>
      <p:sp>
        <p:nvSpPr>
          <p:cNvPr id="51205" name="Rectangle 8"/>
          <p:cNvSpPr>
            <a:spLocks noChangeArrowheads="1"/>
          </p:cNvSpPr>
          <p:nvPr/>
        </p:nvSpPr>
        <p:spPr bwMode="auto">
          <a:xfrm>
            <a:off x="1816100" y="5918200"/>
            <a:ext cx="13716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sz="1600" b="0">
                <a:solidFill>
                  <a:srgbClr val="0066CC"/>
                </a:solidFill>
                <a:latin typeface="+mj-lt"/>
              </a:rPr>
              <a:t>Hop-by-Hop</a:t>
            </a:r>
          </a:p>
          <a:p>
            <a:pPr algn="ctr" eaLnBrk="0" hangingPunct="0"/>
            <a:r>
              <a:rPr lang="en-AU" sz="1600" b="0">
                <a:solidFill>
                  <a:srgbClr val="0066CC"/>
                </a:solidFill>
                <a:latin typeface="+mj-lt"/>
              </a:rPr>
              <a:t>Routing</a:t>
            </a:r>
          </a:p>
        </p:txBody>
      </p:sp>
      <p:sp>
        <p:nvSpPr>
          <p:cNvPr id="51206" name="Rectangle 9"/>
          <p:cNvSpPr>
            <a:spLocks noChangeArrowheads="1"/>
          </p:cNvSpPr>
          <p:nvPr/>
        </p:nvSpPr>
        <p:spPr bwMode="auto">
          <a:xfrm>
            <a:off x="3187700" y="5918200"/>
            <a:ext cx="1600200" cy="5334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sz="1400" b="0">
                <a:latin typeface="+mj-lt"/>
              </a:rPr>
              <a:t>Authentication</a:t>
            </a:r>
          </a:p>
          <a:p>
            <a:pPr algn="ctr" eaLnBrk="0" hangingPunct="0"/>
            <a:r>
              <a:rPr lang="en-AU" sz="1400" b="0">
                <a:latin typeface="+mj-lt"/>
              </a:rPr>
              <a:t> Header</a:t>
            </a:r>
          </a:p>
        </p:txBody>
      </p:sp>
      <p:sp>
        <p:nvSpPr>
          <p:cNvPr id="51207" name="Rectangle 10"/>
          <p:cNvSpPr>
            <a:spLocks noChangeArrowheads="1"/>
          </p:cNvSpPr>
          <p:nvPr/>
        </p:nvSpPr>
        <p:spPr bwMode="auto">
          <a:xfrm>
            <a:off x="4787900" y="5918200"/>
            <a:ext cx="16129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b="0" dirty="0">
                <a:solidFill>
                  <a:srgbClr val="0066CC"/>
                </a:solidFill>
                <a:latin typeface="+mj-lt"/>
              </a:rPr>
              <a:t>Other Headers</a:t>
            </a:r>
          </a:p>
        </p:txBody>
      </p:sp>
      <p:sp>
        <p:nvSpPr>
          <p:cNvPr id="51208" name="Rectangle 11"/>
          <p:cNvSpPr>
            <a:spLocks noChangeArrowheads="1"/>
          </p:cNvSpPr>
          <p:nvPr/>
        </p:nvSpPr>
        <p:spPr bwMode="auto">
          <a:xfrm>
            <a:off x="6400800" y="5918200"/>
            <a:ext cx="1623848"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sz="1400" b="0">
                <a:solidFill>
                  <a:srgbClr val="0066CC"/>
                </a:solidFill>
                <a:latin typeface="+mj-lt"/>
              </a:rPr>
              <a:t>Higher Level </a:t>
            </a:r>
          </a:p>
          <a:p>
            <a:pPr algn="ctr" eaLnBrk="0" hangingPunct="0"/>
            <a:r>
              <a:rPr lang="en-AU" sz="1400" b="0">
                <a:solidFill>
                  <a:srgbClr val="0066CC"/>
                </a:solidFill>
                <a:latin typeface="+mj-lt"/>
              </a:rPr>
              <a:t>Protocol Data</a:t>
            </a:r>
          </a:p>
        </p:txBody>
      </p:sp>
      <p:sp>
        <p:nvSpPr>
          <p:cNvPr id="51209" name="Rectangle 12"/>
          <p:cNvSpPr>
            <a:spLocks noChangeArrowheads="1"/>
          </p:cNvSpPr>
          <p:nvPr/>
        </p:nvSpPr>
        <p:spPr bwMode="auto">
          <a:xfrm>
            <a:off x="3111500" y="5918200"/>
            <a:ext cx="1676400" cy="533400"/>
          </a:xfrm>
          <a:prstGeom prst="rect">
            <a:avLst/>
          </a:prstGeom>
          <a:solidFill>
            <a:srgbClr val="3399FF"/>
          </a:solidFill>
          <a:ln w="9525">
            <a:solidFill>
              <a:schemeClr val="tx1"/>
            </a:solidFill>
            <a:miter lim="800000"/>
            <a:headEnd/>
            <a:tailEnd/>
          </a:ln>
        </p:spPr>
        <p:txBody>
          <a:bodyPr wrap="none" anchor="ctr"/>
          <a:lstStyle/>
          <a:p>
            <a:pPr algn="ctr" eaLnBrk="0" hangingPunct="0"/>
            <a:r>
              <a:rPr lang="en-AU" b="0">
                <a:solidFill>
                  <a:srgbClr val="660066"/>
                </a:solidFill>
                <a:latin typeface="+mj-lt"/>
              </a:rPr>
              <a:t>Authentication </a:t>
            </a:r>
          </a:p>
          <a:p>
            <a:pPr algn="ctr" eaLnBrk="0" hangingPunct="0"/>
            <a:r>
              <a:rPr lang="en-AU" b="0">
                <a:solidFill>
                  <a:srgbClr val="660066"/>
                </a:solidFill>
                <a:latin typeface="+mj-lt"/>
              </a:rPr>
              <a:t>Header</a:t>
            </a:r>
            <a:endParaRPr lang="en-US" b="0">
              <a:solidFill>
                <a:srgbClr val="660066"/>
              </a:solidFill>
              <a:latin typeface="+mj-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a:defRPr/>
            </a:pPr>
            <a:r>
              <a:rPr smtClean="0"/>
              <a:t>Future Technologies Slide</a:t>
            </a:r>
          </a:p>
        </p:txBody>
      </p:sp>
      <p:sp>
        <p:nvSpPr>
          <p:cNvPr id="257027" name="Rectangle 3"/>
          <p:cNvSpPr>
            <a:spLocks noGrp="1" noChangeArrowheads="1"/>
          </p:cNvSpPr>
          <p:nvPr>
            <p:ph type="body" idx="1"/>
          </p:nvPr>
        </p:nvSpPr>
        <p:spPr/>
        <p:txBody>
          <a:bodyPr/>
          <a:lstStyle/>
          <a:p>
            <a:pPr marL="382573" indent="-382573" defTabSz="912777" eaLnBrk="1" hangingPunct="1">
              <a:defRPr/>
            </a:pPr>
            <a:r>
              <a:rPr lang="en-US" dirty="0" smtClean="0"/>
              <a:t>Chimney</a:t>
            </a:r>
          </a:p>
          <a:p>
            <a:pPr marL="704822" lvl="1" indent="-317487" defTabSz="912777" eaLnBrk="1" hangingPunct="1">
              <a:defRPr/>
            </a:pPr>
            <a:r>
              <a:rPr lang="en-US" dirty="0" smtClean="0"/>
              <a:t>Hardware acceleration of IPsec, and TCP</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defTabSz="912777" eaLnBrk="1" hangingPunct="1">
              <a:defRPr/>
            </a:pPr>
            <a:r>
              <a:rPr smtClean="0"/>
              <a:t>Chimney Acceleration </a:t>
            </a:r>
          </a:p>
        </p:txBody>
      </p:sp>
      <p:sp>
        <p:nvSpPr>
          <p:cNvPr id="280579" name="Rectangle 3"/>
          <p:cNvSpPr>
            <a:spLocks noGrp="1" noChangeArrowheads="1"/>
          </p:cNvSpPr>
          <p:nvPr>
            <p:ph type="body" idx="1"/>
          </p:nvPr>
        </p:nvSpPr>
        <p:spPr>
          <a:xfrm>
            <a:off x="382588" y="1414463"/>
            <a:ext cx="8380412" cy="914400"/>
          </a:xfrm>
        </p:spPr>
        <p:txBody>
          <a:bodyPr/>
          <a:lstStyle/>
          <a:p>
            <a:pPr marL="382573" indent="-382573" defTabSz="912777" eaLnBrk="1" hangingPunct="1">
              <a:defRPr/>
            </a:pPr>
            <a:r>
              <a:rPr lang="en-US" dirty="0" smtClean="0"/>
              <a:t>Integrated stateful TCP and IPsec acceleration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90919" y="1419225"/>
            <a:ext cx="8782259"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33" name="Freeform 32"/>
          <p:cNvSpPr/>
          <p:nvPr/>
        </p:nvSpPr>
        <p:spPr bwMode="auto">
          <a:xfrm>
            <a:off x="5152095" y="2472562"/>
            <a:ext cx="2380593" cy="2506717"/>
          </a:xfrm>
          <a:custGeom>
            <a:avLst/>
            <a:gdLst>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63062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32231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6117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6117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6117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6117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0 w 2380593"/>
              <a:gd name="connsiteY3" fmla="*/ 583324 h 2506717"/>
              <a:gd name="connsiteX4" fmla="*/ 16117 w 2380593"/>
              <a:gd name="connsiteY4" fmla="*/ 2506717 h 2506717"/>
              <a:gd name="connsiteX5" fmla="*/ 2380593 w 2380593"/>
              <a:gd name="connsiteY5" fmla="*/ 2506717 h 2506717"/>
              <a:gd name="connsiteX6" fmla="*/ 2380593 w 2380593"/>
              <a:gd name="connsiteY6"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1070905 w 2380593"/>
              <a:gd name="connsiteY3" fmla="*/ 593581 h 2506717"/>
              <a:gd name="connsiteX4" fmla="*/ 0 w 2380593"/>
              <a:gd name="connsiteY4" fmla="*/ 583324 h 2506717"/>
              <a:gd name="connsiteX5" fmla="*/ 16117 w 2380593"/>
              <a:gd name="connsiteY5" fmla="*/ 2506717 h 2506717"/>
              <a:gd name="connsiteX6" fmla="*/ 2380593 w 2380593"/>
              <a:gd name="connsiteY6" fmla="*/ 2506717 h 2506717"/>
              <a:gd name="connsiteX7" fmla="*/ 2380593 w 2380593"/>
              <a:gd name="connsiteY7"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1070905 w 2380593"/>
              <a:gd name="connsiteY3" fmla="*/ 593581 h 2506717"/>
              <a:gd name="connsiteX4" fmla="*/ 0 w 2380593"/>
              <a:gd name="connsiteY4" fmla="*/ 583324 h 2506717"/>
              <a:gd name="connsiteX5" fmla="*/ 7734 w 2380593"/>
              <a:gd name="connsiteY5" fmla="*/ 586324 h 2506717"/>
              <a:gd name="connsiteX6" fmla="*/ 16117 w 2380593"/>
              <a:gd name="connsiteY6" fmla="*/ 2506717 h 2506717"/>
              <a:gd name="connsiteX7" fmla="*/ 2380593 w 2380593"/>
              <a:gd name="connsiteY7" fmla="*/ 2506717 h 2506717"/>
              <a:gd name="connsiteX8" fmla="*/ 2380593 w 2380593"/>
              <a:gd name="connsiteY8" fmla="*/ 0 h 2506717"/>
              <a:gd name="connsiteX0" fmla="*/ 2380593 w 2380593"/>
              <a:gd name="connsiteY0" fmla="*/ 0 h 2506717"/>
              <a:gd name="connsiteX1" fmla="*/ 1072055 w 2380593"/>
              <a:gd name="connsiteY1" fmla="*/ 0 h 2506717"/>
              <a:gd name="connsiteX2" fmla="*/ 1072055 w 2380593"/>
              <a:gd name="connsiteY2" fmla="*/ 599089 h 2506717"/>
              <a:gd name="connsiteX3" fmla="*/ 1070905 w 2380593"/>
              <a:gd name="connsiteY3" fmla="*/ 593581 h 2506717"/>
              <a:gd name="connsiteX4" fmla="*/ 0 w 2380593"/>
              <a:gd name="connsiteY4" fmla="*/ 583324 h 2506717"/>
              <a:gd name="connsiteX5" fmla="*/ 7734 w 2380593"/>
              <a:gd name="connsiteY5" fmla="*/ 586324 h 2506717"/>
              <a:gd name="connsiteX6" fmla="*/ 16117 w 2380593"/>
              <a:gd name="connsiteY6" fmla="*/ 2506717 h 2506717"/>
              <a:gd name="connsiteX7" fmla="*/ 2380593 w 2380593"/>
              <a:gd name="connsiteY7" fmla="*/ 2506717 h 2506717"/>
              <a:gd name="connsiteX8" fmla="*/ 2380593 w 2380593"/>
              <a:gd name="connsiteY8" fmla="*/ 0 h 25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593" h="2506717">
                <a:moveTo>
                  <a:pt x="2380593" y="0"/>
                </a:moveTo>
                <a:lnTo>
                  <a:pt x="1072055" y="0"/>
                </a:lnTo>
                <a:lnTo>
                  <a:pt x="1072055" y="599089"/>
                </a:lnTo>
                <a:lnTo>
                  <a:pt x="1070905" y="593581"/>
                </a:lnTo>
                <a:lnTo>
                  <a:pt x="0" y="583324"/>
                </a:lnTo>
                <a:lnTo>
                  <a:pt x="7734" y="586324"/>
                </a:lnTo>
                <a:cubicBezTo>
                  <a:pt x="10528" y="1226455"/>
                  <a:pt x="13323" y="1866586"/>
                  <a:pt x="16117" y="2506717"/>
                </a:cubicBezTo>
                <a:lnTo>
                  <a:pt x="2380593" y="2506717"/>
                </a:lnTo>
                <a:cubicBezTo>
                  <a:pt x="2375338" y="1660634"/>
                  <a:pt x="2370082" y="814552"/>
                  <a:pt x="2380593" y="0"/>
                </a:cubicBezTo>
                <a:close/>
              </a:path>
            </a:pathLst>
          </a:cu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a:lnSpc>
                <a:spcPct val="85000"/>
              </a:lnSpc>
              <a:defRPr/>
            </a:pPr>
            <a:endParaRPr lang="en-US" b="0" dirty="0" smtClean="0">
              <a:solidFill>
                <a:schemeClr val="bg2"/>
              </a:solidFill>
              <a:effectLst>
                <a:outerShdw blurRad="38100" dist="38100" dir="2700000" algn="tl">
                  <a:srgbClr val="000000">
                    <a:alpha val="43137"/>
                  </a:srgbClr>
                </a:outerShdw>
              </a:effectLst>
            </a:endParaRPr>
          </a:p>
          <a:p>
            <a:pPr algn="ctr" defTabSz="914063">
              <a:lnSpc>
                <a:spcPct val="85000"/>
              </a:lnSpc>
              <a:defRPr/>
            </a:pPr>
            <a:endParaRPr lang="en-US" b="0" dirty="0" smtClean="0">
              <a:solidFill>
                <a:schemeClr val="bg2"/>
              </a:solidFill>
              <a:effectLst>
                <a:outerShdw blurRad="38100" dist="38100" dir="2700000" algn="tl">
                  <a:srgbClr val="000000">
                    <a:alpha val="43137"/>
                  </a:srgbClr>
                </a:outerShdw>
              </a:effectLst>
            </a:endParaRPr>
          </a:p>
          <a:p>
            <a:pPr algn="ctr" defTabSz="914063">
              <a:lnSpc>
                <a:spcPct val="85000"/>
              </a:lnSpc>
              <a:defRPr/>
            </a:pPr>
            <a:endParaRPr lang="en-US" b="0" dirty="0" smtClean="0">
              <a:solidFill>
                <a:schemeClr val="bg2"/>
              </a:solidFill>
              <a:effectLst>
                <a:outerShdw blurRad="38100" dist="38100" dir="2700000" algn="tl">
                  <a:srgbClr val="000000">
                    <a:alpha val="43137"/>
                  </a:srgbClr>
                </a:outerShdw>
              </a:effectLst>
            </a:endParaRPr>
          </a:p>
          <a:p>
            <a:pPr algn="ctr" defTabSz="914063">
              <a:lnSpc>
                <a:spcPct val="85000"/>
              </a:lnSpc>
              <a:defRPr/>
            </a:pPr>
            <a:r>
              <a:rPr lang="en-US" b="0" dirty="0" smtClean="0">
                <a:solidFill>
                  <a:schemeClr val="bg2"/>
                </a:solidFill>
                <a:effectLst>
                  <a:outerShdw blurRad="38100" dist="38100" dir="2700000" algn="tl">
                    <a:srgbClr val="000000">
                      <a:alpha val="43137"/>
                    </a:srgbClr>
                  </a:outerShdw>
                </a:effectLst>
              </a:rPr>
              <a:t>Chimney</a:t>
            </a:r>
          </a:p>
        </p:txBody>
      </p:sp>
      <p:sp>
        <p:nvSpPr>
          <p:cNvPr id="19460" name="Rectangle 19459"/>
          <p:cNvSpPr>
            <a:spLocks noChangeArrowheads="1"/>
          </p:cNvSpPr>
          <p:nvPr/>
        </p:nvSpPr>
        <p:spPr bwMode="auto">
          <a:xfrm>
            <a:off x="1561466" y="1416985"/>
            <a:ext cx="6024563" cy="33020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eaLnBrk="0" hangingPunct="0">
              <a:lnSpc>
                <a:spcPct val="85000"/>
              </a:lnSpc>
              <a:defRPr/>
            </a:pPr>
            <a:r>
              <a:rPr lang="en-US" b="0" dirty="0">
                <a:solidFill>
                  <a:schemeClr val="bg2"/>
                </a:solidFill>
                <a:effectLst>
                  <a:outerShdw blurRad="38100" dist="38100" dir="2700000" algn="tl">
                    <a:srgbClr val="000000">
                      <a:alpha val="43137"/>
                    </a:srgbClr>
                  </a:outerShdw>
                </a:effectLst>
              </a:rPr>
              <a:t>Application</a:t>
            </a:r>
          </a:p>
        </p:txBody>
      </p:sp>
      <p:grpSp>
        <p:nvGrpSpPr>
          <p:cNvPr id="56328" name="Group 6"/>
          <p:cNvGrpSpPr>
            <a:grpSpLocks/>
          </p:cNvGrpSpPr>
          <p:nvPr/>
        </p:nvGrpSpPr>
        <p:grpSpPr bwMode="auto">
          <a:xfrm>
            <a:off x="1549400" y="3375025"/>
            <a:ext cx="2997200" cy="485775"/>
            <a:chOff x="1381" y="1993"/>
            <a:chExt cx="1957" cy="563"/>
          </a:xfrm>
        </p:grpSpPr>
        <p:sp>
          <p:nvSpPr>
            <p:cNvPr id="19489" name="Rectangle 19488"/>
            <p:cNvSpPr>
              <a:spLocks noChangeArrowheads="1"/>
            </p:cNvSpPr>
            <p:nvPr/>
          </p:nvSpPr>
          <p:spPr bwMode="auto">
            <a:xfrm>
              <a:off x="1381" y="1993"/>
              <a:ext cx="1957" cy="563"/>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lstStyle/>
            <a:p>
              <a:pPr algn="ctr" defTabSz="914063">
                <a:lnSpc>
                  <a:spcPct val="85000"/>
                </a:lnSpc>
                <a:defRPr/>
              </a:pPr>
              <a:r>
                <a:rPr lang="en-US" b="0" dirty="0">
                  <a:solidFill>
                    <a:schemeClr val="bg2"/>
                  </a:solidFill>
                  <a:effectLst>
                    <a:outerShdw blurRad="38100" dist="38100" dir="2700000" algn="tl">
                      <a:srgbClr val="000000">
                        <a:alpha val="43137"/>
                      </a:srgbClr>
                    </a:outerShdw>
                  </a:effectLst>
                </a:rPr>
                <a:t>Path - IP</a:t>
              </a:r>
            </a:p>
            <a:p>
              <a:pPr algn="ctr" defTabSz="914063">
                <a:lnSpc>
                  <a:spcPct val="85000"/>
                </a:lnSpc>
                <a:defRPr/>
              </a:pPr>
              <a:endParaRPr lang="en-US" b="0" dirty="0">
                <a:solidFill>
                  <a:schemeClr val="bg2"/>
                </a:solidFill>
                <a:effectLst>
                  <a:outerShdw blurRad="38100" dist="38100" dir="2700000" algn="tl">
                    <a:srgbClr val="000000">
                      <a:alpha val="43137"/>
                    </a:srgbClr>
                  </a:outerShdw>
                </a:effectLst>
              </a:endParaRPr>
            </a:p>
          </p:txBody>
        </p:sp>
        <p:sp>
          <p:nvSpPr>
            <p:cNvPr id="19490" name="Rectangle 19489"/>
            <p:cNvSpPr>
              <a:spLocks noChangeArrowheads="1"/>
            </p:cNvSpPr>
            <p:nvPr/>
          </p:nvSpPr>
          <p:spPr bwMode="auto">
            <a:xfrm>
              <a:off x="1382" y="2320"/>
              <a:ext cx="1009" cy="23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a:lnSpc>
                  <a:spcPct val="85000"/>
                </a:lnSpc>
                <a:defRPr/>
              </a:pPr>
              <a:r>
                <a:rPr lang="en-US" sz="1600" b="0" dirty="0">
                  <a:solidFill>
                    <a:schemeClr val="bg2"/>
                  </a:solidFill>
                  <a:effectLst>
                    <a:outerShdw blurRad="38100" dist="38100" dir="2700000" algn="tl">
                      <a:srgbClr val="000000">
                        <a:alpha val="43137"/>
                      </a:srgbClr>
                    </a:outerShdw>
                  </a:effectLst>
                </a:rPr>
                <a:t>IPsec</a:t>
              </a:r>
            </a:p>
          </p:txBody>
        </p:sp>
      </p:grpSp>
      <p:sp>
        <p:nvSpPr>
          <p:cNvPr id="19463" name="Rectangle 19462"/>
          <p:cNvSpPr>
            <a:spLocks noChangeArrowheads="1"/>
          </p:cNvSpPr>
          <p:nvPr/>
        </p:nvSpPr>
        <p:spPr bwMode="auto">
          <a:xfrm>
            <a:off x="1531304" y="5058710"/>
            <a:ext cx="5997575" cy="42703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a:lnSpc>
                <a:spcPct val="85000"/>
              </a:lnSpc>
              <a:defRPr/>
            </a:pPr>
            <a:r>
              <a:rPr lang="en-US" b="0" dirty="0">
                <a:solidFill>
                  <a:schemeClr val="bg2"/>
                </a:solidFill>
                <a:effectLst>
                  <a:outerShdw blurRad="38100" dist="38100" dir="2700000" algn="tl">
                    <a:srgbClr val="000000">
                      <a:alpha val="43137"/>
                    </a:srgbClr>
                  </a:outerShdw>
                </a:effectLst>
              </a:rPr>
              <a:t>NDIS</a:t>
            </a:r>
          </a:p>
        </p:txBody>
      </p:sp>
      <p:sp>
        <p:nvSpPr>
          <p:cNvPr id="19464" name="Rectangle 19463"/>
          <p:cNvSpPr>
            <a:spLocks noChangeArrowheads="1"/>
          </p:cNvSpPr>
          <p:nvPr/>
        </p:nvSpPr>
        <p:spPr bwMode="auto">
          <a:xfrm>
            <a:off x="1542416" y="5493685"/>
            <a:ext cx="5986463" cy="33020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eaLnBrk="0" hangingPunct="0">
              <a:lnSpc>
                <a:spcPct val="85000"/>
              </a:lnSpc>
              <a:defRPr/>
            </a:pPr>
            <a:r>
              <a:rPr lang="en-US" b="0" dirty="0">
                <a:solidFill>
                  <a:schemeClr val="bg2"/>
                </a:solidFill>
                <a:effectLst>
                  <a:outerShdw blurRad="38100" dist="38100" dir="2700000" algn="tl">
                    <a:srgbClr val="000000">
                      <a:alpha val="43137"/>
                    </a:srgbClr>
                  </a:outerShdw>
                </a:effectLst>
              </a:rPr>
              <a:t>NIC</a:t>
            </a:r>
          </a:p>
        </p:txBody>
      </p:sp>
      <p:sp>
        <p:nvSpPr>
          <p:cNvPr id="15368" name="Can 9960"/>
          <p:cNvSpPr>
            <a:spLocks noChangeArrowheads="1"/>
          </p:cNvSpPr>
          <p:nvPr/>
        </p:nvSpPr>
        <p:spPr bwMode="auto">
          <a:xfrm>
            <a:off x="1088391" y="3628373"/>
            <a:ext cx="449263" cy="427037"/>
          </a:xfrm>
          <a:prstGeom prst="can">
            <a:avLst>
              <a:gd name="adj" fmla="val 25000"/>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a:defRPr/>
            </a:pPr>
            <a:r>
              <a:rPr lang="en-US" sz="900" b="0" dirty="0">
                <a:solidFill>
                  <a:srgbClr val="000000"/>
                </a:solidFill>
                <a:latin typeface="+mj-lt"/>
              </a:rPr>
              <a:t>SA</a:t>
            </a:r>
          </a:p>
        </p:txBody>
      </p:sp>
      <p:sp>
        <p:nvSpPr>
          <p:cNvPr id="60430" name="Rectangle 19464"/>
          <p:cNvSpPr>
            <a:spLocks noChangeArrowheads="1"/>
          </p:cNvSpPr>
          <p:nvPr/>
        </p:nvSpPr>
        <p:spPr bwMode="auto">
          <a:xfrm>
            <a:off x="1601154" y="2067860"/>
            <a:ext cx="5922962" cy="244475"/>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lIns="91432" tIns="45717" rIns="91432" bIns="45717" anchor="ctr"/>
          <a:lstStyle/>
          <a:p>
            <a:pPr algn="ctr" defTabSz="914063">
              <a:defRPr/>
            </a:pPr>
            <a:r>
              <a:rPr lang="en-US" b="0" dirty="0">
                <a:solidFill>
                  <a:schemeClr val="bg2"/>
                </a:solidFill>
                <a:effectLst>
                  <a:outerShdw blurRad="38100" dist="38100" dir="2700000" algn="tl">
                    <a:srgbClr val="000000">
                      <a:alpha val="43137"/>
                    </a:srgbClr>
                  </a:outerShdw>
                </a:effectLst>
              </a:rPr>
              <a:t>Switch Layer</a:t>
            </a:r>
          </a:p>
        </p:txBody>
      </p:sp>
      <p:sp>
        <p:nvSpPr>
          <p:cNvPr id="15370" name="Can 19465"/>
          <p:cNvSpPr>
            <a:spLocks noChangeArrowheads="1"/>
          </p:cNvSpPr>
          <p:nvPr/>
        </p:nvSpPr>
        <p:spPr bwMode="auto">
          <a:xfrm>
            <a:off x="6098956" y="4330048"/>
            <a:ext cx="449263" cy="427037"/>
          </a:xfrm>
          <a:prstGeom prst="can">
            <a:avLst>
              <a:gd name="adj" fmla="val 25000"/>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a:defRPr/>
            </a:pPr>
            <a:r>
              <a:rPr lang="en-US" sz="900" b="0" dirty="0">
                <a:solidFill>
                  <a:srgbClr val="000000"/>
                </a:solidFill>
                <a:latin typeface="+mj-lt"/>
              </a:rPr>
              <a:t>SA</a:t>
            </a:r>
          </a:p>
        </p:txBody>
      </p:sp>
      <p:sp>
        <p:nvSpPr>
          <p:cNvPr id="15371" name="Can 19470"/>
          <p:cNvSpPr>
            <a:spLocks noChangeArrowheads="1"/>
          </p:cNvSpPr>
          <p:nvPr/>
        </p:nvSpPr>
        <p:spPr bwMode="auto">
          <a:xfrm>
            <a:off x="6079112" y="3178516"/>
            <a:ext cx="488950" cy="660400"/>
          </a:xfrm>
          <a:prstGeom prst="can">
            <a:avLst>
              <a:gd name="adj" fmla="val 24093"/>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a:defRPr/>
            </a:pPr>
            <a:r>
              <a:rPr lang="en-US" sz="900" b="0" dirty="0">
                <a:solidFill>
                  <a:srgbClr val="000000"/>
                </a:solidFill>
                <a:latin typeface="+mj-lt"/>
              </a:rPr>
              <a:t>Conn. </a:t>
            </a:r>
          </a:p>
          <a:p>
            <a:pPr algn="ctr" defTabSz="914063">
              <a:defRPr/>
            </a:pPr>
            <a:r>
              <a:rPr lang="en-US" sz="900" b="0" dirty="0">
                <a:solidFill>
                  <a:srgbClr val="000000"/>
                </a:solidFill>
                <a:latin typeface="+mj-lt"/>
              </a:rPr>
              <a:t>State</a:t>
            </a:r>
          </a:p>
        </p:txBody>
      </p:sp>
      <p:sp>
        <p:nvSpPr>
          <p:cNvPr id="15372" name="Rounded Rectangle 19476"/>
          <p:cNvSpPr>
            <a:spLocks noChangeArrowheads="1"/>
          </p:cNvSpPr>
          <p:nvPr/>
        </p:nvSpPr>
        <p:spPr bwMode="auto">
          <a:xfrm>
            <a:off x="432754" y="1389998"/>
            <a:ext cx="874712" cy="1323975"/>
          </a:xfrm>
          <a:prstGeom prst="roundRect">
            <a:avLst>
              <a:gd name="adj" fmla="val 16667"/>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lIns="91432" tIns="45717" rIns="91432" bIns="45717" anchor="ctr"/>
          <a:lstStyle/>
          <a:p>
            <a:pPr algn="ctr" defTabSz="914063">
              <a:defRPr/>
            </a:pPr>
            <a:r>
              <a:rPr lang="en-US" b="0" dirty="0">
                <a:solidFill>
                  <a:schemeClr val="bg2"/>
                </a:solidFill>
                <a:effectLst>
                  <a:outerShdw blurRad="38100" dist="38100" dir="2700000" algn="tl">
                    <a:srgbClr val="000000">
                      <a:alpha val="43137"/>
                    </a:srgbClr>
                  </a:outerShdw>
                </a:effectLst>
              </a:rPr>
              <a:t>IKE </a:t>
            </a:r>
          </a:p>
          <a:p>
            <a:pPr algn="ctr" defTabSz="914063">
              <a:defRPr/>
            </a:pPr>
            <a:r>
              <a:rPr lang="en-US" b="0" dirty="0">
                <a:solidFill>
                  <a:schemeClr val="bg2"/>
                </a:solidFill>
                <a:effectLst>
                  <a:outerShdw blurRad="38100" dist="38100" dir="2700000" algn="tl">
                    <a:srgbClr val="000000">
                      <a:alpha val="43137"/>
                    </a:srgbClr>
                  </a:outerShdw>
                </a:effectLst>
              </a:rPr>
              <a:t>Setup</a:t>
            </a:r>
          </a:p>
        </p:txBody>
      </p:sp>
      <p:sp>
        <p:nvSpPr>
          <p:cNvPr id="19461" name="Rectangle 19460"/>
          <p:cNvSpPr>
            <a:spLocks noChangeArrowheads="1"/>
          </p:cNvSpPr>
          <p:nvPr/>
        </p:nvSpPr>
        <p:spPr bwMode="auto">
          <a:xfrm>
            <a:off x="1575754" y="2494836"/>
            <a:ext cx="4525502" cy="42703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a:lnSpc>
                <a:spcPct val="85000"/>
              </a:lnSpc>
              <a:defRPr/>
            </a:pPr>
            <a:r>
              <a:rPr lang="en-US" b="0" dirty="0">
                <a:solidFill>
                  <a:schemeClr val="bg2"/>
                </a:solidFill>
                <a:effectLst>
                  <a:outerShdw blurRad="38100" dist="38100" dir="2700000" algn="tl">
                    <a:srgbClr val="000000">
                      <a:alpha val="43137"/>
                    </a:srgbClr>
                  </a:outerShdw>
                </a:effectLst>
              </a:rPr>
              <a:t>TCP</a:t>
            </a:r>
          </a:p>
        </p:txBody>
      </p:sp>
      <p:sp>
        <p:nvSpPr>
          <p:cNvPr id="37" name="Rectangle 36"/>
          <p:cNvSpPr>
            <a:spLocks noChangeArrowheads="1"/>
          </p:cNvSpPr>
          <p:nvPr/>
        </p:nvSpPr>
        <p:spPr bwMode="auto">
          <a:xfrm>
            <a:off x="1564641" y="4033185"/>
            <a:ext cx="2938463" cy="42703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a:lnSpc>
                <a:spcPct val="85000"/>
              </a:lnSpc>
              <a:defRPr/>
            </a:pPr>
            <a:r>
              <a:rPr lang="en-US" b="0" dirty="0">
                <a:solidFill>
                  <a:schemeClr val="bg2"/>
                </a:solidFill>
                <a:effectLst>
                  <a:outerShdw blurRad="38100" dist="38100" dir="2700000" algn="tl">
                    <a:srgbClr val="000000">
                      <a:alpha val="43137"/>
                    </a:srgbClr>
                  </a:outerShdw>
                </a:effectLst>
              </a:rPr>
              <a:t>Framing - Ethernet</a:t>
            </a:r>
          </a:p>
        </p:txBody>
      </p:sp>
      <p:cxnSp>
        <p:nvCxnSpPr>
          <p:cNvPr id="15375" name="Shape 39"/>
          <p:cNvCxnSpPr>
            <a:cxnSpLocks noChangeShapeType="1"/>
            <a:stCxn id="15372" idx="2"/>
            <a:endCxn id="15368" idx="2"/>
          </p:cNvCxnSpPr>
          <p:nvPr/>
        </p:nvCxnSpPr>
        <p:spPr bwMode="auto">
          <a:xfrm rot="16200000" flipH="1">
            <a:off x="415291" y="3167998"/>
            <a:ext cx="1127125" cy="219075"/>
          </a:xfrm>
          <a:prstGeom prst="bentConnector2">
            <a:avLst/>
          </a:prstGeom>
          <a:noFill/>
          <a:ln w="19050" algn="ctr">
            <a:solidFill>
              <a:srgbClr val="FFFF00"/>
            </a:solidFill>
            <a:round/>
            <a:headEn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sp>
        <p:nvSpPr>
          <p:cNvPr id="15376" name="Can 19470"/>
          <p:cNvSpPr>
            <a:spLocks noChangeArrowheads="1"/>
          </p:cNvSpPr>
          <p:nvPr/>
        </p:nvSpPr>
        <p:spPr bwMode="auto">
          <a:xfrm>
            <a:off x="1042354" y="2812398"/>
            <a:ext cx="488950" cy="660400"/>
          </a:xfrm>
          <a:prstGeom prst="can">
            <a:avLst>
              <a:gd name="adj" fmla="val 33766"/>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lIns="91432" tIns="45717" rIns="91432" bIns="45717" anchor="ctr"/>
          <a:lstStyle/>
          <a:p>
            <a:pPr algn="ctr" defTabSz="914063">
              <a:defRPr/>
            </a:pPr>
            <a:r>
              <a:rPr lang="en-US" sz="900" b="0" dirty="0">
                <a:solidFill>
                  <a:srgbClr val="000000"/>
                </a:solidFill>
                <a:latin typeface="+mj-lt"/>
              </a:rPr>
              <a:t>Conn. </a:t>
            </a:r>
          </a:p>
          <a:p>
            <a:pPr algn="ctr" defTabSz="914063">
              <a:defRPr/>
            </a:pPr>
            <a:r>
              <a:rPr lang="en-US" sz="900" b="0" dirty="0">
                <a:solidFill>
                  <a:srgbClr val="000000"/>
                </a:solidFill>
                <a:latin typeface="+mj-lt"/>
              </a:rPr>
              <a:t>State</a:t>
            </a:r>
          </a:p>
        </p:txBody>
      </p:sp>
      <p:cxnSp>
        <p:nvCxnSpPr>
          <p:cNvPr id="15377" name="Straight Arrow Connector 53"/>
          <p:cNvCxnSpPr>
            <a:cxnSpLocks noChangeShapeType="1"/>
          </p:cNvCxnSpPr>
          <p:nvPr/>
        </p:nvCxnSpPr>
        <p:spPr bwMode="auto">
          <a:xfrm rot="16200000" flipH="1">
            <a:off x="2857660" y="1600091"/>
            <a:ext cx="404812" cy="0"/>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cxnSp>
        <p:nvCxnSpPr>
          <p:cNvPr id="15378" name="Straight Arrow Connector 55"/>
          <p:cNvCxnSpPr>
            <a:cxnSpLocks noChangeShapeType="1"/>
            <a:stCxn id="37" idx="2"/>
          </p:cNvCxnSpPr>
          <p:nvPr/>
        </p:nvCxnSpPr>
        <p:spPr bwMode="auto">
          <a:xfrm rot="16200000" flipH="1">
            <a:off x="2735423" y="4759466"/>
            <a:ext cx="603250" cy="4763"/>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cxnSp>
        <p:nvCxnSpPr>
          <p:cNvPr id="15379" name="Straight Arrow Connector 57"/>
          <p:cNvCxnSpPr>
            <a:cxnSpLocks noChangeShapeType="1"/>
          </p:cNvCxnSpPr>
          <p:nvPr/>
        </p:nvCxnSpPr>
        <p:spPr bwMode="auto">
          <a:xfrm rot="5400000">
            <a:off x="4405472" y="1900379"/>
            <a:ext cx="290513" cy="9525"/>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cxnSp>
        <p:nvCxnSpPr>
          <p:cNvPr id="15381" name="Straight Arrow Connector 62"/>
          <p:cNvCxnSpPr>
            <a:cxnSpLocks noChangeShapeType="1"/>
          </p:cNvCxnSpPr>
          <p:nvPr/>
        </p:nvCxnSpPr>
        <p:spPr bwMode="auto">
          <a:xfrm>
            <a:off x="4572954" y="3601385"/>
            <a:ext cx="644525" cy="4763"/>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cxnSp>
        <p:nvCxnSpPr>
          <p:cNvPr id="15382" name="Straight Arrow Connector 63"/>
          <p:cNvCxnSpPr>
            <a:cxnSpLocks noChangeShapeType="1"/>
          </p:cNvCxnSpPr>
          <p:nvPr/>
        </p:nvCxnSpPr>
        <p:spPr bwMode="auto">
          <a:xfrm>
            <a:off x="4538029" y="4284010"/>
            <a:ext cx="644525" cy="4763"/>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sp>
        <p:nvSpPr>
          <p:cNvPr id="66" name="Up-Down Arrow 65"/>
          <p:cNvSpPr/>
          <p:nvPr/>
        </p:nvSpPr>
        <p:spPr bwMode="auto">
          <a:xfrm>
            <a:off x="6829935" y="2331385"/>
            <a:ext cx="319204" cy="2701925"/>
          </a:xfrm>
          <a:prstGeom prst="upDownArrow">
            <a:avLst/>
          </a:prstGeom>
          <a:ln>
            <a:headEnd type="none" w="med" len="med"/>
            <a:tailEnd type="none" w="med" len="med"/>
          </a:ln>
          <a:effectLst>
            <a:glow rad="63500">
              <a:schemeClr val="accent4">
                <a:satMod val="175000"/>
                <a:alpha val="4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eaLnBrk="0" hangingPunct="0">
              <a:lnSpc>
                <a:spcPct val="85000"/>
              </a:lnSpc>
              <a:defRPr/>
            </a:pPr>
            <a:endParaRPr lang="en-US" b="0" dirty="0">
              <a:solidFill>
                <a:schemeClr val="bg2"/>
              </a:solidFill>
              <a:effectLst>
                <a:outerShdw blurRad="38100" dist="38100" dir="2700000" algn="tl">
                  <a:srgbClr val="000000">
                    <a:alpha val="43137"/>
                  </a:srgbClr>
                </a:outerShdw>
              </a:effectLst>
            </a:endParaRPr>
          </a:p>
        </p:txBody>
      </p:sp>
      <p:sp>
        <p:nvSpPr>
          <p:cNvPr id="26" name="Title 25"/>
          <p:cNvSpPr>
            <a:spLocks noGrp="1"/>
          </p:cNvSpPr>
          <p:nvPr>
            <p:ph type="title"/>
          </p:nvPr>
        </p:nvSpPr>
        <p:spPr/>
        <p:txBody>
          <a:bodyPr/>
          <a:lstStyle/>
          <a:p>
            <a:pPr defTabSz="912777" eaLnBrk="1" hangingPunct="1">
              <a:defRPr/>
            </a:pPr>
            <a:r>
              <a:rPr smtClean="0"/>
              <a:t>IPsec + TCP Chimney</a:t>
            </a:r>
            <a:br>
              <a:rPr smtClean="0"/>
            </a:br>
            <a:endParaRPr/>
          </a:p>
        </p:txBody>
      </p:sp>
      <p:cxnSp>
        <p:nvCxnSpPr>
          <p:cNvPr id="29" name="Straight Arrow Connector 62"/>
          <p:cNvCxnSpPr>
            <a:cxnSpLocks noChangeShapeType="1"/>
          </p:cNvCxnSpPr>
          <p:nvPr/>
        </p:nvCxnSpPr>
        <p:spPr bwMode="auto">
          <a:xfrm rot="5400000">
            <a:off x="5284589" y="2976532"/>
            <a:ext cx="182880" cy="2"/>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sp>
        <p:nvSpPr>
          <p:cNvPr id="32" name="Up-Down Arrow 31"/>
          <p:cNvSpPr/>
          <p:nvPr/>
        </p:nvSpPr>
        <p:spPr bwMode="auto">
          <a:xfrm>
            <a:off x="5517933" y="2900856"/>
            <a:ext cx="252247" cy="2159875"/>
          </a:xfrm>
          <a:prstGeom prst="upDownArrow">
            <a:avLst/>
          </a:prstGeom>
          <a:ln>
            <a:headEnd type="none" w="med" len="med"/>
            <a:tailEnd type="none" w="med" len="med"/>
          </a:ln>
          <a:effectLst>
            <a:glow rad="63500">
              <a:schemeClr val="accent4">
                <a:satMod val="175000"/>
                <a:alpha val="4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eaLnBrk="0" hangingPunct="0">
              <a:lnSpc>
                <a:spcPct val="85000"/>
              </a:lnSpc>
              <a:defRPr/>
            </a:pPr>
            <a:endParaRPr lang="en-US" b="0" dirty="0">
              <a:solidFill>
                <a:schemeClr val="bg2"/>
              </a:solidFill>
              <a:effectLst>
                <a:outerShdw blurRad="38100" dist="38100" dir="2700000" algn="tl">
                  <a:srgbClr val="000000">
                    <a:alpha val="43137"/>
                  </a:srgbClr>
                </a:outerShdw>
              </a:effectLst>
            </a:endParaRPr>
          </a:p>
        </p:txBody>
      </p:sp>
      <p:cxnSp>
        <p:nvCxnSpPr>
          <p:cNvPr id="34" name="Straight Arrow Connector 62"/>
          <p:cNvCxnSpPr>
            <a:cxnSpLocks noChangeShapeType="1"/>
          </p:cNvCxnSpPr>
          <p:nvPr/>
        </p:nvCxnSpPr>
        <p:spPr bwMode="auto">
          <a:xfrm rot="5400000">
            <a:off x="4117940" y="3947044"/>
            <a:ext cx="182880" cy="2"/>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cxnSp>
        <p:nvCxnSpPr>
          <p:cNvPr id="35" name="Straight Arrow Connector 62"/>
          <p:cNvCxnSpPr>
            <a:cxnSpLocks noChangeShapeType="1"/>
          </p:cNvCxnSpPr>
          <p:nvPr/>
        </p:nvCxnSpPr>
        <p:spPr bwMode="auto">
          <a:xfrm rot="5400000">
            <a:off x="3980780" y="3160057"/>
            <a:ext cx="457200" cy="2"/>
          </a:xfrm>
          <a:prstGeom prst="straightConnector1">
            <a:avLst/>
          </a:prstGeom>
          <a:noFill/>
          <a:ln w="19050" algn="ctr">
            <a:solidFill>
              <a:srgbClr val="FFFF00"/>
            </a:solidFill>
            <a:round/>
            <a:headEnd type="triangle" w="med" len="med"/>
            <a:tailEnd type="triangle" w="med" len="med"/>
          </a:ln>
          <a:effectLst>
            <a:glow rad="101600">
              <a:schemeClr val="accent4">
                <a:satMod val="175000"/>
                <a:alpha val="40000"/>
              </a:schemeClr>
            </a:glow>
            <a:outerShdw blurRad="63500" sx="102000" sy="102000" algn="ctr"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defTabSz="912777" eaLnBrk="1" hangingPunct="1">
              <a:defRPr/>
            </a:pPr>
            <a:r>
              <a:rPr smtClean="0"/>
              <a:t>Call To Action</a:t>
            </a:r>
            <a:endParaRPr/>
          </a:p>
        </p:txBody>
      </p:sp>
      <p:sp>
        <p:nvSpPr>
          <p:cNvPr id="243715" name="Rectangle 3"/>
          <p:cNvSpPr>
            <a:spLocks noGrp="1" noChangeArrowheads="1"/>
          </p:cNvSpPr>
          <p:nvPr>
            <p:ph idx="1"/>
          </p:nvPr>
        </p:nvSpPr>
        <p:spPr>
          <a:xfrm>
            <a:off x="949325" y="1543050"/>
            <a:ext cx="7394575" cy="5186363"/>
          </a:xfrm>
        </p:spPr>
        <p:txBody>
          <a:bodyPr/>
          <a:lstStyle/>
          <a:p>
            <a:pPr marL="9525" indent="-9525" defTabSz="912777" eaLnBrk="1" hangingPunct="1">
              <a:spcBef>
                <a:spcPts val="1167"/>
              </a:spcBef>
              <a:buFont typeface="Wingdings" pitchFamily="2" charset="2"/>
              <a:buNone/>
              <a:defRPr/>
            </a:pPr>
            <a:r>
              <a:rPr lang="en-US" dirty="0" smtClean="0"/>
              <a:t>Ensure full support for IPv6, IPsec, QoS and NAP in your products</a:t>
            </a:r>
          </a:p>
          <a:p>
            <a:pPr marL="9525" indent="-9525" defTabSz="912777" eaLnBrk="1" hangingPunct="1">
              <a:spcBef>
                <a:spcPts val="1167"/>
              </a:spcBef>
              <a:buFont typeface="Wingdings" pitchFamily="2" charset="2"/>
              <a:buNone/>
              <a:defRPr/>
            </a:pPr>
            <a:endParaRPr lang="en-US" dirty="0" smtClean="0"/>
          </a:p>
          <a:p>
            <a:pPr marL="9525" indent="-9525" defTabSz="912777" eaLnBrk="1" hangingPunct="1">
              <a:spcBef>
                <a:spcPts val="1167"/>
              </a:spcBef>
              <a:buFont typeface="Wingdings" pitchFamily="2" charset="2"/>
              <a:buNone/>
              <a:defRPr/>
            </a:pPr>
            <a:r>
              <a:rPr lang="en-US" dirty="0" smtClean="0"/>
              <a:t>Test for interoperability with Windows Vista and Windows Longhorn server</a:t>
            </a:r>
          </a:p>
          <a:p>
            <a:pPr marL="9525" indent="-9525" defTabSz="912777" eaLnBrk="1" hangingPunct="1">
              <a:spcBef>
                <a:spcPts val="1167"/>
              </a:spcBef>
              <a:buFont typeface="Wingdings" pitchFamily="2" charset="2"/>
              <a:buNone/>
              <a:defRPr/>
            </a:pPr>
            <a:endParaRPr lang="en-US" dirty="0" smtClean="0"/>
          </a:p>
          <a:p>
            <a:pPr marL="9525" indent="-9525" defTabSz="912777" eaLnBrk="1" hangingPunct="1">
              <a:spcBef>
                <a:spcPts val="1167"/>
              </a:spcBef>
              <a:buFont typeface="Wingdings" pitchFamily="2" charset="2"/>
              <a:buNone/>
              <a:defRPr/>
            </a:pPr>
            <a:r>
              <a:rPr lang="en-US" dirty="0" smtClean="0"/>
              <a:t>Work with your Microsoft contact to figure out the specifics and details on execution plan and interoperability testing</a:t>
            </a:r>
          </a:p>
        </p:txBody>
      </p:sp>
      <p:pic>
        <p:nvPicPr>
          <p:cNvPr id="58370" name="Picture 2"/>
          <p:cNvPicPr>
            <a:picLocks noChangeAspect="1" noChangeArrowheads="1"/>
          </p:cNvPicPr>
          <p:nvPr/>
        </p:nvPicPr>
        <p:blipFill>
          <a:blip r:embed="rId3"/>
          <a:srcRect/>
          <a:stretch>
            <a:fillRect/>
          </a:stretch>
        </p:blipFill>
        <p:spPr bwMode="auto">
          <a:xfrm>
            <a:off x="3833813" y="498475"/>
            <a:ext cx="5905500" cy="6867525"/>
          </a:xfrm>
          <a:prstGeom prst="rect">
            <a:avLst/>
          </a:prstGeom>
          <a:noFill/>
          <a:ln w="9525">
            <a:noFill/>
            <a:miter lim="800000"/>
            <a:headEnd/>
            <a:tailEnd/>
          </a:ln>
        </p:spPr>
      </p:pic>
      <p:pic>
        <p:nvPicPr>
          <p:cNvPr id="58371" name="Picture 3"/>
          <p:cNvPicPr>
            <a:picLocks noChangeAspect="1" noChangeArrowheads="1"/>
          </p:cNvPicPr>
          <p:nvPr/>
        </p:nvPicPr>
        <p:blipFill>
          <a:blip r:embed="rId4"/>
          <a:srcRect/>
          <a:stretch>
            <a:fillRect/>
          </a:stretch>
        </p:blipFill>
        <p:spPr bwMode="auto">
          <a:xfrm rot="578822">
            <a:off x="7832725" y="2351088"/>
            <a:ext cx="1035050" cy="3381375"/>
          </a:xfrm>
          <a:prstGeom prst="rect">
            <a:avLst/>
          </a:prstGeom>
          <a:noFill/>
          <a:ln w="9525">
            <a:noFill/>
            <a:miter lim="800000"/>
            <a:headEnd/>
            <a:tailEnd/>
          </a:ln>
        </p:spPr>
      </p:pic>
      <p:pic>
        <p:nvPicPr>
          <p:cNvPr id="58373" name="Picture 10"/>
          <p:cNvPicPr>
            <a:picLocks noChangeAspect="1" noChangeArrowheads="1"/>
          </p:cNvPicPr>
          <p:nvPr/>
        </p:nvPicPr>
        <p:blipFill>
          <a:blip r:embed="rId5"/>
          <a:srcRect/>
          <a:stretch>
            <a:fillRect/>
          </a:stretch>
        </p:blipFill>
        <p:spPr bwMode="auto">
          <a:xfrm>
            <a:off x="211138" y="1260475"/>
            <a:ext cx="931862" cy="885825"/>
          </a:xfrm>
          <a:prstGeom prst="rect">
            <a:avLst/>
          </a:prstGeom>
          <a:noFill/>
          <a:ln w="9525">
            <a:noFill/>
            <a:miter lim="800000"/>
            <a:headEnd/>
            <a:tailEnd/>
          </a:ln>
        </p:spPr>
      </p:pic>
      <p:pic>
        <p:nvPicPr>
          <p:cNvPr id="58374" name="Picture 10"/>
          <p:cNvPicPr>
            <a:picLocks noChangeAspect="1" noChangeArrowheads="1"/>
          </p:cNvPicPr>
          <p:nvPr/>
        </p:nvPicPr>
        <p:blipFill>
          <a:blip r:embed="rId5"/>
          <a:srcRect/>
          <a:stretch>
            <a:fillRect/>
          </a:stretch>
        </p:blipFill>
        <p:spPr bwMode="auto">
          <a:xfrm>
            <a:off x="211138" y="2874963"/>
            <a:ext cx="931862" cy="885825"/>
          </a:xfrm>
          <a:prstGeom prst="rect">
            <a:avLst/>
          </a:prstGeom>
          <a:noFill/>
          <a:ln w="9525">
            <a:noFill/>
            <a:miter lim="800000"/>
            <a:headEnd/>
            <a:tailEnd/>
          </a:ln>
        </p:spPr>
      </p:pic>
      <p:pic>
        <p:nvPicPr>
          <p:cNvPr id="58375" name="Picture 10"/>
          <p:cNvPicPr>
            <a:picLocks noChangeAspect="1" noChangeArrowheads="1"/>
          </p:cNvPicPr>
          <p:nvPr/>
        </p:nvPicPr>
        <p:blipFill>
          <a:blip r:embed="rId5"/>
          <a:srcRect/>
          <a:stretch>
            <a:fillRect/>
          </a:stretch>
        </p:blipFill>
        <p:spPr bwMode="auto">
          <a:xfrm>
            <a:off x="211138" y="4510088"/>
            <a:ext cx="931862" cy="885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defTabSz="912777" eaLnBrk="1" hangingPunct="1">
              <a:defRPr/>
            </a:pPr>
            <a:r>
              <a:rPr smtClean="0"/>
              <a:t>Additional Resources</a:t>
            </a:r>
            <a:endParaRPr/>
          </a:p>
        </p:txBody>
      </p:sp>
      <p:sp>
        <p:nvSpPr>
          <p:cNvPr id="242691" name="Rectangle 3"/>
          <p:cNvSpPr>
            <a:spLocks noGrp="1" noChangeArrowheads="1"/>
          </p:cNvSpPr>
          <p:nvPr>
            <p:ph type="body" idx="1"/>
          </p:nvPr>
        </p:nvSpPr>
        <p:spPr>
          <a:xfrm>
            <a:off x="382588" y="1414463"/>
            <a:ext cx="8380412" cy="3100387"/>
          </a:xfrm>
        </p:spPr>
        <p:txBody>
          <a:bodyPr/>
          <a:lstStyle/>
          <a:p>
            <a:pPr marL="382573" indent="-382573" defTabSz="912777" eaLnBrk="1" hangingPunct="1">
              <a:defRPr/>
            </a:pPr>
            <a:r>
              <a:rPr lang="en-US" sz="2800" dirty="0" smtClean="0"/>
              <a:t>Web Resources</a:t>
            </a:r>
          </a:p>
          <a:p>
            <a:pPr marL="704822" lvl="1" indent="-317487" defTabSz="912777" eaLnBrk="1" hangingPunct="1">
              <a:defRPr/>
            </a:pPr>
            <a:r>
              <a:rPr lang="en-US" sz="2400" dirty="0" smtClean="0"/>
              <a:t>IPv6: </a:t>
            </a:r>
            <a:r>
              <a:rPr lang="en-US" sz="2000" dirty="0" smtClean="0">
                <a:hlinkClick r:id="rId3"/>
              </a:rPr>
              <a:t>http://www.microsoft.com/technet/network/ipv6/default.mspx</a:t>
            </a:r>
            <a:r>
              <a:rPr lang="en-US" sz="2000" dirty="0" smtClean="0"/>
              <a:t> </a:t>
            </a:r>
            <a:endParaRPr lang="en-US" sz="2400" dirty="0" smtClean="0"/>
          </a:p>
          <a:p>
            <a:pPr marL="704822" lvl="1" indent="-317487" defTabSz="912777" eaLnBrk="1" hangingPunct="1">
              <a:defRPr/>
            </a:pPr>
            <a:r>
              <a:rPr lang="en-US" sz="2400" dirty="0" smtClean="0"/>
              <a:t>IPsec: </a:t>
            </a:r>
            <a:r>
              <a:rPr lang="en-US" sz="2000" dirty="0" smtClean="0">
                <a:hlinkClick r:id="rId4"/>
              </a:rPr>
              <a:t>http://www.microsoft.com/technet/network/ipsec/default.mspx</a:t>
            </a:r>
            <a:r>
              <a:rPr lang="en-US" sz="2000" dirty="0" smtClean="0"/>
              <a:t> </a:t>
            </a:r>
            <a:endParaRPr lang="en-US" sz="2400" dirty="0" smtClean="0"/>
          </a:p>
          <a:p>
            <a:pPr marL="704822" lvl="1" indent="-317487" defTabSz="912777" eaLnBrk="1" hangingPunct="1">
              <a:defRPr/>
            </a:pPr>
            <a:r>
              <a:rPr lang="en-US" sz="2400" dirty="0" smtClean="0"/>
              <a:t>QoS: </a:t>
            </a:r>
            <a:r>
              <a:rPr lang="en-US" sz="2000" dirty="0" smtClean="0">
                <a:hlinkClick r:id="rId5"/>
              </a:rPr>
              <a:t>http://www.microsoft.com/technet/network/qos/default.mspx</a:t>
            </a:r>
            <a:endParaRPr lang="en-US" sz="2400" dirty="0" smtClean="0"/>
          </a:p>
          <a:p>
            <a:pPr marL="382573" indent="-382573" defTabSz="912777" eaLnBrk="1" hangingPunct="1">
              <a:defRPr/>
            </a:pPr>
            <a:r>
              <a:rPr lang="en-US" sz="2800" dirty="0" smtClean="0"/>
              <a:t>Related Sessions</a:t>
            </a:r>
          </a:p>
          <a:p>
            <a:pPr marL="704822" lvl="1" indent="-317487" defTabSz="912777" eaLnBrk="1" hangingPunct="1">
              <a:defRPr/>
            </a:pPr>
            <a:r>
              <a:rPr lang="en-US" sz="2400" dirty="0" smtClean="0"/>
              <a:t>Enterprise Networking Technologies SVR-T341</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60418"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b="0">
                <a:solidFill>
                  <a:schemeClr val="tx2"/>
                </a:solidFill>
                <a:latin typeface="Segoe"/>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b="0">
                <a:solidFill>
                  <a:schemeClr val="tx2"/>
                </a:solidFill>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b="0">
                <a:solidFill>
                  <a:schemeClr val="tx2"/>
                </a:solidFill>
                <a:latin typeface="Segoe"/>
                <a:cs typeface="Arial" charset="0"/>
              </a:rPr>
            </a:br>
            <a:r>
              <a:rPr lang="en-US" sz="700" b="0">
                <a:solidFill>
                  <a:schemeClr val="tx2"/>
                </a:solidFill>
                <a:latin typeface="Segoe"/>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Rectangle 5"/>
          <p:cNvSpPr>
            <a:spLocks noGrp="1" noChangeArrowheads="1"/>
          </p:cNvSpPr>
          <p:nvPr>
            <p:ph type="title"/>
          </p:nvPr>
        </p:nvSpPr>
        <p:spPr/>
        <p:txBody>
          <a:bodyPr/>
          <a:lstStyle/>
          <a:p>
            <a:pPr defTabSz="912777" eaLnBrk="1" hangingPunct="1">
              <a:defRPr/>
            </a:pPr>
            <a:r>
              <a:rPr smtClean="0"/>
              <a:t>Agenda</a:t>
            </a:r>
          </a:p>
        </p:txBody>
      </p:sp>
      <p:sp>
        <p:nvSpPr>
          <p:cNvPr id="259078" name="Rectangle 6"/>
          <p:cNvSpPr>
            <a:spLocks noGrp="1" noChangeArrowheads="1"/>
          </p:cNvSpPr>
          <p:nvPr>
            <p:ph type="body" idx="1"/>
          </p:nvPr>
        </p:nvSpPr>
        <p:spPr>
          <a:xfrm>
            <a:off x="382588" y="1414463"/>
            <a:ext cx="8380412" cy="3517900"/>
          </a:xfrm>
        </p:spPr>
        <p:txBody>
          <a:bodyPr/>
          <a:lstStyle/>
          <a:p>
            <a:pPr eaLnBrk="1" hangingPunct="1">
              <a:spcBef>
                <a:spcPts val="1163"/>
              </a:spcBef>
              <a:defRPr/>
            </a:pPr>
            <a:r>
              <a:rPr lang="en-US" smtClean="0">
                <a:effectLst>
                  <a:outerShdw blurRad="38100" dist="38100" dir="2700000" algn="tl">
                    <a:srgbClr val="000000"/>
                  </a:outerShdw>
                </a:effectLst>
              </a:rPr>
              <a:t>Windows Vista and Windows Server codenamed  “Longhorn” server innovations and new functionality in networking</a:t>
            </a:r>
          </a:p>
          <a:p>
            <a:pPr eaLnBrk="1" hangingPunct="1">
              <a:spcBef>
                <a:spcPts val="1163"/>
              </a:spcBef>
              <a:defRPr/>
            </a:pPr>
            <a:r>
              <a:rPr lang="en-US" smtClean="0">
                <a:effectLst>
                  <a:outerShdw blurRad="38100" dist="38100" dir="2700000" algn="tl">
                    <a:srgbClr val="000000"/>
                  </a:outerShdw>
                </a:effectLst>
              </a:rPr>
              <a:t>Immediate opportunities</a:t>
            </a:r>
          </a:p>
          <a:p>
            <a:pPr eaLnBrk="1" hangingPunct="1">
              <a:spcBef>
                <a:spcPts val="1163"/>
              </a:spcBef>
              <a:defRPr/>
            </a:pPr>
            <a:r>
              <a:rPr lang="en-US" smtClean="0">
                <a:effectLst>
                  <a:outerShdw blurRad="38100" dist="38100" dir="2700000" algn="tl">
                    <a:srgbClr val="000000"/>
                  </a:outerShdw>
                </a:effectLst>
              </a:rPr>
              <a:t>Longer term partnership</a:t>
            </a:r>
          </a:p>
          <a:p>
            <a:pPr lvl="1" eaLnBrk="1" hangingPunct="1">
              <a:spcBef>
                <a:spcPts val="1088"/>
              </a:spcBef>
              <a:defRPr/>
            </a:pPr>
            <a:r>
              <a:rPr lang="en-US" smtClean="0">
                <a:effectLst>
                  <a:outerShdw blurRad="38100" dist="38100" dir="2700000" algn="tl">
                    <a:srgbClr val="000000"/>
                  </a:outerShdw>
                </a:effectLst>
              </a:rPr>
              <a:t>Opportunity to work with us to shape the technology of the future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defTabSz="912777" eaLnBrk="1" hangingPunct="1">
              <a:defRPr/>
            </a:pPr>
            <a:r>
              <a:rPr smtClean="0"/>
              <a:t>Goal</a:t>
            </a:r>
          </a:p>
        </p:txBody>
      </p:sp>
      <p:sp>
        <p:nvSpPr>
          <p:cNvPr id="6147" name="Rectangle 3"/>
          <p:cNvSpPr>
            <a:spLocks noGrp="1" noChangeArrowheads="1"/>
          </p:cNvSpPr>
          <p:nvPr>
            <p:ph type="body" idx="1"/>
          </p:nvPr>
        </p:nvSpPr>
        <p:spPr>
          <a:xfrm>
            <a:off x="382588" y="1414463"/>
            <a:ext cx="8380412" cy="4271962"/>
          </a:xfrm>
        </p:spPr>
        <p:txBody>
          <a:bodyPr/>
          <a:lstStyle/>
          <a:p>
            <a:pPr marL="382573" indent="-382573" defTabSz="912777" eaLnBrk="1" hangingPunct="1">
              <a:defRPr/>
            </a:pPr>
            <a:r>
              <a:rPr lang="en-US" dirty="0" smtClean="0"/>
              <a:t>Enhance Security</a:t>
            </a:r>
          </a:p>
          <a:p>
            <a:pPr marL="382573" indent="-382573" defTabSz="912777" eaLnBrk="1" hangingPunct="1">
              <a:defRPr/>
            </a:pPr>
            <a:r>
              <a:rPr lang="en-US" dirty="0" smtClean="0"/>
              <a:t>Enhance performance</a:t>
            </a:r>
          </a:p>
          <a:p>
            <a:pPr marL="382573" indent="-382573" defTabSz="912777" eaLnBrk="1" hangingPunct="1">
              <a:defRPr/>
            </a:pPr>
            <a:r>
              <a:rPr lang="en-US" dirty="0" smtClean="0"/>
              <a:t>Enhance connectivity</a:t>
            </a:r>
          </a:p>
          <a:p>
            <a:pPr marL="382573" indent="-382573" defTabSz="912777" eaLnBrk="1" hangingPunct="1">
              <a:defRPr/>
            </a:pPr>
            <a:r>
              <a:rPr lang="en-US" dirty="0" smtClean="0"/>
              <a:t>Mitigate the need to trade security for performance and connectivity </a:t>
            </a:r>
          </a:p>
          <a:p>
            <a:pPr marL="382573" indent="-382573" defTabSz="912777" eaLnBrk="1" hangingPunct="1">
              <a:defRPr/>
            </a:pPr>
            <a:r>
              <a:rPr lang="en-US" dirty="0" smtClean="0"/>
              <a:t>Jointly develop solutions that can be the building blocks for the next generation of networks   </a:t>
            </a:r>
          </a:p>
        </p:txBody>
      </p:sp>
      <p:pic>
        <p:nvPicPr>
          <p:cNvPr id="35843" name="Picture 14"/>
          <p:cNvPicPr>
            <a:picLocks noChangeAspect="1" noChangeArrowheads="1"/>
          </p:cNvPicPr>
          <p:nvPr/>
        </p:nvPicPr>
        <p:blipFill>
          <a:blip r:embed="rId3"/>
          <a:srcRect/>
          <a:stretch>
            <a:fillRect/>
          </a:stretch>
        </p:blipFill>
        <p:spPr bwMode="auto">
          <a:xfrm>
            <a:off x="7907338" y="28575"/>
            <a:ext cx="669925" cy="1587500"/>
          </a:xfrm>
          <a:prstGeom prst="rect">
            <a:avLst/>
          </a:prstGeom>
          <a:noFill/>
          <a:ln w="9525">
            <a:noFill/>
            <a:miter lim="800000"/>
            <a:headEnd/>
            <a:tailEnd/>
          </a:ln>
        </p:spPr>
      </p:pic>
      <p:pic>
        <p:nvPicPr>
          <p:cNvPr id="35844" name="Picture 15"/>
          <p:cNvPicPr>
            <a:picLocks noChangeAspect="1" noChangeArrowheads="1"/>
          </p:cNvPicPr>
          <p:nvPr/>
        </p:nvPicPr>
        <p:blipFill>
          <a:blip r:embed="rId3"/>
          <a:srcRect/>
          <a:stretch>
            <a:fillRect/>
          </a:stretch>
        </p:blipFill>
        <p:spPr bwMode="auto">
          <a:xfrm>
            <a:off x="8502650" y="-69850"/>
            <a:ext cx="668338" cy="1587500"/>
          </a:xfrm>
          <a:prstGeom prst="rect">
            <a:avLst/>
          </a:prstGeom>
          <a:noFill/>
          <a:ln w="9525">
            <a:noFill/>
            <a:miter lim="800000"/>
            <a:headEnd/>
            <a:tailEnd/>
          </a:ln>
        </p:spPr>
      </p:pic>
      <p:pic>
        <p:nvPicPr>
          <p:cNvPr id="35845" name="Picture 14"/>
          <p:cNvPicPr>
            <a:picLocks noChangeAspect="1" noChangeArrowheads="1"/>
          </p:cNvPicPr>
          <p:nvPr/>
        </p:nvPicPr>
        <p:blipFill>
          <a:blip r:embed="rId3"/>
          <a:srcRect/>
          <a:stretch>
            <a:fillRect/>
          </a:stretch>
        </p:blipFill>
        <p:spPr bwMode="auto">
          <a:xfrm>
            <a:off x="6724650" y="158750"/>
            <a:ext cx="668338" cy="1587500"/>
          </a:xfrm>
          <a:prstGeom prst="rect">
            <a:avLst/>
          </a:prstGeom>
          <a:noFill/>
          <a:ln w="9525">
            <a:noFill/>
            <a:miter lim="800000"/>
            <a:headEnd/>
            <a:tailEnd/>
          </a:ln>
        </p:spPr>
      </p:pic>
      <p:pic>
        <p:nvPicPr>
          <p:cNvPr id="35846" name="Picture 15"/>
          <p:cNvPicPr>
            <a:picLocks noChangeAspect="1" noChangeArrowheads="1"/>
          </p:cNvPicPr>
          <p:nvPr/>
        </p:nvPicPr>
        <p:blipFill>
          <a:blip r:embed="rId3"/>
          <a:srcRect/>
          <a:stretch>
            <a:fillRect/>
          </a:stretch>
        </p:blipFill>
        <p:spPr bwMode="auto">
          <a:xfrm>
            <a:off x="7319963" y="58738"/>
            <a:ext cx="668337" cy="1587500"/>
          </a:xfrm>
          <a:prstGeom prst="rect">
            <a:avLst/>
          </a:prstGeom>
          <a:noFill/>
          <a:ln w="9525">
            <a:noFill/>
            <a:miter lim="800000"/>
            <a:headEnd/>
            <a:tailEnd/>
          </a:ln>
        </p:spPr>
      </p:pic>
      <p:pic>
        <p:nvPicPr>
          <p:cNvPr id="35847" name="Picture 14"/>
          <p:cNvPicPr>
            <a:picLocks noChangeAspect="1" noChangeArrowheads="1"/>
          </p:cNvPicPr>
          <p:nvPr/>
        </p:nvPicPr>
        <p:blipFill>
          <a:blip r:embed="rId3"/>
          <a:srcRect/>
          <a:stretch>
            <a:fillRect/>
          </a:stretch>
        </p:blipFill>
        <p:spPr bwMode="auto">
          <a:xfrm>
            <a:off x="5519738" y="266700"/>
            <a:ext cx="668337" cy="1587500"/>
          </a:xfrm>
          <a:prstGeom prst="rect">
            <a:avLst/>
          </a:prstGeom>
          <a:noFill/>
          <a:ln w="9525">
            <a:noFill/>
            <a:miter lim="800000"/>
            <a:headEnd/>
            <a:tailEnd/>
          </a:ln>
        </p:spPr>
      </p:pic>
      <p:pic>
        <p:nvPicPr>
          <p:cNvPr id="35848" name="Picture 15"/>
          <p:cNvPicPr>
            <a:picLocks noChangeAspect="1" noChangeArrowheads="1"/>
          </p:cNvPicPr>
          <p:nvPr/>
        </p:nvPicPr>
        <p:blipFill>
          <a:blip r:embed="rId3"/>
          <a:srcRect/>
          <a:stretch>
            <a:fillRect/>
          </a:stretch>
        </p:blipFill>
        <p:spPr bwMode="auto">
          <a:xfrm>
            <a:off x="6115050" y="168275"/>
            <a:ext cx="668338" cy="1587500"/>
          </a:xfrm>
          <a:prstGeom prst="rect">
            <a:avLst/>
          </a:prstGeom>
          <a:noFill/>
          <a:ln w="9525">
            <a:noFill/>
            <a:miter lim="800000"/>
            <a:headEnd/>
            <a:tailEnd/>
          </a:ln>
        </p:spPr>
      </p:pic>
      <p:pic>
        <p:nvPicPr>
          <p:cNvPr id="35849" name="Picture 14"/>
          <p:cNvPicPr>
            <a:picLocks noChangeAspect="1" noChangeArrowheads="1"/>
          </p:cNvPicPr>
          <p:nvPr/>
        </p:nvPicPr>
        <p:blipFill>
          <a:blip r:embed="rId3"/>
          <a:srcRect/>
          <a:stretch>
            <a:fillRect/>
          </a:stretch>
        </p:blipFill>
        <p:spPr bwMode="auto">
          <a:xfrm>
            <a:off x="4314825" y="406400"/>
            <a:ext cx="668338" cy="1587500"/>
          </a:xfrm>
          <a:prstGeom prst="rect">
            <a:avLst/>
          </a:prstGeom>
          <a:noFill/>
          <a:ln w="9525">
            <a:noFill/>
            <a:miter lim="800000"/>
            <a:headEnd/>
            <a:tailEnd/>
          </a:ln>
        </p:spPr>
      </p:pic>
      <p:pic>
        <p:nvPicPr>
          <p:cNvPr id="35850" name="Picture 15"/>
          <p:cNvPicPr>
            <a:picLocks noChangeAspect="1" noChangeArrowheads="1"/>
          </p:cNvPicPr>
          <p:nvPr/>
        </p:nvPicPr>
        <p:blipFill>
          <a:blip r:embed="rId3"/>
          <a:srcRect/>
          <a:stretch>
            <a:fillRect/>
          </a:stretch>
        </p:blipFill>
        <p:spPr bwMode="auto">
          <a:xfrm>
            <a:off x="4910138" y="307975"/>
            <a:ext cx="668337" cy="158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Rectangle 5"/>
          <p:cNvSpPr>
            <a:spLocks noGrp="1" noChangeArrowheads="1"/>
          </p:cNvSpPr>
          <p:nvPr>
            <p:ph type="title"/>
          </p:nvPr>
        </p:nvSpPr>
        <p:spPr>
          <a:xfrm>
            <a:off x="382588" y="228600"/>
            <a:ext cx="8380412" cy="1384995"/>
          </a:xfrm>
        </p:spPr>
        <p:txBody>
          <a:bodyPr/>
          <a:lstStyle/>
          <a:p>
            <a:pPr defTabSz="912777" eaLnBrk="1" hangingPunct="1">
              <a:defRPr/>
            </a:pPr>
            <a:r>
              <a:rPr smtClean="0"/>
              <a:t>New In Windows Vista And Windows Server Longhorn</a:t>
            </a:r>
          </a:p>
        </p:txBody>
      </p:sp>
      <p:sp>
        <p:nvSpPr>
          <p:cNvPr id="259078" name="Rectangle 6"/>
          <p:cNvSpPr>
            <a:spLocks noGrp="1" noChangeArrowheads="1"/>
          </p:cNvSpPr>
          <p:nvPr>
            <p:ph type="body" idx="1"/>
          </p:nvPr>
        </p:nvSpPr>
        <p:spPr>
          <a:xfrm>
            <a:off x="381000" y="1905000"/>
            <a:ext cx="8380413" cy="4841875"/>
          </a:xfrm>
        </p:spPr>
        <p:txBody>
          <a:bodyPr/>
          <a:lstStyle/>
          <a:p>
            <a:pPr marL="382573" indent="-382573" defTabSz="912777" eaLnBrk="1" hangingPunct="1">
              <a:defRPr/>
            </a:pPr>
            <a:r>
              <a:rPr lang="en-US" sz="2400" dirty="0" smtClean="0"/>
              <a:t>TCP Auto tuning (RFC.1323)</a:t>
            </a:r>
          </a:p>
          <a:p>
            <a:pPr marL="382573" indent="-382573" defTabSz="912777" eaLnBrk="1" hangingPunct="1">
              <a:defRPr/>
            </a:pPr>
            <a:r>
              <a:rPr lang="en-US" sz="2400" dirty="0" smtClean="0"/>
              <a:t>ECN (RFC.3168) </a:t>
            </a:r>
          </a:p>
          <a:p>
            <a:pPr marL="704822" lvl="1" indent="-317487" defTabSz="912777" eaLnBrk="1" hangingPunct="1">
              <a:defRPr/>
            </a:pPr>
            <a:r>
              <a:rPr lang="en-US" sz="2000" dirty="0" smtClean="0"/>
              <a:t>Non – Default</a:t>
            </a:r>
          </a:p>
          <a:p>
            <a:pPr marL="382573" indent="-382573" defTabSz="912777" eaLnBrk="1" hangingPunct="1">
              <a:defRPr/>
            </a:pPr>
            <a:r>
              <a:rPr lang="en-US" sz="2400" dirty="0" smtClean="0"/>
              <a:t>IPv6</a:t>
            </a:r>
          </a:p>
          <a:p>
            <a:pPr marL="704822" lvl="1" indent="-317487" defTabSz="912777" eaLnBrk="1" hangingPunct="1">
              <a:defRPr/>
            </a:pPr>
            <a:r>
              <a:rPr lang="en-US" sz="2000" dirty="0" smtClean="0"/>
              <a:t>Natively supported and preferred</a:t>
            </a:r>
          </a:p>
          <a:p>
            <a:pPr marL="704822" lvl="1" indent="-317487" defTabSz="912777" eaLnBrk="1" hangingPunct="1">
              <a:defRPr/>
            </a:pPr>
            <a:r>
              <a:rPr lang="en-US" sz="2000" dirty="0" smtClean="0"/>
              <a:t>Rich transition technology support – 6to4, ISATAP, Teredo</a:t>
            </a:r>
          </a:p>
          <a:p>
            <a:pPr marL="382573" indent="-382573" defTabSz="912777" eaLnBrk="1" hangingPunct="1">
              <a:defRPr/>
            </a:pPr>
            <a:r>
              <a:rPr lang="en-US" sz="2400" dirty="0" smtClean="0"/>
              <a:t>IPsec </a:t>
            </a:r>
          </a:p>
          <a:p>
            <a:pPr marL="704822" lvl="1" indent="-317487" defTabSz="912777" eaLnBrk="1" hangingPunct="1">
              <a:defRPr/>
            </a:pPr>
            <a:r>
              <a:rPr lang="en-US" sz="2000" dirty="0" smtClean="0"/>
              <a:t>Simplified policy base DI/SI deployment</a:t>
            </a:r>
          </a:p>
          <a:p>
            <a:pPr marL="704822" lvl="1" indent="-317487" defTabSz="912777" eaLnBrk="1" hangingPunct="1">
              <a:defRPr/>
            </a:pPr>
            <a:r>
              <a:rPr lang="en-US" sz="2000" dirty="0" smtClean="0"/>
              <a:t>AuthIP and IKEv2 in addition to IKE</a:t>
            </a:r>
          </a:p>
          <a:p>
            <a:pPr marL="382573" indent="-382573" defTabSz="912777" eaLnBrk="1" hangingPunct="1">
              <a:defRPr/>
            </a:pPr>
            <a:r>
              <a:rPr lang="en-US" sz="2400" dirty="0" smtClean="0"/>
              <a:t>QoS </a:t>
            </a:r>
          </a:p>
          <a:p>
            <a:pPr marL="704822" lvl="1" indent="-317487" defTabSz="912777" eaLnBrk="1" hangingPunct="1">
              <a:defRPr/>
            </a:pPr>
            <a:r>
              <a:rPr lang="en-US" sz="2000" dirty="0" smtClean="0"/>
              <a:t>Policy-based QoS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50947"/>
          </a:xfrm>
        </p:spPr>
        <p:txBody>
          <a:bodyPr/>
          <a:lstStyle/>
          <a:p>
            <a:pPr defTabSz="912777" eaLnBrk="1" hangingPunct="1">
              <a:defRPr/>
            </a:pPr>
            <a:r>
              <a:rPr sz="4700" smtClean="0"/>
              <a:t>Additional Integration Opportunity</a:t>
            </a:r>
          </a:p>
        </p:txBody>
      </p:sp>
      <p:sp>
        <p:nvSpPr>
          <p:cNvPr id="3" name="Content Placeholder 2"/>
          <p:cNvSpPr>
            <a:spLocks noGrp="1"/>
          </p:cNvSpPr>
          <p:nvPr>
            <p:ph type="body" idx="1"/>
          </p:nvPr>
        </p:nvSpPr>
        <p:spPr>
          <a:xfrm>
            <a:off x="381000" y="1419225"/>
            <a:ext cx="8380413" cy="2370138"/>
          </a:xfrm>
        </p:spPr>
        <p:txBody>
          <a:bodyPr/>
          <a:lstStyle/>
          <a:p>
            <a:pPr marL="382573" indent="-382573" defTabSz="912777" eaLnBrk="1" hangingPunct="1">
              <a:defRPr/>
            </a:pPr>
            <a:r>
              <a:rPr lang="en-US" dirty="0" smtClean="0"/>
              <a:t>AD </a:t>
            </a:r>
          </a:p>
          <a:p>
            <a:pPr marL="704822" lvl="1" indent="-317487" defTabSz="912777" eaLnBrk="1" hangingPunct="1">
              <a:defRPr/>
            </a:pPr>
            <a:r>
              <a:rPr lang="en-US" dirty="0" smtClean="0"/>
              <a:t>Credential management and authentication</a:t>
            </a:r>
          </a:p>
          <a:p>
            <a:pPr marL="704822" lvl="1" indent="-317487" defTabSz="912777" eaLnBrk="1" hangingPunct="1">
              <a:defRPr/>
            </a:pPr>
            <a:r>
              <a:rPr lang="en-US" dirty="0" smtClean="0"/>
              <a:t>Group Policy Support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0" y="1419225"/>
            <a:ext cx="4572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a:defRPr/>
            </a:pPr>
            <a:endParaRPr lang="en-US" sz="3200" kern="0" dirty="0">
              <a:solidFill>
                <a:srgbClr val="FFFFFF"/>
              </a:solidFill>
              <a:latin typeface="Segoe" pitchFamily="34" charset="0"/>
            </a:endParaRPr>
          </a:p>
        </p:txBody>
      </p:sp>
      <p:sp>
        <p:nvSpPr>
          <p:cNvPr id="8" name="Rectangle 7"/>
          <p:cNvSpPr>
            <a:spLocks noChangeArrowheads="1"/>
          </p:cNvSpPr>
          <p:nvPr/>
        </p:nvSpPr>
        <p:spPr bwMode="auto">
          <a:xfrm>
            <a:off x="5164138" y="1419225"/>
            <a:ext cx="3598862" cy="3856038"/>
          </a:xfrm>
          <a:prstGeom prst="rect">
            <a:avLst/>
          </a:prstGeom>
          <a:gradFill rotWithShape="0">
            <a:gsLst>
              <a:gs pos="0">
                <a:srgbClr val="002060"/>
              </a:gs>
              <a:gs pos="50000">
                <a:srgbClr val="0070C0"/>
              </a:gs>
              <a:gs pos="100000">
                <a:srgbClr val="002060"/>
              </a:gs>
            </a:gsLst>
            <a:lin ang="2700000" scaled="1"/>
          </a:gradFill>
          <a:ln w="12700">
            <a:solidFill>
              <a:schemeClr val="tx1"/>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defRPr/>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269317" name="Rectangle 5"/>
          <p:cNvSpPr>
            <a:spLocks noGrp="1" noChangeArrowheads="1"/>
          </p:cNvSpPr>
          <p:nvPr>
            <p:ph type="title"/>
          </p:nvPr>
        </p:nvSpPr>
        <p:spPr/>
        <p:txBody>
          <a:bodyPr/>
          <a:lstStyle/>
          <a:p>
            <a:pPr defTabSz="912777" eaLnBrk="1" hangingPunct="1">
              <a:defRPr/>
            </a:pPr>
            <a:r>
              <a:rPr smtClean="0"/>
              <a:t>IPv6 Infrastructure Support</a:t>
            </a:r>
          </a:p>
        </p:txBody>
      </p:sp>
      <p:sp>
        <p:nvSpPr>
          <p:cNvPr id="269319" name="Rectangle 7"/>
          <p:cNvSpPr>
            <a:spLocks noGrp="1" noChangeArrowheads="1"/>
          </p:cNvSpPr>
          <p:nvPr>
            <p:ph type="body" idx="1"/>
          </p:nvPr>
        </p:nvSpPr>
        <p:spPr>
          <a:xfrm>
            <a:off x="382588" y="1414463"/>
            <a:ext cx="4460875" cy="5005387"/>
          </a:xfrm>
        </p:spPr>
        <p:txBody>
          <a:bodyPr/>
          <a:lstStyle/>
          <a:p>
            <a:pPr marL="382573" indent="-382573" defTabSz="912777" eaLnBrk="1" hangingPunct="1">
              <a:defRPr/>
            </a:pPr>
            <a:r>
              <a:rPr lang="en-US" sz="2000" dirty="0" smtClean="0"/>
              <a:t>Full ecosystem parity with IPv4</a:t>
            </a:r>
          </a:p>
          <a:p>
            <a:pPr marL="704822" lvl="1" indent="-317487" defTabSz="912777" eaLnBrk="1" hangingPunct="1">
              <a:defRPr/>
            </a:pPr>
            <a:r>
              <a:rPr lang="en-US" sz="1800" dirty="0" smtClean="0"/>
              <a:t>IDS/IPS and Firewall</a:t>
            </a:r>
          </a:p>
          <a:p>
            <a:pPr marL="704822" lvl="1" indent="-317487" defTabSz="912777" eaLnBrk="1" hangingPunct="1">
              <a:defRPr/>
            </a:pPr>
            <a:r>
              <a:rPr lang="en-US" sz="1800" dirty="0" smtClean="0"/>
              <a:t>Proxy and caching appliance</a:t>
            </a:r>
          </a:p>
          <a:p>
            <a:pPr marL="704822" lvl="1" indent="-317487" defTabSz="912777" eaLnBrk="1" hangingPunct="1">
              <a:defRPr/>
            </a:pPr>
            <a:r>
              <a:rPr lang="en-US" sz="1800" dirty="0" smtClean="0"/>
              <a:t>MIBs: Management, statistics and capacity planning, admin tools</a:t>
            </a:r>
          </a:p>
          <a:p>
            <a:pPr marL="382573" indent="-382573" defTabSz="912777" eaLnBrk="1" hangingPunct="1">
              <a:defRPr/>
            </a:pPr>
            <a:r>
              <a:rPr lang="en-US" sz="2000" dirty="0" smtClean="0"/>
              <a:t>Support for dual stack and transition technologies</a:t>
            </a:r>
          </a:p>
          <a:p>
            <a:pPr marL="704822" lvl="1" indent="-317487" defTabSz="912777" eaLnBrk="1" hangingPunct="1">
              <a:defRPr/>
            </a:pPr>
            <a:r>
              <a:rPr lang="en-US" sz="1800" dirty="0" smtClean="0"/>
              <a:t>6to4 and ISATAP support</a:t>
            </a:r>
          </a:p>
          <a:p>
            <a:pPr marL="704822" lvl="1" indent="-317487" defTabSz="912777" eaLnBrk="1" hangingPunct="1">
              <a:defRPr/>
            </a:pPr>
            <a:r>
              <a:rPr lang="en-US" sz="1800" dirty="0" smtClean="0"/>
              <a:t>Protocol 41 inspection in Firewalls and proxies</a:t>
            </a:r>
          </a:p>
          <a:p>
            <a:pPr marL="382573" indent="-382573" defTabSz="912777" eaLnBrk="1" hangingPunct="1">
              <a:defRPr/>
            </a:pPr>
            <a:r>
              <a:rPr lang="en-US" sz="2000" dirty="0" smtClean="0"/>
              <a:t>H/W forwarding of IPv6</a:t>
            </a:r>
          </a:p>
          <a:p>
            <a:pPr marL="382573" indent="-382573" defTabSz="912777" eaLnBrk="1" hangingPunct="1">
              <a:defRPr/>
            </a:pPr>
            <a:r>
              <a:rPr lang="en-US" sz="2000" dirty="0" smtClean="0"/>
              <a:t>DHCP for v6</a:t>
            </a:r>
          </a:p>
          <a:p>
            <a:pPr marL="382573" indent="-382573" defTabSz="912777" eaLnBrk="1" hangingPunct="1">
              <a:defRPr/>
            </a:pPr>
            <a:r>
              <a:rPr lang="en-US" sz="2000" dirty="0" smtClean="0"/>
              <a:t>Teredo support – allow UDP port 4500</a:t>
            </a:r>
          </a:p>
        </p:txBody>
      </p:sp>
      <p:graphicFrame>
        <p:nvGraphicFramePr>
          <p:cNvPr id="4" name="Chart 3"/>
          <p:cNvGraphicFramePr>
            <a:graphicFrameLocks/>
          </p:cNvGraphicFramePr>
          <p:nvPr/>
        </p:nvGraphicFramePr>
        <p:xfrm>
          <a:off x="4411226" y="1419225"/>
          <a:ext cx="4482402" cy="47303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defTabSz="912777" eaLnBrk="1" hangingPunct="1">
              <a:defRPr/>
            </a:pPr>
            <a:r>
              <a:rPr smtClean="0"/>
              <a:t>IPsec</a:t>
            </a:r>
          </a:p>
        </p:txBody>
      </p:sp>
      <p:sp>
        <p:nvSpPr>
          <p:cNvPr id="272387" name="Rectangle 3"/>
          <p:cNvSpPr>
            <a:spLocks noGrp="1" noChangeArrowheads="1"/>
          </p:cNvSpPr>
          <p:nvPr>
            <p:ph type="body" idx="1"/>
          </p:nvPr>
        </p:nvSpPr>
        <p:spPr>
          <a:xfrm>
            <a:off x="382588" y="1414463"/>
            <a:ext cx="8380412" cy="4632325"/>
          </a:xfrm>
        </p:spPr>
        <p:txBody>
          <a:bodyPr/>
          <a:lstStyle/>
          <a:p>
            <a:pPr marL="382573" indent="-382573" defTabSz="912777" eaLnBrk="1" hangingPunct="1">
              <a:defRPr/>
            </a:pPr>
            <a:r>
              <a:rPr lang="en-US" dirty="0" smtClean="0"/>
              <a:t>Ability to parse AH and ESP-Null </a:t>
            </a:r>
            <a:br>
              <a:rPr lang="en-US" dirty="0" smtClean="0"/>
            </a:br>
            <a:r>
              <a:rPr lang="en-US" dirty="0" smtClean="0"/>
              <a:t>traffic for content and header inspection</a:t>
            </a:r>
          </a:p>
          <a:p>
            <a:pPr marL="382573" indent="-382573" defTabSz="912777" eaLnBrk="1" hangingPunct="1">
              <a:defRPr/>
            </a:pPr>
            <a:r>
              <a:rPr lang="en-US" dirty="0" smtClean="0"/>
              <a:t>Support for ACLs, Port based QoS, for IPsec traffic</a:t>
            </a:r>
          </a:p>
          <a:p>
            <a:pPr marL="382573" indent="-382573" defTabSz="912777" eaLnBrk="1" hangingPunct="1">
              <a:defRPr/>
            </a:pPr>
            <a:r>
              <a:rPr lang="en-US" dirty="0" smtClean="0"/>
              <a:t>Support for IPsec acceleration for high performance</a:t>
            </a:r>
          </a:p>
          <a:p>
            <a:pPr marL="382573" indent="-382573" defTabSz="912777" eaLnBrk="1" hangingPunct="1">
              <a:defRPr/>
            </a:pPr>
            <a:r>
              <a:rPr lang="en-US" dirty="0" smtClean="0"/>
              <a:t>IPsec pass-through </a:t>
            </a:r>
          </a:p>
          <a:p>
            <a:pPr marL="704822" lvl="1" indent="-317487" defTabSz="912777" eaLnBrk="1" hangingPunct="1">
              <a:defRPr/>
            </a:pPr>
            <a:r>
              <a:rPr lang="en-US" dirty="0" smtClean="0"/>
              <a:t>On successful IKE / IKEv2 / AuthIP negotiation and only to the negotiating peer</a:t>
            </a:r>
          </a:p>
        </p:txBody>
      </p:sp>
      <p:pic>
        <p:nvPicPr>
          <p:cNvPr id="10244" name="Picture 6"/>
          <p:cNvPicPr>
            <a:picLocks noChangeAspect="1" noChangeArrowheads="1"/>
          </p:cNvPicPr>
          <p:nvPr/>
        </p:nvPicPr>
        <p:blipFill>
          <a:blip r:embed="rId3"/>
          <a:srcRect/>
          <a:stretch>
            <a:fillRect/>
          </a:stretch>
        </p:blipFill>
        <p:spPr bwMode="auto">
          <a:xfrm>
            <a:off x="7318549" y="124908"/>
            <a:ext cx="1577975" cy="17399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defTabSz="912777" eaLnBrk="1" hangingPunct="1">
              <a:defRPr/>
            </a:pPr>
            <a:r>
              <a:rPr smtClean="0"/>
              <a:t>QoS</a:t>
            </a:r>
          </a:p>
        </p:txBody>
      </p:sp>
      <p:sp>
        <p:nvSpPr>
          <p:cNvPr id="274435" name="Rectangle 3"/>
          <p:cNvSpPr>
            <a:spLocks noGrp="1" noChangeArrowheads="1"/>
          </p:cNvSpPr>
          <p:nvPr>
            <p:ph type="body" idx="1"/>
          </p:nvPr>
        </p:nvSpPr>
        <p:spPr>
          <a:xfrm>
            <a:off x="382588" y="1414463"/>
            <a:ext cx="8380412" cy="1985672"/>
          </a:xfrm>
        </p:spPr>
        <p:txBody>
          <a:bodyPr/>
          <a:lstStyle/>
          <a:p>
            <a:pPr marL="382573" indent="-382573" defTabSz="912777" eaLnBrk="1" hangingPunct="1">
              <a:defRPr/>
            </a:pPr>
            <a:r>
              <a:rPr lang="en-US" dirty="0" smtClean="0"/>
              <a:t>Support for DSCP</a:t>
            </a:r>
          </a:p>
          <a:p>
            <a:pPr marL="704822" lvl="1" indent="-317487" defTabSz="912777" eaLnBrk="1" hangingPunct="1">
              <a:defRPr/>
            </a:pPr>
            <a:r>
              <a:rPr lang="en-US" dirty="0" smtClean="0"/>
              <a:t>Critical as applications begin taking advantage of policy-based </a:t>
            </a:r>
            <a:r>
              <a:rPr lang="en-US" dirty="0" err="1" smtClean="0"/>
              <a:t>QoS</a:t>
            </a:r>
            <a:endParaRPr lang="en-US" dirty="0" smtClean="0"/>
          </a:p>
          <a:p>
            <a:pPr marL="704822" lvl="1" indent="-317487" defTabSz="912777" eaLnBrk="1" hangingPunct="1">
              <a:defRPr/>
            </a:pPr>
            <a:r>
              <a:rPr lang="en-US" dirty="0" smtClean="0"/>
              <a:t>Enterprise networks as well as home networks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defTabSz="912777" eaLnBrk="1" hangingPunct="1">
              <a:defRPr/>
            </a:pPr>
            <a:r>
              <a:rPr smtClean="0"/>
              <a:t>NAP</a:t>
            </a:r>
          </a:p>
        </p:txBody>
      </p:sp>
      <p:sp>
        <p:nvSpPr>
          <p:cNvPr id="271363" name="Rectangle 3"/>
          <p:cNvSpPr>
            <a:spLocks noGrp="1" noChangeArrowheads="1"/>
          </p:cNvSpPr>
          <p:nvPr>
            <p:ph type="body" idx="1"/>
          </p:nvPr>
        </p:nvSpPr>
        <p:spPr>
          <a:xfrm>
            <a:off x="382588" y="1414463"/>
            <a:ext cx="8380412" cy="2248308"/>
          </a:xfrm>
        </p:spPr>
        <p:txBody>
          <a:bodyPr/>
          <a:lstStyle/>
          <a:p>
            <a:pPr eaLnBrk="1" hangingPunct="1">
              <a:spcBef>
                <a:spcPts val="1163"/>
              </a:spcBef>
            </a:pPr>
            <a:r>
              <a:rPr lang="en-US" dirty="0" smtClean="0">
                <a:effectLst>
                  <a:outerShdw blurRad="38100" dist="38100" dir="2700000" algn="tl">
                    <a:srgbClr val="000000"/>
                  </a:outerShdw>
                </a:effectLst>
              </a:rPr>
              <a:t>For </a:t>
            </a:r>
            <a:r>
              <a:rPr lang="en-US" dirty="0" err="1" smtClean="0">
                <a:effectLst>
                  <a:outerShdw blurRad="38100" dist="38100" dir="2700000" algn="tl">
                    <a:srgbClr val="000000"/>
                  </a:outerShdw>
                </a:effectLst>
              </a:rPr>
              <a:t>IPsec</a:t>
            </a:r>
            <a:r>
              <a:rPr lang="en-US" dirty="0" smtClean="0">
                <a:effectLst>
                  <a:outerShdw blurRad="38100" dist="38100" dir="2700000" algn="tl">
                    <a:srgbClr val="000000"/>
                  </a:outerShdw>
                </a:effectLst>
              </a:rPr>
              <a:t> based connections</a:t>
            </a:r>
          </a:p>
          <a:p>
            <a:pPr lvl="1" eaLnBrk="1" hangingPunct="1">
              <a:spcBef>
                <a:spcPts val="1163"/>
              </a:spcBef>
            </a:pPr>
            <a:r>
              <a:rPr lang="en-US" dirty="0" smtClean="0">
                <a:effectLst>
                  <a:outerShdw blurRad="38100" dist="38100" dir="2700000" algn="tl">
                    <a:srgbClr val="000000"/>
                  </a:outerShdw>
                </a:effectLst>
              </a:rPr>
              <a:t>VPN servers</a:t>
            </a:r>
          </a:p>
          <a:p>
            <a:pPr eaLnBrk="1" hangingPunct="1">
              <a:spcBef>
                <a:spcPts val="1163"/>
              </a:spcBef>
            </a:pPr>
            <a:r>
              <a:rPr lang="en-US" dirty="0" smtClean="0">
                <a:effectLst>
                  <a:outerShdw blurRad="38100" dist="38100" dir="2700000" algn="tl">
                    <a:srgbClr val="000000"/>
                  </a:outerShdw>
                </a:effectLst>
              </a:rPr>
              <a:t>802.1x support</a:t>
            </a:r>
          </a:p>
          <a:p>
            <a:pPr eaLnBrk="1" hangingPunct="1">
              <a:spcBef>
                <a:spcPts val="1163"/>
              </a:spcBef>
            </a:pPr>
            <a:r>
              <a:rPr lang="en-US" dirty="0" smtClean="0">
                <a:effectLst>
                  <a:outerShdw blurRad="38100" dist="38100" dir="2700000" algn="tl">
                    <a:srgbClr val="000000"/>
                  </a:outerShdw>
                </a:effectLst>
              </a:rPr>
              <a:t>Policy-based VLAN assignment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12589</TotalTime>
  <Words>2322</Words>
  <Application>Microsoft PowerPoint</Application>
  <PresentationFormat>On-screen Show (4:3)</PresentationFormat>
  <Paragraphs>211</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Segoe</vt:lpstr>
      <vt:lpstr>Wingdings</vt:lpstr>
      <vt:lpstr>Lucida Console</vt:lpstr>
      <vt:lpstr>Segoe Semibold</vt:lpstr>
      <vt:lpstr>Times New Roman</vt:lpstr>
      <vt:lpstr>WinHec 2007 WEB Template</vt:lpstr>
      <vt:lpstr>Visio</vt:lpstr>
      <vt:lpstr>Building Secure, High-Performance Enterprise Network Equipment</vt:lpstr>
      <vt:lpstr>Agenda</vt:lpstr>
      <vt:lpstr>Goal</vt:lpstr>
      <vt:lpstr>New In Windows Vista And Windows Server Longhorn</vt:lpstr>
      <vt:lpstr>Additional Integration Opportunity</vt:lpstr>
      <vt:lpstr>IPv6 Infrastructure Support</vt:lpstr>
      <vt:lpstr>IPsec</vt:lpstr>
      <vt:lpstr>QoS</vt:lpstr>
      <vt:lpstr>NAP</vt:lpstr>
      <vt:lpstr>Broadcom</vt:lpstr>
      <vt:lpstr>IPsec And Traffic Engineering</vt:lpstr>
      <vt:lpstr>Switch / Router IPsec support</vt:lpstr>
      <vt:lpstr>Future Technologies Slide</vt:lpstr>
      <vt:lpstr>Chimney Acceleration </vt:lpstr>
      <vt:lpstr>IPsec + TCP Chimney </vt:lpstr>
      <vt:lpstr>Call To Action</vt:lpstr>
      <vt:lpstr>Additional Resources</vt:lpstr>
      <vt:lpstr>Slide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WNS-T434 Building Secure, High-Performance Enterprise Network Equipment</dc:title>
  <dc:subject>WinHEC 2007</dc:subject>
  <dc:creator>Khaja Ahmed</dc:creator>
  <dc:description>Template: Bryan Lenning, Silver Fox Productions
Formatting: Steve Hein, Silver Fox Productions
Event Date: May 14-17, 2007
Event Location: Los Angeles, CA
Audience:
Key Topics:</dc:description>
  <cp:lastModifiedBy>Microsoft Employee</cp:lastModifiedBy>
  <cp:revision>78</cp:revision>
  <dcterms:created xsi:type="dcterms:W3CDTF">2007-04-07T20:09:23Z</dcterms:created>
  <dcterms:modified xsi:type="dcterms:W3CDTF">2007-05-30T15:54:27Z</dcterms:modified>
</cp:coreProperties>
</file>