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376" r:id="rId3"/>
    <p:sldId id="345" r:id="rId4"/>
    <p:sldId id="346" r:id="rId5"/>
    <p:sldId id="347" r:id="rId6"/>
    <p:sldId id="377" r:id="rId7"/>
    <p:sldId id="385" r:id="rId8"/>
    <p:sldId id="378" r:id="rId9"/>
    <p:sldId id="379" r:id="rId10"/>
    <p:sldId id="355" r:id="rId11"/>
    <p:sldId id="380" r:id="rId12"/>
    <p:sldId id="381" r:id="rId13"/>
    <p:sldId id="358" r:id="rId14"/>
    <p:sldId id="360" r:id="rId15"/>
    <p:sldId id="361" r:id="rId16"/>
    <p:sldId id="363" r:id="rId17"/>
    <p:sldId id="382" r:id="rId18"/>
    <p:sldId id="366" r:id="rId19"/>
    <p:sldId id="383" r:id="rId20"/>
    <p:sldId id="368" r:id="rId21"/>
    <p:sldId id="384" r:id="rId22"/>
    <p:sldId id="371" r:id="rId23"/>
    <p:sldId id="386" r:id="rId24"/>
    <p:sldId id="339" r:id="rId25"/>
    <p:sldId id="33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89647" autoAdjust="0"/>
  </p:normalViewPr>
  <p:slideViewPr>
    <p:cSldViewPr>
      <p:cViewPr varScale="1">
        <p:scale>
          <a:sx n="66" d="100"/>
          <a:sy n="66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12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7401626-E51C-4F1B-B961-979CD9186416}" type="datetimeFigureOut">
              <a:rPr lang="en-US"/>
              <a:pPr>
                <a:defRPr/>
              </a:pPr>
              <a:t>12/20/2007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16CD84A-831E-4E09-9C2F-3DA0570B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Segoe Semibold" charset="0"/>
                <a:cs typeface="Segoe Semibold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noProof="0" smtClean="0"/>
              <a:t>Click to edit Master subtitle style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533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second_days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17463" y="-17463"/>
            <a:ext cx="9177338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-19050" y="904875"/>
            <a:ext cx="9172575" cy="55149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Semibold" charset="0"/>
          <a:ea typeface="+mn-ea"/>
          <a:cs typeface="Segoe Semibold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Semibold" charset="0"/>
          <a:ea typeface="+mn-ea"/>
          <a:cs typeface="Segoe Semi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Semibold" charset="0"/>
          <a:ea typeface="+mn-ea"/>
          <a:cs typeface="Segoe Semibol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Semibold" charset="0"/>
          <a:ea typeface="+mn-ea"/>
          <a:cs typeface="Segoe Semibol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Semibold" charset="0"/>
          <a:ea typeface="+mn-ea"/>
          <a:cs typeface="Segoe Semibol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semurl@microsof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ev.live.com/" TargetMode="External"/><Relationship Id="rId3" Type="http://schemas.openxmlformats.org/officeDocument/2006/relationships/hyperlink" Target="http://www.asp.net/ajax" TargetMode="External"/><Relationship Id="rId7" Type="http://schemas.openxmlformats.org/officeDocument/2006/relationships/hyperlink" Target="http://www.silverligh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logs.asp.net/scottgu" TargetMode="External"/><Relationship Id="rId5" Type="http://schemas.openxmlformats.org/officeDocument/2006/relationships/hyperlink" Target="http://nikhilk.net/" TargetMode="External"/><Relationship Id="rId4" Type="http://schemas.openxmlformats.org/officeDocument/2006/relationships/hyperlink" Target="http://smarx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2" descr="title_d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-17463"/>
            <a:ext cx="9177338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76200" y="46482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emibold"/>
                <a:ea typeface="Segoe Semibold"/>
                <a:cs typeface="Segoe Semibold"/>
              </a:rPr>
              <a:t>Desarrollo Web Extremo</a:t>
            </a:r>
            <a:endParaRPr lang="es-ES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495092"/>
            <a:ext cx="6781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b="1" dirty="0" smtClean="0">
                <a:latin typeface="Segoe Semibold"/>
                <a:ea typeface="Segoe Semibold"/>
                <a:cs typeface="Segoe Semibold"/>
              </a:rPr>
              <a:t>Isabel Gomez Miragaya - </a:t>
            </a:r>
            <a:r>
              <a:rPr lang="es-ES" sz="2000" b="1" dirty="0" smtClean="0">
                <a:latin typeface="Segoe Semibold"/>
                <a:ea typeface="Segoe Semibold"/>
                <a:cs typeface="Segoe Semibold"/>
                <a:hlinkClick r:id="rId4"/>
              </a:rPr>
              <a:t>isabelg@microsoft.com</a:t>
            </a:r>
            <a:endParaRPr lang="es-ES" sz="2000" b="1" dirty="0">
              <a:latin typeface="Segoe Semibold"/>
              <a:ea typeface="Segoe Semibold"/>
              <a:cs typeface="Segoe Semibold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dirty="0">
                <a:latin typeface="Segoe Semibold"/>
                <a:ea typeface="Segoe Semibold"/>
                <a:cs typeface="Segoe Semibold"/>
              </a:rPr>
              <a:t>Programas Técnicos para </a:t>
            </a:r>
            <a:r>
              <a:rPr lang="es-ES" sz="2000" dirty="0" err="1" smtClean="0">
                <a:latin typeface="Segoe Semibold"/>
                <a:ea typeface="Segoe Semibold"/>
                <a:cs typeface="Segoe Semibold"/>
              </a:rPr>
              <a:t>Partners</a:t>
            </a:r>
            <a:endParaRPr lang="es-ES" sz="2000" dirty="0"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505915"/>
            <a:ext cx="6781800" cy="3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dirty="0" smtClean="0">
                <a:solidFill>
                  <a:srgbClr val="FFC000"/>
                </a:solidFill>
                <a:latin typeface="Segoe Semibold"/>
                <a:ea typeface="Segoe Semibold"/>
                <a:cs typeface="Segoe Semibold"/>
              </a:rPr>
              <a:t>División </a:t>
            </a:r>
            <a:r>
              <a:rPr lang="es-ES" sz="2000" dirty="0">
                <a:solidFill>
                  <a:srgbClr val="FFC000"/>
                </a:solidFill>
                <a:latin typeface="Segoe Semibold"/>
                <a:ea typeface="Segoe Semibold"/>
                <a:cs typeface="Segoe Semibold"/>
              </a:rPr>
              <a:t>de Desarrollo y Plataforma – Microsoft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</a:t>
            </a:r>
            <a:r>
              <a:rPr lang="es-ES" dirty="0" err="1" smtClean="0"/>
              <a:t>Silverlight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5" y="1472936"/>
            <a:ext cx="7033845" cy="5385064"/>
          </a:xfrm>
        </p:spPr>
        <p:txBody>
          <a:bodyPr/>
          <a:lstStyle/>
          <a:p>
            <a:r>
              <a:rPr lang="es-ES" sz="2400" dirty="0" err="1" smtClean="0"/>
              <a:t>Plugin</a:t>
            </a:r>
            <a:r>
              <a:rPr lang="es-ES" sz="2400" dirty="0" smtClean="0"/>
              <a:t> </a:t>
            </a:r>
            <a:r>
              <a:rPr lang="es-ES" sz="2400" dirty="0" err="1" smtClean="0"/>
              <a:t>Multi</a:t>
            </a:r>
            <a:r>
              <a:rPr lang="es-ES" sz="2400" dirty="0" smtClean="0"/>
              <a:t>-navegador, </a:t>
            </a:r>
            <a:r>
              <a:rPr lang="es-ES" sz="2400" dirty="0" err="1" smtClean="0"/>
              <a:t>multi</a:t>
            </a:r>
            <a:r>
              <a:rPr lang="es-ES" sz="2400" dirty="0" smtClean="0"/>
              <a:t>-plataforma</a:t>
            </a:r>
          </a:p>
          <a:p>
            <a:endParaRPr lang="es-ES" sz="2400" dirty="0" smtClean="0"/>
          </a:p>
          <a:p>
            <a:r>
              <a:rPr lang="es-ES" sz="2400" dirty="0" smtClean="0"/>
              <a:t>Escenarios:</a:t>
            </a:r>
          </a:p>
          <a:p>
            <a:pPr lvl="1"/>
            <a:r>
              <a:rPr lang="es-ES" sz="2000" dirty="0" smtClean="0"/>
              <a:t>Multimedia y RIA</a:t>
            </a:r>
          </a:p>
          <a:p>
            <a:endParaRPr lang="es-ES" sz="2400" dirty="0" smtClean="0"/>
          </a:p>
          <a:p>
            <a:r>
              <a:rPr lang="es-ES" sz="2400" dirty="0" smtClean="0"/>
              <a:t>Naturaleza Declarativa: XAML</a:t>
            </a:r>
          </a:p>
          <a:p>
            <a:endParaRPr lang="es-ES" sz="2400" dirty="0" smtClean="0"/>
          </a:p>
          <a:p>
            <a:r>
              <a:rPr lang="es-ES" sz="2400" dirty="0" smtClean="0"/>
              <a:t>Dos líneas:</a:t>
            </a:r>
          </a:p>
          <a:p>
            <a:pPr lvl="1"/>
            <a:r>
              <a:rPr lang="es-ES" sz="2000" dirty="0" err="1" smtClean="0"/>
              <a:t>Silverlight</a:t>
            </a:r>
            <a:r>
              <a:rPr lang="es-ES" sz="2000" dirty="0" smtClean="0"/>
              <a:t> 1.0: </a:t>
            </a:r>
            <a:r>
              <a:rPr lang="es-ES" sz="2000" dirty="0" err="1" smtClean="0"/>
              <a:t>Javascript</a:t>
            </a:r>
            <a:endParaRPr lang="es-ES" sz="2000" dirty="0" smtClean="0"/>
          </a:p>
          <a:p>
            <a:pPr lvl="1"/>
            <a:r>
              <a:rPr lang="es-ES" sz="2000" dirty="0" err="1" smtClean="0"/>
              <a:t>Silverlight</a:t>
            </a:r>
            <a:r>
              <a:rPr lang="es-ES" sz="2000" dirty="0" smtClean="0"/>
              <a:t> 2.0: Desarrollo en .NET</a:t>
            </a:r>
          </a:p>
          <a:p>
            <a:endParaRPr lang="es-ES" sz="2400" dirty="0"/>
          </a:p>
        </p:txBody>
      </p:sp>
      <p:pic>
        <p:nvPicPr>
          <p:cNvPr id="6" name="Picture 5" descr="\\sharepoint\sites\silverlight\Marketing\Branding\Logo_Lockups_r\Logo_Lockups_r\vertical_r\Sl_v_rgb_r.pn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000" y="2086707"/>
            <a:ext cx="1975886" cy="2205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86474" y="1905000"/>
            <a:ext cx="375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1.5Mb for Windows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4.8 Mb for Mac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Algunos Ejemplos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Modelo Diseñador-Programador</a:t>
            </a:r>
            <a:endParaRPr lang="es-E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emibold"/>
                <a:ea typeface="+mn-ea"/>
                <a:cs typeface="Segoe Semibold"/>
              </a:rPr>
              <a:t>Basado en XAML permite una integración sencilla en ambos sentidos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emibold"/>
              <a:ea typeface="+mn-ea"/>
              <a:cs typeface="Segoe Semibold"/>
            </a:endParaRPr>
          </a:p>
        </p:txBody>
      </p:sp>
      <p:pic>
        <p:nvPicPr>
          <p:cNvPr id="5" name="Picture 2" descr="http://www.microsoft.com/products/expression/en/images/ex-blend/EfficientCollaboration_450x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67000"/>
            <a:ext cx="6477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sgin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36838"/>
            <a:ext cx="2366962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velop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8038" y="2679700"/>
            <a:ext cx="329247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Silverlight</a:t>
            </a:r>
            <a:r>
              <a:rPr lang="es-ES" dirty="0" smtClean="0"/>
              <a:t> 1.0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2600"/>
            <a:ext cx="8382000" cy="5675400"/>
          </a:xfrm>
        </p:spPr>
        <p:txBody>
          <a:bodyPr/>
          <a:lstStyle/>
          <a:p>
            <a:r>
              <a:rPr lang="es-ES" sz="2800" dirty="0" smtClean="0"/>
              <a:t>XAML + Programación en </a:t>
            </a:r>
            <a:r>
              <a:rPr lang="es-ES" sz="2800" dirty="0" err="1" smtClean="0"/>
              <a:t>Javascript</a:t>
            </a:r>
            <a:r>
              <a:rPr lang="es-ES" sz="2800" dirty="0" smtClean="0"/>
              <a:t> (</a:t>
            </a:r>
            <a:r>
              <a:rPr lang="es-ES" sz="2800" dirty="0" err="1" smtClean="0"/>
              <a:t>Ajax</a:t>
            </a:r>
            <a:r>
              <a:rPr lang="es-ES" sz="2800" dirty="0" smtClean="0"/>
              <a:t>)</a:t>
            </a:r>
          </a:p>
          <a:p>
            <a:r>
              <a:rPr lang="es-ES" sz="2800" dirty="0" smtClean="0"/>
              <a:t>Herramientas:</a:t>
            </a:r>
          </a:p>
          <a:p>
            <a:pPr lvl="1"/>
            <a:r>
              <a:rPr lang="es-ES" sz="2400" dirty="0" smtClean="0"/>
              <a:t>Diseñador: </a:t>
            </a:r>
            <a:r>
              <a:rPr lang="es-ES" sz="2400" dirty="0" err="1" smtClean="0"/>
              <a:t>Expression</a:t>
            </a:r>
            <a:r>
              <a:rPr lang="es-ES" sz="2400" dirty="0" smtClean="0"/>
              <a:t> </a:t>
            </a:r>
            <a:r>
              <a:rPr lang="es-ES" sz="2400" dirty="0" err="1" smtClean="0"/>
              <a:t>Blend</a:t>
            </a:r>
            <a:r>
              <a:rPr lang="es-ES" sz="2400" dirty="0" smtClean="0"/>
              <a:t> &amp; </a:t>
            </a:r>
            <a:r>
              <a:rPr lang="es-ES" sz="2400" dirty="0" err="1" smtClean="0"/>
              <a:t>Design</a:t>
            </a:r>
            <a:endParaRPr lang="es-ES" sz="2400" dirty="0" smtClean="0"/>
          </a:p>
          <a:p>
            <a:pPr lvl="1"/>
            <a:r>
              <a:rPr lang="es-ES" sz="2400" dirty="0" smtClean="0"/>
              <a:t>Visual Studio, </a:t>
            </a:r>
            <a:r>
              <a:rPr lang="es-ES" sz="2400" dirty="0" err="1" smtClean="0"/>
              <a:t>Firebug</a:t>
            </a:r>
            <a:r>
              <a:rPr lang="es-ES" sz="2400" dirty="0" smtClean="0"/>
              <a:t>, </a:t>
            </a:r>
            <a:r>
              <a:rPr lang="es-ES" sz="2400" dirty="0" err="1" smtClean="0"/>
              <a:t>Notepad</a:t>
            </a:r>
            <a:r>
              <a:rPr lang="es-ES" sz="2400" dirty="0" smtClean="0"/>
              <a:t>,…</a:t>
            </a:r>
          </a:p>
          <a:p>
            <a:r>
              <a:rPr lang="es-ES" sz="2800" dirty="0" smtClean="0"/>
              <a:t>Componentes Principales</a:t>
            </a:r>
          </a:p>
          <a:p>
            <a:pPr lvl="1"/>
            <a:r>
              <a:rPr lang="es-ES" sz="2400" dirty="0" smtClean="0">
                <a:cs typeface="Segoe Semibold"/>
              </a:rPr>
              <a:t>Gráficos 2D</a:t>
            </a:r>
          </a:p>
          <a:p>
            <a:pPr lvl="1"/>
            <a:r>
              <a:rPr lang="es-ES" sz="2400" dirty="0" smtClean="0">
                <a:cs typeface="Segoe Semibold"/>
              </a:rPr>
              <a:t>Transformaciones y Animaciones</a:t>
            </a:r>
          </a:p>
          <a:p>
            <a:pPr lvl="1"/>
            <a:r>
              <a:rPr lang="es-ES" sz="2400" dirty="0" smtClean="0">
                <a:cs typeface="Segoe Semibold"/>
              </a:rPr>
              <a:t>Entrada: Ratón y teclado</a:t>
            </a:r>
          </a:p>
          <a:p>
            <a:pPr lvl="1"/>
            <a:r>
              <a:rPr lang="es-ES" sz="2400" dirty="0" smtClean="0">
                <a:cs typeface="Segoe Semibold"/>
              </a:rPr>
              <a:t>Media (WMV, WMA, MP3) e Imágenes (JPG, PNG)</a:t>
            </a:r>
          </a:p>
          <a:p>
            <a:pPr lvl="1"/>
            <a:r>
              <a:rPr lang="es-ES" sz="2400" dirty="0" smtClean="0">
                <a:cs typeface="Segoe Semibold"/>
              </a:rPr>
              <a:t>Texto (estático o “</a:t>
            </a:r>
            <a:r>
              <a:rPr lang="es-ES" sz="2400" dirty="0" err="1" smtClean="0">
                <a:cs typeface="Segoe Semibold"/>
              </a:rPr>
              <a:t>flow</a:t>
            </a:r>
            <a:r>
              <a:rPr lang="es-ES" sz="2400" dirty="0" smtClean="0">
                <a:cs typeface="Segoe Semibold"/>
              </a:rPr>
              <a:t>”)</a:t>
            </a:r>
          </a:p>
          <a:p>
            <a:pPr lvl="1"/>
            <a:r>
              <a:rPr lang="en-US" sz="2400" dirty="0" smtClean="0">
                <a:cs typeface="Segoe Semibold"/>
              </a:rPr>
              <a:t>HTTP downloader</a:t>
            </a:r>
          </a:p>
          <a:p>
            <a:pPr>
              <a:buNone/>
            </a:pPr>
            <a:endParaRPr lang="es-ES" sz="2800" dirty="0" smtClean="0"/>
          </a:p>
          <a:p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Silverlight</a:t>
            </a:r>
            <a:r>
              <a:rPr lang="es-ES" dirty="0" smtClean="0"/>
              <a:t> 2.0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6485365"/>
          </a:xfrm>
        </p:spPr>
        <p:txBody>
          <a:bodyPr/>
          <a:lstStyle/>
          <a:p>
            <a:r>
              <a:rPr lang="es-ES" sz="2800" dirty="0" smtClean="0"/>
              <a:t>Desarrollo en .NET (Versión reducida)</a:t>
            </a:r>
          </a:p>
          <a:p>
            <a:pPr marL="838899" lvl="1" indent="-321374" defTabSz="766763">
              <a:defRPr/>
            </a:pPr>
            <a:r>
              <a:rPr lang="es-ES" sz="2400" dirty="0" err="1" smtClean="0"/>
              <a:t>Multi</a:t>
            </a:r>
            <a:r>
              <a:rPr lang="es-ES" sz="2400" dirty="0" smtClean="0"/>
              <a:t>-lenguaje</a:t>
            </a:r>
          </a:p>
          <a:p>
            <a:pPr marL="838899" lvl="1" indent="-321374" defTabSz="766763">
              <a:defRPr/>
            </a:pPr>
            <a:r>
              <a:rPr lang="es-ES" sz="2400" dirty="0" smtClean="0"/>
              <a:t>Últimas innovaciones</a:t>
            </a:r>
          </a:p>
          <a:p>
            <a:pPr marL="838899" lvl="1" indent="-321374" defTabSz="766763">
              <a:defRPr/>
            </a:pPr>
            <a:r>
              <a:rPr lang="es-ES" sz="2400" dirty="0" smtClean="0"/>
              <a:t>Alrededor de …. 4MB por ahora</a:t>
            </a:r>
          </a:p>
          <a:p>
            <a:pPr marL="838899" lvl="1" indent="-321374" defTabSz="766763">
              <a:defRPr/>
            </a:pPr>
            <a:r>
              <a:rPr lang="es-ES" sz="2400" dirty="0" smtClean="0"/>
              <a:t>Casi compatible con el de desktop</a:t>
            </a:r>
          </a:p>
          <a:p>
            <a:r>
              <a:rPr lang="es-ES" sz="2800" dirty="0" smtClean="0"/>
              <a:t>Herramientas:</a:t>
            </a:r>
          </a:p>
          <a:p>
            <a:pPr marL="954455" lvl="2" defTabSz="766763">
              <a:defRPr/>
            </a:pPr>
            <a:r>
              <a:rPr lang="es-ES" sz="2000" dirty="0" err="1" smtClean="0"/>
              <a:t>Silverlight</a:t>
            </a:r>
            <a:r>
              <a:rPr lang="es-ES" sz="2000" dirty="0" smtClean="0"/>
              <a:t> V1.1 </a:t>
            </a:r>
            <a:r>
              <a:rPr lang="es-ES" sz="2000" dirty="0" err="1" smtClean="0"/>
              <a:t>Alpha</a:t>
            </a:r>
            <a:endParaRPr lang="es-ES" sz="2000" dirty="0" smtClean="0"/>
          </a:p>
          <a:p>
            <a:pPr marL="954455" lvl="2" defTabSz="766763">
              <a:defRPr/>
            </a:pPr>
            <a:r>
              <a:rPr lang="es-ES" sz="2000" dirty="0" smtClean="0"/>
              <a:t>Desarrollo: </a:t>
            </a:r>
            <a:r>
              <a:rPr lang="es-ES" sz="2000" dirty="0" err="1" smtClean="0"/>
              <a:t>Silverlight</a:t>
            </a:r>
            <a:r>
              <a:rPr lang="es-ES" sz="2000" dirty="0" smtClean="0"/>
              <a:t> Tools </a:t>
            </a:r>
            <a:r>
              <a:rPr lang="es-ES" sz="2000" dirty="0" err="1" smtClean="0"/>
              <a:t>Alpha</a:t>
            </a:r>
            <a:r>
              <a:rPr lang="es-ES" sz="2000" dirty="0" smtClean="0"/>
              <a:t> + Visual Studio</a:t>
            </a:r>
          </a:p>
          <a:p>
            <a:pPr marL="936562" lvl="2" defTabSz="766763">
              <a:defRPr/>
            </a:pPr>
            <a:r>
              <a:rPr lang="es-ES" sz="2000" dirty="0" smtClean="0"/>
              <a:t>Diseño: </a:t>
            </a:r>
            <a:r>
              <a:rPr lang="es-ES" sz="2000" dirty="0" err="1" smtClean="0"/>
              <a:t>Blend</a:t>
            </a:r>
            <a:r>
              <a:rPr lang="es-ES" sz="2000" dirty="0" smtClean="0"/>
              <a:t> &amp; </a:t>
            </a:r>
            <a:r>
              <a:rPr lang="es-ES" sz="2000" dirty="0" err="1" smtClean="0"/>
              <a:t>Design</a:t>
            </a:r>
            <a:endParaRPr lang="es-ES" sz="2000" dirty="0" smtClean="0"/>
          </a:p>
          <a:p>
            <a:pPr marL="592074" lvl="1" defTabSz="766763">
              <a:defRPr/>
            </a:pPr>
            <a:endParaRPr lang="es-ES" sz="2400" dirty="0" smtClean="0"/>
          </a:p>
          <a:p>
            <a:pPr marL="592074" lvl="1" defTabSz="766763">
              <a:defRPr/>
            </a:pPr>
            <a:r>
              <a:rPr lang="es-ES" sz="2400" dirty="0" err="1" smtClean="0"/>
              <a:t>Silverlight</a:t>
            </a:r>
            <a:r>
              <a:rPr lang="es-ES" sz="2400" dirty="0" smtClean="0"/>
              <a:t> 2.0 = </a:t>
            </a:r>
            <a:r>
              <a:rPr lang="es-ES" sz="2400" dirty="0" err="1" smtClean="0"/>
              <a:t>Silverligh</a:t>
            </a:r>
            <a:r>
              <a:rPr lang="es-ES" sz="2400" dirty="0" smtClean="0"/>
              <a:t> 1.0 + CLR + Extensibilidad + Controles Usuario + ….</a:t>
            </a:r>
          </a:p>
          <a:p>
            <a:pPr marL="592074" lvl="1" defTabSz="766763">
              <a:defRPr/>
            </a:pPr>
            <a:endParaRPr lang="es-ES" sz="2400" dirty="0" smtClean="0"/>
          </a:p>
          <a:p>
            <a:pPr marL="592074" lvl="1" defTabSz="766763">
              <a:defRPr/>
            </a:pPr>
            <a:endParaRPr lang="es-ES" sz="2400" dirty="0" smtClean="0"/>
          </a:p>
          <a:p>
            <a:pPr lvl="1"/>
            <a:endParaRPr lang="es-E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</a:t>
            </a:r>
            <a:r>
              <a:rPr lang="es-ES" dirty="0" err="1" smtClean="0"/>
              <a:t>Silverlight</a:t>
            </a:r>
            <a:endParaRPr lang="es-ES" dirty="0"/>
          </a:p>
        </p:txBody>
      </p:sp>
      <p:sp>
        <p:nvSpPr>
          <p:cNvPr id="8" name="Content Container"/>
          <p:cNvSpPr>
            <a:spLocks noChangeArrowheads="1"/>
          </p:cNvSpPr>
          <p:nvPr/>
        </p:nvSpPr>
        <p:spPr bwMode="auto">
          <a:xfrm>
            <a:off x="8066088" y="384175"/>
            <a:ext cx="868362" cy="677863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9" name="Header"/>
          <p:cNvSpPr>
            <a:spLocks noChangeArrowheads="1"/>
          </p:cNvSpPr>
          <p:nvPr/>
        </p:nvSpPr>
        <p:spPr bwMode="auto">
          <a:xfrm>
            <a:off x="8066088" y="444500"/>
            <a:ext cx="868362" cy="312738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400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Legend</a:t>
            </a:r>
          </a:p>
        </p:txBody>
      </p:sp>
      <p:sp>
        <p:nvSpPr>
          <p:cNvPr id="10" name="Content"/>
          <p:cNvSpPr>
            <a:spLocks noChangeArrowheads="1"/>
          </p:cNvSpPr>
          <p:nvPr/>
        </p:nvSpPr>
        <p:spPr bwMode="auto">
          <a:xfrm>
            <a:off x="8251825" y="800100"/>
            <a:ext cx="477838" cy="234950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 dirty="0" smtClean="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V2.0</a:t>
            </a:r>
            <a:endParaRPr lang="en-US" sz="1700" dirty="0">
              <a:solidFill>
                <a:schemeClr val="bg2"/>
              </a:solidFill>
              <a:latin typeface="Segoe UI" pitchFamily="34" charset="0"/>
              <a:cs typeface="Arial" pitchFamily="34" charset="0"/>
            </a:endParaRPr>
          </a:p>
        </p:txBody>
      </p:sp>
      <p:grpSp>
        <p:nvGrpSpPr>
          <p:cNvPr id="3" name="Version 1.1 Background"/>
          <p:cNvGrpSpPr>
            <a:grpSpLocks/>
          </p:cNvGrpSpPr>
          <p:nvPr/>
        </p:nvGrpSpPr>
        <p:grpSpPr bwMode="auto">
          <a:xfrm>
            <a:off x="1884363" y="1089025"/>
            <a:ext cx="6618287" cy="5464175"/>
            <a:chOff x="1463" y="945"/>
            <a:chExt cx="6670" cy="4131"/>
          </a:xfrm>
        </p:grpSpPr>
        <p:pic>
          <p:nvPicPr>
            <p:cNvPr id="12" name="Version 1.1 Background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3" y="945"/>
              <a:ext cx="6670" cy="4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571" y="1031"/>
              <a:ext cx="6458" cy="3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/>
            <a:lstStyle/>
            <a:p>
              <a:pPr defTabSz="639763"/>
              <a:endParaRPr lang="es-ES" sz="2000">
                <a:solidFill>
                  <a:srgbClr val="FFFFFF"/>
                </a:solidFill>
                <a:latin typeface="Segoe UI" pitchFamily="34" charset="0"/>
                <a:cs typeface="Arial" pitchFamily="34" charset="0"/>
              </a:endParaRPr>
            </a:p>
          </p:txBody>
        </p:sp>
      </p:grpSp>
      <p:grpSp>
        <p:nvGrpSpPr>
          <p:cNvPr id="4" name="AutoShape 22"/>
          <p:cNvGrpSpPr>
            <a:grpSpLocks/>
          </p:cNvGrpSpPr>
          <p:nvPr/>
        </p:nvGrpSpPr>
        <p:grpSpPr bwMode="auto">
          <a:xfrm>
            <a:off x="1998663" y="1216025"/>
            <a:ext cx="6503987" cy="2924175"/>
            <a:chOff x="1521" y="1041"/>
            <a:chExt cx="6555" cy="2211"/>
          </a:xfrm>
        </p:grpSpPr>
        <p:pic>
          <p:nvPicPr>
            <p:cNvPr id="15" name="AutoShape 2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1" y="1041"/>
              <a:ext cx="6555" cy="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603" y="1099"/>
              <a:ext cx="6394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/>
            <a:lstStyle/>
            <a:p>
              <a:pPr defTabSz="639763"/>
              <a:endParaRPr lang="es-ES" sz="2000">
                <a:solidFill>
                  <a:srgbClr val="FFFFFF"/>
                </a:solidFill>
                <a:latin typeface="Segoe UI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5400000">
            <a:off x="3773937" y="-520271"/>
            <a:ext cx="633127" cy="3903071"/>
          </a:xfrm>
          <a:prstGeom prst="rect">
            <a:avLst/>
          </a:prstGeom>
          <a:noFill/>
        </p:spPr>
        <p:txBody>
          <a:bodyPr vert="vert270" lIns="130622" tIns="65311" rIns="130622" bIns="65311">
            <a:spAutoFit/>
          </a:bodyPr>
          <a:lstStyle/>
          <a:p>
            <a:pPr>
              <a:defRPr/>
            </a:pPr>
            <a:r>
              <a:rPr lang="en-US" b="1" dirty="0">
                <a:latin typeface="Segoe UI" pitchFamily="34" charset="0"/>
                <a:ea typeface="+mn-ea"/>
                <a:cs typeface="Segoe UI" pitchFamily="34" charset="0"/>
              </a:rPr>
              <a:t>.NET for Silverlight</a:t>
            </a:r>
          </a:p>
        </p:txBody>
      </p:sp>
      <p:grpSp>
        <p:nvGrpSpPr>
          <p:cNvPr id="5" name="AutoShape 22"/>
          <p:cNvGrpSpPr>
            <a:grpSpLocks/>
          </p:cNvGrpSpPr>
          <p:nvPr/>
        </p:nvGrpSpPr>
        <p:grpSpPr bwMode="auto">
          <a:xfrm>
            <a:off x="2012950" y="4252913"/>
            <a:ext cx="6489700" cy="2189162"/>
            <a:chOff x="1536" y="3337"/>
            <a:chExt cx="6540" cy="1655"/>
          </a:xfrm>
        </p:grpSpPr>
        <p:pic>
          <p:nvPicPr>
            <p:cNvPr id="19" name="AutoShape 2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6" y="3337"/>
              <a:ext cx="6540" cy="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607" y="3388"/>
              <a:ext cx="6398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/>
            <a:lstStyle/>
            <a:p>
              <a:pPr defTabSz="639763"/>
              <a:endParaRPr lang="es-ES" sz="2000">
                <a:solidFill>
                  <a:srgbClr val="FFFFFF"/>
                </a:solidFill>
                <a:latin typeface="Segoe UI" pitchFamily="34" charset="0"/>
                <a:cs typeface="Arial" pitchFamily="34" charset="0"/>
              </a:endParaRPr>
            </a:p>
          </p:txBody>
        </p:sp>
      </p:grp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2151063" y="3917950"/>
            <a:ext cx="6124575" cy="471488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25400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39763"/>
            <a:r>
              <a:rPr lang="en-US" sz="1700">
                <a:latin typeface="Segoe UI" pitchFamily="34" charset="0"/>
                <a:cs typeface="Arial" pitchFamily="34" charset="0"/>
              </a:rPr>
              <a:t>XAML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0070" y="4346617"/>
            <a:ext cx="817793" cy="1940872"/>
          </a:xfrm>
          <a:prstGeom prst="rect">
            <a:avLst/>
          </a:prstGeom>
          <a:noFill/>
        </p:spPr>
        <p:txBody>
          <a:bodyPr vert="vert270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Segoe UI" pitchFamily="34" charset="0"/>
                <a:ea typeface="+mn-ea"/>
                <a:cs typeface="Segoe UI" pitchFamily="34" charset="0"/>
              </a:rPr>
              <a:t>Presentation Core</a:t>
            </a:r>
          </a:p>
        </p:txBody>
      </p:sp>
      <p:sp>
        <p:nvSpPr>
          <p:cNvPr id="23" name="Content Container"/>
          <p:cNvSpPr>
            <a:spLocks noChangeArrowheads="1"/>
          </p:cNvSpPr>
          <p:nvPr/>
        </p:nvSpPr>
        <p:spPr bwMode="auto">
          <a:xfrm>
            <a:off x="6346825" y="1676400"/>
            <a:ext cx="2047875" cy="1492250"/>
          </a:xfrm>
          <a:prstGeom prst="roundRect">
            <a:avLst>
              <a:gd name="adj" fmla="val 5333"/>
            </a:avLst>
          </a:prstGeom>
          <a:solidFill>
            <a:srgbClr val="FFD6A9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24" name="Content Container"/>
          <p:cNvSpPr>
            <a:spLocks noChangeArrowheads="1"/>
          </p:cNvSpPr>
          <p:nvPr/>
        </p:nvSpPr>
        <p:spPr bwMode="auto">
          <a:xfrm>
            <a:off x="6350000" y="1673225"/>
            <a:ext cx="1023938" cy="1492250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25" name="Header"/>
          <p:cNvSpPr>
            <a:spLocks noChangeArrowheads="1"/>
          </p:cNvSpPr>
          <p:nvPr/>
        </p:nvSpPr>
        <p:spPr bwMode="auto">
          <a:xfrm>
            <a:off x="6346825" y="1665288"/>
            <a:ext cx="2047875" cy="298450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Networking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26" name="Content"/>
          <p:cNvSpPr>
            <a:spLocks noChangeArrowheads="1"/>
          </p:cNvSpPr>
          <p:nvPr/>
        </p:nvSpPr>
        <p:spPr bwMode="auto">
          <a:xfrm>
            <a:off x="7505700" y="2600325"/>
            <a:ext cx="688975" cy="34448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JSON</a:t>
            </a:r>
          </a:p>
        </p:txBody>
      </p:sp>
      <p:sp>
        <p:nvSpPr>
          <p:cNvPr id="27" name="Content"/>
          <p:cNvSpPr>
            <a:spLocks noChangeArrowheads="1"/>
          </p:cNvSpPr>
          <p:nvPr/>
        </p:nvSpPr>
        <p:spPr bwMode="auto">
          <a:xfrm>
            <a:off x="6573838" y="2019300"/>
            <a:ext cx="688975" cy="34448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 dirty="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REST</a:t>
            </a:r>
          </a:p>
        </p:txBody>
      </p:sp>
      <p:sp>
        <p:nvSpPr>
          <p:cNvPr id="28" name="Content"/>
          <p:cNvSpPr>
            <a:spLocks noChangeArrowheads="1"/>
          </p:cNvSpPr>
          <p:nvPr/>
        </p:nvSpPr>
        <p:spPr bwMode="auto">
          <a:xfrm>
            <a:off x="7496175" y="2162175"/>
            <a:ext cx="688975" cy="34448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POX</a:t>
            </a:r>
          </a:p>
        </p:txBody>
      </p:sp>
      <p:sp>
        <p:nvSpPr>
          <p:cNvPr id="29" name="Content"/>
          <p:cNvSpPr>
            <a:spLocks noChangeArrowheads="1"/>
          </p:cNvSpPr>
          <p:nvPr/>
        </p:nvSpPr>
        <p:spPr bwMode="auto">
          <a:xfrm>
            <a:off x="6550025" y="2379663"/>
            <a:ext cx="688975" cy="34607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 dirty="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RSS</a:t>
            </a:r>
          </a:p>
        </p:txBody>
      </p:sp>
      <p:grpSp>
        <p:nvGrpSpPr>
          <p:cNvPr id="6" name="Half Box"/>
          <p:cNvGrpSpPr>
            <a:grpSpLocks/>
          </p:cNvGrpSpPr>
          <p:nvPr/>
        </p:nvGrpSpPr>
        <p:grpSpPr bwMode="auto">
          <a:xfrm>
            <a:off x="2120900" y="1663700"/>
            <a:ext cx="2068513" cy="754063"/>
            <a:chOff x="5201411" y="2615864"/>
            <a:chExt cx="1935601" cy="654873"/>
          </a:xfrm>
        </p:grpSpPr>
        <p:sp>
          <p:nvSpPr>
            <p:cNvPr id="31" name="Content Container"/>
            <p:cNvSpPr>
              <a:spLocks noChangeArrowheads="1"/>
            </p:cNvSpPr>
            <p:nvPr/>
          </p:nvSpPr>
          <p:spPr bwMode="auto">
            <a:xfrm>
              <a:off x="5201411" y="2615864"/>
              <a:ext cx="1935601" cy="654873"/>
            </a:xfrm>
            <a:prstGeom prst="roundRect">
              <a:avLst>
                <a:gd name="adj" fmla="val 5333"/>
              </a:avLst>
            </a:prstGeom>
            <a:solidFill>
              <a:srgbClr val="93E2FF"/>
            </a:solidFill>
            <a:ln w="9525">
              <a:noFill/>
              <a:round/>
              <a:headEnd/>
              <a:tailEnd/>
            </a:ln>
          </p:spPr>
          <p:txBody>
            <a:bodyPr wrap="none" lIns="64008" tIns="32004" rIns="64008" bIns="32004"/>
            <a:lstStyle/>
            <a:p>
              <a:pPr algn="ctr" defTabSz="912813"/>
              <a:endParaRPr lang="es-ES" sz="1300">
                <a:solidFill>
                  <a:srgbClr val="000000"/>
                </a:solidFill>
                <a:latin typeface="Segoe UI" pitchFamily="34" charset="0"/>
                <a:cs typeface="Arial" pitchFamily="34" charset="0"/>
              </a:endParaRPr>
            </a:p>
          </p:txBody>
        </p:sp>
        <p:sp>
          <p:nvSpPr>
            <p:cNvPr id="32" name="Header"/>
            <p:cNvSpPr>
              <a:spLocks noChangeArrowheads="1"/>
            </p:cNvSpPr>
            <p:nvPr/>
          </p:nvSpPr>
          <p:spPr bwMode="auto">
            <a:xfrm>
              <a:off x="5201411" y="2616667"/>
              <a:ext cx="1935601" cy="272864"/>
            </a:xfrm>
            <a:prstGeom prst="roundRect">
              <a:avLst>
                <a:gd name="adj" fmla="val 5333"/>
              </a:avLst>
            </a:prstGeom>
            <a:solidFill>
              <a:srgbClr val="FFFFFF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64008" tIns="12802" rIns="64008" bIns="12802"/>
            <a:lstStyle/>
            <a:p>
              <a:pPr algn="ctr" defTabSz="912813"/>
              <a:r>
                <a:rPr lang="en-US" sz="1700" b="1">
                  <a:solidFill>
                    <a:srgbClr val="0070C0"/>
                  </a:solidFill>
                  <a:latin typeface="Segoe UI" pitchFamily="34" charset="0"/>
                  <a:cs typeface="Arial" pitchFamily="34" charset="0"/>
                </a:rPr>
                <a:t>Data</a:t>
              </a:r>
              <a:endParaRPr lang="en-US" sz="14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endParaRPr>
            </a:p>
          </p:txBody>
        </p:sp>
        <p:sp>
          <p:nvSpPr>
            <p:cNvPr id="33" name="Content"/>
            <p:cNvSpPr>
              <a:spLocks noChangeArrowheads="1"/>
            </p:cNvSpPr>
            <p:nvPr/>
          </p:nvSpPr>
          <p:spPr bwMode="auto">
            <a:xfrm>
              <a:off x="5415722" y="2978150"/>
              <a:ext cx="651638" cy="204542"/>
            </a:xfrm>
            <a:prstGeom prst="roundRect">
              <a:avLst>
                <a:gd name="adj" fmla="val 16667"/>
              </a:avLst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pPr algn="ctr" defTabSz="639763"/>
              <a:r>
                <a:rPr lang="en-US" sz="1700">
                  <a:solidFill>
                    <a:schemeClr val="bg2"/>
                  </a:solidFill>
                  <a:latin typeface="Segoe UI" pitchFamily="34" charset="0"/>
                  <a:cs typeface="Arial" pitchFamily="34" charset="0"/>
                </a:rPr>
                <a:t>LINQ</a:t>
              </a:r>
            </a:p>
          </p:txBody>
        </p:sp>
        <p:sp>
          <p:nvSpPr>
            <p:cNvPr id="34" name="Content"/>
            <p:cNvSpPr>
              <a:spLocks noChangeArrowheads="1"/>
            </p:cNvSpPr>
            <p:nvPr/>
          </p:nvSpPr>
          <p:spPr bwMode="auto">
            <a:xfrm>
              <a:off x="6233083" y="2978150"/>
              <a:ext cx="651638" cy="204542"/>
            </a:xfrm>
            <a:prstGeom prst="roundRect">
              <a:avLst>
                <a:gd name="adj" fmla="val 16667"/>
              </a:avLst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pPr algn="ctr" defTabSz="639763"/>
              <a:r>
                <a:rPr lang="en-US" sz="1700">
                  <a:solidFill>
                    <a:schemeClr val="bg2"/>
                  </a:solidFill>
                  <a:latin typeface="Segoe UI" pitchFamily="34" charset="0"/>
                  <a:cs typeface="Arial" pitchFamily="34" charset="0"/>
                </a:rPr>
                <a:t>XLINQ</a:t>
              </a:r>
            </a:p>
          </p:txBody>
        </p:sp>
      </p:grpSp>
      <p:grpSp>
        <p:nvGrpSpPr>
          <p:cNvPr id="7" name="Half Box"/>
          <p:cNvGrpSpPr>
            <a:grpSpLocks/>
          </p:cNvGrpSpPr>
          <p:nvPr/>
        </p:nvGrpSpPr>
        <p:grpSpPr bwMode="auto">
          <a:xfrm>
            <a:off x="2120900" y="2471738"/>
            <a:ext cx="2068513" cy="708025"/>
            <a:chOff x="5201411" y="2615864"/>
            <a:chExt cx="1935601" cy="654873"/>
          </a:xfrm>
        </p:grpSpPr>
        <p:sp>
          <p:nvSpPr>
            <p:cNvPr id="36" name="Content Container"/>
            <p:cNvSpPr>
              <a:spLocks noChangeArrowheads="1"/>
            </p:cNvSpPr>
            <p:nvPr/>
          </p:nvSpPr>
          <p:spPr bwMode="auto">
            <a:xfrm>
              <a:off x="5201411" y="2615864"/>
              <a:ext cx="1935601" cy="654873"/>
            </a:xfrm>
            <a:prstGeom prst="roundRect">
              <a:avLst>
                <a:gd name="adj" fmla="val 5333"/>
              </a:avLst>
            </a:prstGeom>
            <a:solidFill>
              <a:srgbClr val="93E2FF"/>
            </a:solidFill>
            <a:ln w="9525">
              <a:noFill/>
              <a:round/>
              <a:headEnd/>
              <a:tailEnd/>
            </a:ln>
          </p:spPr>
          <p:txBody>
            <a:bodyPr wrap="none" lIns="64008" tIns="32004" rIns="64008" bIns="32004"/>
            <a:lstStyle/>
            <a:p>
              <a:pPr algn="ctr" defTabSz="912813"/>
              <a:endParaRPr lang="es-ES" sz="1300">
                <a:solidFill>
                  <a:srgbClr val="000000"/>
                </a:solidFill>
                <a:latin typeface="Segoe UI" pitchFamily="34" charset="0"/>
                <a:cs typeface="Arial" pitchFamily="34" charset="0"/>
              </a:endParaRPr>
            </a:p>
          </p:txBody>
        </p:sp>
        <p:sp>
          <p:nvSpPr>
            <p:cNvPr id="37" name="Header"/>
            <p:cNvSpPr>
              <a:spLocks noChangeArrowheads="1"/>
            </p:cNvSpPr>
            <p:nvPr/>
          </p:nvSpPr>
          <p:spPr bwMode="auto">
            <a:xfrm>
              <a:off x="5201411" y="2616667"/>
              <a:ext cx="1935601" cy="272864"/>
            </a:xfrm>
            <a:prstGeom prst="roundRect">
              <a:avLst>
                <a:gd name="adj" fmla="val 5333"/>
              </a:avLst>
            </a:prstGeom>
            <a:solidFill>
              <a:srgbClr val="FFFFFF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64008" tIns="12802" rIns="64008" bIns="12802"/>
            <a:lstStyle/>
            <a:p>
              <a:pPr algn="ctr" defTabSz="912813"/>
              <a:r>
                <a:rPr lang="en-US" sz="1700" b="1">
                  <a:solidFill>
                    <a:srgbClr val="0070C0"/>
                  </a:solidFill>
                  <a:latin typeface="Segoe UI" pitchFamily="34" charset="0"/>
                  <a:cs typeface="Arial" pitchFamily="34" charset="0"/>
                </a:rPr>
                <a:t>DLR</a:t>
              </a:r>
              <a:endParaRPr lang="en-US" sz="14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endParaRPr>
            </a:p>
          </p:txBody>
        </p:sp>
        <p:sp>
          <p:nvSpPr>
            <p:cNvPr id="38" name="Content"/>
            <p:cNvSpPr>
              <a:spLocks noChangeArrowheads="1"/>
            </p:cNvSpPr>
            <p:nvPr/>
          </p:nvSpPr>
          <p:spPr bwMode="auto">
            <a:xfrm>
              <a:off x="5415722" y="2978150"/>
              <a:ext cx="651638" cy="204542"/>
            </a:xfrm>
            <a:prstGeom prst="roundRect">
              <a:avLst>
                <a:gd name="adj" fmla="val 16667"/>
              </a:avLst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pPr algn="ctr" defTabSz="639763"/>
              <a:r>
                <a:rPr lang="en-US" sz="1700">
                  <a:solidFill>
                    <a:schemeClr val="bg2"/>
                  </a:solidFill>
                  <a:latin typeface="Segoe UI" pitchFamily="34" charset="0"/>
                  <a:cs typeface="Arial" pitchFamily="34" charset="0"/>
                </a:rPr>
                <a:t>Ruby</a:t>
              </a:r>
            </a:p>
          </p:txBody>
        </p:sp>
        <p:sp>
          <p:nvSpPr>
            <p:cNvPr id="39" name="Content"/>
            <p:cNvSpPr>
              <a:spLocks noChangeArrowheads="1"/>
            </p:cNvSpPr>
            <p:nvPr/>
          </p:nvSpPr>
          <p:spPr bwMode="auto">
            <a:xfrm>
              <a:off x="6233083" y="2978150"/>
              <a:ext cx="651638" cy="204542"/>
            </a:xfrm>
            <a:prstGeom prst="roundRect">
              <a:avLst>
                <a:gd name="adj" fmla="val 16667"/>
              </a:avLst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pPr algn="ctr" defTabSz="639763"/>
              <a:r>
                <a:rPr lang="en-US" sz="1700">
                  <a:solidFill>
                    <a:schemeClr val="bg2"/>
                  </a:solidFill>
                  <a:latin typeface="Segoe UI" pitchFamily="34" charset="0"/>
                  <a:cs typeface="Arial" pitchFamily="34" charset="0"/>
                </a:rPr>
                <a:t>Python</a:t>
              </a:r>
            </a:p>
          </p:txBody>
        </p:sp>
      </p:grpSp>
      <p:sp>
        <p:nvSpPr>
          <p:cNvPr id="40" name="Content Container"/>
          <p:cNvSpPr>
            <a:spLocks noChangeArrowheads="1"/>
          </p:cNvSpPr>
          <p:nvPr/>
        </p:nvSpPr>
        <p:spPr bwMode="auto">
          <a:xfrm>
            <a:off x="4235450" y="1663700"/>
            <a:ext cx="2063750" cy="738188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41" name="Header"/>
          <p:cNvSpPr>
            <a:spLocks noChangeArrowheads="1"/>
          </p:cNvSpPr>
          <p:nvPr/>
        </p:nvSpPr>
        <p:spPr bwMode="auto">
          <a:xfrm>
            <a:off x="4235450" y="1665288"/>
            <a:ext cx="2063750" cy="306387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WPF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42" name="Content"/>
          <p:cNvSpPr>
            <a:spLocks noChangeArrowheads="1"/>
          </p:cNvSpPr>
          <p:nvPr/>
        </p:nvSpPr>
        <p:spPr bwMode="auto">
          <a:xfrm>
            <a:off x="4319588" y="2057400"/>
            <a:ext cx="1906587" cy="25717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Extensible Controls</a:t>
            </a:r>
          </a:p>
        </p:txBody>
      </p:sp>
      <p:sp>
        <p:nvSpPr>
          <p:cNvPr id="43" name="Content Container"/>
          <p:cNvSpPr>
            <a:spLocks noChangeArrowheads="1"/>
          </p:cNvSpPr>
          <p:nvPr/>
        </p:nvSpPr>
        <p:spPr bwMode="auto">
          <a:xfrm>
            <a:off x="4237038" y="2455863"/>
            <a:ext cx="2065337" cy="708025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44" name="Header"/>
          <p:cNvSpPr>
            <a:spLocks noChangeArrowheads="1"/>
          </p:cNvSpPr>
          <p:nvPr/>
        </p:nvSpPr>
        <p:spPr bwMode="auto">
          <a:xfrm>
            <a:off x="4237038" y="2457450"/>
            <a:ext cx="2065337" cy="293688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BCL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45" name="Content"/>
          <p:cNvSpPr>
            <a:spLocks noChangeArrowheads="1"/>
          </p:cNvSpPr>
          <p:nvPr/>
        </p:nvSpPr>
        <p:spPr bwMode="auto">
          <a:xfrm>
            <a:off x="4354513" y="2847975"/>
            <a:ext cx="695325" cy="2206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Generics</a:t>
            </a:r>
          </a:p>
        </p:txBody>
      </p:sp>
      <p:sp>
        <p:nvSpPr>
          <p:cNvPr id="46" name="Content"/>
          <p:cNvSpPr>
            <a:spLocks noChangeArrowheads="1"/>
          </p:cNvSpPr>
          <p:nvPr/>
        </p:nvSpPr>
        <p:spPr bwMode="auto">
          <a:xfrm>
            <a:off x="5327650" y="2847975"/>
            <a:ext cx="695325" cy="2206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 Collections</a:t>
            </a:r>
          </a:p>
        </p:txBody>
      </p:sp>
      <p:sp>
        <p:nvSpPr>
          <p:cNvPr id="47" name="Content Container"/>
          <p:cNvSpPr>
            <a:spLocks noChangeArrowheads="1"/>
          </p:cNvSpPr>
          <p:nvPr/>
        </p:nvSpPr>
        <p:spPr bwMode="auto">
          <a:xfrm>
            <a:off x="4630738" y="4603750"/>
            <a:ext cx="2003425" cy="747713"/>
          </a:xfrm>
          <a:prstGeom prst="roundRect">
            <a:avLst>
              <a:gd name="adj" fmla="val 5333"/>
            </a:avLst>
          </a:prstGeom>
          <a:solidFill>
            <a:srgbClr val="FFC27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48" name="Header"/>
          <p:cNvSpPr>
            <a:spLocks noChangeArrowheads="1"/>
          </p:cNvSpPr>
          <p:nvPr/>
        </p:nvSpPr>
        <p:spPr bwMode="auto">
          <a:xfrm>
            <a:off x="4630738" y="4597400"/>
            <a:ext cx="2003425" cy="311150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Inputs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49" name="Content"/>
          <p:cNvSpPr>
            <a:spLocks noChangeArrowheads="1"/>
          </p:cNvSpPr>
          <p:nvPr/>
        </p:nvSpPr>
        <p:spPr bwMode="auto">
          <a:xfrm>
            <a:off x="4752975" y="5000625"/>
            <a:ext cx="655638" cy="2333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Keyboard</a:t>
            </a:r>
          </a:p>
        </p:txBody>
      </p:sp>
      <p:sp>
        <p:nvSpPr>
          <p:cNvPr id="50" name="Content"/>
          <p:cNvSpPr>
            <a:spLocks noChangeArrowheads="1"/>
          </p:cNvSpPr>
          <p:nvPr/>
        </p:nvSpPr>
        <p:spPr bwMode="auto">
          <a:xfrm>
            <a:off x="5635625" y="5005388"/>
            <a:ext cx="517525" cy="223837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Mouse</a:t>
            </a:r>
          </a:p>
        </p:txBody>
      </p:sp>
      <p:sp>
        <p:nvSpPr>
          <p:cNvPr id="51" name="Content"/>
          <p:cNvSpPr>
            <a:spLocks noChangeArrowheads="1"/>
          </p:cNvSpPr>
          <p:nvPr/>
        </p:nvSpPr>
        <p:spPr bwMode="auto">
          <a:xfrm>
            <a:off x="6161088" y="5005388"/>
            <a:ext cx="519112" cy="223837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Ink</a:t>
            </a:r>
          </a:p>
        </p:txBody>
      </p:sp>
      <p:sp>
        <p:nvSpPr>
          <p:cNvPr id="52" name="Content Container"/>
          <p:cNvSpPr>
            <a:spLocks noChangeArrowheads="1"/>
          </p:cNvSpPr>
          <p:nvPr/>
        </p:nvSpPr>
        <p:spPr bwMode="auto">
          <a:xfrm>
            <a:off x="4630738" y="5407025"/>
            <a:ext cx="2003425" cy="749300"/>
          </a:xfrm>
          <a:prstGeom prst="roundRect">
            <a:avLst>
              <a:gd name="adj" fmla="val 5333"/>
            </a:avLst>
          </a:prstGeom>
          <a:solidFill>
            <a:srgbClr val="FFC27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53" name="Header"/>
          <p:cNvSpPr>
            <a:spLocks noChangeArrowheads="1"/>
          </p:cNvSpPr>
          <p:nvPr/>
        </p:nvSpPr>
        <p:spPr bwMode="auto">
          <a:xfrm>
            <a:off x="4630738" y="5410200"/>
            <a:ext cx="2003425" cy="312738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Media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54" name="Content"/>
          <p:cNvSpPr>
            <a:spLocks noChangeArrowheads="1"/>
          </p:cNvSpPr>
          <p:nvPr/>
        </p:nvSpPr>
        <p:spPr bwMode="auto">
          <a:xfrm>
            <a:off x="4800600" y="5819775"/>
            <a:ext cx="488950" cy="2000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VC1</a:t>
            </a:r>
          </a:p>
        </p:txBody>
      </p:sp>
      <p:sp>
        <p:nvSpPr>
          <p:cNvPr id="55" name="Content"/>
          <p:cNvSpPr>
            <a:spLocks noChangeArrowheads="1"/>
          </p:cNvSpPr>
          <p:nvPr/>
        </p:nvSpPr>
        <p:spPr bwMode="auto">
          <a:xfrm>
            <a:off x="5418138" y="5807075"/>
            <a:ext cx="519112" cy="2238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WMA</a:t>
            </a:r>
          </a:p>
        </p:txBody>
      </p:sp>
      <p:sp>
        <p:nvSpPr>
          <p:cNvPr id="56" name="Content"/>
          <p:cNvSpPr>
            <a:spLocks noChangeArrowheads="1"/>
          </p:cNvSpPr>
          <p:nvPr/>
        </p:nvSpPr>
        <p:spPr bwMode="auto">
          <a:xfrm>
            <a:off x="6065838" y="5807075"/>
            <a:ext cx="519112" cy="2238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MP3</a:t>
            </a:r>
          </a:p>
        </p:txBody>
      </p:sp>
      <p:sp>
        <p:nvSpPr>
          <p:cNvPr id="57" name="Content Container"/>
          <p:cNvSpPr>
            <a:spLocks noChangeArrowheads="1"/>
          </p:cNvSpPr>
          <p:nvPr/>
        </p:nvSpPr>
        <p:spPr bwMode="auto">
          <a:xfrm>
            <a:off x="460375" y="1122363"/>
            <a:ext cx="1187450" cy="3111500"/>
          </a:xfrm>
          <a:prstGeom prst="roundRect">
            <a:avLst>
              <a:gd name="adj" fmla="val 5333"/>
            </a:avLst>
          </a:prstGeom>
          <a:solidFill>
            <a:srgbClr val="FFC27F"/>
          </a:solidFill>
          <a:ln w="9525">
            <a:noFill/>
            <a:round/>
            <a:headEnd/>
            <a:tailEnd/>
          </a:ln>
        </p:spPr>
        <p:txBody>
          <a:bodyPr wrap="none" lIns="91435" tIns="45718" rIns="91435" bIns="45718"/>
          <a:lstStyle/>
          <a:p>
            <a:pPr algn="ctr" defTabSz="912813"/>
            <a:endParaRPr lang="es-ES" sz="11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58" name="Header"/>
          <p:cNvSpPr>
            <a:spLocks noChangeArrowheads="1"/>
          </p:cNvSpPr>
          <p:nvPr/>
        </p:nvSpPr>
        <p:spPr bwMode="auto">
          <a:xfrm>
            <a:off x="457200" y="1169988"/>
            <a:ext cx="1200150" cy="663575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91435" tIns="18287" rIns="91435" bIns="18287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Browser </a:t>
            </a:r>
            <a:b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</a:br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Host</a:t>
            </a:r>
          </a:p>
        </p:txBody>
      </p:sp>
      <p:sp>
        <p:nvSpPr>
          <p:cNvPr id="59" name="Content"/>
          <p:cNvSpPr>
            <a:spLocks noChangeArrowheads="1"/>
          </p:cNvSpPr>
          <p:nvPr/>
        </p:nvSpPr>
        <p:spPr bwMode="auto">
          <a:xfrm>
            <a:off x="677863" y="1916113"/>
            <a:ext cx="735012" cy="49847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MS AJAX </a:t>
            </a:r>
          </a:p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Library</a:t>
            </a:r>
          </a:p>
        </p:txBody>
      </p:sp>
      <p:sp>
        <p:nvSpPr>
          <p:cNvPr id="60" name="Content"/>
          <p:cNvSpPr>
            <a:spLocks noChangeArrowheads="1"/>
          </p:cNvSpPr>
          <p:nvPr/>
        </p:nvSpPr>
        <p:spPr bwMode="auto">
          <a:xfrm>
            <a:off x="685800" y="2705100"/>
            <a:ext cx="735013" cy="4143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DOM </a:t>
            </a:r>
          </a:p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Integration</a:t>
            </a:r>
          </a:p>
        </p:txBody>
      </p:sp>
      <p:sp>
        <p:nvSpPr>
          <p:cNvPr id="61" name="Content Container"/>
          <p:cNvSpPr>
            <a:spLocks noChangeArrowheads="1"/>
          </p:cNvSpPr>
          <p:nvPr/>
        </p:nvSpPr>
        <p:spPr bwMode="auto">
          <a:xfrm>
            <a:off x="2689225" y="4586288"/>
            <a:ext cx="1820863" cy="1570037"/>
          </a:xfrm>
          <a:prstGeom prst="roundRect">
            <a:avLst>
              <a:gd name="adj" fmla="val 5333"/>
            </a:avLst>
          </a:prstGeom>
          <a:solidFill>
            <a:srgbClr val="FFC27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62" name="Header"/>
          <p:cNvSpPr>
            <a:spLocks noChangeArrowheads="1"/>
          </p:cNvSpPr>
          <p:nvPr/>
        </p:nvSpPr>
        <p:spPr bwMode="auto">
          <a:xfrm>
            <a:off x="2689225" y="4587875"/>
            <a:ext cx="1820863" cy="314325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UI</a:t>
            </a:r>
            <a:r>
              <a:rPr lang="en-US" sz="1700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 </a:t>
            </a:r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Core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63" name="Content"/>
          <p:cNvSpPr>
            <a:spLocks noChangeArrowheads="1"/>
          </p:cNvSpPr>
          <p:nvPr/>
        </p:nvSpPr>
        <p:spPr bwMode="auto">
          <a:xfrm>
            <a:off x="3792538" y="5505450"/>
            <a:ext cx="612775" cy="3635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Images</a:t>
            </a:r>
          </a:p>
        </p:txBody>
      </p:sp>
      <p:sp>
        <p:nvSpPr>
          <p:cNvPr id="64" name="Content"/>
          <p:cNvSpPr>
            <a:spLocks noChangeArrowheads="1"/>
          </p:cNvSpPr>
          <p:nvPr/>
        </p:nvSpPr>
        <p:spPr bwMode="auto">
          <a:xfrm>
            <a:off x="2878138" y="5095875"/>
            <a:ext cx="612775" cy="3635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Vector</a:t>
            </a:r>
          </a:p>
        </p:txBody>
      </p:sp>
      <p:sp>
        <p:nvSpPr>
          <p:cNvPr id="65" name="Content"/>
          <p:cNvSpPr>
            <a:spLocks noChangeArrowheads="1"/>
          </p:cNvSpPr>
          <p:nvPr/>
        </p:nvSpPr>
        <p:spPr bwMode="auto">
          <a:xfrm>
            <a:off x="3733800" y="5103813"/>
            <a:ext cx="612775" cy="361950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Text</a:t>
            </a:r>
          </a:p>
        </p:txBody>
      </p:sp>
      <p:sp>
        <p:nvSpPr>
          <p:cNvPr id="66" name="Content"/>
          <p:cNvSpPr>
            <a:spLocks noChangeArrowheads="1"/>
          </p:cNvSpPr>
          <p:nvPr/>
        </p:nvSpPr>
        <p:spPr bwMode="auto">
          <a:xfrm>
            <a:off x="2909888" y="5505450"/>
            <a:ext cx="612775" cy="3635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Animation</a:t>
            </a:r>
          </a:p>
        </p:txBody>
      </p:sp>
      <p:sp>
        <p:nvSpPr>
          <p:cNvPr id="67" name="Content Container"/>
          <p:cNvSpPr>
            <a:spLocks noChangeArrowheads="1"/>
          </p:cNvSpPr>
          <p:nvPr/>
        </p:nvSpPr>
        <p:spPr bwMode="auto">
          <a:xfrm>
            <a:off x="6723063" y="4621213"/>
            <a:ext cx="1624012" cy="747712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68" name="Header"/>
          <p:cNvSpPr>
            <a:spLocks noChangeArrowheads="1"/>
          </p:cNvSpPr>
          <p:nvPr/>
        </p:nvSpPr>
        <p:spPr bwMode="auto">
          <a:xfrm>
            <a:off x="6723063" y="4605338"/>
            <a:ext cx="1624012" cy="311150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DRM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69" name="Content"/>
          <p:cNvSpPr>
            <a:spLocks noChangeArrowheads="1"/>
          </p:cNvSpPr>
          <p:nvPr/>
        </p:nvSpPr>
        <p:spPr bwMode="auto">
          <a:xfrm>
            <a:off x="6723063" y="4930775"/>
            <a:ext cx="1616075" cy="3730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Media</a:t>
            </a:r>
          </a:p>
        </p:txBody>
      </p:sp>
      <p:sp>
        <p:nvSpPr>
          <p:cNvPr id="70" name="Content Container"/>
          <p:cNvSpPr>
            <a:spLocks noChangeArrowheads="1"/>
          </p:cNvSpPr>
          <p:nvPr/>
        </p:nvSpPr>
        <p:spPr bwMode="auto">
          <a:xfrm>
            <a:off x="6723063" y="5410200"/>
            <a:ext cx="1624012" cy="731838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71" name="Header"/>
          <p:cNvSpPr>
            <a:spLocks noChangeArrowheads="1"/>
          </p:cNvSpPr>
          <p:nvPr/>
        </p:nvSpPr>
        <p:spPr bwMode="auto">
          <a:xfrm>
            <a:off x="6723063" y="5394325"/>
            <a:ext cx="1624012" cy="304800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Controls</a:t>
            </a:r>
            <a:endParaRPr lang="en-US" sz="1400" b="1">
              <a:solidFill>
                <a:srgbClr val="0070C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72" name="Content"/>
          <p:cNvSpPr>
            <a:spLocks noChangeArrowheads="1"/>
          </p:cNvSpPr>
          <p:nvPr/>
        </p:nvSpPr>
        <p:spPr bwMode="auto">
          <a:xfrm>
            <a:off x="6964363" y="5792788"/>
            <a:ext cx="395287" cy="196850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 dirty="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Layout</a:t>
            </a:r>
          </a:p>
        </p:txBody>
      </p:sp>
      <p:sp>
        <p:nvSpPr>
          <p:cNvPr id="73" name="Content"/>
          <p:cNvSpPr>
            <a:spLocks noChangeArrowheads="1"/>
          </p:cNvSpPr>
          <p:nvPr/>
        </p:nvSpPr>
        <p:spPr bwMode="auto">
          <a:xfrm>
            <a:off x="7635875" y="5768975"/>
            <a:ext cx="569913" cy="24923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 dirty="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Editing</a:t>
            </a:r>
          </a:p>
        </p:txBody>
      </p:sp>
      <p:sp>
        <p:nvSpPr>
          <p:cNvPr id="74" name="Content Container"/>
          <p:cNvSpPr>
            <a:spLocks noChangeArrowheads="1"/>
          </p:cNvSpPr>
          <p:nvPr/>
        </p:nvSpPr>
        <p:spPr bwMode="auto">
          <a:xfrm>
            <a:off x="2114550" y="3224213"/>
            <a:ext cx="6269038" cy="646112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75" name="Rectangle 133"/>
          <p:cNvSpPr>
            <a:spLocks noChangeArrowheads="1"/>
          </p:cNvSpPr>
          <p:nvPr/>
        </p:nvSpPr>
        <p:spPr bwMode="auto">
          <a:xfrm>
            <a:off x="4041775" y="3389313"/>
            <a:ext cx="23495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>
            <a:spAutoFit/>
          </a:bodyPr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CLR Execution Engine</a:t>
            </a:r>
            <a:endParaRPr lang="en-US" sz="2000">
              <a:solidFill>
                <a:schemeClr val="bg2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76" name="Content Container"/>
          <p:cNvSpPr>
            <a:spLocks noChangeArrowheads="1"/>
          </p:cNvSpPr>
          <p:nvPr/>
        </p:nvSpPr>
        <p:spPr bwMode="auto">
          <a:xfrm>
            <a:off x="460375" y="4297363"/>
            <a:ext cx="1187450" cy="2047875"/>
          </a:xfrm>
          <a:prstGeom prst="roundRect">
            <a:avLst>
              <a:gd name="adj" fmla="val 5333"/>
            </a:avLst>
          </a:prstGeom>
          <a:solidFill>
            <a:srgbClr val="FFC27F"/>
          </a:solidFill>
          <a:ln w="9525">
            <a:noFill/>
            <a:round/>
            <a:headEnd/>
            <a:tailEnd/>
          </a:ln>
        </p:spPr>
        <p:txBody>
          <a:bodyPr wrap="none" lIns="91435" tIns="45718" rIns="91435" bIns="45718"/>
          <a:lstStyle/>
          <a:p>
            <a:pPr algn="ctr" defTabSz="912813"/>
            <a:endParaRPr lang="es-ES" sz="11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77" name="Header"/>
          <p:cNvSpPr>
            <a:spLocks noChangeArrowheads="1"/>
          </p:cNvSpPr>
          <p:nvPr/>
        </p:nvSpPr>
        <p:spPr bwMode="auto">
          <a:xfrm>
            <a:off x="458788" y="4344988"/>
            <a:ext cx="1203325" cy="412750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91435" tIns="18287" rIns="91435" bIns="18287"/>
          <a:lstStyle/>
          <a:p>
            <a:pPr algn="ctr" defTabSz="912813"/>
            <a:r>
              <a:rPr lang="en-US" sz="1700" b="1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Deploy</a:t>
            </a:r>
          </a:p>
        </p:txBody>
      </p:sp>
      <p:sp>
        <p:nvSpPr>
          <p:cNvPr id="78" name="Content"/>
          <p:cNvSpPr>
            <a:spLocks noChangeArrowheads="1"/>
          </p:cNvSpPr>
          <p:nvPr/>
        </p:nvSpPr>
        <p:spPr bwMode="auto">
          <a:xfrm>
            <a:off x="701675" y="4943475"/>
            <a:ext cx="735013" cy="5762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FrictionFree </a:t>
            </a:r>
          </a:p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Installer</a:t>
            </a:r>
          </a:p>
        </p:txBody>
      </p:sp>
      <p:sp>
        <p:nvSpPr>
          <p:cNvPr id="79" name="Content"/>
          <p:cNvSpPr>
            <a:spLocks noChangeArrowheads="1"/>
          </p:cNvSpPr>
          <p:nvPr/>
        </p:nvSpPr>
        <p:spPr bwMode="auto">
          <a:xfrm>
            <a:off x="696913" y="5621338"/>
            <a:ext cx="735012" cy="533400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Auto</a:t>
            </a:r>
          </a:p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Updater</a:t>
            </a:r>
          </a:p>
        </p:txBody>
      </p:sp>
      <p:sp>
        <p:nvSpPr>
          <p:cNvPr id="80" name="Content Container"/>
          <p:cNvSpPr>
            <a:spLocks noChangeArrowheads="1"/>
          </p:cNvSpPr>
          <p:nvPr/>
        </p:nvSpPr>
        <p:spPr bwMode="auto">
          <a:xfrm>
            <a:off x="458788" y="3313113"/>
            <a:ext cx="1179512" cy="841375"/>
          </a:xfrm>
          <a:prstGeom prst="roundRect">
            <a:avLst>
              <a:gd name="adj" fmla="val 5333"/>
            </a:avLst>
          </a:prstGeom>
          <a:solidFill>
            <a:srgbClr val="93E2F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81" name="Content"/>
          <p:cNvSpPr>
            <a:spLocks noChangeArrowheads="1"/>
          </p:cNvSpPr>
          <p:nvPr/>
        </p:nvSpPr>
        <p:spPr bwMode="auto">
          <a:xfrm>
            <a:off x="685800" y="3529013"/>
            <a:ext cx="735013" cy="4159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Application</a:t>
            </a:r>
          </a:p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Services</a:t>
            </a:r>
          </a:p>
        </p:txBody>
      </p:sp>
      <p:sp>
        <p:nvSpPr>
          <p:cNvPr id="82" name="Content"/>
          <p:cNvSpPr>
            <a:spLocks noChangeArrowheads="1"/>
          </p:cNvSpPr>
          <p:nvPr/>
        </p:nvSpPr>
        <p:spPr bwMode="auto">
          <a:xfrm>
            <a:off x="6561138" y="2789238"/>
            <a:ext cx="688975" cy="344487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SOAP</a:t>
            </a:r>
          </a:p>
        </p:txBody>
      </p:sp>
      <p:sp>
        <p:nvSpPr>
          <p:cNvPr id="83" name="Content Container"/>
          <p:cNvSpPr>
            <a:spLocks noChangeArrowheads="1"/>
          </p:cNvSpPr>
          <p:nvPr/>
        </p:nvSpPr>
        <p:spPr bwMode="auto">
          <a:xfrm>
            <a:off x="7129463" y="385763"/>
            <a:ext cx="857250" cy="687387"/>
          </a:xfrm>
          <a:prstGeom prst="roundRect">
            <a:avLst>
              <a:gd name="adj" fmla="val 5333"/>
            </a:avLst>
          </a:prstGeom>
          <a:solidFill>
            <a:srgbClr val="FFC27F"/>
          </a:solidFill>
          <a:ln w="9525">
            <a:noFill/>
            <a:round/>
            <a:headEnd/>
            <a:tailEnd/>
          </a:ln>
        </p:spPr>
        <p:txBody>
          <a:bodyPr wrap="none" lIns="64008" tIns="32004" rIns="64008" bIns="32004"/>
          <a:lstStyle/>
          <a:p>
            <a:pPr algn="ctr" defTabSz="912813"/>
            <a:endParaRPr lang="es-ES" sz="1300">
              <a:solidFill>
                <a:srgbClr val="000000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84" name="Header"/>
          <p:cNvSpPr>
            <a:spLocks noChangeArrowheads="1"/>
          </p:cNvSpPr>
          <p:nvPr/>
        </p:nvSpPr>
        <p:spPr bwMode="auto">
          <a:xfrm>
            <a:off x="7129463" y="444500"/>
            <a:ext cx="857250" cy="317500"/>
          </a:xfrm>
          <a:prstGeom prst="roundRect">
            <a:avLst>
              <a:gd name="adj" fmla="val 5333"/>
            </a:avLst>
          </a:prstGeom>
          <a:solidFill>
            <a:srgbClr val="FF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lIns="64008" tIns="12802" rIns="64008" bIns="12802"/>
          <a:lstStyle/>
          <a:p>
            <a:pPr algn="ctr" defTabSz="912813"/>
            <a:r>
              <a:rPr lang="en-US" sz="1400">
                <a:solidFill>
                  <a:srgbClr val="0070C0"/>
                </a:solidFill>
                <a:latin typeface="Segoe UI" pitchFamily="34" charset="0"/>
                <a:cs typeface="Arial" pitchFamily="34" charset="0"/>
              </a:rPr>
              <a:t>Legend</a:t>
            </a:r>
          </a:p>
        </p:txBody>
      </p:sp>
      <p:sp>
        <p:nvSpPr>
          <p:cNvPr id="85" name="Content"/>
          <p:cNvSpPr>
            <a:spLocks noChangeArrowheads="1"/>
          </p:cNvSpPr>
          <p:nvPr/>
        </p:nvSpPr>
        <p:spPr bwMode="auto">
          <a:xfrm>
            <a:off x="7312025" y="806450"/>
            <a:ext cx="473075" cy="2381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lIns="64008" tIns="32004" rIns="64008" bIns="32004" anchor="ctr"/>
          <a:lstStyle/>
          <a:p>
            <a:pPr algn="ctr" defTabSz="639763"/>
            <a:r>
              <a:rPr lang="en-US" sz="1700">
                <a:solidFill>
                  <a:schemeClr val="bg2"/>
                </a:solidFill>
                <a:latin typeface="Segoe UI" pitchFamily="34" charset="0"/>
                <a:cs typeface="Arial" pitchFamily="34" charset="0"/>
              </a:rPr>
              <a:t>V1.0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Silverlight</a:t>
            </a:r>
            <a:r>
              <a:rPr lang="es-ES" dirty="0" smtClean="0"/>
              <a:t> 2.0: Otros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3939027"/>
          </a:xfrm>
        </p:spPr>
        <p:txBody>
          <a:bodyPr/>
          <a:lstStyle/>
          <a:p>
            <a:r>
              <a:rPr lang="es-ES" sz="2800" dirty="0" smtClean="0"/>
              <a:t>Integración con HTML (</a:t>
            </a:r>
            <a:r>
              <a:rPr lang="es-ES" sz="2800" dirty="0" err="1" smtClean="0"/>
              <a:t>HtmlPage.Window</a:t>
            </a:r>
            <a:r>
              <a:rPr lang="es-ES" sz="2800" dirty="0" smtClean="0"/>
              <a:t>, </a:t>
            </a:r>
            <a:r>
              <a:rPr lang="es-ES" sz="2800" dirty="0" err="1" smtClean="0"/>
              <a:t>HtmlDocument</a:t>
            </a:r>
            <a:r>
              <a:rPr lang="es-ES" sz="2800" dirty="0" smtClean="0"/>
              <a:t>, </a:t>
            </a:r>
            <a:r>
              <a:rPr lang="es-ES" sz="2800" dirty="0" err="1" smtClean="0"/>
              <a:t>HtmlElement</a:t>
            </a:r>
            <a:r>
              <a:rPr lang="es-ES" sz="2800" dirty="0" smtClean="0"/>
              <a:t>)</a:t>
            </a:r>
          </a:p>
          <a:p>
            <a:r>
              <a:rPr lang="es-ES" sz="2800" dirty="0" smtClean="0"/>
              <a:t>Comunicación desde </a:t>
            </a:r>
            <a:r>
              <a:rPr lang="es-ES" sz="2800" dirty="0" err="1" smtClean="0"/>
              <a:t>Javascript</a:t>
            </a:r>
            <a:r>
              <a:rPr lang="es-ES" sz="2800" dirty="0" smtClean="0"/>
              <a:t> con Código Manejado ([</a:t>
            </a:r>
            <a:r>
              <a:rPr lang="es-ES" sz="2800" dirty="0" err="1" smtClean="0"/>
              <a:t>Scriptable</a:t>
            </a:r>
            <a:r>
              <a:rPr lang="es-ES" sz="2800" dirty="0" smtClean="0"/>
              <a:t>])</a:t>
            </a:r>
          </a:p>
          <a:p>
            <a:r>
              <a:rPr lang="es-ES" sz="2800" dirty="0" err="1" smtClean="0"/>
              <a:t>Application</a:t>
            </a:r>
            <a:r>
              <a:rPr lang="es-ES" sz="2800" dirty="0" smtClean="0"/>
              <a:t> Services (</a:t>
            </a:r>
            <a:r>
              <a:rPr lang="es-ES" sz="2800" dirty="0" err="1" smtClean="0"/>
              <a:t>Membership</a:t>
            </a:r>
            <a:r>
              <a:rPr lang="es-ES" sz="2800" dirty="0" smtClean="0"/>
              <a:t> y </a:t>
            </a:r>
            <a:r>
              <a:rPr lang="es-ES" sz="2800" dirty="0" err="1" smtClean="0"/>
              <a:t>Profile</a:t>
            </a:r>
            <a:r>
              <a:rPr lang="es-ES" sz="2800" dirty="0" smtClean="0"/>
              <a:t>, en breve Roles)</a:t>
            </a:r>
          </a:p>
          <a:p>
            <a:r>
              <a:rPr lang="es-ES" sz="2800" dirty="0" err="1" smtClean="0"/>
              <a:t>Isolated</a:t>
            </a:r>
            <a:r>
              <a:rPr lang="es-ES" sz="2800" dirty="0" smtClean="0"/>
              <a:t> Storage</a:t>
            </a:r>
          </a:p>
          <a:p>
            <a:r>
              <a:rPr lang="es-ES" sz="2800" dirty="0" err="1" smtClean="0"/>
              <a:t>OpenFileDialog</a:t>
            </a:r>
            <a:endParaRPr lang="es-ES" sz="2800" dirty="0" smtClean="0"/>
          </a:p>
          <a:p>
            <a:r>
              <a:rPr lang="es-ES" sz="2800" dirty="0" smtClean="0"/>
              <a:t>Controles Personalizados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err="1" smtClean="0"/>
              <a:t>Silverlight</a:t>
            </a:r>
            <a:r>
              <a:rPr lang="es-ES" dirty="0" smtClean="0"/>
              <a:t> 2.0 en </a:t>
            </a:r>
            <a:r>
              <a:rPr lang="es-ES" dirty="0" err="1" smtClean="0"/>
              <a:t>Album</a:t>
            </a:r>
            <a:r>
              <a:rPr lang="es-ES" dirty="0" smtClean="0"/>
              <a:t> de Viaje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75700" cy="609398"/>
          </a:xfrm>
        </p:spPr>
        <p:txBody>
          <a:bodyPr/>
          <a:lstStyle/>
          <a:p>
            <a:r>
              <a:rPr lang="es-ES" dirty="0" smtClean="0"/>
              <a:t>Integración </a:t>
            </a:r>
            <a:r>
              <a:rPr lang="es-ES" dirty="0" err="1" smtClean="0"/>
              <a:t>Ajax</a:t>
            </a:r>
            <a:r>
              <a:rPr lang="es-ES" dirty="0" smtClean="0"/>
              <a:t> + </a:t>
            </a:r>
            <a:r>
              <a:rPr lang="es-ES" dirty="0" err="1" smtClean="0"/>
              <a:t>Silverlight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5606663"/>
          </a:xfrm>
        </p:spPr>
        <p:txBody>
          <a:bodyPr/>
          <a:lstStyle/>
          <a:p>
            <a:r>
              <a:rPr lang="es-ES" sz="3600" dirty="0" smtClean="0"/>
              <a:t>&lt;</a:t>
            </a:r>
            <a:r>
              <a:rPr lang="es-ES" sz="3600" dirty="0" err="1" smtClean="0"/>
              <a:t>asp:Media</a:t>
            </a:r>
            <a:r>
              <a:rPr lang="es-ES" sz="3600" dirty="0" smtClean="0"/>
              <a:t>&gt; control</a:t>
            </a:r>
          </a:p>
          <a:p>
            <a:pPr>
              <a:buNone/>
            </a:pPr>
            <a:endParaRPr lang="es-ES" sz="3600" dirty="0" smtClean="0"/>
          </a:p>
          <a:p>
            <a:r>
              <a:rPr lang="es-ES" sz="3600" dirty="0" smtClean="0"/>
              <a:t>&lt;</a:t>
            </a:r>
            <a:r>
              <a:rPr lang="es-ES" sz="3600" dirty="0" err="1" smtClean="0"/>
              <a:t>asp:Xaml</a:t>
            </a:r>
            <a:r>
              <a:rPr lang="es-ES" sz="3600" dirty="0" smtClean="0"/>
              <a:t>&gt; control</a:t>
            </a:r>
          </a:p>
          <a:p>
            <a:pPr lvl="1"/>
            <a:r>
              <a:rPr lang="en-US" sz="3200" dirty="0" smtClean="0"/>
              <a:t>Es un </a:t>
            </a:r>
            <a:r>
              <a:rPr lang="en-US" sz="3200" dirty="0" err="1" smtClean="0"/>
              <a:t>IScriptControl</a:t>
            </a:r>
            <a:endParaRPr lang="en-US" sz="3200" dirty="0" smtClean="0"/>
          </a:p>
          <a:p>
            <a:pPr lvl="1"/>
            <a:r>
              <a:rPr lang="en-US" sz="3200" dirty="0" err="1" smtClean="0"/>
              <a:t>Simplifica</a:t>
            </a:r>
            <a:r>
              <a:rPr lang="en-US" sz="3200" dirty="0" smtClean="0"/>
              <a:t> “</a:t>
            </a:r>
            <a:r>
              <a:rPr lang="en-US" sz="3200" dirty="0" err="1" smtClean="0"/>
              <a:t>embeber</a:t>
            </a:r>
            <a:r>
              <a:rPr lang="en-US" sz="3200" dirty="0" smtClean="0"/>
              <a:t>” </a:t>
            </a:r>
            <a:r>
              <a:rPr lang="en-US" sz="3200" dirty="0" err="1" smtClean="0"/>
              <a:t>Silverlight</a:t>
            </a:r>
            <a:endParaRPr lang="es-ES" sz="3600" dirty="0" smtClean="0"/>
          </a:p>
          <a:p>
            <a:pPr lvl="1"/>
            <a:r>
              <a:rPr lang="es-ES" sz="3200" dirty="0" smtClean="0"/>
              <a:t>Usamos </a:t>
            </a:r>
            <a:r>
              <a:rPr lang="es-ES" sz="3200" dirty="0" err="1" smtClean="0"/>
              <a:t>Ajax</a:t>
            </a:r>
            <a:r>
              <a:rPr lang="es-ES" sz="3200" dirty="0" smtClean="0"/>
              <a:t> para empaquetar:</a:t>
            </a:r>
          </a:p>
          <a:p>
            <a:pPr lvl="2"/>
            <a:r>
              <a:rPr lang="es-ES" sz="2800" dirty="0" err="1" smtClean="0"/>
              <a:t>Behavior</a:t>
            </a:r>
            <a:r>
              <a:rPr lang="es-ES" sz="2800" dirty="0" smtClean="0"/>
              <a:t> de cliente</a:t>
            </a:r>
          </a:p>
          <a:p>
            <a:pPr lvl="2"/>
            <a:r>
              <a:rPr lang="es-ES" sz="2800" dirty="0" smtClean="0"/>
              <a:t>Control Servidor</a:t>
            </a:r>
          </a:p>
          <a:p>
            <a:pPr lvl="2"/>
            <a:endParaRPr lang="en-US" sz="2800" dirty="0" smtClean="0"/>
          </a:p>
          <a:p>
            <a:pPr lvl="1"/>
            <a:endParaRPr lang="es-ES" sz="3200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Ejemplo de control Media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y Tecnologías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36000" y="914400"/>
            <a:ext cx="9180000" cy="548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2677014"/>
            <a:ext cx="9144000" cy="2852195"/>
          </a:xfrm>
          <a:prstGeom prst="rect">
            <a:avLst/>
          </a:prstGeom>
          <a:gradFill flip="none" rotWithShape="1">
            <a:gsLst>
              <a:gs pos="0">
                <a:srgbClr val="BFE7F7">
                  <a:alpha val="0"/>
                </a:srgbClr>
              </a:gs>
              <a:gs pos="28000">
                <a:srgbClr val="54B0E2">
                  <a:shade val="45000"/>
                  <a:satMod val="170000"/>
                  <a:alpha val="13000"/>
                </a:srgbClr>
              </a:gs>
              <a:gs pos="70000">
                <a:srgbClr val="54B0E2">
                  <a:tint val="99000"/>
                  <a:shade val="65000"/>
                  <a:satMod val="155000"/>
                  <a:alpha val="24000"/>
                </a:srgbClr>
              </a:gs>
              <a:gs pos="100000">
                <a:srgbClr val="54B0E2">
                  <a:tint val="95500"/>
                  <a:shade val="100000"/>
                  <a:satMod val="155000"/>
                  <a:alpha val="42000"/>
                </a:srgb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contourClr>
              <a:srgbClr val="54B0E2">
                <a:satMod val="300000"/>
              </a:srgbClr>
            </a:contourClr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6" name="Group 146"/>
          <p:cNvGrpSpPr/>
          <p:nvPr/>
        </p:nvGrpSpPr>
        <p:grpSpPr>
          <a:xfrm>
            <a:off x="242304" y="2730614"/>
            <a:ext cx="8362822" cy="2617097"/>
            <a:chOff x="265113" y="1642631"/>
            <a:chExt cx="11147525" cy="3558092"/>
          </a:xfrm>
        </p:grpSpPr>
        <p:grpSp>
          <p:nvGrpSpPr>
            <p:cNvPr id="7" name="Group 143"/>
            <p:cNvGrpSpPr/>
            <p:nvPr/>
          </p:nvGrpSpPr>
          <p:grpSpPr>
            <a:xfrm>
              <a:off x="413613" y="3506210"/>
              <a:ext cx="4164668" cy="1694513"/>
              <a:chOff x="413613" y="1577929"/>
              <a:chExt cx="4164668" cy="169451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613" y="1577929"/>
                <a:ext cx="1539012" cy="1694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Expression" descr="Expression-Studio_bL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1930080" y="2020499"/>
                <a:ext cx="2648201" cy="572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38100" dist="25400" dir="2700000" algn="tl" rotWithShape="0">
                  <a:prstClr val="black">
                    <a:alpha val="56000"/>
                  </a:prstClr>
                </a:outerShdw>
              </a:effectLst>
            </p:spPr>
          </p:pic>
        </p:grpSp>
        <p:grpSp>
          <p:nvGrpSpPr>
            <p:cNvPr id="8" name="Group 142"/>
            <p:cNvGrpSpPr/>
            <p:nvPr/>
          </p:nvGrpSpPr>
          <p:grpSpPr>
            <a:xfrm>
              <a:off x="406222" y="1642631"/>
              <a:ext cx="4435224" cy="1585409"/>
              <a:chOff x="406222" y="3591869"/>
              <a:chExt cx="4435224" cy="158540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06222" y="3591869"/>
                <a:ext cx="1314220" cy="1585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3" descr="Visual Studio 2005 logo h whit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90532" y="4044235"/>
                <a:ext cx="2950914" cy="46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265113" y="3430588"/>
              <a:ext cx="11147525" cy="158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ysDot"/>
            </a:ln>
            <a:effectLst/>
          </p:spPr>
        </p:cxnSp>
      </p:grpSp>
      <p:pic>
        <p:nvPicPr>
          <p:cNvPr id="14" name="Picture 13" descr="circ-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807" y="1992081"/>
            <a:ext cx="2508193" cy="4281857"/>
          </a:xfrm>
          <a:prstGeom prst="rect">
            <a:avLst/>
          </a:prstGeom>
        </p:spPr>
      </p:pic>
      <p:pic>
        <p:nvPicPr>
          <p:cNvPr id="15" name="Picture 14" descr="circ-lef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4821" y="1987707"/>
            <a:ext cx="2508193" cy="4281857"/>
          </a:xfrm>
          <a:prstGeom prst="rect">
            <a:avLst/>
          </a:prstGeom>
        </p:spPr>
      </p:pic>
      <p:pic>
        <p:nvPicPr>
          <p:cNvPr id="16" name="Picture 15" descr="logos-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5744" y="3138423"/>
            <a:ext cx="1222040" cy="958527"/>
          </a:xfrm>
          <a:prstGeom prst="rect">
            <a:avLst/>
          </a:prstGeom>
        </p:spPr>
      </p:pic>
      <p:pic>
        <p:nvPicPr>
          <p:cNvPr id="17" name="Picture 16" descr="logos-lef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56595" y="3138423"/>
            <a:ext cx="1222041" cy="9585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1742" y="2121307"/>
            <a:ext cx="106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</a:rPr>
              <a:t>web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5744" y="2092732"/>
            <a:ext cx="163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</a:rPr>
              <a:t>desktop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Light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756595" y="2624565"/>
            <a:ext cx="1435031" cy="1588"/>
          </a:xfrm>
          <a:prstGeom prst="line">
            <a:avLst/>
          </a:prstGeom>
          <a:noFill/>
          <a:ln w="9525" cap="flat" cmpd="sng" algn="ctr">
            <a:solidFill>
              <a:srgbClr val="BFE7F7"/>
            </a:solidFill>
            <a:prstDash val="sysDash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7205743" y="2622585"/>
            <a:ext cx="1435031" cy="1588"/>
          </a:xfrm>
          <a:prstGeom prst="line">
            <a:avLst/>
          </a:prstGeom>
          <a:noFill/>
          <a:ln w="9525" cap="flat" cmpd="sng" algn="ctr">
            <a:solidFill>
              <a:srgbClr val="BFE7F7"/>
            </a:solidFill>
            <a:prstDash val="sysDash"/>
          </a:ln>
          <a:effectLst/>
        </p:spPr>
      </p:cxnSp>
      <p:pic>
        <p:nvPicPr>
          <p:cNvPr id="22" name="Picture 21" descr="circ-solid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1991707"/>
            <a:ext cx="4459621" cy="4372465"/>
          </a:xfrm>
          <a:prstGeom prst="rect">
            <a:avLst/>
          </a:prstGeom>
        </p:spPr>
      </p:pic>
      <p:grpSp>
        <p:nvGrpSpPr>
          <p:cNvPr id="23" name="Group 62"/>
          <p:cNvGrpSpPr/>
          <p:nvPr/>
        </p:nvGrpSpPr>
        <p:grpSpPr>
          <a:xfrm>
            <a:off x="4419600" y="1991707"/>
            <a:ext cx="4454297" cy="4367245"/>
            <a:chOff x="5394054" y="2058431"/>
            <a:chExt cx="5821427" cy="5821427"/>
          </a:xfrm>
        </p:grpSpPr>
        <p:pic>
          <p:nvPicPr>
            <p:cNvPr id="24" name="Picture 23" descr="circ-solid3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94054" y="2058431"/>
              <a:ext cx="5821427" cy="582142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930691" y="6222910"/>
              <a:ext cx="2712626" cy="105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 pitchFamily="34" charset="0"/>
                </a:rPr>
                <a:t>media &amp; RIA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1742" y="2115532"/>
            <a:ext cx="106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</a:rPr>
              <a:t>web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0900" y="2096482"/>
            <a:ext cx="168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</a:rPr>
              <a:t>desktop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Light" pitchFamily="34" charset="0"/>
            </a:endParaRPr>
          </a:p>
        </p:txBody>
      </p:sp>
      <p:pic>
        <p:nvPicPr>
          <p:cNvPr id="28" name="Picture 3" descr="\\sharepoint\sites\silverlight\Marketing\Branding\Logo_Lockups_r\Logo_Lockups_r\vertical_r\Sl_v_rgb_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629" y="3952194"/>
            <a:ext cx="1039330" cy="113757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5603643" y="5142135"/>
            <a:ext cx="2093572" cy="1588"/>
          </a:xfrm>
          <a:prstGeom prst="line">
            <a:avLst/>
          </a:prstGeom>
          <a:noFill/>
          <a:ln w="9525" cap="flat" cmpd="sng" algn="ctr">
            <a:solidFill>
              <a:srgbClr val="BFE7F7"/>
            </a:solidFill>
            <a:prstDash val="sysDash"/>
          </a:ln>
          <a:effectLst/>
        </p:spPr>
      </p:cxnSp>
      <p:sp>
        <p:nvSpPr>
          <p:cNvPr id="30" name="Oval 29"/>
          <p:cNvSpPr/>
          <p:nvPr/>
        </p:nvSpPr>
        <p:spPr bwMode="hidden">
          <a:xfrm>
            <a:off x="4343400" y="1915507"/>
            <a:ext cx="4696905" cy="4564383"/>
          </a:xfrm>
          <a:prstGeom prst="ellipse">
            <a:avLst/>
          </a:prstGeom>
          <a:gradFill flip="none" rotWithShape="1">
            <a:gsLst>
              <a:gs pos="0">
                <a:srgbClr val="E8E8E2">
                  <a:tint val="62000"/>
                  <a:satMod val="180000"/>
                  <a:alpha val="0"/>
                </a:srgbClr>
              </a:gs>
              <a:gs pos="65000">
                <a:srgbClr val="E8E8E2">
                  <a:tint val="32000"/>
                  <a:satMod val="250000"/>
                  <a:alpha val="26000"/>
                </a:srgbClr>
              </a:gs>
              <a:gs pos="100000">
                <a:srgbClr val="E8E8E2">
                  <a:tint val="23000"/>
                  <a:satMod val="300000"/>
                  <a:alpha val="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E8E8E2"/>
            </a:solidFill>
            <a:prstDash val="solid"/>
            <a:headEnd type="none" w="med" len="med"/>
            <a:tailEnd type="none" w="med" len="med"/>
          </a:ln>
          <a:effectLst>
            <a:glow rad="228600">
              <a:srgbClr val="54B0E2">
                <a:satMod val="175000"/>
                <a:alpha val="4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pic>
        <p:nvPicPr>
          <p:cNvPr id="31" name="Picture 30" descr="circ-ne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43600" y="3515707"/>
            <a:ext cx="1332611" cy="53457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8" grpId="1"/>
      <p:bldP spid="19" grpId="0"/>
      <p:bldP spid="19" grpId="1"/>
      <p:bldP spid="26" grpId="0"/>
      <p:bldP spid="27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Windows Live </a:t>
            </a:r>
            <a:r>
              <a:rPr lang="es-ES" dirty="0" err="1" smtClean="0"/>
              <a:t>Platform</a:t>
            </a:r>
            <a:endParaRPr lang="es-ES" dirty="0"/>
          </a:p>
        </p:txBody>
      </p:sp>
      <p:sp>
        <p:nvSpPr>
          <p:cNvPr id="61" name="Rounded Rectangle 60"/>
          <p:cNvSpPr>
            <a:spLocks/>
          </p:cNvSpPr>
          <p:nvPr/>
        </p:nvSpPr>
        <p:spPr>
          <a:xfrm>
            <a:off x="171244" y="1143000"/>
            <a:ext cx="1051560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2" name="Rounded Rectangle 61"/>
          <p:cNvSpPr>
            <a:spLocks/>
          </p:cNvSpPr>
          <p:nvPr/>
        </p:nvSpPr>
        <p:spPr>
          <a:xfrm>
            <a:off x="1246188" y="1143000"/>
            <a:ext cx="1096962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3" name="Rounded Rectangle 62"/>
          <p:cNvSpPr>
            <a:spLocks/>
          </p:cNvSpPr>
          <p:nvPr/>
        </p:nvSpPr>
        <p:spPr>
          <a:xfrm>
            <a:off x="6810375" y="1143000"/>
            <a:ext cx="1096963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4" name="Rounded Rectangle 63"/>
          <p:cNvSpPr>
            <a:spLocks/>
          </p:cNvSpPr>
          <p:nvPr/>
        </p:nvSpPr>
        <p:spPr>
          <a:xfrm>
            <a:off x="7913227" y="1143000"/>
            <a:ext cx="1051560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5" name="Rounded Rectangle 64"/>
          <p:cNvSpPr>
            <a:spLocks/>
          </p:cNvSpPr>
          <p:nvPr/>
        </p:nvSpPr>
        <p:spPr>
          <a:xfrm>
            <a:off x="4592638" y="1143000"/>
            <a:ext cx="1096962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6" name="Rounded Rectangle 65"/>
          <p:cNvSpPr>
            <a:spLocks/>
          </p:cNvSpPr>
          <p:nvPr/>
        </p:nvSpPr>
        <p:spPr>
          <a:xfrm>
            <a:off x="2366963" y="1143000"/>
            <a:ext cx="1096962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7" name="Rounded Rectangle 66"/>
          <p:cNvSpPr>
            <a:spLocks/>
          </p:cNvSpPr>
          <p:nvPr/>
        </p:nvSpPr>
        <p:spPr>
          <a:xfrm>
            <a:off x="5695950" y="1143000"/>
            <a:ext cx="1096963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8" name="Rounded Rectangle 67"/>
          <p:cNvSpPr>
            <a:spLocks/>
          </p:cNvSpPr>
          <p:nvPr/>
        </p:nvSpPr>
        <p:spPr>
          <a:xfrm>
            <a:off x="3471863" y="1143000"/>
            <a:ext cx="1096962" cy="45720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grpSp>
        <p:nvGrpSpPr>
          <p:cNvPr id="3" name="Group 86"/>
          <p:cNvGrpSpPr/>
          <p:nvPr/>
        </p:nvGrpSpPr>
        <p:grpSpPr>
          <a:xfrm>
            <a:off x="5600673" y="1936705"/>
            <a:ext cx="1232698" cy="1155110"/>
            <a:chOff x="5600673" y="1936705"/>
            <a:chExt cx="1232698" cy="1155110"/>
          </a:xfrm>
        </p:grpSpPr>
        <p:pic>
          <p:nvPicPr>
            <p:cNvPr id="70" name="Picture 69" descr="sear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5775" y="1936705"/>
              <a:ext cx="764577" cy="7772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1" name="Rounded Rectangle 70"/>
            <p:cNvSpPr/>
            <p:nvPr/>
          </p:nvSpPr>
          <p:spPr>
            <a:xfrm>
              <a:off x="5600673" y="2785348"/>
              <a:ext cx="1232698" cy="306467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Live Search</a:t>
              </a:r>
            </a:p>
          </p:txBody>
        </p:sp>
      </p:grpSp>
      <p:sp>
        <p:nvSpPr>
          <p:cNvPr id="72" name="Rounded Rectangle 71"/>
          <p:cNvSpPr>
            <a:spLocks noChangeAspect="1"/>
          </p:cNvSpPr>
          <p:nvPr/>
        </p:nvSpPr>
        <p:spPr>
          <a:xfrm rot="16200000">
            <a:off x="2926540" y="-886637"/>
            <a:ext cx="3048003" cy="8472519"/>
          </a:xfrm>
          <a:prstGeom prst="roundRect">
            <a:avLst/>
          </a:prstGeom>
          <a:noFill/>
          <a:ln w="3175" cap="flat" cmpd="sng" algn="ctr">
            <a:solidFill>
              <a:srgbClr val="1F497D">
                <a:lumMod val="75000"/>
              </a:srgbClr>
            </a:solidFill>
            <a:prstDash val="sysDot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FC399"/>
              </a:buClr>
              <a:buSzPct val="95000"/>
              <a:buFont typeface="Wingdings" pitchFamily="-96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Semibold"/>
                <a:ea typeface="+mn-ea"/>
                <a:cs typeface="+mn-cs"/>
              </a:rPr>
              <a:t>Service APIs &amp; Controls</a:t>
            </a:r>
          </a:p>
        </p:txBody>
      </p:sp>
      <p:grpSp>
        <p:nvGrpSpPr>
          <p:cNvPr id="4" name="Group 56"/>
          <p:cNvGrpSpPr/>
          <p:nvPr/>
        </p:nvGrpSpPr>
        <p:grpSpPr>
          <a:xfrm>
            <a:off x="817467" y="1959583"/>
            <a:ext cx="1143000" cy="1240817"/>
            <a:chOff x="817467" y="1959583"/>
            <a:chExt cx="1143000" cy="1240817"/>
          </a:xfrm>
        </p:grpSpPr>
        <p:grpSp>
          <p:nvGrpSpPr>
            <p:cNvPr id="5" name="Group 58"/>
            <p:cNvGrpSpPr/>
            <p:nvPr/>
          </p:nvGrpSpPr>
          <p:grpSpPr>
            <a:xfrm>
              <a:off x="1017491" y="1959583"/>
              <a:ext cx="841248" cy="762000"/>
              <a:chOff x="1013460" y="1969770"/>
              <a:chExt cx="841248" cy="762000"/>
            </a:xfrm>
            <a:effectLst/>
          </p:grpSpPr>
          <p:sp>
            <p:nvSpPr>
              <p:cNvPr id="76" name="Rounded Rectangle 75"/>
              <p:cNvSpPr/>
              <p:nvPr/>
            </p:nvSpPr>
            <p:spPr>
              <a:xfrm>
                <a:off x="1013460" y="1969770"/>
                <a:ext cx="841248" cy="76200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pic>
            <p:nvPicPr>
              <p:cNvPr id="77" name="Picture 21" descr="silverlight_logo_small.gi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0928" y="1981200"/>
                <a:ext cx="735012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55000" dir="5400000" sy="-100000" algn="bl" rotWithShape="0"/>
              </a:effectLst>
            </p:spPr>
          </p:pic>
        </p:grpSp>
        <p:sp>
          <p:nvSpPr>
            <p:cNvPr id="75" name="Rounded Rectangle 74"/>
            <p:cNvSpPr/>
            <p:nvPr/>
          </p:nvSpPr>
          <p:spPr>
            <a:xfrm>
              <a:off x="817467" y="2689622"/>
              <a:ext cx="1143000" cy="51077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Silverlight Streaming</a:t>
              </a: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2212656" y="1981200"/>
            <a:ext cx="1336042" cy="1250325"/>
            <a:chOff x="2212656" y="1981200"/>
            <a:chExt cx="1336042" cy="1250325"/>
          </a:xfrm>
        </p:grpSpPr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14600" y="1981200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0" name="Rounded Rectangle 79"/>
            <p:cNvSpPr/>
            <p:nvPr/>
          </p:nvSpPr>
          <p:spPr>
            <a:xfrm>
              <a:off x="2212656" y="2720747"/>
              <a:ext cx="1336042" cy="51077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Spaces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Photos</a:t>
              </a:r>
            </a:p>
          </p:txBody>
        </p:sp>
      </p:grpSp>
      <p:grpSp>
        <p:nvGrpSpPr>
          <p:cNvPr id="7" name="Group 85"/>
          <p:cNvGrpSpPr/>
          <p:nvPr/>
        </p:nvGrpSpPr>
        <p:grpSpPr>
          <a:xfrm>
            <a:off x="2179157" y="3455894"/>
            <a:ext cx="1420291" cy="1161837"/>
            <a:chOff x="2179157" y="3455894"/>
            <a:chExt cx="1420291" cy="1161837"/>
          </a:xfrm>
        </p:grpSpPr>
        <p:pic>
          <p:nvPicPr>
            <p:cNvPr id="82" name="Picture 8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2529" y="3455894"/>
              <a:ext cx="800104" cy="648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3" name="Rounded Rectangle 82"/>
            <p:cNvSpPr/>
            <p:nvPr/>
          </p:nvSpPr>
          <p:spPr>
            <a:xfrm>
              <a:off x="2179157" y="4106953"/>
              <a:ext cx="1420291" cy="51077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Live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Contacts </a:t>
              </a: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087906" y="1985682"/>
            <a:ext cx="1115336" cy="1250325"/>
            <a:chOff x="3504296" y="4449927"/>
            <a:chExt cx="1115336" cy="1250325"/>
          </a:xfrm>
        </p:grpSpPr>
        <p:pic>
          <p:nvPicPr>
            <p:cNvPr id="85" name="Picture 6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31892" y="4449927"/>
              <a:ext cx="777240" cy="7772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Rounded Rectangle 85"/>
            <p:cNvSpPr/>
            <p:nvPr/>
          </p:nvSpPr>
          <p:spPr>
            <a:xfrm>
              <a:off x="3504296" y="5189474"/>
              <a:ext cx="1115336" cy="51077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IM &amp; Presence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4029635" y="3492755"/>
            <a:ext cx="1163666" cy="1168892"/>
            <a:chOff x="4583836" y="4531360"/>
            <a:chExt cx="1163666" cy="1168892"/>
          </a:xfrm>
        </p:grpSpPr>
        <p:sp>
          <p:nvSpPr>
            <p:cNvPr id="88" name="Rounded Rectangle 87"/>
            <p:cNvSpPr/>
            <p:nvPr/>
          </p:nvSpPr>
          <p:spPr>
            <a:xfrm>
              <a:off x="4583836" y="5189474"/>
              <a:ext cx="1163666" cy="51077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Live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Alerts</a:t>
              </a:r>
            </a:p>
          </p:txBody>
        </p:sp>
        <p:pic>
          <p:nvPicPr>
            <p:cNvPr id="89" name="Picture 8" descr="WL_Alerts_RGB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6086" y="4531360"/>
              <a:ext cx="649810" cy="65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76"/>
          <p:cNvGrpSpPr/>
          <p:nvPr/>
        </p:nvGrpSpPr>
        <p:grpSpPr>
          <a:xfrm>
            <a:off x="5562600" y="3388659"/>
            <a:ext cx="1371600" cy="1250325"/>
            <a:chOff x="5528693" y="3393141"/>
            <a:chExt cx="1371600" cy="1250325"/>
          </a:xfrm>
        </p:grpSpPr>
        <p:pic>
          <p:nvPicPr>
            <p:cNvPr id="91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78832" y="3393141"/>
              <a:ext cx="731520" cy="8840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2" name="Rounded Rectangle 91"/>
            <p:cNvSpPr/>
            <p:nvPr/>
          </p:nvSpPr>
          <p:spPr>
            <a:xfrm>
              <a:off x="5528693" y="4132688"/>
              <a:ext cx="1371600" cy="51077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Virtual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Earth</a:t>
              </a:r>
            </a:p>
          </p:txBody>
        </p:sp>
      </p:grpSp>
      <p:grpSp>
        <p:nvGrpSpPr>
          <p:cNvPr id="11" name="Group 82"/>
          <p:cNvGrpSpPr/>
          <p:nvPr/>
        </p:nvGrpSpPr>
        <p:grpSpPr>
          <a:xfrm>
            <a:off x="7207016" y="1981200"/>
            <a:ext cx="866598" cy="1194604"/>
            <a:chOff x="7180122" y="1981200"/>
            <a:chExt cx="866598" cy="1194604"/>
          </a:xfrm>
        </p:grpSpPr>
        <p:sp>
          <p:nvSpPr>
            <p:cNvPr id="94" name="Rounded Rectangle 93"/>
            <p:cNvSpPr>
              <a:spLocks noChangeAspect="1"/>
            </p:cNvSpPr>
            <p:nvPr/>
          </p:nvSpPr>
          <p:spPr>
            <a:xfrm>
              <a:off x="7239000" y="1981200"/>
              <a:ext cx="731520" cy="676832"/>
            </a:xfrm>
            <a:prstGeom prst="roundRect">
              <a:avLst>
                <a:gd name="adj" fmla="val 11335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180122" y="2869337"/>
              <a:ext cx="866598" cy="306467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"/>
                  <a:ea typeface="+mn-ea"/>
                  <a:cs typeface="+mn-cs"/>
                </a:rPr>
                <a:t>Live ID</a:t>
              </a:r>
            </a:p>
          </p:txBody>
        </p:sp>
      </p:grpSp>
      <p:sp>
        <p:nvSpPr>
          <p:cNvPr id="96" name="Rounded Rectangle 95"/>
          <p:cNvSpPr>
            <a:spLocks noChangeAspect="1"/>
          </p:cNvSpPr>
          <p:nvPr/>
        </p:nvSpPr>
        <p:spPr>
          <a:xfrm>
            <a:off x="136000" y="1750233"/>
            <a:ext cx="8915400" cy="1873044"/>
          </a:xfrm>
          <a:prstGeom prst="roundRect">
            <a:avLst/>
          </a:prstGeom>
          <a:solidFill>
            <a:srgbClr val="008080">
              <a:alpha val="60000"/>
            </a:srgbClr>
          </a:solidFill>
          <a:ln w="3175" cap="flat" cmpd="sng" algn="ctr">
            <a:solidFill>
              <a:srgbClr val="C0504D">
                <a:lumMod val="50000"/>
              </a:srgbClr>
            </a:solidFill>
            <a:prstDash val="sysDot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FC399"/>
              </a:buClr>
              <a:buSzPct val="95000"/>
              <a:buFont typeface="Wingdings" pitchFamily="-96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Semibold"/>
                <a:ea typeface="+mn-ea"/>
                <a:cs typeface="+mn-cs"/>
              </a:rPr>
              <a:t>Web controls</a:t>
            </a:r>
          </a:p>
        </p:txBody>
      </p:sp>
      <p:pic>
        <p:nvPicPr>
          <p:cNvPr id="97" name="Picture 9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208" y="2202059"/>
            <a:ext cx="1066800" cy="80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2408" y="1963015"/>
            <a:ext cx="85725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9" descr="MessengerIMControl1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87321" y="2223495"/>
            <a:ext cx="1080467" cy="9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4" descr="LiveSearchBox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62616" y="2241937"/>
            <a:ext cx="103558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9208" y="2288409"/>
            <a:ext cx="838200" cy="1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43364" y="2087555"/>
            <a:ext cx="793751" cy="11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2" descr="D:\cheller\Pictures\Screenshots\LiveIDLogi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33485" y="2197480"/>
            <a:ext cx="1076176" cy="83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3" descr="Barcelona-SagradaFamilia-Road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50312" y="2131233"/>
            <a:ext cx="879967" cy="997724"/>
          </a:xfrm>
          <a:prstGeom prst="rect">
            <a:avLst/>
          </a:prstGeom>
        </p:spPr>
      </p:pic>
      <p:pic>
        <p:nvPicPr>
          <p:cNvPr id="105" name="Picture 104" descr="Barcelona-SagradaFamilia-BirdsEy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954225" y="2558692"/>
            <a:ext cx="819757" cy="985837"/>
          </a:xfrm>
          <a:prstGeom prst="rect">
            <a:avLst/>
          </a:prstGeom>
        </p:spPr>
      </p:pic>
      <p:pic>
        <p:nvPicPr>
          <p:cNvPr id="106" name="Picture 105" descr="WLAlertsSignUp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96621" y="2283633"/>
            <a:ext cx="11033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Rounded Rectangle 106"/>
          <p:cNvSpPr>
            <a:spLocks noChangeAspect="1"/>
          </p:cNvSpPr>
          <p:nvPr/>
        </p:nvSpPr>
        <p:spPr>
          <a:xfrm>
            <a:off x="136000" y="3655233"/>
            <a:ext cx="8915400" cy="1140540"/>
          </a:xfrm>
          <a:prstGeom prst="roundRect">
            <a:avLst/>
          </a:prstGeom>
          <a:solidFill>
            <a:srgbClr val="1F497D">
              <a:lumMod val="75000"/>
              <a:alpha val="74902"/>
            </a:srgbClr>
          </a:solidFill>
          <a:ln w="3175" cap="flat" cmpd="sng" algn="ctr">
            <a:solidFill>
              <a:srgbClr val="F79646"/>
            </a:solidFill>
            <a:prstDash val="sysDot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FC399"/>
              </a:buClr>
              <a:buSzPct val="95000"/>
              <a:buFont typeface="Wingdings" pitchFamily="-96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Semibold"/>
                <a:ea typeface="+mn-ea"/>
                <a:cs typeface="+mn-cs"/>
              </a:rPr>
              <a:t>       Service APIs    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10631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515543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JSON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636320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SOAP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739623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54047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SOAP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968472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SOAP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71307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96208" y="4115181"/>
            <a:ext cx="1042416" cy="530652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WebDAV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7691 0.368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11493 0.36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8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0007 0.155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6632 0.363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625 0.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12014 0.377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8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159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8941 0.368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9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Virtual </a:t>
            </a:r>
            <a:r>
              <a:rPr lang="es-ES" dirty="0" err="1" smtClean="0"/>
              <a:t>Earth</a:t>
            </a:r>
            <a:r>
              <a:rPr lang="es-ES" dirty="0" smtClean="0"/>
              <a:t> en </a:t>
            </a:r>
            <a:r>
              <a:rPr lang="es-ES" dirty="0" err="1" smtClean="0"/>
              <a:t>Album</a:t>
            </a:r>
            <a:r>
              <a:rPr lang="es-ES" dirty="0" smtClean="0"/>
              <a:t> de Viaje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Roadmap</a:t>
            </a:r>
            <a:r>
              <a:rPr lang="es-ES" dirty="0" smtClean="0"/>
              <a:t> de Tecnologías Web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229363"/>
          </a:xfrm>
        </p:spPr>
        <p:txBody>
          <a:bodyPr/>
          <a:lstStyle/>
          <a:p>
            <a:r>
              <a:rPr lang="es-ES" dirty="0" smtClean="0"/>
              <a:t>ASP.NET 3.5 </a:t>
            </a:r>
            <a:r>
              <a:rPr lang="es-ES" dirty="0" err="1" smtClean="0"/>
              <a:t>Extensions</a:t>
            </a:r>
            <a:r>
              <a:rPr lang="es-ES" dirty="0" smtClean="0"/>
              <a:t> </a:t>
            </a:r>
            <a:r>
              <a:rPr lang="es-ES" dirty="0" err="1" smtClean="0"/>
              <a:t>Preview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MVC, </a:t>
            </a:r>
            <a:r>
              <a:rPr lang="es-ES" dirty="0" err="1" smtClean="0"/>
              <a:t>Dynamic</a:t>
            </a:r>
            <a:r>
              <a:rPr lang="es-ES" dirty="0" smtClean="0"/>
              <a:t> Data Support, </a:t>
            </a:r>
            <a:r>
              <a:rPr lang="es-ES" dirty="0" err="1" smtClean="0"/>
              <a:t>Silverlight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, Data Services…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dirty="0" err="1" smtClean="0"/>
              <a:t>Silverlight</a:t>
            </a:r>
            <a:r>
              <a:rPr lang="es-ES" dirty="0" smtClean="0"/>
              <a:t> 2.0 </a:t>
            </a:r>
          </a:p>
          <a:p>
            <a:pPr lvl="1"/>
            <a:r>
              <a:rPr lang="es-ES" dirty="0" smtClean="0"/>
              <a:t>WPF UI Framework, </a:t>
            </a:r>
            <a:r>
              <a:rPr lang="es-ES" dirty="0" err="1" smtClean="0"/>
              <a:t>rich</a:t>
            </a:r>
            <a:r>
              <a:rPr lang="es-ES" dirty="0" smtClean="0"/>
              <a:t> </a:t>
            </a:r>
            <a:r>
              <a:rPr lang="es-ES" dirty="0" err="1" smtClean="0"/>
              <a:t>controls</a:t>
            </a:r>
            <a:r>
              <a:rPr lang="es-ES" dirty="0" smtClean="0"/>
              <a:t>, </a:t>
            </a:r>
            <a:r>
              <a:rPr lang="es-ES" dirty="0" err="1" smtClean="0"/>
              <a:t>rich</a:t>
            </a:r>
            <a:r>
              <a:rPr lang="es-ES" dirty="0" smtClean="0"/>
              <a:t> </a:t>
            </a:r>
            <a:r>
              <a:rPr lang="es-ES" dirty="0" err="1" smtClean="0"/>
              <a:t>networking</a:t>
            </a:r>
            <a:r>
              <a:rPr lang="es-ES" dirty="0" smtClean="0"/>
              <a:t>, XLINQ</a:t>
            </a:r>
          </a:p>
          <a:p>
            <a:endParaRPr lang="es-ES" dirty="0" smtClean="0"/>
          </a:p>
          <a:p>
            <a:r>
              <a:rPr lang="es-ES" dirty="0" smtClean="0"/>
              <a:t>IIS7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http://www.asp.net/ajax</a:t>
            </a:r>
            <a:endParaRPr lang="en-US" dirty="0" smtClean="0"/>
          </a:p>
          <a:p>
            <a:r>
              <a:rPr lang="en-US" dirty="0" smtClean="0"/>
              <a:t>Blogs</a:t>
            </a:r>
          </a:p>
          <a:p>
            <a:pPr lvl="2">
              <a:buNone/>
            </a:pPr>
            <a:r>
              <a:rPr lang="en-US" dirty="0" smtClean="0">
                <a:hlinkClick r:id="rId4"/>
              </a:rPr>
              <a:t>http://smarx.com</a:t>
            </a:r>
            <a:r>
              <a:rPr lang="en-US" dirty="0" smtClean="0"/>
              <a:t> – Steve Marx</a:t>
            </a:r>
          </a:p>
          <a:p>
            <a:pPr lvl="2">
              <a:buNone/>
            </a:pPr>
            <a:r>
              <a:rPr lang="en-US" dirty="0" smtClean="0">
                <a:hlinkClick r:id="rId5"/>
              </a:rPr>
              <a:t>http://nikhilk.net</a:t>
            </a:r>
            <a:r>
              <a:rPr lang="en-US" dirty="0" smtClean="0"/>
              <a:t> – Nikhil Kothari</a:t>
            </a:r>
          </a:p>
          <a:p>
            <a:pPr lvl="2">
              <a:buNone/>
            </a:pPr>
            <a:r>
              <a:rPr lang="en-US" dirty="0" smtClean="0">
                <a:hlinkClick r:id="rId6"/>
              </a:rPr>
              <a:t>http://weblogs.asp.net/scottgu</a:t>
            </a:r>
            <a:r>
              <a:rPr lang="en-US" dirty="0" smtClean="0"/>
              <a:t> – Scott Guthrie</a:t>
            </a:r>
          </a:p>
          <a:p>
            <a:pPr lvl="2">
              <a:buNone/>
            </a:pP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Semibold"/>
              <a:cs typeface="Segoe Semibold"/>
              <a:hlinkClick r:id="rId7"/>
            </a:endParaRPr>
          </a:p>
          <a:p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emibold"/>
                <a:cs typeface="Segoe Semibold"/>
                <a:hlinkClick r:id="rId7"/>
              </a:rPr>
              <a:t>http://www.silverlight.net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emibold"/>
                <a:cs typeface="Segoe Semibold"/>
              </a:rPr>
              <a:t> 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emibold"/>
                <a:cs typeface="Segoe Semibold"/>
                <a:hlinkClick r:id="rId8"/>
              </a:rPr>
              <a:t>http://dev.live.com</a:t>
            </a: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Semibold"/>
              <a:cs typeface="Segoe Semibold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Semibold"/>
              <a:cs typeface="Segoe Semibold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Preguntas y Respuestas</a:t>
            </a:r>
            <a:endParaRPr lang="es-ES" dirty="0"/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3048000" y="1600200"/>
            <a:ext cx="29718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8000" kern="1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Impact"/>
              </a:rPr>
              <a:t>?</a:t>
            </a:r>
            <a:endParaRPr lang="es-ES" sz="8000" kern="10">
              <a:ln w="9525">
                <a:round/>
                <a:headEnd/>
                <a:tailEnd/>
              </a:ln>
              <a:solidFill>
                <a:srgbClr val="FFC000"/>
              </a:soli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1989137" y="2743200"/>
            <a:ext cx="4937125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ASP.NET </a:t>
            </a:r>
            <a:r>
              <a:rPr lang="es-ES" dirty="0" err="1" smtClean="0"/>
              <a:t>Ajax</a:t>
            </a:r>
            <a:endParaRPr lang="es-E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1341" y="1367401"/>
            <a:ext cx="8229600" cy="1626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Concepto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Beneficios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739301" marR="0" lvl="1" indent="-362376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Mejora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la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experiencia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Usuario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9301" marR="0" lvl="1" indent="-362376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9301" marR="0" lvl="1" indent="-362376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Optimización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en 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Ancho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Banda</a:t>
            </a:r>
          </a:p>
          <a:p>
            <a:pPr marL="1101682" marR="0" lvl="2" indent="-347830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Renderización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Parcial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1101682" marR="0" lvl="2" indent="-347830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Llamada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ligera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Web</a:t>
            </a:r>
          </a:p>
          <a:p>
            <a:pPr marL="1101682" marR="0" lvl="2" indent="-347830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9301" marR="0" lvl="1" indent="-362376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Facilita la programación de código de cliente</a:t>
            </a: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9301" marR="0" lvl="1" indent="-362376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ASP.NET </a:t>
            </a:r>
            <a:r>
              <a:rPr lang="es-ES" dirty="0" err="1" smtClean="0"/>
              <a:t>Ajax</a:t>
            </a:r>
            <a:endParaRPr lang="es-E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39269" y="2524990"/>
            <a:ext cx="4013896" cy="1803407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71842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/>
          <a:lstStyle/>
          <a:p>
            <a:pPr algn="l">
              <a:defRPr/>
            </a:pPr>
            <a:r>
              <a:rPr lang="en-US" sz="1400" b="1" dirty="0">
                <a:solidFill>
                  <a:srgbClr val="213181"/>
                </a:solidFill>
                <a:cs typeface="Arial" pitchFamily="34" charset="0"/>
              </a:rPr>
              <a:t>ASP.NET 2.0 Ajax Extensions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50067" y="2900276"/>
            <a:ext cx="1697945" cy="1269767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Ajax-Enabled 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Server Controls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07079" y="2894561"/>
            <a:ext cx="1778096" cy="613792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 algn="ctr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App Services Bridge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88028" y="3544166"/>
            <a:ext cx="1799189" cy="554731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 algn="ctr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Web Services Bridge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917863" y="1096241"/>
            <a:ext cx="7647958" cy="5319799"/>
            <a:chOff x="1618903" y="2635481"/>
            <a:chExt cx="7647958" cy="5319799"/>
          </a:xfrm>
        </p:grpSpPr>
        <p:grpSp>
          <p:nvGrpSpPr>
            <p:cNvPr id="8" name="Group 26"/>
            <p:cNvGrpSpPr/>
            <p:nvPr/>
          </p:nvGrpSpPr>
          <p:grpSpPr>
            <a:xfrm>
              <a:off x="5230783" y="2635481"/>
              <a:ext cx="4036078" cy="5273538"/>
              <a:chOff x="5230783" y="2635481"/>
              <a:chExt cx="4036078" cy="5273538"/>
            </a:xfrm>
          </p:grpSpPr>
          <p:grpSp>
            <p:nvGrpSpPr>
              <p:cNvPr id="9" name="Group 25"/>
              <p:cNvGrpSpPr/>
              <p:nvPr/>
            </p:nvGrpSpPr>
            <p:grpSpPr>
              <a:xfrm>
                <a:off x="5240309" y="6129251"/>
                <a:ext cx="4026552" cy="1779768"/>
                <a:chOff x="5240309" y="6129251"/>
                <a:chExt cx="4026552" cy="1779768"/>
              </a:xfrm>
            </p:grpSpPr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6293683" y="7617943"/>
                  <a:ext cx="2176743" cy="2910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109728" tIns="54864" rIns="109728" bIns="54864" anchor="ctr"/>
                <a:lstStyle/>
                <a:p>
                  <a:pPr>
                    <a:lnSpc>
                      <a:spcPct val="85000"/>
                    </a:lnSpc>
                    <a:spcBef>
                      <a:spcPct val="20000"/>
                    </a:spcBef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Server Framework</a:t>
                  </a:r>
                </a:p>
              </p:txBody>
            </p:sp>
            <p:grpSp>
              <p:nvGrpSpPr>
                <p:cNvPr id="10" name="Group 19"/>
                <p:cNvGrpSpPr>
                  <a:grpSpLocks/>
                </p:cNvGrpSpPr>
                <p:nvPr/>
              </p:nvGrpSpPr>
              <p:grpSpPr bwMode="auto">
                <a:xfrm>
                  <a:off x="5240309" y="6129251"/>
                  <a:ext cx="4026552" cy="1387885"/>
                  <a:chOff x="3854" y="3101"/>
                  <a:chExt cx="2484" cy="856"/>
                </a:xfrm>
              </p:grpSpPr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54" y="3101"/>
                    <a:ext cx="2484" cy="8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DDDDDD">
                          <a:gamma/>
                          <a:shade val="76078"/>
                          <a:invGamma/>
                        </a:srgbClr>
                      </a:gs>
                      <a:gs pos="50000">
                        <a:srgbClr val="DDDDDD"/>
                      </a:gs>
                      <a:gs pos="100000">
                        <a:srgbClr val="DDDDDD">
                          <a:gamma/>
                          <a:shade val="76078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solidFill>
                      <a:srgbClr val="DDDDDD"/>
                    </a:solidFill>
                    <a:miter lim="800000"/>
                    <a:headEnd/>
                    <a:tailEnd/>
                  </a:ln>
                  <a:effectLst>
                    <a:outerShdw dist="71842" dir="2700000" algn="ctr" rotWithShape="0">
                      <a:schemeClr val="bg1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algn="l">
                      <a:defRPr/>
                    </a:pPr>
                    <a:r>
                      <a:rPr lang="en-US" sz="1400" b="1" dirty="0">
                        <a:solidFill>
                          <a:srgbClr val="213181"/>
                        </a:solidFill>
                        <a:cs typeface="Arial" pitchFamily="34" charset="0"/>
                      </a:rPr>
                      <a:t>ASP.NET 2.0</a:t>
                    </a:r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3375"/>
                    <a:ext cx="1081" cy="51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99FF">
                          <a:gamma/>
                          <a:shade val="56078"/>
                          <a:invGamma/>
                        </a:srgbClr>
                      </a:gs>
                      <a:gs pos="50000">
                        <a:srgbClr val="6699FF"/>
                      </a:gs>
                      <a:gs pos="100000">
                        <a:srgbClr val="6699FF">
                          <a:gamma/>
                          <a:shade val="56078"/>
                          <a:invGamma/>
                        </a:srgbClr>
                      </a:gs>
                    </a:gsLst>
                    <a:lin ang="2700000" scaled="1"/>
                  </a:gradFill>
                  <a:ln w="9525" algn="ctr">
                    <a:solidFill>
                      <a:srgbClr val="6699FF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rgbClr val="FFFFFF"/>
                        </a:solidFill>
                        <a:cs typeface="Arial" pitchFamily="34" charset="0"/>
                      </a:rPr>
                      <a:t>Application Services</a:t>
                    </a:r>
                  </a:p>
                </p:txBody>
              </p:sp>
              <p:sp>
                <p:nvSpPr>
                  <p:cNvPr id="2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918" y="3375"/>
                    <a:ext cx="1059" cy="51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99FF">
                          <a:gamma/>
                          <a:shade val="56078"/>
                          <a:invGamma/>
                        </a:srgbClr>
                      </a:gs>
                      <a:gs pos="50000">
                        <a:srgbClr val="6699FF"/>
                      </a:gs>
                      <a:gs pos="100000">
                        <a:srgbClr val="6699FF">
                          <a:gamma/>
                          <a:shade val="56078"/>
                          <a:invGamma/>
                        </a:srgbClr>
                      </a:gs>
                    </a:gsLst>
                    <a:lin ang="2700000" scaled="1"/>
                  </a:gradFill>
                  <a:ln w="9525" algn="ctr">
                    <a:solidFill>
                      <a:srgbClr val="6699FF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rgbClr val="FFFFFF"/>
                        </a:solidFill>
                        <a:cs typeface="Arial" pitchFamily="34" charset="0"/>
                      </a:rPr>
                      <a:t>Page Framework,</a:t>
                    </a: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rgbClr val="FFFFFF"/>
                        </a:solidFill>
                        <a:cs typeface="Arial" pitchFamily="34" charset="0"/>
                      </a:rPr>
                      <a:t>Server Controls</a:t>
                    </a:r>
                  </a:p>
                </p:txBody>
              </p:sp>
            </p:grpSp>
          </p:grpSp>
          <p:sp>
            <p:nvSpPr>
              <p:cNvPr id="14" name="AutoShape 23"/>
              <p:cNvSpPr>
                <a:spLocks noChangeArrowheads="1"/>
              </p:cNvSpPr>
              <p:nvPr/>
            </p:nvSpPr>
            <p:spPr bwMode="auto">
              <a:xfrm>
                <a:off x="5230783" y="2639291"/>
                <a:ext cx="1929962" cy="1219145"/>
              </a:xfrm>
              <a:prstGeom prst="flowChartDocument">
                <a:avLst/>
              </a:prstGeom>
              <a:gradFill rotWithShape="1">
                <a:gsLst>
                  <a:gs pos="0">
                    <a:srgbClr val="66CC66">
                      <a:gamma/>
                      <a:shade val="66275"/>
                      <a:invGamma/>
                    </a:srgbClr>
                  </a:gs>
                  <a:gs pos="50000">
                    <a:srgbClr val="66CC66"/>
                  </a:gs>
                  <a:gs pos="100000">
                    <a:srgbClr val="66CC66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66CC66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lIns="109728" tIns="54864" rIns="109728" bIns="54864"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ASP.NET Pages</a:t>
                </a:r>
              </a:p>
            </p:txBody>
          </p:sp>
          <p:sp>
            <p:nvSpPr>
              <p:cNvPr id="15" name="AutoShape 24"/>
              <p:cNvSpPr>
                <a:spLocks noChangeArrowheads="1"/>
              </p:cNvSpPr>
              <p:nvPr/>
            </p:nvSpPr>
            <p:spPr bwMode="auto">
              <a:xfrm>
                <a:off x="7131972" y="2635481"/>
                <a:ext cx="1900433" cy="1208600"/>
              </a:xfrm>
              <a:prstGeom prst="flowChartDocument">
                <a:avLst/>
              </a:prstGeom>
              <a:gradFill rotWithShape="1">
                <a:gsLst>
                  <a:gs pos="0">
                    <a:srgbClr val="66CC66">
                      <a:gamma/>
                      <a:shade val="66275"/>
                      <a:invGamma/>
                    </a:srgbClr>
                  </a:gs>
                  <a:gs pos="50000">
                    <a:srgbClr val="66CC66"/>
                  </a:gs>
                  <a:gs pos="100000">
                    <a:srgbClr val="66CC66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66CC66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lIns="109728" tIns="54864" rIns="109728" bIns="54864"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Web Services</a:t>
                </a:r>
              </a:p>
              <a:p>
                <a:pPr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(ASMX or WCF)</a:t>
                </a:r>
              </a:p>
            </p:txBody>
          </p:sp>
        </p:grpSp>
        <p:grpSp>
          <p:nvGrpSpPr>
            <p:cNvPr id="13" name="Group 27"/>
            <p:cNvGrpSpPr/>
            <p:nvPr/>
          </p:nvGrpSpPr>
          <p:grpSpPr>
            <a:xfrm>
              <a:off x="1618903" y="2639292"/>
              <a:ext cx="2576522" cy="5315988"/>
              <a:chOff x="1618903" y="2639292"/>
              <a:chExt cx="2576522" cy="5315988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839397" y="7655068"/>
                <a:ext cx="2356028" cy="300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109728" tIns="54864" rIns="109728" bIns="54864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Client Framework</a:t>
                </a:r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auto">
              <a:xfrm>
                <a:off x="1618903" y="2639292"/>
                <a:ext cx="1421633" cy="1109464"/>
              </a:xfrm>
              <a:prstGeom prst="flowChartDocument">
                <a:avLst/>
              </a:prstGeom>
              <a:gradFill rotWithShape="1">
                <a:gsLst>
                  <a:gs pos="0">
                    <a:srgbClr val="66CC66">
                      <a:gamma/>
                      <a:shade val="66275"/>
                      <a:invGamma/>
                    </a:srgbClr>
                  </a:gs>
                  <a:gs pos="50000">
                    <a:srgbClr val="66CC66"/>
                  </a:gs>
                  <a:gs pos="100000">
                    <a:srgbClr val="66CC66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66CC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lIns="109728" tIns="54864" rIns="109728" bIns="54864"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HTML markup,</a:t>
                </a:r>
              </a:p>
              <a:p>
                <a:pPr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CSS, and</a:t>
                </a:r>
              </a:p>
              <a:p>
                <a:pPr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Script</a:t>
                </a:r>
              </a:p>
            </p:txBody>
          </p:sp>
        </p:grpSp>
      </p:grp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2306608" y="1109576"/>
            <a:ext cx="1155867" cy="1006109"/>
          </a:xfrm>
          <a:prstGeom prst="flowChartDocument">
            <a:avLst/>
          </a:prstGeom>
          <a:gradFill rotWithShape="1">
            <a:gsLst>
              <a:gs pos="0">
                <a:srgbClr val="F98239">
                  <a:gamma/>
                  <a:shade val="66275"/>
                  <a:invGamma/>
                </a:srgbClr>
              </a:gs>
              <a:gs pos="50000">
                <a:srgbClr val="F98239"/>
              </a:gs>
              <a:gs pos="100000">
                <a:srgbClr val="F98239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rgbClr val="F98239"/>
            </a:solidFill>
            <a:miter lim="800000"/>
            <a:headEnd/>
            <a:tailEnd/>
          </a:ln>
          <a:effectLst>
            <a:outerShdw dist="89803" dir="2700000" algn="ctr" rotWithShape="0">
              <a:schemeClr val="bg1">
                <a:alpha val="50000"/>
              </a:schemeClr>
            </a:outerShdw>
          </a:effectLst>
        </p:spPr>
        <p:txBody>
          <a:bodyPr wrap="none" lIns="109728" tIns="54864" rIns="109728" bIns="54864" anchor="ctr"/>
          <a:lstStyle/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“Ajax”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Service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Proxies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17863" y="2231620"/>
            <a:ext cx="2666088" cy="3754459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71842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/>
          <a:lstStyle/>
          <a:p>
            <a:pPr algn="l">
              <a:defRPr/>
            </a:pPr>
            <a:r>
              <a:rPr lang="en-US" sz="1400" b="1" dirty="0">
                <a:solidFill>
                  <a:srgbClr val="213181"/>
                </a:solidFill>
                <a:cs typeface="Arial" pitchFamily="34" charset="0"/>
              </a:rPr>
              <a:t>Microsoft Ajax Library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003589" y="4685468"/>
            <a:ext cx="2461490" cy="432397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Core Services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003589" y="4086895"/>
            <a:ext cx="2455164" cy="451379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Base Class Library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988091" y="2626525"/>
            <a:ext cx="2461490" cy="708274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 err="1" smtClean="0">
                <a:solidFill>
                  <a:srgbClr val="FFFFFF"/>
                </a:solidFill>
                <a:cs typeface="Arial" pitchFamily="34" charset="0"/>
              </a:rPr>
              <a:t>Componentes</a:t>
            </a: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(Non-visual, </a:t>
            </a:r>
            <a:r>
              <a:rPr lang="en-US" sz="1000" b="1" dirty="0" err="1" smtClean="0">
                <a:solidFill>
                  <a:srgbClr val="FFFFFF"/>
                </a:solidFill>
                <a:cs typeface="Arial" pitchFamily="34" charset="0"/>
              </a:rPr>
              <a:t>Behaviours</a:t>
            </a: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000" b="1" dirty="0" err="1" smtClean="0">
                <a:solidFill>
                  <a:srgbClr val="FFFFFF"/>
                </a:solidFill>
                <a:cs typeface="Arial" pitchFamily="34" charset="0"/>
              </a:rPr>
              <a:t>controles</a:t>
            </a: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988090" y="5265060"/>
            <a:ext cx="2461490" cy="459816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Browser Compatibility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01683" y="3481993"/>
            <a:ext cx="2461492" cy="457708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6078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56078"/>
                  <a:invGamma/>
                </a:srgbClr>
              </a:gs>
            </a:gsLst>
            <a:lin ang="27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109728" tIns="54864" rIns="109728" bIns="54864"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Networking Layer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24840" y="990600"/>
            <a:ext cx="3223260" cy="5105400"/>
          </a:xfrm>
          <a:prstGeom prst="rect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990600"/>
            <a:ext cx="4251960" cy="5082540"/>
          </a:xfrm>
          <a:prstGeom prst="rect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ASP.NET </a:t>
            </a:r>
            <a:r>
              <a:rPr lang="es-ES" dirty="0" err="1" smtClean="0"/>
              <a:t>Ajax</a:t>
            </a:r>
            <a:endParaRPr lang="es-E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21341" y="1367401"/>
            <a:ext cx="8229600" cy="5641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ASP.NET AJAX Toolkit</a:t>
            </a: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ASP.NET AJAX Futures</a:t>
            </a: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4864" marR="0" lvl="0" indent="-384864" algn="l" defTabSz="914143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8" descr="toolk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7372350" cy="3457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“</a:t>
            </a:r>
            <a:r>
              <a:rPr lang="es-ES" dirty="0" err="1" smtClean="0"/>
              <a:t>Ajaxificando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Ajaxificando</a:t>
            </a:r>
            <a:endParaRPr lang="es-ES" dirty="0"/>
          </a:p>
        </p:txBody>
      </p:sp>
      <p:pic>
        <p:nvPicPr>
          <p:cNvPr id="5" name="Picture 4" descr="ajaxific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7772400" cy="4971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3400" y="1295400"/>
            <a:ext cx="4572000" cy="4540615"/>
          </a:xfrm>
          <a:prstGeom prst="rect">
            <a:avLst/>
          </a:prstGeom>
          <a:noFill/>
          <a:ln w="793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4696690" cy="70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Segoe" pitchFamily="34" charset="0"/>
              </a:rPr>
              <a:t>&lt;</a:t>
            </a:r>
            <a:r>
              <a:rPr lang="es-ES" sz="2800" b="1" dirty="0" err="1" smtClean="0">
                <a:solidFill>
                  <a:srgbClr val="FF0000"/>
                </a:solidFill>
                <a:latin typeface="Segoe" pitchFamily="34" charset="0"/>
              </a:rPr>
              <a:t>asp:UpdatePanel</a:t>
            </a:r>
            <a:r>
              <a:rPr lang="es-ES" sz="2800" b="1" dirty="0" smtClean="0">
                <a:solidFill>
                  <a:srgbClr val="FF0000"/>
                </a:solidFill>
                <a:latin typeface="Segoe" pitchFamily="34" charset="0"/>
              </a:rPr>
              <a:t>&gt;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606994" y="1676400"/>
            <a:ext cx="2775005" cy="3699235"/>
          </a:xfrm>
          <a:prstGeom prst="rect">
            <a:avLst/>
          </a:prstGeom>
          <a:noFill/>
          <a:ln w="539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 smtClean="0">
              <a:solidFill>
                <a:srgbClr val="FF0000"/>
              </a:solidFill>
              <a:effectLst/>
              <a:latin typeface="Sego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838200"/>
            <a:ext cx="483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Segoe" pitchFamily="34" charset="0"/>
              </a:rPr>
              <a:t>&lt;</a:t>
            </a:r>
            <a:r>
              <a:rPr lang="es-ES" sz="2800" b="1" dirty="0" err="1" smtClean="0">
                <a:solidFill>
                  <a:srgbClr val="FF0000"/>
                </a:solidFill>
                <a:latin typeface="Segoe" pitchFamily="34" charset="0"/>
              </a:rPr>
              <a:t>asp:UpdatePanel</a:t>
            </a:r>
            <a:r>
              <a:rPr lang="es-ES" sz="2800" b="1" dirty="0" smtClean="0">
                <a:solidFill>
                  <a:srgbClr val="FF0000"/>
                </a:solidFill>
                <a:latin typeface="Segoe" pitchFamily="34" charset="0"/>
              </a:rPr>
              <a:t>&gt;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1998696" y="5410200"/>
            <a:ext cx="820705" cy="76200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62200" y="4953000"/>
            <a:ext cx="3337210" cy="46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  <a:latin typeface="Segoe" pitchFamily="34" charset="0"/>
              </a:rPr>
              <a:t>Trigger</a:t>
            </a:r>
            <a:endParaRPr lang="es-ES" sz="2800" b="1" dirty="0" smtClean="0">
              <a:solidFill>
                <a:srgbClr val="FF0000"/>
              </a:solidFill>
              <a:latin typeface="Sego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715000"/>
            <a:ext cx="4449612" cy="46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Segoe" pitchFamily="34" charset="0"/>
              </a:rPr>
              <a:t>&lt;</a:t>
            </a:r>
            <a:r>
              <a:rPr lang="es-ES" sz="2800" b="1" dirty="0" err="1" smtClean="0">
                <a:solidFill>
                  <a:srgbClr val="FF0000"/>
                </a:solidFill>
                <a:latin typeface="Segoe" pitchFamily="34" charset="0"/>
              </a:rPr>
              <a:t>asp:UpdateProgress</a:t>
            </a:r>
            <a:r>
              <a:rPr lang="es-ES" sz="2800" b="1" dirty="0" smtClean="0">
                <a:solidFill>
                  <a:srgbClr val="FF0000"/>
                </a:solidFill>
                <a:latin typeface="Segoe" pitchFamily="34" charset="0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3650962" y="4040710"/>
            <a:ext cx="1911638" cy="1674291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 descr="Updateprog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00400"/>
            <a:ext cx="3172940" cy="74467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4648200" y="1600200"/>
            <a:ext cx="457200" cy="457200"/>
          </a:xfrm>
          <a:prstGeom prst="ellipse">
            <a:avLst/>
          </a:prstGeom>
          <a:noFill/>
          <a:ln w="1016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38800" y="1752600"/>
            <a:ext cx="2775005" cy="1066800"/>
          </a:xfrm>
          <a:prstGeom prst="rect">
            <a:avLst/>
          </a:prstGeom>
          <a:noFill/>
          <a:ln w="539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 smtClean="0">
              <a:solidFill>
                <a:srgbClr val="FF0000"/>
              </a:solidFill>
              <a:effectLst/>
              <a:latin typeface="Sego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2895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  <a:latin typeface="Segoe" pitchFamily="34" charset="0"/>
              </a:rPr>
              <a:t>Toolkit</a:t>
            </a:r>
            <a:endParaRPr lang="es-ES" sz="2800" b="1" dirty="0" smtClean="0">
              <a:solidFill>
                <a:srgbClr val="FF0000"/>
              </a:solidFill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3" grpId="0"/>
      <p:bldP spid="15" grpId="0"/>
      <p:bldP spid="19" grpId="0" animBg="1"/>
      <p:bldP spid="21" grpId="1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Patrones de </a:t>
            </a:r>
            <a:r>
              <a:rPr lang="es-ES" dirty="0" err="1" smtClean="0"/>
              <a:t>Ajax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Orientación a Objetos en </a:t>
            </a:r>
            <a:r>
              <a:rPr lang="es-ES" dirty="0" err="1" smtClean="0"/>
              <a:t>Javascript</a:t>
            </a:r>
            <a:endParaRPr lang="es-ES" dirty="0" smtClean="0"/>
          </a:p>
          <a:p>
            <a:r>
              <a:rPr lang="es-ES" dirty="0" smtClean="0"/>
              <a:t>Extensibilidad (Cliente y Servidor)</a:t>
            </a:r>
          </a:p>
          <a:p>
            <a:r>
              <a:rPr lang="es-ES" dirty="0" smtClean="0"/>
              <a:t>Navegación Lógica</a:t>
            </a:r>
          </a:p>
          <a:p>
            <a:r>
              <a:rPr lang="es-ES" dirty="0" smtClean="0"/>
              <a:t>Indicación Visual del Cambio</a:t>
            </a:r>
          </a:p>
          <a:p>
            <a:r>
              <a:rPr lang="es-ES" dirty="0" err="1" smtClean="0"/>
              <a:t>Indexabilidad</a:t>
            </a:r>
            <a:endParaRPr lang="es-ES" dirty="0" smtClean="0"/>
          </a:p>
          <a:p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patrones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http://ajaxpatterns.org</a:t>
            </a:r>
          </a:p>
          <a:p>
            <a:pPr lvl="1"/>
            <a:r>
              <a:rPr lang="en-US" dirty="0" smtClean="0"/>
              <a:t>http://developer.yahoo.com/ypatterns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Patrones de </a:t>
            </a:r>
            <a:r>
              <a:rPr lang="es-ES" dirty="0" err="1" smtClean="0"/>
              <a:t>Ajax</a:t>
            </a:r>
            <a:r>
              <a:rPr lang="es-ES" dirty="0" smtClean="0"/>
              <a:t>: Navegación Lógica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 Condensed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PowerPoint</Application>
  <PresentationFormat>On-screen Show (4:3)</PresentationFormat>
  <Paragraphs>266</Paragraphs>
  <Slides>25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Herramientas y Tecnologías</vt:lpstr>
      <vt:lpstr>Microsoft ASP.NET Ajax</vt:lpstr>
      <vt:lpstr>Microsoft ASP.NET Ajax</vt:lpstr>
      <vt:lpstr>Microsoft ASP.NET Ajax</vt:lpstr>
      <vt:lpstr>Slide 6</vt:lpstr>
      <vt:lpstr>Ajaxificando</vt:lpstr>
      <vt:lpstr>Patrones de Ajax</vt:lpstr>
      <vt:lpstr>Slide 9</vt:lpstr>
      <vt:lpstr>Microsoft Silverlight</vt:lpstr>
      <vt:lpstr>Slide 11</vt:lpstr>
      <vt:lpstr>Modelo Diseñador-Programador</vt:lpstr>
      <vt:lpstr>Silverlight 1.0</vt:lpstr>
      <vt:lpstr>Silverlight 2.0</vt:lpstr>
      <vt:lpstr>Microsoft Silverlight</vt:lpstr>
      <vt:lpstr>Silverlight 2.0: Otros</vt:lpstr>
      <vt:lpstr>Slide 17</vt:lpstr>
      <vt:lpstr>Integración Ajax + Silverlight</vt:lpstr>
      <vt:lpstr>Slide 19</vt:lpstr>
      <vt:lpstr>Windows Live Platform</vt:lpstr>
      <vt:lpstr>Slide 21</vt:lpstr>
      <vt:lpstr>Roadmap de Tecnologías Web</vt:lpstr>
      <vt:lpstr>Recursos</vt:lpstr>
      <vt:lpstr>Preguntas y Respuestas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2007-12-20T11:39:10Z</dcterms:created>
  <dcterms:modified xsi:type="dcterms:W3CDTF">2007-12-20T11:39:16Z</dcterms:modified>
</cp:coreProperties>
</file>