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2"/>
  </p:notesMasterIdLst>
  <p:handoutMasterIdLst>
    <p:handoutMasterId r:id="rId23"/>
  </p:handoutMasterIdLst>
  <p:sldIdLst>
    <p:sldId id="354" r:id="rId2"/>
    <p:sldId id="389" r:id="rId3"/>
    <p:sldId id="386" r:id="rId4"/>
    <p:sldId id="308" r:id="rId5"/>
    <p:sldId id="385" r:id="rId6"/>
    <p:sldId id="365" r:id="rId7"/>
    <p:sldId id="412" r:id="rId8"/>
    <p:sldId id="411" r:id="rId9"/>
    <p:sldId id="423" r:id="rId10"/>
    <p:sldId id="413" r:id="rId11"/>
    <p:sldId id="403" r:id="rId12"/>
    <p:sldId id="319" r:id="rId13"/>
    <p:sldId id="424" r:id="rId14"/>
    <p:sldId id="426" r:id="rId15"/>
    <p:sldId id="399" r:id="rId16"/>
    <p:sldId id="368" r:id="rId17"/>
    <p:sldId id="397" r:id="rId18"/>
    <p:sldId id="422" r:id="rId19"/>
    <p:sldId id="328" r:id="rId20"/>
    <p:sldId id="329" r:id="rId21"/>
  </p:sldIdLst>
  <p:sldSz cx="12188825" cy="6858000"/>
  <p:notesSz cx="6858000" cy="9144000"/>
  <p:defaultTextStyle>
    <a:defPPr>
      <a:defRPr lang="en-US"/>
    </a:defPPr>
    <a:lvl1pPr algn="l" defTabSz="1217613" rtl="0" fontAlgn="base">
      <a:spcBef>
        <a:spcPct val="0"/>
      </a:spcBef>
      <a:spcAft>
        <a:spcPct val="0"/>
      </a:spcAft>
      <a:defRPr sz="2400" kern="1200">
        <a:solidFill>
          <a:schemeClr val="tx1"/>
        </a:solidFill>
        <a:latin typeface="Arial" charset="0"/>
        <a:ea typeface="+mn-ea"/>
        <a:cs typeface="+mn-cs"/>
      </a:defRPr>
    </a:lvl1pPr>
    <a:lvl2pPr marL="608013" indent="-150813" algn="l" defTabSz="1217613" rtl="0" fontAlgn="base">
      <a:spcBef>
        <a:spcPct val="0"/>
      </a:spcBef>
      <a:spcAft>
        <a:spcPct val="0"/>
      </a:spcAft>
      <a:defRPr sz="2400" kern="1200">
        <a:solidFill>
          <a:schemeClr val="tx1"/>
        </a:solidFill>
        <a:latin typeface="Arial" charset="0"/>
        <a:ea typeface="+mn-ea"/>
        <a:cs typeface="+mn-cs"/>
      </a:defRPr>
    </a:lvl2pPr>
    <a:lvl3pPr marL="1217613" indent="-303213" algn="l" defTabSz="1217613" rtl="0" fontAlgn="base">
      <a:spcBef>
        <a:spcPct val="0"/>
      </a:spcBef>
      <a:spcAft>
        <a:spcPct val="0"/>
      </a:spcAft>
      <a:defRPr sz="2400" kern="1200">
        <a:solidFill>
          <a:schemeClr val="tx1"/>
        </a:solidFill>
        <a:latin typeface="Arial" charset="0"/>
        <a:ea typeface="+mn-ea"/>
        <a:cs typeface="+mn-cs"/>
      </a:defRPr>
    </a:lvl3pPr>
    <a:lvl4pPr marL="1827213" indent="-455613" algn="l" defTabSz="1217613" rtl="0" fontAlgn="base">
      <a:spcBef>
        <a:spcPct val="0"/>
      </a:spcBef>
      <a:spcAft>
        <a:spcPct val="0"/>
      </a:spcAft>
      <a:defRPr sz="2400" kern="1200">
        <a:solidFill>
          <a:schemeClr val="tx1"/>
        </a:solidFill>
        <a:latin typeface="Arial" charset="0"/>
        <a:ea typeface="+mn-ea"/>
        <a:cs typeface="+mn-cs"/>
      </a:defRPr>
    </a:lvl4pPr>
    <a:lvl5pPr marL="2436813" indent="-608013" algn="l" defTabSz="1217613"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siness User "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7604"/>
    <a:srgbClr val="9CF008"/>
    <a:srgbClr val="68A20A"/>
    <a:srgbClr val="9CF012"/>
    <a:srgbClr val="84CD0D"/>
    <a:srgbClr val="DDECFB"/>
    <a:srgbClr val="F1C283"/>
    <a:srgbClr val="CE7E5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93" autoAdjust="0"/>
    <p:restoredTop sz="93838" autoAdjust="0"/>
  </p:normalViewPr>
  <p:slideViewPr>
    <p:cSldViewPr snapToGrid="0">
      <p:cViewPr>
        <p:scale>
          <a:sx n="66" d="100"/>
          <a:sy n="66" d="100"/>
        </p:scale>
        <p:origin x="6" y="-132"/>
      </p:cViewPr>
      <p:guideLst>
        <p:guide orient="horz" pos="123"/>
        <p:guide orient="horz" pos="304"/>
        <p:guide orient="horz" pos="1490"/>
        <p:guide orient="horz" pos="4228"/>
        <p:guide orient="horz" pos="767"/>
        <p:guide orient="horz" pos="3812"/>
        <p:guide orient="horz" pos="2260"/>
        <p:guide orient="horz" pos="1130"/>
        <p:guide pos="3676"/>
        <p:guide pos="167"/>
        <p:guide pos="1014"/>
        <p:guide pos="7531"/>
        <p:guide pos="3994"/>
        <p:guide pos="7369"/>
        <p:guide pos="6601"/>
        <p:guide pos="297"/>
      </p:guideLst>
    </p:cSldViewPr>
  </p:slideViewPr>
  <p:notesTextViewPr>
    <p:cViewPr>
      <p:scale>
        <a:sx n="100" d="100"/>
        <a:sy n="100" d="100"/>
      </p:scale>
      <p:origin x="0" y="0"/>
    </p:cViewPr>
  </p:notesTextViewPr>
  <p:sorterViewPr>
    <p:cViewPr>
      <p:scale>
        <a:sx n="60" d="100"/>
        <a:sy n="60" d="100"/>
      </p:scale>
      <p:origin x="0" y="192"/>
    </p:cViewPr>
  </p:sorterViewPr>
  <p:notesViewPr>
    <p:cSldViewPr snapToGrid="0">
      <p:cViewPr varScale="1">
        <p:scale>
          <a:sx n="77" d="100"/>
          <a:sy n="77" d="100"/>
        </p:scale>
        <p:origin x="-209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8889"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218889" fontAlgn="auto">
              <a:spcBef>
                <a:spcPts val="0"/>
              </a:spcBef>
              <a:spcAft>
                <a:spcPts val="0"/>
              </a:spcAft>
              <a:defRPr sz="1200" smtClean="0">
                <a:latin typeface="+mn-lt"/>
              </a:defRPr>
            </a:lvl1pPr>
          </a:lstStyle>
          <a:p>
            <a:pPr>
              <a:defRPr/>
            </a:pPr>
            <a:fld id="{3C4B551E-45AA-4DEC-8E93-60B24AC689AF}" type="datetimeFigureOut">
              <a:rPr lang="en-US"/>
              <a:pPr>
                <a:defRPr/>
              </a:pPr>
              <a:t>6/10/2007</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1218889" fontAlgn="auto">
              <a:spcBef>
                <a:spcPts val="0"/>
              </a:spcBef>
              <a:spcAft>
                <a:spcPts val="0"/>
              </a:spcAft>
              <a:defRPr sz="500" dirty="0" smtClean="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1218889" fontAlgn="auto">
              <a:spcBef>
                <a:spcPts val="0"/>
              </a:spcBef>
              <a:spcAft>
                <a:spcPts val="0"/>
              </a:spcAft>
              <a:defRPr sz="1200" smtClean="0">
                <a:latin typeface="+mn-lt"/>
              </a:defRPr>
            </a:lvl1pPr>
          </a:lstStyle>
          <a:p>
            <a:pPr>
              <a:defRPr/>
            </a:pPr>
            <a:fld id="{BC01010E-F0FE-4420-B24E-8619359B9E0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8889"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218889" fontAlgn="auto">
              <a:spcBef>
                <a:spcPts val="0"/>
              </a:spcBef>
              <a:spcAft>
                <a:spcPts val="0"/>
              </a:spcAft>
              <a:defRPr sz="1200" smtClean="0">
                <a:latin typeface="+mn-lt"/>
              </a:defRPr>
            </a:lvl1pPr>
          </a:lstStyle>
          <a:p>
            <a:pPr>
              <a:defRPr/>
            </a:pPr>
            <a:fld id="{1589A225-D59B-4134-8007-F29BD4C507D1}" type="datetimeFigureOut">
              <a:rPr lang="en-US"/>
              <a:pPr>
                <a:defRPr/>
              </a:pPr>
              <a:t>6/10/2007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1218889" fontAlgn="auto">
              <a:spcBef>
                <a:spcPts val="0"/>
              </a:spcBef>
              <a:spcAft>
                <a:spcPts val="0"/>
              </a:spcAft>
              <a:defRPr sz="500" dirty="0" smtClean="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1218889" fontAlgn="auto">
              <a:spcBef>
                <a:spcPts val="0"/>
              </a:spcBef>
              <a:spcAft>
                <a:spcPts val="0"/>
              </a:spcAft>
              <a:defRPr sz="1200" smtClean="0">
                <a:latin typeface="+mn-lt"/>
              </a:defRPr>
            </a:lvl1pPr>
          </a:lstStyle>
          <a:p>
            <a:pPr>
              <a:defRPr/>
            </a:pPr>
            <a:fld id="{63B97E07-DB04-4948-88F1-AD8A40D4545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1217613" rtl="0" fontAlgn="base">
      <a:lnSpc>
        <a:spcPct val="90000"/>
      </a:lnSpc>
      <a:spcBef>
        <a:spcPct val="30000"/>
      </a:spcBef>
      <a:spcAft>
        <a:spcPts val="450"/>
      </a:spcAft>
      <a:defRPr sz="1200" kern="1200">
        <a:solidFill>
          <a:schemeClr val="tx1"/>
        </a:solidFill>
        <a:latin typeface="Segoe" pitchFamily="34" charset="0"/>
        <a:ea typeface="+mn-ea"/>
        <a:cs typeface="+mn-cs"/>
      </a:defRPr>
    </a:lvl1pPr>
    <a:lvl2pPr marL="282575" indent="-139700" algn="l" defTabSz="1217613" rtl="0" fontAlgn="base">
      <a:lnSpc>
        <a:spcPct val="90000"/>
      </a:lnSpc>
      <a:spcBef>
        <a:spcPct val="30000"/>
      </a:spcBef>
      <a:spcAft>
        <a:spcPts val="450"/>
      </a:spcAft>
      <a:buFont typeface="Arial" charset="0"/>
      <a:buChar char="•"/>
      <a:defRPr sz="1200" kern="1200">
        <a:solidFill>
          <a:schemeClr val="tx1"/>
        </a:solidFill>
        <a:latin typeface="Segoe" pitchFamily="34" charset="0"/>
        <a:ea typeface="+mn-ea"/>
        <a:cs typeface="+mn-cs"/>
      </a:defRPr>
    </a:lvl2pPr>
    <a:lvl3pPr marL="436563" indent="-152400" algn="l" defTabSz="1217613" rtl="0" fontAlgn="base">
      <a:lnSpc>
        <a:spcPct val="90000"/>
      </a:lnSpc>
      <a:spcBef>
        <a:spcPct val="30000"/>
      </a:spcBef>
      <a:spcAft>
        <a:spcPts val="450"/>
      </a:spcAft>
      <a:buFont typeface="Arial" charset="0"/>
      <a:buChar char="•"/>
      <a:defRPr sz="1200" kern="1200">
        <a:solidFill>
          <a:schemeClr val="tx1"/>
        </a:solidFill>
        <a:latin typeface="Segoe" pitchFamily="34" charset="0"/>
        <a:ea typeface="+mn-ea"/>
        <a:cs typeface="+mn-cs"/>
      </a:defRPr>
    </a:lvl3pPr>
    <a:lvl4pPr marL="642938" indent="-195263" algn="l" defTabSz="1217613" rtl="0" fontAlgn="base">
      <a:lnSpc>
        <a:spcPct val="90000"/>
      </a:lnSpc>
      <a:spcBef>
        <a:spcPct val="30000"/>
      </a:spcBef>
      <a:spcAft>
        <a:spcPts val="450"/>
      </a:spcAft>
      <a:buFont typeface="Arial" charset="0"/>
      <a:buChar char="•"/>
      <a:defRPr sz="1200" kern="1200">
        <a:solidFill>
          <a:schemeClr val="tx1"/>
        </a:solidFill>
        <a:latin typeface="Segoe" pitchFamily="34" charset="0"/>
        <a:ea typeface="+mn-ea"/>
        <a:cs typeface="+mn-cs"/>
      </a:defRPr>
    </a:lvl4pPr>
    <a:lvl5pPr marL="819150" indent="-152400" algn="l" defTabSz="1217613" rtl="0" fontAlgn="base">
      <a:lnSpc>
        <a:spcPct val="90000"/>
      </a:lnSpc>
      <a:spcBef>
        <a:spcPct val="30000"/>
      </a:spcBef>
      <a:spcAft>
        <a:spcPts val="450"/>
      </a:spcAft>
      <a:buFont typeface="Arial" charset="0"/>
      <a:buChar char="•"/>
      <a:defRPr sz="1200" kern="1200">
        <a:solidFill>
          <a:schemeClr val="tx1"/>
        </a:solidFill>
        <a:latin typeface="Segoe" pitchFamily="34" charset="0"/>
        <a:ea typeface="+mn-ea"/>
        <a:cs typeface="+mn-cs"/>
      </a:defRPr>
    </a:lvl5pPr>
    <a:lvl6pPr marL="3047224" algn="l" defTabSz="1218889" rtl="0" eaLnBrk="1" latinLnBrk="0" hangingPunct="1">
      <a:defRPr sz="1600" kern="1200">
        <a:solidFill>
          <a:schemeClr val="tx1"/>
        </a:solidFill>
        <a:latin typeface="+mn-lt"/>
        <a:ea typeface="+mn-ea"/>
        <a:cs typeface="+mn-cs"/>
      </a:defRPr>
    </a:lvl6pPr>
    <a:lvl7pPr marL="3656667" algn="l" defTabSz="1218889" rtl="0" eaLnBrk="1" latinLnBrk="0" hangingPunct="1">
      <a:defRPr sz="1600" kern="1200">
        <a:solidFill>
          <a:schemeClr val="tx1"/>
        </a:solidFill>
        <a:latin typeface="+mn-lt"/>
        <a:ea typeface="+mn-ea"/>
        <a:cs typeface="+mn-cs"/>
      </a:defRPr>
    </a:lvl7pPr>
    <a:lvl8pPr marL="4266112" algn="l" defTabSz="1218889" rtl="0" eaLnBrk="1" latinLnBrk="0" hangingPunct="1">
      <a:defRPr sz="1600" kern="1200">
        <a:solidFill>
          <a:schemeClr val="tx1"/>
        </a:solidFill>
        <a:latin typeface="+mn-lt"/>
        <a:ea typeface="+mn-ea"/>
        <a:cs typeface="+mn-cs"/>
      </a:defRPr>
    </a:lvl8pPr>
    <a:lvl9pPr marL="4875557" algn="l" defTabSz="121888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Segoe"/>
            </a:endParaRP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375E1365-B523-4D35-A67C-4DA8B86E455B}" type="slidenum">
              <a:rPr lang="en-US"/>
              <a:pPr defTabSz="1217613"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Everything on this slide, the tools, runtimes, and more is available to</a:t>
            </a:r>
            <a:r>
              <a:rPr lang="en-US" baseline="0" dirty="0" smtClean="0"/>
              <a:t> download today.</a:t>
            </a:r>
          </a:p>
          <a:p>
            <a:endParaRPr lang="en-US" baseline="0" dirty="0" smtClean="0"/>
          </a:p>
          <a:p>
            <a:r>
              <a:rPr lang="en-US" baseline="0" dirty="0" smtClean="0"/>
              <a:t>Richer Media –</a:t>
            </a:r>
          </a:p>
          <a:p>
            <a:r>
              <a:rPr lang="en-US" baseline="0" dirty="0" smtClean="0"/>
              <a:t>Expression Studio –</a:t>
            </a:r>
          </a:p>
          <a:p>
            <a:r>
              <a:rPr lang="en-US" baseline="0" dirty="0" smtClean="0"/>
              <a:t>Visual Studio –</a:t>
            </a:r>
          </a:p>
          <a:p>
            <a:r>
              <a:rPr lang="en-US" baseline="0" dirty="0" smtClean="0"/>
              <a:t>.NET –</a:t>
            </a:r>
          </a:p>
          <a:p>
            <a:r>
              <a:rPr lang="en-US" baseline="0" dirty="0" smtClean="0"/>
              <a:t>Multiple Languages –</a:t>
            </a:r>
          </a:p>
          <a:p>
            <a:r>
              <a:rPr lang="en-US" baseline="0" dirty="0" smtClean="0"/>
              <a:t>Services –</a:t>
            </a:r>
          </a:p>
          <a:p>
            <a:r>
              <a:rPr lang="en-US" baseline="0" dirty="0" smtClean="0"/>
              <a:t>Broad Reach – runs on more operating systems then windows, 98% of all devices, needs to be small to download and install it 20 seconds or less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874D910-DBF5-4DCC-9571-4779B3201020}"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Everything on this slide, the tools, runtimes, and more is available to</a:t>
            </a:r>
            <a:r>
              <a:rPr lang="en-US" baseline="0" dirty="0" smtClean="0"/>
              <a:t> download today.</a:t>
            </a:r>
          </a:p>
          <a:p>
            <a:endParaRPr lang="en-US" baseline="0" dirty="0" smtClean="0"/>
          </a:p>
          <a:p>
            <a:r>
              <a:rPr lang="en-US" baseline="0" dirty="0" smtClean="0"/>
              <a:t>Richer Media –</a:t>
            </a:r>
          </a:p>
          <a:p>
            <a:r>
              <a:rPr lang="en-US" baseline="0" dirty="0" smtClean="0"/>
              <a:t>Expression Studio –</a:t>
            </a:r>
          </a:p>
          <a:p>
            <a:r>
              <a:rPr lang="en-US" baseline="0" dirty="0" smtClean="0"/>
              <a:t>Visual Studio –</a:t>
            </a:r>
          </a:p>
          <a:p>
            <a:r>
              <a:rPr lang="en-US" baseline="0" dirty="0" smtClean="0"/>
              <a:t>.NET –</a:t>
            </a:r>
          </a:p>
          <a:p>
            <a:r>
              <a:rPr lang="en-US" baseline="0" dirty="0" smtClean="0"/>
              <a:t>Multiple Languages –</a:t>
            </a:r>
          </a:p>
          <a:p>
            <a:r>
              <a:rPr lang="en-US" baseline="0" dirty="0" smtClean="0"/>
              <a:t>Services –</a:t>
            </a:r>
          </a:p>
          <a:p>
            <a:r>
              <a:rPr lang="en-US" baseline="0" dirty="0" smtClean="0"/>
              <a:t>Broad Reach – runs on more operating systems then windows, 98% of all devices, needs to be small to download and install it 20 seconds or less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874D910-DBF5-4DCC-9571-4779B3201020}"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Everything on this slide, the tools, runtimes, and more is available to</a:t>
            </a:r>
            <a:r>
              <a:rPr lang="en-US" baseline="0" dirty="0" smtClean="0"/>
              <a:t> download today.</a:t>
            </a:r>
          </a:p>
          <a:p>
            <a:endParaRPr lang="en-US" baseline="0" dirty="0" smtClean="0"/>
          </a:p>
          <a:p>
            <a:r>
              <a:rPr lang="en-US" baseline="0" dirty="0" smtClean="0"/>
              <a:t>Richer Media –</a:t>
            </a:r>
          </a:p>
          <a:p>
            <a:r>
              <a:rPr lang="en-US" baseline="0" dirty="0" smtClean="0"/>
              <a:t>Expression Studio –</a:t>
            </a:r>
          </a:p>
          <a:p>
            <a:r>
              <a:rPr lang="en-US" baseline="0" dirty="0" smtClean="0"/>
              <a:t>Visual Studio –</a:t>
            </a:r>
          </a:p>
          <a:p>
            <a:r>
              <a:rPr lang="en-US" baseline="0" dirty="0" smtClean="0"/>
              <a:t>.NET –</a:t>
            </a:r>
          </a:p>
          <a:p>
            <a:r>
              <a:rPr lang="en-US" baseline="0" dirty="0" smtClean="0"/>
              <a:t>Multiple Languages –</a:t>
            </a:r>
          </a:p>
          <a:p>
            <a:r>
              <a:rPr lang="en-US" baseline="0" dirty="0" smtClean="0"/>
              <a:t>Services –</a:t>
            </a:r>
          </a:p>
          <a:p>
            <a:r>
              <a:rPr lang="en-US" baseline="0" dirty="0" smtClean="0"/>
              <a:t>Broad Reach – runs on more operating systems then windows, 98% of all devices, needs to be small to download and install it 20 seconds or less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874D910-DBF5-4DCC-9571-4779B320102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B874D910-DBF5-4DCC-9571-4779B320102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6100" y="558800"/>
            <a:ext cx="5573713" cy="3136900"/>
          </a:xfrm>
        </p:spPr>
      </p:sp>
      <p:sp>
        <p:nvSpPr>
          <p:cNvPr id="3" name="Notes Placeholder 2"/>
          <p:cNvSpPr>
            <a:spLocks noGrp="1"/>
          </p:cNvSpPr>
          <p:nvPr>
            <p:ph type="body" idx="1"/>
          </p:nvPr>
        </p:nvSpPr>
        <p:spPr/>
        <p:txBody>
          <a:bodyPr>
            <a:normAutofit/>
          </a:bodyPr>
          <a:lstStyle/>
          <a:p>
            <a:pPr lvl="0"/>
            <a:r>
              <a:rPr lang="en-US" sz="1800" kern="1200" dirty="0" smtClean="0">
                <a:solidFill>
                  <a:schemeClr val="tx1"/>
                </a:solidFill>
                <a:latin typeface="+mn-lt"/>
                <a:ea typeface="+mn-ea"/>
                <a:cs typeface="+mn-cs"/>
              </a:rPr>
              <a:t>Open Blend</a:t>
            </a:r>
          </a:p>
          <a:p>
            <a:pPr lvl="1"/>
            <a:r>
              <a:rPr lang="en-US" sz="1800" kern="1200" dirty="0" smtClean="0">
                <a:solidFill>
                  <a:schemeClr val="tx1"/>
                </a:solidFill>
                <a:latin typeface="+mn-lt"/>
                <a:ea typeface="+mn-ea"/>
                <a:cs typeface="+mn-cs"/>
              </a:rPr>
              <a:t>Open an empty super-basic player example</a:t>
            </a:r>
          </a:p>
          <a:p>
            <a:pPr lvl="1"/>
            <a:r>
              <a:rPr lang="en-US" sz="1800" kern="1200" dirty="0" smtClean="0">
                <a:solidFill>
                  <a:schemeClr val="tx1"/>
                </a:solidFill>
                <a:latin typeface="+mn-lt"/>
                <a:ea typeface="+mn-ea"/>
                <a:cs typeface="+mn-cs"/>
              </a:rPr>
              <a:t>Select a video</a:t>
            </a:r>
          </a:p>
          <a:p>
            <a:pPr lvl="1"/>
            <a:r>
              <a:rPr lang="en-US" sz="1800" kern="1200" dirty="0" smtClean="0">
                <a:solidFill>
                  <a:schemeClr val="tx1"/>
                </a:solidFill>
                <a:latin typeface="+mn-lt"/>
                <a:ea typeface="+mn-ea"/>
                <a:cs typeface="+mn-cs"/>
              </a:rPr>
              <a:t>F5 to see – it plays!</a:t>
            </a:r>
          </a:p>
          <a:p>
            <a:pPr lvl="0"/>
            <a:r>
              <a:rPr lang="en-US" sz="1800" kern="1200" dirty="0" smtClean="0">
                <a:solidFill>
                  <a:schemeClr val="tx1"/>
                </a:solidFill>
                <a:latin typeface="+mn-lt"/>
                <a:ea typeface="+mn-ea"/>
                <a:cs typeface="+mn-cs"/>
              </a:rPr>
              <a:t>Create a skin</a:t>
            </a:r>
          </a:p>
          <a:p>
            <a:pPr lvl="1"/>
            <a:r>
              <a:rPr lang="en-US" sz="1800" kern="1200" dirty="0" smtClean="0">
                <a:solidFill>
                  <a:schemeClr val="tx1"/>
                </a:solidFill>
                <a:latin typeface="+mn-lt"/>
                <a:ea typeface="+mn-ea"/>
                <a:cs typeface="+mn-cs"/>
              </a:rPr>
              <a:t>Open design and export the graphics elements</a:t>
            </a:r>
          </a:p>
          <a:p>
            <a:pPr lvl="1"/>
            <a:r>
              <a:rPr lang="en-US" sz="1800" kern="1200" dirty="0" smtClean="0">
                <a:solidFill>
                  <a:schemeClr val="tx1"/>
                </a:solidFill>
                <a:latin typeface="+mn-lt"/>
                <a:ea typeface="+mn-ea"/>
                <a:cs typeface="+mn-cs"/>
              </a:rPr>
              <a:t>Import into Blend</a:t>
            </a:r>
          </a:p>
          <a:p>
            <a:pPr lvl="1"/>
            <a:r>
              <a:rPr lang="en-US" sz="1800" kern="1200" dirty="0" smtClean="0">
                <a:solidFill>
                  <a:schemeClr val="tx1"/>
                </a:solidFill>
                <a:latin typeface="+mn-lt"/>
                <a:ea typeface="+mn-ea"/>
                <a:cs typeface="+mn-cs"/>
              </a:rPr>
              <a:t>Animate them in Blend</a:t>
            </a:r>
          </a:p>
          <a:p>
            <a:pPr lvl="1"/>
            <a:r>
              <a:rPr lang="en-US" sz="1800" kern="1200" dirty="0" smtClean="0">
                <a:solidFill>
                  <a:schemeClr val="tx1"/>
                </a:solidFill>
                <a:latin typeface="+mn-lt"/>
                <a:ea typeface="+mn-ea"/>
                <a:cs typeface="+mn-cs"/>
              </a:rPr>
              <a:t>Draw some more in Blend</a:t>
            </a:r>
          </a:p>
          <a:p>
            <a:pPr lvl="1"/>
            <a:r>
              <a:rPr lang="en-US" sz="1800" kern="1200" dirty="0" smtClean="0">
                <a:solidFill>
                  <a:schemeClr val="tx1"/>
                </a:solidFill>
                <a:latin typeface="+mn-lt"/>
                <a:ea typeface="+mn-ea"/>
                <a:cs typeface="+mn-cs"/>
              </a:rPr>
              <a:t>F5 show with skin</a:t>
            </a:r>
          </a:p>
          <a:p>
            <a:pPr lvl="0"/>
            <a:r>
              <a:rPr lang="en-US" sz="1800" kern="1200" dirty="0" smtClean="0">
                <a:solidFill>
                  <a:schemeClr val="tx1"/>
                </a:solidFill>
                <a:latin typeface="+mn-lt"/>
                <a:ea typeface="+mn-ea"/>
                <a:cs typeface="+mn-cs"/>
              </a:rPr>
              <a:t>Add Play controls</a:t>
            </a:r>
          </a:p>
          <a:p>
            <a:pPr lvl="1"/>
            <a:r>
              <a:rPr lang="en-US" sz="1800" kern="1200" dirty="0" smtClean="0">
                <a:solidFill>
                  <a:schemeClr val="tx1"/>
                </a:solidFill>
                <a:latin typeface="+mn-lt"/>
                <a:ea typeface="+mn-ea"/>
                <a:cs typeface="+mn-cs"/>
              </a:rPr>
              <a:t>Draw the player controls</a:t>
            </a:r>
          </a:p>
          <a:p>
            <a:pPr lvl="1"/>
            <a:r>
              <a:rPr lang="en-US" sz="1800" kern="1200" dirty="0" smtClean="0">
                <a:solidFill>
                  <a:schemeClr val="tx1"/>
                </a:solidFill>
                <a:latin typeface="+mn-lt"/>
                <a:ea typeface="+mn-ea"/>
                <a:cs typeface="+mn-cs"/>
              </a:rPr>
              <a:t>Animate them</a:t>
            </a:r>
          </a:p>
          <a:p>
            <a:pPr lvl="1"/>
            <a:r>
              <a:rPr lang="en-US" sz="1800" kern="1200" dirty="0" smtClean="0">
                <a:solidFill>
                  <a:schemeClr val="tx1"/>
                </a:solidFill>
                <a:latin typeface="+mn-lt"/>
                <a:ea typeface="+mn-ea"/>
                <a:cs typeface="+mn-cs"/>
              </a:rPr>
              <a:t>F5 to show working skin</a:t>
            </a:r>
          </a:p>
          <a:p>
            <a:pPr lvl="0"/>
            <a:r>
              <a:rPr lang="en-US" sz="1800" kern="1200" dirty="0" smtClean="0">
                <a:solidFill>
                  <a:schemeClr val="tx1"/>
                </a:solidFill>
                <a:latin typeface="+mn-lt"/>
                <a:ea typeface="+mn-ea"/>
                <a:cs typeface="+mn-cs"/>
              </a:rPr>
              <a:t>Add Resize/</a:t>
            </a:r>
            <a:r>
              <a:rPr lang="en-US" sz="1800" kern="1200" dirty="0" err="1" smtClean="0">
                <a:solidFill>
                  <a:schemeClr val="tx1"/>
                </a:solidFill>
                <a:latin typeface="+mn-lt"/>
                <a:ea typeface="+mn-ea"/>
                <a:cs typeface="+mn-cs"/>
              </a:rPr>
              <a:t>Fullscreeen</a:t>
            </a:r>
            <a:endParaRPr lang="en-US" sz="1800" kern="1200" dirty="0" smtClean="0">
              <a:solidFill>
                <a:schemeClr val="tx1"/>
              </a:solidFill>
              <a:latin typeface="+mn-lt"/>
              <a:ea typeface="+mn-ea"/>
              <a:cs typeface="+mn-cs"/>
            </a:endParaRPr>
          </a:p>
          <a:p>
            <a:pPr lvl="1"/>
            <a:r>
              <a:rPr lang="en-US" sz="1800" kern="1200" dirty="0" smtClean="0">
                <a:solidFill>
                  <a:schemeClr val="tx1"/>
                </a:solidFill>
                <a:latin typeface="+mn-lt"/>
                <a:ea typeface="+mn-ea"/>
                <a:cs typeface="+mn-cs"/>
              </a:rPr>
              <a:t>Add a resize or full-screen mode to show HQ video playback</a:t>
            </a:r>
          </a:p>
          <a:p>
            <a:pPr lvl="0"/>
            <a:r>
              <a:rPr lang="en-US" sz="1800" kern="1200" dirty="0" smtClean="0">
                <a:solidFill>
                  <a:schemeClr val="tx1"/>
                </a:solidFill>
                <a:latin typeface="+mn-lt"/>
                <a:ea typeface="+mn-ea"/>
                <a:cs typeface="+mn-cs"/>
              </a:rPr>
              <a:t>Switch to Encoder</a:t>
            </a:r>
          </a:p>
          <a:p>
            <a:pPr lvl="1"/>
            <a:r>
              <a:rPr lang="en-US" sz="1800" kern="1200" dirty="0" smtClean="0">
                <a:solidFill>
                  <a:schemeClr val="tx1"/>
                </a:solidFill>
                <a:latin typeface="+mn-lt"/>
                <a:ea typeface="+mn-ea"/>
                <a:cs typeface="+mn-cs"/>
              </a:rPr>
              <a:t>Select a horribly extreme compression format</a:t>
            </a:r>
          </a:p>
          <a:p>
            <a:pPr lvl="1"/>
            <a:r>
              <a:rPr lang="en-US" sz="1800" kern="1200" dirty="0" smtClean="0">
                <a:solidFill>
                  <a:schemeClr val="tx1"/>
                </a:solidFill>
                <a:latin typeface="+mn-lt"/>
                <a:ea typeface="+mn-ea"/>
                <a:cs typeface="+mn-cs"/>
              </a:rPr>
              <a:t>Do A/B compare</a:t>
            </a:r>
          </a:p>
          <a:p>
            <a:pPr lvl="1"/>
            <a:r>
              <a:rPr lang="en-US" sz="1800" kern="1200" dirty="0" smtClean="0">
                <a:solidFill>
                  <a:schemeClr val="tx1"/>
                </a:solidFill>
                <a:latin typeface="+mn-lt"/>
                <a:ea typeface="+mn-ea"/>
                <a:cs typeface="+mn-cs"/>
              </a:rPr>
              <a:t>See in preview that Q is horrible and switch to a less </a:t>
            </a:r>
            <a:r>
              <a:rPr lang="en-US" sz="1800" kern="1200" dirty="0" err="1" smtClean="0">
                <a:solidFill>
                  <a:schemeClr val="tx1"/>
                </a:solidFill>
                <a:latin typeface="+mn-lt"/>
                <a:ea typeface="+mn-ea"/>
                <a:cs typeface="+mn-cs"/>
              </a:rPr>
              <a:t>agressive</a:t>
            </a:r>
            <a:r>
              <a:rPr lang="en-US" sz="1800" kern="1200" dirty="0" smtClean="0">
                <a:solidFill>
                  <a:schemeClr val="tx1"/>
                </a:solidFill>
                <a:latin typeface="+mn-lt"/>
                <a:ea typeface="+mn-ea"/>
                <a:cs typeface="+mn-cs"/>
              </a:rPr>
              <a:t> compression</a:t>
            </a:r>
          </a:p>
          <a:p>
            <a:pPr lvl="1"/>
            <a:r>
              <a:rPr lang="en-US" sz="1800" kern="1200" dirty="0" smtClean="0">
                <a:solidFill>
                  <a:schemeClr val="tx1"/>
                </a:solidFill>
                <a:latin typeface="+mn-lt"/>
                <a:ea typeface="+mn-ea"/>
                <a:cs typeface="+mn-cs"/>
              </a:rPr>
              <a:t>Show bug overlay</a:t>
            </a:r>
          </a:p>
          <a:p>
            <a:pPr lvl="1"/>
            <a:r>
              <a:rPr lang="en-US" sz="1800" kern="1200" dirty="0" smtClean="0">
                <a:solidFill>
                  <a:schemeClr val="tx1"/>
                </a:solidFill>
                <a:latin typeface="+mn-lt"/>
                <a:ea typeface="+mn-ea"/>
                <a:cs typeface="+mn-cs"/>
              </a:rPr>
              <a:t>Show setting markers and generating thumbnails</a:t>
            </a:r>
          </a:p>
          <a:p>
            <a:pPr lvl="1"/>
            <a:r>
              <a:rPr lang="en-US" sz="1800" kern="1200" dirty="0" smtClean="0">
                <a:solidFill>
                  <a:schemeClr val="tx1"/>
                </a:solidFill>
                <a:latin typeface="+mn-lt"/>
                <a:ea typeface="+mn-ea"/>
                <a:cs typeface="+mn-cs"/>
              </a:rPr>
              <a:t>Show </a:t>
            </a:r>
            <a:r>
              <a:rPr lang="en-US" sz="1800" b="1" kern="1200" dirty="0" smtClean="0">
                <a:solidFill>
                  <a:schemeClr val="tx1"/>
                </a:solidFill>
                <a:latin typeface="+mn-lt"/>
                <a:ea typeface="+mn-ea"/>
                <a:cs typeface="+mn-cs"/>
              </a:rPr>
              <a:t>one of the following</a:t>
            </a:r>
            <a:r>
              <a:rPr lang="en-US" sz="1800" kern="1200" dirty="0" smtClean="0">
                <a:solidFill>
                  <a:schemeClr val="tx1"/>
                </a:solidFill>
                <a:latin typeface="+mn-lt"/>
                <a:ea typeface="+mn-ea"/>
                <a:cs typeface="+mn-cs"/>
              </a:rPr>
              <a:t>:</a:t>
            </a:r>
          </a:p>
          <a:p>
            <a:pPr lvl="2"/>
            <a:r>
              <a:rPr lang="en-US" sz="1800" kern="1200" dirty="0" smtClean="0">
                <a:solidFill>
                  <a:schemeClr val="tx1"/>
                </a:solidFill>
                <a:latin typeface="+mn-lt"/>
                <a:ea typeface="+mn-ea"/>
                <a:cs typeface="+mn-cs"/>
              </a:rPr>
              <a:t>Subtitles</a:t>
            </a:r>
          </a:p>
          <a:p>
            <a:pPr lvl="2"/>
            <a:r>
              <a:rPr lang="en-US" sz="1800" kern="1200" dirty="0" smtClean="0">
                <a:solidFill>
                  <a:schemeClr val="tx1"/>
                </a:solidFill>
                <a:latin typeface="+mn-lt"/>
                <a:ea typeface="+mn-ea"/>
                <a:cs typeface="+mn-cs"/>
              </a:rPr>
              <a:t>Live encoding</a:t>
            </a:r>
          </a:p>
          <a:p>
            <a:pPr lvl="2"/>
            <a:r>
              <a:rPr lang="en-US" sz="1800" kern="1200" dirty="0" smtClean="0">
                <a:solidFill>
                  <a:schemeClr val="tx1"/>
                </a:solidFill>
                <a:latin typeface="+mn-lt"/>
                <a:ea typeface="+mn-ea"/>
                <a:cs typeface="+mn-cs"/>
              </a:rPr>
              <a:t>Header/Trailer</a:t>
            </a:r>
          </a:p>
          <a:p>
            <a:pPr lvl="2"/>
            <a:r>
              <a:rPr lang="en-US" sz="1800" kern="1200" dirty="0" smtClean="0">
                <a:solidFill>
                  <a:schemeClr val="tx1"/>
                </a:solidFill>
                <a:latin typeface="+mn-lt"/>
                <a:ea typeface="+mn-ea"/>
                <a:cs typeface="+mn-cs"/>
              </a:rPr>
              <a:t>Ad triggered by a marker</a:t>
            </a:r>
          </a:p>
          <a:p>
            <a:pPr lvl="1"/>
            <a:r>
              <a:rPr lang="en-US" sz="1800" kern="1200" dirty="0" smtClean="0">
                <a:solidFill>
                  <a:schemeClr val="tx1"/>
                </a:solidFill>
                <a:latin typeface="+mn-lt"/>
                <a:ea typeface="+mn-ea"/>
                <a:cs typeface="+mn-cs"/>
              </a:rPr>
              <a:t>Select the template we just created and encode</a:t>
            </a:r>
          </a:p>
          <a:p>
            <a:pPr lvl="0"/>
            <a:r>
              <a:rPr lang="en-US" sz="1800" kern="1200" dirty="0" smtClean="0">
                <a:solidFill>
                  <a:schemeClr val="tx1"/>
                </a:solidFill>
                <a:latin typeface="+mn-lt"/>
                <a:ea typeface="+mn-ea"/>
                <a:cs typeface="+mn-cs"/>
              </a:rPr>
              <a:t>Return to Blend</a:t>
            </a:r>
          </a:p>
          <a:p>
            <a:pPr lvl="1"/>
            <a:r>
              <a:rPr lang="en-US" sz="1800" kern="1200" dirty="0" smtClean="0">
                <a:solidFill>
                  <a:schemeClr val="tx1"/>
                </a:solidFill>
                <a:latin typeface="+mn-lt"/>
                <a:ea typeface="+mn-ea"/>
                <a:cs typeface="+mn-cs"/>
              </a:rPr>
              <a:t>Demo “Wall of Video” based on the skin created earlier</a:t>
            </a:r>
          </a:p>
          <a:p>
            <a:pPr lvl="1"/>
            <a:r>
              <a:rPr lang="en-US" sz="1800" kern="1200" dirty="0" smtClean="0">
                <a:solidFill>
                  <a:schemeClr val="tx1"/>
                </a:solidFill>
                <a:latin typeface="+mn-lt"/>
                <a:ea typeface="+mn-ea"/>
                <a:cs typeface="+mn-cs"/>
              </a:rPr>
              <a:t>Demo Video Puzzle based on the skin created earlier</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6/10/2007 11:07 PM</a:t>
            </a:fld>
            <a:endParaRPr lang="en-US"/>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51720" indent="-251720">
              <a:buFont typeface="Arial" pitchFamily="34" charset="0"/>
              <a:buChar char="•"/>
            </a:pPr>
            <a:r>
              <a:rPr lang="en-US" sz="1800" dirty="0" smtClean="0">
                <a:latin typeface="+mn-lt"/>
              </a:rPr>
              <a:t>You build the application, we deliver the scale</a:t>
            </a:r>
          </a:p>
          <a:p>
            <a:pPr marL="251720" indent="-251720">
              <a:buFont typeface="Arial" charset="0"/>
              <a:buChar char="•"/>
            </a:pPr>
            <a:r>
              <a:rPr lang="en-US" sz="1800" dirty="0" smtClean="0">
                <a:latin typeface="Calibri" pitchFamily="34" charset="0"/>
              </a:rPr>
              <a:t>Free 4GB hosting  and streaming service</a:t>
            </a:r>
            <a:endParaRPr lang="en-US" sz="1800" baseline="30000" dirty="0" smtClean="0">
              <a:latin typeface="Calibri" pitchFamily="34" charset="0"/>
            </a:endParaRPr>
          </a:p>
          <a:p>
            <a:pPr marL="251720" indent="-251720">
              <a:buFont typeface="Arial" charset="0"/>
              <a:buChar char="•"/>
            </a:pPr>
            <a:r>
              <a:rPr lang="en-US" sz="1800" dirty="0" smtClean="0">
                <a:latin typeface="Calibri" pitchFamily="34" charset="0"/>
              </a:rPr>
              <a:t>Rich API programmability</a:t>
            </a:r>
          </a:p>
          <a:p>
            <a:pPr marL="251720" indent="-251720">
              <a:buFont typeface="Arial" charset="0"/>
              <a:buChar char="•"/>
            </a:pPr>
            <a:r>
              <a:rPr lang="en-US" sz="1800" dirty="0" smtClean="0">
                <a:latin typeface="Calibri" pitchFamily="34" charset="0"/>
              </a:rPr>
              <a:t>Full control over the user experience</a:t>
            </a:r>
          </a:p>
          <a:p>
            <a:pPr marL="251720" indent="-251720">
              <a:buFont typeface="Arial" charset="0"/>
              <a:buChar char="•"/>
            </a:pPr>
            <a:r>
              <a:rPr lang="en-US" sz="1800" dirty="0" smtClean="0">
                <a:latin typeface="Calibri" pitchFamily="34" charset="0"/>
              </a:rPr>
              <a:t>DVD quality streaming</a:t>
            </a:r>
          </a:p>
          <a:p>
            <a:pPr marL="251720" indent="-251720">
              <a:buFont typeface="Arial" charset="0"/>
              <a:buChar char="•"/>
            </a:pPr>
            <a:endParaRPr lang="en-US" sz="1800" baseline="30000" dirty="0" smtClean="0">
              <a:latin typeface="Calibri" pitchFamily="34" charset="0"/>
            </a:endParaRPr>
          </a:p>
          <a:p>
            <a:r>
              <a:rPr lang="en-US" sz="1800" u="sng" dirty="0" smtClean="0">
                <a:solidFill>
                  <a:schemeClr val="bg2"/>
                </a:solidFill>
              </a:rPr>
              <a:t>Free Hosting and Streaming</a:t>
            </a:r>
          </a:p>
          <a:p>
            <a:r>
              <a:rPr lang="en-US" sz="1800" dirty="0" smtClean="0">
                <a:solidFill>
                  <a:schemeClr val="bg2"/>
                </a:solidFill>
              </a:rPr>
              <a:t>Upload complete Silverlight applications</a:t>
            </a:r>
          </a:p>
          <a:p>
            <a:r>
              <a:rPr lang="en-US" sz="1800" dirty="0" smtClean="0">
                <a:solidFill>
                  <a:schemeClr val="bg2"/>
                </a:solidFill>
              </a:rPr>
              <a:t>4GB free storage per Windows Live ID</a:t>
            </a:r>
          </a:p>
          <a:p>
            <a:r>
              <a:rPr lang="en-US" sz="1800" dirty="0" smtClean="0">
                <a:solidFill>
                  <a:schemeClr val="bg2"/>
                </a:solidFill>
              </a:rPr>
              <a:t>700kbps DVD-quality video</a:t>
            </a:r>
          </a:p>
          <a:p>
            <a:r>
              <a:rPr lang="en-US" sz="1800" dirty="0" smtClean="0">
                <a:solidFill>
                  <a:schemeClr val="bg2"/>
                </a:solidFill>
              </a:rPr>
              <a:t>Advertising supported</a:t>
            </a:r>
          </a:p>
          <a:p>
            <a:pPr marL="251720" indent="-251720">
              <a:buFont typeface="Arial" charset="0"/>
              <a:buChar char="•"/>
            </a:pPr>
            <a:endParaRPr lang="en-US" sz="1800" baseline="30000" dirty="0" smtClean="0">
              <a:latin typeface="Calibri" pitchFamily="34" charset="0"/>
            </a:endParaRPr>
          </a:p>
          <a:p>
            <a:r>
              <a:rPr lang="en-US" u="sng" dirty="0" smtClean="0"/>
              <a:t>Yo</a:t>
            </a:r>
            <a:r>
              <a:rPr lang="en-US" u="sng" baseline="0" dirty="0" smtClean="0"/>
              <a:t>u Build it, we scale it</a:t>
            </a:r>
            <a:endParaRPr lang="en-US" u="sng" dirty="0" smtClean="0"/>
          </a:p>
          <a:p>
            <a:pPr marL="489833" indent="-489833">
              <a:spcBef>
                <a:spcPct val="20000"/>
              </a:spcBef>
              <a:buFont typeface="Arial" pitchFamily="34" charset="0"/>
              <a:buNone/>
              <a:defRPr/>
            </a:pPr>
            <a:r>
              <a:rPr lang="en-US" sz="1800" dirty="0" smtClean="0">
                <a:solidFill>
                  <a:schemeClr val="bg2"/>
                </a:solidFill>
              </a:rPr>
              <a:t>Geoscale distributed network optimized for content delivery</a:t>
            </a:r>
          </a:p>
          <a:p>
            <a:pPr marL="489833" indent="-489833">
              <a:spcBef>
                <a:spcPct val="20000"/>
              </a:spcBef>
              <a:buFont typeface="Arial" pitchFamily="34" charset="0"/>
              <a:buNone/>
              <a:defRPr/>
            </a:pPr>
            <a:r>
              <a:rPr lang="en-US" sz="1800" dirty="0" smtClean="0">
                <a:solidFill>
                  <a:schemeClr val="bg2"/>
                </a:solidFill>
              </a:rPr>
              <a:t>1 terabit / second total network bandwidth</a:t>
            </a:r>
          </a:p>
          <a:p>
            <a:pPr marL="489833" indent="-489833">
              <a:spcBef>
                <a:spcPct val="20000"/>
              </a:spcBef>
              <a:buFont typeface="Arial" pitchFamily="34" charset="0"/>
              <a:buNone/>
              <a:defRPr/>
            </a:pPr>
            <a:endParaRPr lang="en-US" sz="1800" dirty="0" smtClean="0">
              <a:solidFill>
                <a:schemeClr val="bg2"/>
              </a:solidFill>
            </a:endParaRPr>
          </a:p>
          <a:p>
            <a:pPr marL="489833" indent="-489833">
              <a:spcBef>
                <a:spcPct val="20000"/>
              </a:spcBef>
              <a:buFont typeface="Arial" pitchFamily="34" charset="0"/>
              <a:buNone/>
              <a:defRPr/>
            </a:pPr>
            <a:r>
              <a:rPr lang="en-US" sz="1800" u="sng" dirty="0" smtClean="0">
                <a:solidFill>
                  <a:schemeClr val="bg2"/>
                </a:solidFill>
              </a:rPr>
              <a:t>UX</a:t>
            </a:r>
          </a:p>
          <a:p>
            <a:pPr marL="489833" indent="-489833">
              <a:spcBef>
                <a:spcPct val="20000"/>
              </a:spcBef>
              <a:buFont typeface="Arial" pitchFamily="34" charset="0"/>
              <a:buNone/>
              <a:defRPr/>
            </a:pPr>
            <a:r>
              <a:rPr lang="en-US" sz="1800" dirty="0" smtClean="0">
                <a:solidFill>
                  <a:schemeClr val="bg2"/>
                </a:solidFill>
              </a:rPr>
              <a:t>Custom templates with designer in complete control of UX</a:t>
            </a:r>
          </a:p>
          <a:p>
            <a:pPr marL="489833" indent="-489833">
              <a:spcBef>
                <a:spcPct val="20000"/>
              </a:spcBef>
              <a:buFont typeface="Arial" pitchFamily="34" charset="0"/>
              <a:buNone/>
              <a:defRPr/>
            </a:pPr>
            <a:r>
              <a:rPr lang="en-US" sz="1800" dirty="0" smtClean="0">
                <a:solidFill>
                  <a:schemeClr val="bg2"/>
                </a:solidFill>
              </a:rPr>
              <a:t>No third party logo requirements</a:t>
            </a:r>
          </a:p>
          <a:p>
            <a:pPr marL="489833" indent="-489833">
              <a:spcBef>
                <a:spcPct val="20000"/>
              </a:spcBef>
              <a:buFont typeface="Arial" pitchFamily="34" charset="0"/>
              <a:buNone/>
              <a:defRPr/>
            </a:pPr>
            <a:r>
              <a:rPr lang="en-US" sz="1800" dirty="0" smtClean="0">
                <a:solidFill>
                  <a:schemeClr val="bg2"/>
                </a:solidFill>
              </a:rPr>
              <a:t>16:9 or 4:3 aspect ratio</a:t>
            </a:r>
          </a:p>
          <a:p>
            <a:pPr marL="489833" indent="-489833">
              <a:spcBef>
                <a:spcPct val="20000"/>
              </a:spcBef>
              <a:buFont typeface="Arial" pitchFamily="34" charset="0"/>
              <a:buNone/>
              <a:defRPr/>
            </a:pPr>
            <a:r>
              <a:rPr lang="en-US" sz="1800" dirty="0" smtClean="0">
                <a:solidFill>
                  <a:schemeClr val="bg2"/>
                </a:solidFill>
              </a:rPr>
              <a:t>Stereo audio</a:t>
            </a:r>
          </a:p>
          <a:p>
            <a:endParaRPr lang="en-US" dirty="0"/>
          </a:p>
        </p:txBody>
      </p:sp>
      <p:sp>
        <p:nvSpPr>
          <p:cNvPr id="4" name="Slide Number Placeholder 3"/>
          <p:cNvSpPr>
            <a:spLocks noGrp="1"/>
          </p:cNvSpPr>
          <p:nvPr>
            <p:ph type="sldNum" sz="quarter" idx="10"/>
          </p:nvPr>
        </p:nvSpPr>
        <p:spPr/>
        <p:txBody>
          <a:bodyPr/>
          <a:lstStyle/>
          <a:p>
            <a:fld id="{B874D910-DBF5-4DCC-9571-4779B3201020}"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6100" y="558800"/>
            <a:ext cx="5573713" cy="3136900"/>
          </a:xfrm>
        </p:spPr>
      </p:sp>
      <p:sp>
        <p:nvSpPr>
          <p:cNvPr id="3" name="Notes Placeholder 2"/>
          <p:cNvSpPr>
            <a:spLocks noGrp="1"/>
          </p:cNvSpPr>
          <p:nvPr>
            <p:ph type="body" idx="1"/>
          </p:nvPr>
        </p:nvSpPr>
        <p:spPr/>
        <p:txBody>
          <a:bodyPr>
            <a:normAutofit/>
          </a:bodyPr>
          <a:lstStyle/>
          <a:p>
            <a:pPr lvl="0"/>
            <a:r>
              <a:rPr lang="en-US" sz="1800" kern="1200" dirty="0" smtClean="0">
                <a:solidFill>
                  <a:schemeClr val="tx1"/>
                </a:solidFill>
                <a:latin typeface="+mn-lt"/>
                <a:ea typeface="+mn-ea"/>
                <a:cs typeface="+mn-cs"/>
              </a:rPr>
              <a:t>Open Blend</a:t>
            </a:r>
          </a:p>
          <a:p>
            <a:pPr lvl="1"/>
            <a:r>
              <a:rPr lang="en-US" sz="1800" kern="1200" dirty="0" smtClean="0">
                <a:solidFill>
                  <a:schemeClr val="tx1"/>
                </a:solidFill>
                <a:latin typeface="+mn-lt"/>
                <a:ea typeface="+mn-ea"/>
                <a:cs typeface="+mn-cs"/>
              </a:rPr>
              <a:t>Open an empty super-basic player example</a:t>
            </a:r>
          </a:p>
          <a:p>
            <a:pPr lvl="1"/>
            <a:r>
              <a:rPr lang="en-US" sz="1800" kern="1200" dirty="0" smtClean="0">
                <a:solidFill>
                  <a:schemeClr val="tx1"/>
                </a:solidFill>
                <a:latin typeface="+mn-lt"/>
                <a:ea typeface="+mn-ea"/>
                <a:cs typeface="+mn-cs"/>
              </a:rPr>
              <a:t>Select a video</a:t>
            </a:r>
          </a:p>
          <a:p>
            <a:pPr lvl="1"/>
            <a:r>
              <a:rPr lang="en-US" sz="1800" kern="1200" dirty="0" smtClean="0">
                <a:solidFill>
                  <a:schemeClr val="tx1"/>
                </a:solidFill>
                <a:latin typeface="+mn-lt"/>
                <a:ea typeface="+mn-ea"/>
                <a:cs typeface="+mn-cs"/>
              </a:rPr>
              <a:t>F5 to see – it plays!</a:t>
            </a:r>
          </a:p>
          <a:p>
            <a:pPr lvl="0"/>
            <a:r>
              <a:rPr lang="en-US" sz="1800" kern="1200" dirty="0" smtClean="0">
                <a:solidFill>
                  <a:schemeClr val="tx1"/>
                </a:solidFill>
                <a:latin typeface="+mn-lt"/>
                <a:ea typeface="+mn-ea"/>
                <a:cs typeface="+mn-cs"/>
              </a:rPr>
              <a:t>Create a skin</a:t>
            </a:r>
          </a:p>
          <a:p>
            <a:pPr lvl="1"/>
            <a:r>
              <a:rPr lang="en-US" sz="1800" kern="1200" dirty="0" smtClean="0">
                <a:solidFill>
                  <a:schemeClr val="tx1"/>
                </a:solidFill>
                <a:latin typeface="+mn-lt"/>
                <a:ea typeface="+mn-ea"/>
                <a:cs typeface="+mn-cs"/>
              </a:rPr>
              <a:t>Open design and export the graphics elements</a:t>
            </a:r>
          </a:p>
          <a:p>
            <a:pPr lvl="1"/>
            <a:r>
              <a:rPr lang="en-US" sz="1800" kern="1200" dirty="0" smtClean="0">
                <a:solidFill>
                  <a:schemeClr val="tx1"/>
                </a:solidFill>
                <a:latin typeface="+mn-lt"/>
                <a:ea typeface="+mn-ea"/>
                <a:cs typeface="+mn-cs"/>
              </a:rPr>
              <a:t>Import into Blend</a:t>
            </a:r>
          </a:p>
          <a:p>
            <a:pPr lvl="1"/>
            <a:r>
              <a:rPr lang="en-US" sz="1800" kern="1200" dirty="0" smtClean="0">
                <a:solidFill>
                  <a:schemeClr val="tx1"/>
                </a:solidFill>
                <a:latin typeface="+mn-lt"/>
                <a:ea typeface="+mn-ea"/>
                <a:cs typeface="+mn-cs"/>
              </a:rPr>
              <a:t>Animate them in Blend</a:t>
            </a:r>
          </a:p>
          <a:p>
            <a:pPr lvl="1"/>
            <a:r>
              <a:rPr lang="en-US" sz="1800" kern="1200" dirty="0" smtClean="0">
                <a:solidFill>
                  <a:schemeClr val="tx1"/>
                </a:solidFill>
                <a:latin typeface="+mn-lt"/>
                <a:ea typeface="+mn-ea"/>
                <a:cs typeface="+mn-cs"/>
              </a:rPr>
              <a:t>Draw some more in Blend</a:t>
            </a:r>
          </a:p>
          <a:p>
            <a:pPr lvl="1"/>
            <a:r>
              <a:rPr lang="en-US" sz="1800" kern="1200" dirty="0" smtClean="0">
                <a:solidFill>
                  <a:schemeClr val="tx1"/>
                </a:solidFill>
                <a:latin typeface="+mn-lt"/>
                <a:ea typeface="+mn-ea"/>
                <a:cs typeface="+mn-cs"/>
              </a:rPr>
              <a:t>F5 show with skin</a:t>
            </a:r>
          </a:p>
          <a:p>
            <a:pPr lvl="0"/>
            <a:r>
              <a:rPr lang="en-US" sz="1800" kern="1200" dirty="0" smtClean="0">
                <a:solidFill>
                  <a:schemeClr val="tx1"/>
                </a:solidFill>
                <a:latin typeface="+mn-lt"/>
                <a:ea typeface="+mn-ea"/>
                <a:cs typeface="+mn-cs"/>
              </a:rPr>
              <a:t>Add Play controls</a:t>
            </a:r>
          </a:p>
          <a:p>
            <a:pPr lvl="1"/>
            <a:r>
              <a:rPr lang="en-US" sz="1800" kern="1200" dirty="0" smtClean="0">
                <a:solidFill>
                  <a:schemeClr val="tx1"/>
                </a:solidFill>
                <a:latin typeface="+mn-lt"/>
                <a:ea typeface="+mn-ea"/>
                <a:cs typeface="+mn-cs"/>
              </a:rPr>
              <a:t>Draw the player controls</a:t>
            </a:r>
          </a:p>
          <a:p>
            <a:pPr lvl="1"/>
            <a:r>
              <a:rPr lang="en-US" sz="1800" kern="1200" dirty="0" smtClean="0">
                <a:solidFill>
                  <a:schemeClr val="tx1"/>
                </a:solidFill>
                <a:latin typeface="+mn-lt"/>
                <a:ea typeface="+mn-ea"/>
                <a:cs typeface="+mn-cs"/>
              </a:rPr>
              <a:t>Animate them</a:t>
            </a:r>
          </a:p>
          <a:p>
            <a:pPr lvl="1"/>
            <a:r>
              <a:rPr lang="en-US" sz="1800" kern="1200" dirty="0" smtClean="0">
                <a:solidFill>
                  <a:schemeClr val="tx1"/>
                </a:solidFill>
                <a:latin typeface="+mn-lt"/>
                <a:ea typeface="+mn-ea"/>
                <a:cs typeface="+mn-cs"/>
              </a:rPr>
              <a:t>F5 to show working skin</a:t>
            </a:r>
          </a:p>
          <a:p>
            <a:pPr lvl="0"/>
            <a:r>
              <a:rPr lang="en-US" sz="1800" kern="1200" dirty="0" smtClean="0">
                <a:solidFill>
                  <a:schemeClr val="tx1"/>
                </a:solidFill>
                <a:latin typeface="+mn-lt"/>
                <a:ea typeface="+mn-ea"/>
                <a:cs typeface="+mn-cs"/>
              </a:rPr>
              <a:t>Add Resize/</a:t>
            </a:r>
            <a:r>
              <a:rPr lang="en-US" sz="1800" kern="1200" dirty="0" err="1" smtClean="0">
                <a:solidFill>
                  <a:schemeClr val="tx1"/>
                </a:solidFill>
                <a:latin typeface="+mn-lt"/>
                <a:ea typeface="+mn-ea"/>
                <a:cs typeface="+mn-cs"/>
              </a:rPr>
              <a:t>Fullscreeen</a:t>
            </a:r>
            <a:endParaRPr lang="en-US" sz="1800" kern="1200" dirty="0" smtClean="0">
              <a:solidFill>
                <a:schemeClr val="tx1"/>
              </a:solidFill>
              <a:latin typeface="+mn-lt"/>
              <a:ea typeface="+mn-ea"/>
              <a:cs typeface="+mn-cs"/>
            </a:endParaRPr>
          </a:p>
          <a:p>
            <a:pPr lvl="1"/>
            <a:r>
              <a:rPr lang="en-US" sz="1800" kern="1200" dirty="0" smtClean="0">
                <a:solidFill>
                  <a:schemeClr val="tx1"/>
                </a:solidFill>
                <a:latin typeface="+mn-lt"/>
                <a:ea typeface="+mn-ea"/>
                <a:cs typeface="+mn-cs"/>
              </a:rPr>
              <a:t>Add a resize or full-screen mode to show HQ video playback</a:t>
            </a:r>
          </a:p>
          <a:p>
            <a:pPr lvl="0"/>
            <a:r>
              <a:rPr lang="en-US" sz="1800" kern="1200" dirty="0" smtClean="0">
                <a:solidFill>
                  <a:schemeClr val="tx1"/>
                </a:solidFill>
                <a:latin typeface="+mn-lt"/>
                <a:ea typeface="+mn-ea"/>
                <a:cs typeface="+mn-cs"/>
              </a:rPr>
              <a:t>Switch to Encoder</a:t>
            </a:r>
          </a:p>
          <a:p>
            <a:pPr lvl="1"/>
            <a:r>
              <a:rPr lang="en-US" sz="1800" kern="1200" dirty="0" smtClean="0">
                <a:solidFill>
                  <a:schemeClr val="tx1"/>
                </a:solidFill>
                <a:latin typeface="+mn-lt"/>
                <a:ea typeface="+mn-ea"/>
                <a:cs typeface="+mn-cs"/>
              </a:rPr>
              <a:t>Select a horribly extreme compression format</a:t>
            </a:r>
          </a:p>
          <a:p>
            <a:pPr lvl="1"/>
            <a:r>
              <a:rPr lang="en-US" sz="1800" kern="1200" dirty="0" smtClean="0">
                <a:solidFill>
                  <a:schemeClr val="tx1"/>
                </a:solidFill>
                <a:latin typeface="+mn-lt"/>
                <a:ea typeface="+mn-ea"/>
                <a:cs typeface="+mn-cs"/>
              </a:rPr>
              <a:t>Do A/B compare</a:t>
            </a:r>
          </a:p>
          <a:p>
            <a:pPr lvl="1"/>
            <a:r>
              <a:rPr lang="en-US" sz="1800" kern="1200" dirty="0" smtClean="0">
                <a:solidFill>
                  <a:schemeClr val="tx1"/>
                </a:solidFill>
                <a:latin typeface="+mn-lt"/>
                <a:ea typeface="+mn-ea"/>
                <a:cs typeface="+mn-cs"/>
              </a:rPr>
              <a:t>See in preview that Q is horrible and switch to a less </a:t>
            </a:r>
            <a:r>
              <a:rPr lang="en-US" sz="1800" kern="1200" dirty="0" err="1" smtClean="0">
                <a:solidFill>
                  <a:schemeClr val="tx1"/>
                </a:solidFill>
                <a:latin typeface="+mn-lt"/>
                <a:ea typeface="+mn-ea"/>
                <a:cs typeface="+mn-cs"/>
              </a:rPr>
              <a:t>agressive</a:t>
            </a:r>
            <a:r>
              <a:rPr lang="en-US" sz="1800" kern="1200" dirty="0" smtClean="0">
                <a:solidFill>
                  <a:schemeClr val="tx1"/>
                </a:solidFill>
                <a:latin typeface="+mn-lt"/>
                <a:ea typeface="+mn-ea"/>
                <a:cs typeface="+mn-cs"/>
              </a:rPr>
              <a:t> compression</a:t>
            </a:r>
          </a:p>
          <a:p>
            <a:pPr lvl="1"/>
            <a:r>
              <a:rPr lang="en-US" sz="1800" kern="1200" dirty="0" smtClean="0">
                <a:solidFill>
                  <a:schemeClr val="tx1"/>
                </a:solidFill>
                <a:latin typeface="+mn-lt"/>
                <a:ea typeface="+mn-ea"/>
                <a:cs typeface="+mn-cs"/>
              </a:rPr>
              <a:t>Show bug overlay</a:t>
            </a:r>
          </a:p>
          <a:p>
            <a:pPr lvl="1"/>
            <a:r>
              <a:rPr lang="en-US" sz="1800" kern="1200" dirty="0" smtClean="0">
                <a:solidFill>
                  <a:schemeClr val="tx1"/>
                </a:solidFill>
                <a:latin typeface="+mn-lt"/>
                <a:ea typeface="+mn-ea"/>
                <a:cs typeface="+mn-cs"/>
              </a:rPr>
              <a:t>Show setting markers and generating thumbnails</a:t>
            </a:r>
          </a:p>
          <a:p>
            <a:pPr lvl="1"/>
            <a:r>
              <a:rPr lang="en-US" sz="1800" kern="1200" dirty="0" smtClean="0">
                <a:solidFill>
                  <a:schemeClr val="tx1"/>
                </a:solidFill>
                <a:latin typeface="+mn-lt"/>
                <a:ea typeface="+mn-ea"/>
                <a:cs typeface="+mn-cs"/>
              </a:rPr>
              <a:t>Show </a:t>
            </a:r>
            <a:r>
              <a:rPr lang="en-US" sz="1800" b="1" kern="1200" dirty="0" smtClean="0">
                <a:solidFill>
                  <a:schemeClr val="tx1"/>
                </a:solidFill>
                <a:latin typeface="+mn-lt"/>
                <a:ea typeface="+mn-ea"/>
                <a:cs typeface="+mn-cs"/>
              </a:rPr>
              <a:t>one of the following</a:t>
            </a:r>
            <a:r>
              <a:rPr lang="en-US" sz="1800" kern="1200" dirty="0" smtClean="0">
                <a:solidFill>
                  <a:schemeClr val="tx1"/>
                </a:solidFill>
                <a:latin typeface="+mn-lt"/>
                <a:ea typeface="+mn-ea"/>
                <a:cs typeface="+mn-cs"/>
              </a:rPr>
              <a:t>:</a:t>
            </a:r>
          </a:p>
          <a:p>
            <a:pPr lvl="2"/>
            <a:r>
              <a:rPr lang="en-US" sz="1800" kern="1200" dirty="0" smtClean="0">
                <a:solidFill>
                  <a:schemeClr val="tx1"/>
                </a:solidFill>
                <a:latin typeface="+mn-lt"/>
                <a:ea typeface="+mn-ea"/>
                <a:cs typeface="+mn-cs"/>
              </a:rPr>
              <a:t>Subtitles</a:t>
            </a:r>
          </a:p>
          <a:p>
            <a:pPr lvl="2"/>
            <a:r>
              <a:rPr lang="en-US" sz="1800" kern="1200" dirty="0" smtClean="0">
                <a:solidFill>
                  <a:schemeClr val="tx1"/>
                </a:solidFill>
                <a:latin typeface="+mn-lt"/>
                <a:ea typeface="+mn-ea"/>
                <a:cs typeface="+mn-cs"/>
              </a:rPr>
              <a:t>Live encoding</a:t>
            </a:r>
          </a:p>
          <a:p>
            <a:pPr lvl="2"/>
            <a:r>
              <a:rPr lang="en-US" sz="1800" kern="1200" dirty="0" smtClean="0">
                <a:solidFill>
                  <a:schemeClr val="tx1"/>
                </a:solidFill>
                <a:latin typeface="+mn-lt"/>
                <a:ea typeface="+mn-ea"/>
                <a:cs typeface="+mn-cs"/>
              </a:rPr>
              <a:t>Header/Trailer</a:t>
            </a:r>
          </a:p>
          <a:p>
            <a:pPr lvl="2"/>
            <a:r>
              <a:rPr lang="en-US" sz="1800" kern="1200" dirty="0" smtClean="0">
                <a:solidFill>
                  <a:schemeClr val="tx1"/>
                </a:solidFill>
                <a:latin typeface="+mn-lt"/>
                <a:ea typeface="+mn-ea"/>
                <a:cs typeface="+mn-cs"/>
              </a:rPr>
              <a:t>Ad triggered by a marker</a:t>
            </a:r>
          </a:p>
          <a:p>
            <a:pPr lvl="1"/>
            <a:r>
              <a:rPr lang="en-US" sz="1800" kern="1200" dirty="0" smtClean="0">
                <a:solidFill>
                  <a:schemeClr val="tx1"/>
                </a:solidFill>
                <a:latin typeface="+mn-lt"/>
                <a:ea typeface="+mn-ea"/>
                <a:cs typeface="+mn-cs"/>
              </a:rPr>
              <a:t>Select the template we just created and encode</a:t>
            </a:r>
          </a:p>
          <a:p>
            <a:pPr lvl="0"/>
            <a:r>
              <a:rPr lang="en-US" sz="1800" kern="1200" dirty="0" smtClean="0">
                <a:solidFill>
                  <a:schemeClr val="tx1"/>
                </a:solidFill>
                <a:latin typeface="+mn-lt"/>
                <a:ea typeface="+mn-ea"/>
                <a:cs typeface="+mn-cs"/>
              </a:rPr>
              <a:t>Return to Blend</a:t>
            </a:r>
          </a:p>
          <a:p>
            <a:pPr lvl="1"/>
            <a:r>
              <a:rPr lang="en-US" sz="1800" kern="1200" dirty="0" smtClean="0">
                <a:solidFill>
                  <a:schemeClr val="tx1"/>
                </a:solidFill>
                <a:latin typeface="+mn-lt"/>
                <a:ea typeface="+mn-ea"/>
                <a:cs typeface="+mn-cs"/>
              </a:rPr>
              <a:t>Demo “Wall of Video” based on the skin created earlier</a:t>
            </a:r>
          </a:p>
          <a:p>
            <a:pPr lvl="1"/>
            <a:r>
              <a:rPr lang="en-US" sz="1800" kern="1200" dirty="0" smtClean="0">
                <a:solidFill>
                  <a:schemeClr val="tx1"/>
                </a:solidFill>
                <a:latin typeface="+mn-lt"/>
                <a:ea typeface="+mn-ea"/>
                <a:cs typeface="+mn-cs"/>
              </a:rPr>
              <a:t>Demo Video Puzzle based on the skin created earlier</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6/10/2007 11:07 PM</a:t>
            </a:fld>
            <a:endParaRPr lang="en-US"/>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6100" y="558800"/>
            <a:ext cx="5573713" cy="31369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6/10/2007 11:07 PM</a:t>
            </a:fld>
            <a:endParaRPr lang="en-US" dirty="0"/>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6100" y="558800"/>
            <a:ext cx="5573713" cy="3136900"/>
          </a:xfrm>
        </p:spPr>
      </p:sp>
      <p:sp>
        <p:nvSpPr>
          <p:cNvPr id="3" name="Notes Placeholder 2"/>
          <p:cNvSpPr>
            <a:spLocks noGrp="1"/>
          </p:cNvSpPr>
          <p:nvPr>
            <p:ph type="body" idx="1"/>
          </p:nvPr>
        </p:nvSpPr>
        <p:spPr/>
        <p:txBody>
          <a:bodyPr>
            <a:normAutofit/>
          </a:bodyPr>
          <a:lstStyle/>
          <a:p>
            <a:pPr lvl="0"/>
            <a:r>
              <a:rPr lang="en-US" sz="3400" dirty="0" smtClean="0"/>
              <a:t>Now you have seen how it is possible to build these applications using the full capabilities of Silverlight – I think it is impressive, but the possibilities really go beyond what I can build on stage in 15 minutes.  I’d like to invite up Beau Amber, from </a:t>
            </a:r>
            <a:r>
              <a:rPr lang="en-US" sz="3400" dirty="0" err="1" smtClean="0"/>
              <a:t>Metaliq</a:t>
            </a:r>
            <a:r>
              <a:rPr lang="en-US" sz="3400" dirty="0" smtClean="0"/>
              <a:t> to really show you, with some time what Silverlight is capable of doing.</a:t>
            </a:r>
          </a:p>
          <a:p>
            <a:endParaRPr lang="en-US" dirty="0" smtClean="0"/>
          </a:p>
          <a:p>
            <a:pPr lvl="1"/>
            <a:endParaRPr lang="en-US" dirty="0" smtClean="0"/>
          </a:p>
          <a:p>
            <a:pPr lvl="1"/>
            <a:endParaRPr lang="en-US" dirty="0" smtClean="0"/>
          </a:p>
          <a:p>
            <a:pPr lvl="1"/>
            <a:r>
              <a:rPr lang="en-US" dirty="0" smtClean="0"/>
              <a:t>DEMO: </a:t>
            </a:r>
            <a:r>
              <a:rPr lang="en-US" dirty="0" err="1" smtClean="0"/>
              <a:t>TopBanana</a:t>
            </a:r>
            <a:r>
              <a:rPr lang="en-US" dirty="0" smtClean="0"/>
              <a:t> with Beau (10 minutes)</a:t>
            </a:r>
          </a:p>
          <a:p>
            <a:pPr lvl="2"/>
            <a:r>
              <a:rPr lang="en-US" dirty="0" smtClean="0"/>
              <a:t>Show some code in VS/Blend how it was put together</a:t>
            </a:r>
          </a:p>
          <a:p>
            <a:pPr lvl="2"/>
            <a:r>
              <a:rPr lang="en-US" dirty="0" smtClean="0"/>
              <a:t>Talk to productivity, quality, consistency, skills reuse, tooling</a:t>
            </a:r>
          </a:p>
          <a:p>
            <a:pPr lvl="2"/>
            <a:r>
              <a:rPr lang="en-US" dirty="0" smtClean="0"/>
              <a:t>Show experience on </a:t>
            </a:r>
            <a:r>
              <a:rPr lang="en-US" dirty="0" err="1" smtClean="0"/>
              <a:t>mac</a:t>
            </a:r>
            <a:endParaRPr lang="en-US" dirty="0" smtClean="0"/>
          </a:p>
          <a:p>
            <a:pPr lvl="2"/>
            <a:r>
              <a:rPr lang="en-US" dirty="0" smtClean="0"/>
              <a:t>Integrate with “</a:t>
            </a:r>
            <a:r>
              <a:rPr lang="en-US" dirty="0" err="1" smtClean="0"/>
              <a:t>Bluelight</a:t>
            </a:r>
            <a:r>
              <a:rPr lang="en-US" dirty="0" smtClean="0"/>
              <a:t>” (probably faked up, just messaging it)</a:t>
            </a:r>
          </a:p>
          <a:p>
            <a:pPr lvl="2"/>
            <a:endParaRPr lang="en-US" dirty="0" smtClean="0"/>
          </a:p>
          <a:p>
            <a:pPr lvl="2"/>
            <a:endParaRPr lang="en-US" dirty="0" smtClean="0"/>
          </a:p>
          <a:p>
            <a:pPr lvl="2"/>
            <a:r>
              <a:rPr lang="en-US" dirty="0" smtClean="0"/>
              <a:t>Points to pop:</a:t>
            </a:r>
          </a:p>
          <a:p>
            <a:pPr marL="1649120" lvl="2" indent="-342900">
              <a:buAutoNum type="arabicParenR"/>
            </a:pPr>
            <a:r>
              <a:rPr lang="en-US" dirty="0" smtClean="0"/>
              <a:t>Holy **@</a:t>
            </a:r>
            <a:r>
              <a:rPr lang="en-US" baseline="0" dirty="0" smtClean="0"/>
              <a:t> this is </a:t>
            </a:r>
            <a:r>
              <a:rPr lang="en-US" baseline="0" dirty="0" err="1" smtClean="0"/>
              <a:t>amaznig</a:t>
            </a:r>
            <a:endParaRPr lang="en-US" baseline="0" dirty="0" smtClean="0"/>
          </a:p>
          <a:p>
            <a:pPr marL="1649120" lvl="2" indent="-342900">
              <a:buAutoNum type="arabicParenR"/>
            </a:pPr>
            <a:r>
              <a:rPr lang="en-US" baseline="0" dirty="0" smtClean="0"/>
              <a:t>Dev/Des integration (easy to do)</a:t>
            </a:r>
          </a:p>
          <a:p>
            <a:pPr marL="1649120" lvl="2" indent="-342900">
              <a:buAutoNum type="arabicParenR"/>
            </a:pPr>
            <a:r>
              <a:rPr lang="en-US" baseline="0" dirty="0" smtClean="0"/>
              <a:t>Size (40k)</a:t>
            </a:r>
          </a:p>
          <a:p>
            <a:pPr marL="1649120" lvl="2" indent="-342900">
              <a:buAutoNum type="arabicParenR"/>
            </a:pPr>
            <a:r>
              <a:rPr lang="en-US" baseline="0" dirty="0" smtClean="0"/>
              <a:t>Performance</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6/10/2007 11:07 PM</a:t>
            </a:fld>
            <a:endParaRPr lang="en-US"/>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6100" y="558800"/>
            <a:ext cx="5573713" cy="3136900"/>
          </a:xfrm>
        </p:spPr>
      </p:sp>
      <p:sp>
        <p:nvSpPr>
          <p:cNvPr id="3" name="Notes Placeholder 2"/>
          <p:cNvSpPr>
            <a:spLocks noGrp="1"/>
          </p:cNvSpPr>
          <p:nvPr>
            <p:ph type="body" idx="1"/>
          </p:nvPr>
        </p:nvSpPr>
        <p:spPr/>
        <p:txBody>
          <a:bodyPr>
            <a:normAutofit/>
          </a:bodyPr>
          <a:lstStyle/>
          <a:p>
            <a:r>
              <a:rPr lang="en-US" dirty="0" smtClean="0"/>
              <a:t>Ruby + Debugging on Mac + Deploy to PHP/Apache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6/10/2007 11:28 PM</a:t>
            </a:fld>
            <a:endParaRPr lang="en-US"/>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hapter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Silverlight_logo_white.png"/>
          <p:cNvPicPr>
            <a:picLocks noChangeAspect="1"/>
          </p:cNvPicPr>
          <p:nvPr userDrawn="1"/>
        </p:nvPicPr>
        <p:blipFill>
          <a:blip r:embed="rId3"/>
          <a:srcRect/>
          <a:stretch>
            <a:fillRect/>
          </a:stretch>
        </p:blipFill>
        <p:spPr bwMode="auto">
          <a:xfrm>
            <a:off x="508000" y="231775"/>
            <a:ext cx="2695575" cy="885825"/>
          </a:xfrm>
          <a:prstGeom prst="rect">
            <a:avLst/>
          </a:prstGeom>
          <a:noFill/>
          <a:ln w="9525">
            <a:noFill/>
            <a:miter lim="800000"/>
            <a:headEnd/>
            <a:tailEnd/>
          </a:ln>
        </p:spPr>
      </p:pic>
      <p:sp>
        <p:nvSpPr>
          <p:cNvPr id="2" name="Title 1"/>
          <p:cNvSpPr>
            <a:spLocks noGrp="1"/>
          </p:cNvSpPr>
          <p:nvPr>
            <p:ph type="ctrTitle"/>
          </p:nvPr>
        </p:nvSpPr>
        <p:spPr>
          <a:xfrm>
            <a:off x="-226694" y="2821190"/>
            <a:ext cx="10705782" cy="609398"/>
          </a:xfrm>
        </p:spPr>
        <p:txBody>
          <a:bodyPr anchor="b" anchorCtr="0"/>
          <a:lstStyle>
            <a:lvl1pPr algn="r">
              <a:lnSpc>
                <a:spcPct val="90000"/>
              </a:lnSpc>
              <a:defRPr sz="44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270" y="3430588"/>
            <a:ext cx="10250818" cy="332399"/>
          </a:xfrm>
        </p:spPr>
        <p:txBody>
          <a:bodyPr/>
          <a:lstStyle>
            <a:lvl1pPr marL="0" indent="0" algn="r">
              <a:lnSpc>
                <a:spcPct val="90000"/>
              </a:lnSpc>
              <a:spcBef>
                <a:spcPts val="0"/>
              </a:spcBef>
              <a:buNone/>
              <a:defRPr sz="2400" baseline="0">
                <a:solidFill>
                  <a:schemeClr val="accent1"/>
                </a:solidFill>
              </a:defRPr>
            </a:lvl1pPr>
            <a:lvl2pPr marL="609444" indent="0" algn="ctr">
              <a:buNone/>
              <a:defRPr>
                <a:solidFill>
                  <a:schemeClr val="tx1">
                    <a:tint val="75000"/>
                  </a:schemeClr>
                </a:solidFill>
              </a:defRPr>
            </a:lvl2pPr>
            <a:lvl3pPr marL="1218889" indent="0" algn="ctr">
              <a:buNone/>
              <a:defRPr>
                <a:solidFill>
                  <a:schemeClr val="tx1">
                    <a:tint val="75000"/>
                  </a:schemeClr>
                </a:solidFill>
              </a:defRPr>
            </a:lvl3pPr>
            <a:lvl4pPr marL="1828333" indent="0" algn="ctr">
              <a:buNone/>
              <a:defRPr>
                <a:solidFill>
                  <a:schemeClr val="tx1">
                    <a:tint val="75000"/>
                  </a:schemeClr>
                </a:solidFill>
              </a:defRPr>
            </a:lvl4pPr>
            <a:lvl5pPr marL="2437779" indent="0" algn="ctr">
              <a:buNone/>
              <a:defRPr>
                <a:solidFill>
                  <a:schemeClr val="tx1">
                    <a:tint val="75000"/>
                  </a:schemeClr>
                </a:solidFill>
              </a:defRPr>
            </a:lvl5pPr>
            <a:lvl6pPr marL="3047224" indent="0" algn="ctr">
              <a:buNone/>
              <a:defRPr>
                <a:solidFill>
                  <a:schemeClr val="tx1">
                    <a:tint val="75000"/>
                  </a:schemeClr>
                </a:solidFill>
              </a:defRPr>
            </a:lvl6pPr>
            <a:lvl7pPr marL="3656667" indent="0" algn="ctr">
              <a:buNone/>
              <a:defRPr>
                <a:solidFill>
                  <a:schemeClr val="tx1">
                    <a:tint val="75000"/>
                  </a:schemeClr>
                </a:solidFill>
              </a:defRPr>
            </a:lvl7pPr>
            <a:lvl8pPr marL="4266112" indent="0" algn="ctr">
              <a:buNone/>
              <a:defRPr>
                <a:solidFill>
                  <a:schemeClr val="tx1">
                    <a:tint val="75000"/>
                  </a:schemeClr>
                </a:solidFill>
              </a:defRPr>
            </a:lvl8pPr>
            <a:lvl9pPr marL="4875557"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Silverlight_logo_white.png"/>
          <p:cNvPicPr>
            <a:picLocks noChangeAspect="1"/>
          </p:cNvPicPr>
          <p:nvPr userDrawn="1"/>
        </p:nvPicPr>
        <p:blipFill>
          <a:blip r:embed="rId2"/>
          <a:srcRect/>
          <a:stretch>
            <a:fillRect/>
          </a:stretch>
        </p:blipFill>
        <p:spPr bwMode="auto">
          <a:xfrm>
            <a:off x="10215563" y="6053138"/>
            <a:ext cx="1482725" cy="487362"/>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71488" y="1201738"/>
            <a:ext cx="5329084" cy="443198"/>
          </a:xfrm>
        </p:spPr>
        <p:txBody>
          <a:bodyPr anchor="b"/>
          <a:lstStyle>
            <a:lvl1pPr marL="0" indent="0">
              <a:lnSpc>
                <a:spcPct val="90000"/>
              </a:lnSpc>
              <a:spcBef>
                <a:spcPts val="0"/>
              </a:spcBef>
              <a:buNone/>
              <a:defRPr sz="3200" b="0" baseline="0">
                <a:solidFill>
                  <a:schemeClr val="tx1"/>
                </a:solidFill>
                <a:latin typeface="+mn-lt"/>
              </a:defRPr>
            </a:lvl1pPr>
            <a:lvl2pPr marL="609444" indent="0">
              <a:buNone/>
              <a:defRPr sz="2700" b="1"/>
            </a:lvl2pPr>
            <a:lvl3pPr marL="1218889" indent="0">
              <a:buNone/>
              <a:defRPr sz="2400" b="1"/>
            </a:lvl3pPr>
            <a:lvl4pPr marL="1828333" indent="0">
              <a:buNone/>
              <a:defRPr sz="2100" b="1"/>
            </a:lvl4pPr>
            <a:lvl5pPr marL="2437779" indent="0">
              <a:buNone/>
              <a:defRPr sz="2100" b="1"/>
            </a:lvl5pPr>
            <a:lvl6pPr marL="3047224" indent="0">
              <a:buNone/>
              <a:defRPr sz="2100" b="1"/>
            </a:lvl6pPr>
            <a:lvl7pPr marL="3656667" indent="0">
              <a:buNone/>
              <a:defRPr sz="2100" b="1"/>
            </a:lvl7pPr>
            <a:lvl8pPr marL="4266112" indent="0">
              <a:buNone/>
              <a:defRPr sz="2100" b="1"/>
            </a:lvl8pPr>
            <a:lvl9pPr marL="4875557"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471488" y="1793875"/>
            <a:ext cx="5357299" cy="1860509"/>
          </a:xfrm>
        </p:spPr>
        <p:txBody>
          <a:bodyPr/>
          <a:lstStyle>
            <a:lvl1pPr marL="375613" indent="-375613">
              <a:buFont typeface="Arial" pitchFamily="34" charset="0"/>
              <a:buChar char="•"/>
              <a:defRPr sz="2800">
                <a:solidFill>
                  <a:schemeClr val="tx1"/>
                </a:solidFill>
              </a:defRPr>
            </a:lvl1pPr>
            <a:lvl2pPr marL="749463" indent="-354451">
              <a:buFont typeface="Arial" pitchFamily="34" charset="0"/>
              <a:buChar char="•"/>
              <a:defRPr sz="2400">
                <a:solidFill>
                  <a:schemeClr val="tx1"/>
                </a:solidFill>
              </a:defRPr>
            </a:lvl2pPr>
            <a:lvl3pPr marL="1084516" indent="-324473">
              <a:buFont typeface="Arial" pitchFamily="34" charset="0"/>
              <a:buChar char="•"/>
              <a:defRPr sz="2000">
                <a:solidFill>
                  <a:schemeClr val="tx1"/>
                </a:solidFill>
              </a:defRPr>
            </a:lvl3pPr>
            <a:lvl4pPr marL="1400171" indent="-305076">
              <a:buFont typeface="Arial" pitchFamily="34" charset="0"/>
              <a:buChar char="•"/>
              <a:defRPr sz="2000">
                <a:solidFill>
                  <a:schemeClr val="tx1"/>
                </a:solidFill>
              </a:defRPr>
            </a:lvl4pPr>
            <a:lvl5pPr marL="1705247" indent="-275096">
              <a:buFont typeface="Arial" pitchFamily="34" charset="0"/>
              <a:buChar char="•"/>
              <a:defRPr sz="2000">
                <a:solidFill>
                  <a:schemeClr val="tx1"/>
                </a:solidFill>
              </a:defRPr>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39227" y="1201738"/>
            <a:ext cx="5359061" cy="443198"/>
          </a:xfrm>
        </p:spPr>
        <p:txBody>
          <a:bodyPr anchor="b"/>
          <a:lstStyle>
            <a:lvl1pPr marL="0" indent="0">
              <a:lnSpc>
                <a:spcPct val="90000"/>
              </a:lnSpc>
              <a:spcBef>
                <a:spcPts val="0"/>
              </a:spcBef>
              <a:buNone/>
              <a:defRPr sz="3200" b="0">
                <a:solidFill>
                  <a:schemeClr val="tx1"/>
                </a:solidFill>
                <a:latin typeface="+mn-lt"/>
              </a:defRPr>
            </a:lvl1pPr>
            <a:lvl2pPr marL="609444" indent="0">
              <a:buNone/>
              <a:defRPr sz="2700" b="1"/>
            </a:lvl2pPr>
            <a:lvl3pPr marL="1218889" indent="0">
              <a:buNone/>
              <a:defRPr sz="2400" b="1"/>
            </a:lvl3pPr>
            <a:lvl4pPr marL="1828333" indent="0">
              <a:buNone/>
              <a:defRPr sz="2100" b="1"/>
            </a:lvl4pPr>
            <a:lvl5pPr marL="2437779" indent="0">
              <a:buNone/>
              <a:defRPr sz="2100" b="1"/>
            </a:lvl5pPr>
            <a:lvl6pPr marL="3047224" indent="0">
              <a:buNone/>
              <a:defRPr sz="2100" b="1"/>
            </a:lvl6pPr>
            <a:lvl7pPr marL="3656667" indent="0">
              <a:buNone/>
              <a:defRPr sz="2100" b="1"/>
            </a:lvl7pPr>
            <a:lvl8pPr marL="4266112" indent="0">
              <a:buNone/>
              <a:defRPr sz="2100" b="1"/>
            </a:lvl8pPr>
            <a:lvl9pPr marL="487555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39227" y="1793875"/>
            <a:ext cx="5359061" cy="1860509"/>
          </a:xfrm>
        </p:spPr>
        <p:txBody>
          <a:bodyPr/>
          <a:lstStyle>
            <a:lvl1pPr marL="395010" indent="-395010">
              <a:buFont typeface="Arial" pitchFamily="34" charset="0"/>
              <a:buChar char="•"/>
              <a:defRPr sz="2800">
                <a:solidFill>
                  <a:schemeClr val="tx1"/>
                </a:solidFill>
              </a:defRPr>
            </a:lvl1pPr>
            <a:lvl2pPr marL="760043" indent="-365032">
              <a:buFont typeface="Arial" pitchFamily="34" charset="0"/>
              <a:buChar char="•"/>
              <a:defRPr sz="2400">
                <a:solidFill>
                  <a:schemeClr val="tx1"/>
                </a:solidFill>
              </a:defRPr>
            </a:lvl2pPr>
            <a:lvl3pPr marL="1095096" indent="-326236">
              <a:buFont typeface="Arial" pitchFamily="34" charset="0"/>
              <a:buChar char="•"/>
              <a:defRPr sz="2000">
                <a:solidFill>
                  <a:schemeClr val="tx1"/>
                </a:solidFill>
              </a:defRPr>
            </a:lvl3pPr>
            <a:lvl4pPr marL="1400171" indent="-315657">
              <a:buFont typeface="Arial" pitchFamily="34" charset="0"/>
              <a:buChar char="•"/>
              <a:defRPr sz="2000">
                <a:solidFill>
                  <a:schemeClr val="tx1"/>
                </a:solidFill>
              </a:defRPr>
            </a:lvl4pPr>
            <a:lvl5pPr marL="1705247" indent="-294495">
              <a:buFont typeface="Arial" pitchFamily="34" charset="0"/>
              <a:buChar char="•"/>
              <a:defRPr sz="2000">
                <a:solidFill>
                  <a:schemeClr val="tx1"/>
                </a:solidFill>
              </a:defRPr>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Silverlight_logo_white.png"/>
          <p:cNvPicPr>
            <a:picLocks noChangeAspect="1"/>
          </p:cNvPicPr>
          <p:nvPr userDrawn="1"/>
        </p:nvPicPr>
        <p:blipFill>
          <a:blip r:embed="rId2"/>
          <a:srcRect/>
          <a:stretch>
            <a:fillRect/>
          </a:stretch>
        </p:blipFill>
        <p:spPr bwMode="auto">
          <a:xfrm>
            <a:off x="10215563" y="6053138"/>
            <a:ext cx="1482725" cy="4873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No Silverligh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5" descr="Silverlight_logo_white.png"/>
          <p:cNvPicPr>
            <a:picLocks noChangeAspect="1"/>
          </p:cNvPicPr>
          <p:nvPr userDrawn="1"/>
        </p:nvPicPr>
        <p:blipFill>
          <a:blip r:embed="rId2"/>
          <a:srcRect/>
          <a:stretch>
            <a:fillRect/>
          </a:stretch>
        </p:blipFill>
        <p:spPr bwMode="auto">
          <a:xfrm>
            <a:off x="10215563" y="6053138"/>
            <a:ext cx="1482725" cy="4873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609725" y="2821190"/>
            <a:ext cx="8865444" cy="609398"/>
          </a:xfrm>
        </p:spPr>
        <p:txBody>
          <a:bodyPr anchor="b" anchorCtr="0"/>
          <a:lstStyle>
            <a:lvl1pPr algn="l">
              <a:lnSpc>
                <a:spcPct val="90000"/>
              </a:lnSpc>
              <a:defRPr sz="4400">
                <a:solidFill>
                  <a:schemeClr val="tx1"/>
                </a:solidFill>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609725" y="3430588"/>
            <a:ext cx="8865444" cy="664797"/>
          </a:xfrm>
        </p:spPr>
        <p:txBody>
          <a:bodyPr/>
          <a:lstStyle>
            <a:lvl1pPr marL="0" indent="0" algn="l">
              <a:lnSpc>
                <a:spcPct val="90000"/>
              </a:lnSpc>
              <a:spcBef>
                <a:spcPts val="0"/>
              </a:spcBef>
              <a:buNone/>
              <a:defRPr sz="2400" baseline="0">
                <a:solidFill>
                  <a:schemeClr val="accent1"/>
                </a:solidFill>
              </a:defRPr>
            </a:lvl1pPr>
            <a:lvl2pPr marL="609444" indent="0" algn="ctr">
              <a:buNone/>
              <a:defRPr>
                <a:solidFill>
                  <a:schemeClr val="tx1">
                    <a:tint val="75000"/>
                  </a:schemeClr>
                </a:solidFill>
              </a:defRPr>
            </a:lvl2pPr>
            <a:lvl3pPr marL="1218889" indent="0" algn="ctr">
              <a:buNone/>
              <a:defRPr>
                <a:solidFill>
                  <a:schemeClr val="tx1">
                    <a:tint val="75000"/>
                  </a:schemeClr>
                </a:solidFill>
              </a:defRPr>
            </a:lvl3pPr>
            <a:lvl4pPr marL="1828333" indent="0" algn="ctr">
              <a:buNone/>
              <a:defRPr>
                <a:solidFill>
                  <a:schemeClr val="tx1">
                    <a:tint val="75000"/>
                  </a:schemeClr>
                </a:solidFill>
              </a:defRPr>
            </a:lvl4pPr>
            <a:lvl5pPr marL="2437779" indent="0" algn="ctr">
              <a:buNone/>
              <a:defRPr>
                <a:solidFill>
                  <a:schemeClr val="tx1">
                    <a:tint val="75000"/>
                  </a:schemeClr>
                </a:solidFill>
              </a:defRPr>
            </a:lvl5pPr>
            <a:lvl6pPr marL="3047224" indent="0" algn="ctr">
              <a:buNone/>
              <a:defRPr>
                <a:solidFill>
                  <a:schemeClr val="tx1">
                    <a:tint val="75000"/>
                  </a:schemeClr>
                </a:solidFill>
              </a:defRPr>
            </a:lvl6pPr>
            <a:lvl7pPr marL="3656667" indent="0" algn="ctr">
              <a:buNone/>
              <a:defRPr>
                <a:solidFill>
                  <a:schemeClr val="tx1">
                    <a:tint val="75000"/>
                  </a:schemeClr>
                </a:solidFill>
              </a:defRPr>
            </a:lvl7pPr>
            <a:lvl8pPr marL="4266112" indent="0" algn="ctr">
              <a:buNone/>
              <a:defRPr>
                <a:solidFill>
                  <a:schemeClr val="tx1">
                    <a:tint val="75000"/>
                  </a:schemeClr>
                </a:solidFill>
              </a:defRPr>
            </a:lvl8pPr>
            <a:lvl9pPr marL="4875557"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07868" y="1411552"/>
            <a:ext cx="11173090" cy="2257541"/>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07868" y="1411552"/>
            <a:ext cx="11173090" cy="2257541"/>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lIns="203148" tIns="101574" rIns="203148" bIns="101574"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WALKIN - Option 1">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a:xfrm>
            <a:off x="471488" y="1201738"/>
            <a:ext cx="11172825" cy="387798"/>
          </a:xfrm>
        </p:spPr>
        <p:txBody>
          <a:bodyPr rtlCol="0"/>
          <a:lstStyle/>
          <a:p>
            <a:pPr lvl="0"/>
            <a:endParaRPr lang="en-US" noProof="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5" descr="5-00245_Logo_Bug_2.png"/>
          <p:cNvPicPr>
            <a:picLocks noChangeAspect="1"/>
          </p:cNvPicPr>
          <p:nvPr userDrawn="1"/>
        </p:nvPicPr>
        <p:blipFill>
          <a:blip r:embed="rId2">
            <a:duotone>
              <a:prstClr val="black"/>
              <a:srgbClr val="D9C3A5">
                <a:tint val="50000"/>
                <a:satMod val="180000"/>
              </a:srgbClr>
            </a:duotone>
            <a:lum bright="-37000"/>
          </a:blip>
          <a:stretch>
            <a:fillRect/>
          </a:stretch>
        </p:blipFill>
        <p:spPr>
          <a:xfrm>
            <a:off x="10162115" y="6017419"/>
            <a:ext cx="1825150" cy="595313"/>
          </a:xfrm>
          <a:prstGeom prst="rect">
            <a:avLst/>
          </a:prstGeom>
        </p:spPr>
      </p:pic>
      <p:sp>
        <p:nvSpPr>
          <p:cNvPr id="2" name="Title 1"/>
          <p:cNvSpPr>
            <a:spLocks noGrp="1"/>
          </p:cNvSpPr>
          <p:nvPr>
            <p:ph type="title"/>
          </p:nvPr>
        </p:nvSpPr>
        <p:spPr>
          <a:xfrm>
            <a:off x="471488" y="498475"/>
            <a:ext cx="11172825" cy="692497"/>
          </a:xfrm>
          <a:noFill/>
          <a:ln w="9525">
            <a:noFill/>
            <a:miter lim="800000"/>
            <a:headEnd/>
            <a:tailEnd/>
          </a:ln>
          <a:effectLst>
            <a:outerShdw blurRad="330200" algn="tl" rotWithShape="0">
              <a:schemeClr val="accent3">
                <a:alpha val="79000"/>
              </a:schemeClr>
            </a:outerShdw>
          </a:effectLst>
        </p:spPr>
        <p:txBody>
          <a:bodyPr/>
          <a:lstStyle>
            <a:lvl1pPr algn="l" defTabSz="912558" rtl="0" eaLnBrk="1" fontAlgn="base" hangingPunct="1">
              <a:lnSpc>
                <a:spcPct val="90000"/>
              </a:lnSpc>
              <a:spcBef>
                <a:spcPct val="0"/>
              </a:spcBef>
              <a:spcAft>
                <a:spcPct val="0"/>
              </a:spcAft>
              <a:defRPr kumimoji="0" lang="en-US" sz="5000" b="0" i="0" u="none" strike="noStrike" kern="0" cap="none" spc="-125" normalizeH="0" baseline="0" noProof="0" dirty="0">
                <a:ln w="3175">
                  <a:solidFill>
                    <a:schemeClr val="accent3"/>
                  </a:solidFill>
                </a:ln>
                <a:gradFill flip="none" rotWithShape="1">
                  <a:gsLst>
                    <a:gs pos="28000">
                      <a:schemeClr val="tx2"/>
                    </a:gs>
                    <a:gs pos="56000">
                      <a:schemeClr val="accent5">
                        <a:lumMod val="40000"/>
                        <a:lumOff val="60000"/>
                      </a:schemeClr>
                    </a:gs>
                    <a:gs pos="52000">
                      <a:schemeClr val="accent3">
                        <a:lumMod val="40000"/>
                        <a:lumOff val="60000"/>
                      </a:schemeClr>
                    </a:gs>
                  </a:gsLst>
                  <a:lin ang="5400000" scaled="1"/>
                  <a:tileRect/>
                </a:gradFill>
                <a:effectLst>
                  <a:outerShdw blurRad="50800" dist="38100" dir="2700000" algn="tl" rotWithShape="0">
                    <a:prstClr val="black">
                      <a:alpha val="40000"/>
                    </a:prstClr>
                  </a:outerShdw>
                </a:effectLst>
                <a:uLnTx/>
                <a:uFillTx/>
                <a:latin typeface="+mj-lt"/>
                <a:ea typeface="+mn-ea"/>
                <a:cs typeface="Arial" pitchFamily="34" charset="0"/>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509985" y="1414465"/>
            <a:ext cx="11170973" cy="2200602"/>
          </a:xfrm>
        </p:spPr>
        <p:txBody>
          <a:bodyPr/>
          <a:lstStyle>
            <a:lvl1pPr>
              <a:defRPr lang="en-US" sz="3300" dirty="0" smtClean="0">
                <a:solidFill>
                  <a:schemeClr val="tx1"/>
                </a:solidFill>
                <a:effectLst>
                  <a:outerShdw blurRad="38100" dist="38100" dir="2700000" algn="tl">
                    <a:srgbClr val="000000">
                      <a:alpha val="43137"/>
                    </a:srgbClr>
                  </a:outerShdw>
                </a:effectLst>
                <a:latin typeface="+mn-lt"/>
                <a:ea typeface="+mn-ea"/>
                <a:cs typeface="Arial" pitchFamily="34" charset="0"/>
              </a:defRPr>
            </a:lvl1pPr>
            <a:lvl2pPr>
              <a:defRPr sz="3000">
                <a:latin typeface="+mn-lt"/>
              </a:defRPr>
            </a:lvl2pPr>
            <a:lvl3pPr>
              <a:defRPr sz="2700">
                <a:latin typeface="+mn-lt"/>
              </a:defRPr>
            </a:lvl3pPr>
            <a:lvl4pPr>
              <a:defRPr sz="2300">
                <a:latin typeface="+mn-lt"/>
              </a:defRPr>
            </a:lvl4pPr>
            <a:lvl5pPr>
              <a:defRPr sz="23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9" descr="Silverlight_logo_white.png"/>
          <p:cNvPicPr>
            <a:picLocks noChangeAspect="1"/>
          </p:cNvPicPr>
          <p:nvPr userDrawn="1"/>
        </p:nvPicPr>
        <p:blipFill>
          <a:blip r:embed="rId3"/>
          <a:srcRect/>
          <a:stretch>
            <a:fillRect/>
          </a:stretch>
        </p:blipFill>
        <p:spPr bwMode="auto">
          <a:xfrm>
            <a:off x="508000" y="231775"/>
            <a:ext cx="2695575" cy="885825"/>
          </a:xfrm>
          <a:prstGeom prst="rect">
            <a:avLst/>
          </a:prstGeom>
          <a:noFill/>
          <a:ln w="9525">
            <a:noFill/>
            <a:miter lim="800000"/>
            <a:headEnd/>
            <a:tailEnd/>
          </a:ln>
        </p:spPr>
      </p:pic>
      <p:sp>
        <p:nvSpPr>
          <p:cNvPr id="7" name="Title 1"/>
          <p:cNvSpPr>
            <a:spLocks noGrp="1"/>
          </p:cNvSpPr>
          <p:nvPr>
            <p:ph type="ctrTitle"/>
          </p:nvPr>
        </p:nvSpPr>
        <p:spPr>
          <a:xfrm>
            <a:off x="802006" y="2783090"/>
            <a:ext cx="10705782" cy="609398"/>
          </a:xfrm>
        </p:spPr>
        <p:txBody>
          <a:bodyPr anchor="b" anchorCtr="0"/>
          <a:lstStyle>
            <a:lvl1pPr algn="l">
              <a:lnSpc>
                <a:spcPct val="90000"/>
              </a:lnSpc>
              <a:defRPr sz="4400">
                <a:solidFill>
                  <a:schemeClr val="tx1"/>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1028700" y="4687888"/>
            <a:ext cx="5194300" cy="332399"/>
          </a:xfrm>
        </p:spPr>
        <p:txBody>
          <a:bodyPr/>
          <a:lstStyle>
            <a:lvl1pPr marL="0" indent="0" algn="l">
              <a:lnSpc>
                <a:spcPct val="90000"/>
              </a:lnSpc>
              <a:spcBef>
                <a:spcPts val="0"/>
              </a:spcBef>
              <a:buNone/>
              <a:defRPr sz="2400" baseline="0">
                <a:solidFill>
                  <a:schemeClr val="accent1"/>
                </a:solidFill>
              </a:defRPr>
            </a:lvl1pPr>
            <a:lvl2pPr marL="609444" indent="0" algn="ctr">
              <a:buNone/>
              <a:defRPr>
                <a:solidFill>
                  <a:schemeClr val="tx1">
                    <a:tint val="75000"/>
                  </a:schemeClr>
                </a:solidFill>
              </a:defRPr>
            </a:lvl2pPr>
            <a:lvl3pPr marL="1218889" indent="0" algn="ctr">
              <a:buNone/>
              <a:defRPr>
                <a:solidFill>
                  <a:schemeClr val="tx1">
                    <a:tint val="75000"/>
                  </a:schemeClr>
                </a:solidFill>
              </a:defRPr>
            </a:lvl3pPr>
            <a:lvl4pPr marL="1828333" indent="0" algn="ctr">
              <a:buNone/>
              <a:defRPr>
                <a:solidFill>
                  <a:schemeClr val="tx1">
                    <a:tint val="75000"/>
                  </a:schemeClr>
                </a:solidFill>
              </a:defRPr>
            </a:lvl4pPr>
            <a:lvl5pPr marL="2437779" indent="0" algn="ctr">
              <a:buNone/>
              <a:defRPr>
                <a:solidFill>
                  <a:schemeClr val="tx1">
                    <a:tint val="75000"/>
                  </a:schemeClr>
                </a:solidFill>
              </a:defRPr>
            </a:lvl5pPr>
            <a:lvl6pPr marL="3047224" indent="0" algn="ctr">
              <a:buNone/>
              <a:defRPr>
                <a:solidFill>
                  <a:schemeClr val="tx1">
                    <a:tint val="75000"/>
                  </a:schemeClr>
                </a:solidFill>
              </a:defRPr>
            </a:lvl6pPr>
            <a:lvl7pPr marL="3656667" indent="0" algn="ctr">
              <a:buNone/>
              <a:defRPr>
                <a:solidFill>
                  <a:schemeClr val="tx1">
                    <a:tint val="75000"/>
                  </a:schemeClr>
                </a:solidFill>
              </a:defRPr>
            </a:lvl7pPr>
            <a:lvl8pPr marL="4266112" indent="0" algn="ctr">
              <a:buNone/>
              <a:defRPr>
                <a:solidFill>
                  <a:schemeClr val="tx1">
                    <a:tint val="75000"/>
                  </a:schemeClr>
                </a:solidFill>
              </a:defRPr>
            </a:lvl8pPr>
            <a:lvl9pPr marL="4875557"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9" descr="Silverlight_logo_white.png"/>
          <p:cNvPicPr>
            <a:picLocks noChangeAspect="1"/>
          </p:cNvPicPr>
          <p:nvPr userDrawn="1"/>
        </p:nvPicPr>
        <p:blipFill>
          <a:blip r:embed="rId2"/>
          <a:srcRect/>
          <a:stretch>
            <a:fillRect/>
          </a:stretch>
        </p:blipFill>
        <p:spPr bwMode="auto">
          <a:xfrm>
            <a:off x="10215563" y="6053138"/>
            <a:ext cx="1482725" cy="48736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71488" y="1201738"/>
            <a:ext cx="11173090" cy="2257541"/>
          </a:xfrm>
        </p:spPr>
        <p:txBody>
          <a:bodyPr/>
          <a:lstStyle>
            <a:lvl1pPr>
              <a:lnSpc>
                <a:spcPct val="90000"/>
              </a:lnSpc>
              <a:buSzPct val="100000"/>
              <a:buFont typeface="Arial" pitchFamily="34" charset="0"/>
              <a:buChar char="•"/>
              <a:defRPr>
                <a:solidFill>
                  <a:schemeClr val="tx1"/>
                </a:solidFill>
              </a:defRPr>
            </a:lvl1pPr>
            <a:lvl2pPr>
              <a:lnSpc>
                <a:spcPct val="90000"/>
              </a:lnSpc>
              <a:buSzPct val="100000"/>
              <a:buFont typeface="Arial" pitchFamily="34" charset="0"/>
              <a:buChar char="•"/>
              <a:defRPr>
                <a:solidFill>
                  <a:schemeClr val="tx1"/>
                </a:solidFill>
              </a:defRPr>
            </a:lvl2pPr>
            <a:lvl3pPr>
              <a:lnSpc>
                <a:spcPct val="90000"/>
              </a:lnSpc>
              <a:buSzPct val="100000"/>
              <a:buFont typeface="Arial" pitchFamily="34" charset="0"/>
              <a:buChar char="•"/>
              <a:defRPr>
                <a:solidFill>
                  <a:schemeClr val="tx1"/>
                </a:solidFill>
              </a:defRPr>
            </a:lvl3pPr>
            <a:lvl4pPr>
              <a:lnSpc>
                <a:spcPct val="90000"/>
              </a:lnSpc>
              <a:buSzPct val="100000"/>
              <a:buFont typeface="Arial" pitchFamily="34" charset="0"/>
              <a:buChar char="•"/>
              <a:defRPr>
                <a:solidFill>
                  <a:schemeClr val="tx1"/>
                </a:solidFill>
              </a:defRPr>
            </a:lvl4pPr>
            <a:lvl5pPr>
              <a:lnSpc>
                <a:spcPct val="90000"/>
              </a:lnSpc>
              <a:buSzPct val="10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_Expression">
    <p:spTree>
      <p:nvGrpSpPr>
        <p:cNvPr id="1" name=""/>
        <p:cNvGrpSpPr/>
        <p:nvPr/>
      </p:nvGrpSpPr>
      <p:grpSpPr>
        <a:xfrm>
          <a:off x="0" y="0"/>
          <a:ext cx="0" cy="0"/>
          <a:chOff x="0" y="0"/>
          <a:chExt cx="0" cy="0"/>
        </a:xfrm>
      </p:grpSpPr>
      <p:pic>
        <p:nvPicPr>
          <p:cNvPr id="5" name="Picture 8" descr="blue_bar_dusktemplate.png"/>
          <p:cNvPicPr>
            <a:picLocks noChangeAspect="1"/>
          </p:cNvPicPr>
          <p:nvPr userDrawn="1"/>
        </p:nvPicPr>
        <p:blipFill>
          <a:blip r:embed="rId2"/>
          <a:srcRect/>
          <a:stretch>
            <a:fillRect/>
          </a:stretch>
        </p:blipFill>
        <p:spPr bwMode="auto">
          <a:xfrm>
            <a:off x="0" y="6002338"/>
            <a:ext cx="12188825" cy="627062"/>
          </a:xfrm>
          <a:prstGeom prst="rect">
            <a:avLst/>
          </a:prstGeom>
          <a:noFill/>
          <a:ln w="9525">
            <a:noFill/>
            <a:miter lim="800000"/>
            <a:headEnd/>
            <a:tailEnd/>
          </a:ln>
        </p:spPr>
      </p:pic>
      <p:pic>
        <p:nvPicPr>
          <p:cNvPr id="6" name="Picture 10" descr="ms_expression_logo.png"/>
          <p:cNvPicPr>
            <a:picLocks/>
          </p:cNvPicPr>
          <p:nvPr userDrawn="1"/>
        </p:nvPicPr>
        <p:blipFill>
          <a:blip r:embed="rId3"/>
          <a:srcRect/>
          <a:stretch>
            <a:fillRect/>
          </a:stretch>
        </p:blipFill>
        <p:spPr bwMode="auto">
          <a:xfrm>
            <a:off x="10479088" y="6111875"/>
            <a:ext cx="1219200" cy="42068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5"/>
          <p:cNvSpPr>
            <a:spLocks noGrp="1"/>
          </p:cNvSpPr>
          <p:nvPr>
            <p:ph type="body" sz="quarter" idx="10"/>
          </p:nvPr>
        </p:nvSpPr>
        <p:spPr>
          <a:xfrm>
            <a:off x="471488" y="1201738"/>
            <a:ext cx="11173090" cy="2257541"/>
          </a:xfrm>
        </p:spPr>
        <p:txBody>
          <a:bodyPr/>
          <a:lstStyle>
            <a:lvl1pPr>
              <a:lnSpc>
                <a:spcPct val="90000"/>
              </a:lnSpc>
              <a:buSzPct val="100000"/>
              <a:buFont typeface="Arial" pitchFamily="34" charset="0"/>
              <a:buChar char="•"/>
              <a:defRPr>
                <a:solidFill>
                  <a:schemeClr val="tx1"/>
                </a:solidFill>
              </a:defRPr>
            </a:lvl1pPr>
            <a:lvl2pPr>
              <a:lnSpc>
                <a:spcPct val="90000"/>
              </a:lnSpc>
              <a:buSzPct val="100000"/>
              <a:buFont typeface="Arial" pitchFamily="34" charset="0"/>
              <a:buChar char="•"/>
              <a:defRPr>
                <a:solidFill>
                  <a:schemeClr val="tx1"/>
                </a:solidFill>
              </a:defRPr>
            </a:lvl2pPr>
            <a:lvl3pPr>
              <a:lnSpc>
                <a:spcPct val="90000"/>
              </a:lnSpc>
              <a:buSzPct val="100000"/>
              <a:buFont typeface="Arial" pitchFamily="34" charset="0"/>
              <a:buChar char="•"/>
              <a:defRPr>
                <a:solidFill>
                  <a:schemeClr val="tx1"/>
                </a:solidFill>
              </a:defRPr>
            </a:lvl3pPr>
            <a:lvl4pPr>
              <a:lnSpc>
                <a:spcPct val="90000"/>
              </a:lnSpc>
              <a:buSzPct val="100000"/>
              <a:buFont typeface="Arial" pitchFamily="34" charset="0"/>
              <a:buChar char="•"/>
              <a:defRPr>
                <a:solidFill>
                  <a:schemeClr val="tx1"/>
                </a:solidFill>
              </a:defRPr>
            </a:lvl4pPr>
            <a:lvl5pPr>
              <a:lnSpc>
                <a:spcPct val="90000"/>
              </a:lnSpc>
              <a:buSzPct val="10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_MSnet">
    <p:spTree>
      <p:nvGrpSpPr>
        <p:cNvPr id="1" name=""/>
        <p:cNvGrpSpPr/>
        <p:nvPr/>
      </p:nvGrpSpPr>
      <p:grpSpPr>
        <a:xfrm>
          <a:off x="0" y="0"/>
          <a:ext cx="0" cy="0"/>
          <a:chOff x="0" y="0"/>
          <a:chExt cx="0" cy="0"/>
        </a:xfrm>
      </p:grpSpPr>
      <p:pic>
        <p:nvPicPr>
          <p:cNvPr id="5" name="Picture 10" descr="blue_bar_dusktemplate.png"/>
          <p:cNvPicPr>
            <a:picLocks noChangeAspect="1"/>
          </p:cNvPicPr>
          <p:nvPr userDrawn="1"/>
        </p:nvPicPr>
        <p:blipFill>
          <a:blip r:embed="rId2"/>
          <a:srcRect/>
          <a:stretch>
            <a:fillRect/>
          </a:stretch>
        </p:blipFill>
        <p:spPr bwMode="auto">
          <a:xfrm>
            <a:off x="0" y="6002338"/>
            <a:ext cx="12188825" cy="627062"/>
          </a:xfrm>
          <a:prstGeom prst="rect">
            <a:avLst/>
          </a:prstGeom>
          <a:noFill/>
          <a:ln w="9525">
            <a:noFill/>
            <a:miter lim="800000"/>
            <a:headEnd/>
            <a:tailEnd/>
          </a:ln>
        </p:spPr>
      </p:pic>
      <p:pic>
        <p:nvPicPr>
          <p:cNvPr id="6" name="Picture 8" descr="ms_net_logo.png"/>
          <p:cNvPicPr>
            <a:picLocks/>
          </p:cNvPicPr>
          <p:nvPr userDrawn="1"/>
        </p:nvPicPr>
        <p:blipFill>
          <a:blip r:embed="rId3"/>
          <a:srcRect/>
          <a:stretch>
            <a:fillRect/>
          </a:stretch>
        </p:blipFill>
        <p:spPr bwMode="auto">
          <a:xfrm>
            <a:off x="10856913" y="6097588"/>
            <a:ext cx="841375" cy="4254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5"/>
          <p:cNvSpPr>
            <a:spLocks noGrp="1"/>
          </p:cNvSpPr>
          <p:nvPr>
            <p:ph type="body" sz="quarter" idx="10"/>
          </p:nvPr>
        </p:nvSpPr>
        <p:spPr>
          <a:xfrm>
            <a:off x="471488" y="1201738"/>
            <a:ext cx="11173090" cy="2257541"/>
          </a:xfrm>
        </p:spPr>
        <p:txBody>
          <a:bodyPr/>
          <a:lstStyle>
            <a:lvl1pPr>
              <a:lnSpc>
                <a:spcPct val="90000"/>
              </a:lnSpc>
              <a:buSzPct val="100000"/>
              <a:buFont typeface="Arial" pitchFamily="34" charset="0"/>
              <a:buChar char="•"/>
              <a:defRPr>
                <a:solidFill>
                  <a:schemeClr val="tx1"/>
                </a:solidFill>
              </a:defRPr>
            </a:lvl1pPr>
            <a:lvl2pPr>
              <a:lnSpc>
                <a:spcPct val="90000"/>
              </a:lnSpc>
              <a:buSzPct val="100000"/>
              <a:buFont typeface="Arial" pitchFamily="34" charset="0"/>
              <a:buChar char="•"/>
              <a:defRPr>
                <a:solidFill>
                  <a:schemeClr val="tx1"/>
                </a:solidFill>
              </a:defRPr>
            </a:lvl2pPr>
            <a:lvl3pPr>
              <a:lnSpc>
                <a:spcPct val="90000"/>
              </a:lnSpc>
              <a:buSzPct val="100000"/>
              <a:buFont typeface="Arial" pitchFamily="34" charset="0"/>
              <a:buChar char="•"/>
              <a:defRPr>
                <a:solidFill>
                  <a:schemeClr val="tx1"/>
                </a:solidFill>
              </a:defRPr>
            </a:lvl3pPr>
            <a:lvl4pPr>
              <a:lnSpc>
                <a:spcPct val="90000"/>
              </a:lnSpc>
              <a:buSzPct val="100000"/>
              <a:buFont typeface="Arial" pitchFamily="34" charset="0"/>
              <a:buChar char="•"/>
              <a:defRPr>
                <a:solidFill>
                  <a:schemeClr val="tx1"/>
                </a:solidFill>
              </a:defRPr>
            </a:lvl4pPr>
            <a:lvl5pPr>
              <a:lnSpc>
                <a:spcPct val="90000"/>
              </a:lnSpc>
              <a:buSzPct val="10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_ASPnet">
    <p:spTree>
      <p:nvGrpSpPr>
        <p:cNvPr id="1" name=""/>
        <p:cNvGrpSpPr/>
        <p:nvPr/>
      </p:nvGrpSpPr>
      <p:grpSpPr>
        <a:xfrm>
          <a:off x="0" y="0"/>
          <a:ext cx="0" cy="0"/>
          <a:chOff x="0" y="0"/>
          <a:chExt cx="0" cy="0"/>
        </a:xfrm>
      </p:grpSpPr>
      <p:pic>
        <p:nvPicPr>
          <p:cNvPr id="5" name="Picture 8" descr="blue_bar_dusktemplate.png"/>
          <p:cNvPicPr>
            <a:picLocks noChangeAspect="1"/>
          </p:cNvPicPr>
          <p:nvPr userDrawn="1"/>
        </p:nvPicPr>
        <p:blipFill>
          <a:blip r:embed="rId2"/>
          <a:srcRect/>
          <a:stretch>
            <a:fillRect/>
          </a:stretch>
        </p:blipFill>
        <p:spPr bwMode="auto">
          <a:xfrm>
            <a:off x="0" y="6002338"/>
            <a:ext cx="12188825" cy="627062"/>
          </a:xfrm>
          <a:prstGeom prst="rect">
            <a:avLst/>
          </a:prstGeom>
          <a:noFill/>
          <a:ln w="9525">
            <a:noFill/>
            <a:miter lim="800000"/>
            <a:headEnd/>
            <a:tailEnd/>
          </a:ln>
        </p:spPr>
      </p:pic>
      <p:pic>
        <p:nvPicPr>
          <p:cNvPr id="6" name="Picture 11" descr="ASPnet_whitelogo.png"/>
          <p:cNvPicPr>
            <a:picLocks/>
          </p:cNvPicPr>
          <p:nvPr userDrawn="1"/>
        </p:nvPicPr>
        <p:blipFill>
          <a:blip r:embed="rId3"/>
          <a:srcRect/>
          <a:stretch>
            <a:fillRect/>
          </a:stretch>
        </p:blipFill>
        <p:spPr bwMode="auto">
          <a:xfrm>
            <a:off x="10479088" y="6091238"/>
            <a:ext cx="1219200" cy="42386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5"/>
          <p:cNvSpPr>
            <a:spLocks noGrp="1"/>
          </p:cNvSpPr>
          <p:nvPr>
            <p:ph type="body" sz="quarter" idx="10"/>
          </p:nvPr>
        </p:nvSpPr>
        <p:spPr>
          <a:xfrm>
            <a:off x="471488" y="1201738"/>
            <a:ext cx="11173090" cy="2257541"/>
          </a:xfrm>
        </p:spPr>
        <p:txBody>
          <a:bodyPr/>
          <a:lstStyle>
            <a:lvl1pPr>
              <a:lnSpc>
                <a:spcPct val="90000"/>
              </a:lnSpc>
              <a:buSzPct val="100000"/>
              <a:buFont typeface="Arial" pitchFamily="34" charset="0"/>
              <a:buChar char="•"/>
              <a:defRPr>
                <a:solidFill>
                  <a:schemeClr val="tx1"/>
                </a:solidFill>
              </a:defRPr>
            </a:lvl1pPr>
            <a:lvl2pPr>
              <a:lnSpc>
                <a:spcPct val="90000"/>
              </a:lnSpc>
              <a:buSzPct val="100000"/>
              <a:buFont typeface="Arial" pitchFamily="34" charset="0"/>
              <a:buChar char="•"/>
              <a:defRPr>
                <a:solidFill>
                  <a:schemeClr val="tx1"/>
                </a:solidFill>
              </a:defRPr>
            </a:lvl2pPr>
            <a:lvl3pPr>
              <a:lnSpc>
                <a:spcPct val="90000"/>
              </a:lnSpc>
              <a:buSzPct val="100000"/>
              <a:buFont typeface="Arial" pitchFamily="34" charset="0"/>
              <a:buChar char="•"/>
              <a:defRPr>
                <a:solidFill>
                  <a:schemeClr val="tx1"/>
                </a:solidFill>
              </a:defRPr>
            </a:lvl3pPr>
            <a:lvl4pPr>
              <a:lnSpc>
                <a:spcPct val="90000"/>
              </a:lnSpc>
              <a:buSzPct val="100000"/>
              <a:buFont typeface="Arial" pitchFamily="34" charset="0"/>
              <a:buChar char="•"/>
              <a:defRPr>
                <a:solidFill>
                  <a:schemeClr val="tx1"/>
                </a:solidFill>
              </a:defRPr>
            </a:lvl4pPr>
            <a:lvl5pPr>
              <a:lnSpc>
                <a:spcPct val="90000"/>
              </a:lnSpc>
              <a:buSzPct val="10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_VisualStudio">
    <p:spTree>
      <p:nvGrpSpPr>
        <p:cNvPr id="1" name=""/>
        <p:cNvGrpSpPr/>
        <p:nvPr/>
      </p:nvGrpSpPr>
      <p:grpSpPr>
        <a:xfrm>
          <a:off x="0" y="0"/>
          <a:ext cx="0" cy="0"/>
          <a:chOff x="0" y="0"/>
          <a:chExt cx="0" cy="0"/>
        </a:xfrm>
      </p:grpSpPr>
      <p:pic>
        <p:nvPicPr>
          <p:cNvPr id="5" name="Picture 8" descr="blue_bar_dusktemplate.png"/>
          <p:cNvPicPr>
            <a:picLocks noChangeAspect="1"/>
          </p:cNvPicPr>
          <p:nvPr userDrawn="1"/>
        </p:nvPicPr>
        <p:blipFill>
          <a:blip r:embed="rId2"/>
          <a:srcRect/>
          <a:stretch>
            <a:fillRect/>
          </a:stretch>
        </p:blipFill>
        <p:spPr bwMode="auto">
          <a:xfrm>
            <a:off x="0" y="6002338"/>
            <a:ext cx="12188825" cy="627062"/>
          </a:xfrm>
          <a:prstGeom prst="rect">
            <a:avLst/>
          </a:prstGeom>
          <a:noFill/>
          <a:ln w="9525">
            <a:noFill/>
            <a:miter lim="800000"/>
            <a:headEnd/>
            <a:tailEnd/>
          </a:ln>
        </p:spPr>
      </p:pic>
      <p:pic>
        <p:nvPicPr>
          <p:cNvPr id="6" name="Picture 12" descr="visualstudio_whitelogo02.png"/>
          <p:cNvPicPr>
            <a:picLocks/>
          </p:cNvPicPr>
          <p:nvPr userDrawn="1"/>
        </p:nvPicPr>
        <p:blipFill>
          <a:blip r:embed="rId3"/>
          <a:srcRect/>
          <a:stretch>
            <a:fillRect/>
          </a:stretch>
        </p:blipFill>
        <p:spPr bwMode="auto">
          <a:xfrm>
            <a:off x="9640888" y="6157913"/>
            <a:ext cx="2057400" cy="3079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5"/>
          <p:cNvSpPr>
            <a:spLocks noGrp="1"/>
          </p:cNvSpPr>
          <p:nvPr>
            <p:ph type="body" sz="quarter" idx="10"/>
          </p:nvPr>
        </p:nvSpPr>
        <p:spPr>
          <a:xfrm>
            <a:off x="479652" y="1203853"/>
            <a:ext cx="11173090" cy="2257541"/>
          </a:xfrm>
        </p:spPr>
        <p:txBody>
          <a:bodyPr/>
          <a:lstStyle>
            <a:lvl1pPr>
              <a:lnSpc>
                <a:spcPct val="90000"/>
              </a:lnSpc>
              <a:buSzPct val="100000"/>
              <a:buFont typeface="Arial" pitchFamily="34" charset="0"/>
              <a:buChar char="•"/>
              <a:defRPr>
                <a:solidFill>
                  <a:schemeClr val="tx1"/>
                </a:solidFill>
              </a:defRPr>
            </a:lvl1pPr>
            <a:lvl2pPr>
              <a:lnSpc>
                <a:spcPct val="90000"/>
              </a:lnSpc>
              <a:buSzPct val="100000"/>
              <a:buFont typeface="Arial" pitchFamily="34" charset="0"/>
              <a:buChar char="•"/>
              <a:defRPr>
                <a:solidFill>
                  <a:schemeClr val="tx1"/>
                </a:solidFill>
              </a:defRPr>
            </a:lvl2pPr>
            <a:lvl3pPr>
              <a:lnSpc>
                <a:spcPct val="90000"/>
              </a:lnSpc>
              <a:buSzPct val="100000"/>
              <a:buFont typeface="Arial" pitchFamily="34" charset="0"/>
              <a:buChar char="•"/>
              <a:defRPr>
                <a:solidFill>
                  <a:schemeClr val="tx1"/>
                </a:solidFill>
              </a:defRPr>
            </a:lvl3pPr>
            <a:lvl4pPr>
              <a:lnSpc>
                <a:spcPct val="90000"/>
              </a:lnSpc>
              <a:buSzPct val="100000"/>
              <a:buFont typeface="Arial" pitchFamily="34" charset="0"/>
              <a:buChar char="•"/>
              <a:defRPr>
                <a:solidFill>
                  <a:schemeClr val="tx1"/>
                </a:solidFill>
              </a:defRPr>
            </a:lvl4pPr>
            <a:lvl5pPr>
              <a:lnSpc>
                <a:spcPct val="90000"/>
              </a:lnSpc>
              <a:buSzPct val="10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Silverlight_logo_white.png"/>
          <p:cNvPicPr>
            <a:picLocks noChangeAspect="1"/>
          </p:cNvPicPr>
          <p:nvPr userDrawn="1"/>
        </p:nvPicPr>
        <p:blipFill>
          <a:blip r:embed="rId2"/>
          <a:srcRect/>
          <a:stretch>
            <a:fillRect/>
          </a:stretch>
        </p:blipFill>
        <p:spPr bwMode="auto">
          <a:xfrm>
            <a:off x="10215563" y="6053138"/>
            <a:ext cx="1482725" cy="487362"/>
          </a:xfrm>
          <a:prstGeom prst="rect">
            <a:avLst/>
          </a:prstGeom>
          <a:noFill/>
          <a:ln w="9525">
            <a:noFill/>
            <a:miter lim="800000"/>
            <a:headEnd/>
            <a:tailEnd/>
          </a:ln>
        </p:spPr>
      </p:pic>
      <p:sp>
        <p:nvSpPr>
          <p:cNvPr id="2" name="Title 1"/>
          <p:cNvSpPr>
            <a:spLocks noGrp="1"/>
          </p:cNvSpPr>
          <p:nvPr>
            <p:ph type="title"/>
          </p:nvPr>
        </p:nvSpPr>
        <p:spPr/>
        <p:txBody>
          <a:bodyPr/>
          <a:lstStyle>
            <a:lvl1pPr>
              <a:tabLst>
                <a:tab pos="3112471" algn="l"/>
              </a:tab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71488" y="1201738"/>
            <a:ext cx="5357299" cy="2063642"/>
          </a:xfrm>
        </p:spPr>
        <p:txBody>
          <a:bodyPr/>
          <a:lstStyle>
            <a:lvl1pPr marL="386195" indent="-386195">
              <a:lnSpc>
                <a:spcPct val="90000"/>
              </a:lnSpc>
              <a:buFont typeface="Arial" pitchFamily="34" charset="0"/>
              <a:buChar char="•"/>
              <a:defRPr sz="2800">
                <a:solidFill>
                  <a:schemeClr val="tx1"/>
                </a:solidFill>
              </a:defRPr>
            </a:lvl1pPr>
            <a:lvl2pPr marL="693032" indent="-306838">
              <a:lnSpc>
                <a:spcPct val="90000"/>
              </a:lnSpc>
              <a:buFont typeface="Arial" pitchFamily="34" charset="0"/>
              <a:buChar char="•"/>
              <a:defRPr sz="2400">
                <a:solidFill>
                  <a:schemeClr val="tx1"/>
                </a:solidFill>
              </a:defRPr>
            </a:lvl2pPr>
            <a:lvl3pPr marL="1015742" indent="-322709">
              <a:lnSpc>
                <a:spcPct val="90000"/>
              </a:lnSpc>
              <a:buFont typeface="Arial" pitchFamily="34" charset="0"/>
              <a:buChar char="•"/>
              <a:defRPr sz="2400">
                <a:solidFill>
                  <a:schemeClr val="tx1"/>
                </a:solidFill>
              </a:defRPr>
            </a:lvl3pPr>
            <a:lvl4pPr marL="1338451" indent="-322709">
              <a:lnSpc>
                <a:spcPct val="90000"/>
              </a:lnSpc>
              <a:buFont typeface="Arial" pitchFamily="34" charset="0"/>
              <a:buChar char="•"/>
              <a:defRPr sz="2400">
                <a:solidFill>
                  <a:schemeClr val="tx1"/>
                </a:solidFill>
              </a:defRPr>
            </a:lvl4pPr>
            <a:lvl5pPr marL="1645288" indent="-306838">
              <a:lnSpc>
                <a:spcPct val="90000"/>
              </a:lnSpc>
              <a:buFont typeface="Arial" pitchFamily="34" charset="0"/>
              <a:buChar cha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0475" y="1201738"/>
            <a:ext cx="5359061" cy="2063642"/>
          </a:xfrm>
        </p:spPr>
        <p:txBody>
          <a:bodyPr/>
          <a:lstStyle>
            <a:lvl1pPr marL="386195" indent="-386195">
              <a:lnSpc>
                <a:spcPct val="90000"/>
              </a:lnSpc>
              <a:buFont typeface="Arial" pitchFamily="34" charset="0"/>
              <a:buChar char="•"/>
              <a:defRPr sz="2800">
                <a:solidFill>
                  <a:schemeClr val="tx1"/>
                </a:solidFill>
              </a:defRPr>
            </a:lvl1pPr>
            <a:lvl2pPr marL="693032" indent="-306838">
              <a:lnSpc>
                <a:spcPct val="90000"/>
              </a:lnSpc>
              <a:buFont typeface="Arial" pitchFamily="34" charset="0"/>
              <a:buChar char="•"/>
              <a:defRPr sz="2400">
                <a:solidFill>
                  <a:schemeClr val="tx1"/>
                </a:solidFill>
              </a:defRPr>
            </a:lvl2pPr>
            <a:lvl3pPr marL="1015742" indent="-322709">
              <a:lnSpc>
                <a:spcPct val="90000"/>
              </a:lnSpc>
              <a:buFont typeface="Arial" pitchFamily="34" charset="0"/>
              <a:buChar char="•"/>
              <a:defRPr sz="2400">
                <a:solidFill>
                  <a:schemeClr val="tx1"/>
                </a:solidFill>
              </a:defRPr>
            </a:lvl3pPr>
            <a:lvl4pPr marL="1338451" indent="-322709">
              <a:lnSpc>
                <a:spcPct val="90000"/>
              </a:lnSpc>
              <a:buFont typeface="Arial" pitchFamily="34" charset="0"/>
              <a:buChar char="•"/>
              <a:defRPr sz="2400">
                <a:solidFill>
                  <a:schemeClr val="tx1"/>
                </a:solidFill>
              </a:defRPr>
            </a:lvl4pPr>
            <a:lvl5pPr marL="1645288" indent="-306838">
              <a:lnSpc>
                <a:spcPct val="90000"/>
              </a:lnSpc>
              <a:buFont typeface="Arial" pitchFamily="34" charset="0"/>
              <a:buChar cha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98475"/>
            <a:ext cx="11172825" cy="609600"/>
          </a:xfrm>
          <a:prstGeom prst="rect">
            <a:avLst/>
          </a:prstGeom>
        </p:spPr>
        <p:txBody>
          <a:bodyPr vert="horz" wrap="square" lIns="0" tIns="0" rIns="0" bIns="0" rtlCol="0" anchor="t">
            <a:spAutoFit/>
          </a:bodyPr>
          <a:lstStyle/>
          <a:p>
            <a:r>
              <a:rPr lang="en-US" dirty="0" smtClean="0"/>
              <a:t>One Column Text Page</a:t>
            </a:r>
            <a:endParaRPr lang="en-US" dirty="0"/>
          </a:p>
        </p:txBody>
      </p:sp>
      <p:sp>
        <p:nvSpPr>
          <p:cNvPr id="1027" name="Text Placeholder 2"/>
          <p:cNvSpPr>
            <a:spLocks noGrp="1"/>
          </p:cNvSpPr>
          <p:nvPr>
            <p:ph type="body" idx="1"/>
          </p:nvPr>
        </p:nvSpPr>
        <p:spPr bwMode="auto">
          <a:xfrm>
            <a:off x="471488" y="1201738"/>
            <a:ext cx="11172825" cy="20129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&lt;Insert First Level Text&gt;</a:t>
            </a:r>
          </a:p>
          <a:p>
            <a:pPr lvl="1"/>
            <a:r>
              <a:rPr lang="en-US" smtClean="0"/>
              <a:t>&lt;Insert Second Level Text&gt;</a:t>
            </a:r>
          </a:p>
          <a:p>
            <a:pPr lvl="2"/>
            <a:r>
              <a:rPr lang="en-US" smtClean="0"/>
              <a:t>&lt;Insert Third Level Text&gt;</a:t>
            </a:r>
          </a:p>
          <a:p>
            <a:pPr lvl="3"/>
            <a:r>
              <a:rPr lang="en-US" smtClean="0"/>
              <a:t>&lt;Insert Fourth Level Text&gt;</a:t>
            </a:r>
          </a:p>
          <a:p>
            <a:pPr lvl="4"/>
            <a:r>
              <a:rPr lang="en-US" smtClean="0"/>
              <a:t>&lt;Insert Fifth Level Text&gt;</a:t>
            </a:r>
          </a:p>
        </p:txBody>
      </p:sp>
      <p:sp>
        <p:nvSpPr>
          <p:cNvPr id="4" name="Date Placeholder 3"/>
          <p:cNvSpPr>
            <a:spLocks noGrp="1"/>
          </p:cNvSpPr>
          <p:nvPr>
            <p:ph type="dt" sz="half" idx="2"/>
          </p:nvPr>
        </p:nvSpPr>
        <p:spPr>
          <a:xfrm>
            <a:off x="479425" y="6518275"/>
            <a:ext cx="4198938" cy="365125"/>
          </a:xfrm>
          <a:prstGeom prst="rect">
            <a:avLst/>
          </a:prstGeom>
        </p:spPr>
        <p:txBody>
          <a:bodyPr vert="horz" lIns="101574" tIns="50787" rIns="101574" bIns="50787" rtlCol="0" anchor="ctr"/>
          <a:lstStyle>
            <a:lvl1pPr algn="l" defTabSz="1218889" fontAlgn="auto">
              <a:spcBef>
                <a:spcPts val="0"/>
              </a:spcBef>
              <a:spcAft>
                <a:spcPts val="0"/>
              </a:spcAft>
              <a:defRPr sz="1300" smtClean="0">
                <a:solidFill>
                  <a:schemeClr val="accent1"/>
                </a:solidFill>
                <a:latin typeface="Segoe" pitchFamily="34" charset="0"/>
              </a:defRPr>
            </a:lvl1pPr>
          </a:lstStyle>
          <a:p>
            <a:pPr>
              <a:defRPr/>
            </a:pPr>
            <a:r>
              <a:rPr lang="en-US"/>
              <a:t>Presentation Title |  PP |   DD Month YYYY</a:t>
            </a:r>
            <a:endParaRPr lang="en-US" dirty="0"/>
          </a:p>
        </p:txBody>
      </p:sp>
      <p:sp>
        <p:nvSpPr>
          <p:cNvPr id="5" name="Footer Placeholder 4"/>
          <p:cNvSpPr>
            <a:spLocks noGrp="1"/>
          </p:cNvSpPr>
          <p:nvPr>
            <p:ph type="ftr" sz="quarter" idx="3"/>
          </p:nvPr>
        </p:nvSpPr>
        <p:spPr>
          <a:xfrm>
            <a:off x="4814888" y="6518275"/>
            <a:ext cx="2559050" cy="365125"/>
          </a:xfrm>
          <a:prstGeom prst="rect">
            <a:avLst/>
          </a:prstGeom>
        </p:spPr>
        <p:txBody>
          <a:bodyPr vert="horz" lIns="101574" tIns="50787" rIns="101574" bIns="50787" rtlCol="0" anchor="ctr"/>
          <a:lstStyle>
            <a:lvl1pPr algn="ctr" defTabSz="1218889" fontAlgn="auto">
              <a:spcBef>
                <a:spcPts val="0"/>
              </a:spcBef>
              <a:spcAft>
                <a:spcPts val="0"/>
              </a:spcAft>
              <a:defRPr sz="1300" b="1" dirty="0" smtClean="0">
                <a:solidFill>
                  <a:schemeClr val="accent1"/>
                </a:solidFill>
                <a:latin typeface="Segoe" pitchFamily="34" charset="0"/>
              </a:defRPr>
            </a:lvl1pPr>
          </a:lstStyle>
          <a:p>
            <a:pPr>
              <a:defRPr/>
            </a:pPr>
            <a:r>
              <a:rPr lang="en-US"/>
              <a:t>Microsoft Confidential</a:t>
            </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2" r:id="rId12"/>
    <p:sldLayoutId id="2147483708" r:id="rId13"/>
    <p:sldLayoutId id="2147483709" r:id="rId14"/>
    <p:sldLayoutId id="2147483710" r:id="rId15"/>
    <p:sldLayoutId id="2147483711" r:id="rId16"/>
    <p:sldLayoutId id="2147483725" r:id="rId17"/>
    <p:sldLayoutId id="2147483727" r:id="rId18"/>
    <p:sldLayoutId id="2147483728" r:id="rId19"/>
  </p:sldLayoutIdLst>
  <p:transition>
    <p:fade/>
  </p:transition>
  <p:timing>
    <p:tnLst>
      <p:par>
        <p:cTn id="1" dur="indefinite" restart="never" nodeType="tmRoot"/>
      </p:par>
    </p:tnLst>
  </p:timing>
  <p:hf sldNum="0" hdr="0"/>
  <p:txStyles>
    <p:titleStyle>
      <a:lvl1pPr algn="l" defTabSz="1217613" rtl="0" fontAlgn="base">
        <a:lnSpc>
          <a:spcPct val="90000"/>
        </a:lnSpc>
        <a:spcBef>
          <a:spcPct val="0"/>
        </a:spcBef>
        <a:spcAft>
          <a:spcPct val="0"/>
        </a:spcAft>
        <a:defRPr lang="en-US" sz="4400" kern="1200" spc="-167" dirty="0">
          <a:ln w="3175">
            <a:noFill/>
          </a:ln>
          <a:solidFill>
            <a:schemeClr val="bg2"/>
          </a:solidFill>
          <a:latin typeface="Segoe Light" pitchFamily="34" charset="0"/>
          <a:ea typeface="+mn-ea"/>
          <a:cs typeface="Arial" charset="0"/>
        </a:defRPr>
      </a:lvl1pPr>
      <a:lvl2pPr algn="l" defTabSz="1217613" rtl="0" fontAlgn="base">
        <a:lnSpc>
          <a:spcPct val="90000"/>
        </a:lnSpc>
        <a:spcBef>
          <a:spcPct val="0"/>
        </a:spcBef>
        <a:spcAft>
          <a:spcPct val="0"/>
        </a:spcAft>
        <a:defRPr sz="4400">
          <a:solidFill>
            <a:schemeClr val="bg2"/>
          </a:solidFill>
          <a:latin typeface="Segoe Light"/>
          <a:cs typeface="Arial" charset="0"/>
        </a:defRPr>
      </a:lvl2pPr>
      <a:lvl3pPr algn="l" defTabSz="1217613" rtl="0" fontAlgn="base">
        <a:lnSpc>
          <a:spcPct val="90000"/>
        </a:lnSpc>
        <a:spcBef>
          <a:spcPct val="0"/>
        </a:spcBef>
        <a:spcAft>
          <a:spcPct val="0"/>
        </a:spcAft>
        <a:defRPr sz="4400">
          <a:solidFill>
            <a:schemeClr val="bg2"/>
          </a:solidFill>
          <a:latin typeface="Segoe Light"/>
          <a:cs typeface="Arial" charset="0"/>
        </a:defRPr>
      </a:lvl3pPr>
      <a:lvl4pPr algn="l" defTabSz="1217613" rtl="0" fontAlgn="base">
        <a:lnSpc>
          <a:spcPct val="90000"/>
        </a:lnSpc>
        <a:spcBef>
          <a:spcPct val="0"/>
        </a:spcBef>
        <a:spcAft>
          <a:spcPct val="0"/>
        </a:spcAft>
        <a:defRPr sz="4400">
          <a:solidFill>
            <a:schemeClr val="bg2"/>
          </a:solidFill>
          <a:latin typeface="Segoe Light"/>
          <a:cs typeface="Arial" charset="0"/>
        </a:defRPr>
      </a:lvl4pPr>
      <a:lvl5pPr algn="l" defTabSz="1217613" rtl="0" fontAlgn="base">
        <a:lnSpc>
          <a:spcPct val="90000"/>
        </a:lnSpc>
        <a:spcBef>
          <a:spcPct val="0"/>
        </a:spcBef>
        <a:spcAft>
          <a:spcPct val="0"/>
        </a:spcAft>
        <a:defRPr sz="4400">
          <a:solidFill>
            <a:schemeClr val="bg2"/>
          </a:solidFill>
          <a:latin typeface="Segoe Light"/>
          <a:cs typeface="Arial" charset="0"/>
        </a:defRPr>
      </a:lvl5pPr>
      <a:lvl6pPr marL="457200" algn="l" defTabSz="1217613" rtl="0" fontAlgn="base">
        <a:lnSpc>
          <a:spcPct val="90000"/>
        </a:lnSpc>
        <a:spcBef>
          <a:spcPct val="0"/>
        </a:spcBef>
        <a:spcAft>
          <a:spcPct val="0"/>
        </a:spcAft>
        <a:defRPr sz="4400">
          <a:solidFill>
            <a:schemeClr val="bg2"/>
          </a:solidFill>
          <a:latin typeface="Segoe Light"/>
          <a:cs typeface="Arial" charset="0"/>
        </a:defRPr>
      </a:lvl6pPr>
      <a:lvl7pPr marL="914400" algn="l" defTabSz="1217613" rtl="0" fontAlgn="base">
        <a:lnSpc>
          <a:spcPct val="90000"/>
        </a:lnSpc>
        <a:spcBef>
          <a:spcPct val="0"/>
        </a:spcBef>
        <a:spcAft>
          <a:spcPct val="0"/>
        </a:spcAft>
        <a:defRPr sz="4400">
          <a:solidFill>
            <a:schemeClr val="bg2"/>
          </a:solidFill>
          <a:latin typeface="Segoe Light"/>
          <a:cs typeface="Arial" charset="0"/>
        </a:defRPr>
      </a:lvl7pPr>
      <a:lvl8pPr marL="1371600" algn="l" defTabSz="1217613" rtl="0" fontAlgn="base">
        <a:lnSpc>
          <a:spcPct val="90000"/>
        </a:lnSpc>
        <a:spcBef>
          <a:spcPct val="0"/>
        </a:spcBef>
        <a:spcAft>
          <a:spcPct val="0"/>
        </a:spcAft>
        <a:defRPr sz="4400">
          <a:solidFill>
            <a:schemeClr val="bg2"/>
          </a:solidFill>
          <a:latin typeface="Segoe Light"/>
          <a:cs typeface="Arial" charset="0"/>
        </a:defRPr>
      </a:lvl8pPr>
      <a:lvl9pPr marL="1828800" algn="l" defTabSz="1217613" rtl="0" fontAlgn="base">
        <a:lnSpc>
          <a:spcPct val="90000"/>
        </a:lnSpc>
        <a:spcBef>
          <a:spcPct val="0"/>
        </a:spcBef>
        <a:spcAft>
          <a:spcPct val="0"/>
        </a:spcAft>
        <a:defRPr sz="4400">
          <a:solidFill>
            <a:schemeClr val="bg2"/>
          </a:solidFill>
          <a:latin typeface="Segoe Light"/>
          <a:cs typeface="Arial" charset="0"/>
        </a:defRPr>
      </a:lvl9pPr>
    </p:titleStyle>
    <p:bodyStyle>
      <a:lvl1pPr marL="385763" indent="-385763" algn="l" defTabSz="1217613" rtl="0" fontAlgn="base">
        <a:lnSpc>
          <a:spcPct val="90000"/>
        </a:lnSpc>
        <a:spcBef>
          <a:spcPct val="20000"/>
        </a:spcBef>
        <a:spcAft>
          <a:spcPct val="0"/>
        </a:spcAft>
        <a:buFont typeface="Arial" charset="0"/>
        <a:buChar char="•"/>
        <a:defRPr sz="2800" kern="1200">
          <a:solidFill>
            <a:schemeClr val="tx1"/>
          </a:solidFill>
          <a:latin typeface="+mn-lt"/>
          <a:ea typeface="+mn-ea"/>
          <a:cs typeface="+mn-cs"/>
        </a:defRPr>
      </a:lvl1pPr>
      <a:lvl2pPr marL="692150" indent="-306388" algn="l" defTabSz="1217613" rtl="0" fontAlgn="base">
        <a:lnSpc>
          <a:spcPct val="90000"/>
        </a:lnSpc>
        <a:spcBef>
          <a:spcPct val="20000"/>
        </a:spcBef>
        <a:spcAft>
          <a:spcPct val="0"/>
        </a:spcAft>
        <a:buFont typeface="Arial" charset="0"/>
        <a:buChar char="•"/>
        <a:defRPr sz="2400" kern="1200">
          <a:solidFill>
            <a:schemeClr val="tx1"/>
          </a:solidFill>
          <a:latin typeface="+mn-lt"/>
          <a:ea typeface="+mn-ea"/>
          <a:cs typeface="+mn-cs"/>
        </a:defRPr>
      </a:lvl2pPr>
      <a:lvl3pPr marL="949325" indent="-257175" algn="l" defTabSz="1217613" rtl="0" fontAlgn="base">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273175" indent="-322263" algn="l" defTabSz="1217613" rtl="0" fontAlgn="base">
        <a:lnSpc>
          <a:spcPct val="90000"/>
        </a:lnSpc>
        <a:spcBef>
          <a:spcPct val="20000"/>
        </a:spcBef>
        <a:spcAft>
          <a:spcPct val="0"/>
        </a:spcAft>
        <a:buFont typeface="Arial" charset="0"/>
        <a:buChar char="•"/>
        <a:defRPr sz="2400" kern="1200">
          <a:solidFill>
            <a:schemeClr val="tx1"/>
          </a:solidFill>
          <a:latin typeface="+mn-lt"/>
          <a:ea typeface="+mn-ea"/>
          <a:cs typeface="+mn-cs"/>
        </a:defRPr>
      </a:lvl4pPr>
      <a:lvl5pPr marL="1579563" indent="-306388" algn="l" defTabSz="1217613" rtl="0" fontAlgn="base">
        <a:lnSpc>
          <a:spcPct val="90000"/>
        </a:lnSpc>
        <a:spcBef>
          <a:spcPct val="20000"/>
        </a:spcBef>
        <a:spcAft>
          <a:spcPct val="0"/>
        </a:spcAft>
        <a:buFont typeface="Arial" charset="0"/>
        <a:buChar char="•"/>
        <a:defRPr sz="2400" kern="1200">
          <a:solidFill>
            <a:schemeClr val="tx1"/>
          </a:solidFill>
          <a:latin typeface="+mn-lt"/>
          <a:ea typeface="+mn-ea"/>
          <a:cs typeface="+mn-cs"/>
        </a:defRPr>
      </a:lvl5pPr>
      <a:lvl6pPr marL="3351945" indent="-304723" algn="l" defTabSz="121888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89" indent="-304723" algn="l" defTabSz="121888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35" indent="-304723" algn="l" defTabSz="121888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80" indent="-304723" algn="l" defTabSz="121888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889" rtl="0" eaLnBrk="1" latinLnBrk="0" hangingPunct="1">
        <a:defRPr sz="2400" kern="1200">
          <a:solidFill>
            <a:schemeClr val="tx1"/>
          </a:solidFill>
          <a:latin typeface="+mn-lt"/>
          <a:ea typeface="+mn-ea"/>
          <a:cs typeface="+mn-cs"/>
        </a:defRPr>
      </a:lvl1pPr>
      <a:lvl2pPr marL="609444" algn="l" defTabSz="1218889" rtl="0" eaLnBrk="1" latinLnBrk="0" hangingPunct="1">
        <a:defRPr sz="2400" kern="1200">
          <a:solidFill>
            <a:schemeClr val="tx1"/>
          </a:solidFill>
          <a:latin typeface="+mn-lt"/>
          <a:ea typeface="+mn-ea"/>
          <a:cs typeface="+mn-cs"/>
        </a:defRPr>
      </a:lvl2pPr>
      <a:lvl3pPr marL="1218889" algn="l" defTabSz="1218889" rtl="0" eaLnBrk="1" latinLnBrk="0" hangingPunct="1">
        <a:defRPr sz="2400" kern="1200">
          <a:solidFill>
            <a:schemeClr val="tx1"/>
          </a:solidFill>
          <a:latin typeface="+mn-lt"/>
          <a:ea typeface="+mn-ea"/>
          <a:cs typeface="+mn-cs"/>
        </a:defRPr>
      </a:lvl3pPr>
      <a:lvl4pPr marL="1828333" algn="l" defTabSz="1218889" rtl="0" eaLnBrk="1" latinLnBrk="0" hangingPunct="1">
        <a:defRPr sz="2400" kern="1200">
          <a:solidFill>
            <a:schemeClr val="tx1"/>
          </a:solidFill>
          <a:latin typeface="+mn-lt"/>
          <a:ea typeface="+mn-ea"/>
          <a:cs typeface="+mn-cs"/>
        </a:defRPr>
      </a:lvl4pPr>
      <a:lvl5pPr marL="2437779" algn="l" defTabSz="1218889" rtl="0" eaLnBrk="1" latinLnBrk="0" hangingPunct="1">
        <a:defRPr sz="2400" kern="1200">
          <a:solidFill>
            <a:schemeClr val="tx1"/>
          </a:solidFill>
          <a:latin typeface="+mn-lt"/>
          <a:ea typeface="+mn-ea"/>
          <a:cs typeface="+mn-cs"/>
        </a:defRPr>
      </a:lvl5pPr>
      <a:lvl6pPr marL="3047224" algn="l" defTabSz="1218889" rtl="0" eaLnBrk="1" latinLnBrk="0" hangingPunct="1">
        <a:defRPr sz="2400" kern="1200">
          <a:solidFill>
            <a:schemeClr val="tx1"/>
          </a:solidFill>
          <a:latin typeface="+mn-lt"/>
          <a:ea typeface="+mn-ea"/>
          <a:cs typeface="+mn-cs"/>
        </a:defRPr>
      </a:lvl6pPr>
      <a:lvl7pPr marL="3656667" algn="l" defTabSz="1218889" rtl="0" eaLnBrk="1" latinLnBrk="0" hangingPunct="1">
        <a:defRPr sz="2400" kern="1200">
          <a:solidFill>
            <a:schemeClr val="tx1"/>
          </a:solidFill>
          <a:latin typeface="+mn-lt"/>
          <a:ea typeface="+mn-ea"/>
          <a:cs typeface="+mn-cs"/>
        </a:defRPr>
      </a:lvl7pPr>
      <a:lvl8pPr marL="4266112" algn="l" defTabSz="1218889" rtl="0" eaLnBrk="1" latinLnBrk="0" hangingPunct="1">
        <a:defRPr sz="2400" kern="1200">
          <a:solidFill>
            <a:schemeClr val="tx1"/>
          </a:solidFill>
          <a:latin typeface="+mn-lt"/>
          <a:ea typeface="+mn-ea"/>
          <a:cs typeface="+mn-cs"/>
        </a:defRPr>
      </a:lvl8pPr>
      <a:lvl9pPr marL="4875557" algn="l" defTabSz="121888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09725" y="2820988"/>
            <a:ext cx="8866188" cy="830997"/>
          </a:xfrm>
        </p:spPr>
        <p:txBody>
          <a:bodyPr/>
          <a:lstStyle/>
          <a:p>
            <a:pPr defTabSz="1218889" fontAlgn="auto">
              <a:spcAft>
                <a:spcPts val="0"/>
              </a:spcAft>
              <a:defRPr/>
            </a:pPr>
            <a:r>
              <a:rPr sz="6000" smtClean="0"/>
              <a:t>Silverlight</a:t>
            </a:r>
            <a:endParaRPr sz="6000" dirty="0"/>
          </a:p>
        </p:txBody>
      </p:sp>
      <p:sp>
        <p:nvSpPr>
          <p:cNvPr id="5" name="Subtitle 3"/>
          <p:cNvSpPr txBox="1">
            <a:spLocks/>
          </p:cNvSpPr>
          <p:nvPr/>
        </p:nvSpPr>
        <p:spPr bwMode="auto">
          <a:xfrm>
            <a:off x="1668388" y="4905575"/>
            <a:ext cx="4630812" cy="1551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1217613" rtl="0" eaLnBrk="1" fontAlgn="base" latinLnBrk="0" hangingPunct="1">
              <a:lnSpc>
                <a:spcPct val="90000"/>
              </a:lnSpc>
              <a:spcBef>
                <a:spcPts val="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accent1"/>
                </a:solidFill>
                <a:effectLst/>
                <a:uLnTx/>
                <a:uFillTx/>
                <a:latin typeface="+mn-lt"/>
                <a:ea typeface="+mn-ea"/>
                <a:cs typeface="+mn-cs"/>
              </a:rPr>
              <a:t>Scott Guthrie</a:t>
            </a:r>
          </a:p>
          <a:p>
            <a:pPr marL="0" marR="0" lvl="0" indent="0" algn="l" defTabSz="1217613" rtl="0" eaLnBrk="1" fontAlgn="base" latinLnBrk="0" hangingPunct="1">
              <a:lnSpc>
                <a:spcPct val="90000"/>
              </a:lnSpc>
              <a:spcBef>
                <a:spcPts val="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accent1"/>
                </a:solidFill>
                <a:effectLst/>
                <a:uLnTx/>
                <a:uFillTx/>
                <a:latin typeface="+mn-lt"/>
                <a:ea typeface="+mn-ea"/>
                <a:cs typeface="+mn-cs"/>
              </a:rPr>
              <a:t>General Manager</a:t>
            </a:r>
          </a:p>
          <a:p>
            <a:pPr marL="0" marR="0" lvl="0" indent="0" algn="l" defTabSz="1217613" rtl="0" eaLnBrk="1" fontAlgn="base" latinLnBrk="0" hangingPunct="1">
              <a:lnSpc>
                <a:spcPct val="90000"/>
              </a:lnSpc>
              <a:spcBef>
                <a:spcPts val="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accent1"/>
                </a:solidFill>
                <a:effectLst/>
                <a:uLnTx/>
                <a:uFillTx/>
                <a:latin typeface="+mn-lt"/>
                <a:ea typeface="+mn-ea"/>
                <a:cs typeface="+mn-cs"/>
              </a:rPr>
              <a:t>Developer Platform</a:t>
            </a:r>
          </a:p>
          <a:p>
            <a:pPr marL="0" marR="0" lvl="0" indent="0" algn="l" defTabSz="1217613" rtl="0" eaLnBrk="1" fontAlgn="base" latinLnBrk="0" hangingPunct="1">
              <a:lnSpc>
                <a:spcPct val="90000"/>
              </a:lnSpc>
              <a:spcBef>
                <a:spcPts val="0"/>
              </a:spcBef>
              <a:spcAft>
                <a:spcPct val="0"/>
              </a:spcAft>
              <a:buClrTx/>
              <a:buSzTx/>
              <a:buFont typeface="Arial" charset="0"/>
              <a:buNone/>
              <a:tabLst/>
              <a:defRPr/>
            </a:pPr>
            <a:r>
              <a:rPr lang="en-US" sz="2800" dirty="0" smtClean="0">
                <a:solidFill>
                  <a:schemeClr val="accent1"/>
                </a:solidFill>
                <a:latin typeface="+mn-lt"/>
              </a:rPr>
              <a:t>Microsoft Corporation</a:t>
            </a:r>
            <a:endParaRPr kumimoji="0" lang="en-US" sz="28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Silverlight Development Model</a:t>
            </a:r>
            <a:endParaRPr lang="en-US" dirty="0"/>
          </a:p>
        </p:txBody>
      </p:sp>
      <p:sp>
        <p:nvSpPr>
          <p:cNvPr id="4" name="Text Placeholder 14"/>
          <p:cNvSpPr txBox="1">
            <a:spLocks/>
          </p:cNvSpPr>
          <p:nvPr/>
        </p:nvSpPr>
        <p:spPr bwMode="auto">
          <a:xfrm>
            <a:off x="457199" y="1671516"/>
            <a:ext cx="11444515" cy="44935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36538" marR="0" lvl="0" indent="-236538" algn="l" defTabSz="1217613" rtl="0" eaLnBrk="1" fontAlgn="base" latinLnBrk="0" hangingPunct="1">
              <a:lnSpc>
                <a:spcPct val="100000"/>
              </a:lnSpc>
              <a:spcBef>
                <a:spcPts val="0"/>
              </a:spcBef>
              <a:spcAft>
                <a:spcPts val="600"/>
              </a:spcAft>
              <a:buClr>
                <a:schemeClr val="bg2"/>
              </a:buClr>
              <a:buSzTx/>
              <a:buFont typeface="Arial" charset="0"/>
              <a:buNone/>
              <a:tabLst/>
              <a:defRPr/>
            </a:pPr>
            <a:r>
              <a:rPr kumimoji="0" lang="en-US" sz="2800" b="0" i="0" u="none" strike="noStrike" kern="1200" cap="none" spc="0" normalizeH="0" baseline="0" noProof="0" dirty="0" smtClean="0">
                <a:ln>
                  <a:noFill/>
                </a:ln>
                <a:solidFill>
                  <a:schemeClr val="bg2"/>
                </a:solidFill>
                <a:effectLst/>
                <a:uLnTx/>
                <a:uFillTx/>
                <a:latin typeface="+mn-lt"/>
                <a:ea typeface="+mn-ea"/>
                <a:cs typeface="+mn-cs"/>
              </a:rPr>
              <a:t>JavaScript AJAX</a:t>
            </a:r>
          </a:p>
          <a:p>
            <a:pPr marL="236538" marR="0" lvl="0" indent="-236538" algn="l" defTabSz="1217613" rtl="0" eaLnBrk="1" fontAlgn="base" latinLnBrk="0" hangingPunct="1">
              <a:lnSpc>
                <a:spcPct val="100000"/>
              </a:lnSpc>
              <a:spcBef>
                <a:spcPts val="0"/>
              </a:spcBef>
              <a:spcAft>
                <a:spcPts val="600"/>
              </a:spcAft>
              <a:buClr>
                <a:schemeClr val="bg2"/>
              </a:buClr>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Supported with Silverlight 1.0 and 1.1</a:t>
            </a:r>
          </a:p>
          <a:p>
            <a:pPr marL="236538" marR="0" lvl="0" indent="-236538" algn="l" defTabSz="1217613" rtl="0" eaLnBrk="1" fontAlgn="base" latinLnBrk="0" hangingPunct="1">
              <a:lnSpc>
                <a:spcPct val="100000"/>
              </a:lnSpc>
              <a:spcBef>
                <a:spcPts val="0"/>
              </a:spcBef>
              <a:spcAft>
                <a:spcPts val="600"/>
              </a:spcAft>
              <a:buClr>
                <a:schemeClr val="bg2"/>
              </a:buClr>
              <a:buSzTx/>
              <a:buFont typeface="Arial" charset="0"/>
              <a:buChar char="•"/>
              <a:tabLst/>
              <a:defRPr/>
            </a:pPr>
            <a:r>
              <a:rPr lang="en-US" sz="2800" dirty="0" smtClean="0">
                <a:latin typeface="+mn-lt"/>
              </a:rPr>
              <a:t>Enables JavaScript to program both HTML and JavaScript together</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36538" marR="0" lvl="0" indent="-236538" algn="l" defTabSz="1217613" rtl="0" eaLnBrk="1" fontAlgn="base" latinLnBrk="0" hangingPunct="1">
              <a:lnSpc>
                <a:spcPct val="100000"/>
              </a:lnSpc>
              <a:spcBef>
                <a:spcPts val="0"/>
              </a:spcBef>
              <a:spcAft>
                <a:spcPts val="600"/>
              </a:spcAft>
              <a:buClr>
                <a:schemeClr val="bg2"/>
              </a:buClr>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Fully supported with ASP.NET AJAX</a:t>
            </a:r>
          </a:p>
          <a:p>
            <a:pPr marL="236538" marR="0" lvl="0" indent="-236538" algn="l" defTabSz="1217613" rtl="0" eaLnBrk="1" fontAlgn="base" latinLnBrk="0" hangingPunct="1">
              <a:lnSpc>
                <a:spcPct val="100000"/>
              </a:lnSpc>
              <a:spcBef>
                <a:spcPts val="0"/>
              </a:spcBef>
              <a:spcAft>
                <a:spcPts val="600"/>
              </a:spcAft>
              <a:buClr>
                <a:schemeClr val="bg2"/>
              </a:buClr>
              <a:buSzTx/>
              <a:buFont typeface="Arial" charset="0"/>
              <a:buChar char="•"/>
              <a:tabLst/>
              <a:defRPr/>
            </a:pPr>
            <a:endParaRPr lang="en-US" sz="2800" dirty="0" smtClean="0">
              <a:latin typeface="+mn-lt"/>
            </a:endParaRPr>
          </a:p>
          <a:p>
            <a:pPr marL="236538" lvl="0" indent="-236538">
              <a:spcBef>
                <a:spcPts val="0"/>
              </a:spcBef>
              <a:spcAft>
                <a:spcPts val="600"/>
              </a:spcAft>
              <a:buClr>
                <a:schemeClr val="bg2"/>
              </a:buClr>
              <a:defRPr/>
            </a:pPr>
            <a:r>
              <a:rPr lang="en-US" sz="2800" dirty="0" smtClean="0">
                <a:solidFill>
                  <a:schemeClr val="bg2"/>
                </a:solidFill>
              </a:rPr>
              <a:t>.NET</a:t>
            </a:r>
          </a:p>
          <a:p>
            <a:pPr marL="236538" lvl="0" indent="-236538">
              <a:spcBef>
                <a:spcPts val="0"/>
              </a:spcBef>
              <a:spcAft>
                <a:spcPts val="600"/>
              </a:spcAft>
              <a:buClr>
                <a:schemeClr val="bg2"/>
              </a:buClr>
              <a:buFont typeface="Arial" charset="0"/>
              <a:buChar char="•"/>
              <a:defRPr/>
            </a:pPr>
            <a:r>
              <a:rPr lang="en-US" sz="2800" dirty="0" smtClean="0"/>
              <a:t>Supported with Silverlight 1.1</a:t>
            </a:r>
          </a:p>
          <a:p>
            <a:pPr marL="236538" lvl="0" indent="-236538">
              <a:spcBef>
                <a:spcPts val="0"/>
              </a:spcBef>
              <a:spcAft>
                <a:spcPts val="600"/>
              </a:spcAft>
              <a:buClr>
                <a:schemeClr val="bg2"/>
              </a:buClr>
              <a:buFont typeface="Arial" charset="0"/>
              <a:buChar char="•"/>
              <a:defRPr/>
            </a:pPr>
            <a:r>
              <a:rPr lang="en-US" sz="2800" dirty="0" smtClean="0"/>
              <a:t>Cross platform version of the .NET Framework included with Silverlight</a:t>
            </a:r>
          </a:p>
          <a:p>
            <a:pPr marL="236538" lvl="0" indent="-236538">
              <a:spcBef>
                <a:spcPts val="0"/>
              </a:spcBef>
              <a:spcAft>
                <a:spcPts val="600"/>
              </a:spcAft>
              <a:buClr>
                <a:schemeClr val="bg2"/>
              </a:buClr>
              <a:buFont typeface="Arial" charset="0"/>
              <a:buChar char="•"/>
              <a:defRPr/>
            </a:pPr>
            <a:r>
              <a:rPr lang="en-US" sz="2800" dirty="0" smtClean="0"/>
              <a:t>Fully supports VB and C# development in the browser</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98475"/>
            <a:ext cx="11172825" cy="609600"/>
          </a:xfrm>
        </p:spPr>
        <p:txBody>
          <a:bodyPr/>
          <a:lstStyle/>
          <a:p>
            <a:r>
              <a:rPr smtClean="0"/>
              <a:t>W</a:t>
            </a:r>
            <a:r>
              <a:rPr lang="en-US" dirty="0" smtClean="0"/>
              <a:t>h</a:t>
            </a:r>
            <a:r>
              <a:rPr smtClean="0"/>
              <a:t>y use .NET in the browser?</a:t>
            </a:r>
            <a:endParaRPr lang="en-US" dirty="0"/>
          </a:p>
        </p:txBody>
      </p:sp>
      <p:grpSp>
        <p:nvGrpSpPr>
          <p:cNvPr id="3" name="Group 14"/>
          <p:cNvGrpSpPr/>
          <p:nvPr/>
        </p:nvGrpSpPr>
        <p:grpSpPr>
          <a:xfrm>
            <a:off x="471488" y="2541595"/>
            <a:ext cx="3527703" cy="2647496"/>
            <a:chOff x="471488" y="3354842"/>
            <a:chExt cx="3527703" cy="2647496"/>
          </a:xfrm>
          <a:effectLst/>
        </p:grpSpPr>
        <p:pic>
          <p:nvPicPr>
            <p:cNvPr id="11" name="Picture 10" descr="browserframe.png"/>
            <p:cNvPicPr>
              <a:picLocks noChangeAspect="1"/>
            </p:cNvPicPr>
            <p:nvPr/>
          </p:nvPicPr>
          <p:blipFill>
            <a:blip r:embed="rId2"/>
            <a:stretch>
              <a:fillRect/>
            </a:stretch>
          </p:blipFill>
          <p:spPr>
            <a:xfrm>
              <a:off x="471488" y="3354842"/>
              <a:ext cx="3527703" cy="2647496"/>
            </a:xfrm>
            <a:prstGeom prst="rect">
              <a:avLst/>
            </a:prstGeom>
            <a:effectLst/>
          </p:spPr>
        </p:pic>
        <p:sp>
          <p:nvSpPr>
            <p:cNvPr id="14" name="TextBox 13"/>
            <p:cNvSpPr txBox="1"/>
            <p:nvPr/>
          </p:nvSpPr>
          <p:spPr>
            <a:xfrm>
              <a:off x="767443" y="4180123"/>
              <a:ext cx="2890157" cy="1077218"/>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en-US" sz="3200" dirty="0" smtClean="0">
                  <a:latin typeface="Segoe Light" pitchFamily="34" charset="0"/>
                </a:rPr>
                <a:t>Multi-Language</a:t>
              </a:r>
            </a:p>
            <a:p>
              <a:pPr algn="ctr"/>
              <a:r>
                <a:rPr lang="en-US" sz="3200" dirty="0" smtClean="0">
                  <a:latin typeface="Segoe Light" pitchFamily="34" charset="0"/>
                </a:rPr>
                <a:t>Support</a:t>
              </a:r>
              <a:endParaRPr lang="en-US" sz="3200" dirty="0">
                <a:latin typeface="Segoe Light" pitchFamily="34" charset="0"/>
              </a:endParaRPr>
            </a:p>
          </p:txBody>
        </p:sp>
      </p:grpSp>
      <p:grpSp>
        <p:nvGrpSpPr>
          <p:cNvPr id="4" name="Group 15"/>
          <p:cNvGrpSpPr/>
          <p:nvPr/>
        </p:nvGrpSpPr>
        <p:grpSpPr>
          <a:xfrm>
            <a:off x="4322312" y="2541595"/>
            <a:ext cx="3527703" cy="2647496"/>
            <a:chOff x="471488" y="3354842"/>
            <a:chExt cx="3527703" cy="2647496"/>
          </a:xfrm>
          <a:effectLst/>
        </p:grpSpPr>
        <p:pic>
          <p:nvPicPr>
            <p:cNvPr id="17" name="Picture 16" descr="browserframe.png"/>
            <p:cNvPicPr>
              <a:picLocks noChangeAspect="1"/>
            </p:cNvPicPr>
            <p:nvPr/>
          </p:nvPicPr>
          <p:blipFill>
            <a:blip r:embed="rId2"/>
            <a:stretch>
              <a:fillRect/>
            </a:stretch>
          </p:blipFill>
          <p:spPr>
            <a:xfrm>
              <a:off x="471488" y="3354842"/>
              <a:ext cx="3527703" cy="2647496"/>
            </a:xfrm>
            <a:prstGeom prst="rect">
              <a:avLst/>
            </a:prstGeom>
            <a:effectLst/>
          </p:spPr>
        </p:pic>
        <p:sp>
          <p:nvSpPr>
            <p:cNvPr id="18" name="TextBox 17"/>
            <p:cNvSpPr txBox="1"/>
            <p:nvPr/>
          </p:nvSpPr>
          <p:spPr>
            <a:xfrm>
              <a:off x="783772" y="4000504"/>
              <a:ext cx="2890157" cy="1569660"/>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en-US" sz="3200" dirty="0" smtClean="0">
                  <a:latin typeface="Segoe Light" pitchFamily="34" charset="0"/>
                </a:rPr>
                <a:t>High</a:t>
              </a:r>
              <a:br>
                <a:rPr lang="en-US" sz="3200" dirty="0" smtClean="0">
                  <a:latin typeface="Segoe Light" pitchFamily="34" charset="0"/>
                </a:rPr>
              </a:br>
              <a:r>
                <a:rPr lang="en-US" sz="3200" dirty="0" smtClean="0">
                  <a:latin typeface="Segoe Light" pitchFamily="34" charset="0"/>
                </a:rPr>
                <a:t>Performance</a:t>
              </a:r>
            </a:p>
            <a:p>
              <a:pPr algn="ctr"/>
              <a:r>
                <a:rPr lang="en-US" sz="3200" dirty="0" smtClean="0">
                  <a:latin typeface="Segoe Light" pitchFamily="34" charset="0"/>
                </a:rPr>
                <a:t>Runtime</a:t>
              </a:r>
              <a:endParaRPr lang="en-US" sz="3200" dirty="0">
                <a:latin typeface="Segoe Light" pitchFamily="34" charset="0"/>
              </a:endParaRPr>
            </a:p>
          </p:txBody>
        </p:sp>
      </p:grpSp>
      <p:grpSp>
        <p:nvGrpSpPr>
          <p:cNvPr id="5" name="Group 19"/>
          <p:cNvGrpSpPr/>
          <p:nvPr/>
        </p:nvGrpSpPr>
        <p:grpSpPr>
          <a:xfrm>
            <a:off x="8173135" y="2541595"/>
            <a:ext cx="3527703" cy="2647496"/>
            <a:chOff x="471488" y="3354842"/>
            <a:chExt cx="3527703" cy="2647496"/>
          </a:xfrm>
          <a:effectLst/>
        </p:grpSpPr>
        <p:pic>
          <p:nvPicPr>
            <p:cNvPr id="21" name="Picture 20" descr="browserframe.png"/>
            <p:cNvPicPr>
              <a:picLocks noChangeAspect="1"/>
            </p:cNvPicPr>
            <p:nvPr/>
          </p:nvPicPr>
          <p:blipFill>
            <a:blip r:embed="rId2"/>
            <a:stretch>
              <a:fillRect/>
            </a:stretch>
          </p:blipFill>
          <p:spPr>
            <a:xfrm>
              <a:off x="471488" y="3354842"/>
              <a:ext cx="3527703" cy="2647496"/>
            </a:xfrm>
            <a:prstGeom prst="rect">
              <a:avLst/>
            </a:prstGeom>
            <a:effectLst/>
          </p:spPr>
        </p:pic>
        <p:sp>
          <p:nvSpPr>
            <p:cNvPr id="22" name="TextBox 21"/>
            <p:cNvSpPr txBox="1"/>
            <p:nvPr/>
          </p:nvSpPr>
          <p:spPr>
            <a:xfrm>
              <a:off x="511622" y="4000504"/>
              <a:ext cx="3403373" cy="1569660"/>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en-US" sz="3200" dirty="0" smtClean="0">
                  <a:latin typeface="Segoe Light" pitchFamily="34" charset="0"/>
                </a:rPr>
                <a:t>Rich UI Controls, Graphics, Media &amp; Interactivity</a:t>
              </a:r>
              <a:endParaRPr lang="en-US" sz="3200" dirty="0">
                <a:latin typeface="Segoe Light" pitchFamily="34" charset="0"/>
              </a:endParaRPr>
            </a:p>
          </p:txBody>
        </p:sp>
      </p:grpSp>
      <p:grpSp>
        <p:nvGrpSpPr>
          <p:cNvPr id="6" name="Group 22"/>
          <p:cNvGrpSpPr/>
          <p:nvPr/>
        </p:nvGrpSpPr>
        <p:grpSpPr>
          <a:xfrm>
            <a:off x="471488" y="4044962"/>
            <a:ext cx="3515194" cy="2638109"/>
            <a:chOff x="471488" y="3354842"/>
            <a:chExt cx="3527703" cy="2647496"/>
          </a:xfrm>
          <a:effectLst/>
        </p:grpSpPr>
        <p:pic>
          <p:nvPicPr>
            <p:cNvPr id="25" name="Picture 24" descr="browserframe.png"/>
            <p:cNvPicPr>
              <a:picLocks noChangeAspect="1"/>
            </p:cNvPicPr>
            <p:nvPr/>
          </p:nvPicPr>
          <p:blipFill>
            <a:blip r:embed="rId2"/>
            <a:stretch>
              <a:fillRect/>
            </a:stretch>
          </p:blipFill>
          <p:spPr>
            <a:xfrm>
              <a:off x="471488" y="3354842"/>
              <a:ext cx="3527703" cy="2647496"/>
            </a:xfrm>
            <a:prstGeom prst="rect">
              <a:avLst/>
            </a:prstGeom>
            <a:effectLst/>
          </p:spPr>
        </p:pic>
        <p:sp>
          <p:nvSpPr>
            <p:cNvPr id="26" name="TextBox 25"/>
            <p:cNvSpPr txBox="1"/>
            <p:nvPr/>
          </p:nvSpPr>
          <p:spPr>
            <a:xfrm>
              <a:off x="767443" y="4180123"/>
              <a:ext cx="2890157" cy="1077218"/>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en-US" sz="3200" dirty="0" smtClean="0">
                  <a:latin typeface="Segoe Light" pitchFamily="34" charset="0"/>
                </a:rPr>
                <a:t>HTML DOM</a:t>
              </a:r>
            </a:p>
            <a:p>
              <a:pPr algn="ctr"/>
              <a:r>
                <a:rPr lang="en-US" sz="3200" dirty="0" smtClean="0">
                  <a:latin typeface="Segoe Light" pitchFamily="34" charset="0"/>
                </a:rPr>
                <a:t>Integration</a:t>
              </a:r>
              <a:endParaRPr lang="en-US" sz="3200" dirty="0">
                <a:latin typeface="Segoe Light" pitchFamily="34" charset="0"/>
              </a:endParaRPr>
            </a:p>
          </p:txBody>
        </p:sp>
      </p:grpSp>
      <p:grpSp>
        <p:nvGrpSpPr>
          <p:cNvPr id="7" name="Group 26"/>
          <p:cNvGrpSpPr/>
          <p:nvPr/>
        </p:nvGrpSpPr>
        <p:grpSpPr>
          <a:xfrm>
            <a:off x="4327291" y="4044962"/>
            <a:ext cx="3515194" cy="2638109"/>
            <a:chOff x="471488" y="3354842"/>
            <a:chExt cx="3527703" cy="2647496"/>
          </a:xfrm>
          <a:effectLst/>
        </p:grpSpPr>
        <p:pic>
          <p:nvPicPr>
            <p:cNvPr id="28" name="Picture 27" descr="browserframe.png"/>
            <p:cNvPicPr>
              <a:picLocks noChangeAspect="1"/>
            </p:cNvPicPr>
            <p:nvPr/>
          </p:nvPicPr>
          <p:blipFill>
            <a:blip r:embed="rId2"/>
            <a:stretch>
              <a:fillRect/>
            </a:stretch>
          </p:blipFill>
          <p:spPr>
            <a:xfrm>
              <a:off x="471488" y="3354842"/>
              <a:ext cx="3527703" cy="2647496"/>
            </a:xfrm>
            <a:prstGeom prst="rect">
              <a:avLst/>
            </a:prstGeom>
            <a:effectLst/>
          </p:spPr>
        </p:pic>
        <p:sp>
          <p:nvSpPr>
            <p:cNvPr id="30" name="TextBox 29"/>
            <p:cNvSpPr txBox="1"/>
            <p:nvPr/>
          </p:nvSpPr>
          <p:spPr>
            <a:xfrm>
              <a:off x="783772" y="4196452"/>
              <a:ext cx="2890157" cy="1077218"/>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en-US" sz="3200" dirty="0" smtClean="0">
                  <a:latin typeface="Segoe Light" pitchFamily="34" charset="0"/>
                </a:rPr>
                <a:t>Robust Networking</a:t>
              </a:r>
              <a:endParaRPr lang="en-US" sz="3200" dirty="0">
                <a:latin typeface="Segoe Light" pitchFamily="34" charset="0"/>
              </a:endParaRPr>
            </a:p>
          </p:txBody>
        </p:sp>
      </p:grpSp>
      <p:grpSp>
        <p:nvGrpSpPr>
          <p:cNvPr id="8" name="Group 30"/>
          <p:cNvGrpSpPr/>
          <p:nvPr/>
        </p:nvGrpSpPr>
        <p:grpSpPr>
          <a:xfrm>
            <a:off x="8183094" y="4038610"/>
            <a:ext cx="3515194" cy="2638109"/>
            <a:chOff x="471488" y="3354842"/>
            <a:chExt cx="3527703" cy="2647496"/>
          </a:xfrm>
          <a:effectLst/>
        </p:grpSpPr>
        <p:pic>
          <p:nvPicPr>
            <p:cNvPr id="32" name="Picture 31" descr="browserframe.png"/>
            <p:cNvPicPr>
              <a:picLocks noChangeAspect="1"/>
            </p:cNvPicPr>
            <p:nvPr/>
          </p:nvPicPr>
          <p:blipFill>
            <a:blip r:embed="rId2"/>
            <a:stretch>
              <a:fillRect/>
            </a:stretch>
          </p:blipFill>
          <p:spPr>
            <a:xfrm>
              <a:off x="471488" y="3354842"/>
              <a:ext cx="3527703" cy="2647496"/>
            </a:xfrm>
            <a:prstGeom prst="rect">
              <a:avLst/>
            </a:prstGeom>
            <a:effectLst/>
          </p:spPr>
        </p:pic>
        <p:sp>
          <p:nvSpPr>
            <p:cNvPr id="33" name="TextBox 32"/>
            <p:cNvSpPr txBox="1"/>
            <p:nvPr/>
          </p:nvSpPr>
          <p:spPr>
            <a:xfrm>
              <a:off x="511622" y="4180123"/>
              <a:ext cx="3403373" cy="1077218"/>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en-US" sz="3200" dirty="0" smtClean="0">
                  <a:latin typeface="Segoe Light" pitchFamily="34" charset="0"/>
                </a:rPr>
                <a:t>Flexible Data Support</a:t>
              </a:r>
              <a:endParaRPr lang="en-US" sz="3200" dirty="0">
                <a:latin typeface="Segoe Light"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4" presetClass="path" presetSubtype="0" accel="50000" decel="50000" fill="hold" nodeType="clickEffect">
                                  <p:stCondLst>
                                    <p:cond delay="0"/>
                                  </p:stCondLst>
                                  <p:childTnLst>
                                    <p:animMotion origin="layout" path="M -5.86472E-7 1.85185E-6 L -5.86472E-7 -0.17847 " pathEditMode="relative" rAng="0" ptsTypes="AA">
                                      <p:cBhvr>
                                        <p:cTn id="27" dur="500" fill="hold"/>
                                        <p:tgtEl>
                                          <p:spTgt spid="3"/>
                                        </p:tgtEl>
                                        <p:attrNameLst>
                                          <p:attrName>ppt_x</p:attrName>
                                          <p:attrName>ppt_y</p:attrName>
                                        </p:attrNameLst>
                                      </p:cBhvr>
                                      <p:rCtr x="0" y="-89"/>
                                    </p:animMotion>
                                  </p:childTnLst>
                                </p:cTn>
                              </p:par>
                              <p:par>
                                <p:cTn id="28" presetID="64" presetClass="path" presetSubtype="0" accel="50000" decel="50000" fill="hold" nodeType="withEffect">
                                  <p:stCondLst>
                                    <p:cond delay="0"/>
                                  </p:stCondLst>
                                  <p:childTnLst>
                                    <p:animMotion origin="layout" path="M -4.1822E-6 1.85185E-6 L -0.00013 -0.17847 " pathEditMode="relative" rAng="0" ptsTypes="AA">
                                      <p:cBhvr>
                                        <p:cTn id="29" dur="500" fill="hold"/>
                                        <p:tgtEl>
                                          <p:spTgt spid="4"/>
                                        </p:tgtEl>
                                        <p:attrNameLst>
                                          <p:attrName>ppt_x</p:attrName>
                                          <p:attrName>ppt_y</p:attrName>
                                        </p:attrNameLst>
                                      </p:cBhvr>
                                      <p:rCtr x="0" y="-89"/>
                                    </p:animMotion>
                                  </p:childTnLst>
                                </p:cTn>
                              </p:par>
                              <p:par>
                                <p:cTn id="30" presetID="64" presetClass="path" presetSubtype="0" accel="50000" decel="50000" fill="hold" nodeType="withEffect">
                                  <p:stCondLst>
                                    <p:cond delay="0"/>
                                  </p:stCondLst>
                                  <p:childTnLst>
                                    <p:animMotion origin="layout" path="M 2.5492E-6 1.85185E-6 L 0.00039 -0.17847 " pathEditMode="relative" rAng="0" ptsTypes="AA">
                                      <p:cBhvr>
                                        <p:cTn id="31" dur="500" fill="hold"/>
                                        <p:tgtEl>
                                          <p:spTgt spid="5"/>
                                        </p:tgtEl>
                                        <p:attrNameLst>
                                          <p:attrName>ppt_x</p:attrName>
                                          <p:attrName>ppt_y</p:attrName>
                                        </p:attrNameLst>
                                      </p:cBhvr>
                                      <p:rCtr x="0" y="-89"/>
                                    </p:animMotion>
                                  </p:childTnLst>
                                </p:cTn>
                              </p:par>
                            </p:childTnLst>
                          </p:cTn>
                        </p:par>
                        <p:par>
                          <p:cTn id="32" fill="hold">
                            <p:stCondLst>
                              <p:cond delay="500"/>
                            </p:stCondLst>
                            <p:childTnLst>
                              <p:par>
                                <p:cTn id="33" presetID="47"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anim calcmode="lin" valueType="num">
                                      <p:cBhvr>
                                        <p:cTn id="36" dur="500" fill="hold"/>
                                        <p:tgtEl>
                                          <p:spTgt spid="6"/>
                                        </p:tgtEl>
                                        <p:attrNameLst>
                                          <p:attrName>ppt_x</p:attrName>
                                        </p:attrNameLst>
                                      </p:cBhvr>
                                      <p:tavLst>
                                        <p:tav tm="0">
                                          <p:val>
                                            <p:strVal val="#ppt_x"/>
                                          </p:val>
                                        </p:tav>
                                        <p:tav tm="100000">
                                          <p:val>
                                            <p:strVal val="#ppt_x"/>
                                          </p:val>
                                        </p:tav>
                                      </p:tavLst>
                                    </p:anim>
                                    <p:anim calcmode="lin" valueType="num">
                                      <p:cBhvr>
                                        <p:cTn id="3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anim calcmode="lin" valueType="num">
                                      <p:cBhvr>
                                        <p:cTn id="50" dur="500" fill="hold"/>
                                        <p:tgtEl>
                                          <p:spTgt spid="8"/>
                                        </p:tgtEl>
                                        <p:attrNameLst>
                                          <p:attrName>ppt_x</p:attrName>
                                        </p:attrNameLst>
                                      </p:cBhvr>
                                      <p:tavLst>
                                        <p:tav tm="0">
                                          <p:val>
                                            <p:strVal val="#ppt_x"/>
                                          </p:val>
                                        </p:tav>
                                        <p:tav tm="100000">
                                          <p:val>
                                            <p:strVal val="#ppt_x"/>
                                          </p:val>
                                        </p:tav>
                                      </p:tavLst>
                                    </p:anim>
                                    <p:anim calcmode="lin" valueType="num">
                                      <p:cBhvr>
                                        <p:cTn id="5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793876"/>
            <a:ext cx="12188825" cy="5064124"/>
          </a:xfrm>
          <a:prstGeom prst="rect">
            <a:avLst/>
          </a:prstGeom>
          <a:gradFill>
            <a:gsLst>
              <a:gs pos="0">
                <a:schemeClr val="dk1">
                  <a:shade val="15000"/>
                  <a:satMod val="180000"/>
                  <a:alpha val="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gra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ctrTitle"/>
          </p:nvPr>
        </p:nvSpPr>
        <p:spPr>
          <a:xfrm>
            <a:off x="482759" y="2363788"/>
            <a:ext cx="10705782" cy="747897"/>
          </a:xfrm>
        </p:spPr>
        <p:txBody>
          <a:bodyPr/>
          <a:lstStyle/>
          <a:p>
            <a:r>
              <a:rPr sz="5400" smtClean="0"/>
              <a:t>Silverlight Developer Overview</a:t>
            </a:r>
            <a:endParaRPr sz="5400"/>
          </a:p>
        </p:txBody>
      </p:sp>
      <p:sp>
        <p:nvSpPr>
          <p:cNvPr id="5" name="Rectangle 4"/>
          <p:cNvSpPr/>
          <p:nvPr/>
        </p:nvSpPr>
        <p:spPr bwMode="auto">
          <a:xfrm rot="2700000">
            <a:off x="9141051" y="169862"/>
            <a:ext cx="4196443" cy="1273629"/>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solidFill>
                  <a:schemeClr val="tx1"/>
                </a:solidFill>
                <a:effectLst>
                  <a:outerShdw blurRad="38100" dist="38100" dir="2700000" algn="tl">
                    <a:srgbClr val="000000">
                      <a:alpha val="43137"/>
                    </a:srgbClr>
                  </a:outerShdw>
                </a:effectLst>
                <a:latin typeface="Segoe Light" pitchFamily="34" charset="0"/>
              </a:rPr>
              <a:t>demo</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793876"/>
            <a:ext cx="12188825" cy="5064124"/>
          </a:xfrm>
          <a:prstGeom prst="rect">
            <a:avLst/>
          </a:prstGeom>
          <a:gradFill>
            <a:gsLst>
              <a:gs pos="0">
                <a:schemeClr val="dk1">
                  <a:shade val="15000"/>
                  <a:satMod val="180000"/>
                  <a:alpha val="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gra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Subtitle 4"/>
          <p:cNvSpPr>
            <a:spLocks noGrp="1"/>
          </p:cNvSpPr>
          <p:nvPr>
            <p:ph type="subTitle" idx="1"/>
          </p:nvPr>
        </p:nvSpPr>
        <p:spPr>
          <a:xfrm>
            <a:off x="1028700" y="4687888"/>
            <a:ext cx="5194300" cy="1329595"/>
          </a:xfrm>
        </p:spPr>
        <p:txBody>
          <a:bodyPr/>
          <a:lstStyle/>
          <a:p>
            <a:r>
              <a:rPr lang="en-US" sz="3200" dirty="0" smtClean="0"/>
              <a:t>Beau Ambur</a:t>
            </a:r>
          </a:p>
          <a:p>
            <a:r>
              <a:rPr lang="en-US" sz="3200" dirty="0" smtClean="0"/>
              <a:t>CEO/Founder</a:t>
            </a:r>
          </a:p>
          <a:p>
            <a:r>
              <a:rPr lang="en-US" sz="3200" dirty="0" smtClean="0"/>
              <a:t>Metaliq</a:t>
            </a:r>
            <a:endParaRPr lang="en-US" sz="3200" dirty="0"/>
          </a:p>
        </p:txBody>
      </p:sp>
      <p:pic>
        <p:nvPicPr>
          <p:cNvPr id="8" name="Picture 7" descr="bananaWhite.png"/>
          <p:cNvPicPr>
            <a:picLocks noChangeAspect="1"/>
          </p:cNvPicPr>
          <p:nvPr/>
        </p:nvPicPr>
        <p:blipFill>
          <a:blip r:embed="rId3"/>
          <a:stretch>
            <a:fillRect/>
          </a:stretch>
        </p:blipFill>
        <p:spPr>
          <a:xfrm>
            <a:off x="265113" y="1320488"/>
            <a:ext cx="7314286" cy="2577778"/>
          </a:xfrm>
          <a:prstGeom prst="rect">
            <a:avLst/>
          </a:prstGeom>
        </p:spPr>
      </p:pic>
      <p:sp>
        <p:nvSpPr>
          <p:cNvPr id="6" name="Rectangle 5"/>
          <p:cNvSpPr/>
          <p:nvPr/>
        </p:nvSpPr>
        <p:spPr bwMode="auto">
          <a:xfrm rot="2700000">
            <a:off x="9141051" y="169862"/>
            <a:ext cx="4196443" cy="1273629"/>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solidFill>
                  <a:schemeClr val="tx1"/>
                </a:solidFill>
                <a:effectLst>
                  <a:outerShdw blurRad="38100" dist="38100" dir="2700000" algn="tl">
                    <a:srgbClr val="000000">
                      <a:alpha val="43137"/>
                    </a:srgbClr>
                  </a:outerShdw>
                </a:effectLst>
                <a:latin typeface="Segoe Light" pitchFamily="34" charset="0"/>
              </a:rPr>
              <a:t>demo</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793876"/>
            <a:ext cx="12188825" cy="5064124"/>
          </a:xfrm>
          <a:prstGeom prst="rect">
            <a:avLst/>
          </a:prstGeom>
          <a:gradFill>
            <a:gsLst>
              <a:gs pos="0">
                <a:schemeClr val="dk1">
                  <a:shade val="15000"/>
                  <a:satMod val="180000"/>
                  <a:alpha val="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gra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ctrTitle"/>
          </p:nvPr>
        </p:nvSpPr>
        <p:spPr>
          <a:xfrm>
            <a:off x="482759" y="2363788"/>
            <a:ext cx="10705782" cy="747897"/>
          </a:xfrm>
        </p:spPr>
        <p:txBody>
          <a:bodyPr/>
          <a:lstStyle/>
          <a:p>
            <a:r>
              <a:rPr sz="5400" smtClean="0"/>
              <a:t>Geewa </a:t>
            </a:r>
            <a:endParaRPr sz="5400"/>
          </a:p>
        </p:txBody>
      </p:sp>
      <p:sp>
        <p:nvSpPr>
          <p:cNvPr id="5" name="Rectangle 4"/>
          <p:cNvSpPr/>
          <p:nvPr/>
        </p:nvSpPr>
        <p:spPr bwMode="auto">
          <a:xfrm rot="2700000">
            <a:off x="9141051" y="169862"/>
            <a:ext cx="4196443" cy="1273629"/>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solidFill>
                  <a:schemeClr val="tx1"/>
                </a:solidFill>
                <a:effectLst>
                  <a:outerShdw blurRad="38100" dist="38100" dir="2700000" algn="tl">
                    <a:srgbClr val="000000">
                      <a:alpha val="43137"/>
                    </a:srgbClr>
                  </a:outerShdw>
                </a:effectLst>
                <a:latin typeface="Segoe Light" pitchFamily="34" charset="0"/>
              </a:rPr>
              <a:t>demo</a:t>
            </a:r>
          </a:p>
        </p:txBody>
      </p:sp>
      <p:sp>
        <p:nvSpPr>
          <p:cNvPr id="6" name="Subtitle 4"/>
          <p:cNvSpPr>
            <a:spLocks noGrp="1"/>
          </p:cNvSpPr>
          <p:nvPr>
            <p:ph type="subTitle" idx="1"/>
          </p:nvPr>
        </p:nvSpPr>
        <p:spPr>
          <a:xfrm>
            <a:off x="491672" y="4179888"/>
            <a:ext cx="5194300" cy="1329595"/>
          </a:xfrm>
        </p:spPr>
        <p:txBody>
          <a:bodyPr/>
          <a:lstStyle/>
          <a:p>
            <a:r>
              <a:rPr lang="en-US" sz="3200" dirty="0" smtClean="0"/>
              <a:t>Michal Novak</a:t>
            </a:r>
          </a:p>
          <a:p>
            <a:r>
              <a:rPr lang="en-US" sz="3200" dirty="0" smtClean="0"/>
              <a:t>Head of Sales and Marketing</a:t>
            </a:r>
            <a:endParaRPr lang="en-US" sz="32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harepoint\sites\silverlight\Marketing\Branding\Logo_Lockups_r\Logo_Lockups_r\vertical_r\Sl_v_rgb_r.png"/>
          <p:cNvPicPr>
            <a:picLocks noChangeAspect="1" noChangeArrowheads="1"/>
          </p:cNvPicPr>
          <p:nvPr/>
        </p:nvPicPr>
        <p:blipFill>
          <a:blip r:embed="rId3" cstate="print"/>
          <a:srcRect b="30992"/>
          <a:stretch>
            <a:fillRect/>
          </a:stretch>
        </p:blipFill>
        <p:spPr bwMode="auto">
          <a:xfrm>
            <a:off x="-1102505" y="2429104"/>
            <a:ext cx="6572580" cy="5057793"/>
          </a:xfrm>
          <a:prstGeom prst="rect">
            <a:avLst/>
          </a:prstGeom>
          <a:noFill/>
          <a:ln>
            <a:noFill/>
          </a:ln>
        </p:spPr>
      </p:pic>
      <p:sp>
        <p:nvSpPr>
          <p:cNvPr id="23" name="Circular Arrow 22"/>
          <p:cNvSpPr/>
          <p:nvPr/>
        </p:nvSpPr>
        <p:spPr bwMode="auto">
          <a:xfrm rot="8354576">
            <a:off x="-1657883" y="108614"/>
            <a:ext cx="8502698" cy="7953756"/>
          </a:xfrm>
          <a:prstGeom prst="circularArrow">
            <a:avLst>
              <a:gd name="adj1" fmla="val 9700"/>
              <a:gd name="adj2" fmla="val 1202762"/>
              <a:gd name="adj3" fmla="val 9485382"/>
              <a:gd name="adj4" fmla="val 10800000"/>
              <a:gd name="adj5" fmla="val 8501"/>
            </a:avLst>
          </a:prstGeom>
          <a:gradFill flip="none" rotWithShape="1">
            <a:gsLst>
              <a:gs pos="0">
                <a:schemeClr val="accent2">
                  <a:shade val="15000"/>
                  <a:satMod val="180000"/>
                  <a:alpha val="72000"/>
                </a:schemeClr>
              </a:gs>
              <a:gs pos="50000">
                <a:schemeClr val="accent2">
                  <a:shade val="45000"/>
                  <a:satMod val="170000"/>
                  <a:alpha val="70000"/>
                </a:schemeClr>
              </a:gs>
              <a:gs pos="70000">
                <a:schemeClr val="accent2">
                  <a:tint val="99000"/>
                  <a:shade val="65000"/>
                  <a:satMod val="155000"/>
                </a:schemeClr>
              </a:gs>
              <a:gs pos="100000">
                <a:schemeClr val="accent2">
                  <a:tint val="95500"/>
                  <a:shade val="100000"/>
                  <a:satMod val="155000"/>
                  <a:alpha val="22000"/>
                </a:schemeClr>
              </a:gs>
            </a:gsLst>
            <a:path path="circle">
              <a:fillToRect l="100000" t="100000"/>
            </a:path>
            <a:tileRect r="-100000" b="-100000"/>
          </a:gradFill>
          <a:ln>
            <a:headEnd type="none" w="med" len="med"/>
            <a:tailEnd type="none" w="med" len="med"/>
          </a:ln>
          <a:scene3d>
            <a:camera prst="perspectiveContrastingLeftFacing"/>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6797376" y="1933897"/>
            <a:ext cx="4222750" cy="482600"/>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defTabSz="767874" fontAlgn="base">
              <a:spcBef>
                <a:spcPct val="0"/>
              </a:spcBef>
              <a:spcAft>
                <a:spcPct val="0"/>
              </a:spcAft>
            </a:pPr>
            <a:r>
              <a:rPr lang="en-US" sz="3600" dirty="0">
                <a:solidFill>
                  <a:schemeClr val="tx1"/>
                </a:solidFill>
                <a:effectLst>
                  <a:outerShdw blurRad="38100" dist="38100" dir="2700000" algn="tl">
                    <a:srgbClr val="000000">
                      <a:alpha val="43137"/>
                    </a:srgbClr>
                  </a:outerShdw>
                </a:effectLst>
                <a:latin typeface="Segoe Light" pitchFamily="34" charset="0"/>
              </a:rPr>
              <a:t>Richer Media</a:t>
            </a:r>
          </a:p>
        </p:txBody>
      </p:sp>
      <p:sp>
        <p:nvSpPr>
          <p:cNvPr id="12" name="Rounded Rectangle 11"/>
          <p:cNvSpPr/>
          <p:nvPr/>
        </p:nvSpPr>
        <p:spPr bwMode="auto">
          <a:xfrm>
            <a:off x="6797376" y="5763610"/>
            <a:ext cx="4484182" cy="477456"/>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defTabSz="767874" fontAlgn="base">
              <a:spcBef>
                <a:spcPct val="0"/>
              </a:spcBef>
              <a:spcAft>
                <a:spcPct val="0"/>
              </a:spcAft>
            </a:pPr>
            <a:r>
              <a:rPr lang="en-US" sz="3600" dirty="0">
                <a:solidFill>
                  <a:schemeClr val="tx1"/>
                </a:solidFill>
                <a:effectLst>
                  <a:outerShdw blurRad="38100" dist="38100" dir="2700000" algn="tl">
                    <a:srgbClr val="000000">
                      <a:alpha val="43137"/>
                    </a:srgbClr>
                  </a:outerShdw>
                </a:effectLst>
                <a:latin typeface="Segoe Light" pitchFamily="34" charset="0"/>
              </a:rPr>
              <a:t>Services</a:t>
            </a:r>
          </a:p>
        </p:txBody>
      </p:sp>
      <p:sp>
        <p:nvSpPr>
          <p:cNvPr id="14" name="Rounded Rectangle 13"/>
          <p:cNvSpPr/>
          <p:nvPr/>
        </p:nvSpPr>
        <p:spPr bwMode="auto">
          <a:xfrm>
            <a:off x="6797376" y="1201738"/>
            <a:ext cx="4226129" cy="412187"/>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defTabSz="767874" fontAlgn="base">
              <a:spcBef>
                <a:spcPct val="0"/>
              </a:spcBef>
              <a:spcAft>
                <a:spcPct val="0"/>
              </a:spcAft>
            </a:pPr>
            <a:r>
              <a:rPr lang="en-US" sz="3600" dirty="0">
                <a:solidFill>
                  <a:schemeClr val="tx1"/>
                </a:solidFill>
                <a:effectLst>
                  <a:outerShdw blurRad="38100" dist="38100" dir="2700000" algn="tl">
                    <a:srgbClr val="000000">
                      <a:alpha val="43137"/>
                    </a:srgbClr>
                  </a:outerShdw>
                </a:effectLst>
                <a:latin typeface="Segoe Light" pitchFamily="34" charset="0"/>
              </a:rPr>
              <a:t>Broad Reach</a:t>
            </a:r>
          </a:p>
        </p:txBody>
      </p:sp>
      <p:sp>
        <p:nvSpPr>
          <p:cNvPr id="16" name="Rounded Rectangle 15"/>
          <p:cNvSpPr/>
          <p:nvPr/>
        </p:nvSpPr>
        <p:spPr bwMode="auto">
          <a:xfrm>
            <a:off x="6797375" y="4315589"/>
            <a:ext cx="5391450" cy="416067"/>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defTabSz="767874"/>
            <a:r>
              <a:rPr lang="en-US" sz="3600" dirty="0" smtClean="0">
                <a:solidFill>
                  <a:schemeClr val="tx1"/>
                </a:solidFill>
                <a:effectLst>
                  <a:outerShdw blurRad="38100" dist="38100" dir="2700000" algn="tl">
                    <a:srgbClr val="000000">
                      <a:alpha val="43137"/>
                    </a:srgbClr>
                  </a:outerShdw>
                </a:effectLst>
                <a:latin typeface="Segoe Light" pitchFamily="34" charset="0"/>
              </a:rPr>
              <a:t>Expression Studio</a:t>
            </a:r>
          </a:p>
        </p:txBody>
      </p:sp>
      <p:sp>
        <p:nvSpPr>
          <p:cNvPr id="17" name="Rounded Rectangle 16"/>
          <p:cNvSpPr/>
          <p:nvPr/>
        </p:nvSpPr>
        <p:spPr bwMode="auto">
          <a:xfrm>
            <a:off x="6797376" y="3550153"/>
            <a:ext cx="4222750" cy="445465"/>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defTabSz="767874"/>
            <a:r>
              <a:rPr lang="en-US" sz="3600" dirty="0" smtClean="0">
                <a:solidFill>
                  <a:schemeClr val="tx1"/>
                </a:solidFill>
                <a:effectLst>
                  <a:outerShdw blurRad="38100" dist="38100" dir="2700000" algn="tl">
                    <a:srgbClr val="000000">
                      <a:alpha val="43137"/>
                    </a:srgbClr>
                  </a:outerShdw>
                </a:effectLst>
                <a:latin typeface="Segoe Light" pitchFamily="34" charset="0"/>
              </a:rPr>
              <a:t>Multiple Languages</a:t>
            </a:r>
            <a:endParaRPr lang="en-US" sz="3600" dirty="0">
              <a:solidFill>
                <a:schemeClr val="tx1"/>
              </a:solidFill>
              <a:effectLst>
                <a:outerShdw blurRad="38100" dist="38100" dir="2700000" algn="tl">
                  <a:srgbClr val="000000">
                    <a:alpha val="43137"/>
                  </a:srgbClr>
                </a:outerShdw>
              </a:effectLst>
              <a:latin typeface="Segoe Light" pitchFamily="34" charset="0"/>
            </a:endParaRPr>
          </a:p>
        </p:txBody>
      </p:sp>
      <p:sp>
        <p:nvSpPr>
          <p:cNvPr id="18" name="Rounded Rectangle 17"/>
          <p:cNvSpPr/>
          <p:nvPr/>
        </p:nvSpPr>
        <p:spPr bwMode="auto">
          <a:xfrm>
            <a:off x="6797376" y="2736469"/>
            <a:ext cx="4222750" cy="493712"/>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defTabSz="767874" fontAlgn="base">
              <a:spcBef>
                <a:spcPct val="0"/>
              </a:spcBef>
              <a:spcAft>
                <a:spcPct val="0"/>
              </a:spcAft>
            </a:pPr>
            <a:r>
              <a:rPr lang="en-US" sz="3600" dirty="0" smtClean="0">
                <a:solidFill>
                  <a:schemeClr val="tx1"/>
                </a:solidFill>
                <a:effectLst>
                  <a:outerShdw blurRad="38100" dist="38100" dir="2700000" algn="tl">
                    <a:srgbClr val="000000">
                      <a:alpha val="43137"/>
                    </a:srgbClr>
                  </a:outerShdw>
                </a:effectLst>
                <a:latin typeface="Segoe Light" pitchFamily="34" charset="0"/>
              </a:rPr>
              <a:t>.NET</a:t>
            </a:r>
            <a:endParaRPr lang="en-US" sz="3600" dirty="0">
              <a:solidFill>
                <a:schemeClr val="tx1"/>
              </a:solidFill>
              <a:effectLst>
                <a:outerShdw blurRad="38100" dist="38100" dir="2700000" algn="tl">
                  <a:srgbClr val="000000">
                    <a:alpha val="43137"/>
                  </a:srgbClr>
                </a:outerShdw>
              </a:effectLst>
              <a:latin typeface="Segoe Light" pitchFamily="34" charset="0"/>
            </a:endParaRPr>
          </a:p>
        </p:txBody>
      </p:sp>
      <p:pic>
        <p:nvPicPr>
          <p:cNvPr id="19" name="Expression" descr="Expression-Studio_bL" hidden="1"/>
          <p:cNvPicPr preferRelativeResize="0">
            <a:picLocks noChangeAspect="1" noChangeArrowheads="1"/>
          </p:cNvPicPr>
          <p:nvPr/>
        </p:nvPicPr>
        <p:blipFill>
          <a:blip r:embed="rId4">
            <a:lum bright="100000"/>
          </a:blip>
          <a:srcRect/>
          <a:stretch>
            <a:fillRect/>
          </a:stretch>
        </p:blipFill>
        <p:spPr bwMode="auto">
          <a:xfrm>
            <a:off x="10437551" y="472920"/>
            <a:ext cx="1301260" cy="281377"/>
          </a:xfrm>
          <a:prstGeom prst="rect">
            <a:avLst/>
          </a:prstGeom>
          <a:noFill/>
          <a:ln w="9525">
            <a:noFill/>
            <a:miter lim="800000"/>
            <a:headEnd/>
            <a:tailEnd/>
          </a:ln>
          <a:effectLst>
            <a:outerShdw blurRad="12700" dist="38100" dir="2700000" sx="98000" sy="98000" algn="tl" rotWithShape="0">
              <a:prstClr val="black">
                <a:alpha val="56000"/>
              </a:prstClr>
            </a:outerShdw>
          </a:effectLst>
        </p:spPr>
      </p:pic>
      <p:pic>
        <p:nvPicPr>
          <p:cNvPr id="20" name="Visual Studio" descr="Visual Studio 2005 logo h white" hidden="1"/>
          <p:cNvPicPr>
            <a:picLocks noChangeAspect="1" noChangeArrowheads="1"/>
          </p:cNvPicPr>
          <p:nvPr/>
        </p:nvPicPr>
        <p:blipFill>
          <a:blip r:embed="rId5"/>
          <a:srcRect/>
          <a:stretch>
            <a:fillRect/>
          </a:stretch>
        </p:blipFill>
        <p:spPr bwMode="auto">
          <a:xfrm>
            <a:off x="10093870" y="337860"/>
            <a:ext cx="2303979" cy="360641"/>
          </a:xfrm>
          <a:prstGeom prst="rect">
            <a:avLst/>
          </a:prstGeom>
          <a:noFill/>
          <a:ln w="9525">
            <a:noFill/>
            <a:miter lim="800000"/>
            <a:headEnd/>
            <a:tailEnd/>
          </a:ln>
        </p:spPr>
      </p:pic>
      <p:sp>
        <p:nvSpPr>
          <p:cNvPr id="21" name="Rounded Rectangle 20"/>
          <p:cNvSpPr/>
          <p:nvPr/>
        </p:nvSpPr>
        <p:spPr bwMode="auto">
          <a:xfrm>
            <a:off x="6797376" y="4983224"/>
            <a:ext cx="4900075" cy="460415"/>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defTabSz="767874" fontAlgn="base">
              <a:spcBef>
                <a:spcPct val="0"/>
              </a:spcBef>
              <a:spcAft>
                <a:spcPct val="0"/>
              </a:spcAft>
            </a:pPr>
            <a:r>
              <a:rPr lang="en-US" sz="3600" dirty="0" smtClean="0">
                <a:solidFill>
                  <a:schemeClr val="tx1"/>
                </a:solidFill>
                <a:effectLst>
                  <a:outerShdw blurRad="38100" dist="38100" dir="2700000" algn="tl">
                    <a:srgbClr val="000000">
                      <a:alpha val="43137"/>
                    </a:srgbClr>
                  </a:outerShdw>
                </a:effectLst>
                <a:latin typeface="Segoe Light" pitchFamily="34" charset="0"/>
              </a:rPr>
              <a:t>Visual Studio</a:t>
            </a:r>
            <a:endParaRPr lang="en-US" sz="3600" dirty="0">
              <a:solidFill>
                <a:schemeClr val="tx1"/>
              </a:solidFill>
              <a:effectLst>
                <a:outerShdw blurRad="38100" dist="38100" dir="2700000" algn="tl">
                  <a:srgbClr val="000000">
                    <a:alpha val="43137"/>
                  </a:srgbClr>
                </a:outerShdw>
              </a:effectLst>
              <a:latin typeface="Segoe Light" pitchFamily="34" charset="0"/>
            </a:endParaRPr>
          </a:p>
        </p:txBody>
      </p:sp>
      <p:sp>
        <p:nvSpPr>
          <p:cNvPr id="15" name="Title 14"/>
          <p:cNvSpPr>
            <a:spLocks noGrp="1"/>
          </p:cNvSpPr>
          <p:nvPr>
            <p:ph type="title"/>
          </p:nvPr>
        </p:nvSpPr>
        <p:spPr/>
        <p:txBody>
          <a:bodyPr/>
          <a:lstStyle/>
          <a:p>
            <a:r>
              <a:rPr smtClean="0"/>
              <a:t>Recap</a:t>
            </a:r>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edge">
                                      <p:cBhvr>
                                        <p:cTn id="7" dur="500"/>
                                        <p:tgtEl>
                                          <p:spTgt spid="2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10" grpId="0"/>
      <p:bldP spid="12" grpId="0"/>
      <p:bldP spid="14" grpId="0"/>
      <p:bldP spid="16" grpId="0"/>
      <p:bldP spid="17" grpId="0"/>
      <p:bldP spid="18"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4577608" y="1485416"/>
            <a:ext cx="3334653" cy="5016984"/>
          </a:xfrm>
          <a:prstGeom prst="roundRect">
            <a:avLst>
              <a:gd name="adj" fmla="val 2227"/>
            </a:avLst>
          </a:prstGeom>
          <a:gradFill>
            <a:gsLst>
              <a:gs pos="0">
                <a:schemeClr val="accent2">
                  <a:shade val="15000"/>
                  <a:satMod val="180000"/>
                  <a:alpha val="55000"/>
                </a:schemeClr>
              </a:gs>
              <a:gs pos="50000">
                <a:schemeClr val="accent2">
                  <a:shade val="45000"/>
                  <a:satMod val="170000"/>
                  <a:alpha val="8000"/>
                </a:schemeClr>
              </a:gs>
            </a:gsLst>
            <a:lin ang="16200000" scaled="0"/>
          </a:gra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Rounded Rectangle 29"/>
          <p:cNvSpPr/>
          <p:nvPr/>
        </p:nvSpPr>
        <p:spPr bwMode="auto">
          <a:xfrm>
            <a:off x="8010465" y="1485416"/>
            <a:ext cx="3334653" cy="5016984"/>
          </a:xfrm>
          <a:prstGeom prst="roundRect">
            <a:avLst>
              <a:gd name="adj" fmla="val 2227"/>
            </a:avLst>
          </a:prstGeom>
          <a:gradFill>
            <a:gsLst>
              <a:gs pos="0">
                <a:schemeClr val="accent2">
                  <a:shade val="15000"/>
                  <a:satMod val="180000"/>
                  <a:alpha val="55000"/>
                </a:schemeClr>
              </a:gs>
              <a:gs pos="50000">
                <a:schemeClr val="accent2">
                  <a:shade val="45000"/>
                  <a:satMod val="170000"/>
                  <a:alpha val="8000"/>
                </a:schemeClr>
              </a:gs>
            </a:gsLst>
            <a:lin ang="16200000" scaled="0"/>
          </a:gra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bwMode="auto">
          <a:xfrm>
            <a:off x="471488" y="1485416"/>
            <a:ext cx="4007915" cy="5016984"/>
          </a:xfrm>
          <a:prstGeom prst="roundRect">
            <a:avLst>
              <a:gd name="adj" fmla="val 2227"/>
            </a:avLst>
          </a:prstGeom>
          <a:gradFill>
            <a:gsLst>
              <a:gs pos="0">
                <a:schemeClr val="accent2">
                  <a:shade val="15000"/>
                  <a:satMod val="180000"/>
                  <a:alpha val="55000"/>
                </a:schemeClr>
              </a:gs>
              <a:gs pos="50000">
                <a:schemeClr val="accent2">
                  <a:shade val="45000"/>
                  <a:satMod val="170000"/>
                  <a:alpha val="8000"/>
                </a:schemeClr>
              </a:gs>
            </a:gsLst>
            <a:lin ang="16200000" scaled="0"/>
          </a:gra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t>Roadmap</a:t>
            </a:r>
            <a:endParaRPr lang="en-US" dirty="0"/>
          </a:p>
        </p:txBody>
      </p:sp>
      <p:sp>
        <p:nvSpPr>
          <p:cNvPr id="11" name="TextBox 10"/>
          <p:cNvSpPr txBox="1"/>
          <p:nvPr/>
        </p:nvSpPr>
        <p:spPr>
          <a:xfrm>
            <a:off x="567856" y="4058649"/>
            <a:ext cx="3888396" cy="880241"/>
          </a:xfrm>
          <a:prstGeom prst="rect">
            <a:avLst/>
          </a:prstGeom>
          <a:noFill/>
        </p:spPr>
        <p:txBody>
          <a:bodyPr wrap="square" lIns="64008" tIns="32004" rIns="64008" bIns="32004" rtlCol="0">
            <a:spAutoFit/>
          </a:bodyPr>
          <a:lstStyle/>
          <a:p>
            <a:pPr marL="231775" indent="-231775">
              <a:spcAft>
                <a:spcPts val="600"/>
              </a:spcAft>
              <a:buClr>
                <a:schemeClr val="bg2"/>
              </a:buClr>
              <a:buFont typeface="Arial" pitchFamily="34" charset="0"/>
              <a:buChar char="•"/>
            </a:pPr>
            <a:r>
              <a:rPr lang="en-US" dirty="0" smtClean="0">
                <a:latin typeface="Segoe Light" pitchFamily="34" charset="0"/>
                <a:cs typeface="Segoe UI" pitchFamily="34" charset="0"/>
              </a:rPr>
              <a:t>Expression Studio</a:t>
            </a:r>
          </a:p>
          <a:p>
            <a:pPr marL="231775" indent="-231775">
              <a:spcAft>
                <a:spcPts val="600"/>
              </a:spcAft>
              <a:buClr>
                <a:schemeClr val="bg2"/>
              </a:buClr>
              <a:buFont typeface="Arial" pitchFamily="34" charset="0"/>
              <a:buChar char="•"/>
            </a:pPr>
            <a:r>
              <a:rPr lang="en-US" dirty="0" smtClean="0">
                <a:latin typeface="Segoe Light" pitchFamily="34" charset="0"/>
                <a:cs typeface="Segoe UI" pitchFamily="34" charset="0"/>
              </a:rPr>
              <a:t>Expression Blend 2 Preview</a:t>
            </a:r>
            <a:endParaRPr lang="en-US" dirty="0">
              <a:latin typeface="Segoe Light" pitchFamily="34" charset="0"/>
              <a:cs typeface="Segoe UI" pitchFamily="34" charset="0"/>
            </a:endParaRPr>
          </a:p>
        </p:txBody>
      </p:sp>
      <p:sp>
        <p:nvSpPr>
          <p:cNvPr id="13" name="Pentagon 12"/>
          <p:cNvSpPr/>
          <p:nvPr/>
        </p:nvSpPr>
        <p:spPr bwMode="auto">
          <a:xfrm>
            <a:off x="471488" y="1486900"/>
            <a:ext cx="4346106" cy="703263"/>
          </a:xfrm>
          <a:prstGeom prst="homePlat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MIX 07</a:t>
            </a:r>
          </a:p>
        </p:txBody>
      </p:sp>
      <p:sp>
        <p:nvSpPr>
          <p:cNvPr id="14" name="Chevron 13"/>
          <p:cNvSpPr/>
          <p:nvPr/>
        </p:nvSpPr>
        <p:spPr bwMode="auto">
          <a:xfrm>
            <a:off x="4552467" y="1486900"/>
            <a:ext cx="3704219" cy="703263"/>
          </a:xfrm>
          <a:prstGeom prst="chevr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Summer</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07</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Chevron 14"/>
          <p:cNvSpPr/>
          <p:nvPr/>
        </p:nvSpPr>
        <p:spPr bwMode="auto">
          <a:xfrm>
            <a:off x="7982494" y="1486900"/>
            <a:ext cx="3704219" cy="703263"/>
          </a:xfrm>
          <a:prstGeom prst="chevr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Beyond…</a:t>
            </a:r>
          </a:p>
        </p:txBody>
      </p:sp>
      <p:sp>
        <p:nvSpPr>
          <p:cNvPr id="20" name="TextBox 19"/>
          <p:cNvSpPr txBox="1"/>
          <p:nvPr/>
        </p:nvSpPr>
        <p:spPr>
          <a:xfrm>
            <a:off x="569781" y="2680138"/>
            <a:ext cx="3888396" cy="880241"/>
          </a:xfrm>
          <a:prstGeom prst="rect">
            <a:avLst/>
          </a:prstGeom>
          <a:noFill/>
        </p:spPr>
        <p:txBody>
          <a:bodyPr wrap="square" lIns="64008" tIns="32004" rIns="64008" bIns="32004" rtlCol="0">
            <a:spAutoFit/>
          </a:bodyPr>
          <a:lstStyle/>
          <a:p>
            <a:pPr marL="231775" indent="-231775">
              <a:spcAft>
                <a:spcPts val="600"/>
              </a:spcAft>
              <a:buClr>
                <a:schemeClr val="bg2"/>
              </a:buClr>
              <a:buFont typeface="Arial" pitchFamily="34" charset="0"/>
              <a:buChar char="•"/>
            </a:pPr>
            <a:r>
              <a:rPr lang="en-US" dirty="0" err="1" smtClean="0">
                <a:latin typeface="Segoe Light" pitchFamily="34" charset="0"/>
                <a:cs typeface="Segoe UI" pitchFamily="34" charset="0"/>
              </a:rPr>
              <a:t>Silverlight</a:t>
            </a:r>
            <a:r>
              <a:rPr lang="en-US" dirty="0" smtClean="0">
                <a:latin typeface="Segoe Light" pitchFamily="34" charset="0"/>
                <a:cs typeface="Segoe UI" pitchFamily="34" charset="0"/>
              </a:rPr>
              <a:t> 1.0 Beta</a:t>
            </a:r>
          </a:p>
          <a:p>
            <a:pPr marL="231775" indent="-231775">
              <a:spcAft>
                <a:spcPts val="600"/>
              </a:spcAft>
              <a:buClr>
                <a:schemeClr val="bg2"/>
              </a:buClr>
              <a:buFont typeface="Arial" pitchFamily="34" charset="0"/>
              <a:buChar char="•"/>
            </a:pPr>
            <a:r>
              <a:rPr lang="en-US" dirty="0" err="1" smtClean="0">
                <a:latin typeface="Segoe Light" pitchFamily="34" charset="0"/>
                <a:cs typeface="Segoe UI" pitchFamily="34" charset="0"/>
              </a:rPr>
              <a:t>Silverlight</a:t>
            </a:r>
            <a:r>
              <a:rPr lang="en-US" dirty="0" smtClean="0">
                <a:latin typeface="Segoe Light" pitchFamily="34" charset="0"/>
                <a:cs typeface="Segoe UI" pitchFamily="34" charset="0"/>
              </a:rPr>
              <a:t> 1.1 Alpha</a:t>
            </a:r>
            <a:endParaRPr lang="en-US" dirty="0">
              <a:latin typeface="Segoe Light" pitchFamily="34" charset="0"/>
              <a:cs typeface="Segoe UI" pitchFamily="34" charset="0"/>
            </a:endParaRPr>
          </a:p>
        </p:txBody>
      </p:sp>
      <p:sp>
        <p:nvSpPr>
          <p:cNvPr id="21" name="TextBox 20"/>
          <p:cNvSpPr txBox="1"/>
          <p:nvPr/>
        </p:nvSpPr>
        <p:spPr>
          <a:xfrm>
            <a:off x="581356" y="5509730"/>
            <a:ext cx="3888396" cy="803297"/>
          </a:xfrm>
          <a:prstGeom prst="rect">
            <a:avLst/>
          </a:prstGeom>
          <a:noFill/>
        </p:spPr>
        <p:txBody>
          <a:bodyPr wrap="square" lIns="64008" tIns="32004" rIns="64008" bIns="32004" rtlCol="0">
            <a:spAutoFit/>
          </a:bodyPr>
          <a:lstStyle/>
          <a:p>
            <a:pPr marL="231775" indent="-231775">
              <a:spcAft>
                <a:spcPts val="600"/>
              </a:spcAft>
              <a:buClr>
                <a:schemeClr val="bg2"/>
              </a:buClr>
              <a:buFont typeface="Arial" pitchFamily="34" charset="0"/>
              <a:buChar char="•"/>
            </a:pPr>
            <a:r>
              <a:rPr lang="en-US" dirty="0" smtClean="0">
                <a:latin typeface="Segoe Light" pitchFamily="34" charset="0"/>
                <a:cs typeface="Segoe UI" pitchFamily="34" charset="0"/>
              </a:rPr>
              <a:t>Silverlight Tools Preview for Visual Studio ‘Orcas’</a:t>
            </a:r>
            <a:endParaRPr lang="en-US" dirty="0">
              <a:latin typeface="Segoe Light" pitchFamily="34" charset="0"/>
              <a:cs typeface="Segoe UI" pitchFamily="34" charset="0"/>
            </a:endParaRPr>
          </a:p>
        </p:txBody>
      </p:sp>
      <p:sp>
        <p:nvSpPr>
          <p:cNvPr id="22" name="TextBox 21"/>
          <p:cNvSpPr txBox="1"/>
          <p:nvPr/>
        </p:nvSpPr>
        <p:spPr>
          <a:xfrm>
            <a:off x="4653717" y="4082613"/>
            <a:ext cx="3226717" cy="803297"/>
          </a:xfrm>
          <a:prstGeom prst="rect">
            <a:avLst/>
          </a:prstGeom>
          <a:noFill/>
        </p:spPr>
        <p:txBody>
          <a:bodyPr wrap="square" lIns="64008" tIns="32004" rIns="64008" bIns="32004" rtlCol="0">
            <a:spAutoFit/>
          </a:bodyPr>
          <a:lstStyle/>
          <a:p>
            <a:pPr marL="288925" indent="-288925">
              <a:spcAft>
                <a:spcPts val="600"/>
              </a:spcAft>
              <a:buClr>
                <a:schemeClr val="bg2"/>
              </a:buClr>
              <a:buFont typeface="Arial" pitchFamily="34" charset="0"/>
              <a:buChar char="•"/>
            </a:pPr>
            <a:r>
              <a:rPr lang="en-US" dirty="0" smtClean="0">
                <a:latin typeface="Segoe Light" pitchFamily="34" charset="0"/>
                <a:cs typeface="Segoe UI" pitchFamily="34" charset="0"/>
              </a:rPr>
              <a:t>Expression Media </a:t>
            </a:r>
            <a:br>
              <a:rPr lang="en-US" dirty="0" smtClean="0">
                <a:latin typeface="Segoe Light" pitchFamily="34" charset="0"/>
                <a:cs typeface="Segoe UI" pitchFamily="34" charset="0"/>
              </a:rPr>
            </a:br>
            <a:r>
              <a:rPr lang="en-US" dirty="0" smtClean="0">
                <a:latin typeface="Segoe Light" pitchFamily="34" charset="0"/>
                <a:cs typeface="Segoe UI" pitchFamily="34" charset="0"/>
              </a:rPr>
              <a:t>Encoder</a:t>
            </a:r>
            <a:endParaRPr lang="en-US" dirty="0">
              <a:latin typeface="Segoe Light" pitchFamily="34" charset="0"/>
              <a:cs typeface="Segoe UI" pitchFamily="34" charset="0"/>
            </a:endParaRPr>
          </a:p>
        </p:txBody>
      </p:sp>
      <p:sp>
        <p:nvSpPr>
          <p:cNvPr id="23" name="TextBox 22"/>
          <p:cNvSpPr txBox="1"/>
          <p:nvPr/>
        </p:nvSpPr>
        <p:spPr>
          <a:xfrm>
            <a:off x="4655642" y="2704102"/>
            <a:ext cx="3226717" cy="433965"/>
          </a:xfrm>
          <a:prstGeom prst="rect">
            <a:avLst/>
          </a:prstGeom>
          <a:noFill/>
        </p:spPr>
        <p:txBody>
          <a:bodyPr wrap="square" lIns="64008" tIns="32004" rIns="64008" bIns="32004" rtlCol="0">
            <a:spAutoFit/>
          </a:bodyPr>
          <a:lstStyle/>
          <a:p>
            <a:pPr marL="231775" indent="-231775">
              <a:spcAft>
                <a:spcPts val="600"/>
              </a:spcAft>
              <a:buClr>
                <a:schemeClr val="bg2"/>
              </a:buClr>
              <a:buFont typeface="Arial" pitchFamily="34" charset="0"/>
              <a:buChar char="•"/>
            </a:pPr>
            <a:r>
              <a:rPr lang="en-US" dirty="0" err="1" smtClean="0">
                <a:latin typeface="Segoe Light" pitchFamily="34" charset="0"/>
                <a:cs typeface="Segoe UI" pitchFamily="34" charset="0"/>
              </a:rPr>
              <a:t>Silverlight</a:t>
            </a:r>
            <a:r>
              <a:rPr lang="en-US" dirty="0" smtClean="0">
                <a:latin typeface="Segoe Light" pitchFamily="34" charset="0"/>
                <a:cs typeface="Segoe UI" pitchFamily="34" charset="0"/>
              </a:rPr>
              <a:t> 1.0</a:t>
            </a:r>
            <a:endParaRPr lang="en-US" dirty="0">
              <a:latin typeface="Segoe Light" pitchFamily="34" charset="0"/>
              <a:cs typeface="Segoe UI" pitchFamily="34" charset="0"/>
            </a:endParaRPr>
          </a:p>
        </p:txBody>
      </p:sp>
      <p:sp>
        <p:nvSpPr>
          <p:cNvPr id="25" name="TextBox 24"/>
          <p:cNvSpPr txBox="1"/>
          <p:nvPr/>
        </p:nvSpPr>
        <p:spPr>
          <a:xfrm>
            <a:off x="8099867" y="4082613"/>
            <a:ext cx="3139151" cy="433965"/>
          </a:xfrm>
          <a:prstGeom prst="rect">
            <a:avLst/>
          </a:prstGeom>
          <a:noFill/>
        </p:spPr>
        <p:txBody>
          <a:bodyPr wrap="square" lIns="64008" tIns="32004" rIns="64008" bIns="32004" rtlCol="0">
            <a:spAutoFit/>
          </a:bodyPr>
          <a:lstStyle/>
          <a:p>
            <a:pPr marL="231775" indent="-231775">
              <a:spcAft>
                <a:spcPts val="600"/>
              </a:spcAft>
              <a:buClr>
                <a:schemeClr val="bg2"/>
              </a:buClr>
              <a:buFont typeface="Arial" pitchFamily="34" charset="0"/>
              <a:buChar char="•"/>
            </a:pPr>
            <a:r>
              <a:rPr lang="en-US" dirty="0" smtClean="0">
                <a:latin typeface="Segoe Light" pitchFamily="34" charset="0"/>
                <a:cs typeface="Segoe UI" pitchFamily="34" charset="0"/>
              </a:rPr>
              <a:t>Expression Studio 2</a:t>
            </a:r>
            <a:endParaRPr lang="en-US" dirty="0">
              <a:latin typeface="Segoe Light" pitchFamily="34" charset="0"/>
              <a:cs typeface="Segoe UI" pitchFamily="34" charset="0"/>
            </a:endParaRPr>
          </a:p>
        </p:txBody>
      </p:sp>
      <p:sp>
        <p:nvSpPr>
          <p:cNvPr id="26" name="TextBox 25"/>
          <p:cNvSpPr txBox="1"/>
          <p:nvPr/>
        </p:nvSpPr>
        <p:spPr>
          <a:xfrm>
            <a:off x="8101792" y="2704102"/>
            <a:ext cx="3408037" cy="880241"/>
          </a:xfrm>
          <a:prstGeom prst="rect">
            <a:avLst/>
          </a:prstGeom>
          <a:noFill/>
        </p:spPr>
        <p:txBody>
          <a:bodyPr wrap="square" lIns="64008" tIns="32004" rIns="64008" bIns="32004" rtlCol="0">
            <a:spAutoFit/>
          </a:bodyPr>
          <a:lstStyle/>
          <a:p>
            <a:pPr marL="231775" indent="-231775">
              <a:spcAft>
                <a:spcPts val="600"/>
              </a:spcAft>
              <a:buClr>
                <a:schemeClr val="bg2"/>
              </a:buClr>
              <a:buFont typeface="Arial" pitchFamily="34" charset="0"/>
              <a:buChar char="•"/>
            </a:pPr>
            <a:r>
              <a:rPr lang="en-US" dirty="0" err="1" smtClean="0">
                <a:latin typeface="Segoe Light" pitchFamily="34" charset="0"/>
                <a:cs typeface="Segoe UI" pitchFamily="34" charset="0"/>
              </a:rPr>
              <a:t>Silverlight</a:t>
            </a:r>
            <a:r>
              <a:rPr lang="en-US" dirty="0" smtClean="0">
                <a:latin typeface="Segoe Light" pitchFamily="34" charset="0"/>
                <a:cs typeface="Segoe UI" pitchFamily="34" charset="0"/>
              </a:rPr>
              <a:t> 1.1</a:t>
            </a:r>
          </a:p>
          <a:p>
            <a:pPr marL="231775" indent="-231775">
              <a:spcAft>
                <a:spcPts val="600"/>
              </a:spcAft>
              <a:buClr>
                <a:schemeClr val="bg2"/>
              </a:buClr>
              <a:buFont typeface="Arial" pitchFamily="34" charset="0"/>
              <a:buChar char="•"/>
            </a:pPr>
            <a:r>
              <a:rPr lang="en-US" dirty="0" smtClean="0">
                <a:latin typeface="Segoe Light" pitchFamily="34" charset="0"/>
                <a:cs typeface="Segoe UI" pitchFamily="34" charset="0"/>
              </a:rPr>
              <a:t>SilverLight for mobile</a:t>
            </a:r>
            <a:endParaRPr lang="en-US" dirty="0">
              <a:latin typeface="Segoe Light" pitchFamily="34" charset="0"/>
              <a:cs typeface="Segoe UI" pitchFamily="34" charset="0"/>
            </a:endParaRPr>
          </a:p>
        </p:txBody>
      </p:sp>
      <p:sp>
        <p:nvSpPr>
          <p:cNvPr id="27" name="TextBox 26"/>
          <p:cNvSpPr txBox="1"/>
          <p:nvPr/>
        </p:nvSpPr>
        <p:spPr>
          <a:xfrm>
            <a:off x="8113367" y="5533694"/>
            <a:ext cx="3440004" cy="803297"/>
          </a:xfrm>
          <a:prstGeom prst="rect">
            <a:avLst/>
          </a:prstGeom>
          <a:noFill/>
        </p:spPr>
        <p:txBody>
          <a:bodyPr wrap="square" lIns="64008" tIns="32004" rIns="64008" bIns="32004" rtlCol="0">
            <a:spAutoFit/>
          </a:bodyPr>
          <a:lstStyle/>
          <a:p>
            <a:pPr marL="231775" indent="-231775">
              <a:spcAft>
                <a:spcPts val="600"/>
              </a:spcAft>
              <a:buClr>
                <a:schemeClr val="bg2"/>
              </a:buClr>
              <a:buFont typeface="Arial" pitchFamily="34" charset="0"/>
              <a:buChar char="•"/>
            </a:pPr>
            <a:r>
              <a:rPr lang="en-US" dirty="0" err="1" smtClean="0">
                <a:latin typeface="Segoe Light" pitchFamily="34" charset="0"/>
                <a:cs typeface="Segoe UI" pitchFamily="34" charset="0"/>
              </a:rPr>
              <a:t>Silverlight</a:t>
            </a:r>
            <a:r>
              <a:rPr lang="en-US" dirty="0" smtClean="0">
                <a:latin typeface="Segoe Light" pitchFamily="34" charset="0"/>
                <a:cs typeface="Segoe UI" pitchFamily="34" charset="0"/>
              </a:rPr>
              <a:t> Tools for </a:t>
            </a:r>
            <a:br>
              <a:rPr lang="en-US" dirty="0" smtClean="0">
                <a:latin typeface="Segoe Light" pitchFamily="34" charset="0"/>
                <a:cs typeface="Segoe UI" pitchFamily="34" charset="0"/>
              </a:rPr>
            </a:br>
            <a:r>
              <a:rPr lang="en-US" dirty="0" smtClean="0">
                <a:latin typeface="Segoe Light" pitchFamily="34" charset="0"/>
                <a:cs typeface="Segoe UI" pitchFamily="34" charset="0"/>
              </a:rPr>
              <a:t>Visual Studio ‘Orcas’</a:t>
            </a:r>
            <a:endParaRPr lang="en-US" dirty="0">
              <a:latin typeface="Segoe Light" pitchFamily="34" charset="0"/>
              <a:cs typeface="Segoe U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9" presetClass="emph" presetSubtype="0" grpId="1" nodeType="afterEffect">
                                  <p:stCondLst>
                                    <p:cond delay="700"/>
                                  </p:stCondLst>
                                  <p:endCondLst>
                                    <p:cond evt="onNext" delay="0">
                                      <p:tgtEl>
                                        <p:sldTgt/>
                                      </p:tgtEl>
                                    </p:cond>
                                  </p:endCondLst>
                                  <p:childTnLst>
                                    <p:set>
                                      <p:cBhvr rctx="PPT">
                                        <p:cTn id="19" dur="indefinite"/>
                                        <p:tgtEl>
                                          <p:spTgt spid="14"/>
                                        </p:tgtEl>
                                        <p:attrNameLst>
                                          <p:attrName>style.opacity</p:attrName>
                                        </p:attrNameLst>
                                      </p:cBhvr>
                                      <p:to>
                                        <p:strVal val="0.5"/>
                                      </p:to>
                                    </p:set>
                                    <p:animEffect filter="image" prLst="opacity: 0.5">
                                      <p:cBhvr rctx="IE">
                                        <p:cTn id="20" dur="indefinite"/>
                                        <p:tgtEl>
                                          <p:spTgt spid="14"/>
                                        </p:tgtEl>
                                      </p:cBhvr>
                                    </p:animEffect>
                                  </p:childTnLst>
                                </p:cTn>
                              </p:par>
                            </p:childTnLst>
                          </p:cTn>
                        </p:par>
                        <p:par>
                          <p:cTn id="21" fill="hold">
                            <p:stCondLst>
                              <p:cond delay="1200"/>
                            </p:stCondLst>
                            <p:childTnLst>
                              <p:par>
                                <p:cTn id="22" presetID="9" presetClass="emph" presetSubtype="0" grpId="1" nodeType="afterEffect">
                                  <p:stCondLst>
                                    <p:cond delay="0"/>
                                  </p:stCondLst>
                                  <p:childTnLst>
                                    <p:set>
                                      <p:cBhvr rctx="PPT">
                                        <p:cTn id="23" dur="indefinite"/>
                                        <p:tgtEl>
                                          <p:spTgt spid="15"/>
                                        </p:tgtEl>
                                        <p:attrNameLst>
                                          <p:attrName>style.opacity</p:attrName>
                                        </p:attrNameLst>
                                      </p:cBhvr>
                                      <p:to>
                                        <p:strVal val="0.5"/>
                                      </p:to>
                                    </p:set>
                                    <p:animEffect filter="image" prLst="opacity: 0.5">
                                      <p:cBhvr rctx="IE">
                                        <p:cTn id="24" dur="indefinite"/>
                                        <p:tgtEl>
                                          <p:spTgt spid="15"/>
                                        </p:tgtEl>
                                      </p:cBhvr>
                                    </p:animEffect>
                                  </p:childTnLst>
                                </p:cTn>
                              </p:par>
                            </p:childTnLst>
                          </p:cTn>
                        </p:par>
                        <p:par>
                          <p:cTn id="25" fill="hold">
                            <p:stCondLst>
                              <p:cond delay="1200"/>
                            </p:stCondLst>
                            <p:childTnLst>
                              <p:par>
                                <p:cTn id="26" presetID="22" presetClass="entr" presetSubtype="1"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childTnLst>
                          </p:cTn>
                        </p:par>
                        <p:par>
                          <p:cTn id="29" fill="hold">
                            <p:stCondLst>
                              <p:cond delay="17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up)">
                                      <p:cBhvr>
                                        <p:cTn id="43" dur="500"/>
                                        <p:tgtEl>
                                          <p:spTgt spid="29"/>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mph" presetSubtype="0" grpId="2" nodeType="clickEffect">
                                  <p:stCondLst>
                                    <p:cond delay="0"/>
                                  </p:stCondLst>
                                  <p:childTnLst>
                                    <p:set>
                                      <p:cBhvr rctx="PPT">
                                        <p:cTn id="54" dur="indefinite"/>
                                        <p:tgtEl>
                                          <p:spTgt spid="15"/>
                                        </p:tgtEl>
                                        <p:attrNameLst>
                                          <p:attrName>style.opacity</p:attrName>
                                        </p:attrNameLst>
                                      </p:cBhvr>
                                      <p:to>
                                        <p:strVal val="0.99"/>
                                      </p:to>
                                    </p:set>
                                    <p:animEffect filter="image" prLst="opacity: 0.99">
                                      <p:cBhvr rctx="IE">
                                        <p:cTn id="55" dur="indefinite"/>
                                        <p:tgtEl>
                                          <p:spTgt spid="15"/>
                                        </p:tgtEl>
                                      </p:cBhvr>
                                    </p:animEffect>
                                  </p:childTnLst>
                                </p:cTn>
                              </p:par>
                            </p:childTnLst>
                          </p:cTn>
                        </p:par>
                        <p:par>
                          <p:cTn id="56" fill="hold">
                            <p:stCondLst>
                              <p:cond delay="0"/>
                            </p:stCondLst>
                            <p:childTnLst>
                              <p:par>
                                <p:cTn id="57" presetID="22" presetClass="entr" presetSubtype="1"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up)">
                                      <p:cBhvr>
                                        <p:cTn id="59" dur="500"/>
                                        <p:tgtEl>
                                          <p:spTgt spid="30"/>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28" grpId="0" animBg="1"/>
      <p:bldP spid="11" grpId="0"/>
      <p:bldP spid="13" grpId="0" animBg="1"/>
      <p:bldP spid="14" grpId="0" animBg="1"/>
      <p:bldP spid="14" grpId="1" animBg="1"/>
      <p:bldP spid="15" grpId="0" animBg="1"/>
      <p:bldP spid="15" grpId="1" animBg="1"/>
      <p:bldP spid="15" grpId="2" animBg="1"/>
      <p:bldP spid="20" grpId="0"/>
      <p:bldP spid="21" grpId="0"/>
      <p:bldP spid="22" grpId="0"/>
      <p:bldP spid="23"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ilverlight.net.jpg"/>
          <p:cNvPicPr>
            <a:picLocks noChangeAspect="1"/>
          </p:cNvPicPr>
          <p:nvPr/>
        </p:nvPicPr>
        <p:blipFill>
          <a:blip r:embed="rId3"/>
          <a:srcRect b="32876"/>
          <a:stretch>
            <a:fillRect/>
          </a:stretch>
        </p:blipFill>
        <p:spPr>
          <a:xfrm>
            <a:off x="2574496" y="2044686"/>
            <a:ext cx="6897903" cy="4450464"/>
          </a:xfrm>
          <a:prstGeom prst="rect">
            <a:avLst/>
          </a:prstGeom>
          <a:noFill/>
          <a:ln>
            <a:noFill/>
          </a:ln>
        </p:spPr>
      </p:pic>
      <p:pic>
        <p:nvPicPr>
          <p:cNvPr id="9" name="Picture 8" descr="browserframe2.png"/>
          <p:cNvPicPr>
            <a:picLocks noChangeAspect="1"/>
          </p:cNvPicPr>
          <p:nvPr/>
        </p:nvPicPr>
        <p:blipFill>
          <a:blip r:embed="rId4"/>
          <a:stretch>
            <a:fillRect/>
          </a:stretch>
        </p:blipFill>
        <p:spPr>
          <a:xfrm>
            <a:off x="2540972" y="1385018"/>
            <a:ext cx="7041157" cy="5284300"/>
          </a:xfrm>
          <a:prstGeom prst="rect">
            <a:avLst/>
          </a:prstGeom>
          <a:noFill/>
          <a:ln>
            <a:noFill/>
          </a:ln>
          <a:effectLst>
            <a:reflection blurRad="6350" stA="50000" endA="300" endPos="55500" dist="50800" dir="5400000" sy="-100000" algn="bl" rotWithShape="0"/>
          </a:effectLst>
        </p:spPr>
      </p:pic>
      <p:pic>
        <p:nvPicPr>
          <p:cNvPr id="19" name="Expression" descr="Expression-Studio_bL" hidden="1"/>
          <p:cNvPicPr preferRelativeResize="0">
            <a:picLocks noChangeAspect="1" noChangeArrowheads="1"/>
          </p:cNvPicPr>
          <p:nvPr/>
        </p:nvPicPr>
        <p:blipFill>
          <a:blip r:embed="rId5">
            <a:lum bright="100000"/>
          </a:blip>
          <a:srcRect/>
          <a:stretch>
            <a:fillRect/>
          </a:stretch>
        </p:blipFill>
        <p:spPr bwMode="auto">
          <a:xfrm>
            <a:off x="10437551" y="472920"/>
            <a:ext cx="1301260" cy="281377"/>
          </a:xfrm>
          <a:prstGeom prst="rect">
            <a:avLst/>
          </a:prstGeom>
          <a:noFill/>
          <a:ln w="9525">
            <a:noFill/>
            <a:miter lim="800000"/>
            <a:headEnd/>
            <a:tailEnd/>
          </a:ln>
          <a:effectLst>
            <a:outerShdw blurRad="12700" dist="38100" dir="2700000" sx="98000" sy="98000" algn="tl" rotWithShape="0">
              <a:prstClr val="black">
                <a:alpha val="56000"/>
              </a:prstClr>
            </a:outerShdw>
          </a:effectLst>
        </p:spPr>
      </p:pic>
      <p:pic>
        <p:nvPicPr>
          <p:cNvPr id="20" name="Visual Studio" descr="Visual Studio 2005 logo h white" hidden="1"/>
          <p:cNvPicPr>
            <a:picLocks noChangeAspect="1" noChangeArrowheads="1"/>
          </p:cNvPicPr>
          <p:nvPr/>
        </p:nvPicPr>
        <p:blipFill>
          <a:blip r:embed="rId6"/>
          <a:srcRect/>
          <a:stretch>
            <a:fillRect/>
          </a:stretch>
        </p:blipFill>
        <p:spPr bwMode="auto">
          <a:xfrm>
            <a:off x="10093870" y="337860"/>
            <a:ext cx="2303979" cy="360641"/>
          </a:xfrm>
          <a:prstGeom prst="rect">
            <a:avLst/>
          </a:prstGeom>
          <a:noFill/>
          <a:ln w="9525">
            <a:noFill/>
            <a:miter lim="800000"/>
            <a:headEnd/>
            <a:tailEnd/>
          </a:ln>
        </p:spPr>
      </p:pic>
      <p:sp>
        <p:nvSpPr>
          <p:cNvPr id="22" name="Title 3"/>
          <p:cNvSpPr>
            <a:spLocks noGrp="1"/>
          </p:cNvSpPr>
          <p:nvPr>
            <p:ph type="title"/>
          </p:nvPr>
        </p:nvSpPr>
        <p:spPr>
          <a:xfrm>
            <a:off x="471488" y="396877"/>
            <a:ext cx="11172825" cy="747897"/>
          </a:xfrm>
        </p:spPr>
        <p:txBody>
          <a:bodyPr/>
          <a:lstStyle/>
          <a:p>
            <a:r>
              <a:rPr lang="en-US" sz="5400" dirty="0" smtClean="0">
                <a:effectLst>
                  <a:outerShdw blurRad="38100" dist="38100" dir="2700000" algn="tl">
                    <a:srgbClr val="000000">
                      <a:alpha val="43137"/>
                    </a:srgbClr>
                  </a:outerShdw>
                </a:effectLst>
              </a:rPr>
              <a:t>www.silverlight</a:t>
            </a:r>
            <a:r>
              <a:rPr sz="5400" smtClean="0">
                <a:effectLst>
                  <a:outerShdw blurRad="38100" dist="38100" dir="2700000" algn="tl">
                    <a:srgbClr val="000000">
                      <a:alpha val="43137"/>
                    </a:srgbClr>
                  </a:outerShdw>
                </a:effectLst>
              </a:rPr>
              <a:t>.net</a:t>
            </a:r>
            <a:endParaRPr lang="en-US" sz="54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98475"/>
            <a:ext cx="11172825" cy="747897"/>
          </a:xfrm>
        </p:spPr>
        <p:txBody>
          <a:bodyPr/>
          <a:lstStyle/>
          <a:p>
            <a:r>
              <a:rPr sz="5400" smtClean="0"/>
              <a:t>Learn More:</a:t>
            </a:r>
            <a:endParaRPr lang="en-US" sz="5400" dirty="0"/>
          </a:p>
        </p:txBody>
      </p:sp>
      <p:sp>
        <p:nvSpPr>
          <p:cNvPr id="3" name="Text Placeholder 2"/>
          <p:cNvSpPr>
            <a:spLocks noGrp="1"/>
          </p:cNvSpPr>
          <p:nvPr>
            <p:ph type="body" sz="quarter" idx="4294967295"/>
          </p:nvPr>
        </p:nvSpPr>
        <p:spPr>
          <a:xfrm>
            <a:off x="537026" y="2180545"/>
            <a:ext cx="11172825" cy="1288369"/>
          </a:xfrm>
        </p:spPr>
        <p:txBody>
          <a:bodyPr/>
          <a:lstStyle/>
          <a:p>
            <a:pPr>
              <a:buNone/>
            </a:pPr>
            <a:r>
              <a:rPr lang="en-US" sz="6600" dirty="0" smtClean="0"/>
              <a:t>http://weblogs.asp.net/scottgu</a:t>
            </a:r>
            <a:endParaRPr lang="en-US" sz="66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2220" y="2864733"/>
            <a:ext cx="10705782" cy="609398"/>
          </a:xfrm>
        </p:spPr>
        <p:txBody>
          <a:bodyPr/>
          <a:lstStyle/>
          <a:p>
            <a:pPr algn="ctr"/>
            <a:r>
              <a:rPr smtClean="0"/>
              <a:t>Q&amp;A</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sharepoint\sites\silverlight\Marketing\Branding\Logo_Lockups_r\Logo_Lockups_r\vertical_r\Sl_v_rgb_r.png"/>
          <p:cNvPicPr>
            <a:picLocks noChangeAspect="1" noChangeArrowheads="1"/>
          </p:cNvPicPr>
          <p:nvPr/>
        </p:nvPicPr>
        <p:blipFill>
          <a:blip r:embed="rId3"/>
          <a:srcRect/>
          <a:stretch>
            <a:fillRect/>
          </a:stretch>
        </p:blipFill>
        <p:spPr bwMode="auto">
          <a:xfrm>
            <a:off x="3978579" y="895823"/>
            <a:ext cx="4239822" cy="4733080"/>
          </a:xfrm>
          <a:prstGeom prst="rect">
            <a:avLst/>
          </a:prstGeom>
          <a:noFill/>
        </p:spPr>
      </p:pic>
      <p:sp>
        <p:nvSpPr>
          <p:cNvPr id="10" name="Rounded Rectangle 9"/>
          <p:cNvSpPr/>
          <p:nvPr/>
        </p:nvSpPr>
        <p:spPr bwMode="auto">
          <a:xfrm>
            <a:off x="6607376" y="2017830"/>
            <a:ext cx="4222750" cy="482600"/>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defTabSz="767874" fontAlgn="base">
              <a:spcBef>
                <a:spcPct val="0"/>
              </a:spcBef>
              <a:spcAft>
                <a:spcPct val="0"/>
              </a:spcAft>
            </a:pPr>
            <a:r>
              <a:rPr lang="en-US" sz="4000" dirty="0" smtClean="0">
                <a:solidFill>
                  <a:schemeClr val="tx1"/>
                </a:solidFill>
                <a:effectLst>
                  <a:outerShdw blurRad="38100" dist="38100" dir="2700000" algn="tl">
                    <a:srgbClr val="000000">
                      <a:alpha val="43137"/>
                    </a:srgbClr>
                  </a:outerShdw>
                </a:effectLst>
                <a:latin typeface="Segoe Light" pitchFamily="34" charset="0"/>
              </a:rPr>
              <a:t>Cross Platform</a:t>
            </a:r>
            <a:endParaRPr lang="en-US" sz="4000" dirty="0">
              <a:solidFill>
                <a:schemeClr val="tx1"/>
              </a:solidFill>
              <a:effectLst>
                <a:outerShdw blurRad="38100" dist="38100" dir="2700000" algn="tl">
                  <a:srgbClr val="000000">
                    <a:alpha val="43137"/>
                  </a:srgbClr>
                </a:outerShdw>
              </a:effectLst>
              <a:latin typeface="Segoe Light" pitchFamily="34" charset="0"/>
            </a:endParaRPr>
          </a:p>
        </p:txBody>
      </p:sp>
      <p:sp>
        <p:nvSpPr>
          <p:cNvPr id="14" name="Rounded Rectangle 13"/>
          <p:cNvSpPr/>
          <p:nvPr/>
        </p:nvSpPr>
        <p:spPr bwMode="auto">
          <a:xfrm>
            <a:off x="6607376" y="1285671"/>
            <a:ext cx="4226129" cy="412187"/>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defTabSz="767874" fontAlgn="base">
              <a:spcBef>
                <a:spcPct val="0"/>
              </a:spcBef>
              <a:spcAft>
                <a:spcPct val="0"/>
              </a:spcAft>
            </a:pPr>
            <a:r>
              <a:rPr lang="en-US" sz="4000" dirty="0" smtClean="0">
                <a:solidFill>
                  <a:schemeClr val="tx1"/>
                </a:solidFill>
                <a:effectLst>
                  <a:outerShdw blurRad="38100" dist="38100" dir="2700000" algn="tl">
                    <a:srgbClr val="000000">
                      <a:alpha val="43137"/>
                    </a:srgbClr>
                  </a:outerShdw>
                </a:effectLst>
                <a:latin typeface="Segoe Light" pitchFamily="34" charset="0"/>
              </a:rPr>
              <a:t>Cross Browser</a:t>
            </a:r>
            <a:endParaRPr lang="en-US" sz="4000" dirty="0">
              <a:solidFill>
                <a:schemeClr val="tx1"/>
              </a:solidFill>
              <a:effectLst>
                <a:outerShdw blurRad="38100" dist="38100" dir="2700000" algn="tl">
                  <a:srgbClr val="000000">
                    <a:alpha val="43137"/>
                  </a:srgbClr>
                </a:outerShdw>
              </a:effectLst>
              <a:latin typeface="Segoe Light" pitchFamily="34" charset="0"/>
            </a:endParaRPr>
          </a:p>
        </p:txBody>
      </p:sp>
      <p:sp>
        <p:nvSpPr>
          <p:cNvPr id="16" name="Rounded Rectangle 15"/>
          <p:cNvSpPr/>
          <p:nvPr/>
        </p:nvSpPr>
        <p:spPr bwMode="auto">
          <a:xfrm>
            <a:off x="6607375" y="4296227"/>
            <a:ext cx="5581450" cy="509014"/>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defTabSz="767874" fontAlgn="base">
              <a:spcBef>
                <a:spcPct val="0"/>
              </a:spcBef>
              <a:spcAft>
                <a:spcPct val="0"/>
              </a:spcAft>
            </a:pPr>
            <a:r>
              <a:rPr lang="en-US" sz="4000" dirty="0" smtClean="0">
                <a:solidFill>
                  <a:schemeClr val="tx1"/>
                </a:solidFill>
                <a:effectLst>
                  <a:outerShdw blurRad="38100" dist="38100" dir="2700000" algn="tl">
                    <a:srgbClr val="000000">
                      <a:alpha val="43137"/>
                    </a:srgbClr>
                  </a:outerShdw>
                </a:effectLst>
                <a:latin typeface="Segoe Light" pitchFamily="34" charset="0"/>
              </a:rPr>
              <a:t>Media Experiences</a:t>
            </a:r>
            <a:endParaRPr lang="en-US" sz="4000" dirty="0">
              <a:solidFill>
                <a:schemeClr val="tx1"/>
              </a:solidFill>
              <a:effectLst>
                <a:outerShdw blurRad="38100" dist="38100" dir="2700000" algn="tl">
                  <a:srgbClr val="000000">
                    <a:alpha val="43137"/>
                  </a:srgbClr>
                </a:outerShdw>
              </a:effectLst>
              <a:latin typeface="Segoe Light" pitchFamily="34" charset="0"/>
            </a:endParaRPr>
          </a:p>
        </p:txBody>
      </p:sp>
      <p:sp>
        <p:nvSpPr>
          <p:cNvPr id="17" name="Rounded Rectangle 16"/>
          <p:cNvSpPr/>
          <p:nvPr/>
        </p:nvSpPr>
        <p:spPr bwMode="auto">
          <a:xfrm>
            <a:off x="6607376" y="3634086"/>
            <a:ext cx="4222750" cy="445465"/>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defTabSz="767874" fontAlgn="base">
              <a:spcBef>
                <a:spcPct val="0"/>
              </a:spcBef>
              <a:spcAft>
                <a:spcPct val="0"/>
              </a:spcAft>
            </a:pPr>
            <a:r>
              <a:rPr lang="en-US" sz="4000" dirty="0" smtClean="0">
                <a:solidFill>
                  <a:schemeClr val="tx1"/>
                </a:solidFill>
                <a:effectLst>
                  <a:outerShdw blurRad="38100" dist="38100" dir="2700000" algn="tl">
                    <a:srgbClr val="000000">
                      <a:alpha val="43137"/>
                    </a:srgbClr>
                  </a:outerShdw>
                </a:effectLst>
                <a:latin typeface="Segoe Light" pitchFamily="34" charset="0"/>
              </a:rPr>
              <a:t>.NET</a:t>
            </a:r>
            <a:endParaRPr lang="en-US" sz="4000" dirty="0">
              <a:solidFill>
                <a:schemeClr val="tx1"/>
              </a:solidFill>
              <a:effectLst>
                <a:outerShdw blurRad="38100" dist="38100" dir="2700000" algn="tl">
                  <a:srgbClr val="000000">
                    <a:alpha val="43137"/>
                  </a:srgbClr>
                </a:outerShdw>
              </a:effectLst>
              <a:latin typeface="Segoe Light" pitchFamily="34" charset="0"/>
            </a:endParaRPr>
          </a:p>
        </p:txBody>
      </p:sp>
      <p:sp>
        <p:nvSpPr>
          <p:cNvPr id="18" name="Rounded Rectangle 17"/>
          <p:cNvSpPr/>
          <p:nvPr/>
        </p:nvSpPr>
        <p:spPr bwMode="auto">
          <a:xfrm>
            <a:off x="6607376" y="2820402"/>
            <a:ext cx="4222750" cy="493712"/>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defTabSz="767874" fontAlgn="base">
              <a:spcBef>
                <a:spcPct val="0"/>
              </a:spcBef>
              <a:spcAft>
                <a:spcPct val="0"/>
              </a:spcAft>
            </a:pPr>
            <a:r>
              <a:rPr lang="en-US" sz="4000" dirty="0" smtClean="0">
                <a:solidFill>
                  <a:schemeClr val="tx1"/>
                </a:solidFill>
                <a:effectLst>
                  <a:outerShdw blurRad="38100" dist="38100" dir="2700000" algn="tl">
                    <a:srgbClr val="000000">
                      <a:alpha val="43137"/>
                    </a:srgbClr>
                  </a:outerShdw>
                </a:effectLst>
                <a:latin typeface="Segoe Light" pitchFamily="34" charset="0"/>
              </a:rPr>
              <a:t>Plug-In</a:t>
            </a:r>
            <a:endParaRPr lang="en-US" sz="4000" dirty="0">
              <a:solidFill>
                <a:schemeClr val="tx1"/>
              </a:solidFill>
              <a:effectLst>
                <a:outerShdw blurRad="38100" dist="38100" dir="2700000" algn="tl">
                  <a:srgbClr val="000000">
                    <a:alpha val="43137"/>
                  </a:srgbClr>
                </a:outerShdw>
              </a:effectLst>
              <a:latin typeface="Segoe Light" pitchFamily="34" charset="0"/>
            </a:endParaRPr>
          </a:p>
        </p:txBody>
      </p:sp>
      <p:pic>
        <p:nvPicPr>
          <p:cNvPr id="19" name="Expression" descr="Expression-Studio_bL" hidden="1"/>
          <p:cNvPicPr preferRelativeResize="0">
            <a:picLocks noChangeAspect="1" noChangeArrowheads="1"/>
          </p:cNvPicPr>
          <p:nvPr/>
        </p:nvPicPr>
        <p:blipFill>
          <a:blip r:embed="rId4">
            <a:lum bright="100000"/>
          </a:blip>
          <a:srcRect/>
          <a:stretch>
            <a:fillRect/>
          </a:stretch>
        </p:blipFill>
        <p:spPr bwMode="auto">
          <a:xfrm>
            <a:off x="10437551" y="472920"/>
            <a:ext cx="1301260" cy="281377"/>
          </a:xfrm>
          <a:prstGeom prst="rect">
            <a:avLst/>
          </a:prstGeom>
          <a:noFill/>
          <a:ln w="9525">
            <a:noFill/>
            <a:miter lim="800000"/>
            <a:headEnd/>
            <a:tailEnd/>
          </a:ln>
          <a:effectLst>
            <a:outerShdw blurRad="12700" dist="38100" dir="2700000" sx="98000" sy="98000" algn="tl" rotWithShape="0">
              <a:prstClr val="black">
                <a:alpha val="56000"/>
              </a:prstClr>
            </a:outerShdw>
          </a:effectLst>
        </p:spPr>
      </p:pic>
      <p:pic>
        <p:nvPicPr>
          <p:cNvPr id="20" name="Visual Studio" descr="Visual Studio 2005 logo h white" hidden="1"/>
          <p:cNvPicPr>
            <a:picLocks noChangeAspect="1" noChangeArrowheads="1"/>
          </p:cNvPicPr>
          <p:nvPr/>
        </p:nvPicPr>
        <p:blipFill>
          <a:blip r:embed="rId5"/>
          <a:srcRect/>
          <a:stretch>
            <a:fillRect/>
          </a:stretch>
        </p:blipFill>
        <p:spPr bwMode="auto">
          <a:xfrm>
            <a:off x="10093870" y="337860"/>
            <a:ext cx="2303979" cy="360641"/>
          </a:xfrm>
          <a:prstGeom prst="rect">
            <a:avLst/>
          </a:prstGeom>
          <a:noFill/>
          <a:ln w="9525">
            <a:noFill/>
            <a:miter lim="800000"/>
            <a:headEnd/>
            <a:tailEnd/>
          </a:ln>
        </p:spPr>
      </p:pic>
      <p:sp>
        <p:nvSpPr>
          <p:cNvPr id="21" name="Rounded Rectangle 20"/>
          <p:cNvSpPr/>
          <p:nvPr/>
        </p:nvSpPr>
        <p:spPr bwMode="auto">
          <a:xfrm>
            <a:off x="6607376" y="5067157"/>
            <a:ext cx="4900075" cy="460415"/>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defTabSz="767874" fontAlgn="base">
              <a:spcBef>
                <a:spcPct val="0"/>
              </a:spcBef>
              <a:spcAft>
                <a:spcPct val="0"/>
              </a:spcAft>
            </a:pPr>
            <a:r>
              <a:rPr lang="en-US" sz="4000" dirty="0" smtClean="0">
                <a:solidFill>
                  <a:schemeClr val="tx1"/>
                </a:solidFill>
                <a:effectLst>
                  <a:outerShdw blurRad="38100" dist="38100" dir="2700000" algn="tl">
                    <a:srgbClr val="000000">
                      <a:alpha val="43137"/>
                    </a:srgbClr>
                  </a:outerShdw>
                </a:effectLst>
                <a:latin typeface="Segoe Light" pitchFamily="34" charset="0"/>
              </a:rPr>
              <a:t>RIA</a:t>
            </a:r>
            <a:endParaRPr lang="en-US" sz="4000" dirty="0">
              <a:solidFill>
                <a:schemeClr val="tx1"/>
              </a:solidFill>
              <a:effectLst>
                <a:outerShdw blurRad="38100" dist="38100" dir="2700000" algn="tl">
                  <a:srgbClr val="000000">
                    <a:alpha val="43137"/>
                  </a:srgbClr>
                </a:outerShdw>
              </a:effectLst>
              <a:latin typeface="Segoe Light"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52796E-6 -4.44444E-6 L -0.23264 -4.44444E-6 " pathEditMode="relative" rAng="0" ptsTypes="AA">
                                      <p:cBhvr>
                                        <p:cTn id="10" dur="2000" fill="hold"/>
                                        <p:tgtEl>
                                          <p:spTgt spid="22"/>
                                        </p:tgtEl>
                                        <p:attrNameLst>
                                          <p:attrName>ppt_x</p:attrName>
                                          <p:attrName>ppt_y</p:attrName>
                                        </p:attrNameLst>
                                      </p:cBhvr>
                                      <p:rCtr x="-116"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45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7" grpId="0"/>
      <p:bldP spid="18"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2"/>
          <a:stretch>
            <a:fillRect/>
          </a:stretch>
        </p:blipFill>
        <p:spPr bwMode="black">
          <a:xfrm>
            <a:off x="2653963" y="2845594"/>
            <a:ext cx="6880020" cy="1484313"/>
          </a:xfrm>
          <a:prstGeom prst="rect">
            <a:avLst/>
          </a:prstGeom>
          <a:noFill/>
          <a:ln>
            <a:noFill/>
          </a:ln>
          <a:effectLst>
            <a:outerShdw blurRad="139700" algn="tl" rotWithShape="0">
              <a:schemeClr val="accent3"/>
            </a:outerShdw>
          </a:effectLst>
        </p:spPr>
      </p:pic>
      <p:sp>
        <p:nvSpPr>
          <p:cNvPr id="5" name="Text Box 3"/>
          <p:cNvSpPr txBox="1">
            <a:spLocks noChangeArrowheads="1"/>
          </p:cNvSpPr>
          <p:nvPr/>
        </p:nvSpPr>
        <p:spPr bwMode="blackWhite">
          <a:xfrm>
            <a:off x="507868" y="5926691"/>
            <a:ext cx="11173090" cy="523184"/>
          </a:xfrm>
          <a:prstGeom prst="rect">
            <a:avLst/>
          </a:prstGeom>
          <a:noFill/>
          <a:ln w="12700">
            <a:noFill/>
            <a:miter lim="800000"/>
            <a:headEnd type="none" w="sm" len="sm"/>
            <a:tailEnd type="none" w="sm" len="sm"/>
          </a:ln>
          <a:effectLst/>
        </p:spPr>
        <p:txBody>
          <a:bodyPr vert="horz" wrap="square" lIns="91403" tIns="45702" rIns="91403" bIns="45702" numCol="1" anchor="t" anchorCtr="0" compatLnSpc="1">
            <a:prstTxWarp prst="textNoShape">
              <a:avLst/>
            </a:prstTxWarp>
            <a:spAutoFit/>
          </a:bodyPr>
          <a:lstStyle/>
          <a:p>
            <a:pPr algn="ctr" defTabSz="913880"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2007 Microsoft </a:t>
            </a:r>
            <a:r>
              <a:rPr lang="en-US" sz="700" dirty="0">
                <a:solidFill>
                  <a:schemeClr val="tx2"/>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3880"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a:t>
            </a:r>
            <a:r>
              <a:rPr lang="en-US" sz="700" dirty="0" smtClean="0">
                <a:solidFill>
                  <a:schemeClr val="tx2"/>
                </a:solidFill>
                <a:latin typeface="Segoe" pitchFamily="34" charset="0"/>
                <a:cs typeface="Arial" charset="0"/>
              </a:rPr>
              <a:t/>
            </a:r>
            <a:br>
              <a:rPr lang="en-US" sz="700" dirty="0" smtClean="0">
                <a:solidFill>
                  <a:schemeClr val="tx2"/>
                </a:solidFill>
                <a:latin typeface="Segoe" pitchFamily="34" charset="0"/>
                <a:cs typeface="Arial" charset="0"/>
              </a:rPr>
            </a:br>
            <a:r>
              <a:rPr lang="en-US" sz="700" dirty="0" smtClean="0">
                <a:solidFill>
                  <a:schemeClr val="tx2"/>
                </a:solidFill>
                <a:latin typeface="Segoe" pitchFamily="34" charset="0"/>
                <a:cs typeface="Arial" charset="0"/>
              </a:rPr>
              <a:t>it </a:t>
            </a:r>
            <a:r>
              <a:rPr lang="en-US" sz="700" dirty="0">
                <a:solidFill>
                  <a:schemeClr val="tx2"/>
                </a:solidFill>
                <a:latin typeface="Segoe" pitchFamily="34" charset="0"/>
                <a:cs typeface="Arial" charset="0"/>
              </a:rPr>
              <a:t>should </a:t>
            </a:r>
            <a:r>
              <a:rPr lang="en-US" sz="700" dirty="0" smtClean="0">
                <a:solidFill>
                  <a:schemeClr val="tx2"/>
                </a:solidFill>
                <a:latin typeface="Segoe" pitchFamily="34" charset="0"/>
                <a:cs typeface="Arial" charset="0"/>
              </a:rPr>
              <a:t>not </a:t>
            </a:r>
            <a:r>
              <a:rPr lang="en-US" sz="700" dirty="0">
                <a:solidFill>
                  <a:schemeClr val="tx2"/>
                </a:solidFill>
                <a:latin typeface="Segoe" pitchFamily="34" charset="0"/>
                <a:cs typeface="Arial" charset="0"/>
              </a:rPr>
              <a:t>be interpreted to </a:t>
            </a:r>
            <a:r>
              <a:rPr lang="en-US" sz="700" dirty="0" smtClean="0">
                <a:solidFill>
                  <a:schemeClr val="tx2"/>
                </a:solidFill>
                <a:latin typeface="Segoe" pitchFamily="34" charset="0"/>
                <a:cs typeface="Arial" charset="0"/>
              </a:rPr>
              <a:t>be </a:t>
            </a:r>
            <a:r>
              <a:rPr lang="en-US" sz="700" dirty="0">
                <a:solidFill>
                  <a:schemeClr val="tx2"/>
                </a:solidFill>
                <a:latin typeface="Segoe" pitchFamily="34" charset="0"/>
                <a:cs typeface="Arial" charset="0"/>
              </a:rPr>
              <a:t>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p:cNvSpPr/>
          <p:nvPr/>
        </p:nvSpPr>
        <p:spPr bwMode="auto">
          <a:xfrm>
            <a:off x="0" y="1793876"/>
            <a:ext cx="12188825" cy="3877720"/>
          </a:xfrm>
          <a:prstGeom prst="rect">
            <a:avLst/>
          </a:prstGeom>
          <a:gradFill flip="none" rotWithShape="1">
            <a:gsLst>
              <a:gs pos="0">
                <a:schemeClr val="accent1">
                  <a:alpha val="0"/>
                </a:schemeClr>
              </a:gs>
              <a:gs pos="28000">
                <a:schemeClr val="accent2">
                  <a:shade val="45000"/>
                  <a:satMod val="170000"/>
                  <a:alpha val="13000"/>
                </a:schemeClr>
              </a:gs>
              <a:gs pos="70000">
                <a:schemeClr val="accent2">
                  <a:tint val="99000"/>
                  <a:shade val="65000"/>
                  <a:satMod val="155000"/>
                  <a:alpha val="24000"/>
                </a:schemeClr>
              </a:gs>
              <a:gs pos="100000">
                <a:schemeClr val="accent2">
                  <a:tint val="95500"/>
                  <a:shade val="100000"/>
                  <a:satMod val="155000"/>
                  <a:alpha val="42000"/>
                </a:schemeClr>
              </a:gs>
            </a:gsLst>
            <a:lin ang="10800000" scaled="0"/>
            <a:tileRect/>
          </a:gradFill>
          <a:ln>
            <a:headEnd type="none" w="med" len="med"/>
            <a:tailEnd type="none" w="med" len="med"/>
          </a:ln>
          <a:effectLst>
            <a:outerShdw blurRad="50800" dist="50800" dir="5400000" algn="ctr" rotWithShape="0">
              <a:srgbClr val="000000">
                <a:alpha val="18000"/>
              </a:srgbClr>
            </a:outerShdw>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2" name="Group 146"/>
          <p:cNvGrpSpPr/>
          <p:nvPr/>
        </p:nvGrpSpPr>
        <p:grpSpPr>
          <a:xfrm>
            <a:off x="322988" y="1932006"/>
            <a:ext cx="11147525" cy="3558092"/>
            <a:chOff x="265113" y="1642631"/>
            <a:chExt cx="11147525" cy="3558092"/>
          </a:xfrm>
        </p:grpSpPr>
        <p:grpSp>
          <p:nvGrpSpPr>
            <p:cNvPr id="3" name="Group 143"/>
            <p:cNvGrpSpPr/>
            <p:nvPr/>
          </p:nvGrpSpPr>
          <p:grpSpPr>
            <a:xfrm>
              <a:off x="413613" y="3506210"/>
              <a:ext cx="4164668" cy="1694513"/>
              <a:chOff x="413613" y="1577929"/>
              <a:chExt cx="4164668" cy="1694513"/>
            </a:xfrm>
          </p:grpSpPr>
          <p:pic>
            <p:nvPicPr>
              <p:cNvPr id="139" name="Picture 2"/>
              <p:cNvPicPr>
                <a:picLocks noChangeAspect="1" noChangeArrowheads="1"/>
              </p:cNvPicPr>
              <p:nvPr/>
            </p:nvPicPr>
            <p:blipFill>
              <a:blip r:embed="rId2" cstate="print"/>
              <a:srcRect/>
              <a:stretch>
                <a:fillRect/>
              </a:stretch>
            </p:blipFill>
            <p:spPr bwMode="auto">
              <a:xfrm>
                <a:off x="413613" y="1577929"/>
                <a:ext cx="1539012" cy="1694513"/>
              </a:xfrm>
              <a:prstGeom prst="rect">
                <a:avLst/>
              </a:prstGeom>
              <a:noFill/>
              <a:ln w="9525">
                <a:noFill/>
                <a:miter lim="800000"/>
                <a:headEnd/>
                <a:tailEnd/>
              </a:ln>
              <a:effectLst/>
            </p:spPr>
          </p:pic>
          <p:pic>
            <p:nvPicPr>
              <p:cNvPr id="141" name="Expression" descr="Expression-Studio_bL"/>
              <p:cNvPicPr preferRelativeResize="0">
                <a:picLocks noChangeAspect="1" noChangeArrowheads="1"/>
              </p:cNvPicPr>
              <p:nvPr/>
            </p:nvPicPr>
            <p:blipFill>
              <a:blip r:embed="rId3">
                <a:lum bright="100000" contrast="100000"/>
              </a:blip>
              <a:srcRect/>
              <a:stretch>
                <a:fillRect/>
              </a:stretch>
            </p:blipFill>
            <p:spPr bwMode="auto">
              <a:xfrm>
                <a:off x="1930080" y="2020499"/>
                <a:ext cx="2648201" cy="572482"/>
              </a:xfrm>
              <a:prstGeom prst="rect">
                <a:avLst/>
              </a:prstGeom>
              <a:noFill/>
              <a:ln w="9525">
                <a:noFill/>
                <a:miter lim="800000"/>
                <a:headEnd/>
                <a:tailEnd/>
              </a:ln>
              <a:effectLst>
                <a:outerShdw blurRad="12700" dist="38100" dir="2700000" sx="98000" sy="98000" algn="tl" rotWithShape="0">
                  <a:prstClr val="black">
                    <a:alpha val="56000"/>
                  </a:prstClr>
                </a:outerShdw>
              </a:effectLst>
            </p:spPr>
          </p:pic>
        </p:grpSp>
        <p:grpSp>
          <p:nvGrpSpPr>
            <p:cNvPr id="4" name="Group 142"/>
            <p:cNvGrpSpPr/>
            <p:nvPr/>
          </p:nvGrpSpPr>
          <p:grpSpPr>
            <a:xfrm>
              <a:off x="406222" y="1642631"/>
              <a:ext cx="4435224" cy="1585409"/>
              <a:chOff x="406222" y="3591869"/>
              <a:chExt cx="4435224" cy="1585409"/>
            </a:xfrm>
          </p:grpSpPr>
          <p:pic>
            <p:nvPicPr>
              <p:cNvPr id="137" name="Picture 2"/>
              <p:cNvPicPr>
                <a:picLocks noChangeAspect="1" noChangeArrowheads="1"/>
              </p:cNvPicPr>
              <p:nvPr/>
            </p:nvPicPr>
            <p:blipFill>
              <a:blip r:embed="rId4" cstate="print"/>
              <a:stretch>
                <a:fillRect/>
              </a:stretch>
            </p:blipFill>
            <p:spPr bwMode="auto">
              <a:xfrm>
                <a:off x="406222" y="3591869"/>
                <a:ext cx="1314220" cy="1585409"/>
              </a:xfrm>
              <a:prstGeom prst="rect">
                <a:avLst/>
              </a:prstGeom>
              <a:noFill/>
              <a:ln w="9525">
                <a:noFill/>
                <a:miter lim="800000"/>
                <a:headEnd/>
                <a:tailEnd/>
              </a:ln>
              <a:effectLst/>
            </p:spPr>
          </p:pic>
          <p:pic>
            <p:nvPicPr>
              <p:cNvPr id="142" name="Picture 3" descr="Visual Studio 2005 logo h white"/>
              <p:cNvPicPr>
                <a:picLocks noChangeAspect="1" noChangeArrowheads="1"/>
              </p:cNvPicPr>
              <p:nvPr/>
            </p:nvPicPr>
            <p:blipFill>
              <a:blip r:embed="rId5"/>
              <a:srcRect/>
              <a:stretch>
                <a:fillRect/>
              </a:stretch>
            </p:blipFill>
            <p:spPr bwMode="auto">
              <a:xfrm>
                <a:off x="1890532" y="4044235"/>
                <a:ext cx="2950914" cy="461785"/>
              </a:xfrm>
              <a:prstGeom prst="rect">
                <a:avLst/>
              </a:prstGeom>
              <a:noFill/>
              <a:ln w="9525">
                <a:noFill/>
                <a:miter lim="800000"/>
                <a:headEnd/>
                <a:tailEnd/>
              </a:ln>
            </p:spPr>
          </p:pic>
        </p:grpSp>
        <p:cxnSp>
          <p:nvCxnSpPr>
            <p:cNvPr id="146" name="Straight Connector 145"/>
            <p:cNvCxnSpPr/>
            <p:nvPr/>
          </p:nvCxnSpPr>
          <p:spPr>
            <a:xfrm>
              <a:off x="265113" y="3430588"/>
              <a:ext cx="11147525" cy="15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2" name="Title 1"/>
          <p:cNvSpPr>
            <a:spLocks noGrp="1"/>
          </p:cNvSpPr>
          <p:nvPr>
            <p:ph type="title"/>
          </p:nvPr>
        </p:nvSpPr>
        <p:spPr>
          <a:xfrm>
            <a:off x="471488" y="498475"/>
            <a:ext cx="11172825" cy="553998"/>
          </a:xfrm>
          <a:effectLst/>
        </p:spPr>
        <p:txBody>
          <a:bodyPr/>
          <a:lstStyle/>
          <a:p>
            <a:r>
              <a:rPr sz="4000" smtClean="0">
                <a:solidFill>
                  <a:schemeClr val="bg2"/>
                </a:solidFill>
              </a:rPr>
              <a:t>Building Applications With .NET</a:t>
            </a:r>
            <a:endParaRPr sz="4000">
              <a:solidFill>
                <a:schemeClr val="bg2"/>
              </a:solidFill>
            </a:endParaRPr>
          </a:p>
        </p:txBody>
      </p:sp>
      <p:pic>
        <p:nvPicPr>
          <p:cNvPr id="37" name="Picture 36" descr="circ-right.png"/>
          <p:cNvPicPr>
            <a:picLocks noChangeAspect="1"/>
          </p:cNvPicPr>
          <p:nvPr/>
        </p:nvPicPr>
        <p:blipFill>
          <a:blip r:embed="rId6"/>
          <a:stretch>
            <a:fillRect/>
          </a:stretch>
        </p:blipFill>
        <p:spPr>
          <a:xfrm>
            <a:off x="8845438" y="594898"/>
            <a:ext cx="3343387" cy="5821427"/>
          </a:xfrm>
          <a:prstGeom prst="rect">
            <a:avLst/>
          </a:prstGeom>
        </p:spPr>
      </p:pic>
      <p:pic>
        <p:nvPicPr>
          <p:cNvPr id="38" name="Picture 37" descr="circ-left.png"/>
          <p:cNvPicPr>
            <a:picLocks noChangeAspect="1"/>
          </p:cNvPicPr>
          <p:nvPr/>
        </p:nvPicPr>
        <p:blipFill>
          <a:blip r:embed="rId7"/>
          <a:stretch>
            <a:fillRect/>
          </a:stretch>
        </p:blipFill>
        <p:spPr>
          <a:xfrm>
            <a:off x="5511658" y="590523"/>
            <a:ext cx="3343387" cy="5821427"/>
          </a:xfrm>
          <a:prstGeom prst="rect">
            <a:avLst/>
          </a:prstGeom>
        </p:spPr>
      </p:pic>
      <p:pic>
        <p:nvPicPr>
          <p:cNvPr id="40" name="Picture 39" descr="logos-right.png"/>
          <p:cNvPicPr>
            <a:picLocks noChangeAspect="1"/>
          </p:cNvPicPr>
          <p:nvPr/>
        </p:nvPicPr>
        <p:blipFill>
          <a:blip r:embed="rId8" cstate="print"/>
          <a:stretch>
            <a:fillRect/>
          </a:stretch>
        </p:blipFill>
        <p:spPr>
          <a:xfrm>
            <a:off x="9605156" y="2936164"/>
            <a:ext cx="1628963" cy="1303171"/>
          </a:xfrm>
          <a:prstGeom prst="rect">
            <a:avLst/>
          </a:prstGeom>
        </p:spPr>
      </p:pic>
      <p:pic>
        <p:nvPicPr>
          <p:cNvPr id="48" name="Picture 47" descr="logos-left.png"/>
          <p:cNvPicPr>
            <a:picLocks noChangeAspect="1"/>
          </p:cNvPicPr>
          <p:nvPr/>
        </p:nvPicPr>
        <p:blipFill>
          <a:blip r:embed="rId9" cstate="print"/>
          <a:stretch>
            <a:fillRect/>
          </a:stretch>
        </p:blipFill>
        <p:spPr>
          <a:xfrm>
            <a:off x="6340475" y="2936164"/>
            <a:ext cx="1628964" cy="1303171"/>
          </a:xfrm>
          <a:prstGeom prst="rect">
            <a:avLst/>
          </a:prstGeom>
        </p:spPr>
      </p:pic>
      <p:sp>
        <p:nvSpPr>
          <p:cNvPr id="49" name="TextBox 48"/>
          <p:cNvSpPr txBox="1"/>
          <p:nvPr/>
        </p:nvSpPr>
        <p:spPr>
          <a:xfrm>
            <a:off x="6340475" y="2087402"/>
            <a:ext cx="1425039"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Segoe Light" pitchFamily="34" charset="0"/>
              </a:rPr>
              <a:t>web</a:t>
            </a:r>
            <a:endParaRPr lang="en-US" sz="3200" dirty="0">
              <a:effectLst>
                <a:outerShdw blurRad="38100" dist="38100" dir="2700000" algn="tl">
                  <a:srgbClr val="000000">
                    <a:alpha val="43137"/>
                  </a:srgbClr>
                </a:outerShdw>
              </a:effectLst>
              <a:latin typeface="Segoe Light" pitchFamily="34" charset="0"/>
            </a:endParaRPr>
          </a:p>
        </p:txBody>
      </p:sp>
      <p:sp>
        <p:nvSpPr>
          <p:cNvPr id="50" name="TextBox 49"/>
          <p:cNvSpPr txBox="1"/>
          <p:nvPr/>
        </p:nvSpPr>
        <p:spPr>
          <a:xfrm>
            <a:off x="9605156" y="2085427"/>
            <a:ext cx="1747651"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Segoe Light" pitchFamily="34" charset="0"/>
              </a:rPr>
              <a:t>desktop</a:t>
            </a:r>
            <a:endParaRPr lang="en-US" sz="3200" dirty="0">
              <a:effectLst>
                <a:outerShdw blurRad="38100" dist="38100" dir="2700000" algn="tl">
                  <a:srgbClr val="000000">
                    <a:alpha val="43137"/>
                  </a:srgbClr>
                </a:outerShdw>
              </a:effectLst>
              <a:latin typeface="Segoe Light" pitchFamily="34" charset="0"/>
            </a:endParaRPr>
          </a:p>
        </p:txBody>
      </p:sp>
      <p:cxnSp>
        <p:nvCxnSpPr>
          <p:cNvPr id="52" name="Straight Connector 51"/>
          <p:cNvCxnSpPr/>
          <p:nvPr/>
        </p:nvCxnSpPr>
        <p:spPr>
          <a:xfrm>
            <a:off x="6340475" y="2766951"/>
            <a:ext cx="1912876"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605156" y="2764971"/>
            <a:ext cx="1912876"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46" name="Picture 45" descr="circ-solid2.png"/>
          <p:cNvPicPr>
            <a:picLocks noChangeAspect="1"/>
          </p:cNvPicPr>
          <p:nvPr/>
        </p:nvPicPr>
        <p:blipFill>
          <a:blip r:embed="rId10"/>
          <a:stretch>
            <a:fillRect/>
          </a:stretch>
        </p:blipFill>
        <p:spPr>
          <a:xfrm>
            <a:off x="5883150" y="532318"/>
            <a:ext cx="5944613" cy="5944613"/>
          </a:xfrm>
          <a:prstGeom prst="rect">
            <a:avLst/>
          </a:prstGeom>
        </p:spPr>
      </p:pic>
      <p:grpSp>
        <p:nvGrpSpPr>
          <p:cNvPr id="63" name="Group 62"/>
          <p:cNvGrpSpPr/>
          <p:nvPr/>
        </p:nvGrpSpPr>
        <p:grpSpPr>
          <a:xfrm>
            <a:off x="5865476" y="534537"/>
            <a:ext cx="5937516" cy="5937516"/>
            <a:chOff x="1609725" y="230123"/>
            <a:chExt cx="5821427" cy="5821427"/>
          </a:xfrm>
        </p:grpSpPr>
        <p:pic>
          <p:nvPicPr>
            <p:cNvPr id="47" name="Picture 46" descr="circ-solid3.png"/>
            <p:cNvPicPr>
              <a:picLocks noChangeAspect="1"/>
            </p:cNvPicPr>
            <p:nvPr/>
          </p:nvPicPr>
          <p:blipFill>
            <a:blip r:embed="rId11"/>
            <a:stretch>
              <a:fillRect/>
            </a:stretch>
          </p:blipFill>
          <p:spPr>
            <a:xfrm>
              <a:off x="1609725" y="230123"/>
              <a:ext cx="5821427" cy="5821427"/>
            </a:xfrm>
            <a:prstGeom prst="rect">
              <a:avLst/>
            </a:prstGeom>
          </p:spPr>
        </p:pic>
        <p:sp>
          <p:nvSpPr>
            <p:cNvPr id="60" name="TextBox 59"/>
            <p:cNvSpPr txBox="1"/>
            <p:nvPr/>
          </p:nvSpPr>
          <p:spPr>
            <a:xfrm>
              <a:off x="3146362" y="4878775"/>
              <a:ext cx="2712626"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Segoe Light" pitchFamily="34" charset="0"/>
                </a:rPr>
                <a:t>media &amp; RIA</a:t>
              </a:r>
              <a:endParaRPr lang="en-US" sz="3200" dirty="0">
                <a:effectLst>
                  <a:outerShdw blurRad="38100" dist="38100" dir="2700000" algn="tl">
                    <a:srgbClr val="000000">
                      <a:alpha val="43137"/>
                    </a:srgbClr>
                  </a:outerShdw>
                </a:effectLst>
                <a:latin typeface="Segoe Light" pitchFamily="34" charset="0"/>
              </a:endParaRPr>
            </a:p>
          </p:txBody>
        </p:sp>
      </p:grpSp>
      <p:sp>
        <p:nvSpPr>
          <p:cNvPr id="56" name="TextBox 55"/>
          <p:cNvSpPr txBox="1"/>
          <p:nvPr/>
        </p:nvSpPr>
        <p:spPr>
          <a:xfrm>
            <a:off x="6837250" y="2099520"/>
            <a:ext cx="1425039"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Segoe Light" pitchFamily="34" charset="0"/>
              </a:rPr>
              <a:t>web</a:t>
            </a:r>
            <a:endParaRPr lang="en-US" sz="3200" dirty="0">
              <a:effectLst>
                <a:outerShdw blurRad="38100" dist="38100" dir="2700000" algn="tl">
                  <a:srgbClr val="000000">
                    <a:alpha val="43137"/>
                  </a:srgbClr>
                </a:outerShdw>
              </a:effectLst>
              <a:latin typeface="Segoe Light" pitchFamily="34" charset="0"/>
            </a:endParaRPr>
          </a:p>
        </p:txBody>
      </p:sp>
      <p:sp>
        <p:nvSpPr>
          <p:cNvPr id="57" name="TextBox 56"/>
          <p:cNvSpPr txBox="1"/>
          <p:nvPr/>
        </p:nvSpPr>
        <p:spPr>
          <a:xfrm>
            <a:off x="9235056" y="2097545"/>
            <a:ext cx="1747651"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Segoe Light" pitchFamily="34" charset="0"/>
              </a:rPr>
              <a:t>desktop</a:t>
            </a:r>
            <a:endParaRPr lang="en-US" sz="3200" dirty="0">
              <a:effectLst>
                <a:outerShdw blurRad="38100" dist="38100" dir="2700000" algn="tl">
                  <a:srgbClr val="000000">
                    <a:alpha val="43137"/>
                  </a:srgbClr>
                </a:outerShdw>
              </a:effectLst>
              <a:latin typeface="Segoe Light" pitchFamily="34" charset="0"/>
            </a:endParaRPr>
          </a:p>
        </p:txBody>
      </p:sp>
      <p:pic>
        <p:nvPicPr>
          <p:cNvPr id="45" name="Picture 3" descr="\\sharepoint\sites\silverlight\Marketing\Branding\Logo_Lockups_r\Logo_Lockups_r\vertical_r\Sl_v_rgb_r.png"/>
          <p:cNvPicPr>
            <a:picLocks noChangeAspect="1" noChangeArrowheads="1"/>
          </p:cNvPicPr>
          <p:nvPr/>
        </p:nvPicPr>
        <p:blipFill>
          <a:blip r:embed="rId12" cstate="print"/>
          <a:srcRect/>
          <a:stretch>
            <a:fillRect/>
          </a:stretch>
        </p:blipFill>
        <p:spPr bwMode="auto">
          <a:xfrm>
            <a:off x="8126721" y="3685558"/>
            <a:ext cx="1385413" cy="1546591"/>
          </a:xfrm>
          <a:prstGeom prst="rect">
            <a:avLst/>
          </a:prstGeom>
          <a:noFill/>
        </p:spPr>
      </p:pic>
      <p:cxnSp>
        <p:nvCxnSpPr>
          <p:cNvPr id="65" name="Straight Connector 64"/>
          <p:cNvCxnSpPr/>
          <p:nvPr/>
        </p:nvCxnSpPr>
        <p:spPr>
          <a:xfrm>
            <a:off x="7469579" y="5284521"/>
            <a:ext cx="2790702"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5694554" y="348158"/>
            <a:ext cx="6260909" cy="6205536"/>
          </a:xfrm>
          <a:prstGeom prst="ellipse">
            <a:avLst/>
          </a:prstGeom>
          <a:gradFill flip="none" rotWithShape="1">
            <a:gsLst>
              <a:gs pos="0">
                <a:schemeClr val="accent3">
                  <a:tint val="62000"/>
                  <a:satMod val="180000"/>
                  <a:alpha val="0"/>
                </a:schemeClr>
              </a:gs>
              <a:gs pos="65000">
                <a:schemeClr val="accent3">
                  <a:tint val="32000"/>
                  <a:satMod val="250000"/>
                  <a:alpha val="26000"/>
                </a:schemeClr>
              </a:gs>
              <a:gs pos="100000">
                <a:schemeClr val="accent3">
                  <a:tint val="23000"/>
                  <a:satMod val="300000"/>
                  <a:alpha val="1000"/>
                </a:schemeClr>
              </a:gs>
            </a:gsLst>
            <a:path path="circle">
              <a:fillToRect l="100000" t="100000"/>
            </a:path>
            <a:tileRect r="-100000" b="-100000"/>
          </a:gradFill>
          <a:ln>
            <a:headEnd type="none" w="med" len="med"/>
            <a:tailEnd type="none" w="med" len="med"/>
          </a:ln>
          <a:effectLst>
            <a:glow rad="228600">
              <a:schemeClr val="accent2">
                <a:satMod val="175000"/>
                <a:alpha val="40000"/>
              </a:schemeClr>
            </a:glow>
            <a:outerShdw blurRad="50800" dist="38100" dir="5400000" rotWithShape="0">
              <a:srgbClr val="000000">
                <a:alpha val="35000"/>
              </a:srgb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sz="2300" dirty="0">
              <a:solidFill>
                <a:schemeClr val="tx1"/>
              </a:solidFill>
              <a:effectLst>
                <a:outerShdw blurRad="38100" dist="38100" dir="2700000" algn="tl">
                  <a:srgbClr val="000000">
                    <a:alpha val="43137"/>
                  </a:srgbClr>
                </a:outerShdw>
              </a:effectLst>
              <a:latin typeface="Segoe" pitchFamily="34" charset="0"/>
            </a:endParaRPr>
          </a:p>
        </p:txBody>
      </p:sp>
      <p:pic>
        <p:nvPicPr>
          <p:cNvPr id="39" name="Picture 38" descr="circ-net.png"/>
          <p:cNvPicPr>
            <a:picLocks noChangeAspect="1"/>
          </p:cNvPicPr>
          <p:nvPr/>
        </p:nvPicPr>
        <p:blipFill>
          <a:blip r:embed="rId13" cstate="print"/>
          <a:stretch>
            <a:fillRect/>
          </a:stretch>
        </p:blipFill>
        <p:spPr>
          <a:xfrm>
            <a:off x="7941744" y="2872202"/>
            <a:ext cx="1776352" cy="726784"/>
          </a:xfrm>
          <a:prstGeom prst="rect">
            <a:avLst/>
          </a:prstGeom>
          <a:effectLst>
            <a:reflection blurRad="6350" stA="50000" endA="300" endPos="90000" dist="508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10"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left)">
                                      <p:cBhvr>
                                        <p:cTn id="31" dur="500"/>
                                        <p:tgtEl>
                                          <p:spTgt spid="53"/>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49"/>
                                        </p:tgtEl>
                                      </p:cBhvr>
                                    </p:animEffect>
                                    <p:set>
                                      <p:cBhvr>
                                        <p:cTn id="40" dur="1" fill="hold">
                                          <p:stCondLst>
                                            <p:cond delay="499"/>
                                          </p:stCondLst>
                                        </p:cTn>
                                        <p:tgtEl>
                                          <p:spTgt spid="49"/>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52"/>
                                        </p:tgtEl>
                                      </p:cBhvr>
                                    </p:animEffect>
                                    <p:set>
                                      <p:cBhvr>
                                        <p:cTn id="43" dur="1" fill="hold">
                                          <p:stCondLst>
                                            <p:cond delay="499"/>
                                          </p:stCondLst>
                                        </p:cTn>
                                        <p:tgtEl>
                                          <p:spTgt spid="5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8"/>
                                        </p:tgtEl>
                                      </p:cBhvr>
                                    </p:animEffect>
                                    <p:set>
                                      <p:cBhvr>
                                        <p:cTn id="46" dur="1" fill="hold">
                                          <p:stCondLst>
                                            <p:cond delay="499"/>
                                          </p:stCondLst>
                                        </p:cTn>
                                        <p:tgtEl>
                                          <p:spTgt spid="48"/>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50"/>
                                        </p:tgtEl>
                                      </p:cBhvr>
                                    </p:animEffect>
                                    <p:set>
                                      <p:cBhvr>
                                        <p:cTn id="49" dur="1" fill="hold">
                                          <p:stCondLst>
                                            <p:cond delay="499"/>
                                          </p:stCondLst>
                                        </p:cTn>
                                        <p:tgtEl>
                                          <p:spTgt spid="5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7"/>
                                        </p:tgtEl>
                                      </p:cBhvr>
                                    </p:animEffect>
                                    <p:set>
                                      <p:cBhvr>
                                        <p:cTn id="58" dur="1" fill="hold">
                                          <p:stCondLst>
                                            <p:cond delay="499"/>
                                          </p:stCondLst>
                                        </p:cTn>
                                        <p:tgtEl>
                                          <p:spTgt spid="37"/>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8"/>
                                        </p:tgtEl>
                                      </p:cBhvr>
                                    </p:animEffect>
                                    <p:set>
                                      <p:cBhvr>
                                        <p:cTn id="61" dur="1" fill="hold">
                                          <p:stCondLst>
                                            <p:cond delay="499"/>
                                          </p:stCondLst>
                                        </p:cTn>
                                        <p:tgtEl>
                                          <p:spTgt spid="38"/>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par>
                                <p:cTn id="71" presetID="10" presetClass="exit" presetSubtype="0" fill="hold" nodeType="withEffect">
                                  <p:stCondLst>
                                    <p:cond delay="0"/>
                                  </p:stCondLst>
                                  <p:childTnLst>
                                    <p:animEffect transition="out" filter="fade">
                                      <p:cBhvr>
                                        <p:cTn id="72" dur="500"/>
                                        <p:tgtEl>
                                          <p:spTgt spid="46"/>
                                        </p:tgtEl>
                                      </p:cBhvr>
                                    </p:animEffect>
                                    <p:set>
                                      <p:cBhvr>
                                        <p:cTn id="73" dur="1" fill="hold">
                                          <p:stCondLst>
                                            <p:cond delay="499"/>
                                          </p:stCondLst>
                                        </p:cTn>
                                        <p:tgtEl>
                                          <p:spTgt spid="46"/>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500"/>
                                        <p:tgtEl>
                                          <p:spTgt spid="63"/>
                                        </p:tgtEl>
                                      </p:cBhvr>
                                    </p:animEffec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left)">
                                      <p:cBhvr>
                                        <p:cTn id="80" dur="500"/>
                                        <p:tgtEl>
                                          <p:spTgt spid="65"/>
                                        </p:tgtEl>
                                      </p:cBhvr>
                                    </p:animEffect>
                                  </p:childTnLst>
                                </p:cTn>
                              </p:par>
                            </p:childTnLst>
                          </p:cTn>
                        </p:par>
                        <p:par>
                          <p:cTn id="81" fill="hold">
                            <p:stCondLst>
                              <p:cond delay="1000"/>
                            </p:stCondLst>
                            <p:childTnLst>
                              <p:par>
                                <p:cTn id="82" presetID="10" presetClass="entr" presetSubtype="0" fill="hold"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97"/>
                                        </p:tgtEl>
                                        <p:attrNameLst>
                                          <p:attrName>style.visibility</p:attrName>
                                        </p:attrNameLst>
                                      </p:cBhvr>
                                      <p:to>
                                        <p:strVal val="visible"/>
                                      </p:to>
                                    </p:set>
                                    <p:animEffect transition="in" filter="fade">
                                      <p:cBhvr>
                                        <p:cTn id="89" dur="500"/>
                                        <p:tgtEl>
                                          <p:spTgt spid="97"/>
                                        </p:tgtEl>
                                      </p:cBhvr>
                                    </p:animEffect>
                                  </p:childTnLst>
                                </p:cTn>
                              </p:par>
                              <p:par>
                                <p:cTn id="90" presetID="10" presetClass="exit" presetSubtype="0" fill="hold" nodeType="withEffect">
                                  <p:stCondLst>
                                    <p:cond delay="0"/>
                                  </p:stCondLst>
                                  <p:childTnLst>
                                    <p:animEffect transition="out" filter="fade">
                                      <p:cBhvr>
                                        <p:cTn id="91" dur="500"/>
                                        <p:tgtEl>
                                          <p:spTgt spid="45"/>
                                        </p:tgtEl>
                                      </p:cBhvr>
                                    </p:animEffect>
                                    <p:set>
                                      <p:cBhvr>
                                        <p:cTn id="92" dur="1" fill="hold">
                                          <p:stCondLst>
                                            <p:cond delay="499"/>
                                          </p:stCondLst>
                                        </p:cTn>
                                        <p:tgtEl>
                                          <p:spTgt spid="45"/>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65"/>
                                        </p:tgtEl>
                                      </p:cBhvr>
                                    </p:animEffect>
                                    <p:set>
                                      <p:cBhvr>
                                        <p:cTn id="95" dur="1" fill="hold">
                                          <p:stCondLst>
                                            <p:cond delay="499"/>
                                          </p:stCondLst>
                                        </p:cTn>
                                        <p:tgtEl>
                                          <p:spTgt spid="65"/>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48"/>
                                        </p:tgtEl>
                                        <p:attrNameLst>
                                          <p:attrName>style.visibility</p:attrName>
                                        </p:attrNameLst>
                                      </p:cBhvr>
                                      <p:to>
                                        <p:strVal val="visible"/>
                                      </p:to>
                                    </p:set>
                                    <p:animEffect transition="in" filter="wipe(left)">
                                      <p:cBhvr>
                                        <p:cTn id="103" dur="500"/>
                                        <p:tgtEl>
                                          <p:spTgt spid="148"/>
                                        </p:tgtEl>
                                      </p:cBhvr>
                                    </p:animEffect>
                                  </p:childTnLst>
                                </p:cTn>
                              </p:par>
                            </p:childTnLst>
                          </p:cTn>
                        </p:par>
                        <p:par>
                          <p:cTn id="104" fill="hold">
                            <p:stCondLst>
                              <p:cond delay="1500"/>
                            </p:stCondLst>
                            <p:childTnLst>
                              <p:par>
                                <p:cTn id="105" presetID="22" presetClass="entr" presetSubtype="8" fill="hold" nodeType="after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wipe(left)">
                                      <p:cBhvr>
                                        <p:cTn id="10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49" grpId="0"/>
      <p:bldP spid="49" grpId="1"/>
      <p:bldP spid="50" grpId="0"/>
      <p:bldP spid="50" grpId="1"/>
      <p:bldP spid="56" grpId="0"/>
      <p:bldP spid="57" grpId="0"/>
      <p:bldP spid="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Web Theather" descr="Fox_Sample.JPG"/>
          <p:cNvPicPr>
            <a:picLocks noChangeAspect="1"/>
          </p:cNvPicPr>
          <p:nvPr/>
        </p:nvPicPr>
        <p:blipFill>
          <a:blip r:embed="rId3" cstate="screen"/>
          <a:stretch>
            <a:fillRect/>
          </a:stretch>
        </p:blipFill>
        <p:spPr>
          <a:xfrm>
            <a:off x="48987" y="1614262"/>
            <a:ext cx="4987720" cy="2827111"/>
          </a:xfrm>
          <a:prstGeom prst="roundRect">
            <a:avLst>
              <a:gd name="adj" fmla="val 0"/>
            </a:avLst>
          </a:prstGeom>
          <a:solidFill>
            <a:srgbClr val="FFFFFF">
              <a:shade val="85000"/>
            </a:srgbClr>
          </a:solidFill>
          <a:ln>
            <a:noFill/>
          </a:ln>
          <a:effectLst>
            <a:reflection blurRad="6350" stA="50000" endA="300" endPos="55500" dist="50800" dir="5400000" sy="-100000" algn="bl" rotWithShape="0"/>
          </a:effectLst>
          <a:scene3d>
            <a:camera prst="perspectiveHeroicExtremeRightFacing" fov="3900000">
              <a:rot lat="449631" lon="20136786" rev="256838"/>
            </a:camera>
            <a:lightRig rig="threePt" dir="t"/>
          </a:scene3d>
        </p:spPr>
      </p:pic>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Media Capabilities</a:t>
            </a:r>
            <a:endParaRPr lang="en-US" dirty="0">
              <a:effectLst>
                <a:outerShdw blurRad="38100" dist="38100" dir="2700000" algn="tl">
                  <a:srgbClr val="000000">
                    <a:alpha val="43137"/>
                  </a:srgbClr>
                </a:outerShdw>
              </a:effectLst>
            </a:endParaRPr>
          </a:p>
        </p:txBody>
      </p:sp>
      <p:sp>
        <p:nvSpPr>
          <p:cNvPr id="15" name="Text Placeholder 14"/>
          <p:cNvSpPr>
            <a:spLocks noGrp="1"/>
          </p:cNvSpPr>
          <p:nvPr>
            <p:ph type="body" sz="quarter" idx="4294967295"/>
          </p:nvPr>
        </p:nvSpPr>
        <p:spPr>
          <a:xfrm>
            <a:off x="5290455" y="1134488"/>
            <a:ext cx="6567033" cy="1446550"/>
          </a:xfrm>
        </p:spPr>
        <p:txBody>
          <a:bodyPr/>
          <a:lstStyle/>
          <a:p>
            <a:pPr marL="236538" lvl="0" indent="-236538">
              <a:lnSpc>
                <a:spcPct val="100000"/>
              </a:lnSpc>
              <a:spcBef>
                <a:spcPts val="0"/>
              </a:spcBef>
              <a:spcAft>
                <a:spcPts val="600"/>
              </a:spcAft>
              <a:buClr>
                <a:schemeClr val="bg2"/>
              </a:buClr>
              <a:buNone/>
            </a:pPr>
            <a:r>
              <a:rPr lang="en-US" dirty="0" smtClean="0">
                <a:solidFill>
                  <a:schemeClr val="bg2"/>
                </a:solidFill>
              </a:rPr>
              <a:t>Quality</a:t>
            </a:r>
          </a:p>
          <a:p>
            <a:pPr marL="236538" lvl="0" indent="-236538">
              <a:lnSpc>
                <a:spcPct val="100000"/>
              </a:lnSpc>
              <a:spcBef>
                <a:spcPts val="0"/>
              </a:spcBef>
              <a:spcAft>
                <a:spcPts val="600"/>
              </a:spcAft>
              <a:buClr>
                <a:schemeClr val="bg2"/>
              </a:buClr>
            </a:pPr>
            <a:r>
              <a:rPr lang="en-US" dirty="0" smtClean="0"/>
              <a:t>Stunning </a:t>
            </a:r>
            <a:r>
              <a:rPr lang="en-US" dirty="0" smtClean="0"/>
              <a:t>HD video quality</a:t>
            </a:r>
            <a:endParaRPr lang="en-US" dirty="0" smtClean="0"/>
          </a:p>
          <a:p>
            <a:pPr marL="236538" lvl="0" indent="-236538">
              <a:lnSpc>
                <a:spcPct val="100000"/>
              </a:lnSpc>
              <a:spcBef>
                <a:spcPts val="0"/>
              </a:spcBef>
              <a:spcAft>
                <a:spcPts val="600"/>
              </a:spcAft>
              <a:buClr>
                <a:schemeClr val="bg2"/>
              </a:buClr>
            </a:pPr>
            <a:r>
              <a:rPr lang="en-US" dirty="0" smtClean="0"/>
              <a:t>DVD-like interactivity and overlays</a:t>
            </a:r>
          </a:p>
        </p:txBody>
      </p:sp>
      <p:sp>
        <p:nvSpPr>
          <p:cNvPr id="5" name="Text Placeholder 14"/>
          <p:cNvSpPr txBox="1">
            <a:spLocks/>
          </p:cNvSpPr>
          <p:nvPr/>
        </p:nvSpPr>
        <p:spPr bwMode="auto">
          <a:xfrm>
            <a:off x="5290455" y="2781350"/>
            <a:ext cx="6567033" cy="14465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36538" marR="0" lvl="0" indent="-236538" algn="l" defTabSz="1217613" rtl="0" eaLnBrk="1" fontAlgn="base" latinLnBrk="0" hangingPunct="1">
              <a:lnSpc>
                <a:spcPct val="100000"/>
              </a:lnSpc>
              <a:spcBef>
                <a:spcPts val="0"/>
              </a:spcBef>
              <a:spcAft>
                <a:spcPts val="600"/>
              </a:spcAft>
              <a:buClr>
                <a:schemeClr val="bg2"/>
              </a:buClr>
              <a:buSzTx/>
              <a:buFont typeface="Arial" charset="0"/>
              <a:buNone/>
              <a:tabLst/>
              <a:defRPr/>
            </a:pPr>
            <a:r>
              <a:rPr kumimoji="0" lang="en-US" sz="2800" b="0" i="0" u="none" strike="noStrike" kern="1200" cap="none" spc="0" normalizeH="0" baseline="0" noProof="0" dirty="0" smtClean="0">
                <a:ln>
                  <a:noFill/>
                </a:ln>
                <a:solidFill>
                  <a:schemeClr val="bg2"/>
                </a:solidFill>
                <a:effectLst/>
                <a:uLnTx/>
                <a:uFillTx/>
                <a:latin typeface="+mn-lt"/>
                <a:ea typeface="+mn-ea"/>
                <a:cs typeface="+mn-cs"/>
              </a:rPr>
              <a:t>Flexible Development</a:t>
            </a:r>
          </a:p>
          <a:p>
            <a:pPr marL="236538" marR="0" lvl="0" indent="-236538" algn="l" defTabSz="1217613" rtl="0" eaLnBrk="1" fontAlgn="base" latinLnBrk="0" hangingPunct="1">
              <a:lnSpc>
                <a:spcPct val="100000"/>
              </a:lnSpc>
              <a:spcBef>
                <a:spcPts val="0"/>
              </a:spcBef>
              <a:spcAft>
                <a:spcPts val="600"/>
              </a:spcAft>
              <a:buClr>
                <a:schemeClr val="bg2"/>
              </a:buClr>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Integrate w/ existing AJAX frameworks</a:t>
            </a:r>
          </a:p>
          <a:p>
            <a:pPr marL="236538" marR="0" lvl="0" indent="-236538" algn="l" defTabSz="1217613" rtl="0" eaLnBrk="1" fontAlgn="base" latinLnBrk="0" hangingPunct="1">
              <a:lnSpc>
                <a:spcPct val="100000"/>
              </a:lnSpc>
              <a:spcBef>
                <a:spcPts val="0"/>
              </a:spcBef>
              <a:spcAft>
                <a:spcPts val="600"/>
              </a:spcAft>
              <a:buClr>
                <a:schemeClr val="bg2"/>
              </a:buClr>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SMPTE-standard VC-1, WMV and MP3</a:t>
            </a:r>
          </a:p>
        </p:txBody>
      </p:sp>
      <p:sp>
        <p:nvSpPr>
          <p:cNvPr id="6" name="Text Placeholder 14"/>
          <p:cNvSpPr txBox="1">
            <a:spLocks/>
          </p:cNvSpPr>
          <p:nvPr/>
        </p:nvSpPr>
        <p:spPr bwMode="auto">
          <a:xfrm>
            <a:off x="5290455" y="4441374"/>
            <a:ext cx="6567033" cy="18774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36538" marR="0" lvl="0" indent="-236538" algn="l" defTabSz="1217613" rtl="0" eaLnBrk="1" fontAlgn="base" latinLnBrk="0" hangingPunct="1">
              <a:lnSpc>
                <a:spcPct val="100000"/>
              </a:lnSpc>
              <a:spcBef>
                <a:spcPts val="0"/>
              </a:spcBef>
              <a:spcAft>
                <a:spcPts val="600"/>
              </a:spcAft>
              <a:buClr>
                <a:schemeClr val="bg2"/>
              </a:buClr>
              <a:buSzTx/>
              <a:buFont typeface="Arial" charset="0"/>
              <a:buNone/>
              <a:tabLst/>
              <a:defRPr/>
            </a:pPr>
            <a:r>
              <a:rPr kumimoji="0" lang="en-US" sz="2800" b="0" i="0" u="none" strike="noStrike" kern="1200" cap="none" spc="0" normalizeH="0" baseline="0" noProof="0" dirty="0" smtClean="0">
                <a:ln>
                  <a:noFill/>
                </a:ln>
                <a:solidFill>
                  <a:schemeClr val="bg2"/>
                </a:solidFill>
                <a:effectLst/>
                <a:uLnTx/>
                <a:uFillTx/>
                <a:latin typeface="+mn-lt"/>
                <a:ea typeface="+mn-ea"/>
                <a:cs typeface="+mn-cs"/>
              </a:rPr>
              <a:t>Delivery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36538" marR="0" lvl="0" indent="-236538" algn="l" defTabSz="1217613" rtl="0" eaLnBrk="1" fontAlgn="base" latinLnBrk="0" hangingPunct="1">
              <a:lnSpc>
                <a:spcPct val="100000"/>
              </a:lnSpc>
              <a:spcBef>
                <a:spcPts val="0"/>
              </a:spcBef>
              <a:spcAft>
                <a:spcPts val="600"/>
              </a:spcAft>
              <a:buClr>
                <a:schemeClr val="bg2"/>
              </a:buClr>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Live Streaming or On-Demand</a:t>
            </a:r>
          </a:p>
          <a:p>
            <a:pPr marL="236538" marR="0" lvl="0" indent="-236538" algn="l" defTabSz="1217613" rtl="0" eaLnBrk="1" fontAlgn="base" latinLnBrk="0" hangingPunct="1">
              <a:lnSpc>
                <a:spcPct val="100000"/>
              </a:lnSpc>
              <a:spcBef>
                <a:spcPts val="0"/>
              </a:spcBef>
              <a:spcAft>
                <a:spcPts val="600"/>
              </a:spcAft>
              <a:buClr>
                <a:schemeClr val="bg2"/>
              </a:buClr>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Performance, scale and cost advantages over other solutions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5" grpId="0" uiExpand="1"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Designer/Developer Collaboration</a:t>
            </a:r>
            <a:endParaRPr lang="en-US" dirty="0"/>
          </a:p>
        </p:txBody>
      </p:sp>
      <p:grpSp>
        <p:nvGrpSpPr>
          <p:cNvPr id="9" name="Group 8"/>
          <p:cNvGrpSpPr/>
          <p:nvPr/>
        </p:nvGrpSpPr>
        <p:grpSpPr>
          <a:xfrm>
            <a:off x="-1" y="1483518"/>
            <a:ext cx="12188825" cy="4208463"/>
            <a:chOff x="-1" y="1793875"/>
            <a:chExt cx="12188825" cy="4208463"/>
          </a:xfrm>
          <a:effectLst>
            <a:reflection blurRad="6350" stA="50000" endA="300" endPos="55500" dist="50800" dir="5400000" sy="-100000" algn="bl" rotWithShape="0"/>
          </a:effectLst>
        </p:grpSpPr>
        <p:sp>
          <p:nvSpPr>
            <p:cNvPr id="8" name="Rectangle 7"/>
            <p:cNvSpPr/>
            <p:nvPr/>
          </p:nvSpPr>
          <p:spPr bwMode="auto">
            <a:xfrm>
              <a:off x="-1" y="1793875"/>
              <a:ext cx="12188825" cy="4208463"/>
            </a:xfrm>
            <a:prstGeom prst="rect">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4" name="Picture 3" descr="page1.JPG"/>
            <p:cNvPicPr>
              <a:picLocks noChangeAspect="1"/>
            </p:cNvPicPr>
            <p:nvPr/>
          </p:nvPicPr>
          <p:blipFill>
            <a:blip r:embed="rId2"/>
            <a:srcRect l="32812" t="21809" r="35156" b="20300"/>
            <a:stretch>
              <a:fillRect/>
            </a:stretch>
          </p:blipFill>
          <p:spPr>
            <a:xfrm>
              <a:off x="44389" y="1793875"/>
              <a:ext cx="2928958" cy="3970225"/>
            </a:xfrm>
            <a:prstGeom prst="rect">
              <a:avLst/>
            </a:prstGeom>
          </p:spPr>
        </p:pic>
        <p:pic>
          <p:nvPicPr>
            <p:cNvPr id="5" name="Picture 4" descr="page3.jpg"/>
            <p:cNvPicPr>
              <a:picLocks noChangeAspect="1"/>
            </p:cNvPicPr>
            <p:nvPr/>
          </p:nvPicPr>
          <p:blipFill>
            <a:blip r:embed="rId3"/>
            <a:srcRect l="33594" t="21809" r="33593" b="20950"/>
            <a:stretch>
              <a:fillRect/>
            </a:stretch>
          </p:blipFill>
          <p:spPr>
            <a:xfrm>
              <a:off x="5866483" y="1793875"/>
              <a:ext cx="3000396" cy="3925614"/>
            </a:xfrm>
            <a:prstGeom prst="rect">
              <a:avLst/>
            </a:prstGeom>
          </p:spPr>
        </p:pic>
        <p:pic>
          <p:nvPicPr>
            <p:cNvPr id="6" name="Picture 5" descr="page5.jpg"/>
            <p:cNvPicPr>
              <a:picLocks noChangeAspect="1"/>
            </p:cNvPicPr>
            <p:nvPr/>
          </p:nvPicPr>
          <p:blipFill>
            <a:blip r:embed="rId4"/>
            <a:srcRect l="32813" t="21809" r="33594" b="20949"/>
            <a:stretch>
              <a:fillRect/>
            </a:stretch>
          </p:blipFill>
          <p:spPr>
            <a:xfrm>
              <a:off x="8864735" y="1793875"/>
              <a:ext cx="3071834" cy="3925614"/>
            </a:xfrm>
            <a:prstGeom prst="rect">
              <a:avLst/>
            </a:prstGeom>
          </p:spPr>
        </p:pic>
        <p:pic>
          <p:nvPicPr>
            <p:cNvPr id="3" name="Picture 2" descr="page2.jpg"/>
            <p:cNvPicPr>
              <a:picLocks noChangeAspect="1"/>
            </p:cNvPicPr>
            <p:nvPr/>
          </p:nvPicPr>
          <p:blipFill>
            <a:blip r:embed="rId5"/>
            <a:srcRect l="32813" t="21809" r="35156" b="20950"/>
            <a:stretch>
              <a:fillRect/>
            </a:stretch>
          </p:blipFill>
          <p:spPr>
            <a:xfrm>
              <a:off x="2939670" y="1793875"/>
              <a:ext cx="2928958" cy="3925614"/>
            </a:xfrm>
            <a:prstGeom prst="rect">
              <a:avLst/>
            </a:prstGeom>
          </p:spPr>
        </p:pic>
      </p:grpSp>
      <p:grpSp>
        <p:nvGrpSpPr>
          <p:cNvPr id="13" name="Group 12"/>
          <p:cNvGrpSpPr/>
          <p:nvPr/>
        </p:nvGrpSpPr>
        <p:grpSpPr>
          <a:xfrm>
            <a:off x="12638" y="1483518"/>
            <a:ext cx="12176187" cy="4208463"/>
            <a:chOff x="0" y="1793875"/>
            <a:chExt cx="12176187" cy="4208463"/>
          </a:xfrm>
          <a:effectLst>
            <a:reflection blurRad="6350" stA="50000" endA="300" endPos="55500" dist="50800" dir="5400000" sy="-100000" algn="bl" rotWithShape="0"/>
          </a:effectLst>
        </p:grpSpPr>
        <p:sp>
          <p:nvSpPr>
            <p:cNvPr id="10" name="Rectangle 9"/>
            <p:cNvSpPr/>
            <p:nvPr/>
          </p:nvSpPr>
          <p:spPr bwMode="auto">
            <a:xfrm>
              <a:off x="0" y="1793875"/>
              <a:ext cx="12176187" cy="4208463"/>
            </a:xfrm>
            <a:prstGeom prst="rect">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7" name="Picture 6" descr="page6.jpg"/>
            <p:cNvPicPr>
              <a:picLocks noChangeAspect="1"/>
            </p:cNvPicPr>
            <p:nvPr/>
          </p:nvPicPr>
          <p:blipFill>
            <a:blip r:embed="rId6"/>
            <a:srcRect l="3621" t="25000" r="4483" b="19791"/>
            <a:stretch>
              <a:fillRect/>
            </a:stretch>
          </p:blipFill>
          <p:spPr>
            <a:xfrm>
              <a:off x="0" y="1974780"/>
              <a:ext cx="8623738" cy="3885664"/>
            </a:xfrm>
            <a:prstGeom prst="rect">
              <a:avLst/>
            </a:prstGeom>
          </p:spPr>
        </p:pic>
        <p:pic>
          <p:nvPicPr>
            <p:cNvPr id="11" name="Picture 10" descr="page7.jpg"/>
            <p:cNvPicPr>
              <a:picLocks noChangeAspect="1"/>
            </p:cNvPicPr>
            <p:nvPr/>
          </p:nvPicPr>
          <p:blipFill>
            <a:blip r:embed="rId7"/>
            <a:srcRect l="34138" t="26157" r="36181" b="20000"/>
            <a:stretch>
              <a:fillRect/>
            </a:stretch>
          </p:blipFill>
          <p:spPr>
            <a:xfrm>
              <a:off x="8649069" y="2278281"/>
              <a:ext cx="2714078" cy="3692525"/>
            </a:xfrm>
            <a:prstGeom prst="rect">
              <a:avLst/>
            </a:prstGeom>
          </p:spPr>
        </p:pic>
        <p:sp>
          <p:nvSpPr>
            <p:cNvPr id="12" name="TextBox 11"/>
            <p:cNvSpPr txBox="1"/>
            <p:nvPr/>
          </p:nvSpPr>
          <p:spPr>
            <a:xfrm>
              <a:off x="7330987" y="2869315"/>
              <a:ext cx="1024758" cy="1569660"/>
            </a:xfrm>
            <a:prstGeom prst="rect">
              <a:avLst/>
            </a:prstGeom>
            <a:noFill/>
          </p:spPr>
          <p:txBody>
            <a:bodyPr wrap="square" rtlCol="0">
              <a:spAutoFit/>
            </a:bodyPr>
            <a:lstStyle/>
            <a:p>
              <a:r>
                <a:rPr lang="en-US" sz="9600" dirty="0" smtClean="0">
                  <a:solidFill>
                    <a:schemeClr val="bg1"/>
                  </a:solidFill>
                </a:rPr>
                <a:t>=</a:t>
              </a:r>
              <a:endParaRPr lang="en-US" sz="9600" dirty="0">
                <a:solidFill>
                  <a:schemeClr val="bg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8" descr="Expression-Studio_bL"/>
          <p:cNvPicPr>
            <a:picLocks noChangeAspect="1" noChangeArrowheads="1"/>
          </p:cNvPicPr>
          <p:nvPr/>
        </p:nvPicPr>
        <p:blipFill>
          <a:blip r:embed="rId2">
            <a:lum bright="100000"/>
          </a:blip>
          <a:stretch>
            <a:fillRect/>
          </a:stretch>
        </p:blipFill>
        <p:spPr bwMode="auto">
          <a:xfrm>
            <a:off x="471488" y="337158"/>
            <a:ext cx="4169960" cy="906882"/>
          </a:xfrm>
          <a:prstGeom prst="rect">
            <a:avLst/>
          </a:prstGeom>
          <a:noFill/>
          <a:ln>
            <a:noFill/>
          </a:ln>
        </p:spPr>
      </p:pic>
      <p:pic>
        <p:nvPicPr>
          <p:cNvPr id="30" name="Picture 2"/>
          <p:cNvPicPr>
            <a:picLocks noChangeAspect="1" noChangeArrowheads="1"/>
          </p:cNvPicPr>
          <p:nvPr/>
        </p:nvPicPr>
        <p:blipFill>
          <a:blip r:embed="rId3"/>
          <a:stretch>
            <a:fillRect/>
          </a:stretch>
        </p:blipFill>
        <p:spPr bwMode="auto">
          <a:xfrm>
            <a:off x="471488" y="1349219"/>
            <a:ext cx="4431395" cy="4878600"/>
          </a:xfrm>
          <a:prstGeom prst="rect">
            <a:avLst/>
          </a:prstGeom>
          <a:noFill/>
          <a:ln>
            <a:noFill/>
          </a:ln>
        </p:spPr>
      </p:pic>
      <p:grpSp>
        <p:nvGrpSpPr>
          <p:cNvPr id="2" name="Group 40"/>
          <p:cNvGrpSpPr/>
          <p:nvPr/>
        </p:nvGrpSpPr>
        <p:grpSpPr>
          <a:xfrm>
            <a:off x="4897759" y="2449483"/>
            <a:ext cx="2751265" cy="731460"/>
            <a:chOff x="4897759" y="1998058"/>
            <a:chExt cx="2751265" cy="731460"/>
          </a:xfrm>
        </p:grpSpPr>
        <p:pic>
          <p:nvPicPr>
            <p:cNvPr id="16" name="Picture 7" descr="Expression-Web_bL"/>
            <p:cNvPicPr>
              <a:picLocks noChangeAspect="1" noChangeArrowheads="1"/>
            </p:cNvPicPr>
            <p:nvPr/>
          </p:nvPicPr>
          <p:blipFill>
            <a:blip r:embed="rId4" cstate="print">
              <a:lum bright="100000"/>
            </a:blip>
            <a:stretch>
              <a:fillRect/>
            </a:stretch>
          </p:blipFill>
          <p:spPr bwMode="auto">
            <a:xfrm>
              <a:off x="5834070" y="2146329"/>
              <a:ext cx="1814954" cy="434919"/>
            </a:xfrm>
            <a:prstGeom prst="rect">
              <a:avLst/>
            </a:prstGeom>
            <a:noFill/>
            <a:ln>
              <a:noFill/>
            </a:ln>
          </p:spPr>
        </p:pic>
        <p:pic>
          <p:nvPicPr>
            <p:cNvPr id="25" name="Picture 24" descr="web.png"/>
            <p:cNvPicPr>
              <a:picLocks noChangeAspect="1"/>
            </p:cNvPicPr>
            <p:nvPr/>
          </p:nvPicPr>
          <p:blipFill>
            <a:blip r:embed="rId5"/>
            <a:stretch>
              <a:fillRect/>
            </a:stretch>
          </p:blipFill>
          <p:spPr>
            <a:xfrm>
              <a:off x="4897759" y="1998058"/>
              <a:ext cx="731460" cy="731460"/>
            </a:xfrm>
            <a:prstGeom prst="rect">
              <a:avLst/>
            </a:prstGeom>
          </p:spPr>
        </p:pic>
      </p:grpSp>
      <p:grpSp>
        <p:nvGrpSpPr>
          <p:cNvPr id="3" name="Group 38"/>
          <p:cNvGrpSpPr/>
          <p:nvPr/>
        </p:nvGrpSpPr>
        <p:grpSpPr>
          <a:xfrm>
            <a:off x="8474336" y="2449483"/>
            <a:ext cx="2853212" cy="731460"/>
            <a:chOff x="4897759" y="4299608"/>
            <a:chExt cx="2853212" cy="731460"/>
          </a:xfrm>
        </p:grpSpPr>
        <p:pic>
          <p:nvPicPr>
            <p:cNvPr id="17" name="Picture 4" descr="Expression-Blend_bL"/>
            <p:cNvPicPr>
              <a:picLocks noChangeAspect="1" noChangeArrowheads="1"/>
            </p:cNvPicPr>
            <p:nvPr/>
          </p:nvPicPr>
          <p:blipFill>
            <a:blip r:embed="rId6" cstate="print">
              <a:lum bright="100000"/>
            </a:blip>
            <a:stretch>
              <a:fillRect/>
            </a:stretch>
          </p:blipFill>
          <p:spPr bwMode="auto">
            <a:xfrm>
              <a:off x="5835650" y="4447879"/>
              <a:ext cx="1915321" cy="434919"/>
            </a:xfrm>
            <a:prstGeom prst="rect">
              <a:avLst/>
            </a:prstGeom>
            <a:noFill/>
            <a:ln>
              <a:noFill/>
            </a:ln>
          </p:spPr>
        </p:pic>
        <p:pic>
          <p:nvPicPr>
            <p:cNvPr id="26" name="Picture 25" descr="blend.png"/>
            <p:cNvPicPr>
              <a:picLocks noChangeAspect="1"/>
            </p:cNvPicPr>
            <p:nvPr/>
          </p:nvPicPr>
          <p:blipFill>
            <a:blip r:embed="rId7"/>
            <a:stretch>
              <a:fillRect/>
            </a:stretch>
          </p:blipFill>
          <p:spPr>
            <a:xfrm>
              <a:off x="4897759" y="4299608"/>
              <a:ext cx="731460" cy="731460"/>
            </a:xfrm>
            <a:prstGeom prst="rect">
              <a:avLst/>
            </a:prstGeom>
          </p:spPr>
        </p:pic>
      </p:grpSp>
      <p:grpSp>
        <p:nvGrpSpPr>
          <p:cNvPr id="4" name="Group 39"/>
          <p:cNvGrpSpPr/>
          <p:nvPr/>
        </p:nvGrpSpPr>
        <p:grpSpPr>
          <a:xfrm>
            <a:off x="4897759" y="3662542"/>
            <a:ext cx="2995398" cy="731460"/>
            <a:chOff x="4897759" y="3211117"/>
            <a:chExt cx="2995398" cy="731460"/>
          </a:xfrm>
        </p:grpSpPr>
        <p:pic>
          <p:nvPicPr>
            <p:cNvPr id="18" name="Picture 5" descr="Expression-Design_bL"/>
            <p:cNvPicPr>
              <a:picLocks noChangeAspect="1" noChangeArrowheads="1"/>
            </p:cNvPicPr>
            <p:nvPr/>
          </p:nvPicPr>
          <p:blipFill>
            <a:blip r:embed="rId8" cstate="print">
              <a:lum bright="100000"/>
            </a:blip>
            <a:stretch>
              <a:fillRect/>
            </a:stretch>
          </p:blipFill>
          <p:spPr bwMode="auto">
            <a:xfrm>
              <a:off x="5835650" y="3359388"/>
              <a:ext cx="2057507" cy="434919"/>
            </a:xfrm>
            <a:prstGeom prst="rect">
              <a:avLst/>
            </a:prstGeom>
            <a:noFill/>
            <a:ln>
              <a:noFill/>
            </a:ln>
          </p:spPr>
        </p:pic>
        <p:pic>
          <p:nvPicPr>
            <p:cNvPr id="35" name="Picture 34" descr="design.png"/>
            <p:cNvPicPr>
              <a:picLocks noChangeAspect="1"/>
            </p:cNvPicPr>
            <p:nvPr/>
          </p:nvPicPr>
          <p:blipFill>
            <a:blip r:embed="rId9"/>
            <a:stretch>
              <a:fillRect/>
            </a:stretch>
          </p:blipFill>
          <p:spPr>
            <a:xfrm>
              <a:off x="4897759" y="3211117"/>
              <a:ext cx="731460" cy="731460"/>
            </a:xfrm>
            <a:prstGeom prst="rect">
              <a:avLst/>
            </a:prstGeom>
          </p:spPr>
        </p:pic>
      </p:grpSp>
      <p:grpSp>
        <p:nvGrpSpPr>
          <p:cNvPr id="5" name="Group 37"/>
          <p:cNvGrpSpPr/>
          <p:nvPr/>
        </p:nvGrpSpPr>
        <p:grpSpPr>
          <a:xfrm>
            <a:off x="8474336" y="3662542"/>
            <a:ext cx="2928486" cy="731460"/>
            <a:chOff x="4897759" y="5780427"/>
            <a:chExt cx="2928486" cy="731460"/>
          </a:xfrm>
        </p:grpSpPr>
        <p:pic>
          <p:nvPicPr>
            <p:cNvPr id="19" name="Picture 6" descr="Expression-Media_bL"/>
            <p:cNvPicPr>
              <a:picLocks noChangeAspect="1" noChangeArrowheads="1"/>
            </p:cNvPicPr>
            <p:nvPr/>
          </p:nvPicPr>
          <p:blipFill>
            <a:blip r:embed="rId10" cstate="print">
              <a:lum bright="100000"/>
            </a:blip>
            <a:stretch>
              <a:fillRect/>
            </a:stretch>
          </p:blipFill>
          <p:spPr bwMode="auto">
            <a:xfrm>
              <a:off x="5835650" y="5928698"/>
              <a:ext cx="1990595" cy="434919"/>
            </a:xfrm>
            <a:prstGeom prst="rect">
              <a:avLst/>
            </a:prstGeom>
            <a:noFill/>
            <a:ln>
              <a:noFill/>
            </a:ln>
          </p:spPr>
        </p:pic>
        <p:pic>
          <p:nvPicPr>
            <p:cNvPr id="37" name="Picture 36" descr="media.png"/>
            <p:cNvPicPr>
              <a:picLocks noChangeAspect="1"/>
            </p:cNvPicPr>
            <p:nvPr/>
          </p:nvPicPr>
          <p:blipFill>
            <a:blip r:embed="rId11"/>
            <a:stretch>
              <a:fillRect/>
            </a:stretch>
          </p:blipFill>
          <p:spPr>
            <a:xfrm>
              <a:off x="4897759" y="5780427"/>
              <a:ext cx="731460" cy="731460"/>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793876"/>
            <a:ext cx="12188825" cy="5064124"/>
          </a:xfrm>
          <a:prstGeom prst="rect">
            <a:avLst/>
          </a:prstGeom>
          <a:gradFill>
            <a:gsLst>
              <a:gs pos="0">
                <a:schemeClr val="dk1">
                  <a:shade val="15000"/>
                  <a:satMod val="180000"/>
                  <a:alpha val="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gra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ctrTitle"/>
          </p:nvPr>
        </p:nvSpPr>
        <p:spPr>
          <a:xfrm>
            <a:off x="482759" y="2363788"/>
            <a:ext cx="10705782" cy="747897"/>
          </a:xfrm>
        </p:spPr>
        <p:txBody>
          <a:bodyPr/>
          <a:lstStyle/>
          <a:p>
            <a:r>
              <a:rPr lang="en-US" sz="5400" dirty="0" smtClean="0"/>
              <a:t>Expression Studio</a:t>
            </a:r>
            <a:endParaRPr lang="en-US" sz="5400" dirty="0"/>
          </a:p>
        </p:txBody>
      </p:sp>
      <p:sp>
        <p:nvSpPr>
          <p:cNvPr id="6" name="Rectangle 5"/>
          <p:cNvSpPr/>
          <p:nvPr/>
        </p:nvSpPr>
        <p:spPr bwMode="auto">
          <a:xfrm rot="2700000">
            <a:off x="9141051" y="169862"/>
            <a:ext cx="4196443" cy="1273629"/>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solidFill>
                  <a:schemeClr val="tx1"/>
                </a:solidFill>
                <a:effectLst>
                  <a:outerShdw blurRad="38100" dist="38100" dir="2700000" algn="tl">
                    <a:srgbClr val="000000">
                      <a:alpha val="43137"/>
                    </a:srgbClr>
                  </a:outerShdw>
                </a:effectLst>
                <a:latin typeface="Segoe Light" pitchFamily="34" charset="0"/>
              </a:rPr>
              <a:t>demo</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bwMode="auto">
          <a:xfrm>
            <a:off x="2829375" y="2844111"/>
            <a:ext cx="4419147" cy="1551310"/>
          </a:xfrm>
          <a:prstGeom prst="rightArrow">
            <a:avLst>
              <a:gd name="adj1" fmla="val 50000"/>
              <a:gd name="adj2" fmla="val 45294"/>
            </a:avLst>
          </a:prstGeom>
          <a:ln>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8" name="Rectangle 73738"/>
          <p:cNvPicPr>
            <a:picLocks noChangeAspect="1" noChangeArrowheads="1"/>
          </p:cNvPicPr>
          <p:nvPr/>
        </p:nvPicPr>
        <p:blipFill>
          <a:blip r:embed="rId3" cstate="screen"/>
          <a:stretch>
            <a:fillRect/>
          </a:stretch>
        </p:blipFill>
        <p:spPr bwMode="auto">
          <a:xfrm flipH="1">
            <a:off x="471488" y="2258323"/>
            <a:ext cx="2751343" cy="2790712"/>
          </a:xfrm>
          <a:prstGeom prst="rect">
            <a:avLst/>
          </a:prstGeom>
          <a:ln>
            <a:solidFill>
              <a:schemeClr val="tx1"/>
            </a:solidFill>
          </a:ln>
          <a:effectLst>
            <a:outerShdw blurRad="292100" dist="139700" dir="2700000" algn="tl" rotWithShape="0">
              <a:srgbClr val="333333">
                <a:alpha val="65000"/>
              </a:srgbClr>
            </a:outerShdw>
            <a:reflection blurRad="6350" stA="50000" endA="300" endPos="55500" dist="50800" dir="5400000" sy="-100000" algn="bl" rotWithShape="0"/>
          </a:effectLst>
        </p:spPr>
      </p:pic>
      <p:pic>
        <p:nvPicPr>
          <p:cNvPr id="15" name="Picture 128" descr="map-map2"/>
          <p:cNvPicPr>
            <a:picLocks noChangeAspect="1" noChangeArrowheads="1"/>
          </p:cNvPicPr>
          <p:nvPr/>
        </p:nvPicPr>
        <p:blipFill>
          <a:blip r:embed="rId4">
            <a:duotone>
              <a:schemeClr val="accent2">
                <a:shade val="45000"/>
                <a:satMod val="135000"/>
              </a:schemeClr>
              <a:prstClr val="white"/>
            </a:duotone>
          </a:blip>
          <a:srcRect l="6401" r="16351"/>
          <a:stretch>
            <a:fillRect/>
          </a:stretch>
        </p:blipFill>
        <p:spPr bwMode="auto">
          <a:xfrm>
            <a:off x="4116189" y="1518109"/>
            <a:ext cx="8072635" cy="5870576"/>
          </a:xfrm>
          <a:prstGeom prst="rect">
            <a:avLst/>
          </a:prstGeom>
          <a:noFill/>
        </p:spPr>
      </p:pic>
      <p:sp>
        <p:nvSpPr>
          <p:cNvPr id="14337" name="Title 1"/>
          <p:cNvSpPr>
            <a:spLocks noGrp="1"/>
          </p:cNvSpPr>
          <p:nvPr>
            <p:ph type="title"/>
          </p:nvPr>
        </p:nvSpPr>
        <p:spPr/>
        <p:txBody>
          <a:bodyPr>
            <a:normAutofit/>
          </a:bodyPr>
          <a:lstStyle/>
          <a:p>
            <a:r>
              <a:rPr lang="en-US" dirty="0" smtClean="0"/>
              <a:t>Silverlight Streaming</a:t>
            </a:r>
            <a:endParaRPr lang="en-US" dirty="0"/>
          </a:p>
        </p:txBody>
      </p:sp>
      <p:sp>
        <p:nvSpPr>
          <p:cNvPr id="4" name="TextBox 3"/>
          <p:cNvSpPr txBox="1"/>
          <p:nvPr/>
        </p:nvSpPr>
        <p:spPr>
          <a:xfrm>
            <a:off x="478148" y="1072473"/>
            <a:ext cx="11220140" cy="683079"/>
          </a:xfrm>
          <a:prstGeom prst="roundRect">
            <a:avLst>
              <a:gd name="adj" fmla="val 0"/>
            </a:avLst>
          </a:prstGeom>
          <a:noFill/>
          <a:ln>
            <a:noFill/>
            <a:headEnd/>
            <a:tailEnd/>
          </a:ln>
          <a:scene3d>
            <a:camera prst="orthographicFront" fov="0">
              <a:rot lat="0" lon="0" rev="0"/>
            </a:camera>
            <a:lightRig rig="glow" dir="t">
              <a:rot lat="0" lon="0" rev="6360000"/>
            </a:lightRig>
          </a:scene3d>
          <a:sp3d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45718" tIns="45718" rIns="45718" bIns="45718" anchor="ctr"/>
          <a:lstStyle/>
          <a:p>
            <a:r>
              <a:rPr lang="en-US" dirty="0"/>
              <a:t>Provides developers a </a:t>
            </a:r>
            <a:r>
              <a:rPr lang="en-US" dirty="0" smtClean="0"/>
              <a:t>free, scalability-on-demand solution for Silverlight</a:t>
            </a:r>
            <a:endParaRPr lang="en-US" dirty="0"/>
          </a:p>
        </p:txBody>
      </p:sp>
      <p:pic>
        <p:nvPicPr>
          <p:cNvPr id="13" name="Picture 14" descr="laptop-strip"/>
          <p:cNvPicPr>
            <a:picLocks noChangeAspect="1" noChangeArrowheads="1"/>
          </p:cNvPicPr>
          <p:nvPr/>
        </p:nvPicPr>
        <p:blipFill>
          <a:blip r:embed="rId5"/>
          <a:srcRect l="50883" r="24263"/>
          <a:stretch>
            <a:fillRect/>
          </a:stretch>
        </p:blipFill>
        <p:spPr bwMode="auto">
          <a:xfrm>
            <a:off x="2360751" y="3795026"/>
            <a:ext cx="1690551" cy="1559379"/>
          </a:xfrm>
          <a:prstGeom prst="rect">
            <a:avLst/>
          </a:prstGeom>
          <a:noFill/>
          <a:effectLst/>
        </p:spPr>
      </p:pic>
      <p:pic>
        <p:nvPicPr>
          <p:cNvPr id="10" name="Picture 3" descr="\\sharepoint\sites\silverlight\Marketing\Branding\Logo_Lockups_r\Logo_Lockups_r\vertical_r\Sl_v_rgb_r.png"/>
          <p:cNvPicPr>
            <a:picLocks noChangeAspect="1" noChangeArrowheads="1"/>
          </p:cNvPicPr>
          <p:nvPr/>
        </p:nvPicPr>
        <p:blipFill>
          <a:blip r:embed="rId6" cstate="print"/>
          <a:srcRect b="29997"/>
          <a:stretch>
            <a:fillRect/>
          </a:stretch>
        </p:blipFill>
        <p:spPr bwMode="auto">
          <a:xfrm>
            <a:off x="6978877" y="1982557"/>
            <a:ext cx="4233113" cy="3308077"/>
          </a:xfrm>
          <a:prstGeom prst="rect">
            <a:avLst/>
          </a:prstGeom>
          <a:noFill/>
        </p:spPr>
      </p:pic>
      <p:sp>
        <p:nvSpPr>
          <p:cNvPr id="33" name="Rectangle 32"/>
          <p:cNvSpPr/>
          <p:nvPr/>
        </p:nvSpPr>
        <p:spPr>
          <a:xfrm>
            <a:off x="7380061" y="5214734"/>
            <a:ext cx="3519941" cy="461665"/>
          </a:xfrm>
          <a:prstGeom prst="rect">
            <a:avLst/>
          </a:prstGeom>
        </p:spPr>
        <p:txBody>
          <a:bodyPr wrap="square">
            <a:spAutoFit/>
          </a:bodyPr>
          <a:lstStyle/>
          <a:p>
            <a:r>
              <a:rPr lang="en-US" dirty="0" smtClean="0">
                <a:effectLst>
                  <a:outerShdw blurRad="38100" dist="38100" dir="2700000" algn="tl">
                    <a:srgbClr val="000000">
                      <a:alpha val="43137"/>
                    </a:srgbClr>
                  </a:outerShdw>
                </a:effectLst>
              </a:rPr>
              <a:t>http://silverlight.live.com</a:t>
            </a:r>
            <a:endParaRPr lang="en-US" dirty="0">
              <a:effectLst>
                <a:outerShdw blurRad="38100" dist="38100" dir="2700000" algn="tl">
                  <a:srgbClr val="000000">
                    <a:alpha val="43137"/>
                  </a:srgbClr>
                </a:outerShdw>
              </a:effectLst>
            </a:endParaRPr>
          </a:p>
        </p:txBody>
      </p:sp>
      <p:pic>
        <p:nvPicPr>
          <p:cNvPr id="17" name="Picture 14" descr="laptop-strip"/>
          <p:cNvPicPr>
            <a:picLocks noChangeAspect="1" noChangeArrowheads="1"/>
          </p:cNvPicPr>
          <p:nvPr/>
        </p:nvPicPr>
        <p:blipFill>
          <a:blip r:embed="rId5"/>
          <a:srcRect l="50883" r="24263"/>
          <a:stretch>
            <a:fillRect/>
          </a:stretch>
        </p:blipFill>
        <p:spPr bwMode="auto">
          <a:xfrm>
            <a:off x="4351073" y="3039886"/>
            <a:ext cx="629454" cy="580614"/>
          </a:xfrm>
          <a:prstGeom prst="rect">
            <a:avLst/>
          </a:prstGeom>
          <a:noFill/>
          <a:effectLst/>
        </p:spPr>
      </p:pic>
      <p:pic>
        <p:nvPicPr>
          <p:cNvPr id="18" name="Picture 14" descr="laptop-strip"/>
          <p:cNvPicPr>
            <a:picLocks noChangeAspect="1" noChangeArrowheads="1"/>
          </p:cNvPicPr>
          <p:nvPr/>
        </p:nvPicPr>
        <p:blipFill>
          <a:blip r:embed="rId5"/>
          <a:srcRect l="26323" r="48106"/>
          <a:stretch>
            <a:fillRect/>
          </a:stretch>
        </p:blipFill>
        <p:spPr bwMode="auto">
          <a:xfrm>
            <a:off x="6060605" y="2260104"/>
            <a:ext cx="647628" cy="580614"/>
          </a:xfrm>
          <a:prstGeom prst="rect">
            <a:avLst/>
          </a:prstGeom>
          <a:noFill/>
          <a:effectLst/>
        </p:spPr>
      </p:pic>
      <p:pic>
        <p:nvPicPr>
          <p:cNvPr id="19" name="Picture 14" descr="laptop-strip"/>
          <p:cNvPicPr>
            <a:picLocks noChangeAspect="1" noChangeArrowheads="1"/>
          </p:cNvPicPr>
          <p:nvPr/>
        </p:nvPicPr>
        <p:blipFill>
          <a:blip r:embed="rId5"/>
          <a:srcRect l="76063" r="-69"/>
          <a:stretch>
            <a:fillRect/>
          </a:stretch>
        </p:blipFill>
        <p:spPr bwMode="auto">
          <a:xfrm>
            <a:off x="5567028" y="4554768"/>
            <a:ext cx="607977" cy="580614"/>
          </a:xfrm>
          <a:prstGeom prst="rect">
            <a:avLst/>
          </a:prstGeom>
          <a:noFill/>
          <a:effectLst/>
        </p:spPr>
      </p:pic>
      <p:pic>
        <p:nvPicPr>
          <p:cNvPr id="21" name="Picture 14" descr="laptop-strip"/>
          <p:cNvPicPr>
            <a:picLocks noChangeAspect="1" noChangeArrowheads="1"/>
          </p:cNvPicPr>
          <p:nvPr/>
        </p:nvPicPr>
        <p:blipFill>
          <a:blip r:embed="rId5"/>
          <a:srcRect l="-7044" r="74199"/>
          <a:stretch>
            <a:fillRect/>
          </a:stretch>
        </p:blipFill>
        <p:spPr bwMode="auto">
          <a:xfrm>
            <a:off x="11323194" y="4561377"/>
            <a:ext cx="831840" cy="580614"/>
          </a:xfrm>
          <a:prstGeom prst="rect">
            <a:avLst/>
          </a:prstGeom>
          <a:noFill/>
          <a:effectLst/>
        </p:spPr>
      </p:pic>
      <p:pic>
        <p:nvPicPr>
          <p:cNvPr id="22" name="Picture 14" descr="laptop-strip"/>
          <p:cNvPicPr>
            <a:picLocks noChangeAspect="1" noChangeArrowheads="1"/>
          </p:cNvPicPr>
          <p:nvPr/>
        </p:nvPicPr>
        <p:blipFill>
          <a:blip r:embed="rId5"/>
          <a:srcRect l="50883" r="24263"/>
          <a:stretch>
            <a:fillRect/>
          </a:stretch>
        </p:blipFill>
        <p:spPr bwMode="auto">
          <a:xfrm>
            <a:off x="6860219" y="3211706"/>
            <a:ext cx="629454" cy="580614"/>
          </a:xfrm>
          <a:prstGeom prst="rect">
            <a:avLst/>
          </a:prstGeom>
          <a:noFill/>
          <a:effectLst/>
        </p:spPr>
      </p:pic>
      <p:pic>
        <p:nvPicPr>
          <p:cNvPr id="23" name="Picture 14" descr="laptop-strip"/>
          <p:cNvPicPr>
            <a:picLocks noChangeAspect="1" noChangeArrowheads="1"/>
          </p:cNvPicPr>
          <p:nvPr/>
        </p:nvPicPr>
        <p:blipFill>
          <a:blip r:embed="rId5"/>
          <a:srcRect l="76063" r="-69"/>
          <a:stretch>
            <a:fillRect/>
          </a:stretch>
        </p:blipFill>
        <p:spPr bwMode="auto">
          <a:xfrm>
            <a:off x="10324905" y="2459272"/>
            <a:ext cx="607977" cy="580614"/>
          </a:xfrm>
          <a:prstGeom prst="rect">
            <a:avLst/>
          </a:prstGeom>
          <a:noFill/>
          <a:effectLst/>
        </p:spPr>
      </p:pic>
      <p:pic>
        <p:nvPicPr>
          <p:cNvPr id="24" name="Picture 14" descr="laptop-strip"/>
          <p:cNvPicPr>
            <a:picLocks noChangeAspect="1" noChangeArrowheads="1"/>
          </p:cNvPicPr>
          <p:nvPr/>
        </p:nvPicPr>
        <p:blipFill>
          <a:blip r:embed="rId5"/>
          <a:srcRect l="76063" r="-69"/>
          <a:stretch>
            <a:fillRect/>
          </a:stretch>
        </p:blipFill>
        <p:spPr bwMode="auto">
          <a:xfrm>
            <a:off x="11131137" y="5195170"/>
            <a:ext cx="607977" cy="580614"/>
          </a:xfrm>
          <a:prstGeom prst="rect">
            <a:avLst/>
          </a:prstGeom>
          <a:noFill/>
          <a:effectLst/>
        </p:spPr>
      </p:pic>
      <p:pic>
        <p:nvPicPr>
          <p:cNvPr id="25" name="Picture 14" descr="laptop-strip"/>
          <p:cNvPicPr>
            <a:picLocks noChangeAspect="1" noChangeArrowheads="1"/>
          </p:cNvPicPr>
          <p:nvPr/>
        </p:nvPicPr>
        <p:blipFill>
          <a:blip r:embed="rId5"/>
          <a:srcRect l="76063" r="-69"/>
          <a:stretch>
            <a:fillRect/>
          </a:stretch>
        </p:blipFill>
        <p:spPr bwMode="auto">
          <a:xfrm>
            <a:off x="5157098" y="3278720"/>
            <a:ext cx="607977" cy="580614"/>
          </a:xfrm>
          <a:prstGeom prst="rect">
            <a:avLst/>
          </a:prstGeom>
          <a:noFill/>
          <a:effectLst/>
        </p:spPr>
      </p:pic>
      <p:pic>
        <p:nvPicPr>
          <p:cNvPr id="26" name="Picture 14" descr="laptop-strip"/>
          <p:cNvPicPr>
            <a:picLocks noChangeAspect="1" noChangeArrowheads="1"/>
          </p:cNvPicPr>
          <p:nvPr/>
        </p:nvPicPr>
        <p:blipFill>
          <a:blip r:embed="rId5"/>
          <a:srcRect l="50883" r="24263"/>
          <a:stretch>
            <a:fillRect/>
          </a:stretch>
        </p:blipFill>
        <p:spPr bwMode="auto">
          <a:xfrm>
            <a:off x="9999440" y="3849679"/>
            <a:ext cx="629454" cy="580614"/>
          </a:xfrm>
          <a:prstGeom prst="rect">
            <a:avLst/>
          </a:prstGeom>
          <a:noFill/>
          <a:effectLst/>
        </p:spPr>
      </p:pic>
      <p:pic>
        <p:nvPicPr>
          <p:cNvPr id="27" name="Picture 14" descr="laptop-strip"/>
          <p:cNvPicPr>
            <a:picLocks noChangeAspect="1" noChangeArrowheads="1"/>
          </p:cNvPicPr>
          <p:nvPr/>
        </p:nvPicPr>
        <p:blipFill>
          <a:blip r:embed="rId5"/>
          <a:srcRect l="50883" r="24263"/>
          <a:stretch>
            <a:fillRect/>
          </a:stretch>
        </p:blipFill>
        <p:spPr bwMode="auto">
          <a:xfrm>
            <a:off x="9999440" y="3039886"/>
            <a:ext cx="629454" cy="580614"/>
          </a:xfrm>
          <a:prstGeom prst="rect">
            <a:avLst/>
          </a:prstGeom>
          <a:noFill/>
          <a:effectLst/>
        </p:spPr>
      </p:pic>
      <p:pic>
        <p:nvPicPr>
          <p:cNvPr id="29" name="Picture 14" descr="laptop-strip"/>
          <p:cNvPicPr>
            <a:picLocks noChangeAspect="1" noChangeArrowheads="1"/>
          </p:cNvPicPr>
          <p:nvPr/>
        </p:nvPicPr>
        <p:blipFill>
          <a:blip r:embed="rId5"/>
          <a:srcRect l="76063" r="-69"/>
          <a:stretch>
            <a:fillRect/>
          </a:stretch>
        </p:blipFill>
        <p:spPr bwMode="auto">
          <a:xfrm>
            <a:off x="7628659" y="3849679"/>
            <a:ext cx="607977" cy="580614"/>
          </a:xfrm>
          <a:prstGeom prst="rect">
            <a:avLst/>
          </a:prstGeom>
          <a:noFill/>
          <a:effectLst/>
        </p:spPr>
      </p:pic>
      <p:pic>
        <p:nvPicPr>
          <p:cNvPr id="30" name="Picture 14" descr="laptop-strip"/>
          <p:cNvPicPr>
            <a:picLocks noChangeAspect="1" noChangeArrowheads="1"/>
          </p:cNvPicPr>
          <p:nvPr/>
        </p:nvPicPr>
        <p:blipFill>
          <a:blip r:embed="rId5"/>
          <a:srcRect l="26323" r="48106"/>
          <a:stretch>
            <a:fillRect/>
          </a:stretch>
        </p:blipFill>
        <p:spPr bwMode="auto">
          <a:xfrm>
            <a:off x="7421120" y="2749579"/>
            <a:ext cx="647628" cy="580614"/>
          </a:xfrm>
          <a:prstGeom prst="rect">
            <a:avLst/>
          </a:prstGeom>
          <a:noFill/>
          <a:effectLst/>
        </p:spPr>
      </p:pic>
      <p:pic>
        <p:nvPicPr>
          <p:cNvPr id="31" name="Picture 14" descr="laptop-strip"/>
          <p:cNvPicPr>
            <a:picLocks noChangeAspect="1" noChangeArrowheads="1"/>
          </p:cNvPicPr>
          <p:nvPr/>
        </p:nvPicPr>
        <p:blipFill>
          <a:blip r:embed="rId5"/>
          <a:srcRect l="50883" r="24263"/>
          <a:stretch>
            <a:fillRect/>
          </a:stretch>
        </p:blipFill>
        <p:spPr bwMode="auto">
          <a:xfrm>
            <a:off x="4377507" y="3849679"/>
            <a:ext cx="629454" cy="580614"/>
          </a:xfrm>
          <a:prstGeom prst="rect">
            <a:avLst/>
          </a:prstGeom>
          <a:noFill/>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lide(fromLeft)">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5" presetClass="path" presetSubtype="0" accel="50000" decel="50000" fill="hold" nodeType="withEffect">
                                  <p:stCondLst>
                                    <p:cond delay="0"/>
                                  </p:stCondLst>
                                  <p:childTnLst>
                                    <p:animMotion origin="layout" path="M -3.54167E-6 -9.82659E-7 L -0.56614 -9.82659E-7 " pathEditMode="relative" rAng="0" ptsTypes="AA">
                                      <p:cBhvr>
                                        <p:cTn id="36" dur="2000" fill="hold"/>
                                        <p:tgtEl>
                                          <p:spTgt spid="10"/>
                                        </p:tgtEl>
                                        <p:attrNameLst>
                                          <p:attrName>ppt_x</p:attrName>
                                          <p:attrName>ppt_y</p:attrName>
                                        </p:attrNameLst>
                                      </p:cBhvr>
                                      <p:rCtr x="-283" y="0"/>
                                    </p:animMotion>
                                  </p:childTnLst>
                                </p:cTn>
                              </p:par>
                              <p:par>
                                <p:cTn id="37" presetID="35" presetClass="path" presetSubtype="0" accel="50000" decel="50000" fill="hold" grpId="1" nodeType="withEffect">
                                  <p:stCondLst>
                                    <p:cond delay="0"/>
                                  </p:stCondLst>
                                  <p:childTnLst>
                                    <p:animMotion origin="layout" path="M 3.95833E-6 -3.58382E-6 L -0.57097 -3.58382E-6 " pathEditMode="relative" rAng="0" ptsTypes="AA">
                                      <p:cBhvr>
                                        <p:cTn id="38" dur="2000" fill="hold"/>
                                        <p:tgtEl>
                                          <p:spTgt spid="33"/>
                                        </p:tgtEl>
                                        <p:attrNameLst>
                                          <p:attrName>ppt_x</p:attrName>
                                          <p:attrName>ppt_y</p:attrName>
                                        </p:attrNameLst>
                                      </p:cBhvr>
                                      <p:rCtr x="-286" y="0"/>
                                    </p:animMotion>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0"/>
                                        <p:tgtEl>
                                          <p:spTgt spid="15"/>
                                        </p:tgtEl>
                                      </p:cBhvr>
                                    </p:animEffect>
                                  </p:childTnLst>
                                </p:cTn>
                              </p:par>
                            </p:childTnLst>
                          </p:cTn>
                        </p:par>
                        <p:par>
                          <p:cTn id="42" fill="hold">
                            <p:stCondLst>
                              <p:cond delay="2000"/>
                            </p:stCondLst>
                            <p:childTnLst>
                              <p:par>
                                <p:cTn id="43" presetID="55"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0.70"/>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par>
                                <p:cTn id="48" presetID="55" presetClass="entr" presetSubtype="0" fill="hold" nodeType="withEffect">
                                  <p:stCondLst>
                                    <p:cond delay="40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strVal val="#ppt_w*0.70"/>
                                          </p:val>
                                        </p:tav>
                                        <p:tav tm="100000">
                                          <p:val>
                                            <p:strVal val="#ppt_w"/>
                                          </p:val>
                                        </p:tav>
                                      </p:tavLst>
                                    </p:anim>
                                    <p:anim calcmode="lin" valueType="num">
                                      <p:cBhvr>
                                        <p:cTn id="51" dur="500" fill="hold"/>
                                        <p:tgtEl>
                                          <p:spTgt spid="18"/>
                                        </p:tgtEl>
                                        <p:attrNameLst>
                                          <p:attrName>ppt_h</p:attrName>
                                        </p:attrNameLst>
                                      </p:cBhvr>
                                      <p:tavLst>
                                        <p:tav tm="0">
                                          <p:val>
                                            <p:strVal val="#ppt_h"/>
                                          </p:val>
                                        </p:tav>
                                        <p:tav tm="100000">
                                          <p:val>
                                            <p:strVal val="#ppt_h"/>
                                          </p:val>
                                        </p:tav>
                                      </p:tavLst>
                                    </p:anim>
                                    <p:animEffect transition="in" filter="fade">
                                      <p:cBhvr>
                                        <p:cTn id="52" dur="500"/>
                                        <p:tgtEl>
                                          <p:spTgt spid="18"/>
                                        </p:tgtEl>
                                      </p:cBhvr>
                                    </p:animEffect>
                                  </p:childTnLst>
                                </p:cTn>
                              </p:par>
                              <p:par>
                                <p:cTn id="53" presetID="55"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ppt_w*0.70"/>
                                          </p:val>
                                        </p:tav>
                                        <p:tav tm="100000">
                                          <p:val>
                                            <p:strVal val="#ppt_w"/>
                                          </p:val>
                                        </p:tav>
                                      </p:tavLst>
                                    </p:anim>
                                    <p:anim calcmode="lin" valueType="num">
                                      <p:cBhvr>
                                        <p:cTn id="56" dur="500" fill="hold"/>
                                        <p:tgtEl>
                                          <p:spTgt spid="19"/>
                                        </p:tgtEl>
                                        <p:attrNameLst>
                                          <p:attrName>ppt_h</p:attrName>
                                        </p:attrNameLst>
                                      </p:cBhvr>
                                      <p:tavLst>
                                        <p:tav tm="0">
                                          <p:val>
                                            <p:strVal val="#ppt_h"/>
                                          </p:val>
                                        </p:tav>
                                        <p:tav tm="100000">
                                          <p:val>
                                            <p:strVal val="#ppt_h"/>
                                          </p:val>
                                        </p:tav>
                                      </p:tavLst>
                                    </p:anim>
                                    <p:animEffect transition="in" filter="fade">
                                      <p:cBhvr>
                                        <p:cTn id="57" dur="500"/>
                                        <p:tgtEl>
                                          <p:spTgt spid="19"/>
                                        </p:tgtEl>
                                      </p:cBhvr>
                                    </p:animEffect>
                                  </p:childTnLst>
                                </p:cTn>
                              </p:par>
                              <p:par>
                                <p:cTn id="58" presetID="55" presetClass="entr" presetSubtype="0" fill="hold" nodeType="withEffect">
                                  <p:stCondLst>
                                    <p:cond delay="30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strVal val="#ppt_w*0.70"/>
                                          </p:val>
                                        </p:tav>
                                        <p:tav tm="100000">
                                          <p:val>
                                            <p:strVal val="#ppt_w"/>
                                          </p:val>
                                        </p:tav>
                                      </p:tavLst>
                                    </p:anim>
                                    <p:anim calcmode="lin" valueType="num">
                                      <p:cBhvr>
                                        <p:cTn id="61" dur="500" fill="hold"/>
                                        <p:tgtEl>
                                          <p:spTgt spid="21"/>
                                        </p:tgtEl>
                                        <p:attrNameLst>
                                          <p:attrName>ppt_h</p:attrName>
                                        </p:attrNameLst>
                                      </p:cBhvr>
                                      <p:tavLst>
                                        <p:tav tm="0">
                                          <p:val>
                                            <p:strVal val="#ppt_h"/>
                                          </p:val>
                                        </p:tav>
                                        <p:tav tm="100000">
                                          <p:val>
                                            <p:strVal val="#ppt_h"/>
                                          </p:val>
                                        </p:tav>
                                      </p:tavLst>
                                    </p:anim>
                                    <p:animEffect transition="in" filter="fade">
                                      <p:cBhvr>
                                        <p:cTn id="62" dur="500"/>
                                        <p:tgtEl>
                                          <p:spTgt spid="21"/>
                                        </p:tgtEl>
                                      </p:cBhvr>
                                    </p:animEffect>
                                  </p:childTnLst>
                                </p:cTn>
                              </p:par>
                              <p:par>
                                <p:cTn id="63" presetID="55"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strVal val="#ppt_w*0.70"/>
                                          </p:val>
                                        </p:tav>
                                        <p:tav tm="100000">
                                          <p:val>
                                            <p:strVal val="#ppt_w"/>
                                          </p:val>
                                        </p:tav>
                                      </p:tavLst>
                                    </p:anim>
                                    <p:anim calcmode="lin" valueType="num">
                                      <p:cBhvr>
                                        <p:cTn id="66" dur="500" fill="hold"/>
                                        <p:tgtEl>
                                          <p:spTgt spid="22"/>
                                        </p:tgtEl>
                                        <p:attrNameLst>
                                          <p:attrName>ppt_h</p:attrName>
                                        </p:attrNameLst>
                                      </p:cBhvr>
                                      <p:tavLst>
                                        <p:tav tm="0">
                                          <p:val>
                                            <p:strVal val="#ppt_h"/>
                                          </p:val>
                                        </p:tav>
                                        <p:tav tm="100000">
                                          <p:val>
                                            <p:strVal val="#ppt_h"/>
                                          </p:val>
                                        </p:tav>
                                      </p:tavLst>
                                    </p:anim>
                                    <p:animEffect transition="in" filter="fade">
                                      <p:cBhvr>
                                        <p:cTn id="67" dur="500"/>
                                        <p:tgtEl>
                                          <p:spTgt spid="22"/>
                                        </p:tgtEl>
                                      </p:cBhvr>
                                    </p:animEffect>
                                  </p:childTnLst>
                                </p:cTn>
                              </p:par>
                              <p:par>
                                <p:cTn id="68" presetID="55" presetClass="entr" presetSubtype="0" fill="hold" nodeType="withEffect">
                                  <p:stCondLst>
                                    <p:cond delay="70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strVal val="#ppt_w*0.70"/>
                                          </p:val>
                                        </p:tav>
                                        <p:tav tm="100000">
                                          <p:val>
                                            <p:strVal val="#ppt_w"/>
                                          </p:val>
                                        </p:tav>
                                      </p:tavLst>
                                    </p:anim>
                                    <p:anim calcmode="lin" valueType="num">
                                      <p:cBhvr>
                                        <p:cTn id="71" dur="500" fill="hold"/>
                                        <p:tgtEl>
                                          <p:spTgt spid="23"/>
                                        </p:tgtEl>
                                        <p:attrNameLst>
                                          <p:attrName>ppt_h</p:attrName>
                                        </p:attrNameLst>
                                      </p:cBhvr>
                                      <p:tavLst>
                                        <p:tav tm="0">
                                          <p:val>
                                            <p:strVal val="#ppt_h"/>
                                          </p:val>
                                        </p:tav>
                                        <p:tav tm="100000">
                                          <p:val>
                                            <p:strVal val="#ppt_h"/>
                                          </p:val>
                                        </p:tav>
                                      </p:tavLst>
                                    </p:anim>
                                    <p:animEffect transition="in" filter="fade">
                                      <p:cBhvr>
                                        <p:cTn id="72" dur="500"/>
                                        <p:tgtEl>
                                          <p:spTgt spid="23"/>
                                        </p:tgtEl>
                                      </p:cBhvr>
                                    </p:animEffect>
                                  </p:childTnLst>
                                </p:cTn>
                              </p:par>
                              <p:par>
                                <p:cTn id="73" presetID="55"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strVal val="#ppt_w*0.70"/>
                                          </p:val>
                                        </p:tav>
                                        <p:tav tm="100000">
                                          <p:val>
                                            <p:strVal val="#ppt_w"/>
                                          </p:val>
                                        </p:tav>
                                      </p:tavLst>
                                    </p:anim>
                                    <p:anim calcmode="lin" valueType="num">
                                      <p:cBhvr>
                                        <p:cTn id="76" dur="500" fill="hold"/>
                                        <p:tgtEl>
                                          <p:spTgt spid="24"/>
                                        </p:tgtEl>
                                        <p:attrNameLst>
                                          <p:attrName>ppt_h</p:attrName>
                                        </p:attrNameLst>
                                      </p:cBhvr>
                                      <p:tavLst>
                                        <p:tav tm="0">
                                          <p:val>
                                            <p:strVal val="#ppt_h"/>
                                          </p:val>
                                        </p:tav>
                                        <p:tav tm="100000">
                                          <p:val>
                                            <p:strVal val="#ppt_h"/>
                                          </p:val>
                                        </p:tav>
                                      </p:tavLst>
                                    </p:anim>
                                    <p:animEffect transition="in" filter="fade">
                                      <p:cBhvr>
                                        <p:cTn id="77" dur="500"/>
                                        <p:tgtEl>
                                          <p:spTgt spid="24"/>
                                        </p:tgtEl>
                                      </p:cBhvr>
                                    </p:animEffect>
                                  </p:childTnLst>
                                </p:cTn>
                              </p:par>
                              <p:par>
                                <p:cTn id="78" presetID="55" presetClass="entr" presetSubtype="0" fill="hold" nodeType="withEffect">
                                  <p:stCondLst>
                                    <p:cond delay="40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strVal val="#ppt_w*0.70"/>
                                          </p:val>
                                        </p:tav>
                                        <p:tav tm="100000">
                                          <p:val>
                                            <p:strVal val="#ppt_w"/>
                                          </p:val>
                                        </p:tav>
                                      </p:tavLst>
                                    </p:anim>
                                    <p:anim calcmode="lin" valueType="num">
                                      <p:cBhvr>
                                        <p:cTn id="81" dur="500" fill="hold"/>
                                        <p:tgtEl>
                                          <p:spTgt spid="25"/>
                                        </p:tgtEl>
                                        <p:attrNameLst>
                                          <p:attrName>ppt_h</p:attrName>
                                        </p:attrNameLst>
                                      </p:cBhvr>
                                      <p:tavLst>
                                        <p:tav tm="0">
                                          <p:val>
                                            <p:strVal val="#ppt_h"/>
                                          </p:val>
                                        </p:tav>
                                        <p:tav tm="100000">
                                          <p:val>
                                            <p:strVal val="#ppt_h"/>
                                          </p:val>
                                        </p:tav>
                                      </p:tavLst>
                                    </p:anim>
                                    <p:animEffect transition="in" filter="fade">
                                      <p:cBhvr>
                                        <p:cTn id="82" dur="500"/>
                                        <p:tgtEl>
                                          <p:spTgt spid="25"/>
                                        </p:tgtEl>
                                      </p:cBhvr>
                                    </p:animEffect>
                                  </p:childTnLst>
                                </p:cTn>
                              </p:par>
                              <p:par>
                                <p:cTn id="83" presetID="55"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strVal val="#ppt_w*0.70"/>
                                          </p:val>
                                        </p:tav>
                                        <p:tav tm="100000">
                                          <p:val>
                                            <p:strVal val="#ppt_w"/>
                                          </p:val>
                                        </p:tav>
                                      </p:tavLst>
                                    </p:anim>
                                    <p:anim calcmode="lin" valueType="num">
                                      <p:cBhvr>
                                        <p:cTn id="86" dur="500" fill="hold"/>
                                        <p:tgtEl>
                                          <p:spTgt spid="26"/>
                                        </p:tgtEl>
                                        <p:attrNameLst>
                                          <p:attrName>ppt_h</p:attrName>
                                        </p:attrNameLst>
                                      </p:cBhvr>
                                      <p:tavLst>
                                        <p:tav tm="0">
                                          <p:val>
                                            <p:strVal val="#ppt_h"/>
                                          </p:val>
                                        </p:tav>
                                        <p:tav tm="100000">
                                          <p:val>
                                            <p:strVal val="#ppt_h"/>
                                          </p:val>
                                        </p:tav>
                                      </p:tavLst>
                                    </p:anim>
                                    <p:animEffect transition="in" filter="fade">
                                      <p:cBhvr>
                                        <p:cTn id="87" dur="500"/>
                                        <p:tgtEl>
                                          <p:spTgt spid="26"/>
                                        </p:tgtEl>
                                      </p:cBhvr>
                                    </p:animEffect>
                                  </p:childTnLst>
                                </p:cTn>
                              </p:par>
                              <p:par>
                                <p:cTn id="88" presetID="55" presetClass="entr" presetSubtype="0" fill="hold" nodeType="withEffect">
                                  <p:stCondLst>
                                    <p:cond delay="30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ppt_w</p:attrName>
                                        </p:attrNameLst>
                                      </p:cBhvr>
                                      <p:tavLst>
                                        <p:tav tm="0">
                                          <p:val>
                                            <p:strVal val="#ppt_w*0.70"/>
                                          </p:val>
                                        </p:tav>
                                        <p:tav tm="100000">
                                          <p:val>
                                            <p:strVal val="#ppt_w"/>
                                          </p:val>
                                        </p:tav>
                                      </p:tavLst>
                                    </p:anim>
                                    <p:anim calcmode="lin" valueType="num">
                                      <p:cBhvr>
                                        <p:cTn id="91" dur="500" fill="hold"/>
                                        <p:tgtEl>
                                          <p:spTgt spid="27"/>
                                        </p:tgtEl>
                                        <p:attrNameLst>
                                          <p:attrName>ppt_h</p:attrName>
                                        </p:attrNameLst>
                                      </p:cBhvr>
                                      <p:tavLst>
                                        <p:tav tm="0">
                                          <p:val>
                                            <p:strVal val="#ppt_h"/>
                                          </p:val>
                                        </p:tav>
                                        <p:tav tm="100000">
                                          <p:val>
                                            <p:strVal val="#ppt_h"/>
                                          </p:val>
                                        </p:tav>
                                      </p:tavLst>
                                    </p:anim>
                                    <p:animEffect transition="in" filter="fade">
                                      <p:cBhvr>
                                        <p:cTn id="92" dur="500"/>
                                        <p:tgtEl>
                                          <p:spTgt spid="27"/>
                                        </p:tgtEl>
                                      </p:cBhvr>
                                    </p:animEffect>
                                  </p:childTnLst>
                                </p:cTn>
                              </p:par>
                              <p:par>
                                <p:cTn id="93" presetID="55" presetClass="entr" presetSubtype="0"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strVal val="#ppt_w*0.70"/>
                                          </p:val>
                                        </p:tav>
                                        <p:tav tm="100000">
                                          <p:val>
                                            <p:strVal val="#ppt_w"/>
                                          </p:val>
                                        </p:tav>
                                      </p:tavLst>
                                    </p:anim>
                                    <p:anim calcmode="lin" valueType="num">
                                      <p:cBhvr>
                                        <p:cTn id="96" dur="500" fill="hold"/>
                                        <p:tgtEl>
                                          <p:spTgt spid="29"/>
                                        </p:tgtEl>
                                        <p:attrNameLst>
                                          <p:attrName>ppt_h</p:attrName>
                                        </p:attrNameLst>
                                      </p:cBhvr>
                                      <p:tavLst>
                                        <p:tav tm="0">
                                          <p:val>
                                            <p:strVal val="#ppt_h"/>
                                          </p:val>
                                        </p:tav>
                                        <p:tav tm="100000">
                                          <p:val>
                                            <p:strVal val="#ppt_h"/>
                                          </p:val>
                                        </p:tav>
                                      </p:tavLst>
                                    </p:anim>
                                    <p:animEffect transition="in" filter="fade">
                                      <p:cBhvr>
                                        <p:cTn id="97" dur="500"/>
                                        <p:tgtEl>
                                          <p:spTgt spid="29"/>
                                        </p:tgtEl>
                                      </p:cBhvr>
                                    </p:animEffect>
                                  </p:childTnLst>
                                </p:cTn>
                              </p:par>
                              <p:par>
                                <p:cTn id="98" presetID="55" presetClass="entr" presetSubtype="0" fill="hold" nodeType="withEffect">
                                  <p:stCondLst>
                                    <p:cond delay="30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strVal val="#ppt_w*0.70"/>
                                          </p:val>
                                        </p:tav>
                                        <p:tav tm="100000">
                                          <p:val>
                                            <p:strVal val="#ppt_w"/>
                                          </p:val>
                                        </p:tav>
                                      </p:tavLst>
                                    </p:anim>
                                    <p:anim calcmode="lin" valueType="num">
                                      <p:cBhvr>
                                        <p:cTn id="101" dur="500" fill="hold"/>
                                        <p:tgtEl>
                                          <p:spTgt spid="30"/>
                                        </p:tgtEl>
                                        <p:attrNameLst>
                                          <p:attrName>ppt_h</p:attrName>
                                        </p:attrNameLst>
                                      </p:cBhvr>
                                      <p:tavLst>
                                        <p:tav tm="0">
                                          <p:val>
                                            <p:strVal val="#ppt_h"/>
                                          </p:val>
                                        </p:tav>
                                        <p:tav tm="100000">
                                          <p:val>
                                            <p:strVal val="#ppt_h"/>
                                          </p:val>
                                        </p:tav>
                                      </p:tavLst>
                                    </p:anim>
                                    <p:animEffect transition="in" filter="fade">
                                      <p:cBhvr>
                                        <p:cTn id="102" dur="500"/>
                                        <p:tgtEl>
                                          <p:spTgt spid="30"/>
                                        </p:tgtEl>
                                      </p:cBhvr>
                                    </p:animEffect>
                                  </p:childTnLst>
                                </p:cTn>
                              </p:par>
                              <p:par>
                                <p:cTn id="103" presetID="55" presetClass="entr" presetSubtype="0" fill="hold" nodeType="with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strVal val="#ppt_w*0.70"/>
                                          </p:val>
                                        </p:tav>
                                        <p:tav tm="100000">
                                          <p:val>
                                            <p:strVal val="#ppt_w"/>
                                          </p:val>
                                        </p:tav>
                                      </p:tavLst>
                                    </p:anim>
                                    <p:anim calcmode="lin" valueType="num">
                                      <p:cBhvr>
                                        <p:cTn id="106" dur="500" fill="hold"/>
                                        <p:tgtEl>
                                          <p:spTgt spid="31"/>
                                        </p:tgtEl>
                                        <p:attrNameLst>
                                          <p:attrName>ppt_h</p:attrName>
                                        </p:attrNameLst>
                                      </p:cBhvr>
                                      <p:tavLst>
                                        <p:tav tm="0">
                                          <p:val>
                                            <p:strVal val="#ppt_h"/>
                                          </p:val>
                                        </p:tav>
                                        <p:tav tm="100000">
                                          <p:val>
                                            <p:strVal val="#ppt_h"/>
                                          </p:val>
                                        </p:tav>
                                      </p:tavLst>
                                    </p:anim>
                                    <p:animEffect transition="in" filter="fade">
                                      <p:cBhvr>
                                        <p:cTn id="10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33" grpId="0"/>
      <p:bldP spid="3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793876"/>
            <a:ext cx="12188825" cy="5064124"/>
          </a:xfrm>
          <a:prstGeom prst="rect">
            <a:avLst/>
          </a:prstGeom>
          <a:gradFill>
            <a:gsLst>
              <a:gs pos="0">
                <a:schemeClr val="dk1">
                  <a:shade val="15000"/>
                  <a:satMod val="180000"/>
                  <a:alpha val="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gra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ctrTitle"/>
          </p:nvPr>
        </p:nvSpPr>
        <p:spPr>
          <a:xfrm>
            <a:off x="482759" y="2363788"/>
            <a:ext cx="10705782" cy="747897"/>
          </a:xfrm>
        </p:spPr>
        <p:txBody>
          <a:bodyPr/>
          <a:lstStyle/>
          <a:p>
            <a:r>
              <a:rPr lang="en-US" sz="5400" dirty="0" smtClean="0"/>
              <a:t>Silverlight Streaming</a:t>
            </a:r>
            <a:endParaRPr lang="en-US" sz="5400" dirty="0"/>
          </a:p>
        </p:txBody>
      </p:sp>
      <p:sp>
        <p:nvSpPr>
          <p:cNvPr id="6" name="Rectangle 5"/>
          <p:cNvSpPr/>
          <p:nvPr/>
        </p:nvSpPr>
        <p:spPr bwMode="auto">
          <a:xfrm rot="2700000">
            <a:off x="9141051" y="169862"/>
            <a:ext cx="4196443" cy="1273629"/>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solidFill>
                  <a:schemeClr val="tx1"/>
                </a:solidFill>
                <a:effectLst>
                  <a:outerShdw blurRad="38100" dist="38100" dir="2700000" algn="tl">
                    <a:srgbClr val="000000">
                      <a:alpha val="43137"/>
                    </a:srgbClr>
                  </a:outerShdw>
                </a:effectLst>
                <a:latin typeface="Segoe Light" pitchFamily="34" charset="0"/>
              </a:rPr>
              <a:t>demo</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ilverlight_16x9_dusk">
  <a:themeElements>
    <a:clrScheme name="Custom 25">
      <a:dk1>
        <a:srgbClr val="000000"/>
      </a:dk1>
      <a:lt1>
        <a:srgbClr val="FFFFFF"/>
      </a:lt1>
      <a:dk2>
        <a:srgbClr val="9CF008"/>
      </a:dk2>
      <a:lt2>
        <a:srgbClr val="125CA7"/>
      </a:lt2>
      <a:accent1>
        <a:srgbClr val="BFE7F7"/>
      </a:accent1>
      <a:accent2>
        <a:srgbClr val="54B0E2"/>
      </a:accent2>
      <a:accent3>
        <a:srgbClr val="E8E8E2"/>
      </a:accent3>
      <a:accent4>
        <a:srgbClr val="9CF008"/>
      </a:accent4>
      <a:accent5>
        <a:srgbClr val="817C77"/>
      </a:accent5>
      <a:accent6>
        <a:srgbClr val="F47E3F"/>
      </a:accent6>
      <a:hlink>
        <a:srgbClr val="54B0E2"/>
      </a:hlink>
      <a:folHlink>
        <a:srgbClr val="F47E3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Gray Segoe 4-3 template-template March-1-2007</Template>
  <TotalTime>2587</TotalTime>
  <Words>1580</Words>
  <Application>Microsoft Office PowerPoint</Application>
  <PresentationFormat>Custom</PresentationFormat>
  <Paragraphs>248</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Silverlight_16x9_dusk</vt:lpstr>
      <vt:lpstr>Silverlight</vt:lpstr>
      <vt:lpstr>Slide 2</vt:lpstr>
      <vt:lpstr>Building Applications With .NET</vt:lpstr>
      <vt:lpstr>Media Capabilities</vt:lpstr>
      <vt:lpstr>Designer/Developer Collaboration</vt:lpstr>
      <vt:lpstr>Slide 6</vt:lpstr>
      <vt:lpstr>Expression Studio</vt:lpstr>
      <vt:lpstr>Silverlight Streaming</vt:lpstr>
      <vt:lpstr>Silverlight Streaming</vt:lpstr>
      <vt:lpstr>Silverlight Development Model</vt:lpstr>
      <vt:lpstr>Why use .NET in the browser?</vt:lpstr>
      <vt:lpstr>Silverlight Developer Overview</vt:lpstr>
      <vt:lpstr>Slide 13</vt:lpstr>
      <vt:lpstr>Geewa </vt:lpstr>
      <vt:lpstr>Recap…</vt:lpstr>
      <vt:lpstr>Roadmap</vt:lpstr>
      <vt:lpstr>www.silverlight.net</vt:lpstr>
      <vt:lpstr>Learn More:</vt:lpstr>
      <vt:lpstr>Q&amp;A</vt:lpstr>
      <vt:lpstr>Slide 20</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Scott Guthrie MIX Keynote</dc:title>
  <dc:subject>Event Name here</dc:subject>
  <dc:creator>Brian Goldfarb</dc:creator>
  <cp:keywords>MIX; Silverlight</cp:keywords>
  <dc:description>Questions on Silverlight contact FKT@microsoft.com</dc:description>
  <cp:lastModifiedBy>scottgu</cp:lastModifiedBy>
  <cp:revision>349</cp:revision>
  <dcterms:created xsi:type="dcterms:W3CDTF">2007-03-26T23:39:06Z</dcterms:created>
  <dcterms:modified xsi:type="dcterms:W3CDTF">2007-06-11T06:30:48Z</dcterms:modified>
</cp:coreProperties>
</file>