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7" r:id="rId5"/>
    <p:sldId id="316" r:id="rId6"/>
    <p:sldId id="318" r:id="rId7"/>
    <p:sldId id="302" r:id="rId8"/>
    <p:sldId id="298" r:id="rId9"/>
    <p:sldId id="314" r:id="rId10"/>
    <p:sldId id="304" r:id="rId11"/>
    <p:sldId id="309" r:id="rId12"/>
    <p:sldId id="310" r:id="rId13"/>
    <p:sldId id="311" r:id="rId14"/>
    <p:sldId id="319" r:id="rId15"/>
    <p:sldId id="320" r:id="rId16"/>
    <p:sldId id="308" r:id="rId17"/>
    <p:sldId id="29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作成者"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00FF"/>
    <a:srgbClr val="FFFFFF"/>
    <a:srgbClr val="000000"/>
    <a:srgbClr val="FFCC00"/>
    <a:srgbClr val="811102"/>
    <a:srgbClr val="509A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30" autoAdjust="0"/>
    <p:restoredTop sz="86311" autoAdjust="0"/>
  </p:normalViewPr>
  <p:slideViewPr>
    <p:cSldViewPr snapToGrid="0">
      <p:cViewPr varScale="1">
        <p:scale>
          <a:sx n="94" d="100"/>
          <a:sy n="94" d="100"/>
        </p:scale>
        <p:origin x="-6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80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851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000000"/>
                </a:solidFill>
                <a:latin typeface="Verdana" pitchFamily="34" charset="0"/>
                <a:cs typeface="Arial" charset="0"/>
              </a:defRPr>
            </a:lvl1pPr>
          </a:lstStyle>
          <a:p>
            <a:r>
              <a:rPr lang="en-US" altLang="ja-JP"/>
              <a:t>Microsoft TechNet Seminar 2006 </a:t>
            </a: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Verdana" pitchFamily="34" charset="0"/>
              </a:defRPr>
            </a:lvl1pPr>
          </a:lstStyle>
          <a:p>
            <a:endParaRPr lang="en-US" altLang="ja-JP"/>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1">
                <a:latin typeface="Verdana" pitchFamily="34" charset="0"/>
              </a:defRPr>
            </a:lvl1pPr>
          </a:lstStyle>
          <a:p>
            <a:r>
              <a:rPr lang="en-US" altLang="ja-JP"/>
              <a:t>Seminar Name</a:t>
            </a:r>
            <a:endParaRPr lang="en-US" altLang="ja-JP">
              <a:cs typeface="Arial" charset="0"/>
            </a:endParaRPr>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1">
                <a:latin typeface="Verdana" pitchFamily="34" charset="0"/>
              </a:defRPr>
            </a:lvl1pPr>
          </a:lstStyle>
          <a:p>
            <a:fld id="{E781E28C-89E6-4662-A3C8-C74F6E95A8BB}"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000000"/>
                </a:solidFill>
                <a:latin typeface="Verdana" pitchFamily="34" charset="0"/>
                <a:cs typeface="Arial" charset="0"/>
              </a:defRPr>
            </a:lvl1pPr>
          </a:lstStyle>
          <a:p>
            <a:r>
              <a:rPr lang="en-US" altLang="ja-JP"/>
              <a:t>Microsoft TechNet Seminar 2006</a:t>
            </a: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Verdana" pitchFamily="34" charset="0"/>
              </a:defRPr>
            </a:lvl1pPr>
          </a:lstStyle>
          <a:p>
            <a:endParaRPr lang="en-US" altLang="ja-JP"/>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1">
                <a:latin typeface="Verdana" pitchFamily="34" charset="0"/>
              </a:defRPr>
            </a:lvl1pPr>
          </a:lstStyle>
          <a:p>
            <a:r>
              <a:rPr lang="en-US" altLang="ja-JP"/>
              <a:t>Seminar Name</a:t>
            </a: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1">
                <a:latin typeface="Verdana" pitchFamily="34" charset="0"/>
              </a:defRPr>
            </a:lvl1pPr>
          </a:lstStyle>
          <a:p>
            <a:fld id="{3B67E33C-E906-4EB2-B248-4D426C4C293C}" type="slidenum">
              <a:rPr lang="en-US" altLang="ja-JP"/>
              <a:pPr/>
              <a:t>&lt;#&gt;</a:t>
            </a:fld>
            <a:endParaRPr lang="en-US" altLang="ja-JP"/>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Microsoft TechNet Seminar 2006</a:t>
            </a:r>
          </a:p>
        </p:txBody>
      </p:sp>
      <p:sp>
        <p:nvSpPr>
          <p:cNvPr id="6" name="Rectangle 6"/>
          <p:cNvSpPr>
            <a:spLocks noGrp="1" noChangeArrowheads="1"/>
          </p:cNvSpPr>
          <p:nvPr>
            <p:ph type="ftr" sz="quarter" idx="4"/>
          </p:nvPr>
        </p:nvSpPr>
        <p:spPr>
          <a:ln/>
        </p:spPr>
        <p:txBody>
          <a:bodyPr/>
          <a:lstStyle/>
          <a:p>
            <a:r>
              <a:rPr lang="en-US" altLang="ja-JP"/>
              <a:t>Seminar Name</a:t>
            </a:r>
          </a:p>
        </p:txBody>
      </p:sp>
      <p:sp>
        <p:nvSpPr>
          <p:cNvPr id="7" name="Rectangle 7"/>
          <p:cNvSpPr>
            <a:spLocks noGrp="1" noChangeArrowheads="1"/>
          </p:cNvSpPr>
          <p:nvPr>
            <p:ph type="sldNum" sz="quarter" idx="5"/>
          </p:nvPr>
        </p:nvSpPr>
        <p:spPr>
          <a:ln/>
        </p:spPr>
        <p:txBody>
          <a:bodyPr/>
          <a:lstStyle/>
          <a:p>
            <a:fld id="{08129AF9-0DF5-4D75-A85A-C9B289C7B7C1}" type="slidenum">
              <a:rPr lang="en-US" altLang="ja-JP"/>
              <a:pPr/>
              <a:t>1</a:t>
            </a:fld>
            <a:endParaRPr lang="en-US" altLang="ja-JP"/>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baseline="0" dirty="0" smtClean="0"/>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10</a:t>
            </a:fld>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11</a:t>
            </a:fld>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12</a:t>
            </a:fld>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13</a:t>
            </a:fld>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a:t>Microsoft TechNet Seminar 2006</a:t>
            </a:r>
          </a:p>
        </p:txBody>
      </p:sp>
      <p:sp>
        <p:nvSpPr>
          <p:cNvPr id="6" name="Rectangle 6"/>
          <p:cNvSpPr>
            <a:spLocks noGrp="1" noChangeArrowheads="1"/>
          </p:cNvSpPr>
          <p:nvPr>
            <p:ph type="ftr" sz="quarter" idx="4"/>
          </p:nvPr>
        </p:nvSpPr>
        <p:spPr>
          <a:ln/>
        </p:spPr>
        <p:txBody>
          <a:bodyPr/>
          <a:lstStyle/>
          <a:p>
            <a:r>
              <a:rPr lang="en-US" altLang="ja-JP"/>
              <a:t>Seminar Name</a:t>
            </a:r>
          </a:p>
        </p:txBody>
      </p:sp>
      <p:sp>
        <p:nvSpPr>
          <p:cNvPr id="7" name="Rectangle 7"/>
          <p:cNvSpPr>
            <a:spLocks noGrp="1" noChangeArrowheads="1"/>
          </p:cNvSpPr>
          <p:nvPr>
            <p:ph type="sldNum" sz="quarter" idx="5"/>
          </p:nvPr>
        </p:nvSpPr>
        <p:spPr>
          <a:ln/>
        </p:spPr>
        <p:txBody>
          <a:bodyPr/>
          <a:lstStyle/>
          <a:p>
            <a:fld id="{15272B82-B023-4B06-AD2C-CCC7D3720F54}" type="slidenum">
              <a:rPr lang="en-US" altLang="ja-JP"/>
              <a:pPr/>
              <a:t>14</a:t>
            </a:fld>
            <a:endParaRPr lang="en-US" altLang="ja-JP"/>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914400" y="4343400"/>
            <a:ext cx="5029200" cy="4114800"/>
          </a:xfrm>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3</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4</a:t>
            </a:fld>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5</a:t>
            </a:fld>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6</a:t>
            </a:fld>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7</a:t>
            </a:fld>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8</a:t>
            </a:fld>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D7A3A2D-D3A5-4B42-9FE6-776B9533BA01}" type="slidenum">
              <a:rPr lang="en-GB" smtClean="0"/>
              <a:pPr>
                <a:defRPr/>
              </a:pPr>
              <a:t>9</a:t>
            </a:fld>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098675" y="4006850"/>
            <a:ext cx="6577013" cy="1752600"/>
          </a:xfrm>
        </p:spPr>
        <p:txBody>
          <a:bodyPr/>
          <a:lstStyle>
            <a:lvl1pPr marL="0" indent="0">
              <a:buFont typeface="Wingdings" pitchFamily="2" charset="2"/>
              <a:buNone/>
              <a:defRPr sz="2400">
                <a:latin typeface="メイリオ" pitchFamily="50" charset="-128"/>
                <a:ea typeface="メイリオ" pitchFamily="50" charset="-128"/>
              </a:defRPr>
            </a:lvl1pPr>
          </a:lstStyle>
          <a:p>
            <a:r>
              <a:rPr lang="en-US" altLang="ja-JP"/>
              <a:t>Click to edit Master subtitle style</a:t>
            </a:r>
          </a:p>
        </p:txBody>
      </p:sp>
      <p:sp>
        <p:nvSpPr>
          <p:cNvPr id="3074" name="Rectangle 2"/>
          <p:cNvSpPr>
            <a:spLocks noGrp="1" noChangeArrowheads="1"/>
          </p:cNvSpPr>
          <p:nvPr>
            <p:ph type="ctrTitle"/>
          </p:nvPr>
        </p:nvSpPr>
        <p:spPr>
          <a:xfrm>
            <a:off x="2103438" y="2282825"/>
            <a:ext cx="6594475" cy="1470025"/>
          </a:xfrm>
        </p:spPr>
        <p:txBody>
          <a:bodyPr anchor="b"/>
          <a:lstStyle>
            <a:lvl1pPr>
              <a:defRPr sz="2800">
                <a:solidFill>
                  <a:srgbClr val="FFCC00"/>
                </a:solidFill>
                <a:latin typeface="メイリオ" pitchFamily="50" charset="-128"/>
                <a:ea typeface="メイリオ" pitchFamily="50" charset="-128"/>
              </a:defRPr>
            </a:lvl1pPr>
          </a:lstStyle>
          <a:p>
            <a:r>
              <a:rPr lang="en-US" altLang="ja-JP"/>
              <a:t>Click to edit Master title style</a:t>
            </a: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25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25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図 4" descr="Microsoft TechNet Subscription Logo black.png"/>
          <p:cNvPicPr>
            <a:picLocks noChangeAspect="1"/>
          </p:cNvPicPr>
          <p:nvPr userDrawn="1"/>
        </p:nvPicPr>
        <p:blipFill>
          <a:blip r:embed="rId2" cstate="print"/>
          <a:stretch>
            <a:fillRect/>
          </a:stretch>
        </p:blipFill>
        <p:spPr>
          <a:xfrm>
            <a:off x="117414" y="6382852"/>
            <a:ext cx="1658223" cy="350300"/>
          </a:xfrm>
          <a:prstGeom prst="rect">
            <a:avLst/>
          </a:prstGeom>
        </p:spPr>
      </p:pic>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25600"/>
            <a:ext cx="82296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timing>
    <p:tnLst>
      <p:par>
        <p:cTn id="1" dur="indefinite" restart="never" nodeType="tmRoot"/>
      </p:par>
    </p:tnLst>
  </p:timing>
  <p:txStyles>
    <p:titleStyle>
      <a:lvl1pPr algn="l" rtl="0" fontAlgn="base">
        <a:spcBef>
          <a:spcPct val="0"/>
        </a:spcBef>
        <a:spcAft>
          <a:spcPct val="0"/>
        </a:spcAft>
        <a:defRPr sz="3200" b="1">
          <a:solidFill>
            <a:schemeClr val="tx2"/>
          </a:solidFill>
          <a:effectLst>
            <a:outerShdw blurRad="38100" dist="38100" dir="2700000" algn="tl">
              <a:srgbClr val="000000"/>
            </a:outerShdw>
          </a:effectLst>
          <a:latin typeface="メイリオ" pitchFamily="50" charset="-128"/>
          <a:ea typeface="メイリオ" pitchFamily="50" charset="-128"/>
          <a:cs typeface="+mj-cs"/>
        </a:defRPr>
      </a:lvl1pPr>
      <a:lvl2pPr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2"/>
          </a:solidFill>
          <a:effectLst>
            <a:outerShdw blurRad="38100" dist="38100" dir="2700000" algn="tl">
              <a:srgbClr val="000000"/>
            </a:outerShdw>
          </a:effectLst>
          <a:latin typeface="Arial" charset="0"/>
        </a:defRPr>
      </a:lvl9pPr>
    </p:titleStyle>
    <p:bodyStyle>
      <a:lvl1pPr marL="488950" indent="-488950" algn="l" rtl="0" fontAlgn="base">
        <a:lnSpc>
          <a:spcPct val="90000"/>
        </a:lnSpc>
        <a:spcBef>
          <a:spcPct val="30000"/>
        </a:spcBef>
        <a:spcAft>
          <a:spcPct val="0"/>
        </a:spcAft>
        <a:buClr>
          <a:schemeClr val="tx2"/>
        </a:buClr>
        <a:buSzPct val="95000"/>
        <a:buFont typeface="Wingdings" pitchFamily="2" charset="2"/>
        <a:buBlip>
          <a:blip r:embed="rId12"/>
        </a:buBlip>
        <a:defRPr sz="2800" b="1">
          <a:solidFill>
            <a:schemeClr val="tx1"/>
          </a:solidFill>
          <a:effectLst>
            <a:outerShdw blurRad="38100" dist="38100" dir="2700000" algn="tl">
              <a:srgbClr val="000000"/>
            </a:outerShdw>
          </a:effectLst>
          <a:latin typeface="メイリオ" pitchFamily="50" charset="-128"/>
          <a:ea typeface="メイリオ" pitchFamily="50" charset="-128"/>
          <a:cs typeface="+mn-cs"/>
        </a:defRPr>
      </a:lvl1pPr>
      <a:lvl2pPr marL="960438" indent="-469900" algn="l" rtl="0" fontAlgn="base">
        <a:lnSpc>
          <a:spcPct val="90000"/>
        </a:lnSpc>
        <a:spcBef>
          <a:spcPct val="30000"/>
        </a:spcBef>
        <a:spcAft>
          <a:spcPct val="0"/>
        </a:spcAft>
        <a:buClr>
          <a:schemeClr val="tx2"/>
        </a:buClr>
        <a:buSzPct val="95000"/>
        <a:buFont typeface="Wingdings" pitchFamily="2" charset="2"/>
        <a:buBlip>
          <a:blip r:embed="rId12"/>
        </a:buBlip>
        <a:defRPr sz="2400" b="1">
          <a:solidFill>
            <a:schemeClr val="tx1"/>
          </a:solidFill>
          <a:effectLst>
            <a:outerShdw blurRad="38100" dist="38100" dir="2700000" algn="tl">
              <a:srgbClr val="000000"/>
            </a:outerShdw>
          </a:effectLst>
          <a:latin typeface="メイリオ" pitchFamily="50" charset="-128"/>
          <a:ea typeface="メイリオ" pitchFamily="50" charset="-128"/>
        </a:defRPr>
      </a:lvl2pPr>
      <a:lvl3pPr marL="1349375" indent="-387350" algn="l" rtl="0" fontAlgn="base">
        <a:lnSpc>
          <a:spcPct val="90000"/>
        </a:lnSpc>
        <a:spcBef>
          <a:spcPct val="30000"/>
        </a:spcBef>
        <a:spcAft>
          <a:spcPct val="0"/>
        </a:spcAft>
        <a:buClr>
          <a:schemeClr val="tx2"/>
        </a:buClr>
        <a:buSzPct val="95000"/>
        <a:buFont typeface="Wingdings" pitchFamily="2" charset="2"/>
        <a:buBlip>
          <a:blip r:embed="rId12"/>
        </a:buBlip>
        <a:defRPr sz="2000" b="1">
          <a:solidFill>
            <a:schemeClr val="tx1"/>
          </a:solidFill>
          <a:effectLst>
            <a:outerShdw blurRad="38100" dist="38100" dir="2700000" algn="tl">
              <a:srgbClr val="000000"/>
            </a:outerShdw>
          </a:effectLst>
          <a:latin typeface="メイリオ" pitchFamily="50" charset="-128"/>
          <a:ea typeface="メイリオ" pitchFamily="50" charset="-128"/>
        </a:defRPr>
      </a:lvl3pPr>
      <a:lvl4pPr marL="1711325" indent="-360363"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メイリオ" pitchFamily="50" charset="-128"/>
          <a:ea typeface="メイリオ" pitchFamily="50" charset="-128"/>
        </a:defRPr>
      </a:lvl4pPr>
      <a:lvl5pPr marL="2090738" indent="-361950"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メイリオ" pitchFamily="50" charset="-128"/>
          <a:ea typeface="メイリオ" pitchFamily="50" charset="-128"/>
        </a:defRPr>
      </a:lvl5pPr>
      <a:lvl6pPr marL="2547938" indent="-361950"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mn-lt"/>
        </a:defRPr>
      </a:lvl6pPr>
      <a:lvl7pPr marL="3005138" indent="-361950"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mn-lt"/>
        </a:defRPr>
      </a:lvl7pPr>
      <a:lvl8pPr marL="3462338" indent="-361950"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mn-lt"/>
        </a:defRPr>
      </a:lvl8pPr>
      <a:lvl9pPr marL="3919538" indent="-361950" algn="l" rtl="0" fontAlgn="base">
        <a:lnSpc>
          <a:spcPct val="90000"/>
        </a:lnSpc>
        <a:spcBef>
          <a:spcPct val="30000"/>
        </a:spcBef>
        <a:spcAft>
          <a:spcPct val="0"/>
        </a:spcAft>
        <a:buClr>
          <a:schemeClr val="tx2"/>
        </a:buClr>
        <a:buSzPct val="95000"/>
        <a:buFont typeface="Wingdings" pitchFamily="2" charset="2"/>
        <a:buBlip>
          <a:blip r:embed="rId12"/>
        </a:buBlip>
        <a:defRPr b="1">
          <a:solidFill>
            <a:schemeClr val="tx1"/>
          </a:solidFill>
          <a:effectLst>
            <a:outerShdw blurRad="38100" dist="38100" dir="2700000" algn="tl">
              <a:srgbClr val="000000"/>
            </a:outerShdw>
          </a:effectLst>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472611" y="873309"/>
            <a:ext cx="8455631" cy="2509678"/>
          </a:xfrm>
        </p:spPr>
        <p:txBody>
          <a:bodyPr/>
          <a:lstStyle/>
          <a:p>
            <a:pPr algn="ctr"/>
            <a:r>
              <a:rPr kumimoji="1" lang="en-US" altLang="ja-JP" sz="4000" dirty="0" smtClean="0"/>
              <a:t>Hyper-V </a:t>
            </a:r>
            <a:r>
              <a:rPr kumimoji="1" lang="ja-JP" altLang="en-US" sz="4000" dirty="0" smtClean="0"/>
              <a:t>のネットワーク</a:t>
            </a:r>
            <a:r>
              <a:rPr kumimoji="1" lang="en-US" altLang="ja-JP" sz="4000" dirty="0" smtClean="0"/>
              <a:t/>
            </a:r>
            <a:br>
              <a:rPr kumimoji="1" lang="en-US" altLang="ja-JP" sz="4000" dirty="0" smtClean="0"/>
            </a:br>
            <a:r>
              <a:rPr kumimoji="1" lang="ja-JP" altLang="en-US" sz="4000" dirty="0" smtClean="0"/>
              <a:t>について理解を深める</a:t>
            </a:r>
            <a:endParaRPr kumimoji="1" lang="ja-JP" altLang="en-US" sz="4000"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ケース スタディ </a:t>
            </a:r>
            <a:r>
              <a:rPr kumimoji="1" lang="en-US" altLang="ja-JP" dirty="0" smtClean="0"/>
              <a:t>(</a:t>
            </a:r>
            <a:r>
              <a:rPr kumimoji="1" lang="ja-JP" altLang="en-US" dirty="0" smtClean="0"/>
              <a:t>回答</a:t>
            </a:r>
            <a:r>
              <a:rPr kumimoji="1" lang="en-US" altLang="ja-JP" dirty="0" smtClean="0"/>
              <a:t>)</a:t>
            </a:r>
            <a:endParaRPr kumimoji="1" lang="ja-JP" altLang="en-US" dirty="0"/>
          </a:p>
        </p:txBody>
      </p:sp>
      <p:sp>
        <p:nvSpPr>
          <p:cNvPr id="4" name="テキスト プレースホルダ 3"/>
          <p:cNvSpPr>
            <a:spLocks noGrp="1"/>
          </p:cNvSpPr>
          <p:nvPr>
            <p:ph type="body" idx="1"/>
          </p:nvPr>
        </p:nvSpPr>
        <p:spPr>
          <a:xfrm>
            <a:off x="380997" y="1625600"/>
            <a:ext cx="8686801" cy="5059363"/>
          </a:xfrm>
        </p:spPr>
        <p:txBody>
          <a:bodyPr/>
          <a:lstStyle/>
          <a:p>
            <a:pPr marL="742950" indent="-742950">
              <a:buFont typeface="Wingdings" pitchFamily="2" charset="2"/>
              <a:buChar char="p"/>
            </a:pPr>
            <a:endParaRPr kumimoji="1" lang="en-US" altLang="ja-JP" sz="3200" dirty="0" smtClean="0"/>
          </a:p>
          <a:p>
            <a:pPr marL="742950" indent="-742950">
              <a:buFont typeface="Wingdings" pitchFamily="2" charset="2"/>
              <a:buChar char="p"/>
            </a:pPr>
            <a:r>
              <a:rPr kumimoji="1" lang="ja-JP" altLang="en-US" sz="3200" dirty="0" smtClean="0"/>
              <a:t>２個の物理 </a:t>
            </a:r>
            <a:r>
              <a:rPr kumimoji="1" lang="en-US" altLang="ja-JP" sz="3200" dirty="0" smtClean="0"/>
              <a:t>NIC </a:t>
            </a:r>
            <a:r>
              <a:rPr kumimoji="1" lang="ja-JP" altLang="en-US" sz="3200" dirty="0" smtClean="0"/>
              <a:t>を持ったサーバーを用い、ホストや各ゲストを同一サブネットに接続したい場合にどうすれば良いのか？</a:t>
            </a:r>
            <a:endParaRPr kumimoji="1" lang="en-US" altLang="ja-JP" sz="3200" dirty="0" smtClean="0"/>
          </a:p>
          <a:p>
            <a:pPr marL="0" indent="0">
              <a:buNone/>
            </a:pPr>
            <a:endParaRPr kumimoji="1" lang="en-US" altLang="ja-JP" sz="3200" dirty="0" smtClean="0"/>
          </a:p>
          <a:p>
            <a:pPr marL="0" indent="0">
              <a:buNone/>
            </a:pPr>
            <a:r>
              <a:rPr kumimoji="1" lang="en-US" altLang="ja-JP" sz="3200" dirty="0" smtClean="0"/>
              <a:t>Hyper-V </a:t>
            </a:r>
            <a:r>
              <a:rPr kumimoji="1" lang="ja-JP" altLang="en-US" sz="3200" dirty="0" smtClean="0"/>
              <a:t>のネットワークを構成した際に作成されるホスト用の仮想 </a:t>
            </a:r>
            <a:r>
              <a:rPr kumimoji="1" lang="en-US" altLang="ja-JP" sz="3200" dirty="0" smtClean="0"/>
              <a:t>NIC </a:t>
            </a:r>
            <a:r>
              <a:rPr kumimoji="1" lang="ja-JP" altLang="en-US" sz="3200" dirty="0" smtClean="0"/>
              <a:t>を、必要に応じて「無効」にすれば良い。</a:t>
            </a:r>
          </a:p>
          <a:p>
            <a:pPr marL="0" indent="0">
              <a:buNone/>
            </a:pPr>
            <a:endParaRPr kumimoji="1" lang="en-US" altLang="ja-JP" sz="32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5"/>
          <p:cNvGrpSpPr/>
          <p:nvPr/>
        </p:nvGrpSpPr>
        <p:grpSpPr>
          <a:xfrm>
            <a:off x="827903" y="2011188"/>
            <a:ext cx="4411362" cy="3177912"/>
            <a:chOff x="4434549" y="2008688"/>
            <a:chExt cx="3495225" cy="3177912"/>
          </a:xfrm>
        </p:grpSpPr>
        <p:sp>
          <p:nvSpPr>
            <p:cNvPr id="37" name="角丸四角形 36"/>
            <p:cNvSpPr/>
            <p:nvPr/>
          </p:nvSpPr>
          <p:spPr bwMode="auto">
            <a:xfrm>
              <a:off x="4434549" y="2008688"/>
              <a:ext cx="3495225"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8" name="角丸四角形 37"/>
            <p:cNvSpPr/>
            <p:nvPr/>
          </p:nvSpPr>
          <p:spPr bwMode="auto">
            <a:xfrm>
              <a:off x="4916756" y="226351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39" name="角丸四角形 38"/>
            <p:cNvSpPr/>
            <p:nvPr/>
          </p:nvSpPr>
          <p:spPr bwMode="auto">
            <a:xfrm>
              <a:off x="6175879" y="3111403"/>
              <a:ext cx="1301065" cy="333837"/>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40" name="角丸四角形 39"/>
            <p:cNvSpPr/>
            <p:nvPr/>
          </p:nvSpPr>
          <p:spPr bwMode="auto">
            <a:xfrm>
              <a:off x="6186187" y="3512689"/>
              <a:ext cx="1275768" cy="33728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41" name="Picture 3" descr="C:\Users\sakai\Documents\webcast\image\図1-crop.jpg"/>
            <p:cNvPicPr>
              <a:picLocks noChangeAspect="1" noChangeArrowheads="1"/>
            </p:cNvPicPr>
            <p:nvPr/>
          </p:nvPicPr>
          <p:blipFill>
            <a:blip r:embed="rId3" cstate="print"/>
            <a:srcRect/>
            <a:stretch>
              <a:fillRect/>
            </a:stretch>
          </p:blipFill>
          <p:spPr bwMode="auto">
            <a:xfrm>
              <a:off x="7225193" y="3531905"/>
              <a:ext cx="229383" cy="289748"/>
            </a:xfrm>
            <a:prstGeom prst="rect">
              <a:avLst/>
            </a:prstGeom>
            <a:noFill/>
          </p:spPr>
        </p:pic>
        <p:cxnSp>
          <p:nvCxnSpPr>
            <p:cNvPr id="42" name="直線矢印コネクタ 41"/>
            <p:cNvCxnSpPr/>
            <p:nvPr/>
          </p:nvCxnSpPr>
          <p:spPr bwMode="auto">
            <a:xfrm rot="16380000" flipH="1">
              <a:off x="6657320" y="2980549"/>
              <a:ext cx="317285" cy="22475"/>
            </a:xfrm>
            <a:prstGeom prst="straightConnector1">
              <a:avLst/>
            </a:prstGeom>
            <a:solidFill>
              <a:schemeClr val="accent1"/>
            </a:solidFill>
            <a:ln w="38100" cap="flat" cmpd="sng" algn="ctr">
              <a:solidFill>
                <a:schemeClr val="tx1"/>
              </a:solidFill>
              <a:prstDash val="solid"/>
              <a:round/>
              <a:headEnd type="triangle"/>
              <a:tailEnd type="triangle"/>
            </a:ln>
            <a:effectLst/>
          </p:spPr>
        </p:cxnSp>
      </p:grpSp>
      <p:sp>
        <p:nvSpPr>
          <p:cNvPr id="3" name="タイトル 2"/>
          <p:cNvSpPr>
            <a:spLocks noGrp="1"/>
          </p:cNvSpPr>
          <p:nvPr>
            <p:ph type="title"/>
          </p:nvPr>
        </p:nvSpPr>
        <p:spPr/>
        <p:txBody>
          <a:bodyPr/>
          <a:lstStyle/>
          <a:p>
            <a:r>
              <a:rPr kumimoji="1" lang="ja-JP" altLang="en-US" dirty="0" smtClean="0"/>
              <a:t>非推奨マルチホーム構成</a:t>
            </a:r>
            <a:endParaRPr kumimoji="1" lang="ja-JP" altLang="en-US" dirty="0"/>
          </a:p>
        </p:txBody>
      </p:sp>
      <p:sp>
        <p:nvSpPr>
          <p:cNvPr id="21" name="テキスト ボックス 20"/>
          <p:cNvSpPr txBox="1"/>
          <p:nvPr/>
        </p:nvSpPr>
        <p:spPr>
          <a:xfrm>
            <a:off x="5036657" y="1514011"/>
            <a:ext cx="4407108" cy="461665"/>
          </a:xfrm>
          <a:prstGeom prst="rect">
            <a:avLst/>
          </a:prstGeom>
          <a:noFill/>
        </p:spPr>
        <p:txBody>
          <a:bodyPr wrap="square" rtlCol="0">
            <a:spAutoFit/>
          </a:bodyPr>
          <a:lstStyle/>
          <a:p>
            <a:pPr algn="ctr"/>
            <a:r>
              <a:rPr kumimoji="1" lang="ja-JP" altLang="en-US" sz="2400" dirty="0" smtClean="0"/>
              <a:t>ゲスト</a:t>
            </a:r>
            <a:endParaRPr kumimoji="1" lang="ja-JP" altLang="en-US" sz="2400" dirty="0"/>
          </a:p>
        </p:txBody>
      </p:sp>
      <p:sp>
        <p:nvSpPr>
          <p:cNvPr id="12" name="角丸四角形 11"/>
          <p:cNvSpPr/>
          <p:nvPr/>
        </p:nvSpPr>
        <p:spPr bwMode="auto">
          <a:xfrm>
            <a:off x="6203092" y="2008688"/>
            <a:ext cx="2146402"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4" name="角丸四角形 13"/>
          <p:cNvSpPr/>
          <p:nvPr/>
        </p:nvSpPr>
        <p:spPr bwMode="auto">
          <a:xfrm>
            <a:off x="6289588" y="2278509"/>
            <a:ext cx="1974632"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18" name="角丸四角形 17"/>
          <p:cNvSpPr/>
          <p:nvPr/>
        </p:nvSpPr>
        <p:spPr bwMode="auto">
          <a:xfrm>
            <a:off x="6301946" y="3570149"/>
            <a:ext cx="1927704"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19" name="角丸四角形 18"/>
          <p:cNvSpPr/>
          <p:nvPr/>
        </p:nvSpPr>
        <p:spPr bwMode="auto">
          <a:xfrm>
            <a:off x="6289589" y="4217219"/>
            <a:ext cx="195491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6147" name="Picture 3" descr="C:\Users\sakai\Documents\webcast\image\図1-crop.jpg"/>
          <p:cNvPicPr>
            <a:picLocks noChangeAspect="1" noChangeArrowheads="1"/>
          </p:cNvPicPr>
          <p:nvPr/>
        </p:nvPicPr>
        <p:blipFill>
          <a:blip r:embed="rId3" cstate="print"/>
          <a:srcRect/>
          <a:stretch>
            <a:fillRect/>
          </a:stretch>
        </p:blipFill>
        <p:spPr bwMode="auto">
          <a:xfrm>
            <a:off x="7864831" y="4306487"/>
            <a:ext cx="340058" cy="429547"/>
          </a:xfrm>
          <a:prstGeom prst="rect">
            <a:avLst/>
          </a:prstGeom>
          <a:noFill/>
        </p:spPr>
      </p:pic>
      <p:cxnSp>
        <p:nvCxnSpPr>
          <p:cNvPr id="22" name="直線矢印コネクタ 21"/>
          <p:cNvCxnSpPr/>
          <p:nvPr/>
        </p:nvCxnSpPr>
        <p:spPr bwMode="auto">
          <a:xfrm rot="16200000" flipH="1">
            <a:off x="6919777" y="320789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26" name="直線コネクタ 25"/>
          <p:cNvCxnSpPr/>
          <p:nvPr/>
        </p:nvCxnSpPr>
        <p:spPr bwMode="auto">
          <a:xfrm>
            <a:off x="989351" y="5546362"/>
            <a:ext cx="7420131" cy="14989"/>
          </a:xfrm>
          <a:prstGeom prst="line">
            <a:avLst/>
          </a:prstGeom>
          <a:solidFill>
            <a:schemeClr val="accent1"/>
          </a:solidFill>
          <a:ln w="88900" cap="flat" cmpd="sng" algn="ctr">
            <a:solidFill>
              <a:schemeClr val="tx1"/>
            </a:solidFill>
            <a:prstDash val="solid"/>
            <a:round/>
            <a:headEnd type="none" w="med" len="med"/>
            <a:tailEnd type="none" w="med" len="med"/>
          </a:ln>
          <a:effectLst/>
        </p:spPr>
      </p:cxnSp>
      <p:sp>
        <p:nvSpPr>
          <p:cNvPr id="31" name="テキスト ボックス 30"/>
          <p:cNvSpPr txBox="1"/>
          <p:nvPr/>
        </p:nvSpPr>
        <p:spPr>
          <a:xfrm>
            <a:off x="5533827" y="5533831"/>
            <a:ext cx="2965603" cy="461665"/>
          </a:xfrm>
          <a:prstGeom prst="rect">
            <a:avLst/>
          </a:prstGeom>
          <a:noFill/>
        </p:spPr>
        <p:txBody>
          <a:bodyPr wrap="square" rtlCol="0">
            <a:spAutoFit/>
          </a:bodyPr>
          <a:lstStyle/>
          <a:p>
            <a:pPr algn="ctr"/>
            <a:r>
              <a:rPr kumimoji="1" lang="ja-JP" altLang="en-US" sz="2400" dirty="0" smtClean="0"/>
              <a:t>物理ネットワーク</a:t>
            </a:r>
            <a:endParaRPr kumimoji="1" lang="ja-JP" altLang="en-US" sz="2400" dirty="0"/>
          </a:p>
        </p:txBody>
      </p:sp>
      <p:cxnSp>
        <p:nvCxnSpPr>
          <p:cNvPr id="45" name="直線矢印コネクタ 44"/>
          <p:cNvCxnSpPr/>
          <p:nvPr/>
        </p:nvCxnSpPr>
        <p:spPr bwMode="auto">
          <a:xfrm rot="5400000">
            <a:off x="1397327" y="3491294"/>
            <a:ext cx="1377275" cy="4655"/>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44" name="角丸四角形 43"/>
          <p:cNvSpPr/>
          <p:nvPr/>
        </p:nvSpPr>
        <p:spPr bwMode="auto">
          <a:xfrm>
            <a:off x="3089189" y="4217219"/>
            <a:ext cx="1557718" cy="37949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仮想スイッチ</a:t>
            </a:r>
            <a:endParaRPr kumimoji="0" lang="ja-JP" altLang="en-US" sz="1800" b="0" i="0" u="none" strike="noStrike" cap="none" normalizeH="0" baseline="0" dirty="0" smtClean="0">
              <a:ln>
                <a:noFill/>
              </a:ln>
              <a:solidFill>
                <a:schemeClr val="bg2"/>
              </a:solidFill>
              <a:effectLst/>
              <a:latin typeface="Arial" charset="0"/>
            </a:endParaRPr>
          </a:p>
        </p:txBody>
      </p:sp>
      <p:sp>
        <p:nvSpPr>
          <p:cNvPr id="46" name="角丸四角形 45"/>
          <p:cNvSpPr/>
          <p:nvPr/>
        </p:nvSpPr>
        <p:spPr bwMode="auto">
          <a:xfrm>
            <a:off x="3079991" y="4670854"/>
            <a:ext cx="1578987" cy="345998"/>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54" name="直線矢印コネクタ 53"/>
          <p:cNvCxnSpPr/>
          <p:nvPr/>
        </p:nvCxnSpPr>
        <p:spPr bwMode="auto">
          <a:xfrm rot="16200000" flipH="1">
            <a:off x="6281357" y="415476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69" name="直線矢印コネクタ 68"/>
          <p:cNvCxnSpPr/>
          <p:nvPr/>
        </p:nvCxnSpPr>
        <p:spPr bwMode="auto">
          <a:xfrm rot="5220000">
            <a:off x="3058429" y="3477719"/>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73" name="直線矢印コネクタ 72"/>
          <p:cNvCxnSpPr/>
          <p:nvPr/>
        </p:nvCxnSpPr>
        <p:spPr bwMode="auto">
          <a:xfrm rot="16320000" flipH="1">
            <a:off x="3689554" y="4022367"/>
            <a:ext cx="399741" cy="9975"/>
          </a:xfrm>
          <a:prstGeom prst="straightConnector1">
            <a:avLst/>
          </a:prstGeom>
          <a:solidFill>
            <a:schemeClr val="accent1"/>
          </a:solidFill>
          <a:ln w="38100" cap="flat" cmpd="sng" algn="ctr">
            <a:solidFill>
              <a:schemeClr val="tx1"/>
            </a:solidFill>
            <a:prstDash val="solid"/>
            <a:round/>
            <a:headEnd type="triangle"/>
            <a:tailEnd type="triangle"/>
          </a:ln>
          <a:effectLst/>
        </p:spPr>
      </p:cxnSp>
      <p:pic>
        <p:nvPicPr>
          <p:cNvPr id="82" name="Picture 3" descr="C:\Users\sakai\Documents\webcast\image\図1-crop.jpg"/>
          <p:cNvPicPr>
            <a:picLocks noChangeAspect="1" noChangeArrowheads="1"/>
          </p:cNvPicPr>
          <p:nvPr/>
        </p:nvPicPr>
        <p:blipFill>
          <a:blip r:embed="rId3" cstate="print"/>
          <a:srcRect/>
          <a:stretch>
            <a:fillRect/>
          </a:stretch>
        </p:blipFill>
        <p:spPr bwMode="auto">
          <a:xfrm>
            <a:off x="4376374" y="4694023"/>
            <a:ext cx="257410" cy="325150"/>
          </a:xfrm>
          <a:prstGeom prst="rect">
            <a:avLst/>
          </a:prstGeom>
          <a:noFill/>
        </p:spPr>
      </p:pic>
      <p:sp>
        <p:nvSpPr>
          <p:cNvPr id="84" name="テキスト ボックス 83"/>
          <p:cNvSpPr txBox="1"/>
          <p:nvPr/>
        </p:nvSpPr>
        <p:spPr>
          <a:xfrm>
            <a:off x="782624" y="1516511"/>
            <a:ext cx="4407108" cy="461665"/>
          </a:xfrm>
          <a:prstGeom prst="rect">
            <a:avLst/>
          </a:prstGeom>
          <a:noFill/>
        </p:spPr>
        <p:txBody>
          <a:bodyPr wrap="square" rtlCol="0">
            <a:spAutoFit/>
          </a:bodyPr>
          <a:lstStyle/>
          <a:p>
            <a:pPr algn="ctr"/>
            <a:r>
              <a:rPr kumimoji="1" lang="ja-JP" altLang="en-US" sz="2400" dirty="0" smtClean="0"/>
              <a:t>ホスト</a:t>
            </a:r>
            <a:endParaRPr kumimoji="1" lang="ja-JP" altLang="en-US" sz="2400" dirty="0"/>
          </a:p>
        </p:txBody>
      </p:sp>
      <p:sp>
        <p:nvSpPr>
          <p:cNvPr id="87" name="左右矢印 86"/>
          <p:cNvSpPr/>
          <p:nvPr/>
        </p:nvSpPr>
        <p:spPr bwMode="auto">
          <a:xfrm>
            <a:off x="4695568" y="4173341"/>
            <a:ext cx="1554331" cy="484632"/>
          </a:xfrm>
          <a:prstGeom prst="leftRightArrow">
            <a:avLst/>
          </a:prstGeom>
          <a:solidFill>
            <a:schemeClr val="tx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VMBUS</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35" name="直線矢印コネクタ 34"/>
          <p:cNvCxnSpPr/>
          <p:nvPr/>
        </p:nvCxnSpPr>
        <p:spPr bwMode="auto">
          <a:xfrm rot="5220000">
            <a:off x="3062545" y="4618679"/>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36" name="角丸四角形 35"/>
          <p:cNvSpPr/>
          <p:nvPr/>
        </p:nvSpPr>
        <p:spPr bwMode="auto">
          <a:xfrm>
            <a:off x="1276826" y="4227227"/>
            <a:ext cx="1559672" cy="371198"/>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53" name="角丸四角形 52"/>
          <p:cNvSpPr/>
          <p:nvPr/>
        </p:nvSpPr>
        <p:spPr bwMode="auto">
          <a:xfrm>
            <a:off x="1289182" y="4665873"/>
            <a:ext cx="1529347" cy="33728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56" name="直線矢印コネクタ 55"/>
          <p:cNvCxnSpPr/>
          <p:nvPr/>
        </p:nvCxnSpPr>
        <p:spPr bwMode="auto">
          <a:xfrm rot="5220000">
            <a:off x="1246066" y="4643393"/>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57" name="直線矢印コネクタ 56"/>
          <p:cNvCxnSpPr/>
          <p:nvPr/>
        </p:nvCxnSpPr>
        <p:spPr bwMode="auto">
          <a:xfrm rot="5400000">
            <a:off x="1832937" y="5276359"/>
            <a:ext cx="514827" cy="4115"/>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61" name="直線矢印コネクタ 60"/>
          <p:cNvCxnSpPr/>
          <p:nvPr/>
        </p:nvCxnSpPr>
        <p:spPr bwMode="auto">
          <a:xfrm rot="5400000">
            <a:off x="3616461" y="5268118"/>
            <a:ext cx="514827" cy="4115"/>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62" name="円/楕円 61"/>
          <p:cNvSpPr/>
          <p:nvPr/>
        </p:nvSpPr>
        <p:spPr bwMode="auto">
          <a:xfrm>
            <a:off x="3089189" y="3076832"/>
            <a:ext cx="1482811" cy="815546"/>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63" name="円/楕円 62"/>
          <p:cNvSpPr/>
          <p:nvPr/>
        </p:nvSpPr>
        <p:spPr bwMode="auto">
          <a:xfrm>
            <a:off x="1326254" y="4230149"/>
            <a:ext cx="1482811" cy="815546"/>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64" name="角丸四角形吹き出し 63"/>
          <p:cNvSpPr/>
          <p:nvPr/>
        </p:nvSpPr>
        <p:spPr bwMode="auto">
          <a:xfrm>
            <a:off x="160638" y="3076832"/>
            <a:ext cx="1173892" cy="612649"/>
          </a:xfrm>
          <a:prstGeom prst="wedgeRoundRectCallout">
            <a:avLst>
              <a:gd name="adj1" fmla="val 94330"/>
              <a:gd name="adj2" fmla="val 133093"/>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smtClean="0">
                <a:solidFill>
                  <a:schemeClr val="bg2"/>
                </a:solidFill>
              </a:rPr>
              <a:t>サブネット</a:t>
            </a:r>
            <a:r>
              <a:rPr lang="en-US" altLang="ja-JP" sz="1400" dirty="0" smtClean="0">
                <a:solidFill>
                  <a:schemeClr val="bg2"/>
                </a:solidFill>
              </a:rPr>
              <a:t>A</a:t>
            </a:r>
            <a:endParaRPr kumimoji="0" lang="ja-JP" altLang="en-US" sz="1400" b="0" i="0" u="none" strike="noStrike" cap="none" normalizeH="0" baseline="0" dirty="0" smtClean="0">
              <a:ln>
                <a:noFill/>
              </a:ln>
              <a:solidFill>
                <a:schemeClr val="bg2"/>
              </a:solidFill>
              <a:effectLst/>
              <a:latin typeface="Arial" charset="0"/>
            </a:endParaRPr>
          </a:p>
        </p:txBody>
      </p:sp>
      <p:sp>
        <p:nvSpPr>
          <p:cNvPr id="66" name="角丸四角形吹き出し 65"/>
          <p:cNvSpPr/>
          <p:nvPr/>
        </p:nvSpPr>
        <p:spPr bwMode="auto">
          <a:xfrm>
            <a:off x="160638" y="2372497"/>
            <a:ext cx="1173892" cy="674435"/>
          </a:xfrm>
          <a:prstGeom prst="wedgeRoundRectCallout">
            <a:avLst>
              <a:gd name="adj1" fmla="val 198506"/>
              <a:gd name="adj2" fmla="val 92939"/>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smtClean="0">
                <a:solidFill>
                  <a:schemeClr val="bg2"/>
                </a:solidFill>
              </a:rPr>
              <a:t>サブネット</a:t>
            </a:r>
            <a:r>
              <a:rPr lang="en-US" altLang="ja-JP" sz="1400" dirty="0" smtClean="0">
                <a:solidFill>
                  <a:schemeClr val="bg2"/>
                </a:solidFill>
              </a:rPr>
              <a:t>A</a:t>
            </a:r>
            <a:endParaRPr kumimoji="0" lang="ja-JP" altLang="en-US" sz="1400" b="0" i="0" u="none" strike="noStrike" cap="none" normalizeH="0" baseline="0" dirty="0" smtClean="0">
              <a:ln>
                <a:noFill/>
              </a:ln>
              <a:solidFill>
                <a:schemeClr val="bg2"/>
              </a:solidFill>
              <a:effectLst/>
              <a:latin typeface="Arial" charset="0"/>
            </a:endParaRPr>
          </a:p>
        </p:txBody>
      </p:sp>
      <p:pic>
        <p:nvPicPr>
          <p:cNvPr id="85" name="Picture 5" descr="C:\Users\sakai\AppData\Local\Microsoft\Windows\Temporary Internet Files\Content.IE5\O5EY78CM\MCj02235500000[1].wmf"/>
          <p:cNvPicPr>
            <a:picLocks noChangeAspect="1" noChangeArrowheads="1"/>
          </p:cNvPicPr>
          <p:nvPr/>
        </p:nvPicPr>
        <p:blipFill>
          <a:blip r:embed="rId4" cstate="print"/>
          <a:srcRect/>
          <a:stretch>
            <a:fillRect/>
          </a:stretch>
        </p:blipFill>
        <p:spPr bwMode="auto">
          <a:xfrm>
            <a:off x="4298056" y="4040659"/>
            <a:ext cx="679317" cy="30882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827903" y="2011188"/>
            <a:ext cx="4411362"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8" name="角丸四角形 37"/>
          <p:cNvSpPr/>
          <p:nvPr/>
        </p:nvSpPr>
        <p:spPr bwMode="auto">
          <a:xfrm>
            <a:off x="1436502" y="2266019"/>
            <a:ext cx="3178435"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39" name="角丸四角形 38"/>
          <p:cNvSpPr/>
          <p:nvPr/>
        </p:nvSpPr>
        <p:spPr bwMode="auto">
          <a:xfrm>
            <a:off x="3025655" y="3113903"/>
            <a:ext cx="1642088" cy="333837"/>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40" name="角丸四角形 39"/>
          <p:cNvSpPr/>
          <p:nvPr/>
        </p:nvSpPr>
        <p:spPr bwMode="auto">
          <a:xfrm>
            <a:off x="3038665" y="3515189"/>
            <a:ext cx="1610161" cy="33728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41" name="Picture 3" descr="C:\Users\sakai\Documents\webcast\image\図1-crop.jpg"/>
          <p:cNvPicPr>
            <a:picLocks noChangeAspect="1" noChangeArrowheads="1"/>
          </p:cNvPicPr>
          <p:nvPr/>
        </p:nvPicPr>
        <p:blipFill>
          <a:blip r:embed="rId3" cstate="print"/>
          <a:srcRect/>
          <a:stretch>
            <a:fillRect/>
          </a:stretch>
        </p:blipFill>
        <p:spPr bwMode="auto">
          <a:xfrm>
            <a:off x="4350006" y="3534405"/>
            <a:ext cx="289507" cy="289748"/>
          </a:xfrm>
          <a:prstGeom prst="rect">
            <a:avLst/>
          </a:prstGeom>
          <a:noFill/>
        </p:spPr>
      </p:pic>
      <p:cxnSp>
        <p:nvCxnSpPr>
          <p:cNvPr id="42" name="直線矢印コネクタ 41"/>
          <p:cNvCxnSpPr/>
          <p:nvPr/>
        </p:nvCxnSpPr>
        <p:spPr bwMode="auto">
          <a:xfrm rot="16380000" flipH="1">
            <a:off x="3674869" y="2980104"/>
            <a:ext cx="317285" cy="28366"/>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3" name="タイトル 2"/>
          <p:cNvSpPr>
            <a:spLocks noGrp="1"/>
          </p:cNvSpPr>
          <p:nvPr>
            <p:ph type="title"/>
          </p:nvPr>
        </p:nvSpPr>
        <p:spPr/>
        <p:txBody>
          <a:bodyPr/>
          <a:lstStyle/>
          <a:p>
            <a:r>
              <a:rPr kumimoji="1" lang="ja-JP" altLang="en-US" dirty="0" smtClean="0"/>
              <a:t>推奨マルチホーム構成 </a:t>
            </a:r>
            <a:r>
              <a:rPr kumimoji="1" lang="en-US" altLang="ja-JP" dirty="0" smtClean="0"/>
              <a:t>(</a:t>
            </a:r>
            <a:r>
              <a:rPr kumimoji="1" lang="ja-JP" altLang="en-US" dirty="0" smtClean="0"/>
              <a:t>仮想 </a:t>
            </a:r>
            <a:r>
              <a:rPr kumimoji="1" lang="en-US" altLang="ja-JP" dirty="0" smtClean="0"/>
              <a:t>NIC </a:t>
            </a:r>
            <a:r>
              <a:rPr kumimoji="1" lang="ja-JP" altLang="en-US" dirty="0" smtClean="0"/>
              <a:t>を無効</a:t>
            </a:r>
            <a:r>
              <a:rPr kumimoji="1" lang="en-US" altLang="ja-JP" dirty="0" smtClean="0"/>
              <a:t>)</a:t>
            </a:r>
            <a:endParaRPr kumimoji="1" lang="ja-JP" altLang="en-US" dirty="0"/>
          </a:p>
        </p:txBody>
      </p:sp>
      <p:sp>
        <p:nvSpPr>
          <p:cNvPr id="21" name="テキスト ボックス 20"/>
          <p:cNvSpPr txBox="1"/>
          <p:nvPr/>
        </p:nvSpPr>
        <p:spPr>
          <a:xfrm>
            <a:off x="5036657" y="1514011"/>
            <a:ext cx="4407108" cy="461665"/>
          </a:xfrm>
          <a:prstGeom prst="rect">
            <a:avLst/>
          </a:prstGeom>
          <a:noFill/>
        </p:spPr>
        <p:txBody>
          <a:bodyPr wrap="square" rtlCol="0">
            <a:spAutoFit/>
          </a:bodyPr>
          <a:lstStyle/>
          <a:p>
            <a:pPr algn="ctr"/>
            <a:r>
              <a:rPr kumimoji="1" lang="ja-JP" altLang="en-US" sz="2400" dirty="0" smtClean="0"/>
              <a:t>ゲスト</a:t>
            </a:r>
            <a:endParaRPr kumimoji="1" lang="ja-JP" altLang="en-US" sz="2400" dirty="0"/>
          </a:p>
        </p:txBody>
      </p:sp>
      <p:sp>
        <p:nvSpPr>
          <p:cNvPr id="12" name="角丸四角形 11"/>
          <p:cNvSpPr/>
          <p:nvPr/>
        </p:nvSpPr>
        <p:spPr bwMode="auto">
          <a:xfrm>
            <a:off x="6203092" y="2008688"/>
            <a:ext cx="2146402"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4" name="角丸四角形 13"/>
          <p:cNvSpPr/>
          <p:nvPr/>
        </p:nvSpPr>
        <p:spPr bwMode="auto">
          <a:xfrm>
            <a:off x="6289588" y="2278509"/>
            <a:ext cx="1974632"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18" name="角丸四角形 17"/>
          <p:cNvSpPr/>
          <p:nvPr/>
        </p:nvSpPr>
        <p:spPr bwMode="auto">
          <a:xfrm>
            <a:off x="6301946" y="3570149"/>
            <a:ext cx="1927704"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19" name="角丸四角形 18"/>
          <p:cNvSpPr/>
          <p:nvPr/>
        </p:nvSpPr>
        <p:spPr bwMode="auto">
          <a:xfrm>
            <a:off x="6289589" y="4217219"/>
            <a:ext cx="195491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6147" name="Picture 3" descr="C:\Users\sakai\Documents\webcast\image\図1-crop.jpg"/>
          <p:cNvPicPr>
            <a:picLocks noChangeAspect="1" noChangeArrowheads="1"/>
          </p:cNvPicPr>
          <p:nvPr/>
        </p:nvPicPr>
        <p:blipFill>
          <a:blip r:embed="rId3" cstate="print"/>
          <a:srcRect/>
          <a:stretch>
            <a:fillRect/>
          </a:stretch>
        </p:blipFill>
        <p:spPr bwMode="auto">
          <a:xfrm>
            <a:off x="7864831" y="4306487"/>
            <a:ext cx="340058" cy="429547"/>
          </a:xfrm>
          <a:prstGeom prst="rect">
            <a:avLst/>
          </a:prstGeom>
          <a:noFill/>
        </p:spPr>
      </p:pic>
      <p:cxnSp>
        <p:nvCxnSpPr>
          <p:cNvPr id="22" name="直線矢印コネクタ 21"/>
          <p:cNvCxnSpPr/>
          <p:nvPr/>
        </p:nvCxnSpPr>
        <p:spPr bwMode="auto">
          <a:xfrm rot="16200000" flipH="1">
            <a:off x="6919777" y="320789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26" name="直線コネクタ 25"/>
          <p:cNvCxnSpPr/>
          <p:nvPr/>
        </p:nvCxnSpPr>
        <p:spPr bwMode="auto">
          <a:xfrm>
            <a:off x="989351" y="5546362"/>
            <a:ext cx="7420131" cy="14989"/>
          </a:xfrm>
          <a:prstGeom prst="line">
            <a:avLst/>
          </a:prstGeom>
          <a:solidFill>
            <a:schemeClr val="accent1"/>
          </a:solidFill>
          <a:ln w="88900" cap="flat" cmpd="sng" algn="ctr">
            <a:solidFill>
              <a:schemeClr val="tx1"/>
            </a:solidFill>
            <a:prstDash val="solid"/>
            <a:round/>
            <a:headEnd type="none" w="med" len="med"/>
            <a:tailEnd type="none" w="med" len="med"/>
          </a:ln>
          <a:effectLst/>
        </p:spPr>
      </p:cxnSp>
      <p:sp>
        <p:nvSpPr>
          <p:cNvPr id="31" name="テキスト ボックス 30"/>
          <p:cNvSpPr txBox="1"/>
          <p:nvPr/>
        </p:nvSpPr>
        <p:spPr>
          <a:xfrm>
            <a:off x="5533827" y="5533831"/>
            <a:ext cx="2965603" cy="461665"/>
          </a:xfrm>
          <a:prstGeom prst="rect">
            <a:avLst/>
          </a:prstGeom>
          <a:noFill/>
        </p:spPr>
        <p:txBody>
          <a:bodyPr wrap="square" rtlCol="0">
            <a:spAutoFit/>
          </a:bodyPr>
          <a:lstStyle/>
          <a:p>
            <a:pPr algn="ctr"/>
            <a:r>
              <a:rPr kumimoji="1" lang="ja-JP" altLang="en-US" sz="2400" dirty="0" smtClean="0"/>
              <a:t>物理ネットワーク</a:t>
            </a:r>
            <a:endParaRPr kumimoji="1" lang="ja-JP" altLang="en-US" sz="2400" dirty="0"/>
          </a:p>
        </p:txBody>
      </p:sp>
      <p:sp>
        <p:nvSpPr>
          <p:cNvPr id="44" name="角丸四角形 43"/>
          <p:cNvSpPr/>
          <p:nvPr/>
        </p:nvSpPr>
        <p:spPr bwMode="auto">
          <a:xfrm>
            <a:off x="3089189" y="4217219"/>
            <a:ext cx="1557718" cy="37949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仮想スイッチ</a:t>
            </a:r>
            <a:endParaRPr kumimoji="0" lang="ja-JP" altLang="en-US" sz="1800" b="0" i="0" u="none" strike="noStrike" cap="none" normalizeH="0" baseline="0" dirty="0" smtClean="0">
              <a:ln>
                <a:noFill/>
              </a:ln>
              <a:solidFill>
                <a:schemeClr val="bg2"/>
              </a:solidFill>
              <a:effectLst/>
              <a:latin typeface="Arial" charset="0"/>
            </a:endParaRPr>
          </a:p>
        </p:txBody>
      </p:sp>
      <p:sp>
        <p:nvSpPr>
          <p:cNvPr id="46" name="角丸四角形 45"/>
          <p:cNvSpPr/>
          <p:nvPr/>
        </p:nvSpPr>
        <p:spPr bwMode="auto">
          <a:xfrm>
            <a:off x="3079991" y="4670854"/>
            <a:ext cx="1578987" cy="345998"/>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54" name="直線矢印コネクタ 53"/>
          <p:cNvCxnSpPr/>
          <p:nvPr/>
        </p:nvCxnSpPr>
        <p:spPr bwMode="auto">
          <a:xfrm rot="16200000" flipH="1">
            <a:off x="6281357" y="415476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69" name="直線矢印コネクタ 68"/>
          <p:cNvCxnSpPr/>
          <p:nvPr/>
        </p:nvCxnSpPr>
        <p:spPr bwMode="auto">
          <a:xfrm rot="5220000">
            <a:off x="3058429" y="3477719"/>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73" name="直線矢印コネクタ 72"/>
          <p:cNvCxnSpPr/>
          <p:nvPr/>
        </p:nvCxnSpPr>
        <p:spPr bwMode="auto">
          <a:xfrm rot="16320000" flipH="1">
            <a:off x="3689554" y="4022367"/>
            <a:ext cx="399741" cy="9975"/>
          </a:xfrm>
          <a:prstGeom prst="straightConnector1">
            <a:avLst/>
          </a:prstGeom>
          <a:solidFill>
            <a:schemeClr val="accent1"/>
          </a:solidFill>
          <a:ln w="38100" cap="flat" cmpd="sng" algn="ctr">
            <a:solidFill>
              <a:schemeClr val="tx1"/>
            </a:solidFill>
            <a:prstDash val="solid"/>
            <a:round/>
            <a:headEnd type="triangle"/>
            <a:tailEnd type="triangle"/>
          </a:ln>
          <a:effectLst/>
        </p:spPr>
      </p:cxnSp>
      <p:pic>
        <p:nvPicPr>
          <p:cNvPr id="82" name="Picture 3" descr="C:\Users\sakai\Documents\webcast\image\図1-crop.jpg"/>
          <p:cNvPicPr>
            <a:picLocks noChangeAspect="1" noChangeArrowheads="1"/>
          </p:cNvPicPr>
          <p:nvPr/>
        </p:nvPicPr>
        <p:blipFill>
          <a:blip r:embed="rId3" cstate="print"/>
          <a:srcRect/>
          <a:stretch>
            <a:fillRect/>
          </a:stretch>
        </p:blipFill>
        <p:spPr bwMode="auto">
          <a:xfrm>
            <a:off x="4376374" y="4694023"/>
            <a:ext cx="257410" cy="325150"/>
          </a:xfrm>
          <a:prstGeom prst="rect">
            <a:avLst/>
          </a:prstGeom>
          <a:noFill/>
        </p:spPr>
      </p:pic>
      <p:sp>
        <p:nvSpPr>
          <p:cNvPr id="84" name="テキスト ボックス 83"/>
          <p:cNvSpPr txBox="1"/>
          <p:nvPr/>
        </p:nvSpPr>
        <p:spPr>
          <a:xfrm>
            <a:off x="842584" y="1516511"/>
            <a:ext cx="4407108" cy="461665"/>
          </a:xfrm>
          <a:prstGeom prst="rect">
            <a:avLst/>
          </a:prstGeom>
          <a:noFill/>
        </p:spPr>
        <p:txBody>
          <a:bodyPr wrap="square" rtlCol="0">
            <a:spAutoFit/>
          </a:bodyPr>
          <a:lstStyle/>
          <a:p>
            <a:pPr algn="ctr"/>
            <a:r>
              <a:rPr kumimoji="1" lang="ja-JP" altLang="en-US" sz="2400" dirty="0" smtClean="0"/>
              <a:t>ホスト</a:t>
            </a:r>
            <a:endParaRPr kumimoji="1" lang="ja-JP" altLang="en-US" sz="2400" dirty="0"/>
          </a:p>
        </p:txBody>
      </p:sp>
      <p:pic>
        <p:nvPicPr>
          <p:cNvPr id="85" name="Picture 5" descr="C:\Users\sakai\AppData\Local\Microsoft\Windows\Temporary Internet Files\Content.IE5\O5EY78CM\MCj02235500000[1].wmf"/>
          <p:cNvPicPr>
            <a:picLocks noChangeAspect="1" noChangeArrowheads="1"/>
          </p:cNvPicPr>
          <p:nvPr/>
        </p:nvPicPr>
        <p:blipFill>
          <a:blip r:embed="rId4" cstate="print"/>
          <a:srcRect/>
          <a:stretch>
            <a:fillRect/>
          </a:stretch>
        </p:blipFill>
        <p:spPr bwMode="auto">
          <a:xfrm>
            <a:off x="4298056" y="4040659"/>
            <a:ext cx="679317" cy="308824"/>
          </a:xfrm>
          <a:prstGeom prst="rect">
            <a:avLst/>
          </a:prstGeom>
          <a:noFill/>
        </p:spPr>
      </p:pic>
      <p:sp>
        <p:nvSpPr>
          <p:cNvPr id="87" name="左右矢印 86"/>
          <p:cNvSpPr/>
          <p:nvPr/>
        </p:nvSpPr>
        <p:spPr bwMode="auto">
          <a:xfrm>
            <a:off x="4695568" y="4173341"/>
            <a:ext cx="1554331" cy="484632"/>
          </a:xfrm>
          <a:prstGeom prst="leftRightArrow">
            <a:avLst/>
          </a:prstGeom>
          <a:solidFill>
            <a:schemeClr val="tx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VMBUS</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35" name="直線矢印コネクタ 34"/>
          <p:cNvCxnSpPr/>
          <p:nvPr/>
        </p:nvCxnSpPr>
        <p:spPr bwMode="auto">
          <a:xfrm rot="5220000">
            <a:off x="3062545" y="4618679"/>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36" name="角丸四角形 35"/>
          <p:cNvSpPr/>
          <p:nvPr/>
        </p:nvSpPr>
        <p:spPr bwMode="auto">
          <a:xfrm>
            <a:off x="1276826" y="4227226"/>
            <a:ext cx="1571306" cy="371198"/>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53" name="角丸四角形 52"/>
          <p:cNvSpPr/>
          <p:nvPr/>
        </p:nvSpPr>
        <p:spPr bwMode="auto">
          <a:xfrm>
            <a:off x="1289182" y="4680863"/>
            <a:ext cx="1577586" cy="337285"/>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56" name="直線矢印コネクタ 55"/>
          <p:cNvCxnSpPr/>
          <p:nvPr/>
        </p:nvCxnSpPr>
        <p:spPr bwMode="auto">
          <a:xfrm rot="5220000">
            <a:off x="1246066" y="4643393"/>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57" name="直線矢印コネクタ 56"/>
          <p:cNvCxnSpPr/>
          <p:nvPr/>
        </p:nvCxnSpPr>
        <p:spPr bwMode="auto">
          <a:xfrm rot="5400000">
            <a:off x="1832937" y="5276359"/>
            <a:ext cx="514827" cy="4115"/>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61" name="直線矢印コネクタ 60"/>
          <p:cNvCxnSpPr/>
          <p:nvPr/>
        </p:nvCxnSpPr>
        <p:spPr bwMode="auto">
          <a:xfrm rot="5400000">
            <a:off x="3616461" y="5268118"/>
            <a:ext cx="514827" cy="4115"/>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43" name="乗算記号 42"/>
          <p:cNvSpPr/>
          <p:nvPr/>
        </p:nvSpPr>
        <p:spPr bwMode="auto">
          <a:xfrm>
            <a:off x="3212757" y="3015049"/>
            <a:ext cx="1260389" cy="889686"/>
          </a:xfrm>
          <a:prstGeom prst="mathMultiply">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pic>
        <p:nvPicPr>
          <p:cNvPr id="60" name="Picture 3" descr="C:\Users\sakai\Documents\webcast\image\図1-crop.jpg"/>
          <p:cNvPicPr>
            <a:picLocks noChangeAspect="1" noChangeArrowheads="1"/>
          </p:cNvPicPr>
          <p:nvPr/>
        </p:nvPicPr>
        <p:blipFill>
          <a:blip r:embed="rId3" cstate="print"/>
          <a:srcRect/>
          <a:stretch>
            <a:fillRect/>
          </a:stretch>
        </p:blipFill>
        <p:spPr bwMode="auto">
          <a:xfrm>
            <a:off x="2625794" y="4710497"/>
            <a:ext cx="257410" cy="325150"/>
          </a:xfrm>
          <a:prstGeom prst="rect">
            <a:avLst/>
          </a:prstGeom>
          <a:noFill/>
        </p:spPr>
      </p:pic>
      <p:sp>
        <p:nvSpPr>
          <p:cNvPr id="58" name="円/楕円 57"/>
          <p:cNvSpPr/>
          <p:nvPr/>
        </p:nvSpPr>
        <p:spPr bwMode="auto">
          <a:xfrm>
            <a:off x="3229264" y="4646141"/>
            <a:ext cx="1198605" cy="38717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55" name="円/楕円 54"/>
          <p:cNvSpPr/>
          <p:nvPr/>
        </p:nvSpPr>
        <p:spPr bwMode="auto">
          <a:xfrm>
            <a:off x="1445740" y="4683211"/>
            <a:ext cx="1198605" cy="345989"/>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65" name="角丸四角形吹き出し 64"/>
          <p:cNvSpPr/>
          <p:nvPr/>
        </p:nvSpPr>
        <p:spPr bwMode="auto">
          <a:xfrm>
            <a:off x="4411362" y="5251621"/>
            <a:ext cx="1210963" cy="612648"/>
          </a:xfrm>
          <a:prstGeom prst="wedgeRoundRectCallout">
            <a:avLst>
              <a:gd name="adj1" fmla="val -85809"/>
              <a:gd name="adj2" fmla="val -84737"/>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bg2"/>
                </a:solidFill>
                <a:effectLst/>
                <a:latin typeface="Arial" charset="0"/>
              </a:rPr>
              <a:t>ゲスト専用</a:t>
            </a:r>
          </a:p>
        </p:txBody>
      </p:sp>
      <p:sp>
        <p:nvSpPr>
          <p:cNvPr id="68" name="角丸四角形吹き出し 67"/>
          <p:cNvSpPr/>
          <p:nvPr/>
        </p:nvSpPr>
        <p:spPr bwMode="auto">
          <a:xfrm>
            <a:off x="634236" y="5280451"/>
            <a:ext cx="1210963" cy="612648"/>
          </a:xfrm>
          <a:prstGeom prst="wedgeRoundRectCallout">
            <a:avLst>
              <a:gd name="adj1" fmla="val 47864"/>
              <a:gd name="adj2" fmla="val -90788"/>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bg2"/>
                </a:solidFill>
                <a:effectLst/>
                <a:latin typeface="Arial" charset="0"/>
              </a:rPr>
              <a:t>ホスト専用</a:t>
            </a:r>
          </a:p>
        </p:txBody>
      </p:sp>
      <p:cxnSp>
        <p:nvCxnSpPr>
          <p:cNvPr id="50" name="直線矢印コネクタ 49"/>
          <p:cNvCxnSpPr/>
          <p:nvPr/>
        </p:nvCxnSpPr>
        <p:spPr bwMode="auto">
          <a:xfrm rot="5400000">
            <a:off x="1397327" y="3491294"/>
            <a:ext cx="1377275" cy="4655"/>
          </a:xfrm>
          <a:prstGeom prst="straightConnector1">
            <a:avLst/>
          </a:prstGeom>
          <a:solidFill>
            <a:schemeClr val="accent1"/>
          </a:solidFill>
          <a:ln w="38100" cap="flat" cmpd="sng" algn="ctr">
            <a:solidFill>
              <a:schemeClr val="tx1"/>
            </a:solidFill>
            <a:prstDash val="solid"/>
            <a:round/>
            <a:headEnd type="triangle"/>
            <a:tailEnd type="triangle"/>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xit" presetSubtype="0" fill="hold" nodeType="withEffect">
                                  <p:stCondLst>
                                    <p:cond delay="0"/>
                                  </p:stCondLst>
                                  <p:childTnLst>
                                    <p:animEffect transition="out" filter="fade">
                                      <p:cBhvr>
                                        <p:cTn id="9" dur="2000"/>
                                        <p:tgtEl>
                                          <p:spTgt spid="42"/>
                                        </p:tgtEl>
                                      </p:cBhvr>
                                    </p:animEffect>
                                    <p:set>
                                      <p:cBhvr>
                                        <p:cTn id="10" dur="1" fill="hold">
                                          <p:stCondLst>
                                            <p:cond delay="1999"/>
                                          </p:stCondLst>
                                        </p:cTn>
                                        <p:tgtEl>
                                          <p:spTgt spid="4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73"/>
                                        </p:tgtEl>
                                      </p:cBhvr>
                                    </p:animEffect>
                                    <p:set>
                                      <p:cBhvr>
                                        <p:cTn id="13" dur="1" fill="hold">
                                          <p:stCondLst>
                                            <p:cond delay="1999"/>
                                          </p:stCondLst>
                                        </p:cTn>
                                        <p:tgtEl>
                                          <p:spTgt spid="7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down)">
                                      <p:cBhvr>
                                        <p:cTn id="18" dur="500"/>
                                        <p:tgtEl>
                                          <p:spTgt spid="55"/>
                                        </p:tgtEl>
                                      </p:cBhvr>
                                    </p:animEffect>
                                  </p:childTnLst>
                                </p:cTn>
                              </p:par>
                              <p:par>
                                <p:cTn id="19" presetID="22" presetClass="entr" presetSubtype="4" fill="hold" grpId="1"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down)">
                                      <p:cBhvr>
                                        <p:cTn id="26" dur="500"/>
                                        <p:tgtEl>
                                          <p:spTgt spid="5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8" grpId="0" animBg="1"/>
      <p:bldP spid="55" grpId="0" animBg="1"/>
      <p:bldP spid="65" grpId="0" animBg="1"/>
      <p:bldP spid="6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toshikas.FAREAST\Documents\webcast\image\NEW\lan28.jpg"/>
          <p:cNvPicPr>
            <a:picLocks noChangeAspect="1" noChangeArrowheads="1"/>
          </p:cNvPicPr>
          <p:nvPr/>
        </p:nvPicPr>
        <p:blipFill>
          <a:blip r:embed="rId3" cstate="print"/>
          <a:srcRect/>
          <a:stretch>
            <a:fillRect/>
          </a:stretch>
        </p:blipFill>
        <p:spPr bwMode="auto">
          <a:xfrm>
            <a:off x="536400" y="1717201"/>
            <a:ext cx="8148638" cy="4484561"/>
          </a:xfrm>
          <a:prstGeom prst="rect">
            <a:avLst/>
          </a:prstGeom>
          <a:noFill/>
        </p:spPr>
      </p:pic>
      <p:pic>
        <p:nvPicPr>
          <p:cNvPr id="1028" name="Picture 4" descr="C:\Users\toshikas.FAREAST\Documents\webcast\image\NEW\lan27.jpg"/>
          <p:cNvPicPr>
            <a:picLocks noChangeAspect="1" noChangeArrowheads="1"/>
          </p:cNvPicPr>
          <p:nvPr/>
        </p:nvPicPr>
        <p:blipFill>
          <a:blip r:embed="rId4" cstate="print"/>
          <a:srcRect/>
          <a:stretch>
            <a:fillRect/>
          </a:stretch>
        </p:blipFill>
        <p:spPr bwMode="auto">
          <a:xfrm>
            <a:off x="536400" y="1725668"/>
            <a:ext cx="8148638" cy="4484561"/>
          </a:xfrm>
          <a:prstGeom prst="rect">
            <a:avLst/>
          </a:prstGeom>
          <a:noFill/>
        </p:spPr>
      </p:pic>
      <p:pic>
        <p:nvPicPr>
          <p:cNvPr id="1027" name="Picture 3" descr="C:\Users\toshikas.FAREAST\Documents\webcast\image\NEW\lan26.jpg"/>
          <p:cNvPicPr>
            <a:picLocks noChangeAspect="1" noChangeArrowheads="1"/>
          </p:cNvPicPr>
          <p:nvPr/>
        </p:nvPicPr>
        <p:blipFill>
          <a:blip r:embed="rId5" cstate="print"/>
          <a:srcRect/>
          <a:stretch>
            <a:fillRect/>
          </a:stretch>
        </p:blipFill>
        <p:spPr bwMode="auto">
          <a:xfrm>
            <a:off x="536239" y="1724501"/>
            <a:ext cx="8137398" cy="4473321"/>
          </a:xfrm>
          <a:prstGeom prst="rect">
            <a:avLst/>
          </a:prstGeom>
          <a:noFill/>
        </p:spPr>
      </p:pic>
      <p:pic>
        <p:nvPicPr>
          <p:cNvPr id="1026" name="Picture 2" descr="C:\Users\toshikas.FAREAST\Documents\webcast\image\NEW\lan25.jpg"/>
          <p:cNvPicPr>
            <a:picLocks noChangeAspect="1" noChangeArrowheads="1"/>
          </p:cNvPicPr>
          <p:nvPr/>
        </p:nvPicPr>
        <p:blipFill>
          <a:blip r:embed="rId6" cstate="print"/>
          <a:srcRect/>
          <a:stretch>
            <a:fillRect/>
          </a:stretch>
        </p:blipFill>
        <p:spPr bwMode="auto">
          <a:xfrm>
            <a:off x="539362" y="1724520"/>
            <a:ext cx="8130505" cy="4473321"/>
          </a:xfrm>
          <a:prstGeom prst="rect">
            <a:avLst/>
          </a:prstGeom>
          <a:noFill/>
        </p:spPr>
      </p:pic>
      <p:sp>
        <p:nvSpPr>
          <p:cNvPr id="3" name="タイトル 2"/>
          <p:cNvSpPr>
            <a:spLocks noGrp="1"/>
          </p:cNvSpPr>
          <p:nvPr>
            <p:ph type="title"/>
          </p:nvPr>
        </p:nvSpPr>
        <p:spPr/>
        <p:txBody>
          <a:bodyPr/>
          <a:lstStyle/>
          <a:p>
            <a:r>
              <a:rPr kumimoji="1" lang="ja-JP" altLang="en-US" dirty="0" smtClean="0"/>
              <a:t>２個の</a:t>
            </a:r>
            <a:r>
              <a:rPr kumimoji="1" lang="en-US" altLang="ja-JP" dirty="0" smtClean="0"/>
              <a:t> NIC </a:t>
            </a:r>
            <a:r>
              <a:rPr kumimoji="1" lang="ja-JP" altLang="en-US" dirty="0" smtClean="0"/>
              <a:t>を使い分ける</a:t>
            </a:r>
            <a:endParaRPr kumimoji="1" lang="ja-JP"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027"/>
                                        </p:tgtEl>
                                      </p:cBhvr>
                                    </p:animEffect>
                                    <p:set>
                                      <p:cBhvr>
                                        <p:cTn id="12" dur="1" fill="hold">
                                          <p:stCondLst>
                                            <p:cond delay="1999"/>
                                          </p:stCondLst>
                                        </p:cTn>
                                        <p:tgtEl>
                                          <p:spTgt spid="10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028"/>
                                        </p:tgtEl>
                                      </p:cBhvr>
                                    </p:animEffect>
                                    <p:set>
                                      <p:cBhvr>
                                        <p:cTn id="17"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3" name="Rectangle 9"/>
          <p:cNvSpPr>
            <a:spLocks noGrp="1" noChangeArrowheads="1"/>
          </p:cNvSpPr>
          <p:nvPr>
            <p:ph type="ctrTitle"/>
          </p:nvPr>
        </p:nvSpPr>
        <p:spPr>
          <a:xfrm>
            <a:off x="2103438" y="-1692275"/>
            <a:ext cx="6594475" cy="1470025"/>
          </a:xfrm>
          <a:noFill/>
          <a:ln/>
        </p:spPr>
        <p:txBody>
          <a:bodyPr/>
          <a:lstStyle/>
          <a:p>
            <a:r>
              <a:rPr lang="de-DE"/>
              <a:t>Ihr Potenzial. Unser Antrieb.</a:t>
            </a:r>
          </a:p>
        </p:txBody>
      </p:sp>
      <p:pic>
        <p:nvPicPr>
          <p:cNvPr id="7" name="図 6" descr="TechNet Tech net logo reverse.png"/>
          <p:cNvPicPr>
            <a:picLocks noChangeAspect="1"/>
          </p:cNvPicPr>
          <p:nvPr/>
        </p:nvPicPr>
        <p:blipFill>
          <a:blip r:embed="rId3" cstate="print"/>
          <a:stretch>
            <a:fillRect/>
          </a:stretch>
        </p:blipFill>
        <p:spPr>
          <a:xfrm>
            <a:off x="1725827" y="2827638"/>
            <a:ext cx="5791200" cy="609600"/>
          </a:xfrm>
          <a:prstGeom prst="rect">
            <a:avLst/>
          </a:prstGeo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ケース スタディ </a:t>
            </a:r>
            <a:r>
              <a:rPr kumimoji="1" lang="en-US" altLang="ja-JP" dirty="0" smtClean="0"/>
              <a:t>(</a:t>
            </a:r>
            <a:r>
              <a:rPr kumimoji="1" lang="ja-JP" altLang="en-US" dirty="0" smtClean="0"/>
              <a:t>問題</a:t>
            </a:r>
            <a:r>
              <a:rPr kumimoji="1" lang="en-US" altLang="ja-JP" dirty="0" smtClean="0"/>
              <a:t>)</a:t>
            </a:r>
            <a:endParaRPr kumimoji="1" lang="ja-JP" altLang="en-US" dirty="0"/>
          </a:p>
        </p:txBody>
      </p:sp>
      <p:sp>
        <p:nvSpPr>
          <p:cNvPr id="4" name="テキスト プレースホルダ 3"/>
          <p:cNvSpPr>
            <a:spLocks noGrp="1"/>
          </p:cNvSpPr>
          <p:nvPr>
            <p:ph type="body" idx="1"/>
          </p:nvPr>
        </p:nvSpPr>
        <p:spPr>
          <a:xfrm>
            <a:off x="370111" y="1625600"/>
            <a:ext cx="8686801" cy="5059363"/>
          </a:xfrm>
        </p:spPr>
        <p:txBody>
          <a:bodyPr/>
          <a:lstStyle/>
          <a:p>
            <a:pPr marL="742950" indent="-742950">
              <a:buFont typeface="Wingdings" pitchFamily="2" charset="2"/>
              <a:buChar char="ü"/>
            </a:pPr>
            <a:r>
              <a:rPr kumimoji="1" lang="en-US" altLang="ja-JP" sz="3200" dirty="0" smtClean="0"/>
              <a:t>Hyper-V </a:t>
            </a:r>
            <a:r>
              <a:rPr kumimoji="1" lang="ja-JP" altLang="en-US" sz="3200" dirty="0" smtClean="0"/>
              <a:t>を構成する場合、２個以上の物理 </a:t>
            </a:r>
            <a:r>
              <a:rPr kumimoji="1" lang="en-US" altLang="ja-JP" sz="3200" dirty="0" smtClean="0"/>
              <a:t>NIC </a:t>
            </a:r>
            <a:r>
              <a:rPr kumimoji="1" lang="ja-JP" altLang="en-US" sz="3200" dirty="0" smtClean="0"/>
              <a:t>を持ったサーバー </a:t>
            </a:r>
            <a:r>
              <a:rPr kumimoji="1" lang="en-US" altLang="ja-JP" sz="3200" dirty="0" smtClean="0"/>
              <a:t>(</a:t>
            </a:r>
            <a:r>
              <a:rPr kumimoji="1" lang="ja-JP" altLang="en-US" sz="3200" dirty="0" smtClean="0"/>
              <a:t>マルチホーム</a:t>
            </a:r>
            <a:r>
              <a:rPr kumimoji="1" lang="en-US" altLang="ja-JP" sz="3200" dirty="0" smtClean="0"/>
              <a:t>) </a:t>
            </a:r>
            <a:r>
              <a:rPr kumimoji="1" lang="ja-JP" altLang="en-US" sz="3200" dirty="0" smtClean="0"/>
              <a:t>を推奨している。</a:t>
            </a:r>
            <a:endParaRPr kumimoji="1" lang="en-US" altLang="ja-JP" sz="3200" dirty="0" smtClean="0"/>
          </a:p>
          <a:p>
            <a:pPr marL="742950" indent="-742950">
              <a:buFont typeface="Wingdings" pitchFamily="2" charset="2"/>
              <a:buChar char="ü"/>
            </a:pPr>
            <a:r>
              <a:rPr kumimoji="1" lang="en-US" altLang="ja-JP" sz="3200" dirty="0" smtClean="0"/>
              <a:t>Windows </a:t>
            </a:r>
            <a:r>
              <a:rPr kumimoji="1" lang="ja-JP" altLang="en-US" sz="3200" dirty="0" smtClean="0"/>
              <a:t>は、同一サブネットに対するマルチホームを推奨していない。</a:t>
            </a:r>
            <a:endParaRPr kumimoji="1" lang="en-US" altLang="ja-JP" sz="3200" dirty="0" smtClean="0"/>
          </a:p>
          <a:p>
            <a:pPr marL="742950" indent="-742950">
              <a:buFont typeface="Wingdings" pitchFamily="2" charset="2"/>
              <a:buChar char="ü"/>
            </a:pPr>
            <a:endParaRPr kumimoji="1" lang="en-US" altLang="ja-JP" sz="1800" dirty="0" smtClean="0"/>
          </a:p>
          <a:p>
            <a:pPr marL="742950" indent="-742950">
              <a:buFont typeface="Wingdings" pitchFamily="2" charset="2"/>
              <a:buChar char="p"/>
            </a:pPr>
            <a:r>
              <a:rPr kumimoji="1" lang="ja-JP" altLang="en-US" sz="3200" dirty="0" smtClean="0"/>
              <a:t>２個の物理 </a:t>
            </a:r>
            <a:r>
              <a:rPr kumimoji="1" lang="en-US" altLang="ja-JP" sz="3200" dirty="0" smtClean="0"/>
              <a:t>NIC </a:t>
            </a:r>
            <a:r>
              <a:rPr kumimoji="1" lang="ja-JP" altLang="en-US" sz="3200" dirty="0" smtClean="0"/>
              <a:t>を持ったサーバーを用い、ホストや各ゲストを同一サブネットに接続したい場合にどうすれば良いのか？</a:t>
            </a:r>
            <a:endParaRPr kumimoji="1" lang="en-US" altLang="ja-JP" sz="32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Hyper-V </a:t>
            </a:r>
            <a:r>
              <a:rPr kumimoji="1" lang="ja-JP" altLang="en-US" dirty="0" smtClean="0"/>
              <a:t>ネットワークを理解するポイント</a:t>
            </a:r>
            <a:endParaRPr kumimoji="1" lang="ja-JP" altLang="en-US" dirty="0"/>
          </a:p>
        </p:txBody>
      </p:sp>
      <p:sp>
        <p:nvSpPr>
          <p:cNvPr id="4" name="テキスト プレースホルダ 3"/>
          <p:cNvSpPr>
            <a:spLocks noGrp="1"/>
          </p:cNvSpPr>
          <p:nvPr>
            <p:ph type="body" idx="1"/>
          </p:nvPr>
        </p:nvSpPr>
        <p:spPr>
          <a:xfrm>
            <a:off x="370111" y="1625600"/>
            <a:ext cx="8686801" cy="5059363"/>
          </a:xfrm>
        </p:spPr>
        <p:txBody>
          <a:bodyPr/>
          <a:lstStyle/>
          <a:p>
            <a:pPr marL="742950" indent="-742950">
              <a:buFont typeface="Wingdings" pitchFamily="2" charset="2"/>
              <a:buChar char="ü"/>
            </a:pPr>
            <a:r>
              <a:rPr kumimoji="1" lang="en-US" altLang="ja-JP" sz="3200" dirty="0" smtClean="0"/>
              <a:t>Hyper-V </a:t>
            </a:r>
            <a:r>
              <a:rPr kumimoji="1" lang="ja-JP" altLang="en-US" sz="3200" i="1" dirty="0" smtClean="0"/>
              <a:t>ネットワークを構成するとローカルエリア接続が増える。</a:t>
            </a:r>
            <a:endParaRPr kumimoji="1" lang="en-US" altLang="ja-JP" sz="3200" i="1" dirty="0" smtClean="0"/>
          </a:p>
          <a:p>
            <a:pPr marL="742950" indent="-742950">
              <a:buFont typeface="Wingdings" pitchFamily="2" charset="2"/>
              <a:buChar char="ü"/>
            </a:pPr>
            <a:r>
              <a:rPr kumimoji="1" lang="ja-JP" altLang="en-US" sz="3200" dirty="0" smtClean="0"/>
              <a:t>増えたローカルエリア接続を含め、各ローカルエリア接続の用途や目的は誤解しやすい。</a:t>
            </a:r>
            <a:endParaRPr kumimoji="1" lang="en-US" altLang="ja-JP" sz="3200" dirty="0" smtClean="0"/>
          </a:p>
          <a:p>
            <a:pPr marL="742950" indent="-742950">
              <a:buFont typeface="Wingdings" pitchFamily="2" charset="2"/>
              <a:buChar char="ü"/>
            </a:pPr>
            <a:endParaRPr kumimoji="1" lang="en-US" altLang="ja-JP" sz="3200" dirty="0" smtClean="0"/>
          </a:p>
          <a:p>
            <a:pPr marL="742950" indent="-742950">
              <a:buFont typeface="Wingdings" pitchFamily="2" charset="2"/>
              <a:buChar char="p"/>
            </a:pPr>
            <a:r>
              <a:rPr kumimoji="1" lang="ja-JP" altLang="en-US" sz="3200" dirty="0" smtClean="0"/>
              <a:t>この２点を把握すれば、</a:t>
            </a:r>
            <a:r>
              <a:rPr kumimoji="1" lang="en-US" altLang="ja-JP" sz="3200" dirty="0" smtClean="0"/>
              <a:t>Hyper-V </a:t>
            </a:r>
            <a:r>
              <a:rPr kumimoji="1" lang="ja-JP" altLang="en-US" sz="3200" dirty="0" smtClean="0"/>
              <a:t>のネットワークは理解を深められる。</a:t>
            </a:r>
            <a:endParaRPr kumimoji="1" lang="en-US" altLang="ja-JP" sz="32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webcast\image\NEW\lan15-crop.jpg"/>
          <p:cNvPicPr>
            <a:picLocks noChangeAspect="1" noChangeArrowheads="1"/>
          </p:cNvPicPr>
          <p:nvPr/>
        </p:nvPicPr>
        <p:blipFill>
          <a:blip r:embed="rId3" cstate="print"/>
          <a:srcRect/>
          <a:stretch>
            <a:fillRect/>
          </a:stretch>
        </p:blipFill>
        <p:spPr bwMode="auto">
          <a:xfrm>
            <a:off x="715297" y="2482882"/>
            <a:ext cx="7895718" cy="3793739"/>
          </a:xfrm>
          <a:prstGeom prst="rect">
            <a:avLst/>
          </a:prstGeom>
          <a:noFill/>
        </p:spPr>
      </p:pic>
      <p:sp>
        <p:nvSpPr>
          <p:cNvPr id="15" name="右矢印 14"/>
          <p:cNvSpPr/>
          <p:nvPr/>
        </p:nvSpPr>
        <p:spPr bwMode="auto">
          <a:xfrm>
            <a:off x="1768839" y="4931766"/>
            <a:ext cx="1988662" cy="539646"/>
          </a:xfrm>
          <a:prstGeom prst="rightArrow">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pic>
        <p:nvPicPr>
          <p:cNvPr id="2052" name="Picture 4" descr="H:\webcast\image\NEW\lan16-crop.jpg"/>
          <p:cNvPicPr>
            <a:picLocks noChangeAspect="1" noChangeArrowheads="1"/>
          </p:cNvPicPr>
          <p:nvPr/>
        </p:nvPicPr>
        <p:blipFill>
          <a:blip r:embed="rId4" cstate="print"/>
          <a:srcRect/>
          <a:stretch>
            <a:fillRect/>
          </a:stretch>
        </p:blipFill>
        <p:spPr bwMode="auto">
          <a:xfrm>
            <a:off x="707623" y="2496850"/>
            <a:ext cx="7892103" cy="3772184"/>
          </a:xfrm>
          <a:prstGeom prst="rect">
            <a:avLst/>
          </a:prstGeom>
          <a:noFill/>
        </p:spPr>
      </p:pic>
      <p:sp>
        <p:nvSpPr>
          <p:cNvPr id="3" name="タイトル 2"/>
          <p:cNvSpPr>
            <a:spLocks noGrp="1"/>
          </p:cNvSpPr>
          <p:nvPr>
            <p:ph type="title"/>
          </p:nvPr>
        </p:nvSpPr>
        <p:spPr/>
        <p:txBody>
          <a:bodyPr/>
          <a:lstStyle/>
          <a:p>
            <a:r>
              <a:rPr kumimoji="1" lang="ja-JP" altLang="en-US" dirty="0" smtClean="0"/>
              <a:t>ローカルエリア接続が増える</a:t>
            </a:r>
            <a:endParaRPr kumimoji="1" lang="ja-JP" altLang="en-US" dirty="0"/>
          </a:p>
        </p:txBody>
      </p:sp>
      <p:sp>
        <p:nvSpPr>
          <p:cNvPr id="4" name="テキスト プレースホルダ 3"/>
          <p:cNvSpPr>
            <a:spLocks noGrp="1"/>
          </p:cNvSpPr>
          <p:nvPr>
            <p:ph type="body" idx="1"/>
          </p:nvPr>
        </p:nvSpPr>
        <p:spPr>
          <a:xfrm>
            <a:off x="457199" y="1625600"/>
            <a:ext cx="8686801" cy="5059363"/>
          </a:xfrm>
        </p:spPr>
        <p:txBody>
          <a:bodyPr/>
          <a:lstStyle/>
          <a:p>
            <a:pPr marL="0" indent="0">
              <a:buNone/>
            </a:pPr>
            <a:r>
              <a:rPr kumimoji="1" lang="ja-JP" altLang="en-US" dirty="0" smtClean="0"/>
              <a:t>接続先に指定したローカルエリア接続から、もう１個のローカルエリア接続が作られる</a:t>
            </a:r>
            <a:endParaRPr kumimoji="1" lang="en-US" altLang="ja-JP" dirty="0" smtClean="0"/>
          </a:p>
          <a:p>
            <a:pPr marL="0" indent="0">
              <a:buNone/>
            </a:pPr>
            <a:endParaRPr kumimoji="1" lang="en-US" altLang="ja-JP" sz="32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2"/>
                                        </p:tgtEl>
                                      </p:cBhvr>
                                    </p:animEffect>
                                    <p:set>
                                      <p:cBhvr>
                                        <p:cTn id="7" dur="1" fill="hold">
                                          <p:stCondLst>
                                            <p:cond delay="1999"/>
                                          </p:stCondLst>
                                        </p:cTn>
                                        <p:tgtEl>
                                          <p:spTgt spid="2052"/>
                                        </p:tgtEl>
                                        <p:attrNameLst>
                                          <p:attrName>style.visibility</p:attrName>
                                        </p:attrNameLst>
                                      </p:cBhvr>
                                      <p:to>
                                        <p:strVal val="hidden"/>
                                      </p:to>
                                    </p:set>
                                  </p:childTnLst>
                                </p:cTn>
                              </p:par>
                              <p:par>
                                <p:cTn id="8" presetID="2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ppt_x</p:attrName>
                                        </p:attrNameLst>
                                      </p:cBhvr>
                                      <p:tavLst>
                                        <p:tav tm="0">
                                          <p:val>
                                            <p:strVal val="#ppt_x-.2"/>
                                          </p:val>
                                        </p:tav>
                                        <p:tav tm="100000">
                                          <p:val>
                                            <p:strVal val="#ppt_x"/>
                                          </p:val>
                                        </p:tav>
                                      </p:tavLst>
                                    </p:anim>
                                    <p:anim calcmode="lin" valueType="num">
                                      <p:cBhvr>
                                        <p:cTn id="1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Hyper-V </a:t>
            </a:r>
            <a:r>
              <a:rPr kumimoji="1" lang="ja-JP" altLang="en-US" dirty="0" smtClean="0"/>
              <a:t>ネットワークを構成する前</a:t>
            </a:r>
            <a:endParaRPr kumimoji="1" lang="ja-JP" altLang="en-US" dirty="0"/>
          </a:p>
        </p:txBody>
      </p:sp>
      <p:sp>
        <p:nvSpPr>
          <p:cNvPr id="12" name="角丸四角形 11"/>
          <p:cNvSpPr/>
          <p:nvPr/>
        </p:nvSpPr>
        <p:spPr bwMode="auto">
          <a:xfrm>
            <a:off x="3013018" y="2008688"/>
            <a:ext cx="3162926"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1" name="テキスト ボックス 20"/>
          <p:cNvSpPr txBox="1"/>
          <p:nvPr/>
        </p:nvSpPr>
        <p:spPr>
          <a:xfrm>
            <a:off x="2383427" y="1514011"/>
            <a:ext cx="4407108" cy="461665"/>
          </a:xfrm>
          <a:prstGeom prst="rect">
            <a:avLst/>
          </a:prstGeom>
          <a:noFill/>
        </p:spPr>
        <p:txBody>
          <a:bodyPr wrap="square" rtlCol="0">
            <a:spAutoFit/>
          </a:bodyPr>
          <a:lstStyle/>
          <a:p>
            <a:pPr algn="ctr"/>
            <a:r>
              <a:rPr kumimoji="1" lang="ja-JP" altLang="en-US" sz="2400" dirty="0" smtClean="0"/>
              <a:t>ホスト</a:t>
            </a:r>
            <a:endParaRPr kumimoji="1" lang="ja-JP" altLang="en-US" sz="2400" dirty="0"/>
          </a:p>
        </p:txBody>
      </p:sp>
      <p:sp>
        <p:nvSpPr>
          <p:cNvPr id="14" name="角丸四角形 13"/>
          <p:cNvSpPr/>
          <p:nvPr/>
        </p:nvSpPr>
        <p:spPr bwMode="auto">
          <a:xfrm>
            <a:off x="3312826" y="227850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18" name="角丸四角形 17"/>
          <p:cNvSpPr/>
          <p:nvPr/>
        </p:nvSpPr>
        <p:spPr bwMode="auto">
          <a:xfrm>
            <a:off x="3315326" y="357014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19" name="角丸四角形 18"/>
          <p:cNvSpPr/>
          <p:nvPr/>
        </p:nvSpPr>
        <p:spPr bwMode="auto">
          <a:xfrm>
            <a:off x="3317826" y="421721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6147" name="Picture 3" descr="C:\Users\sakai\Documents\webcast\image\図1-crop.jpg"/>
          <p:cNvPicPr>
            <a:picLocks noChangeAspect="1" noChangeArrowheads="1"/>
          </p:cNvPicPr>
          <p:nvPr/>
        </p:nvPicPr>
        <p:blipFill>
          <a:blip r:embed="rId3" cstate="print"/>
          <a:srcRect/>
          <a:stretch>
            <a:fillRect/>
          </a:stretch>
        </p:blipFill>
        <p:spPr bwMode="auto">
          <a:xfrm>
            <a:off x="5320571" y="4265145"/>
            <a:ext cx="435652" cy="550297"/>
          </a:xfrm>
          <a:prstGeom prst="rect">
            <a:avLst/>
          </a:prstGeom>
          <a:noFill/>
        </p:spPr>
      </p:pic>
      <p:cxnSp>
        <p:nvCxnSpPr>
          <p:cNvPr id="22" name="直線矢印コネクタ 21"/>
          <p:cNvCxnSpPr/>
          <p:nvPr/>
        </p:nvCxnSpPr>
        <p:spPr bwMode="auto">
          <a:xfrm rot="16200000" flipH="1">
            <a:off x="4227233" y="320789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26" name="直線コネクタ 25"/>
          <p:cNvCxnSpPr/>
          <p:nvPr/>
        </p:nvCxnSpPr>
        <p:spPr bwMode="auto">
          <a:xfrm flipV="1">
            <a:off x="989351" y="5531371"/>
            <a:ext cx="7165298" cy="14990"/>
          </a:xfrm>
          <a:prstGeom prst="line">
            <a:avLst/>
          </a:prstGeom>
          <a:solidFill>
            <a:schemeClr val="accent1"/>
          </a:solidFill>
          <a:ln w="88900" cap="flat" cmpd="sng" algn="ctr">
            <a:solidFill>
              <a:schemeClr val="tx1"/>
            </a:solidFill>
            <a:prstDash val="solid"/>
            <a:round/>
            <a:headEnd type="none" w="med" len="med"/>
            <a:tailEnd type="none" w="med" len="med"/>
          </a:ln>
          <a:effectLst/>
        </p:spPr>
      </p:cxnSp>
      <p:sp>
        <p:nvSpPr>
          <p:cNvPr id="31" name="テキスト ボックス 30"/>
          <p:cNvSpPr txBox="1"/>
          <p:nvPr/>
        </p:nvSpPr>
        <p:spPr>
          <a:xfrm>
            <a:off x="5533827" y="5533831"/>
            <a:ext cx="2965603" cy="461665"/>
          </a:xfrm>
          <a:prstGeom prst="rect">
            <a:avLst/>
          </a:prstGeom>
          <a:noFill/>
        </p:spPr>
        <p:txBody>
          <a:bodyPr wrap="square" rtlCol="0">
            <a:spAutoFit/>
          </a:bodyPr>
          <a:lstStyle/>
          <a:p>
            <a:pPr algn="ctr"/>
            <a:r>
              <a:rPr kumimoji="1" lang="ja-JP" altLang="en-US" sz="2400" dirty="0" smtClean="0"/>
              <a:t>物理ネットワーク</a:t>
            </a:r>
            <a:endParaRPr kumimoji="1" lang="ja-JP" altLang="en-US" sz="2400" dirty="0"/>
          </a:p>
        </p:txBody>
      </p:sp>
      <p:cxnSp>
        <p:nvCxnSpPr>
          <p:cNvPr id="45" name="直線矢印コネクタ 44"/>
          <p:cNvCxnSpPr/>
          <p:nvPr/>
        </p:nvCxnSpPr>
        <p:spPr bwMode="auto">
          <a:xfrm rot="16200000" flipH="1">
            <a:off x="4244723" y="514410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51" name="直線矢印コネクタ 50"/>
          <p:cNvCxnSpPr/>
          <p:nvPr/>
        </p:nvCxnSpPr>
        <p:spPr bwMode="auto">
          <a:xfrm rot="16200000" flipH="1">
            <a:off x="3330333" y="416975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52" name="円/楕円 51"/>
          <p:cNvSpPr/>
          <p:nvPr/>
        </p:nvSpPr>
        <p:spPr bwMode="auto">
          <a:xfrm>
            <a:off x="3312825" y="3627621"/>
            <a:ext cx="2503357" cy="109428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53" name="角丸四角形吹き出し 52"/>
          <p:cNvSpPr/>
          <p:nvPr/>
        </p:nvSpPr>
        <p:spPr bwMode="auto">
          <a:xfrm>
            <a:off x="6415794" y="2998041"/>
            <a:ext cx="2143594" cy="612648"/>
          </a:xfrm>
          <a:prstGeom prst="wedgeRoundRectCallout">
            <a:avLst>
              <a:gd name="adj1" fmla="val -80309"/>
              <a:gd name="adj2" fmla="val 101649"/>
              <a:gd name="adj3" fmla="val 16667"/>
            </a:avLst>
          </a:prstGeom>
          <a:solidFill>
            <a:schemeClr val="tx2">
              <a:lumMod val="20000"/>
              <a:lumOff val="80000"/>
              <a:alpha val="9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bg2"/>
                </a:solidFill>
                <a:effectLst/>
                <a:latin typeface="Arial" charset="0"/>
              </a:rPr>
              <a:t>ローカルエリア接続</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Hyper-V </a:t>
            </a:r>
            <a:r>
              <a:rPr kumimoji="1" lang="ja-JP" altLang="en-US" dirty="0" smtClean="0"/>
              <a:t>ネットワークを構成した後</a:t>
            </a:r>
            <a:endParaRPr kumimoji="1" lang="ja-JP" altLang="en-US" dirty="0"/>
          </a:p>
        </p:txBody>
      </p:sp>
      <p:sp>
        <p:nvSpPr>
          <p:cNvPr id="21" name="テキスト ボックス 20"/>
          <p:cNvSpPr txBox="1"/>
          <p:nvPr/>
        </p:nvSpPr>
        <p:spPr>
          <a:xfrm>
            <a:off x="4467037" y="1514011"/>
            <a:ext cx="4407108" cy="461665"/>
          </a:xfrm>
          <a:prstGeom prst="rect">
            <a:avLst/>
          </a:prstGeom>
          <a:noFill/>
        </p:spPr>
        <p:txBody>
          <a:bodyPr wrap="square" rtlCol="0">
            <a:spAutoFit/>
          </a:bodyPr>
          <a:lstStyle/>
          <a:p>
            <a:pPr algn="ctr"/>
            <a:r>
              <a:rPr kumimoji="1" lang="ja-JP" altLang="en-US" sz="2400" dirty="0" smtClean="0"/>
              <a:t>ゲスト</a:t>
            </a:r>
            <a:endParaRPr kumimoji="1" lang="ja-JP" altLang="en-US" sz="2400" dirty="0"/>
          </a:p>
        </p:txBody>
      </p:sp>
      <p:grpSp>
        <p:nvGrpSpPr>
          <p:cNvPr id="35" name="グループ化 34"/>
          <p:cNvGrpSpPr/>
          <p:nvPr/>
        </p:nvGrpSpPr>
        <p:grpSpPr>
          <a:xfrm>
            <a:off x="5186568" y="2008688"/>
            <a:ext cx="3162926" cy="3177912"/>
            <a:chOff x="4676908" y="2008688"/>
            <a:chExt cx="3162926" cy="3177912"/>
          </a:xfrm>
        </p:grpSpPr>
        <p:sp>
          <p:nvSpPr>
            <p:cNvPr id="12" name="角丸四角形 11"/>
            <p:cNvSpPr/>
            <p:nvPr/>
          </p:nvSpPr>
          <p:spPr bwMode="auto">
            <a:xfrm>
              <a:off x="4676908" y="2008688"/>
              <a:ext cx="3162926"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4" name="角丸四角形 13"/>
            <p:cNvSpPr/>
            <p:nvPr/>
          </p:nvSpPr>
          <p:spPr bwMode="auto">
            <a:xfrm>
              <a:off x="4976716" y="227850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18" name="角丸四角形 17"/>
            <p:cNvSpPr/>
            <p:nvPr/>
          </p:nvSpPr>
          <p:spPr bwMode="auto">
            <a:xfrm>
              <a:off x="4979216" y="357014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19" name="角丸四角形 18"/>
            <p:cNvSpPr/>
            <p:nvPr/>
          </p:nvSpPr>
          <p:spPr bwMode="auto">
            <a:xfrm>
              <a:off x="4981716" y="421721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6147" name="Picture 3" descr="C:\Users\sakai\Documents\webcast\image\図1-crop.jpg"/>
            <p:cNvPicPr>
              <a:picLocks noChangeAspect="1" noChangeArrowheads="1"/>
            </p:cNvPicPr>
            <p:nvPr/>
          </p:nvPicPr>
          <p:blipFill>
            <a:blip r:embed="rId3" cstate="print"/>
            <a:srcRect/>
            <a:stretch>
              <a:fillRect/>
            </a:stretch>
          </p:blipFill>
          <p:spPr bwMode="auto">
            <a:xfrm>
              <a:off x="6984461" y="4235165"/>
              <a:ext cx="435652" cy="550297"/>
            </a:xfrm>
            <a:prstGeom prst="rect">
              <a:avLst/>
            </a:prstGeom>
            <a:noFill/>
          </p:spPr>
        </p:pic>
        <p:cxnSp>
          <p:nvCxnSpPr>
            <p:cNvPr id="22" name="直線矢印コネクタ 21"/>
            <p:cNvCxnSpPr/>
            <p:nvPr/>
          </p:nvCxnSpPr>
          <p:spPr bwMode="auto">
            <a:xfrm rot="16200000" flipH="1">
              <a:off x="5891123" y="320789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grpSp>
      <p:cxnSp>
        <p:nvCxnSpPr>
          <p:cNvPr id="26" name="直線コネクタ 25"/>
          <p:cNvCxnSpPr/>
          <p:nvPr/>
        </p:nvCxnSpPr>
        <p:spPr bwMode="auto">
          <a:xfrm>
            <a:off x="989351" y="5546362"/>
            <a:ext cx="7420131" cy="14989"/>
          </a:xfrm>
          <a:prstGeom prst="line">
            <a:avLst/>
          </a:prstGeom>
          <a:solidFill>
            <a:schemeClr val="accent1"/>
          </a:solidFill>
          <a:ln w="88900" cap="flat" cmpd="sng" algn="ctr">
            <a:solidFill>
              <a:schemeClr val="tx1"/>
            </a:solidFill>
            <a:prstDash val="solid"/>
            <a:round/>
            <a:headEnd type="none" w="med" len="med"/>
            <a:tailEnd type="none" w="med" len="med"/>
          </a:ln>
          <a:effectLst/>
        </p:spPr>
      </p:cxnSp>
      <p:sp>
        <p:nvSpPr>
          <p:cNvPr id="31" name="テキスト ボックス 30"/>
          <p:cNvSpPr txBox="1"/>
          <p:nvPr/>
        </p:nvSpPr>
        <p:spPr>
          <a:xfrm>
            <a:off x="5533827" y="5533831"/>
            <a:ext cx="2965603" cy="461665"/>
          </a:xfrm>
          <a:prstGeom prst="rect">
            <a:avLst/>
          </a:prstGeom>
          <a:noFill/>
        </p:spPr>
        <p:txBody>
          <a:bodyPr wrap="square" rtlCol="0">
            <a:spAutoFit/>
          </a:bodyPr>
          <a:lstStyle/>
          <a:p>
            <a:pPr algn="ctr"/>
            <a:r>
              <a:rPr kumimoji="1" lang="ja-JP" altLang="en-US" sz="2400" dirty="0" smtClean="0"/>
              <a:t>物理ネットワーク</a:t>
            </a:r>
            <a:endParaRPr kumimoji="1" lang="ja-JP" altLang="en-US" sz="2400" dirty="0"/>
          </a:p>
        </p:txBody>
      </p:sp>
      <p:cxnSp>
        <p:nvCxnSpPr>
          <p:cNvPr id="45" name="直線矢印コネクタ 44"/>
          <p:cNvCxnSpPr/>
          <p:nvPr/>
        </p:nvCxnSpPr>
        <p:spPr bwMode="auto">
          <a:xfrm rot="16200000" flipH="1">
            <a:off x="1606483" y="517408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grpSp>
        <p:nvGrpSpPr>
          <p:cNvPr id="36" name="グループ化 35"/>
          <p:cNvGrpSpPr/>
          <p:nvPr/>
        </p:nvGrpSpPr>
        <p:grpSpPr>
          <a:xfrm>
            <a:off x="1049309" y="2011188"/>
            <a:ext cx="3495225" cy="3177912"/>
            <a:chOff x="4434549" y="2008688"/>
            <a:chExt cx="3495225" cy="3177912"/>
          </a:xfrm>
        </p:grpSpPr>
        <p:sp>
          <p:nvSpPr>
            <p:cNvPr id="37" name="角丸四角形 36"/>
            <p:cNvSpPr/>
            <p:nvPr/>
          </p:nvSpPr>
          <p:spPr bwMode="auto">
            <a:xfrm>
              <a:off x="4434549" y="2008688"/>
              <a:ext cx="3495225" cy="3177912"/>
            </a:xfrm>
            <a:prstGeom prst="roundRect">
              <a:avLst/>
            </a:prstGeom>
            <a:solidFill>
              <a:schemeClr val="accent1">
                <a:alpha val="5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8" name="角丸四角形 37"/>
            <p:cNvSpPr/>
            <p:nvPr/>
          </p:nvSpPr>
          <p:spPr bwMode="auto">
            <a:xfrm>
              <a:off x="4916756" y="2263519"/>
              <a:ext cx="2518348"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Arial" charset="0"/>
                </a:rPr>
                <a:t>アプリケーション</a:t>
              </a:r>
            </a:p>
          </p:txBody>
        </p:sp>
        <p:sp>
          <p:nvSpPr>
            <p:cNvPr id="39" name="角丸四角形 38"/>
            <p:cNvSpPr/>
            <p:nvPr/>
          </p:nvSpPr>
          <p:spPr bwMode="auto">
            <a:xfrm>
              <a:off x="4949237" y="3150430"/>
              <a:ext cx="2498336" cy="294810"/>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TCP/IP</a:t>
              </a:r>
              <a:endParaRPr kumimoji="0" lang="ja-JP" altLang="en-US" sz="1800" b="0" i="0" u="none" strike="noStrike" cap="none" normalizeH="0" baseline="0" dirty="0" smtClean="0">
                <a:ln>
                  <a:noFill/>
                </a:ln>
                <a:solidFill>
                  <a:schemeClr val="bg2"/>
                </a:solidFill>
                <a:effectLst/>
                <a:latin typeface="Arial" charset="0"/>
              </a:endParaRPr>
            </a:p>
          </p:txBody>
        </p:sp>
        <p:sp>
          <p:nvSpPr>
            <p:cNvPr id="40" name="角丸四角形 39"/>
            <p:cNvSpPr/>
            <p:nvPr/>
          </p:nvSpPr>
          <p:spPr bwMode="auto">
            <a:xfrm>
              <a:off x="4944216" y="3512690"/>
              <a:ext cx="2488368" cy="327762"/>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pic>
          <p:nvPicPr>
            <p:cNvPr id="41" name="Picture 3" descr="C:\Users\sakai\Documents\webcast\image\図1-crop.jpg"/>
            <p:cNvPicPr>
              <a:picLocks noChangeAspect="1" noChangeArrowheads="1"/>
            </p:cNvPicPr>
            <p:nvPr/>
          </p:nvPicPr>
          <p:blipFill>
            <a:blip r:embed="rId3" cstate="print"/>
            <a:srcRect/>
            <a:stretch>
              <a:fillRect/>
            </a:stretch>
          </p:blipFill>
          <p:spPr bwMode="auto">
            <a:xfrm>
              <a:off x="6999450" y="3513314"/>
              <a:ext cx="283232" cy="357767"/>
            </a:xfrm>
            <a:prstGeom prst="rect">
              <a:avLst/>
            </a:prstGeom>
            <a:noFill/>
          </p:spPr>
        </p:pic>
        <p:cxnSp>
          <p:nvCxnSpPr>
            <p:cNvPr id="42" name="直線矢印コネクタ 41"/>
            <p:cNvCxnSpPr/>
            <p:nvPr/>
          </p:nvCxnSpPr>
          <p:spPr bwMode="auto">
            <a:xfrm rot="16380000" flipH="1">
              <a:off x="6028525" y="2980549"/>
              <a:ext cx="317285" cy="22475"/>
            </a:xfrm>
            <a:prstGeom prst="straightConnector1">
              <a:avLst/>
            </a:prstGeom>
            <a:solidFill>
              <a:schemeClr val="accent1"/>
            </a:solidFill>
            <a:ln w="38100" cap="flat" cmpd="sng" algn="ctr">
              <a:solidFill>
                <a:schemeClr val="tx1"/>
              </a:solidFill>
              <a:prstDash val="solid"/>
              <a:round/>
              <a:headEnd type="triangle"/>
              <a:tailEnd type="triangle"/>
            </a:ln>
            <a:effectLst/>
          </p:spPr>
        </p:cxnSp>
      </p:grpSp>
      <p:sp>
        <p:nvSpPr>
          <p:cNvPr id="44" name="角丸四角形 43"/>
          <p:cNvSpPr/>
          <p:nvPr/>
        </p:nvSpPr>
        <p:spPr bwMode="auto">
          <a:xfrm>
            <a:off x="2833137" y="4217219"/>
            <a:ext cx="1578987"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仮想スイッチ</a:t>
            </a:r>
            <a:endParaRPr kumimoji="0" lang="ja-JP" altLang="en-US" sz="1800" b="0" i="0" u="none" strike="noStrike" cap="none" normalizeH="0" baseline="0" dirty="0" smtClean="0">
              <a:ln>
                <a:noFill/>
              </a:ln>
              <a:solidFill>
                <a:schemeClr val="bg2"/>
              </a:solidFill>
              <a:effectLst/>
              <a:latin typeface="Arial" charset="0"/>
            </a:endParaRPr>
          </a:p>
        </p:txBody>
      </p:sp>
      <p:sp>
        <p:nvSpPr>
          <p:cNvPr id="46" name="角丸四角形 45"/>
          <p:cNvSpPr/>
          <p:nvPr/>
        </p:nvSpPr>
        <p:spPr bwMode="auto">
          <a:xfrm>
            <a:off x="1201727" y="4219719"/>
            <a:ext cx="1578987" cy="569626"/>
          </a:xfrm>
          <a:prstGeom prst="round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smtClean="0">
                <a:solidFill>
                  <a:schemeClr val="bg2"/>
                </a:solidFill>
              </a:rPr>
              <a:t>物理 </a:t>
            </a:r>
            <a:r>
              <a:rPr lang="en-US" altLang="ja-JP" dirty="0" smtClean="0">
                <a:solidFill>
                  <a:schemeClr val="bg2"/>
                </a:solidFill>
              </a:rPr>
              <a:t>NIC</a:t>
            </a:r>
            <a:endParaRPr kumimoji="0" lang="ja-JP" altLang="en-US" sz="1800" b="0" i="0" u="none" strike="noStrike" cap="none" normalizeH="0" baseline="0" dirty="0" smtClean="0">
              <a:ln>
                <a:noFill/>
              </a:ln>
              <a:solidFill>
                <a:schemeClr val="bg2"/>
              </a:solidFill>
              <a:effectLst/>
              <a:latin typeface="Arial" charset="0"/>
            </a:endParaRPr>
          </a:p>
        </p:txBody>
      </p:sp>
      <p:cxnSp>
        <p:nvCxnSpPr>
          <p:cNvPr id="54" name="直線矢印コネクタ 53"/>
          <p:cNvCxnSpPr/>
          <p:nvPr/>
        </p:nvCxnSpPr>
        <p:spPr bwMode="auto">
          <a:xfrm rot="16200000" flipH="1">
            <a:off x="5638793" y="4154762"/>
            <a:ext cx="692034" cy="25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69" name="直線矢印コネクタ 68"/>
          <p:cNvCxnSpPr/>
          <p:nvPr/>
        </p:nvCxnSpPr>
        <p:spPr bwMode="auto">
          <a:xfrm rot="5220000">
            <a:off x="1723873" y="3477719"/>
            <a:ext cx="449701" cy="29981"/>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73" name="直線矢印コネクタ 72"/>
          <p:cNvCxnSpPr/>
          <p:nvPr/>
        </p:nvCxnSpPr>
        <p:spPr bwMode="auto">
          <a:xfrm rot="16320000" flipH="1">
            <a:off x="3182917" y="4022367"/>
            <a:ext cx="399741" cy="9975"/>
          </a:xfrm>
          <a:prstGeom prst="straightConnector1">
            <a:avLst/>
          </a:prstGeom>
          <a:solidFill>
            <a:schemeClr val="accent1"/>
          </a:solidFill>
          <a:ln w="38100" cap="flat" cmpd="sng" algn="ctr">
            <a:solidFill>
              <a:schemeClr val="tx1"/>
            </a:solidFill>
            <a:prstDash val="solid"/>
            <a:round/>
            <a:headEnd type="triangle"/>
            <a:tailEnd type="triangle"/>
          </a:ln>
          <a:effectLst/>
        </p:spPr>
      </p:cxnSp>
      <p:pic>
        <p:nvPicPr>
          <p:cNvPr id="82" name="Picture 3" descr="C:\Users\sakai\Documents\webcast\image\図1-crop.jpg"/>
          <p:cNvPicPr>
            <a:picLocks noChangeAspect="1" noChangeArrowheads="1"/>
          </p:cNvPicPr>
          <p:nvPr/>
        </p:nvPicPr>
        <p:blipFill>
          <a:blip r:embed="rId3" cstate="print"/>
          <a:srcRect/>
          <a:stretch>
            <a:fillRect/>
          </a:stretch>
        </p:blipFill>
        <p:spPr bwMode="auto">
          <a:xfrm>
            <a:off x="1188330" y="4327774"/>
            <a:ext cx="283232" cy="357767"/>
          </a:xfrm>
          <a:prstGeom prst="rect">
            <a:avLst/>
          </a:prstGeom>
          <a:noFill/>
        </p:spPr>
      </p:pic>
      <p:cxnSp>
        <p:nvCxnSpPr>
          <p:cNvPr id="83" name="直線矢印コネクタ 82"/>
          <p:cNvCxnSpPr/>
          <p:nvPr/>
        </p:nvCxnSpPr>
        <p:spPr bwMode="auto">
          <a:xfrm rot="21900000" flipH="1">
            <a:off x="2645785" y="4484549"/>
            <a:ext cx="317285" cy="22475"/>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84" name="テキスト ボックス 83"/>
          <p:cNvSpPr txBox="1"/>
          <p:nvPr/>
        </p:nvSpPr>
        <p:spPr>
          <a:xfrm>
            <a:off x="557147" y="1516511"/>
            <a:ext cx="4407108" cy="461665"/>
          </a:xfrm>
          <a:prstGeom prst="rect">
            <a:avLst/>
          </a:prstGeom>
          <a:noFill/>
        </p:spPr>
        <p:txBody>
          <a:bodyPr wrap="square" rtlCol="0">
            <a:spAutoFit/>
          </a:bodyPr>
          <a:lstStyle/>
          <a:p>
            <a:pPr algn="ctr"/>
            <a:r>
              <a:rPr kumimoji="1" lang="ja-JP" altLang="en-US" sz="2400" dirty="0" smtClean="0"/>
              <a:t>ホスト</a:t>
            </a:r>
            <a:endParaRPr kumimoji="1" lang="ja-JP" altLang="en-US" sz="2400" dirty="0"/>
          </a:p>
        </p:txBody>
      </p:sp>
      <p:pic>
        <p:nvPicPr>
          <p:cNvPr id="85" name="Picture 5" descr="C:\Users\sakai\AppData\Local\Microsoft\Windows\Temporary Internet Files\Content.IE5\O5EY78CM\MCj02235500000[1].wmf"/>
          <p:cNvPicPr>
            <a:picLocks noChangeAspect="1" noChangeArrowheads="1"/>
          </p:cNvPicPr>
          <p:nvPr/>
        </p:nvPicPr>
        <p:blipFill>
          <a:blip r:embed="rId4" cstate="print"/>
          <a:srcRect/>
          <a:stretch>
            <a:fillRect/>
          </a:stretch>
        </p:blipFill>
        <p:spPr bwMode="auto">
          <a:xfrm>
            <a:off x="3556654" y="4659106"/>
            <a:ext cx="895425" cy="407069"/>
          </a:xfrm>
          <a:prstGeom prst="rect">
            <a:avLst/>
          </a:prstGeom>
          <a:noFill/>
        </p:spPr>
      </p:pic>
      <p:sp>
        <p:nvSpPr>
          <p:cNvPr id="87" name="左右矢印 86"/>
          <p:cNvSpPr/>
          <p:nvPr/>
        </p:nvSpPr>
        <p:spPr bwMode="auto">
          <a:xfrm>
            <a:off x="4422096" y="4272197"/>
            <a:ext cx="1049312" cy="484632"/>
          </a:xfrm>
          <a:prstGeom prst="leftRightArrow">
            <a:avLst/>
          </a:prstGeom>
          <a:solidFill>
            <a:schemeClr val="tx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bg2"/>
                </a:solidFill>
                <a:effectLst/>
                <a:latin typeface="Arial" charset="0"/>
              </a:rPr>
              <a:t>VMBUS</a:t>
            </a:r>
            <a:endParaRPr kumimoji="0" lang="ja-JP" altLang="en-US" sz="1800" b="0" i="0" u="none" strike="noStrike" cap="none" normalizeH="0" baseline="0" dirty="0" smtClean="0">
              <a:ln>
                <a:noFill/>
              </a:ln>
              <a:solidFill>
                <a:schemeClr val="bg2"/>
              </a:solidFill>
              <a:effectLst/>
              <a:latin typeface="Arial" charset="0"/>
            </a:endParaRPr>
          </a:p>
        </p:txBody>
      </p:sp>
      <p:sp>
        <p:nvSpPr>
          <p:cNvPr id="88" name="円/楕円 87"/>
          <p:cNvSpPr/>
          <p:nvPr/>
        </p:nvSpPr>
        <p:spPr bwMode="auto">
          <a:xfrm>
            <a:off x="1693888" y="4182257"/>
            <a:ext cx="2158582" cy="65956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96" name="円/楕円 95"/>
          <p:cNvSpPr/>
          <p:nvPr/>
        </p:nvSpPr>
        <p:spPr bwMode="auto">
          <a:xfrm>
            <a:off x="1816306" y="3162925"/>
            <a:ext cx="1918741" cy="67707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01" name="角丸四角形吹き出し 100"/>
          <p:cNvSpPr/>
          <p:nvPr/>
        </p:nvSpPr>
        <p:spPr bwMode="auto">
          <a:xfrm>
            <a:off x="3297836" y="5411457"/>
            <a:ext cx="2143594" cy="612648"/>
          </a:xfrm>
          <a:prstGeom prst="wedgeRoundRectCallout">
            <a:avLst>
              <a:gd name="adj1" fmla="val -60029"/>
              <a:gd name="adj2" fmla="val -143029"/>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bg2"/>
                </a:solidFill>
                <a:effectLst/>
                <a:latin typeface="Arial" charset="0"/>
              </a:rPr>
              <a:t>ローカルエリア接続</a:t>
            </a:r>
          </a:p>
        </p:txBody>
      </p:sp>
      <p:sp>
        <p:nvSpPr>
          <p:cNvPr id="103" name="角丸四角形吹き出し 102"/>
          <p:cNvSpPr/>
          <p:nvPr/>
        </p:nvSpPr>
        <p:spPr bwMode="auto">
          <a:xfrm>
            <a:off x="4349646" y="2898240"/>
            <a:ext cx="2261016" cy="612648"/>
          </a:xfrm>
          <a:prstGeom prst="wedgeRoundRectCallout">
            <a:avLst>
              <a:gd name="adj1" fmla="val -77946"/>
              <a:gd name="adj2" fmla="val 44679"/>
              <a:gd name="adj3" fmla="val 16667"/>
            </a:avLst>
          </a:prstGeom>
          <a:solidFill>
            <a:schemeClr val="tx2">
              <a:lumMod val="20000"/>
              <a:lumOff val="80000"/>
            </a:schemeClr>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bg2"/>
                </a:solidFill>
                <a:effectLst/>
                <a:latin typeface="Arial" charset="0"/>
              </a:rPr>
              <a:t>ローカルエリア接続２</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down)">
                                      <p:cBhvr>
                                        <p:cTn id="15" dur="500"/>
                                        <p:tgtEl>
                                          <p:spTgt spid="9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down)">
                                      <p:cBhvr>
                                        <p:cTn id="1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6" grpId="0" animBg="1"/>
      <p:bldP spid="101" grpId="0" animBg="1"/>
      <p:bldP spid="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webcast\image\NEW\lan21.jpg"/>
          <p:cNvPicPr>
            <a:picLocks noChangeAspect="1" noChangeArrowheads="1"/>
          </p:cNvPicPr>
          <p:nvPr/>
        </p:nvPicPr>
        <p:blipFill>
          <a:blip r:embed="rId3" cstate="print"/>
          <a:srcRect/>
          <a:stretch>
            <a:fillRect/>
          </a:stretch>
        </p:blipFill>
        <p:spPr bwMode="auto">
          <a:xfrm>
            <a:off x="1124266" y="1680113"/>
            <a:ext cx="7071468" cy="4609066"/>
          </a:xfrm>
          <a:prstGeom prst="rect">
            <a:avLst/>
          </a:prstGeom>
          <a:noFill/>
        </p:spPr>
      </p:pic>
      <p:pic>
        <p:nvPicPr>
          <p:cNvPr id="3075" name="Picture 3" descr="H:\webcast\image\NEW\lan23.jpg"/>
          <p:cNvPicPr>
            <a:picLocks noChangeAspect="1" noChangeArrowheads="1"/>
          </p:cNvPicPr>
          <p:nvPr/>
        </p:nvPicPr>
        <p:blipFill>
          <a:blip r:embed="rId4" cstate="print"/>
          <a:srcRect/>
          <a:stretch>
            <a:fillRect/>
          </a:stretch>
        </p:blipFill>
        <p:spPr bwMode="auto">
          <a:xfrm>
            <a:off x="1126811" y="1683335"/>
            <a:ext cx="7060818" cy="4589077"/>
          </a:xfrm>
          <a:prstGeom prst="rect">
            <a:avLst/>
          </a:prstGeom>
          <a:noFill/>
        </p:spPr>
      </p:pic>
      <p:pic>
        <p:nvPicPr>
          <p:cNvPr id="3074" name="Picture 2" descr="H:\webcast\image\NEW\lan19.jpg"/>
          <p:cNvPicPr>
            <a:picLocks noChangeAspect="1" noChangeArrowheads="1"/>
          </p:cNvPicPr>
          <p:nvPr/>
        </p:nvPicPr>
        <p:blipFill>
          <a:blip r:embed="rId5" cstate="print"/>
          <a:srcRect/>
          <a:stretch>
            <a:fillRect/>
          </a:stretch>
        </p:blipFill>
        <p:spPr bwMode="auto">
          <a:xfrm>
            <a:off x="1130788" y="1680134"/>
            <a:ext cx="7073648" cy="4600599"/>
          </a:xfrm>
          <a:prstGeom prst="rect">
            <a:avLst/>
          </a:prstGeom>
          <a:noFill/>
        </p:spPr>
      </p:pic>
      <p:sp>
        <p:nvSpPr>
          <p:cNvPr id="3" name="タイトル 2"/>
          <p:cNvSpPr>
            <a:spLocks noGrp="1"/>
          </p:cNvSpPr>
          <p:nvPr>
            <p:ph type="title"/>
          </p:nvPr>
        </p:nvSpPr>
        <p:spPr/>
        <p:txBody>
          <a:bodyPr/>
          <a:lstStyle/>
          <a:p>
            <a:r>
              <a:rPr kumimoji="1" lang="ja-JP" altLang="en-US" dirty="0" smtClean="0"/>
              <a:t>仮想スイッチ </a:t>
            </a:r>
            <a:r>
              <a:rPr kumimoji="1" lang="en-US" altLang="ja-JP" dirty="0" smtClean="0"/>
              <a:t>(</a:t>
            </a:r>
            <a:r>
              <a:rPr kumimoji="1" lang="ja-JP" altLang="en-US" dirty="0" smtClean="0"/>
              <a:t>スイッチング ハブ</a:t>
            </a:r>
            <a:r>
              <a:rPr kumimoji="1" lang="en-US" altLang="ja-JP" dirty="0" smtClean="0"/>
              <a:t>)</a:t>
            </a:r>
            <a:endParaRPr kumimoji="1" lang="ja-JP"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3074"/>
                                        </p:tgtEl>
                                      </p:cBhvr>
                                    </p:animEffect>
                                    <p:set>
                                      <p:cBhvr>
                                        <p:cTn id="7" dur="1" fill="hold">
                                          <p:stCondLst>
                                            <p:cond delay="999"/>
                                          </p:stCondLst>
                                        </p:cTn>
                                        <p:tgtEl>
                                          <p:spTgt spid="3074"/>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075"/>
                                        </p:tgtEl>
                                      </p:cBhvr>
                                    </p:animEffect>
                                    <p:set>
                                      <p:cBhvr>
                                        <p:cTn id="11" dur="1" fill="hold">
                                          <p:stCondLst>
                                            <p:cond delay="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webcast\image\NEW\lan22.jpg"/>
          <p:cNvPicPr>
            <a:picLocks noChangeAspect="1" noChangeArrowheads="1"/>
          </p:cNvPicPr>
          <p:nvPr/>
        </p:nvPicPr>
        <p:blipFill>
          <a:blip r:embed="rId3" cstate="print"/>
          <a:srcRect/>
          <a:stretch>
            <a:fillRect/>
          </a:stretch>
        </p:blipFill>
        <p:spPr bwMode="auto">
          <a:xfrm>
            <a:off x="1132735" y="1665534"/>
            <a:ext cx="7039928" cy="4578668"/>
          </a:xfrm>
          <a:prstGeom prst="rect">
            <a:avLst/>
          </a:prstGeom>
          <a:noFill/>
        </p:spPr>
      </p:pic>
      <p:pic>
        <p:nvPicPr>
          <p:cNvPr id="5123" name="Picture 3" descr="H:\webcast\image\NEW\lan24.jpg"/>
          <p:cNvPicPr>
            <a:picLocks noChangeAspect="1" noChangeArrowheads="1"/>
          </p:cNvPicPr>
          <p:nvPr/>
        </p:nvPicPr>
        <p:blipFill>
          <a:blip r:embed="rId4" cstate="print"/>
          <a:srcRect/>
          <a:stretch>
            <a:fillRect/>
          </a:stretch>
        </p:blipFill>
        <p:spPr bwMode="auto">
          <a:xfrm>
            <a:off x="1132733" y="1674000"/>
            <a:ext cx="7030879" cy="4569619"/>
          </a:xfrm>
          <a:prstGeom prst="rect">
            <a:avLst/>
          </a:prstGeom>
          <a:noFill/>
        </p:spPr>
      </p:pic>
      <p:pic>
        <p:nvPicPr>
          <p:cNvPr id="5122" name="Picture 2" descr="H:\webcast\image\NEW\lan20.jpg"/>
          <p:cNvPicPr>
            <a:picLocks noChangeAspect="1" noChangeArrowheads="1"/>
          </p:cNvPicPr>
          <p:nvPr/>
        </p:nvPicPr>
        <p:blipFill>
          <a:blip r:embed="rId5" cstate="print"/>
          <a:srcRect/>
          <a:stretch>
            <a:fillRect/>
          </a:stretch>
        </p:blipFill>
        <p:spPr bwMode="auto">
          <a:xfrm>
            <a:off x="1134678" y="1674000"/>
            <a:ext cx="7035655" cy="4600800"/>
          </a:xfrm>
          <a:prstGeom prst="rect">
            <a:avLst/>
          </a:prstGeom>
          <a:noFill/>
        </p:spPr>
      </p:pic>
      <p:sp>
        <p:nvSpPr>
          <p:cNvPr id="3" name="タイトル 2"/>
          <p:cNvSpPr>
            <a:spLocks noGrp="1"/>
          </p:cNvSpPr>
          <p:nvPr>
            <p:ph type="title"/>
          </p:nvPr>
        </p:nvSpPr>
        <p:spPr/>
        <p:txBody>
          <a:bodyPr/>
          <a:lstStyle/>
          <a:p>
            <a:r>
              <a:rPr kumimoji="1" lang="ja-JP" altLang="en-US" dirty="0" smtClean="0"/>
              <a:t>仮想 </a:t>
            </a:r>
            <a:r>
              <a:rPr kumimoji="1" lang="en-US" altLang="ja-JP" dirty="0" smtClean="0"/>
              <a:t>NIC (Hyper-V </a:t>
            </a:r>
            <a:r>
              <a:rPr kumimoji="1" lang="ja-JP" altLang="en-US" dirty="0" smtClean="0"/>
              <a:t>ホスト用</a:t>
            </a:r>
            <a:r>
              <a:rPr kumimoji="1" lang="en-US" altLang="ja-JP" dirty="0" smtClean="0"/>
              <a:t>)</a:t>
            </a:r>
            <a:endParaRPr kumimoji="1" lang="ja-JP"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5122"/>
                                        </p:tgtEl>
                                      </p:cBhvr>
                                    </p:animEffect>
                                    <p:set>
                                      <p:cBhvr>
                                        <p:cTn id="7" dur="1" fill="hold">
                                          <p:stCondLst>
                                            <p:cond delay="999"/>
                                          </p:stCondLst>
                                        </p:cTn>
                                        <p:tgtEl>
                                          <p:spTgt spid="5122"/>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5123"/>
                                        </p:tgtEl>
                                      </p:cBhvr>
                                    </p:animEffect>
                                    <p:set>
                                      <p:cBhvr>
                                        <p:cTn id="11"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Hyper-V </a:t>
            </a:r>
            <a:r>
              <a:rPr kumimoji="1" lang="ja-JP" altLang="en-US" dirty="0" smtClean="0"/>
              <a:t>ネットワークのまとめ</a:t>
            </a:r>
            <a:endParaRPr kumimoji="1" lang="ja-JP" altLang="en-US" dirty="0"/>
          </a:p>
        </p:txBody>
      </p:sp>
      <p:sp>
        <p:nvSpPr>
          <p:cNvPr id="4" name="テキスト プレースホルダ 3"/>
          <p:cNvSpPr>
            <a:spLocks noGrp="1"/>
          </p:cNvSpPr>
          <p:nvPr>
            <p:ph type="body" idx="1"/>
          </p:nvPr>
        </p:nvSpPr>
        <p:spPr>
          <a:xfrm>
            <a:off x="380997" y="1625600"/>
            <a:ext cx="8686801" cy="5059363"/>
          </a:xfrm>
        </p:spPr>
        <p:txBody>
          <a:bodyPr/>
          <a:lstStyle/>
          <a:p>
            <a:pPr marL="742950" indent="-742950">
              <a:buFont typeface="Wingdings" pitchFamily="2" charset="2"/>
              <a:buChar char="ü"/>
            </a:pPr>
            <a:r>
              <a:rPr kumimoji="1" lang="en-US" altLang="ja-JP" dirty="0" smtClean="0"/>
              <a:t>Hyper-V </a:t>
            </a:r>
            <a:r>
              <a:rPr kumimoji="1" lang="ja-JP" altLang="en-US" dirty="0" smtClean="0"/>
              <a:t>ネットワークを構成するとローカルエリア接続は増える。</a:t>
            </a:r>
            <a:endParaRPr kumimoji="1" lang="en-US" altLang="ja-JP" dirty="0" smtClean="0"/>
          </a:p>
          <a:p>
            <a:pPr marL="742950" indent="-742950">
              <a:buFont typeface="Wingdings" pitchFamily="2" charset="2"/>
              <a:buChar char="ü"/>
            </a:pPr>
            <a:r>
              <a:rPr kumimoji="1" lang="ja-JP" altLang="en-US" dirty="0" smtClean="0"/>
              <a:t>一つの </a:t>
            </a:r>
            <a:r>
              <a:rPr kumimoji="1" lang="en-US" altLang="ja-JP" dirty="0" smtClean="0"/>
              <a:t>“</a:t>
            </a:r>
            <a:r>
              <a:rPr kumimoji="1" lang="ja-JP" altLang="en-US" dirty="0" smtClean="0"/>
              <a:t>物理 </a:t>
            </a:r>
            <a:r>
              <a:rPr kumimoji="1" lang="en-US" altLang="ja-JP" dirty="0" smtClean="0"/>
              <a:t>NIC” </a:t>
            </a:r>
            <a:r>
              <a:rPr kumimoji="1" lang="ja-JP" altLang="en-US" dirty="0" smtClean="0"/>
              <a:t>は、</a:t>
            </a:r>
            <a:r>
              <a:rPr kumimoji="1" lang="en-US" altLang="ja-JP" dirty="0" smtClean="0"/>
              <a:t>”</a:t>
            </a:r>
            <a:r>
              <a:rPr kumimoji="1" lang="ja-JP" altLang="en-US" dirty="0" smtClean="0"/>
              <a:t>仮想スイッチ</a:t>
            </a:r>
            <a:r>
              <a:rPr kumimoji="1" lang="en-US" altLang="ja-JP" dirty="0" smtClean="0"/>
              <a:t>” </a:t>
            </a:r>
            <a:r>
              <a:rPr kumimoji="1" lang="ja-JP" altLang="en-US" dirty="0" smtClean="0"/>
              <a:t>と </a:t>
            </a:r>
            <a:r>
              <a:rPr kumimoji="1" lang="en-US" altLang="ja-JP" dirty="0" smtClean="0"/>
              <a:t>“</a:t>
            </a:r>
            <a:r>
              <a:rPr kumimoji="1" lang="ja-JP" altLang="en-US" dirty="0" smtClean="0"/>
              <a:t>仮想 </a:t>
            </a:r>
            <a:r>
              <a:rPr kumimoji="1" lang="en-US" altLang="ja-JP" dirty="0" smtClean="0"/>
              <a:t>NIC” </a:t>
            </a:r>
            <a:r>
              <a:rPr kumimoji="1" lang="ja-JP" altLang="en-US" dirty="0" smtClean="0"/>
              <a:t>の構成へと変更される。</a:t>
            </a:r>
            <a:r>
              <a:rPr kumimoji="1" lang="en-US" altLang="ja-JP" dirty="0" smtClean="0"/>
              <a:t> </a:t>
            </a:r>
          </a:p>
          <a:p>
            <a:pPr marL="742950" indent="-742950">
              <a:buFont typeface="Wingdings" pitchFamily="2" charset="2"/>
              <a:buChar char="ü"/>
            </a:pPr>
            <a:r>
              <a:rPr kumimoji="1" lang="en-US" altLang="ja-JP" dirty="0" smtClean="0"/>
              <a:t>“</a:t>
            </a:r>
            <a:r>
              <a:rPr kumimoji="1" lang="ja-JP" altLang="en-US" dirty="0" smtClean="0"/>
              <a:t>仮想スイッチ</a:t>
            </a:r>
            <a:r>
              <a:rPr kumimoji="1" lang="en-US" altLang="ja-JP" dirty="0" smtClean="0"/>
              <a:t>” </a:t>
            </a:r>
            <a:r>
              <a:rPr kumimoji="1" lang="ja-JP" altLang="en-US" dirty="0" smtClean="0"/>
              <a:t>は、</a:t>
            </a:r>
            <a:r>
              <a:rPr kumimoji="1" lang="en-US" altLang="ja-JP" dirty="0" smtClean="0"/>
              <a:t>Hyper-V </a:t>
            </a:r>
            <a:r>
              <a:rPr kumimoji="1" lang="ja-JP" altLang="en-US" dirty="0" smtClean="0"/>
              <a:t>のネットワーク全体を司るスイッチング ハブ。</a:t>
            </a:r>
            <a:endParaRPr kumimoji="1" lang="en-US" altLang="ja-JP" dirty="0" smtClean="0"/>
          </a:p>
          <a:p>
            <a:pPr marL="742950" indent="-742950">
              <a:buFont typeface="Wingdings" pitchFamily="2" charset="2"/>
              <a:buChar char="ü"/>
            </a:pPr>
            <a:r>
              <a:rPr kumimoji="1" lang="en-US" altLang="ja-JP" dirty="0" smtClean="0"/>
              <a:t>“</a:t>
            </a:r>
            <a:r>
              <a:rPr kumimoji="1" lang="ja-JP" altLang="en-US" dirty="0" smtClean="0"/>
              <a:t>仮想 </a:t>
            </a:r>
            <a:r>
              <a:rPr kumimoji="1" lang="en-US" altLang="ja-JP" dirty="0" smtClean="0"/>
              <a:t>NIC” </a:t>
            </a:r>
            <a:r>
              <a:rPr kumimoji="1" lang="ja-JP" altLang="en-US" dirty="0" smtClean="0"/>
              <a:t>は、</a:t>
            </a:r>
            <a:r>
              <a:rPr kumimoji="1" lang="en-US" altLang="ja-JP" dirty="0" smtClean="0"/>
              <a:t>Hyper-V </a:t>
            </a:r>
            <a:r>
              <a:rPr kumimoji="1" lang="ja-JP" altLang="en-US" dirty="0" smtClean="0"/>
              <a:t>ホストのネットワーク設定を行うためのもの。</a:t>
            </a:r>
            <a:r>
              <a:rPr kumimoji="1" lang="en-US" altLang="ja-JP" dirty="0" smtClean="0"/>
              <a:t>Hyper-V</a:t>
            </a:r>
            <a:r>
              <a:rPr kumimoji="1" lang="ja-JP" altLang="en-US" dirty="0" smtClean="0"/>
              <a:t> のネットワークやゲストには影響を与えない。</a:t>
            </a:r>
            <a:endParaRPr kumimoji="1" lang="en-US" altLang="ja-JP"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Net FY06">
  <a:themeElements>
    <a:clrScheme name="">
      <a:dk1>
        <a:srgbClr val="000000"/>
      </a:dk1>
      <a:lt1>
        <a:srgbClr val="FFFFFF"/>
      </a:lt1>
      <a:dk2>
        <a:srgbClr val="024684"/>
      </a:dk2>
      <a:lt2>
        <a:srgbClr val="FFCC00"/>
      </a:lt2>
      <a:accent1>
        <a:srgbClr val="FCEB98"/>
      </a:accent1>
      <a:accent2>
        <a:srgbClr val="6699FF"/>
      </a:accent2>
      <a:accent3>
        <a:srgbClr val="AAB0C2"/>
      </a:accent3>
      <a:accent4>
        <a:srgbClr val="DADADA"/>
      </a:accent4>
      <a:accent5>
        <a:srgbClr val="FDF3CA"/>
      </a:accent5>
      <a:accent6>
        <a:srgbClr val="5C8AE7"/>
      </a:accent6>
      <a:hlink>
        <a:srgbClr val="FA7438"/>
      </a:hlink>
      <a:folHlink>
        <a:srgbClr val="66CC66"/>
      </a:folHlink>
    </a:clrScheme>
    <a:fontScheme name="TechNet FY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chNet FY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chNet FY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chNet FY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chNet FY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chNet FY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chNet FY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chNet FY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chNet FY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chNet FY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chNet FY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chNet FY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chNet FY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chNet FY06 13">
        <a:dk1>
          <a:srgbClr val="000000"/>
        </a:dk1>
        <a:lt1>
          <a:srgbClr val="FFFFFF"/>
        </a:lt1>
        <a:dk2>
          <a:srgbClr val="435B8A"/>
        </a:dk2>
        <a:lt2>
          <a:srgbClr val="FFFFFF"/>
        </a:lt2>
        <a:accent1>
          <a:srgbClr val="6699CC"/>
        </a:accent1>
        <a:accent2>
          <a:srgbClr val="C4161C"/>
        </a:accent2>
        <a:accent3>
          <a:srgbClr val="B0B5C4"/>
        </a:accent3>
        <a:accent4>
          <a:srgbClr val="DADADA"/>
        </a:accent4>
        <a:accent5>
          <a:srgbClr val="B8CAE2"/>
        </a:accent5>
        <a:accent6>
          <a:srgbClr val="B11318"/>
        </a:accent6>
        <a:hlink>
          <a:srgbClr val="66CC66"/>
        </a:hlink>
        <a:folHlink>
          <a:srgbClr val="DFCD55"/>
        </a:folHlink>
      </a:clrScheme>
      <a:clrMap bg1="dk2" tx1="lt1" bg2="dk1" tx2="lt2" accent1="accent1" accent2="accent2" accent3="accent3" accent4="accent4" accent5="accent5" accent6="accent6" hlink="hlink" folHlink="folHlink"/>
    </a:extraClrScheme>
    <a:extraClrScheme>
      <a:clrScheme name="TechNet FY06 14">
        <a:dk1>
          <a:srgbClr val="000000"/>
        </a:dk1>
        <a:lt1>
          <a:srgbClr val="FFFFFF"/>
        </a:lt1>
        <a:dk2>
          <a:srgbClr val="102A60"/>
        </a:dk2>
        <a:lt2>
          <a:srgbClr val="CCCCCC"/>
        </a:lt2>
        <a:accent1>
          <a:srgbClr val="1B70EB"/>
        </a:accent1>
        <a:accent2>
          <a:srgbClr val="C4161C"/>
        </a:accent2>
        <a:accent3>
          <a:srgbClr val="AAACB6"/>
        </a:accent3>
        <a:accent4>
          <a:srgbClr val="DADADA"/>
        </a:accent4>
        <a:accent5>
          <a:srgbClr val="ABBBF3"/>
        </a:accent5>
        <a:accent6>
          <a:srgbClr val="B11318"/>
        </a:accent6>
        <a:hlink>
          <a:srgbClr val="33CC33"/>
        </a:hlink>
        <a:folHlink>
          <a:srgbClr val="FFCC00"/>
        </a:folHlink>
      </a:clrScheme>
      <a:clrMap bg1="dk2" tx1="lt1" bg2="dk1" tx2="lt2" accent1="accent1" accent2="accent2" accent3="accent3" accent4="accent4" accent5="accent5" accent6="accent6" hlink="hlink" folHlink="folHlink"/>
    </a:extraClrScheme>
    <a:extraClrScheme>
      <a:clrScheme name="TechNet FY06 15">
        <a:dk1>
          <a:srgbClr val="333333"/>
        </a:dk1>
        <a:lt1>
          <a:srgbClr val="D7E6F0"/>
        </a:lt1>
        <a:dk2>
          <a:srgbClr val="0174B5"/>
        </a:dk2>
        <a:lt2>
          <a:srgbClr val="000000"/>
        </a:lt2>
        <a:accent1>
          <a:srgbClr val="A1C1E6"/>
        </a:accent1>
        <a:accent2>
          <a:srgbClr val="EFF3FA"/>
        </a:accent2>
        <a:accent3>
          <a:srgbClr val="E8F0F6"/>
        </a:accent3>
        <a:accent4>
          <a:srgbClr val="2A2A2A"/>
        </a:accent4>
        <a:accent5>
          <a:srgbClr val="CDDDF0"/>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
      <a:clrScheme name="TechNet FY06 16">
        <a:dk1>
          <a:srgbClr val="000000"/>
        </a:dk1>
        <a:lt1>
          <a:srgbClr val="A1C1E6"/>
        </a:lt1>
        <a:dk2>
          <a:srgbClr val="EFF3FA"/>
        </a:dk2>
        <a:lt2>
          <a:srgbClr val="000000"/>
        </a:lt2>
        <a:accent1>
          <a:srgbClr val="0174B5"/>
        </a:accent1>
        <a:accent2>
          <a:srgbClr val="EFF3FA"/>
        </a:accent2>
        <a:accent3>
          <a:srgbClr val="CDDDF0"/>
        </a:accent3>
        <a:accent4>
          <a:srgbClr val="000000"/>
        </a:accent4>
        <a:accent5>
          <a:srgbClr val="AABCD7"/>
        </a:accent5>
        <a:accent6>
          <a:srgbClr val="D9DCE3"/>
        </a:accent6>
        <a:hlink>
          <a:srgbClr val="CC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8A6C3EAB9353747821EBB9934446DF6" ma:contentTypeVersion="0" ma:contentTypeDescription="新しいドキュメントを作成します。" ma:contentTypeScope="" ma:versionID="82dec679ca7390530f01b7aa5a75cfc5">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75A056-5988-45FE-AAA8-CAE1D2E938DB}">
  <ds:schemaRefs>
    <ds:schemaRef ds:uri="http://schemas.microsoft.com/sharepoint/v3/contenttype/forms"/>
  </ds:schemaRefs>
</ds:datastoreItem>
</file>

<file path=customXml/itemProps2.xml><?xml version="1.0" encoding="utf-8"?>
<ds:datastoreItem xmlns:ds="http://schemas.openxmlformats.org/officeDocument/2006/customXml" ds:itemID="{ED1B6C1F-6554-48C3-B03B-56D6B38D38A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94AE4676-649B-4C60-B44D-08FD6B264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428</Words>
  <Application>Microsoft Office PowerPoint</Application>
  <PresentationFormat>画面に合わせる (4:3)</PresentationFormat>
  <Paragraphs>101</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TechNet FY06</vt:lpstr>
      <vt:lpstr>Hyper-V のネットワーク について理解を深める</vt:lpstr>
      <vt:lpstr>ケース スタディ (問題)</vt:lpstr>
      <vt:lpstr>Hyper-V ネットワークを理解するポイント</vt:lpstr>
      <vt:lpstr>ローカルエリア接続が増える</vt:lpstr>
      <vt:lpstr>Hyper-V ネットワークを構成する前</vt:lpstr>
      <vt:lpstr>Hyper-V ネットワークを構成した後</vt:lpstr>
      <vt:lpstr>仮想スイッチ (スイッチング ハブ)</vt:lpstr>
      <vt:lpstr>仮想 NIC (Hyper-V ホスト用)</vt:lpstr>
      <vt:lpstr>Hyper-V ネットワークのまとめ</vt:lpstr>
      <vt:lpstr>ケース スタディ (回答)</vt:lpstr>
      <vt:lpstr>非推奨マルチホーム構成</vt:lpstr>
      <vt:lpstr>推奨マルチホーム構成 (仮想 NIC を無効)</vt:lpstr>
      <vt:lpstr>２個の NIC を使い分ける</vt:lpstr>
      <vt:lpstr>Ihr Potenzial. Unser Antrieb.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
  <cp:lastModifiedBy/>
  <cp:revision>17</cp:revision>
  <dcterms:created xsi:type="dcterms:W3CDTF">1900-12-31T23:00:00Z</dcterms:created>
  <dcterms:modified xsi:type="dcterms:W3CDTF">2009-04-28T11:23:59Z</dcterms:modified>
  <cp:contentType>ドキュメント</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0x01010068A6C3EAB9353747821EBB9934446DF6</vt:lpwstr>
  </property>
</Properties>
</file>