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84" r:id="rId4"/>
    <p:sldMasterId id="2147483696" r:id="rId5"/>
    <p:sldMasterId id="2147483708" r:id="rId6"/>
    <p:sldMasterId id="2147483721" r:id="rId7"/>
  </p:sldMasterIdLst>
  <p:notesMasterIdLst>
    <p:notesMasterId r:id="rId45"/>
  </p:notesMasterIdLst>
  <p:sldIdLst>
    <p:sldId id="262"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55" r:id="rId21"/>
    <p:sldId id="356" r:id="rId22"/>
    <p:sldId id="357" r:id="rId23"/>
    <p:sldId id="358"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7807" autoAdjust="0"/>
  </p:normalViewPr>
  <p:slideViewPr>
    <p:cSldViewPr snapToGrid="0">
      <p:cViewPr varScale="1">
        <p:scale>
          <a:sx n="56" d="100"/>
          <a:sy n="56" d="100"/>
        </p:scale>
        <p:origin x="-2174" y="-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42925-0C41-42B8-8C1C-A06D358C6AFD}"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3DE04131-056F-4664-BE58-F1E9A6E832AA}">
      <dgm:prSet phldrT="[Text]" custT="1"/>
      <dgm:spPr/>
      <dgm:t>
        <a:bodyPr anchor="ctr"/>
        <a:lstStyle/>
        <a:p>
          <a:pPr rtl="0"/>
          <a:endParaRPr lang="en-US" sz="1600" dirty="0">
            <a:effectLst/>
            <a:latin typeface="Segoe UI" pitchFamily="34" charset="0"/>
            <a:cs typeface="Segoe UI" pitchFamily="34" charset="0"/>
          </a:endParaRPr>
        </a:p>
      </dgm:t>
    </dgm:pt>
    <dgm:pt modelId="{5D58D63B-98CF-4C8B-A1A4-90FA6FA9E366}" type="parTrans" cxnId="{82047093-314D-4865-81E6-AA31441AD49D}">
      <dgm:prSet/>
      <dgm:spPr/>
      <dgm:t>
        <a:bodyPr/>
        <a:lstStyle/>
        <a:p>
          <a:endParaRPr lang="en-US">
            <a:effectLst/>
          </a:endParaRPr>
        </a:p>
      </dgm:t>
    </dgm:pt>
    <dgm:pt modelId="{E055F117-9C70-45EC-B19C-78B8900C5880}" type="sibTrans" cxnId="{82047093-314D-4865-81E6-AA31441AD49D}">
      <dgm:prSet/>
      <dgm:spPr/>
      <dgm:t>
        <a:bodyPr/>
        <a:lstStyle/>
        <a:p>
          <a:endParaRPr lang="en-US">
            <a:effectLst/>
          </a:endParaRPr>
        </a:p>
      </dgm:t>
    </dgm:pt>
    <dgm:pt modelId="{4B16830C-0420-4D0D-B0B8-62012B713E0A}">
      <dgm:prSet phldrT="[Text]" custT="1"/>
      <dgm:spPr/>
      <dgm:t>
        <a:bodyPr/>
        <a:lstStyle/>
        <a:p>
          <a:pPr rtl="0"/>
          <a:r>
            <a:rPr kumimoji="0" lang="en-US" sz="2000" b="1" i="0" u="none" strike="noStrike" cap="none" spc="0" normalizeH="0" baseline="0" noProof="0" dirty="0" smtClean="0">
              <a:ln/>
              <a:effectLst/>
              <a:uLnTx/>
              <a:uFillTx/>
              <a:latin typeface="Segoe UI" pitchFamily="34" charset="0"/>
              <a:ea typeface="+mn-ea"/>
              <a:cs typeface="Segoe UI" pitchFamily="34" charset="0"/>
            </a:rPr>
            <a:t> </a:t>
          </a:r>
          <a:r>
            <a:rPr kumimoji="0" lang="zh-TW" altLang="en-US" sz="2000" b="1" i="0" u="none" strike="noStrike" cap="none" spc="0" normalizeH="0" baseline="0" noProof="0" dirty="0" smtClean="0">
              <a:ln/>
              <a:effectLst/>
              <a:uLnTx/>
              <a:uFillTx/>
              <a:latin typeface="Segoe UI" pitchFamily="34" charset="0"/>
              <a:ea typeface="+mn-ea"/>
              <a:cs typeface="Segoe UI" pitchFamily="34" charset="0"/>
            </a:rPr>
            <a:t>在終端伺服器上執行</a:t>
          </a:r>
          <a:endParaRPr lang="en-US" sz="2000" dirty="0">
            <a:effectLst>
              <a:outerShdw blurRad="38100" dist="38100" dir="2700000" algn="tl">
                <a:srgbClr val="000000">
                  <a:alpha val="43137"/>
                </a:srgbClr>
              </a:outerShdw>
            </a:effectLst>
            <a:latin typeface="Segoe UI" pitchFamily="34" charset="0"/>
            <a:cs typeface="Segoe UI" pitchFamily="34" charset="0"/>
          </a:endParaRPr>
        </a:p>
      </dgm:t>
    </dgm:pt>
    <dgm:pt modelId="{9DAA9A7D-D718-4694-A4D2-15CFF327DEBE}" type="parTrans" cxnId="{6D823842-B3BB-48BB-AC3A-5EBA5D1A871F}">
      <dgm:prSet/>
      <dgm:spPr/>
      <dgm:t>
        <a:bodyPr/>
        <a:lstStyle/>
        <a:p>
          <a:endParaRPr lang="en-US">
            <a:effectLst/>
          </a:endParaRPr>
        </a:p>
      </dgm:t>
    </dgm:pt>
    <dgm:pt modelId="{7F5F1AC8-5A90-486C-9623-76A7ABD92011}" type="sibTrans" cxnId="{6D823842-B3BB-48BB-AC3A-5EBA5D1A871F}">
      <dgm:prSet/>
      <dgm:spPr/>
      <dgm:t>
        <a:bodyPr/>
        <a:lstStyle/>
        <a:p>
          <a:endParaRPr lang="en-US">
            <a:effectLst/>
          </a:endParaRPr>
        </a:p>
      </dgm:t>
    </dgm:pt>
    <dgm:pt modelId="{3F04713E-1792-4C21-A2C0-824DF102F074}">
      <dgm:prSet custT="1"/>
      <dgm:spPr/>
      <dgm:t>
        <a:bodyPr anchor="ctr"/>
        <a:lstStyle/>
        <a:p>
          <a:pPr rtl="0"/>
          <a:endParaRPr kumimoji="0" lang="en-US" sz="1600" b="0" i="0" u="none" strike="noStrike" cap="none" spc="0" normalizeH="0" baseline="0" noProof="0" dirty="0" smtClean="0">
            <a:ln/>
            <a:effectLst/>
            <a:uLnTx/>
            <a:uFillTx/>
            <a:latin typeface="Segoe UI" pitchFamily="34" charset="0"/>
            <a:ea typeface="+mn-ea"/>
            <a:cs typeface="Segoe UI" pitchFamily="34" charset="0"/>
          </a:endParaRPr>
        </a:p>
      </dgm:t>
    </dgm:pt>
    <dgm:pt modelId="{6B234C88-557C-4300-9249-7F35D601D9F9}" type="parTrans" cxnId="{F631A3AD-2F35-46BF-A490-661FE6F30C0E}">
      <dgm:prSet/>
      <dgm:spPr/>
      <dgm:t>
        <a:bodyPr/>
        <a:lstStyle/>
        <a:p>
          <a:endParaRPr lang="en-US">
            <a:effectLst/>
          </a:endParaRPr>
        </a:p>
      </dgm:t>
    </dgm:pt>
    <dgm:pt modelId="{3067EBD7-AB3C-4E5F-9088-D5250B093A9B}" type="sibTrans" cxnId="{F631A3AD-2F35-46BF-A490-661FE6F30C0E}">
      <dgm:prSet/>
      <dgm:spPr/>
      <dgm:t>
        <a:bodyPr/>
        <a:lstStyle/>
        <a:p>
          <a:endParaRPr lang="en-US">
            <a:effectLst/>
          </a:endParaRPr>
        </a:p>
      </dgm:t>
    </dgm:pt>
    <dgm:pt modelId="{38A02FC8-86AD-484C-BAC1-C413AA7C57E0}">
      <dgm:prSet phldrT="[Text]" custT="1"/>
      <dgm:spPr/>
      <dgm:t>
        <a:bodyPr/>
        <a:lstStyle/>
        <a:p>
          <a:pPr rtl="0">
            <a:lnSpc>
              <a:spcPct val="100000"/>
            </a:lnSpc>
            <a:spcAft>
              <a:spcPts val="0"/>
            </a:spcAft>
          </a:pPr>
          <a:r>
            <a:rPr kumimoji="0" lang="en-US" sz="1400" b="1" i="0" u="none" strike="noStrike" cap="none" spc="0" normalizeH="0" baseline="0" noProof="0" dirty="0" smtClean="0">
              <a:ln/>
              <a:effectLst/>
              <a:uLnTx/>
              <a:uFillTx/>
              <a:latin typeface="+mn-lt"/>
              <a:ea typeface="+mn-ea"/>
              <a:cs typeface="+mn-cs"/>
            </a:rPr>
            <a:t> </a:t>
          </a:r>
          <a:r>
            <a:rPr kumimoji="0" lang="zh-TW" altLang="en-US" sz="2000" b="1" i="0" u="none" strike="noStrike" cap="none" spc="0" normalizeH="0" baseline="0" noProof="0" dirty="0" smtClean="0">
              <a:ln/>
              <a:effectLst/>
              <a:uLnTx/>
              <a:uFillTx/>
              <a:latin typeface="Segoe UI" pitchFamily="34" charset="0"/>
              <a:ea typeface="+mn-ea"/>
              <a:cs typeface="Segoe UI" pitchFamily="34" charset="0"/>
            </a:rPr>
            <a:t>在本機上執行</a:t>
          </a:r>
          <a:endParaRPr kumimoji="0" lang="en-US" altLang="en-US" sz="2000" b="1" i="0" u="none" strike="noStrike" cap="none" spc="0" normalizeH="0" baseline="0" noProof="0" dirty="0">
            <a:ln/>
            <a:effectLst/>
            <a:uLnTx/>
            <a:uFillTx/>
            <a:latin typeface="Segoe UI" pitchFamily="34" charset="0"/>
            <a:ea typeface="+mn-ea"/>
            <a:cs typeface="Segoe UI" pitchFamily="34" charset="0"/>
          </a:endParaRPr>
        </a:p>
      </dgm:t>
    </dgm:pt>
    <dgm:pt modelId="{5149329A-4AB6-436D-8926-AE37CA814F59}" type="sibTrans" cxnId="{A702CA7F-BDBE-407A-904C-D58523348431}">
      <dgm:prSet/>
      <dgm:spPr/>
      <dgm:t>
        <a:bodyPr/>
        <a:lstStyle/>
        <a:p>
          <a:endParaRPr lang="en-US">
            <a:effectLst/>
          </a:endParaRPr>
        </a:p>
      </dgm:t>
    </dgm:pt>
    <dgm:pt modelId="{7979F416-4AB5-4B3E-A6A9-3ED059778FD2}" type="parTrans" cxnId="{A702CA7F-BDBE-407A-904C-D58523348431}">
      <dgm:prSet/>
      <dgm:spPr/>
      <dgm:t>
        <a:bodyPr/>
        <a:lstStyle/>
        <a:p>
          <a:endParaRPr lang="en-US">
            <a:effectLst/>
          </a:endParaRPr>
        </a:p>
      </dgm:t>
    </dgm:pt>
    <dgm:pt modelId="{23B42289-FC3F-4DA2-8896-07AAD1284C27}" type="pres">
      <dgm:prSet presAssocID="{F8642925-0C41-42B8-8C1C-A06D358C6AFD}" presName="linear" presStyleCnt="0">
        <dgm:presLayoutVars>
          <dgm:animLvl val="lvl"/>
          <dgm:resizeHandles val="exact"/>
        </dgm:presLayoutVars>
      </dgm:prSet>
      <dgm:spPr/>
      <dgm:t>
        <a:bodyPr/>
        <a:lstStyle/>
        <a:p>
          <a:endParaRPr lang="en-US"/>
        </a:p>
      </dgm:t>
    </dgm:pt>
    <dgm:pt modelId="{B7AC409B-62AA-471D-9CBD-244CE69938B5}" type="pres">
      <dgm:prSet presAssocID="{38A02FC8-86AD-484C-BAC1-C413AA7C57E0}" presName="parentText" presStyleLbl="node1" presStyleIdx="0" presStyleCnt="2" custScaleY="55045">
        <dgm:presLayoutVars>
          <dgm:chMax val="0"/>
          <dgm:bulletEnabled val="1"/>
        </dgm:presLayoutVars>
      </dgm:prSet>
      <dgm:spPr/>
      <dgm:t>
        <a:bodyPr/>
        <a:lstStyle/>
        <a:p>
          <a:endParaRPr lang="en-US"/>
        </a:p>
      </dgm:t>
    </dgm:pt>
    <dgm:pt modelId="{EFFD8F27-22AA-4459-A952-20BFEEA25478}" type="pres">
      <dgm:prSet presAssocID="{38A02FC8-86AD-484C-BAC1-C413AA7C57E0}" presName="childText" presStyleLbl="revTx" presStyleIdx="0" presStyleCnt="2" custScaleY="78057">
        <dgm:presLayoutVars>
          <dgm:bulletEnabled val="1"/>
        </dgm:presLayoutVars>
      </dgm:prSet>
      <dgm:spPr/>
      <dgm:t>
        <a:bodyPr/>
        <a:lstStyle/>
        <a:p>
          <a:endParaRPr lang="en-US"/>
        </a:p>
      </dgm:t>
    </dgm:pt>
    <dgm:pt modelId="{99F2370E-055E-4FF7-B166-223FF4ABDCD4}" type="pres">
      <dgm:prSet presAssocID="{4B16830C-0420-4D0D-B0B8-62012B713E0A}" presName="parentText" presStyleLbl="node1" presStyleIdx="1" presStyleCnt="2" custScaleY="56932">
        <dgm:presLayoutVars>
          <dgm:chMax val="0"/>
          <dgm:bulletEnabled val="1"/>
        </dgm:presLayoutVars>
      </dgm:prSet>
      <dgm:spPr/>
      <dgm:t>
        <a:bodyPr/>
        <a:lstStyle/>
        <a:p>
          <a:endParaRPr lang="en-US"/>
        </a:p>
      </dgm:t>
    </dgm:pt>
    <dgm:pt modelId="{D699D804-4759-4D6F-9319-038635D9B4C9}" type="pres">
      <dgm:prSet presAssocID="{4B16830C-0420-4D0D-B0B8-62012B713E0A}" presName="childText" presStyleLbl="revTx" presStyleIdx="1" presStyleCnt="2">
        <dgm:presLayoutVars>
          <dgm:bulletEnabled val="1"/>
        </dgm:presLayoutVars>
      </dgm:prSet>
      <dgm:spPr/>
      <dgm:t>
        <a:bodyPr/>
        <a:lstStyle/>
        <a:p>
          <a:endParaRPr lang="en-US"/>
        </a:p>
      </dgm:t>
    </dgm:pt>
  </dgm:ptLst>
  <dgm:cxnLst>
    <dgm:cxn modelId="{6D823842-B3BB-48BB-AC3A-5EBA5D1A871F}" srcId="{F8642925-0C41-42B8-8C1C-A06D358C6AFD}" destId="{4B16830C-0420-4D0D-B0B8-62012B713E0A}" srcOrd="1" destOrd="0" parTransId="{9DAA9A7D-D718-4694-A4D2-15CFF327DEBE}" sibTransId="{7F5F1AC8-5A90-486C-9623-76A7ABD92011}"/>
    <dgm:cxn modelId="{FAA0CD4C-6A5C-4FFA-9D11-68D379048229}" type="presOf" srcId="{38A02FC8-86AD-484C-BAC1-C413AA7C57E0}" destId="{B7AC409B-62AA-471D-9CBD-244CE69938B5}" srcOrd="0" destOrd="0" presId="urn:microsoft.com/office/officeart/2005/8/layout/vList2"/>
    <dgm:cxn modelId="{82047093-314D-4865-81E6-AA31441AD49D}" srcId="{38A02FC8-86AD-484C-BAC1-C413AA7C57E0}" destId="{3DE04131-056F-4664-BE58-F1E9A6E832AA}" srcOrd="0" destOrd="0" parTransId="{5D58D63B-98CF-4C8B-A1A4-90FA6FA9E366}" sibTransId="{E055F117-9C70-45EC-B19C-78B8900C5880}"/>
    <dgm:cxn modelId="{3EACDE66-13EF-4D79-AC09-CB3AA957CA4E}" type="presOf" srcId="{F8642925-0C41-42B8-8C1C-A06D358C6AFD}" destId="{23B42289-FC3F-4DA2-8896-07AAD1284C27}" srcOrd="0" destOrd="0" presId="urn:microsoft.com/office/officeart/2005/8/layout/vList2"/>
    <dgm:cxn modelId="{A702CA7F-BDBE-407A-904C-D58523348431}" srcId="{F8642925-0C41-42B8-8C1C-A06D358C6AFD}" destId="{38A02FC8-86AD-484C-BAC1-C413AA7C57E0}" srcOrd="0" destOrd="0" parTransId="{7979F416-4AB5-4B3E-A6A9-3ED059778FD2}" sibTransId="{5149329A-4AB6-436D-8926-AE37CA814F59}"/>
    <dgm:cxn modelId="{F631A3AD-2F35-46BF-A490-661FE6F30C0E}" srcId="{4B16830C-0420-4D0D-B0B8-62012B713E0A}" destId="{3F04713E-1792-4C21-A2C0-824DF102F074}" srcOrd="0" destOrd="0" parTransId="{6B234C88-557C-4300-9249-7F35D601D9F9}" sibTransId="{3067EBD7-AB3C-4E5F-9088-D5250B093A9B}"/>
    <dgm:cxn modelId="{6181D006-7F9F-4B05-B0A4-1DC0AB5AAD0F}" type="presOf" srcId="{4B16830C-0420-4D0D-B0B8-62012B713E0A}" destId="{99F2370E-055E-4FF7-B166-223FF4ABDCD4}" srcOrd="0" destOrd="0" presId="urn:microsoft.com/office/officeart/2005/8/layout/vList2"/>
    <dgm:cxn modelId="{E696ABFB-1F22-4498-94FE-E6F3F376DF22}" type="presOf" srcId="{3F04713E-1792-4C21-A2C0-824DF102F074}" destId="{D699D804-4759-4D6F-9319-038635D9B4C9}" srcOrd="0" destOrd="0" presId="urn:microsoft.com/office/officeart/2005/8/layout/vList2"/>
    <dgm:cxn modelId="{2738028A-76B2-4EFF-B04C-2EB9153C68A9}" type="presOf" srcId="{3DE04131-056F-4664-BE58-F1E9A6E832AA}" destId="{EFFD8F27-22AA-4459-A952-20BFEEA25478}" srcOrd="0" destOrd="0" presId="urn:microsoft.com/office/officeart/2005/8/layout/vList2"/>
    <dgm:cxn modelId="{E74A57C0-109F-48C0-B508-0F7B91EEF9A5}" type="presParOf" srcId="{23B42289-FC3F-4DA2-8896-07AAD1284C27}" destId="{B7AC409B-62AA-471D-9CBD-244CE69938B5}" srcOrd="0" destOrd="0" presId="urn:microsoft.com/office/officeart/2005/8/layout/vList2"/>
    <dgm:cxn modelId="{7C353DD4-5AF8-483D-8626-76F9D6F3AF61}" type="presParOf" srcId="{23B42289-FC3F-4DA2-8896-07AAD1284C27}" destId="{EFFD8F27-22AA-4459-A952-20BFEEA25478}" srcOrd="1" destOrd="0" presId="urn:microsoft.com/office/officeart/2005/8/layout/vList2"/>
    <dgm:cxn modelId="{051F8797-B503-4E10-9FD6-908D4EF36753}" type="presParOf" srcId="{23B42289-FC3F-4DA2-8896-07AAD1284C27}" destId="{99F2370E-055E-4FF7-B166-223FF4ABDCD4}" srcOrd="2" destOrd="0" presId="urn:microsoft.com/office/officeart/2005/8/layout/vList2"/>
    <dgm:cxn modelId="{FDCB173A-65D6-4945-9C76-02307E05980F}" type="presParOf" srcId="{23B42289-FC3F-4DA2-8896-07AAD1284C27}" destId="{D699D804-4759-4D6F-9319-038635D9B4C9}"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BDB6AE01-2894-412A-98A8-46AFA05B7CBF}" type="doc">
      <dgm:prSet loTypeId="urn:microsoft.com/office/officeart/2005/8/layout/pyramid2" loCatId="pyramid" qsTypeId="urn:microsoft.com/office/officeart/2005/8/quickstyle/3d2" qsCatId="3D" csTypeId="urn:microsoft.com/office/officeart/2005/8/colors/accent3_4" csCatId="accent3" phldr="1"/>
      <dgm:spPr/>
    </dgm:pt>
    <dgm:pt modelId="{3AD14D80-F0C1-4F13-AF67-50933C97E98C}">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ln w="9525">
                <a:noFill/>
                <a:round/>
                <a:headEnd/>
                <a:tailEnd/>
              </a:ln>
              <a:solidFill>
                <a:schemeClr val="tx2"/>
              </a:solidFill>
              <a:latin typeface="Arial"/>
              <a:cs typeface="Arial"/>
            </a:rPr>
            <a:t>Applications</a:t>
          </a:r>
          <a:endParaRPr lang="en-US" dirty="0">
            <a:solidFill>
              <a:schemeClr val="tx2"/>
            </a:solidFill>
          </a:endParaRPr>
        </a:p>
      </dgm:t>
    </dgm:pt>
    <dgm:pt modelId="{46DF380A-3FAC-4E60-B43C-9A48BE0BE043}" type="parTrans" cxnId="{A6396E40-7EBA-496A-950E-FD26048F5C16}">
      <dgm:prSet/>
      <dgm:spPr/>
      <dgm:t>
        <a:bodyPr/>
        <a:lstStyle/>
        <a:p>
          <a:endParaRPr lang="en-US"/>
        </a:p>
      </dgm:t>
    </dgm:pt>
    <dgm:pt modelId="{FC295DB2-CB5B-4CEB-B2FD-FCDDDC8E464C}" type="sibTrans" cxnId="{A6396E40-7EBA-496A-950E-FD26048F5C16}">
      <dgm:prSet/>
      <dgm:spPr/>
      <dgm:t>
        <a:bodyPr/>
        <a:lstStyle/>
        <a:p>
          <a:endParaRPr lang="en-US"/>
        </a:p>
      </dgm:t>
    </dgm:pt>
    <dgm:pt modelId="{1442173E-74A3-4F93-99D4-93A65B21D4E0}">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n w="9525">
                <a:noFill/>
                <a:round/>
                <a:headEnd/>
                <a:tailEnd/>
              </a:ln>
              <a:solidFill>
                <a:schemeClr val="tx2"/>
              </a:solidFill>
              <a:latin typeface="Arial"/>
              <a:cs typeface="Arial"/>
            </a:rPr>
            <a:t>Operating System</a:t>
          </a:r>
          <a:endParaRPr lang="en-US" dirty="0">
            <a:solidFill>
              <a:schemeClr val="tx2"/>
            </a:solidFill>
          </a:endParaRPr>
        </a:p>
      </dgm:t>
    </dgm:pt>
    <dgm:pt modelId="{269C325F-505B-44A2-AF92-AB4D7ADE7F49}" type="parTrans" cxnId="{8B2CCA55-8751-4072-B6EB-E61BA4878293}">
      <dgm:prSet/>
      <dgm:spPr/>
      <dgm:t>
        <a:bodyPr/>
        <a:lstStyle/>
        <a:p>
          <a:endParaRPr lang="en-US"/>
        </a:p>
      </dgm:t>
    </dgm:pt>
    <dgm:pt modelId="{061F4E41-2862-432A-BD27-06A4C13D7E30}" type="sibTrans" cxnId="{8B2CCA55-8751-4072-B6EB-E61BA4878293}">
      <dgm:prSet/>
      <dgm:spPr/>
      <dgm:t>
        <a:bodyPr/>
        <a:lstStyle/>
        <a:p>
          <a:endParaRPr lang="en-US"/>
        </a:p>
      </dgm:t>
    </dgm:pt>
    <dgm:pt modelId="{5FD9BC8D-89FB-4776-BE52-07C98B22E25E}">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ln w="9525">
                <a:noFill/>
                <a:round/>
                <a:headEnd/>
                <a:tailEnd/>
              </a:ln>
              <a:solidFill>
                <a:schemeClr val="tx2"/>
              </a:solidFill>
              <a:latin typeface="Arial"/>
              <a:cs typeface="Arial"/>
            </a:rPr>
            <a:t>Hardware</a:t>
          </a:r>
          <a:endParaRPr lang="en-US" dirty="0">
            <a:solidFill>
              <a:schemeClr val="tx2"/>
            </a:solidFill>
          </a:endParaRPr>
        </a:p>
      </dgm:t>
    </dgm:pt>
    <dgm:pt modelId="{FA375501-07F2-4ED3-9822-A24D653CFE58}" type="parTrans" cxnId="{1851A83B-6AEC-4E29-811B-A81A09FE2C7D}">
      <dgm:prSet/>
      <dgm:spPr/>
      <dgm:t>
        <a:bodyPr/>
        <a:lstStyle/>
        <a:p>
          <a:endParaRPr lang="en-US"/>
        </a:p>
      </dgm:t>
    </dgm:pt>
    <dgm:pt modelId="{1F824F8C-7AED-4EAC-A77F-3124E56171C6}" type="sibTrans" cxnId="{1851A83B-6AEC-4E29-811B-A81A09FE2C7D}">
      <dgm:prSet/>
      <dgm:spPr/>
      <dgm:t>
        <a:bodyPr/>
        <a:lstStyle/>
        <a:p>
          <a:endParaRPr lang="en-US"/>
        </a:p>
      </dgm:t>
    </dgm:pt>
    <dgm:pt modelId="{934AD9B0-FCDC-4396-98E9-260CF9D7E4EF}" type="pres">
      <dgm:prSet presAssocID="{BDB6AE01-2894-412A-98A8-46AFA05B7CBF}" presName="compositeShape" presStyleCnt="0">
        <dgm:presLayoutVars>
          <dgm:dir/>
          <dgm:resizeHandles/>
        </dgm:presLayoutVars>
      </dgm:prSet>
      <dgm:spPr/>
    </dgm:pt>
    <dgm:pt modelId="{D0208BCD-6C19-4CC5-AEDE-0B23AADC34FD}" type="pres">
      <dgm:prSet presAssocID="{BDB6AE01-2894-412A-98A8-46AFA05B7CBF}" presName="pyramid" presStyleLbl="node1" presStyleIdx="0" presStyleCnt="1"/>
      <dgm:spPr/>
    </dgm:pt>
    <dgm:pt modelId="{E6692FA9-64E8-486F-A945-F126E87D8210}" type="pres">
      <dgm:prSet presAssocID="{BDB6AE01-2894-412A-98A8-46AFA05B7CBF}" presName="theList" presStyleCnt="0"/>
      <dgm:spPr/>
    </dgm:pt>
    <dgm:pt modelId="{42D5D65D-88C0-45D5-8B57-4BB95284F063}" type="pres">
      <dgm:prSet presAssocID="{3AD14D80-F0C1-4F13-AF67-50933C97E98C}" presName="aNode" presStyleLbl="fgAcc1" presStyleIdx="0" presStyleCnt="3">
        <dgm:presLayoutVars>
          <dgm:bulletEnabled val="1"/>
        </dgm:presLayoutVars>
      </dgm:prSet>
      <dgm:spPr/>
      <dgm:t>
        <a:bodyPr/>
        <a:lstStyle/>
        <a:p>
          <a:endParaRPr lang="en-US"/>
        </a:p>
      </dgm:t>
    </dgm:pt>
    <dgm:pt modelId="{9EDA9C7D-BD4A-433E-AFF5-57B3B6C0C613}" type="pres">
      <dgm:prSet presAssocID="{3AD14D80-F0C1-4F13-AF67-50933C97E98C}" presName="aSpace" presStyleCnt="0"/>
      <dgm:spPr/>
    </dgm:pt>
    <dgm:pt modelId="{C2209C6A-096E-4FB7-91AD-7B93D7FD7A10}" type="pres">
      <dgm:prSet presAssocID="{1442173E-74A3-4F93-99D4-93A65B21D4E0}" presName="aNode" presStyleLbl="fgAcc1" presStyleIdx="1" presStyleCnt="3">
        <dgm:presLayoutVars>
          <dgm:bulletEnabled val="1"/>
        </dgm:presLayoutVars>
      </dgm:prSet>
      <dgm:spPr/>
      <dgm:t>
        <a:bodyPr/>
        <a:lstStyle/>
        <a:p>
          <a:endParaRPr lang="en-US"/>
        </a:p>
      </dgm:t>
    </dgm:pt>
    <dgm:pt modelId="{511C4E19-F774-4155-A50A-3D53D9CE6FC0}" type="pres">
      <dgm:prSet presAssocID="{1442173E-74A3-4F93-99D4-93A65B21D4E0}" presName="aSpace" presStyleCnt="0"/>
      <dgm:spPr/>
    </dgm:pt>
    <dgm:pt modelId="{43907772-BE4E-411D-8920-BF64EEB218DB}" type="pres">
      <dgm:prSet presAssocID="{5FD9BC8D-89FB-4776-BE52-07C98B22E25E}" presName="aNode" presStyleLbl="fgAcc1" presStyleIdx="2" presStyleCnt="3">
        <dgm:presLayoutVars>
          <dgm:bulletEnabled val="1"/>
        </dgm:presLayoutVars>
      </dgm:prSet>
      <dgm:spPr/>
      <dgm:t>
        <a:bodyPr/>
        <a:lstStyle/>
        <a:p>
          <a:endParaRPr lang="en-US"/>
        </a:p>
      </dgm:t>
    </dgm:pt>
    <dgm:pt modelId="{47646CD2-03F2-42E5-A834-0F3FDF6D68C1}" type="pres">
      <dgm:prSet presAssocID="{5FD9BC8D-89FB-4776-BE52-07C98B22E25E}" presName="aSpace" presStyleCnt="0"/>
      <dgm:spPr/>
    </dgm:pt>
  </dgm:ptLst>
  <dgm:cxnLst>
    <dgm:cxn modelId="{CCF19839-72BC-4FFA-ABAE-F8DC058380D6}" type="presOf" srcId="{BDB6AE01-2894-412A-98A8-46AFA05B7CBF}" destId="{934AD9B0-FCDC-4396-98E9-260CF9D7E4EF}" srcOrd="0" destOrd="0" presId="urn:microsoft.com/office/officeart/2005/8/layout/pyramid2"/>
    <dgm:cxn modelId="{ED2AB7B1-0AEA-47E2-A00F-31FF6204B35F}" type="presOf" srcId="{3AD14D80-F0C1-4F13-AF67-50933C97E98C}" destId="{42D5D65D-88C0-45D5-8B57-4BB95284F063}" srcOrd="0" destOrd="0" presId="urn:microsoft.com/office/officeart/2005/8/layout/pyramid2"/>
    <dgm:cxn modelId="{A6396E40-7EBA-496A-950E-FD26048F5C16}" srcId="{BDB6AE01-2894-412A-98A8-46AFA05B7CBF}" destId="{3AD14D80-F0C1-4F13-AF67-50933C97E98C}" srcOrd="0" destOrd="0" parTransId="{46DF380A-3FAC-4E60-B43C-9A48BE0BE043}" sibTransId="{FC295DB2-CB5B-4CEB-B2FD-FCDDDC8E464C}"/>
    <dgm:cxn modelId="{55CE3784-6DD7-4D14-BDFA-B3E0569417D6}" type="presOf" srcId="{1442173E-74A3-4F93-99D4-93A65B21D4E0}" destId="{C2209C6A-096E-4FB7-91AD-7B93D7FD7A10}" srcOrd="0" destOrd="0" presId="urn:microsoft.com/office/officeart/2005/8/layout/pyramid2"/>
    <dgm:cxn modelId="{1851A83B-6AEC-4E29-811B-A81A09FE2C7D}" srcId="{BDB6AE01-2894-412A-98A8-46AFA05B7CBF}" destId="{5FD9BC8D-89FB-4776-BE52-07C98B22E25E}" srcOrd="2" destOrd="0" parTransId="{FA375501-07F2-4ED3-9822-A24D653CFE58}" sibTransId="{1F824F8C-7AED-4EAC-A77F-3124E56171C6}"/>
    <dgm:cxn modelId="{8B2CCA55-8751-4072-B6EB-E61BA4878293}" srcId="{BDB6AE01-2894-412A-98A8-46AFA05B7CBF}" destId="{1442173E-74A3-4F93-99D4-93A65B21D4E0}" srcOrd="1" destOrd="0" parTransId="{269C325F-505B-44A2-AF92-AB4D7ADE7F49}" sibTransId="{061F4E41-2862-432A-BD27-06A4C13D7E30}"/>
    <dgm:cxn modelId="{FC3C17D6-E295-4DD5-A2E2-EDFCDE713F28}" type="presOf" srcId="{5FD9BC8D-89FB-4776-BE52-07C98B22E25E}" destId="{43907772-BE4E-411D-8920-BF64EEB218DB}" srcOrd="0" destOrd="0" presId="urn:microsoft.com/office/officeart/2005/8/layout/pyramid2"/>
    <dgm:cxn modelId="{750358BA-7B6E-4A8B-99A5-5BC0B357D03F}" type="presParOf" srcId="{934AD9B0-FCDC-4396-98E9-260CF9D7E4EF}" destId="{D0208BCD-6C19-4CC5-AEDE-0B23AADC34FD}" srcOrd="0" destOrd="0" presId="urn:microsoft.com/office/officeart/2005/8/layout/pyramid2"/>
    <dgm:cxn modelId="{237CB408-0986-4FDD-88E6-F98FDE23F5D3}" type="presParOf" srcId="{934AD9B0-FCDC-4396-98E9-260CF9D7E4EF}" destId="{E6692FA9-64E8-486F-A945-F126E87D8210}" srcOrd="1" destOrd="0" presId="urn:microsoft.com/office/officeart/2005/8/layout/pyramid2"/>
    <dgm:cxn modelId="{57FC1F67-FCB6-4641-9639-0AA1BE602715}" type="presParOf" srcId="{E6692FA9-64E8-486F-A945-F126E87D8210}" destId="{42D5D65D-88C0-45D5-8B57-4BB95284F063}" srcOrd="0" destOrd="0" presId="urn:microsoft.com/office/officeart/2005/8/layout/pyramid2"/>
    <dgm:cxn modelId="{CEDBD24B-BBB1-42BA-9CB9-F82895BB57CF}" type="presParOf" srcId="{E6692FA9-64E8-486F-A945-F126E87D8210}" destId="{9EDA9C7D-BD4A-433E-AFF5-57B3B6C0C613}" srcOrd="1" destOrd="0" presId="urn:microsoft.com/office/officeart/2005/8/layout/pyramid2"/>
    <dgm:cxn modelId="{2032771B-B402-415C-B243-72A0418755FD}" type="presParOf" srcId="{E6692FA9-64E8-486F-A945-F126E87D8210}" destId="{C2209C6A-096E-4FB7-91AD-7B93D7FD7A10}" srcOrd="2" destOrd="0" presId="urn:microsoft.com/office/officeart/2005/8/layout/pyramid2"/>
    <dgm:cxn modelId="{17EEC707-144D-470A-98B6-8BFDF2565EE8}" type="presParOf" srcId="{E6692FA9-64E8-486F-A945-F126E87D8210}" destId="{511C4E19-F774-4155-A50A-3D53D9CE6FC0}" srcOrd="3" destOrd="0" presId="urn:microsoft.com/office/officeart/2005/8/layout/pyramid2"/>
    <dgm:cxn modelId="{2700FB5D-9651-438F-9740-9DCC8138D1C1}" type="presParOf" srcId="{E6692FA9-64E8-486F-A945-F126E87D8210}" destId="{43907772-BE4E-411D-8920-BF64EEB218DB}" srcOrd="4" destOrd="0" presId="urn:microsoft.com/office/officeart/2005/8/layout/pyramid2"/>
    <dgm:cxn modelId="{22B6B18C-40C0-4A0F-9CAF-B8EC351F99C7}" type="presParOf" srcId="{E6692FA9-64E8-486F-A945-F126E87D8210}" destId="{47646CD2-03F2-42E5-A834-0F3FDF6D68C1}"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image" Target="../media/image1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CEA05-960E-4A86-93DA-7F8DC9EA3C77}" type="datetimeFigureOut">
              <a:rPr lang="zh-TW" altLang="en-US" smtClean="0"/>
              <a:pPr/>
              <a:t>2008/10/28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C71A0-0738-4F2B-A421-FE72DD967DF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Segoe"/>
            </a:endParaRPr>
          </a:p>
          <a:p>
            <a:pPr>
              <a:spcBef>
                <a:spcPct val="0"/>
              </a:spcBef>
            </a:pPr>
            <a:endParaRPr lang="en-US" dirty="0" smtClean="0">
              <a:latin typeface="Segoe"/>
            </a:endParaRPr>
          </a:p>
          <a:p>
            <a:pPr>
              <a:spcBef>
                <a:spcPct val="0"/>
              </a:spcBef>
            </a:pPr>
            <a:r>
              <a:rPr lang="en-US" dirty="0" smtClean="0">
                <a:latin typeface="Segoe"/>
              </a:rPr>
              <a:t>Enterprises worldwide are embracing a digital work style to stay competitive in a dynamic and increasingly global business environment. This work style requires that teams collaborate seamlessly across organizations and time zones, because success relies on the speed, mobility, and connectivity from that collaboration.</a:t>
            </a:r>
          </a:p>
          <a:p>
            <a:pPr>
              <a:spcBef>
                <a:spcPct val="0"/>
              </a:spcBef>
            </a:pPr>
            <a:endParaRPr lang="en-US" dirty="0" smtClean="0">
              <a:latin typeface="Segoe"/>
            </a:endParaRPr>
          </a:p>
          <a:p>
            <a:pPr>
              <a:spcBef>
                <a:spcPct val="0"/>
              </a:spcBef>
            </a:pPr>
            <a:r>
              <a:rPr lang="en-US" dirty="0" smtClean="0">
                <a:latin typeface="Segoe"/>
              </a:rPr>
              <a:t>These trends place ever-increasing pressure on IT departments to provide rich, connected capabilities across the infrastructure, while protecting both the environment and its confidential data from intrusion and disruption. Some specific scenarios we hear in the IT world are:</a:t>
            </a:r>
          </a:p>
          <a:p>
            <a:pPr>
              <a:spcBef>
                <a:spcPct val="0"/>
              </a:spcBef>
            </a:pPr>
            <a:endParaRPr lang="en-US" dirty="0" smtClean="0">
              <a:latin typeface="Segoe"/>
            </a:endParaRPr>
          </a:p>
          <a:p>
            <a:pPr>
              <a:spcBef>
                <a:spcPct val="0"/>
              </a:spcBef>
            </a:pPr>
            <a:r>
              <a:rPr lang="en-US" dirty="0" smtClean="0">
                <a:latin typeface="Segoe"/>
              </a:rPr>
              <a:t>“My systems can’t scale quick enough to keep up with the pace of the business. This also means that my IT staff doesn’t have the ability to respond quickly enough to all the changing needs of the business.”</a:t>
            </a:r>
          </a:p>
          <a:p>
            <a:pPr>
              <a:spcBef>
                <a:spcPct val="0"/>
              </a:spcBef>
            </a:pPr>
            <a:endParaRPr lang="en-US" sz="1100" kern="1200" dirty="0" smtClean="0">
              <a:solidFill>
                <a:schemeClr val="tx1"/>
              </a:solidFill>
              <a:latin typeface="Segoe"/>
              <a:ea typeface="+mn-ea"/>
              <a:cs typeface="+mn-cs"/>
            </a:endParaRPr>
          </a:p>
          <a:p>
            <a:pPr>
              <a:spcBef>
                <a:spcPct val="0"/>
              </a:spcBef>
            </a:pPr>
            <a:r>
              <a:rPr lang="en-US" sz="1100" kern="1200" dirty="0" smtClean="0">
                <a:solidFill>
                  <a:schemeClr val="tx1"/>
                </a:solidFill>
                <a:latin typeface="Segoe" pitchFamily="34" charset="0"/>
                <a:ea typeface="+mn-ea"/>
                <a:cs typeface="+mn-cs"/>
              </a:rPr>
              <a:t>“I can’t keep up with my SLAs because of all the disruptions that occur at my data center. It seems like my server infrastructure is constantly going down and I have to pull my IT staff off of their strategic projects to get the data center back up and running. I need quicker migrations that would allow the workloads that go down to automatically recover and come back online.”</a:t>
            </a:r>
            <a:endParaRPr lang="en-US" sz="1100" kern="1200" dirty="0" smtClean="0">
              <a:solidFill>
                <a:schemeClr val="tx1"/>
              </a:solidFill>
              <a:latin typeface="Segoe"/>
              <a:ea typeface="+mn-ea"/>
              <a:cs typeface="+mn-cs"/>
            </a:endParaRPr>
          </a:p>
          <a:p>
            <a:pPr>
              <a:spcBef>
                <a:spcPct val="0"/>
              </a:spcBef>
            </a:pPr>
            <a:endParaRPr lang="en-US" sz="1100" kern="1200" dirty="0" smtClean="0">
              <a:solidFill>
                <a:schemeClr val="tx1"/>
              </a:solidFill>
              <a:latin typeface="Segoe"/>
              <a:ea typeface="+mn-ea"/>
              <a:cs typeface="+mn-cs"/>
            </a:endParaRPr>
          </a:p>
          <a:p>
            <a:pPr>
              <a:spcBef>
                <a:spcPct val="0"/>
              </a:spcBef>
            </a:pPr>
            <a:r>
              <a:rPr lang="en-US" sz="1100" kern="1200" dirty="0" smtClean="0">
                <a:solidFill>
                  <a:schemeClr val="tx1"/>
                </a:solidFill>
                <a:latin typeface="Segoe" pitchFamily="34" charset="0"/>
                <a:ea typeface="+mn-ea"/>
                <a:cs typeface="+mn-cs"/>
              </a:rPr>
              <a:t>“Executives are pressuring me to complete a robust disaster-recovery plan,</a:t>
            </a:r>
            <a:r>
              <a:rPr lang="en-US" sz="1100" kern="1200" baseline="0" dirty="0" smtClean="0">
                <a:solidFill>
                  <a:schemeClr val="tx1"/>
                </a:solidFill>
                <a:latin typeface="Segoe" pitchFamily="34" charset="0"/>
                <a:ea typeface="+mn-ea"/>
                <a:cs typeface="+mn-cs"/>
              </a:rPr>
              <a:t> b</a:t>
            </a:r>
            <a:r>
              <a:rPr lang="en-US" sz="1100" kern="1200" dirty="0" smtClean="0">
                <a:solidFill>
                  <a:schemeClr val="tx1"/>
                </a:solidFill>
                <a:latin typeface="Segoe" pitchFamily="34" charset="0"/>
                <a:ea typeface="+mn-ea"/>
                <a:cs typeface="+mn-cs"/>
              </a:rPr>
              <a:t>ut our current server infrastructure is so large and complex that I don’t even know where to start. How can I build a fail-over plan that provides high availability and business continuity throughout disruptive events?” </a:t>
            </a:r>
            <a:endParaRPr lang="en-US" sz="1100" kern="1200" dirty="0" smtClean="0">
              <a:solidFill>
                <a:schemeClr val="tx1"/>
              </a:solidFill>
              <a:latin typeface="Segoe"/>
              <a:ea typeface="+mn-ea"/>
              <a:cs typeface="+mn-cs"/>
            </a:endParaRPr>
          </a:p>
          <a:p>
            <a:pPr>
              <a:spcBef>
                <a:spcPct val="0"/>
              </a:spcBef>
            </a:pPr>
            <a:endParaRPr lang="en-US" sz="1100" b="0" kern="1200" dirty="0" smtClean="0">
              <a:solidFill>
                <a:schemeClr val="tx1"/>
              </a:solidFill>
              <a:latin typeface="Segoe"/>
              <a:ea typeface="+mn-ea"/>
              <a:cs typeface="+mn-cs"/>
            </a:endParaRPr>
          </a:p>
          <a:p>
            <a:pPr>
              <a:spcBef>
                <a:spcPct val="0"/>
              </a:spcBef>
            </a:pPr>
            <a:r>
              <a:rPr lang="en-US" sz="1100" b="0" kern="1200" dirty="0" smtClean="0">
                <a:solidFill>
                  <a:schemeClr val="tx1"/>
                </a:solidFill>
                <a:latin typeface="Segoe" pitchFamily="34" charset="0"/>
                <a:ea typeface="+mn-ea"/>
                <a:cs typeface="+mn-cs"/>
              </a:rPr>
              <a:t>“I need to improve the morale of my IT staff, as they are currently drowning in the complexity of our server infrastructure. Managing all of our various virtualization solutions as well as the manual labor required to deploy new servers, monitor the current server farm, and administer the physical and virtual server workloads is nearly unbearable. I need a solution that will manage all of my virtualization solutions and enhance my IT staff’s productivity without increasing costs.”</a:t>
            </a:r>
            <a:endParaRPr lang="en-US" sz="1100" b="1" kern="1200" dirty="0" smtClean="0">
              <a:solidFill>
                <a:schemeClr val="tx1"/>
              </a:solidFill>
              <a:latin typeface="Segoe" pitchFamily="34" charset="0"/>
              <a:ea typeface="+mn-ea"/>
              <a:cs typeface="+mn-cs"/>
            </a:endParaRPr>
          </a:p>
          <a:p>
            <a:pPr>
              <a:spcBef>
                <a:spcPct val="0"/>
              </a:spcBef>
            </a:pPr>
            <a:endParaRPr lang="en-US" sz="1100" b="1" kern="1200" dirty="0" smtClean="0">
              <a:solidFill>
                <a:schemeClr val="tx1"/>
              </a:solidFill>
              <a:latin typeface="Segoe" pitchFamily="34" charset="0"/>
              <a:ea typeface="+mn-ea"/>
              <a:cs typeface="+mn-cs"/>
            </a:endParaRPr>
          </a:p>
          <a:p>
            <a:pPr>
              <a:spcBef>
                <a:spcPct val="0"/>
              </a:spcBef>
            </a:pPr>
            <a:r>
              <a:rPr lang="en-US" sz="1100" kern="1200" dirty="0" smtClean="0">
                <a:solidFill>
                  <a:schemeClr val="tx1"/>
                </a:solidFill>
                <a:latin typeface="Segoe" pitchFamily="34" charset="0"/>
                <a:ea typeface="+mn-ea"/>
                <a:cs typeface="+mn-cs"/>
              </a:rPr>
              <a:t>“My data centers have already filled to capacity, and my team keeps telling me we need more servers! Yet each new server purchase increases my capital expenditures as well as my power and real-estate costs. At the same time, they tell me that my servers are extremely underutilized. There is no end in sight.” </a:t>
            </a:r>
            <a:endParaRPr lang="en-US" dirty="0" smtClean="0">
              <a:latin typeface="Segoe"/>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defTabSz="1096963" rtl="0" fontAlgn="base">
              <a:spcBef>
                <a:spcPct val="0"/>
              </a:spcBef>
              <a:spcAft>
                <a:spcPct val="0"/>
              </a:spcAft>
            </a:pPr>
            <a:fld id="{5AFAC32F-B25D-4D7C-9EC7-67FF7349D345}" type="slidenum">
              <a:rPr kumimoji="1" lang="en-US" sz="1200" kern="1200">
                <a:solidFill>
                  <a:prstClr val="black"/>
                </a:solidFill>
                <a:latin typeface="Arial" charset="0"/>
                <a:ea typeface="新細明體" charset="-120"/>
                <a:cs typeface="+mn-cs"/>
              </a:rPr>
              <a:pPr algn="r" defTabSz="1096963" rtl="0" fontAlgn="base">
                <a:spcBef>
                  <a:spcPct val="0"/>
                </a:spcBef>
                <a:spcAft>
                  <a:spcPct val="0"/>
                </a:spcAft>
              </a:pPr>
              <a:t>2</a:t>
            </a:fld>
            <a:endParaRPr kumimoji="1" lang="en-US" sz="1200" kern="1200" dirty="0">
              <a:solidFill>
                <a:prstClr val="black"/>
              </a:solidFill>
              <a:latin typeface="Arial" charset="0"/>
              <a:ea typeface="新細明體" charset="-12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algn="l"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Briefing on The Softricity Desktop</a:t>
            </a:r>
            <a:endParaRPr kumimoji="1" lang="en-US" altLang="zh-TW" sz="1200" kern="1200">
              <a:solidFill>
                <a:prstClr val="black"/>
              </a:solidFill>
              <a:latin typeface="Arial" pitchFamily="34" charset="0"/>
              <a:ea typeface="新細明體" charset="-120"/>
              <a:cs typeface="+mn-cs"/>
            </a:endParaRPr>
          </a:p>
        </p:txBody>
      </p:sp>
      <p:sp>
        <p:nvSpPr>
          <p:cNvPr id="2560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algn="r"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September 20, 2005</a:t>
            </a:r>
            <a:endParaRPr kumimoji="1" lang="en-US" altLang="zh-TW" sz="1200" kern="1200">
              <a:solidFill>
                <a:prstClr val="black"/>
              </a:solidFill>
              <a:latin typeface="Arial" pitchFamily="34" charset="0"/>
              <a:ea typeface="新細明體" charset="-120"/>
              <a:cs typeface="+mn-cs"/>
            </a:endParaRPr>
          </a:p>
        </p:txBody>
      </p:sp>
      <p:sp>
        <p:nvSpPr>
          <p:cNvPr id="2560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Softricity, Inc. Confidential</a:t>
            </a:r>
            <a:endParaRPr kumimoji="1" lang="en-US" altLang="zh-TW" sz="1200" kern="1200">
              <a:solidFill>
                <a:prstClr val="black"/>
              </a:solidFill>
              <a:latin typeface="Arial" pitchFamily="34" charset="0"/>
              <a:ea typeface="新細明體" charset="-120"/>
              <a:cs typeface="+mn-cs"/>
            </a:endParaRPr>
          </a:p>
        </p:txBody>
      </p:sp>
      <p:sp>
        <p:nvSpPr>
          <p:cNvPr id="256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04900E12-31A0-4A3D-B591-E4E6D75189A1}" type="slidenum">
              <a:rPr kumimoji="1" lang="zh-TW" altLang="en-US" sz="1200" kern="1200">
                <a:solidFill>
                  <a:prstClr val="black"/>
                </a:solidFill>
                <a:latin typeface="Arial" pitchFamily="34" charset="0"/>
                <a:ea typeface="新細明體" charset="-120"/>
                <a:cs typeface="+mn-cs"/>
              </a:rPr>
              <a:pPr algn="r" rtl="0" fontAlgn="base">
                <a:spcBef>
                  <a:spcPct val="0"/>
                </a:spcBef>
                <a:spcAft>
                  <a:spcPct val="0"/>
                </a:spcAft>
              </a:pPr>
              <a:t>20</a:t>
            </a:fld>
            <a:endParaRPr kumimoji="1" lang="en-US" altLang="zh-TW" sz="1200" kern="1200">
              <a:solidFill>
                <a:prstClr val="black"/>
              </a:solidFill>
              <a:latin typeface="Arial" pitchFamily="34" charset="0"/>
              <a:ea typeface="新細明體" charset="-120"/>
              <a:cs typeface="+mn-cs"/>
            </a:endParaRPr>
          </a:p>
        </p:txBody>
      </p:sp>
      <p:sp>
        <p:nvSpPr>
          <p:cNvPr id="256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a:spcBef>
                <a:spcPct val="0"/>
              </a:spcBef>
            </a:pPr>
            <a:endParaRPr lang="en-US" altLang="zh-TW"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algn="l"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Briefing on The Softricity Desktop</a:t>
            </a:r>
            <a:endParaRPr kumimoji="1" lang="en-US" altLang="zh-TW" sz="1200" kern="1200">
              <a:solidFill>
                <a:prstClr val="black"/>
              </a:solidFill>
              <a:latin typeface="Arial" pitchFamily="34" charset="0"/>
              <a:ea typeface="新細明體" charset="-120"/>
              <a:cs typeface="+mn-cs"/>
            </a:endParaRPr>
          </a:p>
        </p:txBody>
      </p:sp>
      <p:sp>
        <p:nvSpPr>
          <p:cNvPr id="2662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algn="r"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September 20, 2005</a:t>
            </a:r>
            <a:endParaRPr kumimoji="1" lang="en-US" altLang="zh-TW" sz="1200" kern="1200">
              <a:solidFill>
                <a:prstClr val="black"/>
              </a:solidFill>
              <a:latin typeface="Arial" pitchFamily="34" charset="0"/>
              <a:ea typeface="新細明體" charset="-120"/>
              <a:cs typeface="+mn-cs"/>
            </a:endParaRPr>
          </a:p>
        </p:txBody>
      </p:sp>
      <p:sp>
        <p:nvSpPr>
          <p:cNvPr id="2662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r>
              <a:rPr kumimoji="1" lang="zh-TW" altLang="en-US" sz="1200" kern="1200">
                <a:solidFill>
                  <a:prstClr val="black"/>
                </a:solidFill>
                <a:latin typeface="Arial" pitchFamily="34" charset="0"/>
                <a:ea typeface="新細明體" charset="-120"/>
                <a:cs typeface="+mn-cs"/>
              </a:rPr>
              <a:t>Softricity, Inc. Confidential</a:t>
            </a:r>
            <a:endParaRPr kumimoji="1" lang="en-US" altLang="zh-TW" sz="1200" kern="1200">
              <a:solidFill>
                <a:prstClr val="black"/>
              </a:solidFill>
              <a:latin typeface="Arial" pitchFamily="34" charset="0"/>
              <a:ea typeface="新細明體" charset="-120"/>
              <a:cs typeface="+mn-cs"/>
            </a:endParaRPr>
          </a:p>
        </p:txBody>
      </p:sp>
      <p:sp>
        <p:nvSpPr>
          <p:cNvPr id="266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84580FD3-27D9-48D2-B991-2FE0F875D9A6}" type="slidenum">
              <a:rPr kumimoji="1" lang="zh-TW" altLang="en-US" sz="1200" kern="1200">
                <a:solidFill>
                  <a:prstClr val="black"/>
                </a:solidFill>
                <a:latin typeface="Arial" pitchFamily="34" charset="0"/>
                <a:ea typeface="新細明體" charset="-120"/>
                <a:cs typeface="+mn-cs"/>
              </a:rPr>
              <a:pPr algn="r" rtl="0" fontAlgn="base">
                <a:spcBef>
                  <a:spcPct val="0"/>
                </a:spcBef>
                <a:spcAft>
                  <a:spcPct val="0"/>
                </a:spcAft>
              </a:pPr>
              <a:t>21</a:t>
            </a:fld>
            <a:endParaRPr kumimoji="1" lang="en-US" altLang="zh-TW" sz="1200" kern="1200">
              <a:solidFill>
                <a:prstClr val="black"/>
              </a:solidFill>
              <a:latin typeface="Arial" pitchFamily="34" charset="0"/>
              <a:ea typeface="新細明體" charset="-120"/>
              <a:cs typeface="+mn-cs"/>
            </a:endParaRPr>
          </a:p>
        </p:txBody>
      </p:sp>
      <p:sp>
        <p:nvSpPr>
          <p:cNvPr id="266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4114800"/>
          </a:xfrm>
          <a:noFill/>
          <a:ln/>
        </p:spPr>
        <p:txBody>
          <a:bodyPr/>
          <a:lstStyle/>
          <a:p>
            <a:pPr>
              <a:spcBef>
                <a:spcPct val="0"/>
              </a:spcBef>
            </a:pPr>
            <a:endParaRPr lang="en-US" altLang="zh-TW"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4114800"/>
          </a:xfrm>
          <a:noFill/>
          <a:ln/>
        </p:spPr>
        <p:txBody>
          <a:bodyPr/>
          <a:lstStyle/>
          <a:p>
            <a:endParaRPr lang="en-US" altLang="zh-TW"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4114800"/>
          </a:xfrm>
          <a:noFill/>
          <a:ln/>
        </p:spPr>
        <p:txBody>
          <a:bodyPr/>
          <a:lstStyle/>
          <a:p>
            <a:pPr>
              <a:lnSpc>
                <a:spcPct val="90000"/>
              </a:lnSpc>
            </a:pPr>
            <a:endParaRPr lang="en-US" altLang="zh-TW" sz="1100"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rtl="0" fontAlgn="base">
              <a:spcBef>
                <a:spcPct val="0"/>
              </a:spcBef>
              <a:spcAft>
                <a:spcPct val="0"/>
              </a:spcAft>
              <a:defRPr/>
            </a:pPr>
            <a:fld id="{5BD15D0C-0652-4A55-965B-D8372C899840}" type="slidenum">
              <a:rPr kumimoji="1" lang="en-US" sz="1200" kern="1200">
                <a:solidFill>
                  <a:prstClr val="black"/>
                </a:solidFill>
                <a:latin typeface="Arial" charset="0"/>
                <a:ea typeface="新細明體" charset="-120"/>
                <a:cs typeface="+mn-cs"/>
              </a:rPr>
              <a:pPr algn="r" rtl="0" fontAlgn="base">
                <a:spcBef>
                  <a:spcPct val="0"/>
                </a:spcBef>
                <a:spcAft>
                  <a:spcPct val="0"/>
                </a:spcAft>
                <a:defRPr/>
              </a:pPr>
              <a:t>26</a:t>
            </a:fld>
            <a:endParaRPr kumimoji="1" lang="en-US" sz="1200" kern="1200">
              <a:solidFill>
                <a:prstClr val="black"/>
              </a:solidFill>
              <a:latin typeface="Arial" charset="0"/>
              <a:ea typeface="新細明體" charset="-12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8B263312-38AA-4E1E-B2B5-0F8F122B24FE}" type="slidenum">
              <a:rPr kumimoji="1" lang="en-US" sz="1200" kern="1200">
                <a:solidFill>
                  <a:prstClr val="black"/>
                </a:solidFill>
                <a:latin typeface="Arial" charset="0"/>
                <a:ea typeface="新細明體" charset="-120"/>
                <a:cs typeface="+mn-cs"/>
              </a:rPr>
              <a:pPr algn="r" rtl="0" fontAlgn="base">
                <a:spcBef>
                  <a:spcPct val="0"/>
                </a:spcBef>
                <a:spcAft>
                  <a:spcPct val="0"/>
                </a:spcAft>
              </a:pPr>
              <a:t>27</a:t>
            </a:fld>
            <a:endParaRPr kumimoji="1" lang="en-US" sz="1200" kern="1200" dirty="0">
              <a:solidFill>
                <a:prstClr val="black"/>
              </a:solidFill>
              <a:latin typeface="Arial" charset="0"/>
              <a:ea typeface="新細明體" charset="-12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kumimoji="1" lang="en-US" sz="1200" kern="1200">
                <a:solidFill>
                  <a:prstClr val="black"/>
                </a:solidFill>
                <a:latin typeface="Arial" charset="0"/>
                <a:ea typeface="新細明體" charset="-120"/>
                <a:cs typeface="+mn-cs"/>
              </a:rPr>
              <a:pPr algn="r" rtl="0" fontAlgn="base">
                <a:spcBef>
                  <a:spcPct val="0"/>
                </a:spcBef>
                <a:spcAft>
                  <a:spcPct val="0"/>
                </a:spcAft>
              </a:pPr>
              <a:t>28</a:t>
            </a:fld>
            <a:endParaRPr kumimoji="1" lang="en-US" sz="1200" kern="1200">
              <a:solidFill>
                <a:prstClr val="black"/>
              </a:solidFill>
              <a:latin typeface="Arial" charset="0"/>
              <a:ea typeface="新細明體" charset="-120"/>
              <a:cs typeface="+mn-cs"/>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a:xfrm>
            <a:off x="687388" y="4343401"/>
            <a:ext cx="5483225" cy="4114800"/>
          </a:xfrm>
        </p:spPr>
        <p:txBody>
          <a:bodyPr>
            <a:noAutofit/>
          </a:bodyPr>
          <a:lstStyle/>
          <a:p>
            <a:pPr>
              <a:tabLst>
                <a:tab pos="58601" algn="l"/>
              </a:tabLst>
              <a:defRPr/>
            </a:pPr>
            <a:r>
              <a:rPr lang="en-US" altLang="zh-TW" dirty="0" smtClean="0"/>
              <a:t>IT</a:t>
            </a:r>
            <a:r>
              <a:rPr lang="zh-TW" altLang="en-US" dirty="0" smtClean="0"/>
              <a:t>開電力公司、自來水公司</a:t>
            </a:r>
            <a:endParaRPr lang="en-US" altLang="zh-TW" dirty="0" smtClean="0"/>
          </a:p>
          <a:p>
            <a:pPr>
              <a:tabLst>
                <a:tab pos="58601" algn="l"/>
              </a:tabLst>
              <a:defRPr/>
            </a:pPr>
            <a:r>
              <a:rPr lang="en-US" altLang="zh-TW" dirty="0" smtClean="0"/>
              <a:t>TS:</a:t>
            </a:r>
            <a:r>
              <a:rPr lang="zh-TW" altLang="en-US" baseline="0" dirty="0" smtClean="0"/>
              <a:t> 程式不相容、服務不同部門、所以要準備多台</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Demo VMM Library+</a:t>
            </a:r>
            <a:r>
              <a:rPr lang="en-US" altLang="zh-TW" baseline="0" dirty="0" smtClean="0"/>
              <a:t> Self-Service portal</a:t>
            </a:r>
            <a:endParaRPr lang="zh-TW" altLang="en-US" dirty="0"/>
          </a:p>
        </p:txBody>
      </p:sp>
      <p:sp>
        <p:nvSpPr>
          <p:cNvPr id="4" name="投影片編號版面配置區 3"/>
          <p:cNvSpPr>
            <a:spLocks noGrp="1"/>
          </p:cNvSpPr>
          <p:nvPr>
            <p:ph type="sldNum" sz="quarter" idx="10"/>
          </p:nvPr>
        </p:nvSpPr>
        <p:spPr/>
        <p:txBody>
          <a:bodyPr/>
          <a:lstStyle/>
          <a:p>
            <a:pPr algn="r" rtl="0" fontAlgn="base">
              <a:spcBef>
                <a:spcPct val="0"/>
              </a:spcBef>
              <a:spcAft>
                <a:spcPct val="0"/>
              </a:spcAft>
            </a:pPr>
            <a:fld id="{396C71A0-0738-4F2B-A421-FE72DD967DF4}" type="slidenum">
              <a:rPr kumimoji="1" lang="zh-TW" altLang="en-US" sz="1200" kern="1200">
                <a:solidFill>
                  <a:prstClr val="black"/>
                </a:solidFill>
                <a:latin typeface="Arial" charset="0"/>
                <a:ea typeface="新細明體" charset="-120"/>
                <a:cs typeface="+mn-cs"/>
              </a:rPr>
              <a:pPr algn="r" rtl="0" fontAlgn="base">
                <a:spcBef>
                  <a:spcPct val="0"/>
                </a:spcBef>
                <a:spcAft>
                  <a:spcPct val="0"/>
                </a:spcAft>
              </a:pPr>
              <a:t>29</a:t>
            </a:fld>
            <a:endParaRPr kumimoji="1" lang="zh-TW" altLang="en-US" sz="1200" kern="1200">
              <a:solidFill>
                <a:prstClr val="black"/>
              </a:solidFill>
              <a:latin typeface="Arial" charset="0"/>
              <a:ea typeface="新細明體" charset="-12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5FCF9D43-A029-4D36-A080-6DD64571DD06}" type="slidenum">
              <a:rPr kumimoji="1" lang="en-US" sz="1200" kern="1200">
                <a:solidFill>
                  <a:prstClr val="black"/>
                </a:solidFill>
                <a:latin typeface="Arial" charset="0"/>
                <a:ea typeface="新細明體" charset="-120"/>
                <a:cs typeface="+mn-cs"/>
              </a:rPr>
              <a:pPr algn="r" rtl="0" fontAlgn="base">
                <a:spcBef>
                  <a:spcPct val="0"/>
                </a:spcBef>
                <a:spcAft>
                  <a:spcPct val="0"/>
                </a:spcAft>
                <a:defRPr/>
              </a:pPr>
              <a:t>3</a:t>
            </a:fld>
            <a:endParaRPr kumimoji="1" lang="en-US" sz="1200" kern="1200">
              <a:solidFill>
                <a:prstClr val="black"/>
              </a:solidFill>
              <a:latin typeface="Arial" charset="0"/>
              <a:ea typeface="新細明體" charset="-12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6800"/>
          <p:cNvSpPr>
            <a:spLocks noGrp="1" noRot="1" noChangeAspect="1" noChangeArrowheads="1" noTextEdit="1"/>
          </p:cNvSpPr>
          <p:nvPr>
            <p:ph type="sldImg"/>
          </p:nvPr>
        </p:nvSpPr>
        <p:spPr>
          <a:noFill/>
          <a:ln cap="flat">
            <a:headEnd type="none" w="med" len="med"/>
            <a:tailEnd type="none" w="med" len="med"/>
          </a:ln>
        </p:spPr>
      </p:sp>
      <p:sp>
        <p:nvSpPr>
          <p:cNvPr id="68611" name="Rectangle 76801"/>
          <p:cNvSpPr>
            <a:spLocks noGrp="1" noChangeArrowheads="1"/>
          </p:cNvSpPr>
          <p:nvPr>
            <p:ph type="body" idx="1"/>
          </p:nvPr>
        </p:nvSpPr>
        <p:spPr>
          <a:ln/>
        </p:spPr>
        <p:txBody>
          <a:bodyPr>
            <a:normAutofit lnSpcReduction="10000"/>
          </a:bodyPr>
          <a:lstStyle/>
          <a:p>
            <a:pPr>
              <a:lnSpc>
                <a:spcPct val="80000"/>
              </a:lnSpc>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Demo VMM Library+</a:t>
            </a:r>
            <a:r>
              <a:rPr lang="en-US" altLang="zh-TW" baseline="0" dirty="0" smtClean="0"/>
              <a:t> Self-Service portal</a:t>
            </a:r>
            <a:endParaRPr lang="zh-TW" altLang="en-US" dirty="0"/>
          </a:p>
        </p:txBody>
      </p:sp>
      <p:sp>
        <p:nvSpPr>
          <p:cNvPr id="4" name="投影片編號版面配置區 3"/>
          <p:cNvSpPr>
            <a:spLocks noGrp="1"/>
          </p:cNvSpPr>
          <p:nvPr>
            <p:ph type="sldNum" sz="quarter" idx="10"/>
          </p:nvPr>
        </p:nvSpPr>
        <p:spPr/>
        <p:txBody>
          <a:bodyPr/>
          <a:lstStyle/>
          <a:p>
            <a:pPr algn="r" rtl="0" fontAlgn="base">
              <a:spcBef>
                <a:spcPct val="0"/>
              </a:spcBef>
              <a:spcAft>
                <a:spcPct val="0"/>
              </a:spcAft>
            </a:pPr>
            <a:fld id="{396C71A0-0738-4F2B-A421-FE72DD967DF4}" type="slidenum">
              <a:rPr kumimoji="1" lang="zh-TW" altLang="en-US" sz="1200" kern="1200">
                <a:solidFill>
                  <a:prstClr val="black"/>
                </a:solidFill>
                <a:latin typeface="Arial" charset="0"/>
                <a:ea typeface="新細明體" charset="-120"/>
                <a:cs typeface="+mn-cs"/>
              </a:rPr>
              <a:pPr algn="r" rtl="0" fontAlgn="base">
                <a:spcBef>
                  <a:spcPct val="0"/>
                </a:spcBef>
                <a:spcAft>
                  <a:spcPct val="0"/>
                </a:spcAft>
              </a:pPr>
              <a:t>31</a:t>
            </a:fld>
            <a:endParaRPr kumimoji="1" lang="zh-TW" altLang="en-US" sz="1200" kern="1200">
              <a:solidFill>
                <a:prstClr val="black"/>
              </a:solidFill>
              <a:latin typeface="Arial" charset="0"/>
              <a:ea typeface="新細明體" charset="-12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Desktop stack. App </a:t>
            </a:r>
            <a:r>
              <a:rPr lang="en-US" dirty="0" err="1" smtClean="0"/>
              <a:t>Virt</a:t>
            </a:r>
            <a:r>
              <a:rPr lang="en-US" dirty="0" smtClean="0"/>
              <a:t> is aimed to solve app to app conflicts</a:t>
            </a:r>
          </a:p>
          <a:p>
            <a:r>
              <a:rPr lang="en-US" dirty="0" smtClean="0"/>
              <a:t>Machine virtualization</a:t>
            </a:r>
            <a:r>
              <a:rPr lang="en-US" baseline="0" dirty="0" smtClean="0"/>
              <a:t> is to provide an OS solution</a:t>
            </a:r>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2285CD22-8E65-430D-9C00-BF868B0FF659}" type="slidenum">
              <a:rPr kumimoji="1" lang="en-US" sz="1200" kern="1200">
                <a:solidFill>
                  <a:prstClr val="black"/>
                </a:solidFill>
                <a:latin typeface="Arial" charset="0"/>
                <a:ea typeface="新細明體" charset="-120"/>
                <a:cs typeface="+mn-cs"/>
              </a:rPr>
              <a:pPr algn="r" rtl="0" fontAlgn="base">
                <a:spcBef>
                  <a:spcPct val="0"/>
                </a:spcBef>
                <a:spcAft>
                  <a:spcPct val="0"/>
                </a:spcAft>
                <a:defRPr/>
              </a:pPr>
              <a:t>33</a:t>
            </a:fld>
            <a:endParaRPr kumimoji="1" lang="en-US" sz="1200" kern="1200" dirty="0">
              <a:solidFill>
                <a:prstClr val="black"/>
              </a:solidFill>
              <a:latin typeface="Arial" charset="0"/>
              <a:ea typeface="新細明體" charset="-12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Demo VMM Library+</a:t>
            </a:r>
            <a:r>
              <a:rPr lang="en-US" altLang="zh-TW" baseline="0" dirty="0" smtClean="0"/>
              <a:t> Self-Service portal</a:t>
            </a:r>
            <a:endParaRPr lang="zh-TW" altLang="en-US" dirty="0"/>
          </a:p>
        </p:txBody>
      </p:sp>
      <p:sp>
        <p:nvSpPr>
          <p:cNvPr id="4" name="投影片編號版面配置區 3"/>
          <p:cNvSpPr>
            <a:spLocks noGrp="1"/>
          </p:cNvSpPr>
          <p:nvPr>
            <p:ph type="sldNum" sz="quarter" idx="10"/>
          </p:nvPr>
        </p:nvSpPr>
        <p:spPr/>
        <p:txBody>
          <a:bodyPr/>
          <a:lstStyle/>
          <a:p>
            <a:pPr algn="r" rtl="0" fontAlgn="base">
              <a:spcBef>
                <a:spcPct val="0"/>
              </a:spcBef>
              <a:spcAft>
                <a:spcPct val="0"/>
              </a:spcAft>
            </a:pPr>
            <a:fld id="{396C71A0-0738-4F2B-A421-FE72DD967DF4}" type="slidenum">
              <a:rPr kumimoji="1" lang="zh-TW" altLang="en-US" sz="1200" kern="1200">
                <a:solidFill>
                  <a:prstClr val="black"/>
                </a:solidFill>
                <a:latin typeface="Arial" charset="0"/>
                <a:ea typeface="新細明體" charset="-120"/>
                <a:cs typeface="+mn-cs"/>
              </a:rPr>
              <a:pPr algn="r" rtl="0" fontAlgn="base">
                <a:spcBef>
                  <a:spcPct val="0"/>
                </a:spcBef>
                <a:spcAft>
                  <a:spcPct val="0"/>
                </a:spcAft>
              </a:pPr>
              <a:t>35</a:t>
            </a:fld>
            <a:endParaRPr kumimoji="1" lang="zh-TW" altLang="en-US" sz="1200" kern="1200">
              <a:solidFill>
                <a:prstClr val="black"/>
              </a:solidFill>
              <a:latin typeface="Arial" charset="0"/>
              <a:ea typeface="新細明體" charset="-12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kern="1200" dirty="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pPr algn="l" rtl="0" fontAlgn="base">
              <a:spcBef>
                <a:spcPct val="0"/>
              </a:spcBef>
              <a:spcAft>
                <a:spcPct val="0"/>
              </a:spcAft>
            </a:pPr>
            <a:r>
              <a:rPr kumimoji="1" lang="en-US" sz="1200" kern="1200" dirty="0">
                <a:solidFill>
                  <a:prstClr val="black"/>
                </a:solidFill>
                <a:latin typeface="Arial" charset="0"/>
                <a:ea typeface="新細明體" charset="-120"/>
                <a:cs typeface="+mn-cs"/>
              </a:rPr>
              <a:t>Microsoft Virtualization Deployment Summit</a:t>
            </a: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kumimoji="1" lang="en-US" sz="1200" kern="1200">
                <a:solidFill>
                  <a:prstClr val="black"/>
                </a:solidFill>
                <a:latin typeface="Arial" charset="0"/>
                <a:ea typeface="新細明體" charset="-120"/>
                <a:cs typeface="+mn-cs"/>
              </a:rPr>
              <a:pPr algn="r" rtl="0" fontAlgn="base">
                <a:spcBef>
                  <a:spcPct val="0"/>
                </a:spcBef>
                <a:spcAft>
                  <a:spcPct val="0"/>
                </a:spcAft>
              </a:pPr>
              <a:t>10/28/2008 6:02 PM</a:t>
            </a:fld>
            <a:endParaRPr kumimoji="1" lang="en-US" sz="1200" kern="1200" dirty="0">
              <a:solidFill>
                <a:prstClr val="black"/>
              </a:solidFill>
              <a:latin typeface="Arial" charset="0"/>
              <a:ea typeface="新細明體" charset="-120"/>
              <a:cs typeface="+mn-cs"/>
            </a:endParaRPr>
          </a:p>
        </p:txBody>
      </p:sp>
      <p:sp>
        <p:nvSpPr>
          <p:cNvPr id="6" name="Footer Placeholder 5"/>
          <p:cNvSpPr>
            <a:spLocks noGrp="1"/>
          </p:cNvSpPr>
          <p:nvPr>
            <p:ph type="ftr" sz="quarter" idx="12"/>
          </p:nvPr>
        </p:nvSpPr>
        <p:spPr/>
        <p:txBody>
          <a:bodyPr/>
          <a:lstStyle/>
          <a:p>
            <a:pPr algn="l" rtl="0" fontAlgn="base">
              <a:spcBef>
                <a:spcPct val="0"/>
              </a:spcBef>
              <a:spcAft>
                <a:spcPct val="0"/>
              </a:spcAft>
            </a:pPr>
            <a:r>
              <a:rPr kumimoji="1" lang="en-US" sz="1200" kern="1200" dirty="0">
                <a:solidFill>
                  <a:srgbClr val="000000"/>
                </a:solidFill>
                <a:latin typeface="Arial" charset="0"/>
                <a:ea typeface="新細明體" charset="-120"/>
                <a:cs typeface="+mn-cs"/>
              </a:rPr>
              <a:t>© 2008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kumimoji="1" lang="en-US" sz="1200" kern="1200" dirty="0">
                <a:solidFill>
                  <a:srgbClr val="000000"/>
                </a:solidFill>
                <a:latin typeface="Arial" charset="0"/>
                <a:ea typeface="新細明體" charset="-120"/>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1" lang="en-US" sz="1200" kern="1200" dirty="0">
                <a:solidFill>
                  <a:srgbClr val="000000"/>
                </a:solidFill>
                <a:latin typeface="Arial" charset="0"/>
                <a:ea typeface="新細明體" charset="-120"/>
                <a:cs typeface="+mn-cs"/>
              </a:rPr>
            </a:br>
            <a:r>
              <a:rPr kumimoji="1" lang="en-US" sz="1200" kern="1200" dirty="0">
                <a:solidFill>
                  <a:srgbClr val="000000"/>
                </a:solidFill>
                <a:latin typeface="Arial" charset="0"/>
                <a:ea typeface="新細明體" charset="-120"/>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kumimoji="1" lang="en-US" sz="1200" kern="1200">
                <a:solidFill>
                  <a:prstClr val="black"/>
                </a:solidFill>
                <a:latin typeface="Arial" charset="0"/>
                <a:ea typeface="新細明體" charset="-120"/>
                <a:cs typeface="+mn-cs"/>
              </a:rPr>
              <a:pPr algn="r" rtl="0" fontAlgn="base">
                <a:spcBef>
                  <a:spcPct val="0"/>
                </a:spcBef>
                <a:spcAft>
                  <a:spcPct val="0"/>
                </a:spcAft>
              </a:pPr>
              <a:t>36</a:t>
            </a:fld>
            <a:endParaRPr kumimoji="1" lang="en-US" sz="1200" kern="1200" dirty="0">
              <a:solidFill>
                <a:prstClr val="black"/>
              </a:solidFill>
              <a:latin typeface="Arial" charset="0"/>
              <a:ea typeface="新細明體" charset="-12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fontAlgn="base">
              <a:spcBef>
                <a:spcPct val="0"/>
              </a:spcBef>
              <a:spcAft>
                <a:spcPct val="0"/>
              </a:spcAft>
            </a:pPr>
            <a:endParaRPr kumimoji="1" lang="en-US" sz="1200" kern="1200" dirty="0">
              <a:solidFill>
                <a:prstClr val="black"/>
              </a:solidFill>
              <a:latin typeface="Arial" charset="0"/>
              <a:ea typeface="新細明體" charset="-120"/>
              <a:cs typeface="+mn-cs"/>
            </a:endParaRPr>
          </a:p>
        </p:txBody>
      </p:sp>
      <p:sp>
        <p:nvSpPr>
          <p:cNvPr id="5" name="Date Placeholder 4"/>
          <p:cNvSpPr>
            <a:spLocks noGrp="1"/>
          </p:cNvSpPr>
          <p:nvPr>
            <p:ph type="dt" idx="11"/>
          </p:nvPr>
        </p:nvSpPr>
        <p:spPr/>
        <p:txBody>
          <a:bodyPr/>
          <a:lstStyle/>
          <a:p>
            <a:pPr algn="r" rtl="0" fontAlgn="base">
              <a:spcBef>
                <a:spcPct val="0"/>
              </a:spcBef>
              <a:spcAft>
                <a:spcPct val="0"/>
              </a:spcAft>
            </a:pPr>
            <a:fld id="{81331B57-0BE5-4F82-AA58-76F53EFF3ADA}" type="datetime8">
              <a:rPr kumimoji="1" lang="en-US" sz="1200" kern="1200">
                <a:solidFill>
                  <a:prstClr val="black"/>
                </a:solidFill>
                <a:latin typeface="Arial" charset="0"/>
                <a:ea typeface="新細明體" charset="-120"/>
                <a:cs typeface="+mn-cs"/>
              </a:rPr>
              <a:pPr algn="r" rtl="0" fontAlgn="base">
                <a:spcBef>
                  <a:spcPct val="0"/>
                </a:spcBef>
                <a:spcAft>
                  <a:spcPct val="0"/>
                </a:spcAft>
              </a:pPr>
              <a:t>10/28/2008 6:02 PM</a:t>
            </a:fld>
            <a:endParaRPr kumimoji="1" lang="en-US" sz="1200" kern="1200">
              <a:solidFill>
                <a:prstClr val="black"/>
              </a:solidFill>
              <a:latin typeface="Arial" charset="0"/>
              <a:ea typeface="新細明體" charset="-120"/>
              <a:cs typeface="+mn-cs"/>
            </a:endParaRPr>
          </a:p>
        </p:txBody>
      </p:sp>
      <p:sp>
        <p:nvSpPr>
          <p:cNvPr id="6" name="Footer Placeholder 5"/>
          <p:cNvSpPr>
            <a:spLocks noGrp="1"/>
          </p:cNvSpPr>
          <p:nvPr>
            <p:ph type="ftr" sz="quarter" idx="12"/>
          </p:nvPr>
        </p:nvSpPr>
        <p:spPr/>
        <p:txBody>
          <a:bodyPr/>
          <a:lstStyle/>
          <a:p>
            <a:pPr algn="l" rtl="0" fontAlgn="base">
              <a:spcBef>
                <a:spcPct val="0"/>
              </a:spcBef>
              <a:spcAft>
                <a:spcPct val="0"/>
              </a:spcAft>
            </a:pPr>
            <a:r>
              <a:rPr kumimoji="1" lang="en-US" sz="1200" kern="1200">
                <a:solidFill>
                  <a:srgbClr val="000000"/>
                </a:solidFill>
                <a:latin typeface="Arial" charset="0"/>
                <a:ea typeface="新細明體" charset="-120"/>
                <a:cs typeface="+mn-cs"/>
              </a:rPr>
              <a:t>© 2007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kumimoji="1" lang="en-US" sz="1200" kern="1200">
                <a:solidFill>
                  <a:srgbClr val="000000"/>
                </a:solidFill>
                <a:latin typeface="Arial" charset="0"/>
                <a:ea typeface="新細明體" charset="-120"/>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1" lang="en-US" sz="1200" kern="1200">
                <a:solidFill>
                  <a:srgbClr val="000000"/>
                </a:solidFill>
                <a:latin typeface="Arial" charset="0"/>
                <a:ea typeface="新細明體" charset="-120"/>
                <a:cs typeface="+mn-cs"/>
              </a:rPr>
            </a:br>
            <a:r>
              <a:rPr kumimoji="1" lang="en-US" sz="1200" kern="1200">
                <a:solidFill>
                  <a:srgbClr val="000000"/>
                </a:solidFill>
                <a:latin typeface="Arial" charset="0"/>
                <a:ea typeface="新細明體" charset="-120"/>
                <a:cs typeface="+mn-cs"/>
              </a:rPr>
              <a:t>MICROSOFT MAKES NO WARRANTIES, EXPRESS, IMPLIED OR STATUTORY, AS TO THE INFORMATION IN THIS PRESENTATION.</a:t>
            </a:r>
          </a:p>
          <a:p>
            <a:pPr algn="l" rtl="0" fontAlgn="base">
              <a:spcBef>
                <a:spcPct val="0"/>
              </a:spcBef>
              <a:spcAft>
                <a:spcPct val="0"/>
              </a:spcAft>
            </a:pPr>
            <a:endParaRPr kumimoji="1" lang="en-US" sz="1200" kern="1200" dirty="0">
              <a:solidFill>
                <a:prstClr val="black"/>
              </a:solidFill>
              <a:latin typeface="Arial" charset="0"/>
              <a:ea typeface="新細明體" charset="-120"/>
              <a:cs typeface="+mn-cs"/>
            </a:endParaRP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EC87E0CF-87F6-4B58-B8B8-DCAB2DAAF3CA}" type="slidenum">
              <a:rPr kumimoji="1" lang="en-US" sz="1200" kern="1200">
                <a:solidFill>
                  <a:prstClr val="black"/>
                </a:solidFill>
                <a:latin typeface="Arial" charset="0"/>
                <a:ea typeface="新細明體" charset="-120"/>
                <a:cs typeface="+mn-cs"/>
              </a:rPr>
              <a:pPr algn="r" rtl="0" fontAlgn="base">
                <a:spcBef>
                  <a:spcPct val="0"/>
                </a:spcBef>
                <a:spcAft>
                  <a:spcPct val="0"/>
                </a:spcAft>
              </a:pPr>
              <a:t>37</a:t>
            </a:fld>
            <a:endParaRPr kumimoji="1" lang="en-US" sz="1200" kern="1200" dirty="0">
              <a:solidFill>
                <a:prstClr val="black"/>
              </a:solidFill>
              <a:latin typeface="Arial" charset="0"/>
              <a:ea typeface="新細明體" charset="-12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5"/>
          </p:nvPr>
        </p:nvSpPr>
        <p:spPr>
          <a:noFill/>
        </p:spPr>
        <p:txBody>
          <a:bodyPr/>
          <a:lstStyle/>
          <a:p>
            <a:pPr algn="r" rtl="0" fontAlgn="base">
              <a:spcBef>
                <a:spcPct val="0"/>
              </a:spcBef>
              <a:spcAft>
                <a:spcPct val="0"/>
              </a:spcAft>
            </a:pPr>
            <a:fld id="{30517027-9E05-49DE-87DC-65BFE019CE81}" type="slidenum">
              <a:rPr kumimoji="1" lang="en-US" sz="1200" kern="1200">
                <a:solidFill>
                  <a:prstClr val="black"/>
                </a:solidFill>
                <a:latin typeface="Arial" charset="0"/>
                <a:ea typeface="新細明體" charset="-120"/>
                <a:cs typeface="+mn-cs"/>
              </a:rPr>
              <a:pPr algn="r" rtl="0" fontAlgn="base">
                <a:spcBef>
                  <a:spcPct val="0"/>
                </a:spcBef>
                <a:spcAft>
                  <a:spcPct val="0"/>
                </a:spcAft>
              </a:pPr>
              <a:t>6</a:t>
            </a:fld>
            <a:endParaRPr kumimoji="1" lang="en-US" sz="1200" kern="1200">
              <a:solidFill>
                <a:prstClr val="black"/>
              </a:solidFill>
              <a:latin typeface="Arial" charset="0"/>
              <a:ea typeface="新細明體" charset="-120"/>
              <a:cs typeface="+mn-cs"/>
            </a:endParaRPr>
          </a:p>
        </p:txBody>
      </p:sp>
      <p:sp>
        <p:nvSpPr>
          <p:cNvPr id="41987" name="Shape 3"/>
          <p:cNvSpPr>
            <a:spLocks noGrp="1" noChangeArrowheads="1"/>
          </p:cNvSpPr>
          <p:nvPr>
            <p:ph type="dt" sz="quarter" idx="1"/>
          </p:nvPr>
        </p:nvSpPr>
        <p:spPr>
          <a:noFill/>
        </p:spPr>
        <p:txBody>
          <a:bodyPr/>
          <a:lstStyle/>
          <a:p>
            <a:pPr algn="r" rtl="0" fontAlgn="base">
              <a:spcBef>
                <a:spcPct val="0"/>
              </a:spcBef>
              <a:spcAft>
                <a:spcPct val="0"/>
              </a:spcAft>
            </a:pPr>
            <a:fld id="{1BDF25C3-8C56-479E-95FC-E56103EA40FE}" type="datetime8">
              <a:rPr kumimoji="1" lang="en-US" sz="1200" kern="1200">
                <a:solidFill>
                  <a:prstClr val="black"/>
                </a:solidFill>
                <a:latin typeface="Arial" charset="0"/>
                <a:ea typeface="新細明體" charset="-120"/>
                <a:cs typeface="+mn-cs"/>
              </a:rPr>
              <a:pPr algn="r" rtl="0" fontAlgn="base">
                <a:spcBef>
                  <a:spcPct val="0"/>
                </a:spcBef>
                <a:spcAft>
                  <a:spcPct val="0"/>
                </a:spcAft>
              </a:pPr>
              <a:t>10/28/2008 6:02 PM</a:t>
            </a:fld>
            <a:endParaRPr kumimoji="1" lang="en-US" sz="1200" kern="1200">
              <a:solidFill>
                <a:prstClr val="black"/>
              </a:solidFill>
              <a:latin typeface="Arial" charset="0"/>
              <a:ea typeface="新細明體" charset="-120"/>
              <a:cs typeface="+mn-cs"/>
            </a:endParaRPr>
          </a:p>
        </p:txBody>
      </p:sp>
      <p:sp>
        <p:nvSpPr>
          <p:cNvPr id="41988" name="Shape 4"/>
          <p:cNvSpPr txBox="1">
            <a:spLocks noGrp="1" noChangeArrowheads="1"/>
          </p:cNvSpPr>
          <p:nvPr/>
        </p:nvSpPr>
        <p:spPr bwMode="auto">
          <a:xfrm>
            <a:off x="5584549" y="8683365"/>
            <a:ext cx="1273451" cy="460635"/>
          </a:xfrm>
          <a:prstGeom prst="rect">
            <a:avLst/>
          </a:prstGeom>
          <a:noFill/>
          <a:ln w="9525">
            <a:noFill/>
            <a:miter lim="800000"/>
            <a:headEnd/>
            <a:tailEnd/>
          </a:ln>
        </p:spPr>
        <p:txBody>
          <a:bodyPr vert="horz" wrap="square" lIns="91876" tIns="45938" rIns="91876" bIns="45938" numCol="1" anchor="b" anchorCtr="0" compatLnSpc="1">
            <a:prstTxWarp prst="textNoShape">
              <a:avLst/>
            </a:prstTxWarp>
          </a:bodyPr>
          <a:lstStyle/>
          <a:p>
            <a:pPr algn="r" defTabSz="917553" rtl="0" fontAlgn="base">
              <a:spcBef>
                <a:spcPct val="0"/>
              </a:spcBef>
              <a:spcAft>
                <a:spcPct val="0"/>
              </a:spcAft>
            </a:pPr>
            <a:fld id="{D4028F4C-D644-49D8-80E5-EB8A35BB8171}" type="slidenum">
              <a:rPr kumimoji="1" lang="en-US" sz="1200" kern="1200">
                <a:solidFill>
                  <a:prstClr val="black"/>
                </a:solidFill>
                <a:latin typeface="Arial" charset="0"/>
                <a:ea typeface="新細明體" charset="-120"/>
                <a:cs typeface="+mn-cs"/>
              </a:rPr>
              <a:pPr algn="r" defTabSz="917553" rtl="0" fontAlgn="base">
                <a:spcBef>
                  <a:spcPct val="0"/>
                </a:spcBef>
                <a:spcAft>
                  <a:spcPct val="0"/>
                </a:spcAft>
              </a:pPr>
              <a:t>6</a:t>
            </a:fld>
            <a:endParaRPr kumimoji="1" lang="en-US" sz="1200" kern="1200" dirty="0">
              <a:solidFill>
                <a:prstClr val="black"/>
              </a:solidFill>
              <a:latin typeface="Arial" charset="0"/>
              <a:ea typeface="新細明體" charset="-120"/>
              <a:cs typeface="+mn-cs"/>
            </a:endParaRPr>
          </a:p>
        </p:txBody>
      </p:sp>
      <p:sp>
        <p:nvSpPr>
          <p:cNvPr id="41989" name="Shape 5"/>
          <p:cNvSpPr>
            <a:spLocks noGrp="1" noChangeArrowheads="1"/>
          </p:cNvSpPr>
          <p:nvPr>
            <p:ph type="ftr" sz="quarter" idx="4"/>
          </p:nvPr>
        </p:nvSpPr>
        <p:spPr>
          <a:noFill/>
        </p:spPr>
        <p:txBody>
          <a:bodyPr/>
          <a:lstStyle/>
          <a:p>
            <a:pPr algn="l" rtl="0" fontAlgn="base">
              <a:spcBef>
                <a:spcPct val="0"/>
              </a:spcBef>
              <a:spcAft>
                <a:spcPct val="0"/>
              </a:spcAft>
            </a:pPr>
            <a:r>
              <a:rPr kumimoji="1" lang="en-US" sz="1200" kern="1200">
                <a:solidFill>
                  <a:prstClr val="black"/>
                </a:solidFill>
                <a:latin typeface="Arial" charset="0"/>
                <a:ea typeface="新細明體" charset="-120"/>
                <a:cs typeface="+mn-cs"/>
              </a:rPr>
              <a:t>© 2006 Microsoft Corporation. All rights reserved.</a:t>
            </a:r>
          </a:p>
          <a:p>
            <a:pPr algn="l" rtl="0" fontAlgn="base">
              <a:spcBef>
                <a:spcPct val="0"/>
              </a:spcBef>
              <a:spcAft>
                <a:spcPct val="0"/>
              </a:spcAft>
            </a:pPr>
            <a:r>
              <a:rPr kumimoji="1" lang="en-US" sz="1200" kern="1200">
                <a:solidFill>
                  <a:prstClr val="black"/>
                </a:solidFill>
                <a:latin typeface="Arial" charset="0"/>
                <a:ea typeface="新細明體" charset="-120"/>
                <a:cs typeface="+mn-cs"/>
              </a:rPr>
              <a:t>This presentation is for informational purposes only. Microsoft makes no warranties, express or implied, in this summary.</a:t>
            </a:r>
          </a:p>
        </p:txBody>
      </p:sp>
      <p:sp>
        <p:nvSpPr>
          <p:cNvPr id="41990" name="Rectangle 221185"/>
          <p:cNvSpPr>
            <a:spLocks noGrp="1" noRot="1" noChangeAspect="1" noChangeArrowheads="1" noTextEdit="1"/>
          </p:cNvSpPr>
          <p:nvPr>
            <p:ph type="sldImg"/>
          </p:nvPr>
        </p:nvSpPr>
        <p:spPr>
          <a:xfrm>
            <a:off x="1143000" y="685800"/>
            <a:ext cx="4572000" cy="3429000"/>
          </a:xfrm>
          <a:ln cap="flat">
            <a:headEnd type="none" w="med" len="med"/>
            <a:tailEnd type="none" w="med" len="med"/>
          </a:ln>
        </p:spPr>
      </p:sp>
      <p:sp>
        <p:nvSpPr>
          <p:cNvPr id="41991" name="Rectangle 221186"/>
          <p:cNvSpPr>
            <a:spLocks noGrp="1" noChangeArrowheads="1"/>
          </p:cNvSpPr>
          <p:nvPr>
            <p:ph type="body" idx="1"/>
          </p:nvPr>
        </p:nvSpPr>
        <p:spPr>
          <a:xfrm>
            <a:off x="686421" y="4344025"/>
            <a:ext cx="5485158" cy="4114488"/>
          </a:xfrm>
          <a:noFill/>
        </p:spPr>
        <p:txBody>
          <a:bodyPr/>
          <a:lstStyle/>
          <a:p>
            <a:r>
              <a:rPr lang="en-AU" dirty="0" smtClean="0">
                <a:latin typeface="Segoe" pitchFamily="34" charset="0"/>
              </a:rPr>
              <a:t>The “low-hanging fruit” in many </a:t>
            </a:r>
            <a:r>
              <a:rPr lang="en-AU" dirty="0" err="1" smtClean="0">
                <a:latin typeface="Segoe" pitchFamily="34" charset="0"/>
              </a:rPr>
              <a:t>datacenters</a:t>
            </a:r>
            <a:r>
              <a:rPr lang="en-AU" dirty="0" smtClean="0">
                <a:latin typeface="Segoe" pitchFamily="34" charset="0"/>
              </a:rPr>
              <a:t> is server consolidation.  By consolidating servers, </a:t>
            </a:r>
            <a:r>
              <a:rPr lang="en-AU" dirty="0" err="1" smtClean="0">
                <a:latin typeface="Segoe" pitchFamily="34" charset="0"/>
              </a:rPr>
              <a:t>datacenters</a:t>
            </a:r>
            <a:r>
              <a:rPr lang="en-AU" dirty="0" smtClean="0">
                <a:latin typeface="Segoe" pitchFamily="34" charset="0"/>
              </a:rPr>
              <a:t> can see an immediate reduction in power use.  </a:t>
            </a:r>
            <a:r>
              <a:rPr lang="en-AU" dirty="0" err="1" smtClean="0">
                <a:latin typeface="Segoe" pitchFamily="34" charset="0"/>
              </a:rPr>
              <a:t>Datacenters</a:t>
            </a:r>
            <a:r>
              <a:rPr lang="en-AU" dirty="0" smtClean="0">
                <a:latin typeface="Segoe" pitchFamily="34" charset="0"/>
              </a:rPr>
              <a:t> can keep some unused servers as spare capacity and decommission others to free up precious floor space and to reduce cooling requirements.</a:t>
            </a:r>
            <a:endParaRPr lang="en-US" dirty="0" smtClean="0">
              <a:latin typeface="Segoe" pitchFamily="34" charset="0"/>
            </a:endParaRPr>
          </a:p>
          <a:p>
            <a:r>
              <a:rPr lang="en-AU" dirty="0" smtClean="0">
                <a:latin typeface="Segoe" pitchFamily="34" charset="0"/>
              </a:rPr>
              <a:t> </a:t>
            </a:r>
            <a:endParaRPr lang="en-US" dirty="0" smtClean="0">
              <a:latin typeface="Segoe" pitchFamily="34" charset="0"/>
            </a:endParaRPr>
          </a:p>
          <a:p>
            <a:r>
              <a:rPr lang="en-AU" dirty="0" smtClean="0">
                <a:latin typeface="Segoe" pitchFamily="34" charset="0"/>
              </a:rPr>
              <a:t>As </a:t>
            </a:r>
            <a:r>
              <a:rPr lang="en-AU" dirty="0" err="1" smtClean="0">
                <a:latin typeface="Segoe" pitchFamily="34" charset="0"/>
              </a:rPr>
              <a:t>datacenters</a:t>
            </a:r>
            <a:r>
              <a:rPr lang="en-AU" dirty="0" smtClean="0">
                <a:latin typeface="Segoe" pitchFamily="34" charset="0"/>
              </a:rPr>
              <a:t> move to mixed physical and virtual servers, it’s critical that they have comprehensive tools to manage both environments seamlessly.</a:t>
            </a:r>
            <a:endParaRPr lang="en-US" dirty="0">
              <a:latin typeface="Sego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algn="l" defTabSz="897264" rtl="0" fontAlgn="base">
              <a:spcBef>
                <a:spcPct val="0"/>
              </a:spcBef>
              <a:spcAft>
                <a:spcPct val="0"/>
              </a:spcAft>
            </a:pPr>
            <a:r>
              <a:rPr kumimoji="1" lang="en-US" sz="1200" b="1" kern="1200" dirty="0">
                <a:solidFill>
                  <a:prstClr val="black"/>
                </a:solidFill>
                <a:latin typeface="Arial" charset="0"/>
                <a:ea typeface="新細明體" charset="-120"/>
                <a:cs typeface="+mn-cs"/>
              </a:rPr>
              <a:t>PRB-BDM </a:t>
            </a:r>
            <a:r>
              <a:rPr kumimoji="1" lang="en-US" sz="1200" b="1" kern="1200" dirty="0" err="1">
                <a:solidFill>
                  <a:prstClr val="black"/>
                </a:solidFill>
                <a:latin typeface="Arial" charset="0"/>
                <a:ea typeface="新細明體" charset="-120"/>
                <a:cs typeface="+mn-cs"/>
              </a:rPr>
              <a:t>Powerpoint</a:t>
            </a:r>
            <a:r>
              <a:rPr kumimoji="1" lang="en-US" sz="1200" b="1" kern="1200" dirty="0">
                <a:solidFill>
                  <a:prstClr val="black"/>
                </a:solidFill>
                <a:latin typeface="Arial" charset="0"/>
                <a:ea typeface="新細明體" charset="-120"/>
                <a:cs typeface="+mn-cs"/>
              </a:rPr>
              <a:t> template</a:t>
            </a:r>
          </a:p>
        </p:txBody>
      </p:sp>
      <p:sp>
        <p:nvSpPr>
          <p:cNvPr id="51205" name="Date Placeholder 4"/>
          <p:cNvSpPr>
            <a:spLocks noGrp="1"/>
          </p:cNvSpPr>
          <p:nvPr>
            <p:ph type="dt" sz="quarter" idx="1"/>
          </p:nvPr>
        </p:nvSpPr>
        <p:spPr>
          <a:noFill/>
        </p:spPr>
        <p:txBody>
          <a:bodyPr/>
          <a:lstStyle/>
          <a:p>
            <a:pPr algn="r" defTabSz="897264" rtl="0" fontAlgn="base">
              <a:spcBef>
                <a:spcPct val="0"/>
              </a:spcBef>
              <a:spcAft>
                <a:spcPct val="0"/>
              </a:spcAft>
            </a:pPr>
            <a:fld id="{24C6A6E9-3E97-4F1B-9620-74A466DEDBB0}" type="datetime8">
              <a:rPr kumimoji="1" lang="en-US" sz="1200" b="1" kern="1200">
                <a:solidFill>
                  <a:prstClr val="black"/>
                </a:solidFill>
                <a:latin typeface="Arial" charset="0"/>
                <a:ea typeface="新細明體" charset="-120"/>
                <a:cs typeface="+mn-cs"/>
              </a:rPr>
              <a:pPr algn="r" defTabSz="897264" rtl="0" fontAlgn="base">
                <a:spcBef>
                  <a:spcPct val="0"/>
                </a:spcBef>
                <a:spcAft>
                  <a:spcPct val="0"/>
                </a:spcAft>
              </a:pPr>
              <a:t>10/28/2008 6:02 PM</a:t>
            </a:fld>
            <a:endParaRPr kumimoji="1" lang="en-US" sz="1200" b="1" kern="1200" dirty="0">
              <a:solidFill>
                <a:prstClr val="black"/>
              </a:solidFill>
              <a:latin typeface="Arial" charset="0"/>
              <a:ea typeface="新細明體" charset="-120"/>
              <a:cs typeface="+mn-cs"/>
            </a:endParaRPr>
          </a:p>
        </p:txBody>
      </p:sp>
      <p:sp>
        <p:nvSpPr>
          <p:cNvPr id="51206" name="Slide Number Placeholder 5"/>
          <p:cNvSpPr>
            <a:spLocks noGrp="1"/>
          </p:cNvSpPr>
          <p:nvPr>
            <p:ph type="sldNum" sz="quarter" idx="5"/>
          </p:nvPr>
        </p:nvSpPr>
        <p:spPr>
          <a:noFill/>
        </p:spPr>
        <p:txBody>
          <a:bodyPr/>
          <a:lstStyle/>
          <a:p>
            <a:pPr algn="r" defTabSz="897264" rtl="0" fontAlgn="base">
              <a:spcBef>
                <a:spcPct val="0"/>
              </a:spcBef>
              <a:spcAft>
                <a:spcPct val="0"/>
              </a:spcAft>
            </a:pPr>
            <a:fld id="{BD38221C-7493-4552-B3AE-11C94F72D058}" type="slidenum">
              <a:rPr kumimoji="1" lang="en-US" sz="1200" b="1" kern="1200">
                <a:solidFill>
                  <a:prstClr val="black"/>
                </a:solidFill>
                <a:latin typeface="Arial" charset="0"/>
                <a:ea typeface="新細明體" charset="-120"/>
                <a:cs typeface="+mn-cs"/>
              </a:rPr>
              <a:pPr algn="r" defTabSz="897264" rtl="0" fontAlgn="base">
                <a:spcBef>
                  <a:spcPct val="0"/>
                </a:spcBef>
                <a:spcAft>
                  <a:spcPct val="0"/>
                </a:spcAft>
              </a:pPr>
              <a:t>7</a:t>
            </a:fld>
            <a:endParaRPr kumimoji="1" lang="en-US" sz="1200" b="1" kern="1200" dirty="0">
              <a:solidFill>
                <a:prstClr val="black"/>
              </a:solidFill>
              <a:latin typeface="Arial" charset="0"/>
              <a:ea typeface="新細明體" charset="-12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BC6DFBCB-CD9D-4B0D-AC95-37DAA34A6380}" type="slidenum">
              <a:rPr kumimoji="1" lang="en-US" sz="1200" kern="1200">
                <a:solidFill>
                  <a:prstClr val="black"/>
                </a:solidFill>
                <a:latin typeface="Arial" charset="0"/>
                <a:ea typeface="新細明體" charset="-120"/>
                <a:cs typeface="+mn-cs"/>
              </a:rPr>
              <a:pPr algn="r" rtl="0" fontAlgn="base">
                <a:spcBef>
                  <a:spcPct val="0"/>
                </a:spcBef>
                <a:spcAft>
                  <a:spcPct val="0"/>
                </a:spcAft>
              </a:pPr>
              <a:t>8</a:t>
            </a:fld>
            <a:endParaRPr kumimoji="1" lang="en-US" sz="1200" kern="1200">
              <a:solidFill>
                <a:prstClr val="black"/>
              </a:solidFill>
              <a:latin typeface="Arial" charset="0"/>
              <a:ea typeface="新細明體" charset="-120"/>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b="1"/>
              <a:t>Link to case study and video:</a:t>
            </a:r>
            <a:r>
              <a:rPr lang="en-US"/>
              <a:t> www.microsoft.com/resources/casestudies/CaseStudy.asp?CaseStudyID=</a:t>
            </a:r>
            <a:r>
              <a:rPr lang="en-US">
                <a:solidFill>
                  <a:srgbClr val="FF3300"/>
                </a:solidFill>
              </a:rPr>
              <a:t>place the ID number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BC6DFBCB-CD9D-4B0D-AC95-37DAA34A6380}" type="slidenum">
              <a:rPr kumimoji="1" lang="en-US" sz="1200" kern="1200">
                <a:solidFill>
                  <a:prstClr val="black"/>
                </a:solidFill>
                <a:latin typeface="Arial" charset="0"/>
                <a:ea typeface="新細明體" charset="-120"/>
                <a:cs typeface="+mn-cs"/>
              </a:rPr>
              <a:pPr algn="r" rtl="0" fontAlgn="base">
                <a:spcBef>
                  <a:spcPct val="0"/>
                </a:spcBef>
                <a:spcAft>
                  <a:spcPct val="0"/>
                </a:spcAft>
              </a:pPr>
              <a:t>9</a:t>
            </a:fld>
            <a:endParaRPr kumimoji="1" lang="en-US" sz="1200" kern="1200">
              <a:solidFill>
                <a:prstClr val="black"/>
              </a:solidFill>
              <a:latin typeface="Arial" charset="0"/>
              <a:ea typeface="新細明體" charset="-120"/>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b="1"/>
              <a:t>Link to case study and video:</a:t>
            </a:r>
            <a:r>
              <a:rPr lang="en-US"/>
              <a:t> www.microsoft.com/resources/casestudies/CaseStudy.asp?CaseStudyID=</a:t>
            </a:r>
            <a:r>
              <a:rPr lang="en-US">
                <a:solidFill>
                  <a:srgbClr val="FF3300"/>
                </a:solidFill>
              </a:rPr>
              <a:t>place the ID number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Demo VMM Library+</a:t>
            </a:r>
            <a:r>
              <a:rPr lang="en-US" altLang="zh-TW" baseline="0" dirty="0" smtClean="0"/>
              <a:t> Self-Service portal</a:t>
            </a:r>
            <a:endParaRPr lang="zh-TW" altLang="en-US" dirty="0"/>
          </a:p>
        </p:txBody>
      </p:sp>
      <p:sp>
        <p:nvSpPr>
          <p:cNvPr id="4" name="投影片編號版面配置區 3"/>
          <p:cNvSpPr>
            <a:spLocks noGrp="1"/>
          </p:cNvSpPr>
          <p:nvPr>
            <p:ph type="sldNum" sz="quarter" idx="10"/>
          </p:nvPr>
        </p:nvSpPr>
        <p:spPr/>
        <p:txBody>
          <a:bodyPr/>
          <a:lstStyle/>
          <a:p>
            <a:pPr algn="r" rtl="0" fontAlgn="base">
              <a:spcBef>
                <a:spcPct val="0"/>
              </a:spcBef>
              <a:spcAft>
                <a:spcPct val="0"/>
              </a:spcAft>
            </a:pPr>
            <a:fld id="{396C71A0-0738-4F2B-A421-FE72DD967DF4}" type="slidenum">
              <a:rPr kumimoji="1" lang="zh-TW" altLang="en-US" sz="1200" kern="1200">
                <a:solidFill>
                  <a:prstClr val="black"/>
                </a:solidFill>
                <a:latin typeface="Arial" charset="0"/>
                <a:ea typeface="新細明體" charset="-120"/>
                <a:cs typeface="+mn-cs"/>
              </a:rPr>
              <a:pPr algn="r" rtl="0" fontAlgn="base">
                <a:spcBef>
                  <a:spcPct val="0"/>
                </a:spcBef>
                <a:spcAft>
                  <a:spcPct val="0"/>
                </a:spcAft>
              </a:pPr>
              <a:t>10</a:t>
            </a:fld>
            <a:endParaRPr kumimoji="1" lang="zh-TW" altLang="en-US" sz="1200" kern="1200">
              <a:solidFill>
                <a:prstClr val="black"/>
              </a:solidFill>
              <a:latin typeface="Arial" charset="0"/>
              <a:ea typeface="新細明體" charset="-12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algn="r" rtl="0" fontAlgn="base">
              <a:spcBef>
                <a:spcPct val="0"/>
              </a:spcBef>
              <a:spcAft>
                <a:spcPct val="0"/>
              </a:spcAft>
            </a:pPr>
            <a:fld id="{850B8347-B3E7-4323-A609-2942E094B17F}" type="datetime8">
              <a:rPr kumimoji="1" lang="en-US" sz="1200" kern="1200">
                <a:solidFill>
                  <a:prstClr val="black"/>
                </a:solidFill>
                <a:latin typeface="Arial" charset="0"/>
                <a:ea typeface="新細明體" charset="-120"/>
                <a:cs typeface="+mn-cs"/>
              </a:rPr>
              <a:pPr algn="r" rtl="0" fontAlgn="base">
                <a:spcBef>
                  <a:spcPct val="0"/>
                </a:spcBef>
                <a:spcAft>
                  <a:spcPct val="0"/>
                </a:spcAft>
              </a:pPr>
              <a:t>10/28/2008 6:02 PM</a:t>
            </a:fld>
            <a:endParaRPr kumimoji="1" lang="en-US" sz="1200" kern="1200">
              <a:solidFill>
                <a:prstClr val="black"/>
              </a:solidFill>
              <a:latin typeface="Arial" charset="0"/>
              <a:ea typeface="新細明體" charset="-120"/>
              <a:cs typeface="+mn-cs"/>
            </a:endParaRPr>
          </a:p>
        </p:txBody>
      </p:sp>
      <p:sp>
        <p:nvSpPr>
          <p:cNvPr id="6" name="Rectangle 6"/>
          <p:cNvSpPr>
            <a:spLocks noGrp="1" noChangeArrowheads="1"/>
          </p:cNvSpPr>
          <p:nvPr>
            <p:ph type="ftr" sz="quarter" idx="4"/>
          </p:nvPr>
        </p:nvSpPr>
        <p:spPr>
          <a:ln/>
        </p:spPr>
        <p:txBody>
          <a:bodyPr/>
          <a:lstStyle/>
          <a:p>
            <a:pPr algn="l" rtl="0" fontAlgn="base">
              <a:spcBef>
                <a:spcPct val="0"/>
              </a:spcBef>
              <a:spcAft>
                <a:spcPct val="0"/>
              </a:spcAft>
            </a:pPr>
            <a:r>
              <a:rPr kumimoji="1" lang="en-US" sz="1200" kern="1200">
                <a:solidFill>
                  <a:prstClr val="black"/>
                </a:solidFill>
                <a:latin typeface="Arial" charset="0"/>
                <a:ea typeface="新細明體" charset="-120"/>
                <a:cs typeface="+mn-cs"/>
              </a:rPr>
              <a:t>© 2006 Microsoft Corporation. All rights reserved. Microsoft, Windows, Windows Vista and other product names are or may be registered trademarks and/or trademarks in the U.S. and/or other countries.</a:t>
            </a:r>
          </a:p>
          <a:p>
            <a:pPr algn="l" rtl="0" fontAlgn="base">
              <a:spcBef>
                <a:spcPct val="0"/>
              </a:spcBef>
              <a:spcAft>
                <a:spcPct val="0"/>
              </a:spcAft>
            </a:pPr>
            <a:r>
              <a:rPr kumimoji="1" lang="en-US" sz="1200" kern="1200">
                <a:solidFill>
                  <a:prstClr val="black"/>
                </a:solidFill>
                <a:latin typeface="Arial" charset="0"/>
                <a:ea typeface="新細明體" charset="-120"/>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1" lang="en-US" sz="1200" kern="1200">
                <a:solidFill>
                  <a:prstClr val="black"/>
                </a:solidFill>
                <a:latin typeface="Arial" charset="0"/>
                <a:ea typeface="新細明體" charset="-120"/>
                <a:cs typeface="+mn-cs"/>
              </a:rPr>
            </a:br>
            <a:r>
              <a:rPr kumimoji="1" lang="en-US" sz="1200" kern="1200">
                <a:solidFill>
                  <a:prstClr val="black"/>
                </a:solidFill>
                <a:latin typeface="Arial" charset="0"/>
                <a:ea typeface="新細明體" charset="-120"/>
                <a:cs typeface="+mn-cs"/>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8D9904A1-C95B-4628-8C25-D475545E1F90}" type="slidenum">
              <a:rPr kumimoji="1" lang="en-US" sz="1200" kern="1200">
                <a:solidFill>
                  <a:prstClr val="black"/>
                </a:solidFill>
                <a:latin typeface="Arial" charset="0"/>
                <a:ea typeface="新細明體" charset="-120"/>
                <a:cs typeface="+mn-cs"/>
              </a:rPr>
              <a:pPr algn="r" rtl="0" fontAlgn="base">
                <a:spcBef>
                  <a:spcPct val="0"/>
                </a:spcBef>
                <a:spcAft>
                  <a:spcPct val="0"/>
                </a:spcAft>
              </a:pPr>
              <a:t>12</a:t>
            </a:fld>
            <a:endParaRPr kumimoji="1" lang="en-US" sz="1200" kern="1200">
              <a:solidFill>
                <a:prstClr val="black"/>
              </a:solidFill>
              <a:latin typeface="Arial" charset="0"/>
              <a:ea typeface="新細明體" charset="-120"/>
              <a:cs typeface="+mn-cs"/>
            </a:endParaRPr>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Microsoft can help IT organizations address</a:t>
            </a:r>
            <a:r>
              <a:rPr lang="en-US" baseline="0" dirty="0" smtClean="0"/>
              <a:t> their sustainability or Green IT needs by helping them </a:t>
            </a:r>
            <a:r>
              <a:rPr lang="en-US" b="1" baseline="0" dirty="0" smtClean="0"/>
              <a:t>Reduce </a:t>
            </a:r>
            <a:r>
              <a:rPr lang="en-US" baseline="0" dirty="0" smtClean="0"/>
              <a:t>Energy Demands, </a:t>
            </a:r>
            <a:r>
              <a:rPr lang="en-US" b="1" baseline="0" dirty="0" smtClean="0"/>
              <a:t>Manage </a:t>
            </a:r>
            <a:r>
              <a:rPr lang="en-US" baseline="0" dirty="0" smtClean="0"/>
              <a:t>Environmental Footprint and </a:t>
            </a:r>
            <a:r>
              <a:rPr lang="en-US" b="1" baseline="0" dirty="0" smtClean="0"/>
              <a:t>Rethink </a:t>
            </a:r>
            <a:r>
              <a:rPr lang="en-US" baseline="0" dirty="0" smtClean="0"/>
              <a:t>business practices. </a:t>
            </a:r>
          </a:p>
          <a:p>
            <a:endParaRPr lang="en-US" baseline="0" dirty="0" smtClean="0"/>
          </a:p>
          <a:p>
            <a:r>
              <a:rPr lang="en-US" sz="1200" kern="1200" dirty="0" smtClean="0">
                <a:solidFill>
                  <a:schemeClr val="tx1"/>
                </a:solidFill>
                <a:latin typeface="+mn-lt"/>
                <a:ea typeface="+mn-ea"/>
                <a:cs typeface="+mn-cs"/>
              </a:rPr>
              <a:t>Microsoft is helping to reduce the direct impact of computing on the environment through power management at the software and enterprise level.  Making it easier for customers to manage their computing footprint, Microsoft helps by providing:</a:t>
            </a:r>
          </a:p>
          <a:p>
            <a:pPr lvl="0">
              <a:buFont typeface="Arial" pitchFamily="34" charset="0"/>
              <a:buChar char="•"/>
            </a:pPr>
            <a:r>
              <a:rPr lang="en-US" sz="1200" kern="1200" dirty="0" smtClean="0">
                <a:solidFill>
                  <a:schemeClr val="tx1"/>
                </a:solidFill>
                <a:latin typeface="+mn-lt"/>
                <a:ea typeface="+mn-ea"/>
                <a:cs typeface="+mn-cs"/>
              </a:rPr>
              <a:t>Built In Energy Efficiency </a:t>
            </a:r>
          </a:p>
          <a:p>
            <a:pPr lvl="0">
              <a:buFont typeface="Arial" pitchFamily="34" charset="0"/>
              <a:buChar char="•"/>
            </a:pPr>
            <a:r>
              <a:rPr lang="en-US" sz="1200" kern="1200" dirty="0" smtClean="0">
                <a:solidFill>
                  <a:schemeClr val="tx1"/>
                </a:solidFill>
                <a:latin typeface="+mn-lt"/>
                <a:ea typeface="+mn-ea"/>
                <a:cs typeface="+mn-cs"/>
              </a:rPr>
              <a:t>Resource Optimization Through Consolidation</a:t>
            </a:r>
          </a:p>
          <a:p>
            <a:pPr>
              <a:buFont typeface="Arial" pitchFamily="34" charset="0"/>
              <a:buChar char="•"/>
            </a:pPr>
            <a:r>
              <a:rPr lang="en-US" sz="1200" kern="1200" dirty="0" smtClean="0">
                <a:solidFill>
                  <a:schemeClr val="tx1"/>
                </a:solidFill>
                <a:latin typeface="+mn-lt"/>
                <a:ea typeface="+mn-ea"/>
                <a:cs typeface="+mn-cs"/>
              </a:rPr>
              <a:t>Power Management Guidance and Education</a:t>
            </a:r>
          </a:p>
          <a:p>
            <a:pPr>
              <a:buFont typeface="Arial" pitchFamily="34" charset="0"/>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Microsoft gives customers the power to proactively manage the lifecycle of their environmental footprint.  Enterprise customers can make a difference by using Microsoft products to: </a:t>
            </a:r>
          </a:p>
          <a:p>
            <a:pPr lvl="0">
              <a:buFont typeface="Arial" pitchFamily="34" charset="0"/>
              <a:buChar char="•"/>
            </a:pPr>
            <a:r>
              <a:rPr lang="en-US" sz="1200" kern="1200" dirty="0" smtClean="0">
                <a:solidFill>
                  <a:schemeClr val="tx1"/>
                </a:solidFill>
                <a:latin typeface="+mn-lt"/>
                <a:ea typeface="+mn-ea"/>
                <a:cs typeface="+mn-cs"/>
              </a:rPr>
              <a:t>Monitor Computing Efficiency</a:t>
            </a:r>
          </a:p>
          <a:p>
            <a:pPr lvl="0">
              <a:buFont typeface="Arial" pitchFamily="34" charset="0"/>
              <a:buChar char="•"/>
            </a:pPr>
            <a:r>
              <a:rPr lang="en-US" sz="1200" kern="1200" dirty="0" smtClean="0">
                <a:solidFill>
                  <a:schemeClr val="tx1"/>
                </a:solidFill>
                <a:latin typeface="+mn-lt"/>
                <a:ea typeface="+mn-ea"/>
                <a:cs typeface="+mn-cs"/>
              </a:rPr>
              <a:t>Analyze Results</a:t>
            </a:r>
          </a:p>
          <a:p>
            <a:pPr>
              <a:buFont typeface="Arial" pitchFamily="34" charset="0"/>
              <a:buChar char="•"/>
            </a:pPr>
            <a:r>
              <a:rPr lang="en-US" sz="1200" kern="1200" dirty="0" smtClean="0">
                <a:solidFill>
                  <a:schemeClr val="tx1"/>
                </a:solidFill>
                <a:latin typeface="+mn-lt"/>
                <a:ea typeface="+mn-ea"/>
                <a:cs typeface="+mn-cs"/>
              </a:rPr>
              <a:t>Record and Control Progress</a:t>
            </a:r>
          </a:p>
          <a:p>
            <a:pPr>
              <a:buFont typeface="Arial" pitchFamily="34" charset="0"/>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Making our world sustainable will mean rethinking the way each industry works, and how we balancing needs with responsible choices and solutions. Microsoft enables organizations to implement new workplace solutions to reduce environmental impact and delivers technologies that can address our current and future global challenges.  We see our role in helping rethink how to:</a:t>
            </a:r>
          </a:p>
          <a:p>
            <a:pPr lvl="0">
              <a:buFont typeface="Arial" pitchFamily="34" charset="0"/>
              <a:buChar char="•"/>
            </a:pPr>
            <a:r>
              <a:rPr lang="en-US" sz="1200" kern="1200" dirty="0" smtClean="0">
                <a:solidFill>
                  <a:schemeClr val="tx1"/>
                </a:solidFill>
                <a:latin typeface="+mn-lt"/>
                <a:ea typeface="+mn-ea"/>
                <a:cs typeface="+mn-cs"/>
              </a:rPr>
              <a:t>Increase Productivity While Reducing Footprint</a:t>
            </a:r>
          </a:p>
          <a:p>
            <a:pPr lvl="0">
              <a:buFont typeface="Arial" pitchFamily="34" charset="0"/>
              <a:buChar char="•"/>
            </a:pPr>
            <a:r>
              <a:rPr lang="en-US" sz="1200" kern="1200" dirty="0" smtClean="0">
                <a:solidFill>
                  <a:schemeClr val="tx1"/>
                </a:solidFill>
                <a:latin typeface="+mn-lt"/>
                <a:ea typeface="+mn-ea"/>
                <a:cs typeface="+mn-cs"/>
              </a:rPr>
              <a:t>Visualize Environmental Impacts</a:t>
            </a:r>
          </a:p>
          <a:p>
            <a:pPr>
              <a:buFont typeface="Arial" pitchFamily="34" charset="0"/>
              <a:buChar char="•"/>
            </a:pPr>
            <a:r>
              <a:rPr lang="en-US" sz="1200" kern="1200" dirty="0" smtClean="0">
                <a:solidFill>
                  <a:schemeClr val="tx1"/>
                </a:solidFill>
                <a:latin typeface="+mn-lt"/>
                <a:ea typeface="+mn-ea"/>
                <a:cs typeface="+mn-cs"/>
              </a:rPr>
              <a:t>Innovate for the Future</a:t>
            </a:r>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224C2AE6-4B35-49DE-8485-BB82AD8B1F5A}" type="slidenum">
              <a:rPr kumimoji="1" lang="en-US" sz="1200" kern="1200">
                <a:solidFill>
                  <a:prstClr val="black"/>
                </a:solidFill>
                <a:latin typeface="Arial" charset="0"/>
                <a:ea typeface="新細明體" charset="-120"/>
                <a:cs typeface="+mn-cs"/>
              </a:rPr>
              <a:pPr algn="r" rtl="0" fontAlgn="base">
                <a:spcBef>
                  <a:spcPct val="0"/>
                </a:spcBef>
                <a:spcAft>
                  <a:spcPct val="0"/>
                </a:spcAft>
              </a:pPr>
              <a:t>18</a:t>
            </a:fld>
            <a:endParaRPr kumimoji="1" lang="en-US" sz="1200" kern="1200">
              <a:solidFill>
                <a:prstClr val="black"/>
              </a:solidFill>
              <a:latin typeface="Arial" charset="0"/>
              <a:ea typeface="新細明體" charset="-12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6A00DF-C0A6-4B21-9617-B0652862ADAD}" type="datetimeFigureOut">
              <a:rPr lang="zh-TW" altLang="en-US"/>
              <a:pPr>
                <a:defRPr/>
              </a:pPr>
              <a:t>2008/10/28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2BF0B6E-8AF0-4B59-9D9B-B5EB74FC4010}"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F17D074-6AE5-45D9-ABDD-3520D650D32C}" type="datetimeFigureOut">
              <a:rPr lang="zh-TW" altLang="en-US"/>
              <a:pPr>
                <a:defRPr/>
              </a:pPr>
              <a:t>2008/10/28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298C09D-D65A-46DD-BD48-94D41B15DBA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E2577A3-A7BF-4305-BF29-36638CD51A3A}" type="datetimeFigureOut">
              <a:rPr lang="zh-TW" altLang="en-US"/>
              <a:pPr>
                <a:defRPr/>
              </a:pPr>
              <a:t>2008/10/28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FC2702B-505A-416F-9FAC-A41F428A419D}"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52C56F8-2FF9-4C5B-9EAC-87032CC4E2E3}" type="datetimeFigureOut">
              <a:rPr lang="zh-TW" altLang="en-US"/>
              <a:pPr>
                <a:defRPr/>
              </a:pPr>
              <a:t>2008/10/28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EED5A96-6AF8-4258-9117-CF9FF5BB3E83}"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9CF9AA-BCC8-4CDA-8CA6-F23743232DE1}"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8917C12-7F56-4A88-8C9A-ACB8EBE8BC51}" type="datetimeFigureOut">
              <a:rPr lang="zh-TW" altLang="en-US"/>
              <a:pPr>
                <a:defRPr/>
              </a:pPr>
              <a:t>2008/10/28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EAF6075-D248-481F-A421-A5347C543415}"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D14662-CB95-4B5C-99F8-443705419B97}" type="slidenum">
              <a:rPr lang="zh-TW" altLang="en-US" smtClean="0"/>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7F71D39-0C8B-426C-8C01-49EA33C7BA54}" type="datetimeFigureOut">
              <a:rPr lang="zh-TW" altLang="en-US"/>
              <a:pPr>
                <a:defRPr/>
              </a:pPr>
              <a:t>2008/10/28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3883FBD-13BA-48C2-ACAA-38A130B1C56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FE2A9F-82F1-44CC-A9A8-ADA044010B01}" type="slidenum">
              <a:rPr lang="zh-TW" altLang="en-US" smtClean="0"/>
              <a:pPr/>
              <a:t>‹#›</a:t>
            </a:fld>
            <a:endParaRPr lang="zh-TW"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5C148A5-66D4-4345-990C-D018375B66C2}" type="datetimeFigureOut">
              <a:rPr lang="zh-TW" altLang="en-US"/>
              <a:pPr>
                <a:defRPr/>
              </a:pPr>
              <a:t>2008/10/28</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B212E734-73E4-4321-976F-6FD4B03F3C74}"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C68D3E-FFCF-4F08-B2CA-FD3E7325D327}" type="slidenum">
              <a:rPr lang="zh-TW" altLang="en-US" smtClean="0"/>
              <a:pPr/>
              <a:t>‹#›</a:t>
            </a:fld>
            <a:endParaRPr lang="zh-TW"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20B284C-0793-4207-8AB0-E2E708454868}" type="datetimeFigureOut">
              <a:rPr lang="zh-TW" altLang="en-US"/>
              <a:pPr>
                <a:defRPr/>
              </a:pPr>
              <a:t>2008/10/28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46C9A2B-AC17-4C41-82D3-A14696F66EA8}"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51317F-9F5C-4C2C-9EE7-70BC6C1A2921}" type="slidenum">
              <a:rPr lang="zh-TW" altLang="en-US" smtClean="0"/>
              <a:pPr/>
              <a:t>‹#›</a:t>
            </a:fld>
            <a:endParaRPr lang="zh-TW"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3350" y="104775"/>
            <a:ext cx="8877300" cy="733425"/>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25450" y="6492875"/>
            <a:ext cx="793750" cy="365125"/>
          </a:xfrm>
          <a:prstGeom prst="rect">
            <a:avLst/>
          </a:prstGeom>
        </p:spPr>
        <p:txBody>
          <a:bodyPr/>
          <a:lstStyle>
            <a:lvl1pPr>
              <a:defRPr/>
            </a:lvl1pPr>
          </a:lstStyle>
          <a:p>
            <a:pPr>
              <a:defRPr/>
            </a:pPr>
            <a:fld id="{15FF985B-9C49-4331-ABB5-4CD7E9140716}" type="datetime1">
              <a:rPr lang="en-US"/>
              <a:pPr>
                <a:defRPr/>
              </a:pPr>
              <a:t>10/28/2008</a:t>
            </a:fld>
            <a:endParaRPr lang="en-US" dirty="0"/>
          </a:p>
        </p:txBody>
      </p:sp>
      <p:sp>
        <p:nvSpPr>
          <p:cNvPr id="6" name="Footer Placeholder 4"/>
          <p:cNvSpPr>
            <a:spLocks noGrp="1"/>
          </p:cNvSpPr>
          <p:nvPr>
            <p:ph type="ftr" sz="quarter" idx="11"/>
          </p:nvPr>
        </p:nvSpPr>
        <p:spPr>
          <a:xfrm>
            <a:off x="5943600" y="6492875"/>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219200" y="6492875"/>
            <a:ext cx="2133600" cy="365125"/>
          </a:xfrm>
          <a:prstGeom prst="rect">
            <a:avLst/>
          </a:prstGeom>
        </p:spPr>
        <p:txBody>
          <a:bodyPr/>
          <a:lstStyle>
            <a:lvl1pPr>
              <a:defRPr/>
            </a:lvl1pPr>
          </a:lstStyle>
          <a:p>
            <a:pPr>
              <a:defRPr/>
            </a:pPr>
            <a:r>
              <a:rPr lang="en-US"/>
              <a:t>Slide </a:t>
            </a:r>
            <a:fld id="{92FA80C7-D138-4111-9229-91D15E297FDC}" type="slidenum">
              <a:rPr lang="en-US"/>
              <a:pPr>
                <a:defRPr/>
              </a:pPr>
              <a:t>‹#›</a:t>
            </a:fld>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D40CBD0-AD1C-4BAD-8E38-750271CBDE12}" type="datetimeFigureOut">
              <a:rPr lang="zh-TW" altLang="en-US"/>
              <a:pPr>
                <a:defRPr/>
              </a:pPr>
              <a:t>2008/10/28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ECD8457-6861-4034-B908-926AE5F3602D}"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6" name="頁尾版面配置區 5"/>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7" name="投影片編號版面配置區 6"/>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8" name="頁尾版面配置區 7"/>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9" name="投影片編號版面配置區 8"/>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4" name="頁尾版面配置區 3"/>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5" name="投影片編號版面配置區 4"/>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3" name="頁尾版面配置區 2"/>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4" name="投影片編號版面配置區 3"/>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6" name="頁尾版面配置區 5"/>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7" name="投影片編號版面配置區 6"/>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6" name="頁尾版面配置區 5"/>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7" name="投影片編號版面配置區 6"/>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5D88803-0714-4348-A408-32CAAB2FE3CE}" type="datetimeFigureOut">
              <a:rPr lang="zh-TW" altLang="en-US"/>
              <a:pPr>
                <a:defRPr/>
              </a:pPr>
              <a:t>2008/10/28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853CECB-5341-4DEB-995B-73E49E8A6F58}" type="slidenum">
              <a:rPr lang="zh-TW" altLang="en-US"/>
              <a:pPr>
                <a:defRPr/>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lgn="l" rtl="0" fontAlgn="base">
              <a:spcBef>
                <a:spcPct val="0"/>
              </a:spcBef>
              <a:spcAft>
                <a:spcPct val="0"/>
              </a:spcAft>
            </a:pPr>
            <a:fld id="{16C501D4-D72F-45C6-B51A-D3A3685CA38E}" type="datetimeFigureOut">
              <a:rPr kumimoji="1" lang="zh-TW" altLang="en-US" sz="1200" kern="1200">
                <a:solidFill>
                  <a:prstClr val="black">
                    <a:tint val="75000"/>
                  </a:prstClr>
                </a:solidFill>
                <a:latin typeface="Arial" charset="0"/>
                <a:ea typeface="新細明體" charset="-120"/>
                <a:cs typeface="+mn-cs"/>
              </a:rPr>
              <a:pPr algn="l" rtl="0" fontAlgn="base">
                <a:spcBef>
                  <a:spcPct val="0"/>
                </a:spcBef>
                <a:spcAft>
                  <a:spcPct val="0"/>
                </a:spcAft>
              </a:pPr>
              <a:t>2008/10/28</a:t>
            </a:fld>
            <a:endParaRPr kumimoji="1" lang="zh-TW" altLang="en-US" sz="1200"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11"/>
          </p:nvPr>
        </p:nvSpPr>
        <p:spPr/>
        <p:txBody>
          <a:bodyPr/>
          <a:lstStyle/>
          <a:p>
            <a:pPr algn="ctr" rtl="0" fontAlgn="base">
              <a:spcBef>
                <a:spcPct val="0"/>
              </a:spcBef>
              <a:spcAft>
                <a:spcPct val="0"/>
              </a:spcAft>
            </a:pPr>
            <a:endParaRPr kumimoji="1" lang="zh-TW" altLang="en-US" sz="1200"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12"/>
          </p:nvPr>
        </p:nvSpPr>
        <p:spPr/>
        <p:txBody>
          <a:bodyPr/>
          <a:lstStyle/>
          <a:p>
            <a:pPr algn="r" rtl="0" fontAlgn="base">
              <a:spcBef>
                <a:spcPct val="0"/>
              </a:spcBef>
              <a:spcAft>
                <a:spcPct val="0"/>
              </a:spcAft>
            </a:pPr>
            <a:fld id="{5F51317F-9F5C-4C2C-9EE7-70BC6C1A2921}" type="slidenum">
              <a:rPr kumimoji="1" lang="zh-TW" altLang="en-US" sz="1200" kern="1200">
                <a:solidFill>
                  <a:prstClr val="black">
                    <a:tint val="75000"/>
                  </a:prstClr>
                </a:solidFill>
                <a:latin typeface="Arial" charset="0"/>
                <a:ea typeface="新細明體" charset="-120"/>
                <a:cs typeface="+mn-cs"/>
              </a:rPr>
              <a:pPr algn="r" rtl="0" fontAlgn="base">
                <a:spcBef>
                  <a:spcPct val="0"/>
                </a:spcBef>
                <a:spcAft>
                  <a:spcPct val="0"/>
                </a:spcAft>
              </a:pPr>
              <a:t>‹#›</a:t>
            </a:fld>
            <a:endParaRPr kumimoji="1" lang="zh-TW" altLang="en-US" sz="1200" kern="1200">
              <a:solidFill>
                <a:prstClr val="black">
                  <a:tint val="75000"/>
                </a:prstClr>
              </a:solidFill>
              <a:latin typeface="Arial" charset="0"/>
              <a:ea typeface="新細明體" charset="-120"/>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33350" y="104775"/>
            <a:ext cx="8877300" cy="733425"/>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F5F6577-F23F-43BD-AA9A-25218F394DE1}" type="datetimeFigureOut">
              <a:rPr lang="zh-TW" altLang="en-US"/>
              <a:pPr>
                <a:defRPr/>
              </a:pPr>
              <a:t>2008/10/28</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E22282F-4ABB-43C7-A2F9-85F1A7AA963E}"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6.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Green IT_PPT_D1"/>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B8E57009-768D-4215-BC8D-5DEB73ADA2BE}" type="datetimeFigureOut">
              <a:rPr lang="zh-TW" altLang="en-US"/>
              <a:pPr>
                <a:defRPr/>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787B5709-633B-4DB1-9753-DE2469B6009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Green IT_PPT_D2"/>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263E1-B610-48EA-80FB-DE2B15CD2FB2}" type="datetimeFigureOut">
              <a:rPr lang="zh-TW" altLang="en-US" smtClean="0"/>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CF9AA-BCC8-4CDA-8CA6-F23743232DE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F1BF1-CABA-4508-96F1-01D49EF62D0B}" type="datetimeFigureOut">
              <a:rPr lang="zh-TW" altLang="en-US" smtClean="0"/>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14662-CB95-4B5C-99F8-443705419B97}" type="slidenum">
              <a:rPr lang="zh-TW" altLang="en-US" smtClean="0"/>
              <a:pPr/>
              <a:t>‹#›</a:t>
            </a:fld>
            <a:endParaRPr lang="zh-TW" altLang="en-US"/>
          </a:p>
        </p:txBody>
      </p:sp>
      <p:pic>
        <p:nvPicPr>
          <p:cNvPr id="7" name="Picture 4" descr="Green IT_PPT_D6"/>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Green IT_PPT_D5"/>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BA2BF-7454-4ADA-AF8F-2B72E7E2A08C}" type="datetimeFigureOut">
              <a:rPr lang="zh-TW" altLang="en-US" smtClean="0"/>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E2A9F-82F1-44CC-A9A8-ADA044010B0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Green IT_PPT_D4"/>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71A8F-E00A-4DB6-A7C3-9560F1D612D1}" type="datetimeFigureOut">
              <a:rPr lang="zh-TW" altLang="en-US" smtClean="0"/>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68D3E-FFCF-4F08-B2CA-FD3E7325D32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Green IT_PPT_D3"/>
          <p:cNvPicPr>
            <a:picLocks noChangeAspect="1" noChangeArrowheads="1"/>
          </p:cNvPicPr>
          <p:nvPr/>
        </p:nvPicPr>
        <p:blipFill>
          <a:blip r:embed="rId16"/>
          <a:srcRect/>
          <a:stretch>
            <a:fillRect/>
          </a:stretch>
        </p:blipFill>
        <p:spPr bwMode="auto">
          <a:xfrm>
            <a:off x="0" y="0"/>
            <a:ext cx="9144000" cy="6858000"/>
          </a:xfrm>
          <a:prstGeom prst="rect">
            <a:avLst/>
          </a:prstGeom>
          <a:noFill/>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501D4-D72F-45C6-B51A-D3A3685CA38E}" type="datetimeFigureOut">
              <a:rPr lang="zh-TW" altLang="en-US" smtClean="0"/>
              <a:pPr/>
              <a:t>2008/10/28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317F-9F5C-4C2C-9EE7-70BC6C1A292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35" r:id="rId13"/>
    <p:sldLayoutId id="214748373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Green IT_PPT_D3"/>
          <p:cNvPicPr>
            <a:picLocks noChangeAspect="1" noChangeArrowheads="1"/>
          </p:cNvPicPr>
          <p:nvPr/>
        </p:nvPicPr>
        <p:blipFill>
          <a:blip r:embed="rId14"/>
          <a:srcRect/>
          <a:stretch>
            <a:fillRect/>
          </a:stretch>
        </p:blipFill>
        <p:spPr bwMode="auto">
          <a:xfrm>
            <a:off x="0" y="0"/>
            <a:ext cx="9144000" cy="6858000"/>
          </a:xfrm>
          <a:prstGeom prst="rect">
            <a:avLst/>
          </a:prstGeom>
          <a:noFill/>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fontAlgn="base">
              <a:spcBef>
                <a:spcPct val="0"/>
              </a:spcBef>
              <a:spcAft>
                <a:spcPct val="0"/>
              </a:spcAft>
            </a:pPr>
            <a:fld id="{16C501D4-D72F-45C6-B51A-D3A3685CA38E}" type="datetimeFigureOut">
              <a:rPr kumimoji="1" lang="zh-TW" altLang="en-US" kern="1200" smtClean="0">
                <a:solidFill>
                  <a:prstClr val="black">
                    <a:tint val="75000"/>
                  </a:prstClr>
                </a:solidFill>
                <a:latin typeface="Arial" charset="0"/>
                <a:ea typeface="新細明體" charset="-120"/>
                <a:cs typeface="+mn-cs"/>
              </a:rPr>
              <a:pPr rtl="0" fontAlgn="base">
                <a:spcBef>
                  <a:spcPct val="0"/>
                </a:spcBef>
                <a:spcAft>
                  <a:spcPct val="0"/>
                </a:spcAft>
              </a:pPr>
              <a:t>2008/10/28</a:t>
            </a:fld>
            <a:endParaRPr kumimoji="1" lang="zh-TW" altLang="en-US" kern="1200">
              <a:solidFill>
                <a:prstClr val="black">
                  <a:tint val="75000"/>
                </a:prstClr>
              </a:solidFill>
              <a:latin typeface="Arial" charset="0"/>
              <a:ea typeface="新細明體"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pPr>
            <a:endParaRPr kumimoji="1" lang="zh-TW" altLang="en-US" kern="1200">
              <a:solidFill>
                <a:prstClr val="black">
                  <a:tint val="75000"/>
                </a:prstClr>
              </a:solidFill>
              <a:latin typeface="Arial" charset="0"/>
              <a:ea typeface="新細明體"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5F51317F-9F5C-4C2C-9EE7-70BC6C1A2921}" type="slidenum">
              <a:rPr kumimoji="1" lang="zh-TW" altLang="en-US" kern="1200" smtClean="0">
                <a:solidFill>
                  <a:prstClr val="black">
                    <a:tint val="75000"/>
                  </a:prstClr>
                </a:solidFill>
                <a:latin typeface="Arial" charset="0"/>
                <a:ea typeface="新細明體" charset="-120"/>
                <a:cs typeface="+mn-cs"/>
              </a:rPr>
              <a:pPr rtl="0" fontAlgn="base">
                <a:spcBef>
                  <a:spcPct val="0"/>
                </a:spcBef>
                <a:spcAft>
                  <a:spcPct val="0"/>
                </a:spcAft>
              </a:pPr>
              <a:t>‹#›</a:t>
            </a:fld>
            <a:endParaRPr kumimoji="1" lang="zh-TW" altLang="en-US" kern="1200">
              <a:solidFill>
                <a:prstClr val="black">
                  <a:tint val="75000"/>
                </a:prstClr>
              </a:solidFill>
              <a:latin typeface="Arial" charset="0"/>
              <a:ea typeface="新細明體" charset="-120"/>
              <a:cs typeface="+mn-cs"/>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78.gif"/><Relationship Id="rId3" Type="http://schemas.openxmlformats.org/officeDocument/2006/relationships/image" Target="../media/image41.png"/><Relationship Id="rId7" Type="http://schemas.openxmlformats.org/officeDocument/2006/relationships/image" Target="../media/image77.png"/><Relationship Id="rId2" Type="http://schemas.openxmlformats.org/officeDocument/2006/relationships/image" Target="../media/image40.png"/><Relationship Id="rId1" Type="http://schemas.openxmlformats.org/officeDocument/2006/relationships/slideLayout" Target="../slideLayouts/slideLayout58.xml"/><Relationship Id="rId6" Type="http://schemas.openxmlformats.org/officeDocument/2006/relationships/image" Target="../media/image42.png"/><Relationship Id="rId5" Type="http://schemas.openxmlformats.org/officeDocument/2006/relationships/image" Target="../media/image76.png"/><Relationship Id="rId10" Type="http://schemas.openxmlformats.org/officeDocument/2006/relationships/hyperlink" Target="file:///C:\FalconStor\MultiSite%20Cluster%20Demo%20for%20V-Day.avi" TargetMode="External"/><Relationship Id="rId4" Type="http://schemas.openxmlformats.org/officeDocument/2006/relationships/image" Target="../media/image75.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8" Type="http://schemas.openxmlformats.org/officeDocument/2006/relationships/image" Target="../media/image82.gif"/><Relationship Id="rId3" Type="http://schemas.openxmlformats.org/officeDocument/2006/relationships/image" Target="../media/image41.png"/><Relationship Id="rId7" Type="http://schemas.openxmlformats.org/officeDocument/2006/relationships/image" Target="../media/image81.png"/><Relationship Id="rId2" Type="http://schemas.openxmlformats.org/officeDocument/2006/relationships/image" Target="../media/image40.png"/><Relationship Id="rId1" Type="http://schemas.openxmlformats.org/officeDocument/2006/relationships/slideLayout" Target="../slideLayouts/slideLayout58.xml"/><Relationship Id="rId6"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hyperlink" Target="file:///C:\FalconStor\FalconStorP2V%20for%20Vday%20Presentation.avi" TargetMode="External"/><Relationship Id="rId4" Type="http://schemas.openxmlformats.org/officeDocument/2006/relationships/image" Target="../media/image80.jpe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7.xml"/><Relationship Id="rId5" Type="http://schemas.openxmlformats.org/officeDocument/2006/relationships/image" Target="../media/image85.png"/><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7.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2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2.xml"/><Relationship Id="rId1" Type="http://schemas.openxmlformats.org/officeDocument/2006/relationships/slideLayout" Target="../slideLayouts/slideLayout67.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13.xml"/><Relationship Id="rId1" Type="http://schemas.openxmlformats.org/officeDocument/2006/relationships/slideLayout" Target="../slideLayouts/slideLayout6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image" Target="../media/image10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67.xml"/><Relationship Id="rId5" Type="http://schemas.openxmlformats.org/officeDocument/2006/relationships/image" Target="../media/image101.png"/><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notesSlide" Target="../notesSlides/notesSlide16.xml"/><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slideLayout" Target="../slideLayouts/slideLayout68.xml"/><Relationship Id="rId1" Type="http://schemas.openxmlformats.org/officeDocument/2006/relationships/tags" Target="../tags/tag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2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121.wmf"/><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notesSlide" Target="../notesSlides/notesSlide17.xml"/><Relationship Id="rId16" Type="http://schemas.openxmlformats.org/officeDocument/2006/relationships/image" Target="../media/image134.png"/><Relationship Id="rId20" Type="http://schemas.openxmlformats.org/officeDocument/2006/relationships/image" Target="../media/image138.png"/><Relationship Id="rId1" Type="http://schemas.openxmlformats.org/officeDocument/2006/relationships/slideLayout" Target="../slideLayouts/slideLayout61.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19" Type="http://schemas.openxmlformats.org/officeDocument/2006/relationships/image" Target="../media/image137.wmf"/><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2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diagramData" Target="../diagrams/data1.xml"/><Relationship Id="rId7" Type="http://schemas.openxmlformats.org/officeDocument/2006/relationships/image" Target="../media/image139.pn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7.xml"/><Relationship Id="rId1" Type="http://schemas.openxmlformats.org/officeDocument/2006/relationships/tags" Target="../tags/tag2.xml"/><Relationship Id="rId4" Type="http://schemas.openxmlformats.org/officeDocument/2006/relationships/image" Target="../media/image1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2.xml"/><Relationship Id="rId7" Type="http://schemas.openxmlformats.org/officeDocument/2006/relationships/image" Target="../media/image145.png"/><Relationship Id="rId2" Type="http://schemas.openxmlformats.org/officeDocument/2006/relationships/slideLayout" Target="../slideLayouts/slideLayout6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44.png"/><Relationship Id="rId9" Type="http://schemas.openxmlformats.org/officeDocument/2006/relationships/image" Target="../media/image146.png"/></Relationships>
</file>

<file path=ppt/slides/_rels/slide34.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20.png"/><Relationship Id="rId3" Type="http://schemas.openxmlformats.org/officeDocument/2006/relationships/diagramData" Target="../diagrams/data2.xml"/><Relationship Id="rId7" Type="http://schemas.openxmlformats.org/officeDocument/2006/relationships/image" Target="../media/image147.png"/><Relationship Id="rId12" Type="http://schemas.openxmlformats.org/officeDocument/2006/relationships/image" Target="../media/image119.png"/><Relationship Id="rId2" Type="http://schemas.openxmlformats.org/officeDocument/2006/relationships/slideLayout" Target="../slideLayouts/slideLayout67.xml"/><Relationship Id="rId1" Type="http://schemas.openxmlformats.org/officeDocument/2006/relationships/vmlDrawing" Target="../drawings/vmlDrawing2.vml"/><Relationship Id="rId6" Type="http://schemas.openxmlformats.org/officeDocument/2006/relationships/diagramColors" Target="../diagrams/colors2.xml"/><Relationship Id="rId11" Type="http://schemas.openxmlformats.org/officeDocument/2006/relationships/image" Target="../media/image145.png"/><Relationship Id="rId5" Type="http://schemas.openxmlformats.org/officeDocument/2006/relationships/diagramQuickStyle" Target="../diagrams/quickStyle2.xml"/><Relationship Id="rId10" Type="http://schemas.openxmlformats.org/officeDocument/2006/relationships/oleObject" Target="../embeddings/oleObject4.bin"/><Relationship Id="rId4" Type="http://schemas.openxmlformats.org/officeDocument/2006/relationships/diagramLayout" Target="../diagrams/layout2.xml"/><Relationship Id="rId9" Type="http://schemas.openxmlformats.org/officeDocument/2006/relationships/image" Target="../media/image149.png"/></Relationships>
</file>

<file path=ppt/slides/_rels/slide3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18" Type="http://schemas.openxmlformats.org/officeDocument/2006/relationships/image" Target="../media/image42.png"/><Relationship Id="rId26" Type="http://schemas.openxmlformats.org/officeDocument/2006/relationships/image" Target="../media/image171.png"/><Relationship Id="rId3" Type="http://schemas.openxmlformats.org/officeDocument/2006/relationships/image" Target="../media/image151.png"/><Relationship Id="rId21" Type="http://schemas.openxmlformats.org/officeDocument/2006/relationships/image" Target="../media/image166.png"/><Relationship Id="rId7" Type="http://schemas.openxmlformats.org/officeDocument/2006/relationships/image" Target="../media/image155.png"/><Relationship Id="rId12" Type="http://schemas.openxmlformats.org/officeDocument/2006/relationships/image" Target="../media/image160.png"/><Relationship Id="rId17" Type="http://schemas.openxmlformats.org/officeDocument/2006/relationships/image" Target="../media/image163.png"/><Relationship Id="rId25" Type="http://schemas.openxmlformats.org/officeDocument/2006/relationships/image" Target="../media/image170.png"/><Relationship Id="rId2" Type="http://schemas.openxmlformats.org/officeDocument/2006/relationships/notesSlide" Target="../notesSlides/notesSlide24.xml"/><Relationship Id="rId16" Type="http://schemas.openxmlformats.org/officeDocument/2006/relationships/image" Target="../media/image43.png"/><Relationship Id="rId20" Type="http://schemas.openxmlformats.org/officeDocument/2006/relationships/image" Target="../media/image165.png"/><Relationship Id="rId29" Type="http://schemas.openxmlformats.org/officeDocument/2006/relationships/image" Target="../media/image174.png"/><Relationship Id="rId1" Type="http://schemas.openxmlformats.org/officeDocument/2006/relationships/slideLayout" Target="../slideLayouts/slideLayout67.xml"/><Relationship Id="rId6" Type="http://schemas.openxmlformats.org/officeDocument/2006/relationships/image" Target="../media/image154.png"/><Relationship Id="rId11" Type="http://schemas.openxmlformats.org/officeDocument/2006/relationships/image" Target="../media/image159.png"/><Relationship Id="rId24" Type="http://schemas.openxmlformats.org/officeDocument/2006/relationships/image" Target="../media/image169.png"/><Relationship Id="rId5" Type="http://schemas.openxmlformats.org/officeDocument/2006/relationships/image" Target="../media/image153.png"/><Relationship Id="rId15" Type="http://schemas.openxmlformats.org/officeDocument/2006/relationships/image" Target="../media/image48.png"/><Relationship Id="rId23" Type="http://schemas.openxmlformats.org/officeDocument/2006/relationships/image" Target="../media/image168.png"/><Relationship Id="rId28" Type="http://schemas.openxmlformats.org/officeDocument/2006/relationships/image" Target="../media/image173.png"/><Relationship Id="rId10" Type="http://schemas.openxmlformats.org/officeDocument/2006/relationships/image" Target="../media/image158.png"/><Relationship Id="rId19" Type="http://schemas.openxmlformats.org/officeDocument/2006/relationships/image" Target="../media/image164.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png"/><Relationship Id="rId22" Type="http://schemas.openxmlformats.org/officeDocument/2006/relationships/image" Target="../media/image167.png"/><Relationship Id="rId27" Type="http://schemas.openxmlformats.org/officeDocument/2006/relationships/image" Target="../media/image172.png"/></Relationships>
</file>

<file path=ppt/slides/_rels/slide3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6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894924"/>
            <a:ext cx="7772400" cy="1470025"/>
          </a:xfrm>
        </p:spPr>
        <p:txBody>
          <a:bodyPr/>
          <a:lstStyle/>
          <a:p>
            <a:pPr lvl="0"/>
            <a:r>
              <a:rPr lang="zh-TW" altLang="en-US"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全方位虛擬化</a:t>
            </a:r>
            <a:r>
              <a:rPr lang="en-US" altLang="zh-TW"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
            </a:r>
            <a:br>
              <a:rPr lang="en-US" altLang="zh-TW"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lang="zh-TW" altLang="en-US"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下一代高效能綠色 </a:t>
            </a:r>
            <a:r>
              <a:rPr lang="en-US" altLang="zh-TW"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IT </a:t>
            </a:r>
            <a:r>
              <a:rPr lang="zh-TW" altLang="en-US" b="1" cap="all"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的關鍵</a:t>
            </a:r>
            <a:r>
              <a:rPr lang="zh-TW" altLang="en-US" b="1" cap="all" dirty="0" smtClean="0">
                <a:solidFill>
                  <a:schemeClr val="bg1"/>
                </a:solidFill>
                <a:effectLst>
                  <a:outerShdw blurRad="38100" dist="38100" dir="2700000" algn="tl">
                    <a:srgbClr val="000000">
                      <a:alpha val="43137"/>
                    </a:srgbClr>
                  </a:outerShdw>
                </a:effectLst>
              </a:rPr>
              <a:t/>
            </a:r>
            <a:br>
              <a:rPr lang="zh-TW" altLang="en-US" b="1" cap="all" dirty="0" smtClean="0">
                <a:solidFill>
                  <a:schemeClr val="bg1"/>
                </a:solidFill>
                <a:effectLst>
                  <a:outerShdw blurRad="38100" dist="38100" dir="2700000" algn="tl">
                    <a:srgbClr val="000000">
                      <a:alpha val="43137"/>
                    </a:srgbClr>
                  </a:outerShdw>
                </a:effectLst>
              </a:rPr>
            </a:br>
            <a:endParaRPr lang="zh-TW" altLang="en-US" dirty="0">
              <a:solidFill>
                <a:schemeClr val="bg1"/>
              </a:solidFill>
            </a:endParaRPr>
          </a:p>
        </p:txBody>
      </p:sp>
      <p:sp>
        <p:nvSpPr>
          <p:cNvPr id="4" name="副標題 3"/>
          <p:cNvSpPr txBox="1">
            <a:spLocks/>
          </p:cNvSpPr>
          <p:nvPr/>
        </p:nvSpPr>
        <p:spPr>
          <a:xfrm>
            <a:off x="1796024" y="4408746"/>
            <a:ext cx="2500330" cy="1752600"/>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t>台灣微軟</a:t>
            </a:r>
            <a:endPar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t>營運暨行銷事業群</a:t>
            </a:r>
            <a:endPar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t>產品行銷經理</a:t>
            </a:r>
            <a:r>
              <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t/>
            </a:r>
            <a:br>
              <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br>
            <a:endPar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TW" alt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rPr>
              <a:t>朱庭輝    賴建宇</a:t>
            </a:r>
            <a:endParaRPr kumimoji="0" lang="en-US" altLang="zh-TW"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ill Sans M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TW" sz="2200" b="0" i="0" u="none" strike="noStrike" kern="1200" cap="none" spc="0" normalizeH="0" baseline="0" noProof="0" dirty="0" smtClean="0">
              <a:ln>
                <a:noFill/>
              </a:ln>
              <a:solidFill>
                <a:prstClr val="black">
                  <a:tint val="75000"/>
                </a:prstClr>
              </a:solidFill>
              <a:effectLst/>
              <a:uLnTx/>
              <a:uFillTx/>
              <a:latin typeface="Gill Sans MT"/>
              <a:ea typeface="+mn-ea"/>
              <a:cs typeface="+mn-cs"/>
            </a:endParaRPr>
          </a:p>
        </p:txBody>
      </p:sp>
      <p:sp>
        <p:nvSpPr>
          <p:cNvPr id="5" name="副標題 3"/>
          <p:cNvSpPr txBox="1">
            <a:spLocks/>
          </p:cNvSpPr>
          <p:nvPr/>
        </p:nvSpPr>
        <p:spPr bwMode="auto">
          <a:xfrm>
            <a:off x="4380675" y="4199586"/>
            <a:ext cx="285752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auto">
              <a:lnSpc>
                <a:spcPct val="90000"/>
              </a:lnSpc>
              <a:spcBef>
                <a:spcPct val="20000"/>
              </a:spcBef>
              <a:spcAft>
                <a:spcPts val="0"/>
              </a:spcAft>
            </a:pPr>
            <a:r>
              <a:rPr kumimoji="0" lang="zh-TW" altLang="en-US" sz="2000" b="1" dirty="0" smtClean="0">
                <a:solidFill>
                  <a:schemeClr val="bg1"/>
                </a:solidFill>
                <a:effectLst>
                  <a:outerShdw blurRad="38100" dist="38100" dir="2700000" algn="tl">
                    <a:srgbClr val="000000">
                      <a:alpha val="43137"/>
                    </a:srgbClr>
                  </a:outerShdw>
                </a:effectLst>
                <a:latin typeface="Gill Sans MT"/>
                <a:ea typeface="+mn-ea"/>
              </a:rPr>
              <a:t>台灣微軟</a:t>
            </a:r>
            <a:endParaRPr kumimoji="0" lang="en-US" altLang="zh-TW" sz="2000" b="1" dirty="0" smtClean="0">
              <a:solidFill>
                <a:schemeClr val="bg1"/>
              </a:solidFill>
              <a:effectLst>
                <a:outerShdw blurRad="38100" dist="38100" dir="2700000" algn="tl">
                  <a:srgbClr val="000000">
                    <a:alpha val="43137"/>
                  </a:srgbClr>
                </a:outerShdw>
              </a:effectLst>
              <a:latin typeface="Gill Sans MT"/>
              <a:ea typeface="+mn-ea"/>
            </a:endParaRPr>
          </a:p>
          <a:p>
            <a:pPr fontAlgn="auto">
              <a:lnSpc>
                <a:spcPct val="90000"/>
              </a:lnSpc>
              <a:spcBef>
                <a:spcPct val="20000"/>
              </a:spcBef>
              <a:spcAft>
                <a:spcPts val="0"/>
              </a:spcAft>
            </a:pPr>
            <a:r>
              <a:rPr kumimoji="0" lang="zh-TW" altLang="en-US" sz="2000" b="1" dirty="0" smtClean="0">
                <a:solidFill>
                  <a:schemeClr val="bg1"/>
                </a:solidFill>
                <a:effectLst>
                  <a:outerShdw blurRad="38100" dist="38100" dir="2700000" algn="tl">
                    <a:srgbClr val="000000">
                      <a:alpha val="43137"/>
                    </a:srgbClr>
                  </a:outerShdw>
                </a:effectLst>
                <a:latin typeface="Gill Sans MT"/>
                <a:ea typeface="+mn-ea"/>
              </a:rPr>
              <a:t>大型企業業務暨經銷事業群 技術經理</a:t>
            </a:r>
            <a:endParaRPr kumimoji="0" lang="en-US" altLang="zh-TW" sz="2000" b="1" dirty="0" smtClean="0">
              <a:solidFill>
                <a:schemeClr val="bg1"/>
              </a:solidFill>
              <a:effectLst>
                <a:outerShdw blurRad="38100" dist="38100" dir="2700000" algn="tl">
                  <a:srgbClr val="000000">
                    <a:alpha val="43137"/>
                  </a:srgbClr>
                </a:outerShdw>
              </a:effectLst>
              <a:latin typeface="Gill Sans MT"/>
              <a:ea typeface="+mn-ea"/>
            </a:endParaRPr>
          </a:p>
          <a:p>
            <a:pPr fontAlgn="auto">
              <a:lnSpc>
                <a:spcPct val="90000"/>
              </a:lnSpc>
              <a:spcBef>
                <a:spcPct val="20000"/>
              </a:spcBef>
              <a:spcAft>
                <a:spcPts val="0"/>
              </a:spcAft>
            </a:pPr>
            <a:endParaRPr kumimoji="0" lang="en-US" altLang="zh-TW" sz="2000" b="1" dirty="0" smtClean="0">
              <a:solidFill>
                <a:schemeClr val="bg1"/>
              </a:solidFill>
              <a:effectLst>
                <a:outerShdw blurRad="38100" dist="38100" dir="2700000" algn="tl">
                  <a:srgbClr val="000000">
                    <a:alpha val="43137"/>
                  </a:srgbClr>
                </a:outerShdw>
              </a:effectLst>
              <a:latin typeface="Gill Sans MT"/>
              <a:ea typeface="+mn-ea"/>
            </a:endParaRPr>
          </a:p>
          <a:p>
            <a:pPr fontAlgn="auto">
              <a:lnSpc>
                <a:spcPct val="90000"/>
              </a:lnSpc>
              <a:spcBef>
                <a:spcPct val="20000"/>
              </a:spcBef>
              <a:spcAft>
                <a:spcPts val="0"/>
              </a:spcAft>
            </a:pPr>
            <a:r>
              <a:rPr kumimoji="0" lang="zh-TW" altLang="en-US" sz="2000" b="1" dirty="0" smtClean="0">
                <a:solidFill>
                  <a:schemeClr val="bg1"/>
                </a:solidFill>
                <a:effectLst>
                  <a:outerShdw blurRad="38100" dist="38100" dir="2700000" algn="tl">
                    <a:srgbClr val="000000">
                      <a:alpha val="43137"/>
                    </a:srgbClr>
                  </a:outerShdw>
                </a:effectLst>
                <a:latin typeface="Gill Sans MT"/>
                <a:ea typeface="+mn-ea"/>
              </a:rPr>
              <a:t>周伯彥</a:t>
            </a:r>
            <a:endParaRPr kumimoji="0" lang="en-US" altLang="zh-TW" sz="2000" b="1" dirty="0" smtClean="0">
              <a:solidFill>
                <a:schemeClr val="bg1"/>
              </a:solidFill>
              <a:effectLst>
                <a:outerShdw blurRad="38100" dist="38100" dir="2700000" algn="tl">
                  <a:srgbClr val="000000">
                    <a:alpha val="43137"/>
                  </a:srgbClr>
                </a:outerShdw>
              </a:effectLst>
              <a:latin typeface="Gill Sans M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36551" y="0"/>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8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實機展示</a:t>
            </a:r>
            <a:endParaRPr kumimoji="1" lang="zh-TW" altLang="en-US" sz="4800" b="1"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sp>
        <p:nvSpPr>
          <p:cNvPr id="8" name="文字方塊 7"/>
          <p:cNvSpPr txBox="1"/>
          <p:nvPr/>
        </p:nvSpPr>
        <p:spPr>
          <a:xfrm>
            <a:off x="385762" y="1528763"/>
            <a:ext cx="7386638" cy="954107"/>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透過</a:t>
            </a:r>
            <a:r>
              <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VMM </a:t>
            </a: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快速建立測試環境</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微軟正黑體" pitchFamily="34" charset="-120"/>
              <a:ea typeface="微軟正黑體" pitchFamily="34" charset="-120"/>
              <a:cs typeface="+mn-cs"/>
            </a:endParaRPr>
          </a:p>
          <a:p>
            <a:pPr algn="l" rtl="0" fontAlgn="base">
              <a:spcBef>
                <a:spcPct val="0"/>
              </a:spcBef>
              <a:spcAft>
                <a:spcPct val="0"/>
              </a:spcAft>
              <a:buFont typeface="Arial" pitchFamily="34" charset="0"/>
              <a:buChar char="•"/>
            </a:pP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全方位監控</a:t>
            </a:r>
            <a:r>
              <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IT</a:t>
            </a: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環境，提高可用度</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5" name="圖片 4" descr="VMM-1.jpg"/>
          <p:cNvPicPr>
            <a:picLocks noChangeAspect="1"/>
          </p:cNvPicPr>
          <p:nvPr/>
        </p:nvPicPr>
        <p:blipFill>
          <a:blip r:embed="rId3"/>
          <a:stretch>
            <a:fillRect/>
          </a:stretch>
        </p:blipFill>
        <p:spPr>
          <a:xfrm>
            <a:off x="3702192" y="2637984"/>
            <a:ext cx="4797232" cy="3597925"/>
          </a:xfrm>
          <a:prstGeom prst="rect">
            <a:avLst/>
          </a:prstGeom>
          <a:scene3d>
            <a:camera prst="perspectiveContrastingLeftFacing"/>
            <a:lightRig rig="threePt" dir="t"/>
          </a:scene3d>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整合</a:t>
            </a:r>
            <a:r>
              <a:rPr lang="en-US"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HA</a:t>
            </a:r>
            <a: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技術提高系統可用度</a:t>
            </a:r>
            <a:endParaRPr lang="en-U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381000" y="1354811"/>
            <a:ext cx="4114800" cy="1456809"/>
          </a:xfrm>
        </p:spPr>
        <p:txBody>
          <a:bodyPr>
            <a:normAutofit/>
          </a:bodyPr>
          <a:lstStyle/>
          <a:p>
            <a:pPr marL="0" indent="0" defTabSz="914327" eaLnBrk="0" fontAlgn="base" hangingPunct="0">
              <a:spcBef>
                <a:spcPct val="0"/>
              </a:spcBef>
              <a:spcAft>
                <a:spcPct val="0"/>
              </a:spcAft>
              <a:buNone/>
              <a:defRPr/>
            </a:pPr>
            <a:r>
              <a:rPr kumimoji="1" lang="zh-TW" altLang="en-US" sz="32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傳統非虛擬化的環境</a:t>
            </a:r>
            <a:endParaRPr kumimoji="1" lang="en-US" altLang="zh-TW" sz="32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sp>
        <p:nvSpPr>
          <p:cNvPr id="5" name="Content Placeholder 4"/>
          <p:cNvSpPr>
            <a:spLocks noGrp="1"/>
          </p:cNvSpPr>
          <p:nvPr>
            <p:ph sz="half" idx="2"/>
          </p:nvPr>
        </p:nvSpPr>
        <p:spPr>
          <a:xfrm>
            <a:off x="4633209" y="1279861"/>
            <a:ext cx="4114800" cy="577504"/>
          </a:xfrm>
        </p:spPr>
        <p:txBody>
          <a:bodyPr>
            <a:noAutofit/>
          </a:bodyPr>
          <a:lstStyle/>
          <a:p>
            <a:pPr marL="0" indent="0" defTabSz="914327" eaLnBrk="0" fontAlgn="base" hangingPunct="0">
              <a:spcBef>
                <a:spcPct val="0"/>
              </a:spcBef>
              <a:spcAft>
                <a:spcPct val="0"/>
              </a:spcAft>
              <a:buNone/>
              <a:defRPr/>
            </a:pPr>
            <a:r>
              <a:rPr kumimoji="1" lang="zh-TW" altLang="en-US" sz="32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虛擬化的環境</a:t>
            </a:r>
            <a:endParaRPr kumimoji="1" lang="en-US" altLang="zh-TW" sz="32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pic>
        <p:nvPicPr>
          <p:cNvPr id="8" name="Picture 7" descr="Rack-Mount Server.png"/>
          <p:cNvPicPr>
            <a:picLocks noChangeAspect="1"/>
          </p:cNvPicPr>
          <p:nvPr/>
        </p:nvPicPr>
        <p:blipFill>
          <a:blip r:embed="rId2" cstate="print"/>
          <a:stretch>
            <a:fillRect/>
          </a:stretch>
        </p:blipFill>
        <p:spPr>
          <a:xfrm>
            <a:off x="1276586" y="4267200"/>
            <a:ext cx="2152414" cy="1828800"/>
          </a:xfrm>
          <a:prstGeom prst="rect">
            <a:avLst/>
          </a:prstGeom>
          <a:effectLst>
            <a:outerShdw blurRad="50800" dist="38100" dir="2700000" algn="tl" rotWithShape="0">
              <a:prstClr val="black">
                <a:alpha val="40000"/>
              </a:prstClr>
            </a:outerShdw>
          </a:effectLst>
        </p:spPr>
      </p:pic>
      <p:sp>
        <p:nvSpPr>
          <p:cNvPr id="1029" name="AutoShape 5"/>
          <p:cNvSpPr>
            <a:spLocks noChangeAspect="1" noChangeArrowheads="1" noTextEdit="1"/>
          </p:cNvSpPr>
          <p:nvPr/>
        </p:nvSpPr>
        <p:spPr bwMode="auto">
          <a:xfrm>
            <a:off x="3429000" y="2289175"/>
            <a:ext cx="2286000" cy="22796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grpSp>
        <p:nvGrpSpPr>
          <p:cNvPr id="2" name="Group 50"/>
          <p:cNvGrpSpPr/>
          <p:nvPr/>
        </p:nvGrpSpPr>
        <p:grpSpPr>
          <a:xfrm>
            <a:off x="5500694" y="3714752"/>
            <a:ext cx="2567819" cy="2524968"/>
            <a:chOff x="5814181" y="3571032"/>
            <a:chExt cx="2567819" cy="2524968"/>
          </a:xfrm>
          <a:effectLst>
            <a:outerShdw blurRad="50800" dist="38100" dir="2700000" algn="tl" rotWithShape="0">
              <a:prstClr val="black">
                <a:alpha val="40000"/>
              </a:prstClr>
            </a:outerShdw>
          </a:effectLst>
        </p:grpSpPr>
        <p:pic>
          <p:nvPicPr>
            <p:cNvPr id="9" name="Picture 8" descr="Rack-Mount Server.png"/>
            <p:cNvPicPr>
              <a:picLocks noChangeAspect="1"/>
            </p:cNvPicPr>
            <p:nvPr/>
          </p:nvPicPr>
          <p:blipFill>
            <a:blip r:embed="rId2" cstate="print"/>
            <a:stretch>
              <a:fillRect/>
            </a:stretch>
          </p:blipFill>
          <p:spPr>
            <a:xfrm>
              <a:off x="5867400" y="4267200"/>
              <a:ext cx="2152414" cy="1828800"/>
            </a:xfrm>
            <a:prstGeom prst="rect">
              <a:avLst/>
            </a:prstGeom>
          </p:spPr>
        </p:pic>
        <p:grpSp>
          <p:nvGrpSpPr>
            <p:cNvPr id="6" name="Group 49"/>
            <p:cNvGrpSpPr/>
            <p:nvPr/>
          </p:nvGrpSpPr>
          <p:grpSpPr>
            <a:xfrm>
              <a:off x="5814181" y="3571032"/>
              <a:ext cx="2567819" cy="2524968"/>
              <a:chOff x="5737981" y="3342432"/>
              <a:chExt cx="2567819" cy="2524968"/>
            </a:xfrm>
          </p:grpSpPr>
          <p:grpSp>
            <p:nvGrpSpPr>
              <p:cNvPr id="7" name="Group 46"/>
              <p:cNvGrpSpPr>
                <a:grpSpLocks noChangeAspect="1"/>
              </p:cNvGrpSpPr>
              <p:nvPr/>
            </p:nvGrpSpPr>
            <p:grpSpPr>
              <a:xfrm>
                <a:off x="5737981" y="4038600"/>
                <a:ext cx="2567819" cy="1828800"/>
                <a:chOff x="5410200" y="3276600"/>
                <a:chExt cx="3209774" cy="2286000"/>
              </a:xfrm>
            </p:grpSpPr>
            <p:sp>
              <p:nvSpPr>
                <p:cNvPr id="1034" name="Freeform 10"/>
                <p:cNvSpPr>
                  <a:spLocks/>
                </p:cNvSpPr>
                <p:nvPr/>
              </p:nvSpPr>
              <p:spPr bwMode="auto">
                <a:xfrm>
                  <a:off x="6174039" y="3764685"/>
                  <a:ext cx="1428405" cy="496357"/>
                </a:xfrm>
                <a:custGeom>
                  <a:avLst/>
                  <a:gdLst/>
                  <a:ahLst/>
                  <a:cxnLst>
                    <a:cxn ang="0">
                      <a:pos x="21" y="15"/>
                    </a:cxn>
                    <a:cxn ang="0">
                      <a:pos x="61" y="36"/>
                    </a:cxn>
                    <a:cxn ang="0">
                      <a:pos x="87" y="49"/>
                    </a:cxn>
                    <a:cxn ang="0">
                      <a:pos x="118" y="67"/>
                    </a:cxn>
                    <a:cxn ang="0">
                      <a:pos x="148" y="84"/>
                    </a:cxn>
                    <a:cxn ang="0">
                      <a:pos x="178" y="103"/>
                    </a:cxn>
                    <a:cxn ang="0">
                      <a:pos x="207" y="122"/>
                    </a:cxn>
                    <a:cxn ang="0">
                      <a:pos x="249" y="150"/>
                    </a:cxn>
                    <a:cxn ang="0">
                      <a:pos x="289" y="182"/>
                    </a:cxn>
                    <a:cxn ang="0">
                      <a:pos x="309" y="209"/>
                    </a:cxn>
                    <a:cxn ang="0">
                      <a:pos x="336" y="245"/>
                    </a:cxn>
                    <a:cxn ang="0">
                      <a:pos x="366" y="285"/>
                    </a:cxn>
                    <a:cxn ang="0">
                      <a:pos x="399" y="306"/>
                    </a:cxn>
                    <a:cxn ang="0">
                      <a:pos x="425" y="304"/>
                    </a:cxn>
                    <a:cxn ang="0">
                      <a:pos x="473" y="298"/>
                    </a:cxn>
                    <a:cxn ang="0">
                      <a:pos x="501" y="293"/>
                    </a:cxn>
                    <a:cxn ang="0">
                      <a:pos x="532" y="289"/>
                    </a:cxn>
                    <a:cxn ang="0">
                      <a:pos x="560" y="285"/>
                    </a:cxn>
                    <a:cxn ang="0">
                      <a:pos x="591" y="281"/>
                    </a:cxn>
                    <a:cxn ang="0">
                      <a:pos x="617" y="277"/>
                    </a:cxn>
                    <a:cxn ang="0">
                      <a:pos x="653" y="274"/>
                    </a:cxn>
                    <a:cxn ang="0">
                      <a:pos x="688" y="276"/>
                    </a:cxn>
                    <a:cxn ang="0">
                      <a:pos x="712" y="283"/>
                    </a:cxn>
                    <a:cxn ang="0">
                      <a:pos x="746" y="297"/>
                    </a:cxn>
                    <a:cxn ang="0">
                      <a:pos x="784" y="314"/>
                    </a:cxn>
                    <a:cxn ang="0">
                      <a:pos x="822" y="331"/>
                    </a:cxn>
                    <a:cxn ang="0">
                      <a:pos x="853" y="348"/>
                    </a:cxn>
                    <a:cxn ang="0">
                      <a:pos x="877" y="355"/>
                    </a:cxn>
                    <a:cxn ang="0">
                      <a:pos x="902" y="333"/>
                    </a:cxn>
                    <a:cxn ang="0">
                      <a:pos x="936" y="297"/>
                    </a:cxn>
                    <a:cxn ang="0">
                      <a:pos x="974" y="257"/>
                    </a:cxn>
                    <a:cxn ang="0">
                      <a:pos x="1009" y="217"/>
                    </a:cxn>
                    <a:cxn ang="0">
                      <a:pos x="1031" y="186"/>
                    </a:cxn>
                    <a:cxn ang="0">
                      <a:pos x="1018" y="148"/>
                    </a:cxn>
                    <a:cxn ang="0">
                      <a:pos x="984" y="118"/>
                    </a:cxn>
                    <a:cxn ang="0">
                      <a:pos x="950" y="87"/>
                    </a:cxn>
                    <a:cxn ang="0">
                      <a:pos x="914" y="59"/>
                    </a:cxn>
                    <a:cxn ang="0">
                      <a:pos x="877" y="38"/>
                    </a:cxn>
                    <a:cxn ang="0">
                      <a:pos x="853" y="29"/>
                    </a:cxn>
                    <a:cxn ang="0">
                      <a:pos x="819" y="27"/>
                    </a:cxn>
                    <a:cxn ang="0">
                      <a:pos x="779" y="27"/>
                    </a:cxn>
                    <a:cxn ang="0">
                      <a:pos x="750" y="27"/>
                    </a:cxn>
                    <a:cxn ang="0">
                      <a:pos x="720" y="29"/>
                    </a:cxn>
                    <a:cxn ang="0">
                      <a:pos x="689" y="29"/>
                    </a:cxn>
                    <a:cxn ang="0">
                      <a:pos x="655" y="29"/>
                    </a:cxn>
                    <a:cxn ang="0">
                      <a:pos x="625" y="29"/>
                    </a:cxn>
                    <a:cxn ang="0">
                      <a:pos x="598" y="30"/>
                    </a:cxn>
                    <a:cxn ang="0">
                      <a:pos x="566" y="30"/>
                    </a:cxn>
                    <a:cxn ang="0">
                      <a:pos x="530" y="29"/>
                    </a:cxn>
                    <a:cxn ang="0">
                      <a:pos x="488" y="23"/>
                    </a:cxn>
                    <a:cxn ang="0">
                      <a:pos x="458" y="21"/>
                    </a:cxn>
                    <a:cxn ang="0">
                      <a:pos x="425" y="17"/>
                    </a:cxn>
                    <a:cxn ang="0">
                      <a:pos x="395" y="15"/>
                    </a:cxn>
                    <a:cxn ang="0">
                      <a:pos x="363" y="11"/>
                    </a:cxn>
                    <a:cxn ang="0">
                      <a:pos x="330" y="9"/>
                    </a:cxn>
                    <a:cxn ang="0">
                      <a:pos x="302" y="6"/>
                    </a:cxn>
                    <a:cxn ang="0">
                      <a:pos x="268" y="2"/>
                    </a:cxn>
                    <a:cxn ang="0">
                      <a:pos x="232" y="0"/>
                    </a:cxn>
                  </a:cxnLst>
                  <a:rect l="0" t="0" r="r" b="b"/>
                  <a:pathLst>
                    <a:path w="1035" h="359">
                      <a:moveTo>
                        <a:pt x="0" y="6"/>
                      </a:moveTo>
                      <a:lnTo>
                        <a:pt x="2" y="6"/>
                      </a:lnTo>
                      <a:lnTo>
                        <a:pt x="9" y="9"/>
                      </a:lnTo>
                      <a:lnTo>
                        <a:pt x="15" y="11"/>
                      </a:lnTo>
                      <a:lnTo>
                        <a:pt x="21" y="15"/>
                      </a:lnTo>
                      <a:lnTo>
                        <a:pt x="28" y="19"/>
                      </a:lnTo>
                      <a:lnTo>
                        <a:pt x="38" y="25"/>
                      </a:lnTo>
                      <a:lnTo>
                        <a:pt x="45" y="29"/>
                      </a:lnTo>
                      <a:lnTo>
                        <a:pt x="55" y="32"/>
                      </a:lnTo>
                      <a:lnTo>
                        <a:pt x="61" y="36"/>
                      </a:lnTo>
                      <a:lnTo>
                        <a:pt x="64" y="38"/>
                      </a:lnTo>
                      <a:lnTo>
                        <a:pt x="70" y="42"/>
                      </a:lnTo>
                      <a:lnTo>
                        <a:pt x="76" y="44"/>
                      </a:lnTo>
                      <a:lnTo>
                        <a:pt x="81" y="48"/>
                      </a:lnTo>
                      <a:lnTo>
                        <a:pt x="87" y="49"/>
                      </a:lnTo>
                      <a:lnTo>
                        <a:pt x="93" y="53"/>
                      </a:lnTo>
                      <a:lnTo>
                        <a:pt x="99" y="57"/>
                      </a:lnTo>
                      <a:lnTo>
                        <a:pt x="104" y="59"/>
                      </a:lnTo>
                      <a:lnTo>
                        <a:pt x="110" y="63"/>
                      </a:lnTo>
                      <a:lnTo>
                        <a:pt x="118" y="67"/>
                      </a:lnTo>
                      <a:lnTo>
                        <a:pt x="123" y="72"/>
                      </a:lnTo>
                      <a:lnTo>
                        <a:pt x="129" y="74"/>
                      </a:lnTo>
                      <a:lnTo>
                        <a:pt x="135" y="76"/>
                      </a:lnTo>
                      <a:lnTo>
                        <a:pt x="140" y="82"/>
                      </a:lnTo>
                      <a:lnTo>
                        <a:pt x="148" y="84"/>
                      </a:lnTo>
                      <a:lnTo>
                        <a:pt x="154" y="87"/>
                      </a:lnTo>
                      <a:lnTo>
                        <a:pt x="159" y="91"/>
                      </a:lnTo>
                      <a:lnTo>
                        <a:pt x="165" y="95"/>
                      </a:lnTo>
                      <a:lnTo>
                        <a:pt x="173" y="101"/>
                      </a:lnTo>
                      <a:lnTo>
                        <a:pt x="178" y="103"/>
                      </a:lnTo>
                      <a:lnTo>
                        <a:pt x="184" y="106"/>
                      </a:lnTo>
                      <a:lnTo>
                        <a:pt x="190" y="110"/>
                      </a:lnTo>
                      <a:lnTo>
                        <a:pt x="195" y="114"/>
                      </a:lnTo>
                      <a:lnTo>
                        <a:pt x="201" y="118"/>
                      </a:lnTo>
                      <a:lnTo>
                        <a:pt x="207" y="122"/>
                      </a:lnTo>
                      <a:lnTo>
                        <a:pt x="213" y="125"/>
                      </a:lnTo>
                      <a:lnTo>
                        <a:pt x="220" y="129"/>
                      </a:lnTo>
                      <a:lnTo>
                        <a:pt x="230" y="137"/>
                      </a:lnTo>
                      <a:lnTo>
                        <a:pt x="239" y="143"/>
                      </a:lnTo>
                      <a:lnTo>
                        <a:pt x="249" y="150"/>
                      </a:lnTo>
                      <a:lnTo>
                        <a:pt x="260" y="158"/>
                      </a:lnTo>
                      <a:lnTo>
                        <a:pt x="268" y="163"/>
                      </a:lnTo>
                      <a:lnTo>
                        <a:pt x="275" y="171"/>
                      </a:lnTo>
                      <a:lnTo>
                        <a:pt x="281" y="177"/>
                      </a:lnTo>
                      <a:lnTo>
                        <a:pt x="289" y="182"/>
                      </a:lnTo>
                      <a:lnTo>
                        <a:pt x="292" y="188"/>
                      </a:lnTo>
                      <a:lnTo>
                        <a:pt x="296" y="194"/>
                      </a:lnTo>
                      <a:lnTo>
                        <a:pt x="300" y="198"/>
                      </a:lnTo>
                      <a:lnTo>
                        <a:pt x="306" y="203"/>
                      </a:lnTo>
                      <a:lnTo>
                        <a:pt x="309" y="209"/>
                      </a:lnTo>
                      <a:lnTo>
                        <a:pt x="313" y="215"/>
                      </a:lnTo>
                      <a:lnTo>
                        <a:pt x="317" y="220"/>
                      </a:lnTo>
                      <a:lnTo>
                        <a:pt x="321" y="226"/>
                      </a:lnTo>
                      <a:lnTo>
                        <a:pt x="328" y="236"/>
                      </a:lnTo>
                      <a:lnTo>
                        <a:pt x="336" y="245"/>
                      </a:lnTo>
                      <a:lnTo>
                        <a:pt x="342" y="255"/>
                      </a:lnTo>
                      <a:lnTo>
                        <a:pt x="349" y="264"/>
                      </a:lnTo>
                      <a:lnTo>
                        <a:pt x="355" y="272"/>
                      </a:lnTo>
                      <a:lnTo>
                        <a:pt x="361" y="279"/>
                      </a:lnTo>
                      <a:lnTo>
                        <a:pt x="366" y="285"/>
                      </a:lnTo>
                      <a:lnTo>
                        <a:pt x="374" y="293"/>
                      </a:lnTo>
                      <a:lnTo>
                        <a:pt x="380" y="297"/>
                      </a:lnTo>
                      <a:lnTo>
                        <a:pt x="385" y="300"/>
                      </a:lnTo>
                      <a:lnTo>
                        <a:pt x="391" y="304"/>
                      </a:lnTo>
                      <a:lnTo>
                        <a:pt x="399" y="306"/>
                      </a:lnTo>
                      <a:lnTo>
                        <a:pt x="403" y="306"/>
                      </a:lnTo>
                      <a:lnTo>
                        <a:pt x="406" y="306"/>
                      </a:lnTo>
                      <a:lnTo>
                        <a:pt x="412" y="306"/>
                      </a:lnTo>
                      <a:lnTo>
                        <a:pt x="420" y="306"/>
                      </a:lnTo>
                      <a:lnTo>
                        <a:pt x="425" y="304"/>
                      </a:lnTo>
                      <a:lnTo>
                        <a:pt x="435" y="304"/>
                      </a:lnTo>
                      <a:lnTo>
                        <a:pt x="444" y="302"/>
                      </a:lnTo>
                      <a:lnTo>
                        <a:pt x="454" y="302"/>
                      </a:lnTo>
                      <a:lnTo>
                        <a:pt x="463" y="300"/>
                      </a:lnTo>
                      <a:lnTo>
                        <a:pt x="473" y="298"/>
                      </a:lnTo>
                      <a:lnTo>
                        <a:pt x="479" y="297"/>
                      </a:lnTo>
                      <a:lnTo>
                        <a:pt x="484" y="297"/>
                      </a:lnTo>
                      <a:lnTo>
                        <a:pt x="490" y="295"/>
                      </a:lnTo>
                      <a:lnTo>
                        <a:pt x="496" y="295"/>
                      </a:lnTo>
                      <a:lnTo>
                        <a:pt x="501" y="293"/>
                      </a:lnTo>
                      <a:lnTo>
                        <a:pt x="507" y="293"/>
                      </a:lnTo>
                      <a:lnTo>
                        <a:pt x="513" y="291"/>
                      </a:lnTo>
                      <a:lnTo>
                        <a:pt x="518" y="291"/>
                      </a:lnTo>
                      <a:lnTo>
                        <a:pt x="524" y="291"/>
                      </a:lnTo>
                      <a:lnTo>
                        <a:pt x="532" y="289"/>
                      </a:lnTo>
                      <a:lnTo>
                        <a:pt x="537" y="289"/>
                      </a:lnTo>
                      <a:lnTo>
                        <a:pt x="543" y="289"/>
                      </a:lnTo>
                      <a:lnTo>
                        <a:pt x="549" y="287"/>
                      </a:lnTo>
                      <a:lnTo>
                        <a:pt x="555" y="285"/>
                      </a:lnTo>
                      <a:lnTo>
                        <a:pt x="560" y="285"/>
                      </a:lnTo>
                      <a:lnTo>
                        <a:pt x="566" y="285"/>
                      </a:lnTo>
                      <a:lnTo>
                        <a:pt x="572" y="283"/>
                      </a:lnTo>
                      <a:lnTo>
                        <a:pt x="577" y="283"/>
                      </a:lnTo>
                      <a:lnTo>
                        <a:pt x="583" y="281"/>
                      </a:lnTo>
                      <a:lnTo>
                        <a:pt x="591" y="281"/>
                      </a:lnTo>
                      <a:lnTo>
                        <a:pt x="594" y="281"/>
                      </a:lnTo>
                      <a:lnTo>
                        <a:pt x="602" y="279"/>
                      </a:lnTo>
                      <a:lnTo>
                        <a:pt x="606" y="279"/>
                      </a:lnTo>
                      <a:lnTo>
                        <a:pt x="612" y="279"/>
                      </a:lnTo>
                      <a:lnTo>
                        <a:pt x="617" y="277"/>
                      </a:lnTo>
                      <a:lnTo>
                        <a:pt x="623" y="277"/>
                      </a:lnTo>
                      <a:lnTo>
                        <a:pt x="629" y="277"/>
                      </a:lnTo>
                      <a:lnTo>
                        <a:pt x="634" y="277"/>
                      </a:lnTo>
                      <a:lnTo>
                        <a:pt x="642" y="276"/>
                      </a:lnTo>
                      <a:lnTo>
                        <a:pt x="653" y="274"/>
                      </a:lnTo>
                      <a:lnTo>
                        <a:pt x="661" y="274"/>
                      </a:lnTo>
                      <a:lnTo>
                        <a:pt x="670" y="274"/>
                      </a:lnTo>
                      <a:lnTo>
                        <a:pt x="676" y="274"/>
                      </a:lnTo>
                      <a:lnTo>
                        <a:pt x="684" y="274"/>
                      </a:lnTo>
                      <a:lnTo>
                        <a:pt x="688" y="276"/>
                      </a:lnTo>
                      <a:lnTo>
                        <a:pt x="693" y="277"/>
                      </a:lnTo>
                      <a:lnTo>
                        <a:pt x="697" y="277"/>
                      </a:lnTo>
                      <a:lnTo>
                        <a:pt x="701" y="279"/>
                      </a:lnTo>
                      <a:lnTo>
                        <a:pt x="707" y="281"/>
                      </a:lnTo>
                      <a:lnTo>
                        <a:pt x="712" y="283"/>
                      </a:lnTo>
                      <a:lnTo>
                        <a:pt x="718" y="285"/>
                      </a:lnTo>
                      <a:lnTo>
                        <a:pt x="726" y="289"/>
                      </a:lnTo>
                      <a:lnTo>
                        <a:pt x="731" y="291"/>
                      </a:lnTo>
                      <a:lnTo>
                        <a:pt x="739" y="295"/>
                      </a:lnTo>
                      <a:lnTo>
                        <a:pt x="746" y="297"/>
                      </a:lnTo>
                      <a:lnTo>
                        <a:pt x="754" y="300"/>
                      </a:lnTo>
                      <a:lnTo>
                        <a:pt x="760" y="304"/>
                      </a:lnTo>
                      <a:lnTo>
                        <a:pt x="769" y="308"/>
                      </a:lnTo>
                      <a:lnTo>
                        <a:pt x="777" y="310"/>
                      </a:lnTo>
                      <a:lnTo>
                        <a:pt x="784" y="314"/>
                      </a:lnTo>
                      <a:lnTo>
                        <a:pt x="792" y="317"/>
                      </a:lnTo>
                      <a:lnTo>
                        <a:pt x="801" y="321"/>
                      </a:lnTo>
                      <a:lnTo>
                        <a:pt x="807" y="325"/>
                      </a:lnTo>
                      <a:lnTo>
                        <a:pt x="815" y="329"/>
                      </a:lnTo>
                      <a:lnTo>
                        <a:pt x="822" y="331"/>
                      </a:lnTo>
                      <a:lnTo>
                        <a:pt x="830" y="335"/>
                      </a:lnTo>
                      <a:lnTo>
                        <a:pt x="836" y="338"/>
                      </a:lnTo>
                      <a:lnTo>
                        <a:pt x="841" y="340"/>
                      </a:lnTo>
                      <a:lnTo>
                        <a:pt x="847" y="344"/>
                      </a:lnTo>
                      <a:lnTo>
                        <a:pt x="853" y="348"/>
                      </a:lnTo>
                      <a:lnTo>
                        <a:pt x="862" y="352"/>
                      </a:lnTo>
                      <a:lnTo>
                        <a:pt x="870" y="355"/>
                      </a:lnTo>
                      <a:lnTo>
                        <a:pt x="876" y="357"/>
                      </a:lnTo>
                      <a:lnTo>
                        <a:pt x="877" y="359"/>
                      </a:lnTo>
                      <a:lnTo>
                        <a:pt x="877" y="355"/>
                      </a:lnTo>
                      <a:lnTo>
                        <a:pt x="883" y="352"/>
                      </a:lnTo>
                      <a:lnTo>
                        <a:pt x="887" y="346"/>
                      </a:lnTo>
                      <a:lnTo>
                        <a:pt x="891" y="342"/>
                      </a:lnTo>
                      <a:lnTo>
                        <a:pt x="896" y="336"/>
                      </a:lnTo>
                      <a:lnTo>
                        <a:pt x="902" y="333"/>
                      </a:lnTo>
                      <a:lnTo>
                        <a:pt x="908" y="325"/>
                      </a:lnTo>
                      <a:lnTo>
                        <a:pt x="914" y="317"/>
                      </a:lnTo>
                      <a:lnTo>
                        <a:pt x="921" y="312"/>
                      </a:lnTo>
                      <a:lnTo>
                        <a:pt x="929" y="304"/>
                      </a:lnTo>
                      <a:lnTo>
                        <a:pt x="936" y="297"/>
                      </a:lnTo>
                      <a:lnTo>
                        <a:pt x="944" y="289"/>
                      </a:lnTo>
                      <a:lnTo>
                        <a:pt x="952" y="281"/>
                      </a:lnTo>
                      <a:lnTo>
                        <a:pt x="959" y="274"/>
                      </a:lnTo>
                      <a:lnTo>
                        <a:pt x="967" y="264"/>
                      </a:lnTo>
                      <a:lnTo>
                        <a:pt x="974" y="257"/>
                      </a:lnTo>
                      <a:lnTo>
                        <a:pt x="980" y="247"/>
                      </a:lnTo>
                      <a:lnTo>
                        <a:pt x="988" y="239"/>
                      </a:lnTo>
                      <a:lnTo>
                        <a:pt x="995" y="232"/>
                      </a:lnTo>
                      <a:lnTo>
                        <a:pt x="1001" y="224"/>
                      </a:lnTo>
                      <a:lnTo>
                        <a:pt x="1009" y="217"/>
                      </a:lnTo>
                      <a:lnTo>
                        <a:pt x="1014" y="209"/>
                      </a:lnTo>
                      <a:lnTo>
                        <a:pt x="1018" y="201"/>
                      </a:lnTo>
                      <a:lnTo>
                        <a:pt x="1024" y="196"/>
                      </a:lnTo>
                      <a:lnTo>
                        <a:pt x="1028" y="190"/>
                      </a:lnTo>
                      <a:lnTo>
                        <a:pt x="1031" y="186"/>
                      </a:lnTo>
                      <a:lnTo>
                        <a:pt x="1035" y="177"/>
                      </a:lnTo>
                      <a:lnTo>
                        <a:pt x="1035" y="171"/>
                      </a:lnTo>
                      <a:lnTo>
                        <a:pt x="1031" y="165"/>
                      </a:lnTo>
                      <a:lnTo>
                        <a:pt x="1026" y="158"/>
                      </a:lnTo>
                      <a:lnTo>
                        <a:pt x="1018" y="148"/>
                      </a:lnTo>
                      <a:lnTo>
                        <a:pt x="1009" y="139"/>
                      </a:lnTo>
                      <a:lnTo>
                        <a:pt x="1003" y="133"/>
                      </a:lnTo>
                      <a:lnTo>
                        <a:pt x="997" y="127"/>
                      </a:lnTo>
                      <a:lnTo>
                        <a:pt x="990" y="122"/>
                      </a:lnTo>
                      <a:lnTo>
                        <a:pt x="984" y="118"/>
                      </a:lnTo>
                      <a:lnTo>
                        <a:pt x="978" y="110"/>
                      </a:lnTo>
                      <a:lnTo>
                        <a:pt x="971" y="105"/>
                      </a:lnTo>
                      <a:lnTo>
                        <a:pt x="965" y="99"/>
                      </a:lnTo>
                      <a:lnTo>
                        <a:pt x="957" y="93"/>
                      </a:lnTo>
                      <a:lnTo>
                        <a:pt x="950" y="87"/>
                      </a:lnTo>
                      <a:lnTo>
                        <a:pt x="942" y="82"/>
                      </a:lnTo>
                      <a:lnTo>
                        <a:pt x="934" y="74"/>
                      </a:lnTo>
                      <a:lnTo>
                        <a:pt x="927" y="70"/>
                      </a:lnTo>
                      <a:lnTo>
                        <a:pt x="919" y="63"/>
                      </a:lnTo>
                      <a:lnTo>
                        <a:pt x="914" y="59"/>
                      </a:lnTo>
                      <a:lnTo>
                        <a:pt x="906" y="53"/>
                      </a:lnTo>
                      <a:lnTo>
                        <a:pt x="898" y="49"/>
                      </a:lnTo>
                      <a:lnTo>
                        <a:pt x="891" y="46"/>
                      </a:lnTo>
                      <a:lnTo>
                        <a:pt x="885" y="42"/>
                      </a:lnTo>
                      <a:lnTo>
                        <a:pt x="877" y="38"/>
                      </a:lnTo>
                      <a:lnTo>
                        <a:pt x="872" y="34"/>
                      </a:lnTo>
                      <a:lnTo>
                        <a:pt x="866" y="32"/>
                      </a:lnTo>
                      <a:lnTo>
                        <a:pt x="860" y="30"/>
                      </a:lnTo>
                      <a:lnTo>
                        <a:pt x="857" y="29"/>
                      </a:lnTo>
                      <a:lnTo>
                        <a:pt x="853" y="29"/>
                      </a:lnTo>
                      <a:lnTo>
                        <a:pt x="847" y="29"/>
                      </a:lnTo>
                      <a:lnTo>
                        <a:pt x="841" y="27"/>
                      </a:lnTo>
                      <a:lnTo>
                        <a:pt x="834" y="27"/>
                      </a:lnTo>
                      <a:lnTo>
                        <a:pt x="826" y="27"/>
                      </a:lnTo>
                      <a:lnTo>
                        <a:pt x="819" y="27"/>
                      </a:lnTo>
                      <a:lnTo>
                        <a:pt x="809" y="27"/>
                      </a:lnTo>
                      <a:lnTo>
                        <a:pt x="800" y="27"/>
                      </a:lnTo>
                      <a:lnTo>
                        <a:pt x="790" y="27"/>
                      </a:lnTo>
                      <a:lnTo>
                        <a:pt x="784" y="27"/>
                      </a:lnTo>
                      <a:lnTo>
                        <a:pt x="779" y="27"/>
                      </a:lnTo>
                      <a:lnTo>
                        <a:pt x="773" y="27"/>
                      </a:lnTo>
                      <a:lnTo>
                        <a:pt x="767" y="27"/>
                      </a:lnTo>
                      <a:lnTo>
                        <a:pt x="762" y="27"/>
                      </a:lnTo>
                      <a:lnTo>
                        <a:pt x="756" y="27"/>
                      </a:lnTo>
                      <a:lnTo>
                        <a:pt x="750" y="27"/>
                      </a:lnTo>
                      <a:lnTo>
                        <a:pt x="745" y="27"/>
                      </a:lnTo>
                      <a:lnTo>
                        <a:pt x="737" y="27"/>
                      </a:lnTo>
                      <a:lnTo>
                        <a:pt x="731" y="27"/>
                      </a:lnTo>
                      <a:lnTo>
                        <a:pt x="726" y="27"/>
                      </a:lnTo>
                      <a:lnTo>
                        <a:pt x="720" y="29"/>
                      </a:lnTo>
                      <a:lnTo>
                        <a:pt x="712" y="29"/>
                      </a:lnTo>
                      <a:lnTo>
                        <a:pt x="707" y="29"/>
                      </a:lnTo>
                      <a:lnTo>
                        <a:pt x="701" y="29"/>
                      </a:lnTo>
                      <a:lnTo>
                        <a:pt x="695" y="29"/>
                      </a:lnTo>
                      <a:lnTo>
                        <a:pt x="689" y="29"/>
                      </a:lnTo>
                      <a:lnTo>
                        <a:pt x="682" y="29"/>
                      </a:lnTo>
                      <a:lnTo>
                        <a:pt x="674" y="29"/>
                      </a:lnTo>
                      <a:lnTo>
                        <a:pt x="670" y="29"/>
                      </a:lnTo>
                      <a:lnTo>
                        <a:pt x="663" y="29"/>
                      </a:lnTo>
                      <a:lnTo>
                        <a:pt x="655" y="29"/>
                      </a:lnTo>
                      <a:lnTo>
                        <a:pt x="650" y="29"/>
                      </a:lnTo>
                      <a:lnTo>
                        <a:pt x="644" y="29"/>
                      </a:lnTo>
                      <a:lnTo>
                        <a:pt x="636" y="29"/>
                      </a:lnTo>
                      <a:lnTo>
                        <a:pt x="632" y="29"/>
                      </a:lnTo>
                      <a:lnTo>
                        <a:pt x="625" y="29"/>
                      </a:lnTo>
                      <a:lnTo>
                        <a:pt x="621" y="29"/>
                      </a:lnTo>
                      <a:lnTo>
                        <a:pt x="613" y="29"/>
                      </a:lnTo>
                      <a:lnTo>
                        <a:pt x="608" y="29"/>
                      </a:lnTo>
                      <a:lnTo>
                        <a:pt x="602" y="29"/>
                      </a:lnTo>
                      <a:lnTo>
                        <a:pt x="598" y="30"/>
                      </a:lnTo>
                      <a:lnTo>
                        <a:pt x="593" y="30"/>
                      </a:lnTo>
                      <a:lnTo>
                        <a:pt x="587" y="30"/>
                      </a:lnTo>
                      <a:lnTo>
                        <a:pt x="581" y="30"/>
                      </a:lnTo>
                      <a:lnTo>
                        <a:pt x="575" y="30"/>
                      </a:lnTo>
                      <a:lnTo>
                        <a:pt x="566" y="30"/>
                      </a:lnTo>
                      <a:lnTo>
                        <a:pt x="558" y="30"/>
                      </a:lnTo>
                      <a:lnTo>
                        <a:pt x="549" y="29"/>
                      </a:lnTo>
                      <a:lnTo>
                        <a:pt x="541" y="29"/>
                      </a:lnTo>
                      <a:lnTo>
                        <a:pt x="534" y="29"/>
                      </a:lnTo>
                      <a:lnTo>
                        <a:pt x="530" y="29"/>
                      </a:lnTo>
                      <a:lnTo>
                        <a:pt x="522" y="27"/>
                      </a:lnTo>
                      <a:lnTo>
                        <a:pt x="515" y="27"/>
                      </a:lnTo>
                      <a:lnTo>
                        <a:pt x="507" y="25"/>
                      </a:lnTo>
                      <a:lnTo>
                        <a:pt x="499" y="25"/>
                      </a:lnTo>
                      <a:lnTo>
                        <a:pt x="488" y="23"/>
                      </a:lnTo>
                      <a:lnTo>
                        <a:pt x="479" y="23"/>
                      </a:lnTo>
                      <a:lnTo>
                        <a:pt x="473" y="23"/>
                      </a:lnTo>
                      <a:lnTo>
                        <a:pt x="467" y="21"/>
                      </a:lnTo>
                      <a:lnTo>
                        <a:pt x="461" y="21"/>
                      </a:lnTo>
                      <a:lnTo>
                        <a:pt x="458" y="21"/>
                      </a:lnTo>
                      <a:lnTo>
                        <a:pt x="450" y="21"/>
                      </a:lnTo>
                      <a:lnTo>
                        <a:pt x="444" y="19"/>
                      </a:lnTo>
                      <a:lnTo>
                        <a:pt x="439" y="19"/>
                      </a:lnTo>
                      <a:lnTo>
                        <a:pt x="433" y="19"/>
                      </a:lnTo>
                      <a:lnTo>
                        <a:pt x="425" y="17"/>
                      </a:lnTo>
                      <a:lnTo>
                        <a:pt x="420" y="17"/>
                      </a:lnTo>
                      <a:lnTo>
                        <a:pt x="414" y="17"/>
                      </a:lnTo>
                      <a:lnTo>
                        <a:pt x="408" y="17"/>
                      </a:lnTo>
                      <a:lnTo>
                        <a:pt x="401" y="15"/>
                      </a:lnTo>
                      <a:lnTo>
                        <a:pt x="395" y="15"/>
                      </a:lnTo>
                      <a:lnTo>
                        <a:pt x="387" y="13"/>
                      </a:lnTo>
                      <a:lnTo>
                        <a:pt x="382" y="13"/>
                      </a:lnTo>
                      <a:lnTo>
                        <a:pt x="376" y="13"/>
                      </a:lnTo>
                      <a:lnTo>
                        <a:pt x="368" y="11"/>
                      </a:lnTo>
                      <a:lnTo>
                        <a:pt x="363" y="11"/>
                      </a:lnTo>
                      <a:lnTo>
                        <a:pt x="357" y="11"/>
                      </a:lnTo>
                      <a:lnTo>
                        <a:pt x="349" y="11"/>
                      </a:lnTo>
                      <a:lnTo>
                        <a:pt x="344" y="9"/>
                      </a:lnTo>
                      <a:lnTo>
                        <a:pt x="336" y="9"/>
                      </a:lnTo>
                      <a:lnTo>
                        <a:pt x="330" y="9"/>
                      </a:lnTo>
                      <a:lnTo>
                        <a:pt x="325" y="8"/>
                      </a:lnTo>
                      <a:lnTo>
                        <a:pt x="319" y="8"/>
                      </a:lnTo>
                      <a:lnTo>
                        <a:pt x="313" y="6"/>
                      </a:lnTo>
                      <a:lnTo>
                        <a:pt x="308" y="6"/>
                      </a:lnTo>
                      <a:lnTo>
                        <a:pt x="302" y="6"/>
                      </a:lnTo>
                      <a:lnTo>
                        <a:pt x="296" y="4"/>
                      </a:lnTo>
                      <a:lnTo>
                        <a:pt x="290" y="4"/>
                      </a:lnTo>
                      <a:lnTo>
                        <a:pt x="285" y="4"/>
                      </a:lnTo>
                      <a:lnTo>
                        <a:pt x="275" y="2"/>
                      </a:lnTo>
                      <a:lnTo>
                        <a:pt x="268" y="2"/>
                      </a:lnTo>
                      <a:lnTo>
                        <a:pt x="258" y="2"/>
                      </a:lnTo>
                      <a:lnTo>
                        <a:pt x="251" y="0"/>
                      </a:lnTo>
                      <a:lnTo>
                        <a:pt x="243" y="0"/>
                      </a:lnTo>
                      <a:lnTo>
                        <a:pt x="239" y="0"/>
                      </a:lnTo>
                      <a:lnTo>
                        <a:pt x="232" y="0"/>
                      </a:lnTo>
                      <a:lnTo>
                        <a:pt x="230" y="0"/>
                      </a:lnTo>
                      <a:lnTo>
                        <a:pt x="0" y="6"/>
                      </a:lnTo>
                      <a:lnTo>
                        <a:pt x="0" y="6"/>
                      </a:lnTo>
                      <a:close/>
                    </a:path>
                  </a:pathLst>
                </a:custGeom>
                <a:solidFill>
                  <a:srgbClr val="AB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35" name="Freeform 11"/>
                <p:cNvSpPr>
                  <a:spLocks/>
                </p:cNvSpPr>
                <p:nvPr/>
              </p:nvSpPr>
              <p:spPr bwMode="auto">
                <a:xfrm>
                  <a:off x="5503956" y="3276600"/>
                  <a:ext cx="2826477" cy="463266"/>
                </a:xfrm>
                <a:custGeom>
                  <a:avLst/>
                  <a:gdLst/>
                  <a:ahLst/>
                  <a:cxnLst>
                    <a:cxn ang="0">
                      <a:pos x="350" y="0"/>
                    </a:cxn>
                    <a:cxn ang="0">
                      <a:pos x="310" y="3"/>
                    </a:cxn>
                    <a:cxn ang="0">
                      <a:pos x="263" y="7"/>
                    </a:cxn>
                    <a:cxn ang="0">
                      <a:pos x="213" y="17"/>
                    </a:cxn>
                    <a:cxn ang="0">
                      <a:pos x="160" y="26"/>
                    </a:cxn>
                    <a:cxn ang="0">
                      <a:pos x="109" y="39"/>
                    </a:cxn>
                    <a:cxn ang="0">
                      <a:pos x="63" y="57"/>
                    </a:cxn>
                    <a:cxn ang="0">
                      <a:pos x="21" y="79"/>
                    </a:cxn>
                    <a:cxn ang="0">
                      <a:pos x="0" y="135"/>
                    </a:cxn>
                    <a:cxn ang="0">
                      <a:pos x="31" y="174"/>
                    </a:cxn>
                    <a:cxn ang="0">
                      <a:pos x="67" y="197"/>
                    </a:cxn>
                    <a:cxn ang="0">
                      <a:pos x="116" y="218"/>
                    </a:cxn>
                    <a:cxn ang="0">
                      <a:pos x="173" y="237"/>
                    </a:cxn>
                    <a:cxn ang="0">
                      <a:pos x="236" y="254"/>
                    </a:cxn>
                    <a:cxn ang="0">
                      <a:pos x="303" y="269"/>
                    </a:cxn>
                    <a:cxn ang="0">
                      <a:pos x="371" y="285"/>
                    </a:cxn>
                    <a:cxn ang="0">
                      <a:pos x="437" y="300"/>
                    </a:cxn>
                    <a:cxn ang="0">
                      <a:pos x="498" y="313"/>
                    </a:cxn>
                    <a:cxn ang="0">
                      <a:pos x="557" y="326"/>
                    </a:cxn>
                    <a:cxn ang="0">
                      <a:pos x="631" y="334"/>
                    </a:cxn>
                    <a:cxn ang="0">
                      <a:pos x="736" y="336"/>
                    </a:cxn>
                    <a:cxn ang="0">
                      <a:pos x="861" y="334"/>
                    </a:cxn>
                    <a:cxn ang="0">
                      <a:pos x="1002" y="326"/>
                    </a:cxn>
                    <a:cxn ang="0">
                      <a:pos x="1150" y="317"/>
                    </a:cxn>
                    <a:cxn ang="0">
                      <a:pos x="1300" y="306"/>
                    </a:cxn>
                    <a:cxn ang="0">
                      <a:pos x="1442" y="294"/>
                    </a:cxn>
                    <a:cxn ang="0">
                      <a:pos x="1572" y="281"/>
                    </a:cxn>
                    <a:cxn ang="0">
                      <a:pos x="1680" y="269"/>
                    </a:cxn>
                    <a:cxn ang="0">
                      <a:pos x="1763" y="262"/>
                    </a:cxn>
                    <a:cxn ang="0">
                      <a:pos x="1819" y="256"/>
                    </a:cxn>
                    <a:cxn ang="0">
                      <a:pos x="1866" y="249"/>
                    </a:cxn>
                    <a:cxn ang="0">
                      <a:pos x="1908" y="237"/>
                    </a:cxn>
                    <a:cxn ang="0">
                      <a:pos x="1948" y="222"/>
                    </a:cxn>
                    <a:cxn ang="0">
                      <a:pos x="1980" y="207"/>
                    </a:cxn>
                    <a:cxn ang="0">
                      <a:pos x="2026" y="173"/>
                    </a:cxn>
                    <a:cxn ang="0">
                      <a:pos x="2050" y="131"/>
                    </a:cxn>
                    <a:cxn ang="0">
                      <a:pos x="2041" y="89"/>
                    </a:cxn>
                    <a:cxn ang="0">
                      <a:pos x="2001" y="57"/>
                    </a:cxn>
                    <a:cxn ang="0">
                      <a:pos x="1967" y="47"/>
                    </a:cxn>
                    <a:cxn ang="0">
                      <a:pos x="1927" y="38"/>
                    </a:cxn>
                    <a:cxn ang="0">
                      <a:pos x="1885" y="34"/>
                    </a:cxn>
                    <a:cxn ang="0">
                      <a:pos x="1843" y="32"/>
                    </a:cxn>
                    <a:cxn ang="0">
                      <a:pos x="1803" y="30"/>
                    </a:cxn>
                    <a:cxn ang="0">
                      <a:pos x="1765" y="32"/>
                    </a:cxn>
                    <a:cxn ang="0">
                      <a:pos x="1724" y="32"/>
                    </a:cxn>
                    <a:cxn ang="0">
                      <a:pos x="1708" y="108"/>
                    </a:cxn>
                    <a:cxn ang="0">
                      <a:pos x="1680" y="117"/>
                    </a:cxn>
                    <a:cxn ang="0">
                      <a:pos x="1625" y="133"/>
                    </a:cxn>
                    <a:cxn ang="0">
                      <a:pos x="1545" y="155"/>
                    </a:cxn>
                    <a:cxn ang="0">
                      <a:pos x="1439" y="178"/>
                    </a:cxn>
                    <a:cxn ang="0">
                      <a:pos x="1311" y="199"/>
                    </a:cxn>
                    <a:cxn ang="0">
                      <a:pos x="1161" y="212"/>
                    </a:cxn>
                    <a:cxn ang="0">
                      <a:pos x="994" y="218"/>
                    </a:cxn>
                    <a:cxn ang="0">
                      <a:pos x="810" y="209"/>
                    </a:cxn>
                    <a:cxn ang="0">
                      <a:pos x="610" y="184"/>
                    </a:cxn>
                    <a:cxn ang="0">
                      <a:pos x="398" y="138"/>
                    </a:cxn>
                  </a:cxnLst>
                  <a:rect l="0" t="0" r="r" b="b"/>
                  <a:pathLst>
                    <a:path w="2050" h="336">
                      <a:moveTo>
                        <a:pt x="377" y="0"/>
                      </a:moveTo>
                      <a:lnTo>
                        <a:pt x="375" y="0"/>
                      </a:lnTo>
                      <a:lnTo>
                        <a:pt x="373" y="0"/>
                      </a:lnTo>
                      <a:lnTo>
                        <a:pt x="367" y="0"/>
                      </a:lnTo>
                      <a:lnTo>
                        <a:pt x="360" y="0"/>
                      </a:lnTo>
                      <a:lnTo>
                        <a:pt x="350" y="0"/>
                      </a:lnTo>
                      <a:lnTo>
                        <a:pt x="341" y="1"/>
                      </a:lnTo>
                      <a:lnTo>
                        <a:pt x="335" y="1"/>
                      </a:lnTo>
                      <a:lnTo>
                        <a:pt x="329" y="1"/>
                      </a:lnTo>
                      <a:lnTo>
                        <a:pt x="323" y="3"/>
                      </a:lnTo>
                      <a:lnTo>
                        <a:pt x="318" y="3"/>
                      </a:lnTo>
                      <a:lnTo>
                        <a:pt x="310" y="3"/>
                      </a:lnTo>
                      <a:lnTo>
                        <a:pt x="303" y="3"/>
                      </a:lnTo>
                      <a:lnTo>
                        <a:pt x="295" y="5"/>
                      </a:lnTo>
                      <a:lnTo>
                        <a:pt x="287" y="5"/>
                      </a:lnTo>
                      <a:lnTo>
                        <a:pt x="280" y="5"/>
                      </a:lnTo>
                      <a:lnTo>
                        <a:pt x="272" y="7"/>
                      </a:lnTo>
                      <a:lnTo>
                        <a:pt x="263" y="7"/>
                      </a:lnTo>
                      <a:lnTo>
                        <a:pt x="255" y="9"/>
                      </a:lnTo>
                      <a:lnTo>
                        <a:pt x="247" y="11"/>
                      </a:lnTo>
                      <a:lnTo>
                        <a:pt x="238" y="13"/>
                      </a:lnTo>
                      <a:lnTo>
                        <a:pt x="230" y="13"/>
                      </a:lnTo>
                      <a:lnTo>
                        <a:pt x="221" y="15"/>
                      </a:lnTo>
                      <a:lnTo>
                        <a:pt x="213" y="17"/>
                      </a:lnTo>
                      <a:lnTo>
                        <a:pt x="204" y="19"/>
                      </a:lnTo>
                      <a:lnTo>
                        <a:pt x="196" y="19"/>
                      </a:lnTo>
                      <a:lnTo>
                        <a:pt x="187" y="22"/>
                      </a:lnTo>
                      <a:lnTo>
                        <a:pt x="177" y="22"/>
                      </a:lnTo>
                      <a:lnTo>
                        <a:pt x="170" y="24"/>
                      </a:lnTo>
                      <a:lnTo>
                        <a:pt x="160" y="26"/>
                      </a:lnTo>
                      <a:lnTo>
                        <a:pt x="151" y="28"/>
                      </a:lnTo>
                      <a:lnTo>
                        <a:pt x="143" y="30"/>
                      </a:lnTo>
                      <a:lnTo>
                        <a:pt x="133" y="32"/>
                      </a:lnTo>
                      <a:lnTo>
                        <a:pt x="126" y="34"/>
                      </a:lnTo>
                      <a:lnTo>
                        <a:pt x="116" y="38"/>
                      </a:lnTo>
                      <a:lnTo>
                        <a:pt x="109" y="39"/>
                      </a:lnTo>
                      <a:lnTo>
                        <a:pt x="99" y="41"/>
                      </a:lnTo>
                      <a:lnTo>
                        <a:pt x="92" y="45"/>
                      </a:lnTo>
                      <a:lnTo>
                        <a:pt x="84" y="47"/>
                      </a:lnTo>
                      <a:lnTo>
                        <a:pt x="76" y="51"/>
                      </a:lnTo>
                      <a:lnTo>
                        <a:pt x="71" y="53"/>
                      </a:lnTo>
                      <a:lnTo>
                        <a:pt x="63" y="57"/>
                      </a:lnTo>
                      <a:lnTo>
                        <a:pt x="57" y="60"/>
                      </a:lnTo>
                      <a:lnTo>
                        <a:pt x="50" y="62"/>
                      </a:lnTo>
                      <a:lnTo>
                        <a:pt x="44" y="66"/>
                      </a:lnTo>
                      <a:lnTo>
                        <a:pt x="38" y="68"/>
                      </a:lnTo>
                      <a:lnTo>
                        <a:pt x="33" y="72"/>
                      </a:lnTo>
                      <a:lnTo>
                        <a:pt x="21" y="79"/>
                      </a:lnTo>
                      <a:lnTo>
                        <a:pt x="14" y="87"/>
                      </a:lnTo>
                      <a:lnTo>
                        <a:pt x="8" y="96"/>
                      </a:lnTo>
                      <a:lnTo>
                        <a:pt x="2" y="106"/>
                      </a:lnTo>
                      <a:lnTo>
                        <a:pt x="0" y="115"/>
                      </a:lnTo>
                      <a:lnTo>
                        <a:pt x="0" y="125"/>
                      </a:lnTo>
                      <a:lnTo>
                        <a:pt x="0" y="135"/>
                      </a:lnTo>
                      <a:lnTo>
                        <a:pt x="4" y="144"/>
                      </a:lnTo>
                      <a:lnTo>
                        <a:pt x="10" y="154"/>
                      </a:lnTo>
                      <a:lnTo>
                        <a:pt x="18" y="163"/>
                      </a:lnTo>
                      <a:lnTo>
                        <a:pt x="19" y="167"/>
                      </a:lnTo>
                      <a:lnTo>
                        <a:pt x="25" y="171"/>
                      </a:lnTo>
                      <a:lnTo>
                        <a:pt x="31" y="174"/>
                      </a:lnTo>
                      <a:lnTo>
                        <a:pt x="37" y="178"/>
                      </a:lnTo>
                      <a:lnTo>
                        <a:pt x="42" y="182"/>
                      </a:lnTo>
                      <a:lnTo>
                        <a:pt x="48" y="186"/>
                      </a:lnTo>
                      <a:lnTo>
                        <a:pt x="54" y="190"/>
                      </a:lnTo>
                      <a:lnTo>
                        <a:pt x="61" y="195"/>
                      </a:lnTo>
                      <a:lnTo>
                        <a:pt x="67" y="197"/>
                      </a:lnTo>
                      <a:lnTo>
                        <a:pt x="75" y="201"/>
                      </a:lnTo>
                      <a:lnTo>
                        <a:pt x="82" y="205"/>
                      </a:lnTo>
                      <a:lnTo>
                        <a:pt x="92" y="209"/>
                      </a:lnTo>
                      <a:lnTo>
                        <a:pt x="99" y="211"/>
                      </a:lnTo>
                      <a:lnTo>
                        <a:pt x="107" y="214"/>
                      </a:lnTo>
                      <a:lnTo>
                        <a:pt x="116" y="218"/>
                      </a:lnTo>
                      <a:lnTo>
                        <a:pt x="126" y="222"/>
                      </a:lnTo>
                      <a:lnTo>
                        <a:pt x="135" y="226"/>
                      </a:lnTo>
                      <a:lnTo>
                        <a:pt x="143" y="228"/>
                      </a:lnTo>
                      <a:lnTo>
                        <a:pt x="152" y="231"/>
                      </a:lnTo>
                      <a:lnTo>
                        <a:pt x="164" y="235"/>
                      </a:lnTo>
                      <a:lnTo>
                        <a:pt x="173" y="237"/>
                      </a:lnTo>
                      <a:lnTo>
                        <a:pt x="183" y="241"/>
                      </a:lnTo>
                      <a:lnTo>
                        <a:pt x="194" y="243"/>
                      </a:lnTo>
                      <a:lnTo>
                        <a:pt x="206" y="247"/>
                      </a:lnTo>
                      <a:lnTo>
                        <a:pt x="215" y="249"/>
                      </a:lnTo>
                      <a:lnTo>
                        <a:pt x="225" y="252"/>
                      </a:lnTo>
                      <a:lnTo>
                        <a:pt x="236" y="254"/>
                      </a:lnTo>
                      <a:lnTo>
                        <a:pt x="247" y="258"/>
                      </a:lnTo>
                      <a:lnTo>
                        <a:pt x="259" y="260"/>
                      </a:lnTo>
                      <a:lnTo>
                        <a:pt x="270" y="262"/>
                      </a:lnTo>
                      <a:lnTo>
                        <a:pt x="282" y="266"/>
                      </a:lnTo>
                      <a:lnTo>
                        <a:pt x="293" y="268"/>
                      </a:lnTo>
                      <a:lnTo>
                        <a:pt x="303" y="269"/>
                      </a:lnTo>
                      <a:lnTo>
                        <a:pt x="314" y="273"/>
                      </a:lnTo>
                      <a:lnTo>
                        <a:pt x="325" y="275"/>
                      </a:lnTo>
                      <a:lnTo>
                        <a:pt x="337" y="277"/>
                      </a:lnTo>
                      <a:lnTo>
                        <a:pt x="348" y="279"/>
                      </a:lnTo>
                      <a:lnTo>
                        <a:pt x="360" y="283"/>
                      </a:lnTo>
                      <a:lnTo>
                        <a:pt x="371" y="285"/>
                      </a:lnTo>
                      <a:lnTo>
                        <a:pt x="382" y="288"/>
                      </a:lnTo>
                      <a:lnTo>
                        <a:pt x="394" y="290"/>
                      </a:lnTo>
                      <a:lnTo>
                        <a:pt x="405" y="292"/>
                      </a:lnTo>
                      <a:lnTo>
                        <a:pt x="415" y="294"/>
                      </a:lnTo>
                      <a:lnTo>
                        <a:pt x="426" y="298"/>
                      </a:lnTo>
                      <a:lnTo>
                        <a:pt x="437" y="300"/>
                      </a:lnTo>
                      <a:lnTo>
                        <a:pt x="447" y="302"/>
                      </a:lnTo>
                      <a:lnTo>
                        <a:pt x="458" y="304"/>
                      </a:lnTo>
                      <a:lnTo>
                        <a:pt x="470" y="307"/>
                      </a:lnTo>
                      <a:lnTo>
                        <a:pt x="479" y="309"/>
                      </a:lnTo>
                      <a:lnTo>
                        <a:pt x="489" y="311"/>
                      </a:lnTo>
                      <a:lnTo>
                        <a:pt x="498" y="313"/>
                      </a:lnTo>
                      <a:lnTo>
                        <a:pt x="510" y="317"/>
                      </a:lnTo>
                      <a:lnTo>
                        <a:pt x="519" y="319"/>
                      </a:lnTo>
                      <a:lnTo>
                        <a:pt x="529" y="321"/>
                      </a:lnTo>
                      <a:lnTo>
                        <a:pt x="538" y="323"/>
                      </a:lnTo>
                      <a:lnTo>
                        <a:pt x="548" y="326"/>
                      </a:lnTo>
                      <a:lnTo>
                        <a:pt x="557" y="326"/>
                      </a:lnTo>
                      <a:lnTo>
                        <a:pt x="567" y="328"/>
                      </a:lnTo>
                      <a:lnTo>
                        <a:pt x="578" y="330"/>
                      </a:lnTo>
                      <a:lnTo>
                        <a:pt x="589" y="332"/>
                      </a:lnTo>
                      <a:lnTo>
                        <a:pt x="603" y="332"/>
                      </a:lnTo>
                      <a:lnTo>
                        <a:pt x="616" y="334"/>
                      </a:lnTo>
                      <a:lnTo>
                        <a:pt x="631" y="334"/>
                      </a:lnTo>
                      <a:lnTo>
                        <a:pt x="648" y="336"/>
                      </a:lnTo>
                      <a:lnTo>
                        <a:pt x="663" y="336"/>
                      </a:lnTo>
                      <a:lnTo>
                        <a:pt x="681" y="336"/>
                      </a:lnTo>
                      <a:lnTo>
                        <a:pt x="698" y="336"/>
                      </a:lnTo>
                      <a:lnTo>
                        <a:pt x="717" y="336"/>
                      </a:lnTo>
                      <a:lnTo>
                        <a:pt x="736" y="336"/>
                      </a:lnTo>
                      <a:lnTo>
                        <a:pt x="755" y="336"/>
                      </a:lnTo>
                      <a:lnTo>
                        <a:pt x="776" y="336"/>
                      </a:lnTo>
                      <a:lnTo>
                        <a:pt x="796" y="336"/>
                      </a:lnTo>
                      <a:lnTo>
                        <a:pt x="817" y="336"/>
                      </a:lnTo>
                      <a:lnTo>
                        <a:pt x="838" y="334"/>
                      </a:lnTo>
                      <a:lnTo>
                        <a:pt x="861" y="334"/>
                      </a:lnTo>
                      <a:lnTo>
                        <a:pt x="884" y="334"/>
                      </a:lnTo>
                      <a:lnTo>
                        <a:pt x="907" y="332"/>
                      </a:lnTo>
                      <a:lnTo>
                        <a:pt x="929" y="330"/>
                      </a:lnTo>
                      <a:lnTo>
                        <a:pt x="954" y="330"/>
                      </a:lnTo>
                      <a:lnTo>
                        <a:pt x="979" y="328"/>
                      </a:lnTo>
                      <a:lnTo>
                        <a:pt x="1002" y="326"/>
                      </a:lnTo>
                      <a:lnTo>
                        <a:pt x="1026" y="325"/>
                      </a:lnTo>
                      <a:lnTo>
                        <a:pt x="1051" y="323"/>
                      </a:lnTo>
                      <a:lnTo>
                        <a:pt x="1076" y="323"/>
                      </a:lnTo>
                      <a:lnTo>
                        <a:pt x="1100" y="321"/>
                      </a:lnTo>
                      <a:lnTo>
                        <a:pt x="1127" y="319"/>
                      </a:lnTo>
                      <a:lnTo>
                        <a:pt x="1150" y="317"/>
                      </a:lnTo>
                      <a:lnTo>
                        <a:pt x="1176" y="317"/>
                      </a:lnTo>
                      <a:lnTo>
                        <a:pt x="1201" y="313"/>
                      </a:lnTo>
                      <a:lnTo>
                        <a:pt x="1226" y="311"/>
                      </a:lnTo>
                      <a:lnTo>
                        <a:pt x="1250" y="309"/>
                      </a:lnTo>
                      <a:lnTo>
                        <a:pt x="1275" y="307"/>
                      </a:lnTo>
                      <a:lnTo>
                        <a:pt x="1300" y="306"/>
                      </a:lnTo>
                      <a:lnTo>
                        <a:pt x="1325" y="304"/>
                      </a:lnTo>
                      <a:lnTo>
                        <a:pt x="1347" y="302"/>
                      </a:lnTo>
                      <a:lnTo>
                        <a:pt x="1372" y="300"/>
                      </a:lnTo>
                      <a:lnTo>
                        <a:pt x="1395" y="298"/>
                      </a:lnTo>
                      <a:lnTo>
                        <a:pt x="1420" y="296"/>
                      </a:lnTo>
                      <a:lnTo>
                        <a:pt x="1442" y="294"/>
                      </a:lnTo>
                      <a:lnTo>
                        <a:pt x="1465" y="292"/>
                      </a:lnTo>
                      <a:lnTo>
                        <a:pt x="1486" y="288"/>
                      </a:lnTo>
                      <a:lnTo>
                        <a:pt x="1509" y="287"/>
                      </a:lnTo>
                      <a:lnTo>
                        <a:pt x="1530" y="285"/>
                      </a:lnTo>
                      <a:lnTo>
                        <a:pt x="1553" y="285"/>
                      </a:lnTo>
                      <a:lnTo>
                        <a:pt x="1572" y="281"/>
                      </a:lnTo>
                      <a:lnTo>
                        <a:pt x="1592" y="279"/>
                      </a:lnTo>
                      <a:lnTo>
                        <a:pt x="1611" y="277"/>
                      </a:lnTo>
                      <a:lnTo>
                        <a:pt x="1630" y="275"/>
                      </a:lnTo>
                      <a:lnTo>
                        <a:pt x="1648" y="273"/>
                      </a:lnTo>
                      <a:lnTo>
                        <a:pt x="1665" y="271"/>
                      </a:lnTo>
                      <a:lnTo>
                        <a:pt x="1680" y="269"/>
                      </a:lnTo>
                      <a:lnTo>
                        <a:pt x="1697" y="269"/>
                      </a:lnTo>
                      <a:lnTo>
                        <a:pt x="1712" y="268"/>
                      </a:lnTo>
                      <a:lnTo>
                        <a:pt x="1727" y="266"/>
                      </a:lnTo>
                      <a:lnTo>
                        <a:pt x="1741" y="264"/>
                      </a:lnTo>
                      <a:lnTo>
                        <a:pt x="1754" y="264"/>
                      </a:lnTo>
                      <a:lnTo>
                        <a:pt x="1763" y="262"/>
                      </a:lnTo>
                      <a:lnTo>
                        <a:pt x="1775" y="262"/>
                      </a:lnTo>
                      <a:lnTo>
                        <a:pt x="1786" y="260"/>
                      </a:lnTo>
                      <a:lnTo>
                        <a:pt x="1796" y="260"/>
                      </a:lnTo>
                      <a:lnTo>
                        <a:pt x="1803" y="258"/>
                      </a:lnTo>
                      <a:lnTo>
                        <a:pt x="1811" y="258"/>
                      </a:lnTo>
                      <a:lnTo>
                        <a:pt x="1819" y="256"/>
                      </a:lnTo>
                      <a:lnTo>
                        <a:pt x="1828" y="256"/>
                      </a:lnTo>
                      <a:lnTo>
                        <a:pt x="1836" y="254"/>
                      </a:lnTo>
                      <a:lnTo>
                        <a:pt x="1843" y="252"/>
                      </a:lnTo>
                      <a:lnTo>
                        <a:pt x="1851" y="250"/>
                      </a:lnTo>
                      <a:lnTo>
                        <a:pt x="1858" y="250"/>
                      </a:lnTo>
                      <a:lnTo>
                        <a:pt x="1866" y="249"/>
                      </a:lnTo>
                      <a:lnTo>
                        <a:pt x="1874" y="247"/>
                      </a:lnTo>
                      <a:lnTo>
                        <a:pt x="1879" y="245"/>
                      </a:lnTo>
                      <a:lnTo>
                        <a:pt x="1887" y="243"/>
                      </a:lnTo>
                      <a:lnTo>
                        <a:pt x="1895" y="241"/>
                      </a:lnTo>
                      <a:lnTo>
                        <a:pt x="1902" y="239"/>
                      </a:lnTo>
                      <a:lnTo>
                        <a:pt x="1908" y="237"/>
                      </a:lnTo>
                      <a:lnTo>
                        <a:pt x="1915" y="235"/>
                      </a:lnTo>
                      <a:lnTo>
                        <a:pt x="1921" y="231"/>
                      </a:lnTo>
                      <a:lnTo>
                        <a:pt x="1929" y="230"/>
                      </a:lnTo>
                      <a:lnTo>
                        <a:pt x="1934" y="228"/>
                      </a:lnTo>
                      <a:lnTo>
                        <a:pt x="1942" y="226"/>
                      </a:lnTo>
                      <a:lnTo>
                        <a:pt x="1948" y="222"/>
                      </a:lnTo>
                      <a:lnTo>
                        <a:pt x="1953" y="220"/>
                      </a:lnTo>
                      <a:lnTo>
                        <a:pt x="1959" y="216"/>
                      </a:lnTo>
                      <a:lnTo>
                        <a:pt x="1965" y="214"/>
                      </a:lnTo>
                      <a:lnTo>
                        <a:pt x="1970" y="212"/>
                      </a:lnTo>
                      <a:lnTo>
                        <a:pt x="1976" y="209"/>
                      </a:lnTo>
                      <a:lnTo>
                        <a:pt x="1980" y="207"/>
                      </a:lnTo>
                      <a:lnTo>
                        <a:pt x="1986" y="203"/>
                      </a:lnTo>
                      <a:lnTo>
                        <a:pt x="1995" y="197"/>
                      </a:lnTo>
                      <a:lnTo>
                        <a:pt x="2005" y="192"/>
                      </a:lnTo>
                      <a:lnTo>
                        <a:pt x="2012" y="186"/>
                      </a:lnTo>
                      <a:lnTo>
                        <a:pt x="2020" y="178"/>
                      </a:lnTo>
                      <a:lnTo>
                        <a:pt x="2026" y="173"/>
                      </a:lnTo>
                      <a:lnTo>
                        <a:pt x="2033" y="167"/>
                      </a:lnTo>
                      <a:lnTo>
                        <a:pt x="2037" y="159"/>
                      </a:lnTo>
                      <a:lnTo>
                        <a:pt x="2043" y="152"/>
                      </a:lnTo>
                      <a:lnTo>
                        <a:pt x="2045" y="146"/>
                      </a:lnTo>
                      <a:lnTo>
                        <a:pt x="2048" y="138"/>
                      </a:lnTo>
                      <a:lnTo>
                        <a:pt x="2050" y="131"/>
                      </a:lnTo>
                      <a:lnTo>
                        <a:pt x="2050" y="125"/>
                      </a:lnTo>
                      <a:lnTo>
                        <a:pt x="2050" y="117"/>
                      </a:lnTo>
                      <a:lnTo>
                        <a:pt x="2050" y="112"/>
                      </a:lnTo>
                      <a:lnTo>
                        <a:pt x="2048" y="104"/>
                      </a:lnTo>
                      <a:lnTo>
                        <a:pt x="2045" y="96"/>
                      </a:lnTo>
                      <a:lnTo>
                        <a:pt x="2041" y="89"/>
                      </a:lnTo>
                      <a:lnTo>
                        <a:pt x="2037" y="83"/>
                      </a:lnTo>
                      <a:lnTo>
                        <a:pt x="2031" y="76"/>
                      </a:lnTo>
                      <a:lnTo>
                        <a:pt x="2024" y="70"/>
                      </a:lnTo>
                      <a:lnTo>
                        <a:pt x="2014" y="64"/>
                      </a:lnTo>
                      <a:lnTo>
                        <a:pt x="2007" y="60"/>
                      </a:lnTo>
                      <a:lnTo>
                        <a:pt x="2001" y="57"/>
                      </a:lnTo>
                      <a:lnTo>
                        <a:pt x="1995" y="57"/>
                      </a:lnTo>
                      <a:lnTo>
                        <a:pt x="1989" y="53"/>
                      </a:lnTo>
                      <a:lnTo>
                        <a:pt x="1984" y="51"/>
                      </a:lnTo>
                      <a:lnTo>
                        <a:pt x="1978" y="49"/>
                      </a:lnTo>
                      <a:lnTo>
                        <a:pt x="1972" y="49"/>
                      </a:lnTo>
                      <a:lnTo>
                        <a:pt x="1967" y="47"/>
                      </a:lnTo>
                      <a:lnTo>
                        <a:pt x="1961" y="45"/>
                      </a:lnTo>
                      <a:lnTo>
                        <a:pt x="1953" y="43"/>
                      </a:lnTo>
                      <a:lnTo>
                        <a:pt x="1948" y="43"/>
                      </a:lnTo>
                      <a:lnTo>
                        <a:pt x="1940" y="41"/>
                      </a:lnTo>
                      <a:lnTo>
                        <a:pt x="1934" y="39"/>
                      </a:lnTo>
                      <a:lnTo>
                        <a:pt x="1927" y="38"/>
                      </a:lnTo>
                      <a:lnTo>
                        <a:pt x="1921" y="38"/>
                      </a:lnTo>
                      <a:lnTo>
                        <a:pt x="1914" y="36"/>
                      </a:lnTo>
                      <a:lnTo>
                        <a:pt x="1908" y="36"/>
                      </a:lnTo>
                      <a:lnTo>
                        <a:pt x="1900" y="36"/>
                      </a:lnTo>
                      <a:lnTo>
                        <a:pt x="1893" y="34"/>
                      </a:lnTo>
                      <a:lnTo>
                        <a:pt x="1885" y="34"/>
                      </a:lnTo>
                      <a:lnTo>
                        <a:pt x="1879" y="34"/>
                      </a:lnTo>
                      <a:lnTo>
                        <a:pt x="1872" y="32"/>
                      </a:lnTo>
                      <a:lnTo>
                        <a:pt x="1864" y="32"/>
                      </a:lnTo>
                      <a:lnTo>
                        <a:pt x="1857" y="32"/>
                      </a:lnTo>
                      <a:lnTo>
                        <a:pt x="1851" y="32"/>
                      </a:lnTo>
                      <a:lnTo>
                        <a:pt x="1843" y="32"/>
                      </a:lnTo>
                      <a:lnTo>
                        <a:pt x="1838" y="32"/>
                      </a:lnTo>
                      <a:lnTo>
                        <a:pt x="1830" y="30"/>
                      </a:lnTo>
                      <a:lnTo>
                        <a:pt x="1822" y="30"/>
                      </a:lnTo>
                      <a:lnTo>
                        <a:pt x="1815" y="30"/>
                      </a:lnTo>
                      <a:lnTo>
                        <a:pt x="1809" y="30"/>
                      </a:lnTo>
                      <a:lnTo>
                        <a:pt x="1803" y="30"/>
                      </a:lnTo>
                      <a:lnTo>
                        <a:pt x="1798" y="30"/>
                      </a:lnTo>
                      <a:lnTo>
                        <a:pt x="1790" y="30"/>
                      </a:lnTo>
                      <a:lnTo>
                        <a:pt x="1784" y="30"/>
                      </a:lnTo>
                      <a:lnTo>
                        <a:pt x="1777" y="30"/>
                      </a:lnTo>
                      <a:lnTo>
                        <a:pt x="1773" y="32"/>
                      </a:lnTo>
                      <a:lnTo>
                        <a:pt x="1765" y="32"/>
                      </a:lnTo>
                      <a:lnTo>
                        <a:pt x="1762" y="32"/>
                      </a:lnTo>
                      <a:lnTo>
                        <a:pt x="1756" y="32"/>
                      </a:lnTo>
                      <a:lnTo>
                        <a:pt x="1752" y="32"/>
                      </a:lnTo>
                      <a:lnTo>
                        <a:pt x="1741" y="32"/>
                      </a:lnTo>
                      <a:lnTo>
                        <a:pt x="1733" y="32"/>
                      </a:lnTo>
                      <a:lnTo>
                        <a:pt x="1724" y="32"/>
                      </a:lnTo>
                      <a:lnTo>
                        <a:pt x="1720" y="34"/>
                      </a:lnTo>
                      <a:lnTo>
                        <a:pt x="1714" y="34"/>
                      </a:lnTo>
                      <a:lnTo>
                        <a:pt x="1710" y="34"/>
                      </a:lnTo>
                      <a:lnTo>
                        <a:pt x="1708" y="34"/>
                      </a:lnTo>
                      <a:lnTo>
                        <a:pt x="1708" y="36"/>
                      </a:lnTo>
                      <a:lnTo>
                        <a:pt x="1708" y="108"/>
                      </a:lnTo>
                      <a:lnTo>
                        <a:pt x="1705" y="108"/>
                      </a:lnTo>
                      <a:lnTo>
                        <a:pt x="1701" y="110"/>
                      </a:lnTo>
                      <a:lnTo>
                        <a:pt x="1695" y="110"/>
                      </a:lnTo>
                      <a:lnTo>
                        <a:pt x="1691" y="112"/>
                      </a:lnTo>
                      <a:lnTo>
                        <a:pt x="1686" y="114"/>
                      </a:lnTo>
                      <a:lnTo>
                        <a:pt x="1680" y="117"/>
                      </a:lnTo>
                      <a:lnTo>
                        <a:pt x="1672" y="119"/>
                      </a:lnTo>
                      <a:lnTo>
                        <a:pt x="1665" y="121"/>
                      </a:lnTo>
                      <a:lnTo>
                        <a:pt x="1655" y="123"/>
                      </a:lnTo>
                      <a:lnTo>
                        <a:pt x="1648" y="127"/>
                      </a:lnTo>
                      <a:lnTo>
                        <a:pt x="1636" y="131"/>
                      </a:lnTo>
                      <a:lnTo>
                        <a:pt x="1625" y="133"/>
                      </a:lnTo>
                      <a:lnTo>
                        <a:pt x="1613" y="136"/>
                      </a:lnTo>
                      <a:lnTo>
                        <a:pt x="1602" y="140"/>
                      </a:lnTo>
                      <a:lnTo>
                        <a:pt x="1589" y="144"/>
                      </a:lnTo>
                      <a:lnTo>
                        <a:pt x="1575" y="148"/>
                      </a:lnTo>
                      <a:lnTo>
                        <a:pt x="1560" y="152"/>
                      </a:lnTo>
                      <a:lnTo>
                        <a:pt x="1545" y="155"/>
                      </a:lnTo>
                      <a:lnTo>
                        <a:pt x="1528" y="159"/>
                      </a:lnTo>
                      <a:lnTo>
                        <a:pt x="1513" y="163"/>
                      </a:lnTo>
                      <a:lnTo>
                        <a:pt x="1494" y="167"/>
                      </a:lnTo>
                      <a:lnTo>
                        <a:pt x="1477" y="171"/>
                      </a:lnTo>
                      <a:lnTo>
                        <a:pt x="1458" y="174"/>
                      </a:lnTo>
                      <a:lnTo>
                        <a:pt x="1439" y="178"/>
                      </a:lnTo>
                      <a:lnTo>
                        <a:pt x="1420" y="182"/>
                      </a:lnTo>
                      <a:lnTo>
                        <a:pt x="1399" y="186"/>
                      </a:lnTo>
                      <a:lnTo>
                        <a:pt x="1378" y="188"/>
                      </a:lnTo>
                      <a:lnTo>
                        <a:pt x="1357" y="192"/>
                      </a:lnTo>
                      <a:lnTo>
                        <a:pt x="1334" y="195"/>
                      </a:lnTo>
                      <a:lnTo>
                        <a:pt x="1311" y="199"/>
                      </a:lnTo>
                      <a:lnTo>
                        <a:pt x="1287" y="201"/>
                      </a:lnTo>
                      <a:lnTo>
                        <a:pt x="1264" y="205"/>
                      </a:lnTo>
                      <a:lnTo>
                        <a:pt x="1239" y="207"/>
                      </a:lnTo>
                      <a:lnTo>
                        <a:pt x="1214" y="209"/>
                      </a:lnTo>
                      <a:lnTo>
                        <a:pt x="1188" y="211"/>
                      </a:lnTo>
                      <a:lnTo>
                        <a:pt x="1161" y="212"/>
                      </a:lnTo>
                      <a:lnTo>
                        <a:pt x="1135" y="214"/>
                      </a:lnTo>
                      <a:lnTo>
                        <a:pt x="1108" y="216"/>
                      </a:lnTo>
                      <a:lnTo>
                        <a:pt x="1080" y="216"/>
                      </a:lnTo>
                      <a:lnTo>
                        <a:pt x="1051" y="216"/>
                      </a:lnTo>
                      <a:lnTo>
                        <a:pt x="1023" y="216"/>
                      </a:lnTo>
                      <a:lnTo>
                        <a:pt x="994" y="218"/>
                      </a:lnTo>
                      <a:lnTo>
                        <a:pt x="964" y="216"/>
                      </a:lnTo>
                      <a:lnTo>
                        <a:pt x="933" y="216"/>
                      </a:lnTo>
                      <a:lnTo>
                        <a:pt x="903" y="214"/>
                      </a:lnTo>
                      <a:lnTo>
                        <a:pt x="872" y="214"/>
                      </a:lnTo>
                      <a:lnTo>
                        <a:pt x="840" y="211"/>
                      </a:lnTo>
                      <a:lnTo>
                        <a:pt x="810" y="209"/>
                      </a:lnTo>
                      <a:lnTo>
                        <a:pt x="777" y="205"/>
                      </a:lnTo>
                      <a:lnTo>
                        <a:pt x="745" y="203"/>
                      </a:lnTo>
                      <a:lnTo>
                        <a:pt x="711" y="197"/>
                      </a:lnTo>
                      <a:lnTo>
                        <a:pt x="679" y="193"/>
                      </a:lnTo>
                      <a:lnTo>
                        <a:pt x="644" y="188"/>
                      </a:lnTo>
                      <a:lnTo>
                        <a:pt x="610" y="184"/>
                      </a:lnTo>
                      <a:lnTo>
                        <a:pt x="576" y="176"/>
                      </a:lnTo>
                      <a:lnTo>
                        <a:pt x="540" y="171"/>
                      </a:lnTo>
                      <a:lnTo>
                        <a:pt x="506" y="163"/>
                      </a:lnTo>
                      <a:lnTo>
                        <a:pt x="470" y="155"/>
                      </a:lnTo>
                      <a:lnTo>
                        <a:pt x="434" y="148"/>
                      </a:lnTo>
                      <a:lnTo>
                        <a:pt x="398" y="138"/>
                      </a:lnTo>
                      <a:lnTo>
                        <a:pt x="361" y="129"/>
                      </a:lnTo>
                      <a:lnTo>
                        <a:pt x="325" y="119"/>
                      </a:lnTo>
                      <a:lnTo>
                        <a:pt x="377" y="0"/>
                      </a:lnTo>
                      <a:lnTo>
                        <a:pt x="377" y="0"/>
                      </a:lnTo>
                      <a:close/>
                    </a:path>
                  </a:pathLst>
                </a:custGeom>
                <a:solidFill>
                  <a:srgbClr val="3BE3FC"/>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38" name="Freeform 14"/>
                <p:cNvSpPr>
                  <a:spLocks/>
                </p:cNvSpPr>
                <p:nvPr/>
              </p:nvSpPr>
              <p:spPr bwMode="auto">
                <a:xfrm>
                  <a:off x="7583140" y="4026650"/>
                  <a:ext cx="143392" cy="143392"/>
                </a:xfrm>
                <a:custGeom>
                  <a:avLst/>
                  <a:gdLst/>
                  <a:ahLst/>
                  <a:cxnLst>
                    <a:cxn ang="0">
                      <a:pos x="51" y="105"/>
                    </a:cxn>
                    <a:cxn ang="0">
                      <a:pos x="57" y="103"/>
                    </a:cxn>
                    <a:cxn ang="0">
                      <a:pos x="63" y="103"/>
                    </a:cxn>
                    <a:cxn ang="0">
                      <a:pos x="66" y="101"/>
                    </a:cxn>
                    <a:cxn ang="0">
                      <a:pos x="72" y="99"/>
                    </a:cxn>
                    <a:cxn ang="0">
                      <a:pos x="80" y="93"/>
                    </a:cxn>
                    <a:cxn ang="0">
                      <a:pos x="89" y="88"/>
                    </a:cxn>
                    <a:cxn ang="0">
                      <a:pos x="95" y="80"/>
                    </a:cxn>
                    <a:cxn ang="0">
                      <a:pos x="99" y="70"/>
                    </a:cxn>
                    <a:cxn ang="0">
                      <a:pos x="102" y="61"/>
                    </a:cxn>
                    <a:cxn ang="0">
                      <a:pos x="104" y="51"/>
                    </a:cxn>
                    <a:cxn ang="0">
                      <a:pos x="102" y="46"/>
                    </a:cxn>
                    <a:cxn ang="0">
                      <a:pos x="102" y="40"/>
                    </a:cxn>
                    <a:cxn ang="0">
                      <a:pos x="101" y="36"/>
                    </a:cxn>
                    <a:cxn ang="0">
                      <a:pos x="99" y="31"/>
                    </a:cxn>
                    <a:cxn ang="0">
                      <a:pos x="95" y="23"/>
                    </a:cxn>
                    <a:cxn ang="0">
                      <a:pos x="89" y="15"/>
                    </a:cxn>
                    <a:cxn ang="0">
                      <a:pos x="80" y="8"/>
                    </a:cxn>
                    <a:cxn ang="0">
                      <a:pos x="72" y="4"/>
                    </a:cxn>
                    <a:cxn ang="0">
                      <a:pos x="66" y="0"/>
                    </a:cxn>
                    <a:cxn ang="0">
                      <a:pos x="63" y="0"/>
                    </a:cxn>
                    <a:cxn ang="0">
                      <a:pos x="57" y="0"/>
                    </a:cxn>
                    <a:cxn ang="0">
                      <a:pos x="51" y="0"/>
                    </a:cxn>
                    <a:cxn ang="0">
                      <a:pos x="45" y="0"/>
                    </a:cxn>
                    <a:cxn ang="0">
                      <a:pos x="40" y="0"/>
                    </a:cxn>
                    <a:cxn ang="0">
                      <a:pos x="36" y="0"/>
                    </a:cxn>
                    <a:cxn ang="0">
                      <a:pos x="30" y="4"/>
                    </a:cxn>
                    <a:cxn ang="0">
                      <a:pos x="23" y="8"/>
                    </a:cxn>
                    <a:cxn ang="0">
                      <a:pos x="15" y="15"/>
                    </a:cxn>
                    <a:cxn ang="0">
                      <a:pos x="7" y="23"/>
                    </a:cxn>
                    <a:cxn ang="0">
                      <a:pos x="4" y="31"/>
                    </a:cxn>
                    <a:cxn ang="0">
                      <a:pos x="0" y="36"/>
                    </a:cxn>
                    <a:cxn ang="0">
                      <a:pos x="0" y="40"/>
                    </a:cxn>
                    <a:cxn ang="0">
                      <a:pos x="0" y="46"/>
                    </a:cxn>
                    <a:cxn ang="0">
                      <a:pos x="0" y="51"/>
                    </a:cxn>
                    <a:cxn ang="0">
                      <a:pos x="0" y="61"/>
                    </a:cxn>
                    <a:cxn ang="0">
                      <a:pos x="4" y="70"/>
                    </a:cxn>
                    <a:cxn ang="0">
                      <a:pos x="7" y="80"/>
                    </a:cxn>
                    <a:cxn ang="0">
                      <a:pos x="15" y="88"/>
                    </a:cxn>
                    <a:cxn ang="0">
                      <a:pos x="23" y="93"/>
                    </a:cxn>
                    <a:cxn ang="0">
                      <a:pos x="30" y="99"/>
                    </a:cxn>
                    <a:cxn ang="0">
                      <a:pos x="36" y="101"/>
                    </a:cxn>
                    <a:cxn ang="0">
                      <a:pos x="40" y="103"/>
                    </a:cxn>
                    <a:cxn ang="0">
                      <a:pos x="45" y="103"/>
                    </a:cxn>
                    <a:cxn ang="0">
                      <a:pos x="51" y="105"/>
                    </a:cxn>
                    <a:cxn ang="0">
                      <a:pos x="51" y="105"/>
                    </a:cxn>
                  </a:cxnLst>
                  <a:rect l="0" t="0" r="r" b="b"/>
                  <a:pathLst>
                    <a:path w="104" h="105">
                      <a:moveTo>
                        <a:pt x="51" y="105"/>
                      </a:moveTo>
                      <a:lnTo>
                        <a:pt x="57" y="103"/>
                      </a:lnTo>
                      <a:lnTo>
                        <a:pt x="63" y="103"/>
                      </a:lnTo>
                      <a:lnTo>
                        <a:pt x="66" y="101"/>
                      </a:lnTo>
                      <a:lnTo>
                        <a:pt x="72" y="99"/>
                      </a:lnTo>
                      <a:lnTo>
                        <a:pt x="80" y="93"/>
                      </a:lnTo>
                      <a:lnTo>
                        <a:pt x="89" y="88"/>
                      </a:lnTo>
                      <a:lnTo>
                        <a:pt x="95" y="80"/>
                      </a:lnTo>
                      <a:lnTo>
                        <a:pt x="99" y="70"/>
                      </a:lnTo>
                      <a:lnTo>
                        <a:pt x="102" y="61"/>
                      </a:lnTo>
                      <a:lnTo>
                        <a:pt x="104" y="51"/>
                      </a:lnTo>
                      <a:lnTo>
                        <a:pt x="102" y="46"/>
                      </a:lnTo>
                      <a:lnTo>
                        <a:pt x="102" y="40"/>
                      </a:lnTo>
                      <a:lnTo>
                        <a:pt x="101" y="36"/>
                      </a:lnTo>
                      <a:lnTo>
                        <a:pt x="99" y="31"/>
                      </a:lnTo>
                      <a:lnTo>
                        <a:pt x="95" y="23"/>
                      </a:lnTo>
                      <a:lnTo>
                        <a:pt x="89" y="15"/>
                      </a:lnTo>
                      <a:lnTo>
                        <a:pt x="80" y="8"/>
                      </a:lnTo>
                      <a:lnTo>
                        <a:pt x="72" y="4"/>
                      </a:lnTo>
                      <a:lnTo>
                        <a:pt x="66" y="0"/>
                      </a:lnTo>
                      <a:lnTo>
                        <a:pt x="63" y="0"/>
                      </a:lnTo>
                      <a:lnTo>
                        <a:pt x="57" y="0"/>
                      </a:lnTo>
                      <a:lnTo>
                        <a:pt x="51" y="0"/>
                      </a:lnTo>
                      <a:lnTo>
                        <a:pt x="45" y="0"/>
                      </a:lnTo>
                      <a:lnTo>
                        <a:pt x="40" y="0"/>
                      </a:lnTo>
                      <a:lnTo>
                        <a:pt x="36" y="0"/>
                      </a:lnTo>
                      <a:lnTo>
                        <a:pt x="30" y="4"/>
                      </a:lnTo>
                      <a:lnTo>
                        <a:pt x="23" y="8"/>
                      </a:lnTo>
                      <a:lnTo>
                        <a:pt x="15" y="15"/>
                      </a:lnTo>
                      <a:lnTo>
                        <a:pt x="7" y="23"/>
                      </a:lnTo>
                      <a:lnTo>
                        <a:pt x="4" y="31"/>
                      </a:lnTo>
                      <a:lnTo>
                        <a:pt x="0" y="36"/>
                      </a:lnTo>
                      <a:lnTo>
                        <a:pt x="0" y="40"/>
                      </a:lnTo>
                      <a:lnTo>
                        <a:pt x="0" y="46"/>
                      </a:lnTo>
                      <a:lnTo>
                        <a:pt x="0" y="51"/>
                      </a:lnTo>
                      <a:lnTo>
                        <a:pt x="0" y="61"/>
                      </a:lnTo>
                      <a:lnTo>
                        <a:pt x="4" y="70"/>
                      </a:lnTo>
                      <a:lnTo>
                        <a:pt x="7" y="80"/>
                      </a:lnTo>
                      <a:lnTo>
                        <a:pt x="15" y="88"/>
                      </a:lnTo>
                      <a:lnTo>
                        <a:pt x="23" y="93"/>
                      </a:lnTo>
                      <a:lnTo>
                        <a:pt x="30" y="99"/>
                      </a:lnTo>
                      <a:lnTo>
                        <a:pt x="36" y="101"/>
                      </a:lnTo>
                      <a:lnTo>
                        <a:pt x="40" y="103"/>
                      </a:lnTo>
                      <a:lnTo>
                        <a:pt x="45" y="103"/>
                      </a:lnTo>
                      <a:lnTo>
                        <a:pt x="51" y="105"/>
                      </a:lnTo>
                      <a:lnTo>
                        <a:pt x="51" y="105"/>
                      </a:lnTo>
                      <a:close/>
                    </a:path>
                  </a:pathLst>
                </a:custGeom>
                <a:solidFill>
                  <a:srgbClr val="26F2BF"/>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0" name="Freeform 16"/>
                <p:cNvSpPr>
                  <a:spLocks/>
                </p:cNvSpPr>
                <p:nvPr/>
              </p:nvSpPr>
              <p:spPr bwMode="auto">
                <a:xfrm>
                  <a:off x="5845891" y="3466871"/>
                  <a:ext cx="1922005" cy="234392"/>
                </a:xfrm>
                <a:custGeom>
                  <a:avLst/>
                  <a:gdLst/>
                  <a:ahLst/>
                  <a:cxnLst>
                    <a:cxn ang="0">
                      <a:pos x="54" y="10"/>
                    </a:cxn>
                    <a:cxn ang="0">
                      <a:pos x="76" y="21"/>
                    </a:cxn>
                    <a:cxn ang="0">
                      <a:pos x="101" y="33"/>
                    </a:cxn>
                    <a:cxn ang="0">
                      <a:pos x="122" y="40"/>
                    </a:cxn>
                    <a:cxn ang="0">
                      <a:pos x="149" y="48"/>
                    </a:cxn>
                    <a:cxn ang="0">
                      <a:pos x="181" y="57"/>
                    </a:cxn>
                    <a:cxn ang="0">
                      <a:pos x="219" y="67"/>
                    </a:cxn>
                    <a:cxn ang="0">
                      <a:pos x="263" y="74"/>
                    </a:cxn>
                    <a:cxn ang="0">
                      <a:pos x="310" y="84"/>
                    </a:cxn>
                    <a:cxn ang="0">
                      <a:pos x="365" y="93"/>
                    </a:cxn>
                    <a:cxn ang="0">
                      <a:pos x="428" y="101"/>
                    </a:cxn>
                    <a:cxn ang="0">
                      <a:pos x="496" y="109"/>
                    </a:cxn>
                    <a:cxn ang="0">
                      <a:pos x="566" y="114"/>
                    </a:cxn>
                    <a:cxn ang="0">
                      <a:pos x="637" y="116"/>
                    </a:cxn>
                    <a:cxn ang="0">
                      <a:pos x="707" y="116"/>
                    </a:cxn>
                    <a:cxn ang="0">
                      <a:pos x="775" y="114"/>
                    </a:cxn>
                    <a:cxn ang="0">
                      <a:pos x="844" y="111"/>
                    </a:cxn>
                    <a:cxn ang="0">
                      <a:pos x="910" y="105"/>
                    </a:cxn>
                    <a:cxn ang="0">
                      <a:pos x="975" y="97"/>
                    </a:cxn>
                    <a:cxn ang="0">
                      <a:pos x="1038" y="90"/>
                    </a:cxn>
                    <a:cxn ang="0">
                      <a:pos x="1096" y="80"/>
                    </a:cxn>
                    <a:cxn ang="0">
                      <a:pos x="1152" y="71"/>
                    </a:cxn>
                    <a:cxn ang="0">
                      <a:pos x="1205" y="61"/>
                    </a:cxn>
                    <a:cxn ang="0">
                      <a:pos x="1252" y="50"/>
                    </a:cxn>
                    <a:cxn ang="0">
                      <a:pos x="1296" y="40"/>
                    </a:cxn>
                    <a:cxn ang="0">
                      <a:pos x="1334" y="31"/>
                    </a:cxn>
                    <a:cxn ang="0">
                      <a:pos x="1366" y="21"/>
                    </a:cxn>
                    <a:cxn ang="0">
                      <a:pos x="1393" y="65"/>
                    </a:cxn>
                    <a:cxn ang="0">
                      <a:pos x="1368" y="71"/>
                    </a:cxn>
                    <a:cxn ang="0">
                      <a:pos x="1342" y="78"/>
                    </a:cxn>
                    <a:cxn ang="0">
                      <a:pos x="1307" y="88"/>
                    </a:cxn>
                    <a:cxn ang="0">
                      <a:pos x="1266" y="97"/>
                    </a:cxn>
                    <a:cxn ang="0">
                      <a:pos x="1216" y="109"/>
                    </a:cxn>
                    <a:cxn ang="0">
                      <a:pos x="1161" y="120"/>
                    </a:cxn>
                    <a:cxn ang="0">
                      <a:pos x="1100" y="130"/>
                    </a:cxn>
                    <a:cxn ang="0">
                      <a:pos x="1034" y="139"/>
                    </a:cxn>
                    <a:cxn ang="0">
                      <a:pos x="965" y="150"/>
                    </a:cxn>
                    <a:cxn ang="0">
                      <a:pos x="893" y="158"/>
                    </a:cxn>
                    <a:cxn ang="0">
                      <a:pos x="817" y="164"/>
                    </a:cxn>
                    <a:cxn ang="0">
                      <a:pos x="741" y="168"/>
                    </a:cxn>
                    <a:cxn ang="0">
                      <a:pos x="663" y="168"/>
                    </a:cxn>
                    <a:cxn ang="0">
                      <a:pos x="585" y="166"/>
                    </a:cxn>
                    <a:cxn ang="0">
                      <a:pos x="509" y="160"/>
                    </a:cxn>
                    <a:cxn ang="0">
                      <a:pos x="437" y="150"/>
                    </a:cxn>
                    <a:cxn ang="0">
                      <a:pos x="371" y="143"/>
                    </a:cxn>
                    <a:cxn ang="0">
                      <a:pos x="314" y="133"/>
                    </a:cxn>
                    <a:cxn ang="0">
                      <a:pos x="261" y="126"/>
                    </a:cxn>
                    <a:cxn ang="0">
                      <a:pos x="215" y="116"/>
                    </a:cxn>
                    <a:cxn ang="0">
                      <a:pos x="173" y="107"/>
                    </a:cxn>
                    <a:cxn ang="0">
                      <a:pos x="137" y="99"/>
                    </a:cxn>
                    <a:cxn ang="0">
                      <a:pos x="107" y="90"/>
                    </a:cxn>
                    <a:cxn ang="0">
                      <a:pos x="82" y="82"/>
                    </a:cxn>
                    <a:cxn ang="0">
                      <a:pos x="55" y="71"/>
                    </a:cxn>
                    <a:cxn ang="0">
                      <a:pos x="27" y="57"/>
                    </a:cxn>
                    <a:cxn ang="0">
                      <a:pos x="8" y="44"/>
                    </a:cxn>
                    <a:cxn ang="0">
                      <a:pos x="0" y="21"/>
                    </a:cxn>
                    <a:cxn ang="0">
                      <a:pos x="40" y="0"/>
                    </a:cxn>
                  </a:cxnLst>
                  <a:rect l="0" t="0" r="r" b="b"/>
                  <a:pathLst>
                    <a:path w="1395" h="169">
                      <a:moveTo>
                        <a:pt x="40" y="0"/>
                      </a:moveTo>
                      <a:lnTo>
                        <a:pt x="42" y="2"/>
                      </a:lnTo>
                      <a:lnTo>
                        <a:pt x="46" y="4"/>
                      </a:lnTo>
                      <a:lnTo>
                        <a:pt x="54" y="10"/>
                      </a:lnTo>
                      <a:lnTo>
                        <a:pt x="57" y="12"/>
                      </a:lnTo>
                      <a:lnTo>
                        <a:pt x="63" y="16"/>
                      </a:lnTo>
                      <a:lnTo>
                        <a:pt x="69" y="17"/>
                      </a:lnTo>
                      <a:lnTo>
                        <a:pt x="76" y="21"/>
                      </a:lnTo>
                      <a:lnTo>
                        <a:pt x="82" y="25"/>
                      </a:lnTo>
                      <a:lnTo>
                        <a:pt x="92" y="29"/>
                      </a:lnTo>
                      <a:lnTo>
                        <a:pt x="95" y="31"/>
                      </a:lnTo>
                      <a:lnTo>
                        <a:pt x="101" y="33"/>
                      </a:lnTo>
                      <a:lnTo>
                        <a:pt x="107" y="35"/>
                      </a:lnTo>
                      <a:lnTo>
                        <a:pt x="112" y="36"/>
                      </a:lnTo>
                      <a:lnTo>
                        <a:pt x="116" y="38"/>
                      </a:lnTo>
                      <a:lnTo>
                        <a:pt x="122" y="40"/>
                      </a:lnTo>
                      <a:lnTo>
                        <a:pt x="130" y="42"/>
                      </a:lnTo>
                      <a:lnTo>
                        <a:pt x="135" y="44"/>
                      </a:lnTo>
                      <a:lnTo>
                        <a:pt x="141" y="46"/>
                      </a:lnTo>
                      <a:lnTo>
                        <a:pt x="149" y="48"/>
                      </a:lnTo>
                      <a:lnTo>
                        <a:pt x="156" y="50"/>
                      </a:lnTo>
                      <a:lnTo>
                        <a:pt x="166" y="54"/>
                      </a:lnTo>
                      <a:lnTo>
                        <a:pt x="173" y="55"/>
                      </a:lnTo>
                      <a:lnTo>
                        <a:pt x="181" y="57"/>
                      </a:lnTo>
                      <a:lnTo>
                        <a:pt x="190" y="59"/>
                      </a:lnTo>
                      <a:lnTo>
                        <a:pt x="200" y="61"/>
                      </a:lnTo>
                      <a:lnTo>
                        <a:pt x="207" y="63"/>
                      </a:lnTo>
                      <a:lnTo>
                        <a:pt x="219" y="67"/>
                      </a:lnTo>
                      <a:lnTo>
                        <a:pt x="228" y="69"/>
                      </a:lnTo>
                      <a:lnTo>
                        <a:pt x="240" y="71"/>
                      </a:lnTo>
                      <a:lnTo>
                        <a:pt x="249" y="73"/>
                      </a:lnTo>
                      <a:lnTo>
                        <a:pt x="263" y="74"/>
                      </a:lnTo>
                      <a:lnTo>
                        <a:pt x="274" y="76"/>
                      </a:lnTo>
                      <a:lnTo>
                        <a:pt x="285" y="80"/>
                      </a:lnTo>
                      <a:lnTo>
                        <a:pt x="297" y="82"/>
                      </a:lnTo>
                      <a:lnTo>
                        <a:pt x="310" y="84"/>
                      </a:lnTo>
                      <a:lnTo>
                        <a:pt x="323" y="86"/>
                      </a:lnTo>
                      <a:lnTo>
                        <a:pt x="337" y="90"/>
                      </a:lnTo>
                      <a:lnTo>
                        <a:pt x="350" y="92"/>
                      </a:lnTo>
                      <a:lnTo>
                        <a:pt x="365" y="93"/>
                      </a:lnTo>
                      <a:lnTo>
                        <a:pt x="380" y="95"/>
                      </a:lnTo>
                      <a:lnTo>
                        <a:pt x="395" y="97"/>
                      </a:lnTo>
                      <a:lnTo>
                        <a:pt x="411" y="99"/>
                      </a:lnTo>
                      <a:lnTo>
                        <a:pt x="428" y="101"/>
                      </a:lnTo>
                      <a:lnTo>
                        <a:pt x="445" y="103"/>
                      </a:lnTo>
                      <a:lnTo>
                        <a:pt x="462" y="107"/>
                      </a:lnTo>
                      <a:lnTo>
                        <a:pt x="479" y="107"/>
                      </a:lnTo>
                      <a:lnTo>
                        <a:pt x="496" y="109"/>
                      </a:lnTo>
                      <a:lnTo>
                        <a:pt x="513" y="111"/>
                      </a:lnTo>
                      <a:lnTo>
                        <a:pt x="530" y="112"/>
                      </a:lnTo>
                      <a:lnTo>
                        <a:pt x="547" y="112"/>
                      </a:lnTo>
                      <a:lnTo>
                        <a:pt x="566" y="114"/>
                      </a:lnTo>
                      <a:lnTo>
                        <a:pt x="584" y="114"/>
                      </a:lnTo>
                      <a:lnTo>
                        <a:pt x="603" y="116"/>
                      </a:lnTo>
                      <a:lnTo>
                        <a:pt x="620" y="116"/>
                      </a:lnTo>
                      <a:lnTo>
                        <a:pt x="637" y="116"/>
                      </a:lnTo>
                      <a:lnTo>
                        <a:pt x="654" y="116"/>
                      </a:lnTo>
                      <a:lnTo>
                        <a:pt x="671" y="116"/>
                      </a:lnTo>
                      <a:lnTo>
                        <a:pt x="688" y="116"/>
                      </a:lnTo>
                      <a:lnTo>
                        <a:pt x="707" y="116"/>
                      </a:lnTo>
                      <a:lnTo>
                        <a:pt x="724" y="116"/>
                      </a:lnTo>
                      <a:lnTo>
                        <a:pt x="741" y="116"/>
                      </a:lnTo>
                      <a:lnTo>
                        <a:pt x="758" y="114"/>
                      </a:lnTo>
                      <a:lnTo>
                        <a:pt x="775" y="114"/>
                      </a:lnTo>
                      <a:lnTo>
                        <a:pt x="793" y="112"/>
                      </a:lnTo>
                      <a:lnTo>
                        <a:pt x="810" y="112"/>
                      </a:lnTo>
                      <a:lnTo>
                        <a:pt x="827" y="111"/>
                      </a:lnTo>
                      <a:lnTo>
                        <a:pt x="844" y="111"/>
                      </a:lnTo>
                      <a:lnTo>
                        <a:pt x="861" y="109"/>
                      </a:lnTo>
                      <a:lnTo>
                        <a:pt x="878" y="109"/>
                      </a:lnTo>
                      <a:lnTo>
                        <a:pt x="893" y="107"/>
                      </a:lnTo>
                      <a:lnTo>
                        <a:pt x="910" y="105"/>
                      </a:lnTo>
                      <a:lnTo>
                        <a:pt x="927" y="103"/>
                      </a:lnTo>
                      <a:lnTo>
                        <a:pt x="945" y="101"/>
                      </a:lnTo>
                      <a:lnTo>
                        <a:pt x="960" y="99"/>
                      </a:lnTo>
                      <a:lnTo>
                        <a:pt x="975" y="97"/>
                      </a:lnTo>
                      <a:lnTo>
                        <a:pt x="992" y="95"/>
                      </a:lnTo>
                      <a:lnTo>
                        <a:pt x="1007" y="95"/>
                      </a:lnTo>
                      <a:lnTo>
                        <a:pt x="1022" y="92"/>
                      </a:lnTo>
                      <a:lnTo>
                        <a:pt x="1038" y="90"/>
                      </a:lnTo>
                      <a:lnTo>
                        <a:pt x="1053" y="88"/>
                      </a:lnTo>
                      <a:lnTo>
                        <a:pt x="1068" y="86"/>
                      </a:lnTo>
                      <a:lnTo>
                        <a:pt x="1081" y="82"/>
                      </a:lnTo>
                      <a:lnTo>
                        <a:pt x="1096" y="80"/>
                      </a:lnTo>
                      <a:lnTo>
                        <a:pt x="1110" y="78"/>
                      </a:lnTo>
                      <a:lnTo>
                        <a:pt x="1125" y="76"/>
                      </a:lnTo>
                      <a:lnTo>
                        <a:pt x="1138" y="73"/>
                      </a:lnTo>
                      <a:lnTo>
                        <a:pt x="1152" y="71"/>
                      </a:lnTo>
                      <a:lnTo>
                        <a:pt x="1165" y="67"/>
                      </a:lnTo>
                      <a:lnTo>
                        <a:pt x="1178" y="65"/>
                      </a:lnTo>
                      <a:lnTo>
                        <a:pt x="1191" y="63"/>
                      </a:lnTo>
                      <a:lnTo>
                        <a:pt x="1205" y="61"/>
                      </a:lnTo>
                      <a:lnTo>
                        <a:pt x="1216" y="57"/>
                      </a:lnTo>
                      <a:lnTo>
                        <a:pt x="1229" y="55"/>
                      </a:lnTo>
                      <a:lnTo>
                        <a:pt x="1241" y="54"/>
                      </a:lnTo>
                      <a:lnTo>
                        <a:pt x="1252" y="50"/>
                      </a:lnTo>
                      <a:lnTo>
                        <a:pt x="1264" y="48"/>
                      </a:lnTo>
                      <a:lnTo>
                        <a:pt x="1275" y="46"/>
                      </a:lnTo>
                      <a:lnTo>
                        <a:pt x="1285" y="42"/>
                      </a:lnTo>
                      <a:lnTo>
                        <a:pt x="1296" y="40"/>
                      </a:lnTo>
                      <a:lnTo>
                        <a:pt x="1305" y="38"/>
                      </a:lnTo>
                      <a:lnTo>
                        <a:pt x="1315" y="36"/>
                      </a:lnTo>
                      <a:lnTo>
                        <a:pt x="1324" y="33"/>
                      </a:lnTo>
                      <a:lnTo>
                        <a:pt x="1334" y="31"/>
                      </a:lnTo>
                      <a:lnTo>
                        <a:pt x="1342" y="29"/>
                      </a:lnTo>
                      <a:lnTo>
                        <a:pt x="1351" y="27"/>
                      </a:lnTo>
                      <a:lnTo>
                        <a:pt x="1359" y="23"/>
                      </a:lnTo>
                      <a:lnTo>
                        <a:pt x="1366" y="21"/>
                      </a:lnTo>
                      <a:lnTo>
                        <a:pt x="1374" y="19"/>
                      </a:lnTo>
                      <a:lnTo>
                        <a:pt x="1381" y="17"/>
                      </a:lnTo>
                      <a:lnTo>
                        <a:pt x="1395" y="65"/>
                      </a:lnTo>
                      <a:lnTo>
                        <a:pt x="1393" y="65"/>
                      </a:lnTo>
                      <a:lnTo>
                        <a:pt x="1389" y="67"/>
                      </a:lnTo>
                      <a:lnTo>
                        <a:pt x="1383" y="69"/>
                      </a:lnTo>
                      <a:lnTo>
                        <a:pt x="1374" y="71"/>
                      </a:lnTo>
                      <a:lnTo>
                        <a:pt x="1368" y="71"/>
                      </a:lnTo>
                      <a:lnTo>
                        <a:pt x="1362" y="73"/>
                      </a:lnTo>
                      <a:lnTo>
                        <a:pt x="1357" y="74"/>
                      </a:lnTo>
                      <a:lnTo>
                        <a:pt x="1349" y="76"/>
                      </a:lnTo>
                      <a:lnTo>
                        <a:pt x="1342" y="78"/>
                      </a:lnTo>
                      <a:lnTo>
                        <a:pt x="1334" y="80"/>
                      </a:lnTo>
                      <a:lnTo>
                        <a:pt x="1326" y="82"/>
                      </a:lnTo>
                      <a:lnTo>
                        <a:pt x="1317" y="86"/>
                      </a:lnTo>
                      <a:lnTo>
                        <a:pt x="1307" y="88"/>
                      </a:lnTo>
                      <a:lnTo>
                        <a:pt x="1298" y="90"/>
                      </a:lnTo>
                      <a:lnTo>
                        <a:pt x="1286" y="92"/>
                      </a:lnTo>
                      <a:lnTo>
                        <a:pt x="1277" y="95"/>
                      </a:lnTo>
                      <a:lnTo>
                        <a:pt x="1266" y="97"/>
                      </a:lnTo>
                      <a:lnTo>
                        <a:pt x="1254" y="99"/>
                      </a:lnTo>
                      <a:lnTo>
                        <a:pt x="1241" y="103"/>
                      </a:lnTo>
                      <a:lnTo>
                        <a:pt x="1229" y="105"/>
                      </a:lnTo>
                      <a:lnTo>
                        <a:pt x="1216" y="109"/>
                      </a:lnTo>
                      <a:lnTo>
                        <a:pt x="1203" y="111"/>
                      </a:lnTo>
                      <a:lnTo>
                        <a:pt x="1190" y="114"/>
                      </a:lnTo>
                      <a:lnTo>
                        <a:pt x="1176" y="116"/>
                      </a:lnTo>
                      <a:lnTo>
                        <a:pt x="1161" y="120"/>
                      </a:lnTo>
                      <a:lnTo>
                        <a:pt x="1146" y="122"/>
                      </a:lnTo>
                      <a:lnTo>
                        <a:pt x="1131" y="126"/>
                      </a:lnTo>
                      <a:lnTo>
                        <a:pt x="1117" y="128"/>
                      </a:lnTo>
                      <a:lnTo>
                        <a:pt x="1100" y="130"/>
                      </a:lnTo>
                      <a:lnTo>
                        <a:pt x="1085" y="133"/>
                      </a:lnTo>
                      <a:lnTo>
                        <a:pt x="1068" y="135"/>
                      </a:lnTo>
                      <a:lnTo>
                        <a:pt x="1051" y="137"/>
                      </a:lnTo>
                      <a:lnTo>
                        <a:pt x="1034" y="139"/>
                      </a:lnTo>
                      <a:lnTo>
                        <a:pt x="1017" y="143"/>
                      </a:lnTo>
                      <a:lnTo>
                        <a:pt x="1000" y="145"/>
                      </a:lnTo>
                      <a:lnTo>
                        <a:pt x="984" y="149"/>
                      </a:lnTo>
                      <a:lnTo>
                        <a:pt x="965" y="150"/>
                      </a:lnTo>
                      <a:lnTo>
                        <a:pt x="948" y="152"/>
                      </a:lnTo>
                      <a:lnTo>
                        <a:pt x="929" y="154"/>
                      </a:lnTo>
                      <a:lnTo>
                        <a:pt x="912" y="156"/>
                      </a:lnTo>
                      <a:lnTo>
                        <a:pt x="893" y="158"/>
                      </a:lnTo>
                      <a:lnTo>
                        <a:pt x="874" y="160"/>
                      </a:lnTo>
                      <a:lnTo>
                        <a:pt x="855" y="162"/>
                      </a:lnTo>
                      <a:lnTo>
                        <a:pt x="838" y="164"/>
                      </a:lnTo>
                      <a:lnTo>
                        <a:pt x="817" y="164"/>
                      </a:lnTo>
                      <a:lnTo>
                        <a:pt x="798" y="166"/>
                      </a:lnTo>
                      <a:lnTo>
                        <a:pt x="779" y="166"/>
                      </a:lnTo>
                      <a:lnTo>
                        <a:pt x="760" y="168"/>
                      </a:lnTo>
                      <a:lnTo>
                        <a:pt x="741" y="168"/>
                      </a:lnTo>
                      <a:lnTo>
                        <a:pt x="722" y="168"/>
                      </a:lnTo>
                      <a:lnTo>
                        <a:pt x="703" y="168"/>
                      </a:lnTo>
                      <a:lnTo>
                        <a:pt x="684" y="169"/>
                      </a:lnTo>
                      <a:lnTo>
                        <a:pt x="663" y="168"/>
                      </a:lnTo>
                      <a:lnTo>
                        <a:pt x="644" y="168"/>
                      </a:lnTo>
                      <a:lnTo>
                        <a:pt x="625" y="168"/>
                      </a:lnTo>
                      <a:lnTo>
                        <a:pt x="606" y="168"/>
                      </a:lnTo>
                      <a:lnTo>
                        <a:pt x="585" y="166"/>
                      </a:lnTo>
                      <a:lnTo>
                        <a:pt x="566" y="164"/>
                      </a:lnTo>
                      <a:lnTo>
                        <a:pt x="547" y="164"/>
                      </a:lnTo>
                      <a:lnTo>
                        <a:pt x="528" y="162"/>
                      </a:lnTo>
                      <a:lnTo>
                        <a:pt x="509" y="160"/>
                      </a:lnTo>
                      <a:lnTo>
                        <a:pt x="490" y="158"/>
                      </a:lnTo>
                      <a:lnTo>
                        <a:pt x="471" y="156"/>
                      </a:lnTo>
                      <a:lnTo>
                        <a:pt x="454" y="154"/>
                      </a:lnTo>
                      <a:lnTo>
                        <a:pt x="437" y="150"/>
                      </a:lnTo>
                      <a:lnTo>
                        <a:pt x="420" y="149"/>
                      </a:lnTo>
                      <a:lnTo>
                        <a:pt x="403" y="147"/>
                      </a:lnTo>
                      <a:lnTo>
                        <a:pt x="388" y="145"/>
                      </a:lnTo>
                      <a:lnTo>
                        <a:pt x="371" y="143"/>
                      </a:lnTo>
                      <a:lnTo>
                        <a:pt x="356" y="141"/>
                      </a:lnTo>
                      <a:lnTo>
                        <a:pt x="342" y="139"/>
                      </a:lnTo>
                      <a:lnTo>
                        <a:pt x="327" y="137"/>
                      </a:lnTo>
                      <a:lnTo>
                        <a:pt x="314" y="133"/>
                      </a:lnTo>
                      <a:lnTo>
                        <a:pt x="299" y="131"/>
                      </a:lnTo>
                      <a:lnTo>
                        <a:pt x="285" y="130"/>
                      </a:lnTo>
                      <a:lnTo>
                        <a:pt x="274" y="128"/>
                      </a:lnTo>
                      <a:lnTo>
                        <a:pt x="261" y="126"/>
                      </a:lnTo>
                      <a:lnTo>
                        <a:pt x="247" y="124"/>
                      </a:lnTo>
                      <a:lnTo>
                        <a:pt x="236" y="120"/>
                      </a:lnTo>
                      <a:lnTo>
                        <a:pt x="226" y="118"/>
                      </a:lnTo>
                      <a:lnTo>
                        <a:pt x="215" y="116"/>
                      </a:lnTo>
                      <a:lnTo>
                        <a:pt x="204" y="114"/>
                      </a:lnTo>
                      <a:lnTo>
                        <a:pt x="192" y="112"/>
                      </a:lnTo>
                      <a:lnTo>
                        <a:pt x="183" y="111"/>
                      </a:lnTo>
                      <a:lnTo>
                        <a:pt x="173" y="107"/>
                      </a:lnTo>
                      <a:lnTo>
                        <a:pt x="164" y="105"/>
                      </a:lnTo>
                      <a:lnTo>
                        <a:pt x="154" y="103"/>
                      </a:lnTo>
                      <a:lnTo>
                        <a:pt x="147" y="101"/>
                      </a:lnTo>
                      <a:lnTo>
                        <a:pt x="137" y="99"/>
                      </a:lnTo>
                      <a:lnTo>
                        <a:pt x="130" y="97"/>
                      </a:lnTo>
                      <a:lnTo>
                        <a:pt x="122" y="95"/>
                      </a:lnTo>
                      <a:lnTo>
                        <a:pt x="116" y="93"/>
                      </a:lnTo>
                      <a:lnTo>
                        <a:pt x="107" y="90"/>
                      </a:lnTo>
                      <a:lnTo>
                        <a:pt x="101" y="88"/>
                      </a:lnTo>
                      <a:lnTo>
                        <a:pt x="93" y="86"/>
                      </a:lnTo>
                      <a:lnTo>
                        <a:pt x="88" y="84"/>
                      </a:lnTo>
                      <a:lnTo>
                        <a:pt x="82" y="82"/>
                      </a:lnTo>
                      <a:lnTo>
                        <a:pt x="76" y="80"/>
                      </a:lnTo>
                      <a:lnTo>
                        <a:pt x="71" y="78"/>
                      </a:lnTo>
                      <a:lnTo>
                        <a:pt x="65" y="76"/>
                      </a:lnTo>
                      <a:lnTo>
                        <a:pt x="55" y="71"/>
                      </a:lnTo>
                      <a:lnTo>
                        <a:pt x="48" y="67"/>
                      </a:lnTo>
                      <a:lnTo>
                        <a:pt x="38" y="65"/>
                      </a:lnTo>
                      <a:lnTo>
                        <a:pt x="33" y="61"/>
                      </a:lnTo>
                      <a:lnTo>
                        <a:pt x="27" y="57"/>
                      </a:lnTo>
                      <a:lnTo>
                        <a:pt x="21" y="55"/>
                      </a:lnTo>
                      <a:lnTo>
                        <a:pt x="16" y="52"/>
                      </a:lnTo>
                      <a:lnTo>
                        <a:pt x="14" y="50"/>
                      </a:lnTo>
                      <a:lnTo>
                        <a:pt x="8" y="44"/>
                      </a:lnTo>
                      <a:lnTo>
                        <a:pt x="6" y="42"/>
                      </a:lnTo>
                      <a:lnTo>
                        <a:pt x="2" y="35"/>
                      </a:lnTo>
                      <a:lnTo>
                        <a:pt x="0" y="29"/>
                      </a:lnTo>
                      <a:lnTo>
                        <a:pt x="0" y="21"/>
                      </a:lnTo>
                      <a:lnTo>
                        <a:pt x="0" y="17"/>
                      </a:lnTo>
                      <a:lnTo>
                        <a:pt x="2" y="10"/>
                      </a:lnTo>
                      <a:lnTo>
                        <a:pt x="4" y="8"/>
                      </a:lnTo>
                      <a:lnTo>
                        <a:pt x="40" y="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4" name="Freeform 20"/>
                <p:cNvSpPr>
                  <a:spLocks/>
                </p:cNvSpPr>
                <p:nvPr/>
              </p:nvSpPr>
              <p:spPr bwMode="auto">
                <a:xfrm>
                  <a:off x="5410200" y="3304175"/>
                  <a:ext cx="2870598" cy="529447"/>
                </a:xfrm>
                <a:custGeom>
                  <a:avLst/>
                  <a:gdLst/>
                  <a:ahLst/>
                  <a:cxnLst>
                    <a:cxn ang="0">
                      <a:pos x="313" y="4"/>
                    </a:cxn>
                    <a:cxn ang="0">
                      <a:pos x="241" y="16"/>
                    </a:cxn>
                    <a:cxn ang="0">
                      <a:pos x="160" y="35"/>
                    </a:cxn>
                    <a:cxn ang="0">
                      <a:pos x="78" y="63"/>
                    </a:cxn>
                    <a:cxn ang="0">
                      <a:pos x="13" y="115"/>
                    </a:cxn>
                    <a:cxn ang="0">
                      <a:pos x="0" y="170"/>
                    </a:cxn>
                    <a:cxn ang="0">
                      <a:pos x="38" y="227"/>
                    </a:cxn>
                    <a:cxn ang="0">
                      <a:pos x="95" y="265"/>
                    </a:cxn>
                    <a:cxn ang="0">
                      <a:pos x="165" y="291"/>
                    </a:cxn>
                    <a:cxn ang="0">
                      <a:pos x="232" y="308"/>
                    </a:cxn>
                    <a:cxn ang="0">
                      <a:pos x="294" y="322"/>
                    </a:cxn>
                    <a:cxn ang="0">
                      <a:pos x="348" y="329"/>
                    </a:cxn>
                    <a:cxn ang="0">
                      <a:pos x="408" y="339"/>
                    </a:cxn>
                    <a:cxn ang="0">
                      <a:pos x="479" y="348"/>
                    </a:cxn>
                    <a:cxn ang="0">
                      <a:pos x="562" y="358"/>
                    </a:cxn>
                    <a:cxn ang="0">
                      <a:pos x="657" y="367"/>
                    </a:cxn>
                    <a:cxn ang="0">
                      <a:pos x="756" y="373"/>
                    </a:cxn>
                    <a:cxn ang="0">
                      <a:pos x="855" y="379"/>
                    </a:cxn>
                    <a:cxn ang="0">
                      <a:pos x="948" y="381"/>
                    </a:cxn>
                    <a:cxn ang="0">
                      <a:pos x="1026" y="383"/>
                    </a:cxn>
                    <a:cxn ang="0">
                      <a:pos x="1090" y="384"/>
                    </a:cxn>
                    <a:cxn ang="0">
                      <a:pos x="1142" y="383"/>
                    </a:cxn>
                    <a:cxn ang="0">
                      <a:pos x="1206" y="381"/>
                    </a:cxn>
                    <a:cxn ang="0">
                      <a:pos x="1303" y="375"/>
                    </a:cxn>
                    <a:cxn ang="0">
                      <a:pos x="1421" y="365"/>
                    </a:cxn>
                    <a:cxn ang="0">
                      <a:pos x="1554" y="350"/>
                    </a:cxn>
                    <a:cxn ang="0">
                      <a:pos x="1687" y="329"/>
                    </a:cxn>
                    <a:cxn ang="0">
                      <a:pos x="1810" y="305"/>
                    </a:cxn>
                    <a:cxn ang="0">
                      <a:pos x="1907" y="280"/>
                    </a:cxn>
                    <a:cxn ang="0">
                      <a:pos x="1976" y="257"/>
                    </a:cxn>
                    <a:cxn ang="0">
                      <a:pos x="2046" y="223"/>
                    </a:cxn>
                    <a:cxn ang="0">
                      <a:pos x="2080" y="166"/>
                    </a:cxn>
                    <a:cxn ang="0">
                      <a:pos x="2029" y="92"/>
                    </a:cxn>
                    <a:cxn ang="0">
                      <a:pos x="1962" y="61"/>
                    </a:cxn>
                    <a:cxn ang="0">
                      <a:pos x="1892" y="42"/>
                    </a:cxn>
                    <a:cxn ang="0">
                      <a:pos x="1831" y="35"/>
                    </a:cxn>
                    <a:cxn ang="0">
                      <a:pos x="1761" y="27"/>
                    </a:cxn>
                    <a:cxn ang="0">
                      <a:pos x="1725" y="73"/>
                    </a:cxn>
                    <a:cxn ang="0">
                      <a:pos x="1791" y="76"/>
                    </a:cxn>
                    <a:cxn ang="0">
                      <a:pos x="1860" y="88"/>
                    </a:cxn>
                    <a:cxn ang="0">
                      <a:pos x="1928" y="101"/>
                    </a:cxn>
                    <a:cxn ang="0">
                      <a:pos x="1987" y="124"/>
                    </a:cxn>
                    <a:cxn ang="0">
                      <a:pos x="2018" y="185"/>
                    </a:cxn>
                    <a:cxn ang="0">
                      <a:pos x="1940" y="223"/>
                    </a:cxn>
                    <a:cxn ang="0">
                      <a:pos x="1795" y="259"/>
                    </a:cxn>
                    <a:cxn ang="0">
                      <a:pos x="1613" y="291"/>
                    </a:cxn>
                    <a:cxn ang="0">
                      <a:pos x="1417" y="316"/>
                    </a:cxn>
                    <a:cxn ang="0">
                      <a:pos x="1231" y="331"/>
                    </a:cxn>
                    <a:cxn ang="0">
                      <a:pos x="1075" y="337"/>
                    </a:cxn>
                    <a:cxn ang="0">
                      <a:pos x="918" y="331"/>
                    </a:cxn>
                    <a:cxn ang="0">
                      <a:pos x="735" y="322"/>
                    </a:cxn>
                    <a:cxn ang="0">
                      <a:pos x="543" y="308"/>
                    </a:cxn>
                    <a:cxn ang="0">
                      <a:pos x="359" y="286"/>
                    </a:cxn>
                    <a:cxn ang="0">
                      <a:pos x="205" y="253"/>
                    </a:cxn>
                    <a:cxn ang="0">
                      <a:pos x="97" y="215"/>
                    </a:cxn>
                    <a:cxn ang="0">
                      <a:pos x="51" y="158"/>
                    </a:cxn>
                    <a:cxn ang="0">
                      <a:pos x="104" y="103"/>
                    </a:cxn>
                    <a:cxn ang="0">
                      <a:pos x="156" y="86"/>
                    </a:cxn>
                    <a:cxn ang="0">
                      <a:pos x="234" y="69"/>
                    </a:cxn>
                    <a:cxn ang="0">
                      <a:pos x="321" y="54"/>
                    </a:cxn>
                  </a:cxnLst>
                  <a:rect l="0" t="0" r="r" b="b"/>
                  <a:pathLst>
                    <a:path w="2080" h="384">
                      <a:moveTo>
                        <a:pt x="365" y="0"/>
                      </a:moveTo>
                      <a:lnTo>
                        <a:pt x="363" y="0"/>
                      </a:lnTo>
                      <a:lnTo>
                        <a:pt x="361" y="0"/>
                      </a:lnTo>
                      <a:lnTo>
                        <a:pt x="355" y="0"/>
                      </a:lnTo>
                      <a:lnTo>
                        <a:pt x="350" y="2"/>
                      </a:lnTo>
                      <a:lnTo>
                        <a:pt x="340" y="2"/>
                      </a:lnTo>
                      <a:lnTo>
                        <a:pt x="331" y="2"/>
                      </a:lnTo>
                      <a:lnTo>
                        <a:pt x="325" y="2"/>
                      </a:lnTo>
                      <a:lnTo>
                        <a:pt x="319" y="4"/>
                      </a:lnTo>
                      <a:lnTo>
                        <a:pt x="313" y="4"/>
                      </a:lnTo>
                      <a:lnTo>
                        <a:pt x="308" y="6"/>
                      </a:lnTo>
                      <a:lnTo>
                        <a:pt x="300" y="6"/>
                      </a:lnTo>
                      <a:lnTo>
                        <a:pt x="294" y="8"/>
                      </a:lnTo>
                      <a:lnTo>
                        <a:pt x="287" y="8"/>
                      </a:lnTo>
                      <a:lnTo>
                        <a:pt x="281" y="10"/>
                      </a:lnTo>
                      <a:lnTo>
                        <a:pt x="272" y="10"/>
                      </a:lnTo>
                      <a:lnTo>
                        <a:pt x="266" y="12"/>
                      </a:lnTo>
                      <a:lnTo>
                        <a:pt x="256" y="14"/>
                      </a:lnTo>
                      <a:lnTo>
                        <a:pt x="251" y="16"/>
                      </a:lnTo>
                      <a:lnTo>
                        <a:pt x="241" y="16"/>
                      </a:lnTo>
                      <a:lnTo>
                        <a:pt x="234" y="18"/>
                      </a:lnTo>
                      <a:lnTo>
                        <a:pt x="224" y="19"/>
                      </a:lnTo>
                      <a:lnTo>
                        <a:pt x="217" y="21"/>
                      </a:lnTo>
                      <a:lnTo>
                        <a:pt x="209" y="23"/>
                      </a:lnTo>
                      <a:lnTo>
                        <a:pt x="201" y="25"/>
                      </a:lnTo>
                      <a:lnTo>
                        <a:pt x="192" y="27"/>
                      </a:lnTo>
                      <a:lnTo>
                        <a:pt x="184" y="29"/>
                      </a:lnTo>
                      <a:lnTo>
                        <a:pt x="177" y="31"/>
                      </a:lnTo>
                      <a:lnTo>
                        <a:pt x="167" y="33"/>
                      </a:lnTo>
                      <a:lnTo>
                        <a:pt x="160" y="35"/>
                      </a:lnTo>
                      <a:lnTo>
                        <a:pt x="150" y="37"/>
                      </a:lnTo>
                      <a:lnTo>
                        <a:pt x="142" y="40"/>
                      </a:lnTo>
                      <a:lnTo>
                        <a:pt x="133" y="42"/>
                      </a:lnTo>
                      <a:lnTo>
                        <a:pt x="125" y="46"/>
                      </a:lnTo>
                      <a:lnTo>
                        <a:pt x="118" y="48"/>
                      </a:lnTo>
                      <a:lnTo>
                        <a:pt x="108" y="52"/>
                      </a:lnTo>
                      <a:lnTo>
                        <a:pt x="101" y="56"/>
                      </a:lnTo>
                      <a:lnTo>
                        <a:pt x="93" y="57"/>
                      </a:lnTo>
                      <a:lnTo>
                        <a:pt x="87" y="59"/>
                      </a:lnTo>
                      <a:lnTo>
                        <a:pt x="78" y="63"/>
                      </a:lnTo>
                      <a:lnTo>
                        <a:pt x="72" y="67"/>
                      </a:lnTo>
                      <a:lnTo>
                        <a:pt x="65" y="71"/>
                      </a:lnTo>
                      <a:lnTo>
                        <a:pt x="59" y="76"/>
                      </a:lnTo>
                      <a:lnTo>
                        <a:pt x="53" y="78"/>
                      </a:lnTo>
                      <a:lnTo>
                        <a:pt x="46" y="82"/>
                      </a:lnTo>
                      <a:lnTo>
                        <a:pt x="40" y="86"/>
                      </a:lnTo>
                      <a:lnTo>
                        <a:pt x="34" y="92"/>
                      </a:lnTo>
                      <a:lnTo>
                        <a:pt x="25" y="99"/>
                      </a:lnTo>
                      <a:lnTo>
                        <a:pt x="17" y="111"/>
                      </a:lnTo>
                      <a:lnTo>
                        <a:pt x="13" y="115"/>
                      </a:lnTo>
                      <a:lnTo>
                        <a:pt x="9" y="118"/>
                      </a:lnTo>
                      <a:lnTo>
                        <a:pt x="6" y="124"/>
                      </a:lnTo>
                      <a:lnTo>
                        <a:pt x="4" y="130"/>
                      </a:lnTo>
                      <a:lnTo>
                        <a:pt x="2" y="135"/>
                      </a:lnTo>
                      <a:lnTo>
                        <a:pt x="0" y="141"/>
                      </a:lnTo>
                      <a:lnTo>
                        <a:pt x="0" y="147"/>
                      </a:lnTo>
                      <a:lnTo>
                        <a:pt x="0" y="153"/>
                      </a:lnTo>
                      <a:lnTo>
                        <a:pt x="0" y="158"/>
                      </a:lnTo>
                      <a:lnTo>
                        <a:pt x="0" y="164"/>
                      </a:lnTo>
                      <a:lnTo>
                        <a:pt x="0" y="170"/>
                      </a:lnTo>
                      <a:lnTo>
                        <a:pt x="2" y="175"/>
                      </a:lnTo>
                      <a:lnTo>
                        <a:pt x="2" y="179"/>
                      </a:lnTo>
                      <a:lnTo>
                        <a:pt x="4" y="185"/>
                      </a:lnTo>
                      <a:lnTo>
                        <a:pt x="8" y="191"/>
                      </a:lnTo>
                      <a:lnTo>
                        <a:pt x="9" y="196"/>
                      </a:lnTo>
                      <a:lnTo>
                        <a:pt x="15" y="204"/>
                      </a:lnTo>
                      <a:lnTo>
                        <a:pt x="23" y="213"/>
                      </a:lnTo>
                      <a:lnTo>
                        <a:pt x="27" y="217"/>
                      </a:lnTo>
                      <a:lnTo>
                        <a:pt x="32" y="223"/>
                      </a:lnTo>
                      <a:lnTo>
                        <a:pt x="38" y="227"/>
                      </a:lnTo>
                      <a:lnTo>
                        <a:pt x="44" y="232"/>
                      </a:lnTo>
                      <a:lnTo>
                        <a:pt x="47" y="234"/>
                      </a:lnTo>
                      <a:lnTo>
                        <a:pt x="53" y="238"/>
                      </a:lnTo>
                      <a:lnTo>
                        <a:pt x="59" y="242"/>
                      </a:lnTo>
                      <a:lnTo>
                        <a:pt x="65" y="246"/>
                      </a:lnTo>
                      <a:lnTo>
                        <a:pt x="70" y="249"/>
                      </a:lnTo>
                      <a:lnTo>
                        <a:pt x="76" y="253"/>
                      </a:lnTo>
                      <a:lnTo>
                        <a:pt x="84" y="257"/>
                      </a:lnTo>
                      <a:lnTo>
                        <a:pt x="89" y="261"/>
                      </a:lnTo>
                      <a:lnTo>
                        <a:pt x="95" y="265"/>
                      </a:lnTo>
                      <a:lnTo>
                        <a:pt x="103" y="267"/>
                      </a:lnTo>
                      <a:lnTo>
                        <a:pt x="110" y="270"/>
                      </a:lnTo>
                      <a:lnTo>
                        <a:pt x="118" y="272"/>
                      </a:lnTo>
                      <a:lnTo>
                        <a:pt x="123" y="276"/>
                      </a:lnTo>
                      <a:lnTo>
                        <a:pt x="131" y="278"/>
                      </a:lnTo>
                      <a:lnTo>
                        <a:pt x="139" y="282"/>
                      </a:lnTo>
                      <a:lnTo>
                        <a:pt x="146" y="286"/>
                      </a:lnTo>
                      <a:lnTo>
                        <a:pt x="152" y="287"/>
                      </a:lnTo>
                      <a:lnTo>
                        <a:pt x="160" y="289"/>
                      </a:lnTo>
                      <a:lnTo>
                        <a:pt x="165" y="291"/>
                      </a:lnTo>
                      <a:lnTo>
                        <a:pt x="173" y="293"/>
                      </a:lnTo>
                      <a:lnTo>
                        <a:pt x="179" y="295"/>
                      </a:lnTo>
                      <a:lnTo>
                        <a:pt x="186" y="297"/>
                      </a:lnTo>
                      <a:lnTo>
                        <a:pt x="192" y="299"/>
                      </a:lnTo>
                      <a:lnTo>
                        <a:pt x="199" y="303"/>
                      </a:lnTo>
                      <a:lnTo>
                        <a:pt x="205" y="303"/>
                      </a:lnTo>
                      <a:lnTo>
                        <a:pt x="213" y="305"/>
                      </a:lnTo>
                      <a:lnTo>
                        <a:pt x="218" y="306"/>
                      </a:lnTo>
                      <a:lnTo>
                        <a:pt x="226" y="308"/>
                      </a:lnTo>
                      <a:lnTo>
                        <a:pt x="232" y="308"/>
                      </a:lnTo>
                      <a:lnTo>
                        <a:pt x="237" y="310"/>
                      </a:lnTo>
                      <a:lnTo>
                        <a:pt x="243" y="312"/>
                      </a:lnTo>
                      <a:lnTo>
                        <a:pt x="249" y="314"/>
                      </a:lnTo>
                      <a:lnTo>
                        <a:pt x="258" y="316"/>
                      </a:lnTo>
                      <a:lnTo>
                        <a:pt x="268" y="318"/>
                      </a:lnTo>
                      <a:lnTo>
                        <a:pt x="275" y="318"/>
                      </a:lnTo>
                      <a:lnTo>
                        <a:pt x="283" y="320"/>
                      </a:lnTo>
                      <a:lnTo>
                        <a:pt x="289" y="322"/>
                      </a:lnTo>
                      <a:lnTo>
                        <a:pt x="293" y="322"/>
                      </a:lnTo>
                      <a:lnTo>
                        <a:pt x="294" y="322"/>
                      </a:lnTo>
                      <a:lnTo>
                        <a:pt x="296" y="324"/>
                      </a:lnTo>
                      <a:lnTo>
                        <a:pt x="298" y="324"/>
                      </a:lnTo>
                      <a:lnTo>
                        <a:pt x="304" y="324"/>
                      </a:lnTo>
                      <a:lnTo>
                        <a:pt x="306" y="324"/>
                      </a:lnTo>
                      <a:lnTo>
                        <a:pt x="312" y="324"/>
                      </a:lnTo>
                      <a:lnTo>
                        <a:pt x="317" y="325"/>
                      </a:lnTo>
                      <a:lnTo>
                        <a:pt x="325" y="327"/>
                      </a:lnTo>
                      <a:lnTo>
                        <a:pt x="331" y="327"/>
                      </a:lnTo>
                      <a:lnTo>
                        <a:pt x="340" y="329"/>
                      </a:lnTo>
                      <a:lnTo>
                        <a:pt x="348" y="329"/>
                      </a:lnTo>
                      <a:lnTo>
                        <a:pt x="357" y="331"/>
                      </a:lnTo>
                      <a:lnTo>
                        <a:pt x="363" y="331"/>
                      </a:lnTo>
                      <a:lnTo>
                        <a:pt x="367" y="333"/>
                      </a:lnTo>
                      <a:lnTo>
                        <a:pt x="372" y="333"/>
                      </a:lnTo>
                      <a:lnTo>
                        <a:pt x="378" y="335"/>
                      </a:lnTo>
                      <a:lnTo>
                        <a:pt x="384" y="335"/>
                      </a:lnTo>
                      <a:lnTo>
                        <a:pt x="389" y="337"/>
                      </a:lnTo>
                      <a:lnTo>
                        <a:pt x="397" y="337"/>
                      </a:lnTo>
                      <a:lnTo>
                        <a:pt x="403" y="339"/>
                      </a:lnTo>
                      <a:lnTo>
                        <a:pt x="408" y="339"/>
                      </a:lnTo>
                      <a:lnTo>
                        <a:pt x="414" y="341"/>
                      </a:lnTo>
                      <a:lnTo>
                        <a:pt x="422" y="341"/>
                      </a:lnTo>
                      <a:lnTo>
                        <a:pt x="429" y="343"/>
                      </a:lnTo>
                      <a:lnTo>
                        <a:pt x="435" y="343"/>
                      </a:lnTo>
                      <a:lnTo>
                        <a:pt x="443" y="344"/>
                      </a:lnTo>
                      <a:lnTo>
                        <a:pt x="448" y="344"/>
                      </a:lnTo>
                      <a:lnTo>
                        <a:pt x="458" y="346"/>
                      </a:lnTo>
                      <a:lnTo>
                        <a:pt x="464" y="346"/>
                      </a:lnTo>
                      <a:lnTo>
                        <a:pt x="471" y="346"/>
                      </a:lnTo>
                      <a:lnTo>
                        <a:pt x="479" y="348"/>
                      </a:lnTo>
                      <a:lnTo>
                        <a:pt x="486" y="350"/>
                      </a:lnTo>
                      <a:lnTo>
                        <a:pt x="494" y="350"/>
                      </a:lnTo>
                      <a:lnTo>
                        <a:pt x="503" y="350"/>
                      </a:lnTo>
                      <a:lnTo>
                        <a:pt x="511" y="352"/>
                      </a:lnTo>
                      <a:lnTo>
                        <a:pt x="521" y="354"/>
                      </a:lnTo>
                      <a:lnTo>
                        <a:pt x="528" y="354"/>
                      </a:lnTo>
                      <a:lnTo>
                        <a:pt x="536" y="354"/>
                      </a:lnTo>
                      <a:lnTo>
                        <a:pt x="545" y="356"/>
                      </a:lnTo>
                      <a:lnTo>
                        <a:pt x="553" y="358"/>
                      </a:lnTo>
                      <a:lnTo>
                        <a:pt x="562" y="358"/>
                      </a:lnTo>
                      <a:lnTo>
                        <a:pt x="572" y="358"/>
                      </a:lnTo>
                      <a:lnTo>
                        <a:pt x="581" y="360"/>
                      </a:lnTo>
                      <a:lnTo>
                        <a:pt x="591" y="362"/>
                      </a:lnTo>
                      <a:lnTo>
                        <a:pt x="600" y="362"/>
                      </a:lnTo>
                      <a:lnTo>
                        <a:pt x="610" y="362"/>
                      </a:lnTo>
                      <a:lnTo>
                        <a:pt x="619" y="364"/>
                      </a:lnTo>
                      <a:lnTo>
                        <a:pt x="629" y="365"/>
                      </a:lnTo>
                      <a:lnTo>
                        <a:pt x="638" y="365"/>
                      </a:lnTo>
                      <a:lnTo>
                        <a:pt x="648" y="365"/>
                      </a:lnTo>
                      <a:lnTo>
                        <a:pt x="657" y="367"/>
                      </a:lnTo>
                      <a:lnTo>
                        <a:pt x="669" y="369"/>
                      </a:lnTo>
                      <a:lnTo>
                        <a:pt x="676" y="369"/>
                      </a:lnTo>
                      <a:lnTo>
                        <a:pt x="688" y="369"/>
                      </a:lnTo>
                      <a:lnTo>
                        <a:pt x="695" y="369"/>
                      </a:lnTo>
                      <a:lnTo>
                        <a:pt x="707" y="371"/>
                      </a:lnTo>
                      <a:lnTo>
                        <a:pt x="716" y="371"/>
                      </a:lnTo>
                      <a:lnTo>
                        <a:pt x="726" y="371"/>
                      </a:lnTo>
                      <a:lnTo>
                        <a:pt x="735" y="373"/>
                      </a:lnTo>
                      <a:lnTo>
                        <a:pt x="747" y="373"/>
                      </a:lnTo>
                      <a:lnTo>
                        <a:pt x="756" y="373"/>
                      </a:lnTo>
                      <a:lnTo>
                        <a:pt x="766" y="375"/>
                      </a:lnTo>
                      <a:lnTo>
                        <a:pt x="775" y="375"/>
                      </a:lnTo>
                      <a:lnTo>
                        <a:pt x="786" y="375"/>
                      </a:lnTo>
                      <a:lnTo>
                        <a:pt x="796" y="375"/>
                      </a:lnTo>
                      <a:lnTo>
                        <a:pt x="805" y="377"/>
                      </a:lnTo>
                      <a:lnTo>
                        <a:pt x="817" y="377"/>
                      </a:lnTo>
                      <a:lnTo>
                        <a:pt x="826" y="379"/>
                      </a:lnTo>
                      <a:lnTo>
                        <a:pt x="836" y="379"/>
                      </a:lnTo>
                      <a:lnTo>
                        <a:pt x="845" y="379"/>
                      </a:lnTo>
                      <a:lnTo>
                        <a:pt x="855" y="379"/>
                      </a:lnTo>
                      <a:lnTo>
                        <a:pt x="864" y="379"/>
                      </a:lnTo>
                      <a:lnTo>
                        <a:pt x="874" y="379"/>
                      </a:lnTo>
                      <a:lnTo>
                        <a:pt x="883" y="379"/>
                      </a:lnTo>
                      <a:lnTo>
                        <a:pt x="893" y="379"/>
                      </a:lnTo>
                      <a:lnTo>
                        <a:pt x="902" y="381"/>
                      </a:lnTo>
                      <a:lnTo>
                        <a:pt x="912" y="381"/>
                      </a:lnTo>
                      <a:lnTo>
                        <a:pt x="921" y="381"/>
                      </a:lnTo>
                      <a:lnTo>
                        <a:pt x="929" y="381"/>
                      </a:lnTo>
                      <a:lnTo>
                        <a:pt x="938" y="381"/>
                      </a:lnTo>
                      <a:lnTo>
                        <a:pt x="948" y="381"/>
                      </a:lnTo>
                      <a:lnTo>
                        <a:pt x="956" y="383"/>
                      </a:lnTo>
                      <a:lnTo>
                        <a:pt x="965" y="383"/>
                      </a:lnTo>
                      <a:lnTo>
                        <a:pt x="975" y="383"/>
                      </a:lnTo>
                      <a:lnTo>
                        <a:pt x="982" y="383"/>
                      </a:lnTo>
                      <a:lnTo>
                        <a:pt x="990" y="383"/>
                      </a:lnTo>
                      <a:lnTo>
                        <a:pt x="997" y="383"/>
                      </a:lnTo>
                      <a:lnTo>
                        <a:pt x="1005" y="383"/>
                      </a:lnTo>
                      <a:lnTo>
                        <a:pt x="1013" y="383"/>
                      </a:lnTo>
                      <a:lnTo>
                        <a:pt x="1020" y="383"/>
                      </a:lnTo>
                      <a:lnTo>
                        <a:pt x="1026" y="383"/>
                      </a:lnTo>
                      <a:lnTo>
                        <a:pt x="1033" y="383"/>
                      </a:lnTo>
                      <a:lnTo>
                        <a:pt x="1039" y="383"/>
                      </a:lnTo>
                      <a:lnTo>
                        <a:pt x="1047" y="383"/>
                      </a:lnTo>
                      <a:lnTo>
                        <a:pt x="1052" y="383"/>
                      </a:lnTo>
                      <a:lnTo>
                        <a:pt x="1058" y="383"/>
                      </a:lnTo>
                      <a:lnTo>
                        <a:pt x="1064" y="383"/>
                      </a:lnTo>
                      <a:lnTo>
                        <a:pt x="1070" y="383"/>
                      </a:lnTo>
                      <a:lnTo>
                        <a:pt x="1075" y="383"/>
                      </a:lnTo>
                      <a:lnTo>
                        <a:pt x="1081" y="384"/>
                      </a:lnTo>
                      <a:lnTo>
                        <a:pt x="1090" y="384"/>
                      </a:lnTo>
                      <a:lnTo>
                        <a:pt x="1098" y="384"/>
                      </a:lnTo>
                      <a:lnTo>
                        <a:pt x="1106" y="384"/>
                      </a:lnTo>
                      <a:lnTo>
                        <a:pt x="1113" y="384"/>
                      </a:lnTo>
                      <a:lnTo>
                        <a:pt x="1121" y="384"/>
                      </a:lnTo>
                      <a:lnTo>
                        <a:pt x="1125" y="384"/>
                      </a:lnTo>
                      <a:lnTo>
                        <a:pt x="1125" y="384"/>
                      </a:lnTo>
                      <a:lnTo>
                        <a:pt x="1127" y="384"/>
                      </a:lnTo>
                      <a:lnTo>
                        <a:pt x="1132" y="384"/>
                      </a:lnTo>
                      <a:lnTo>
                        <a:pt x="1140" y="384"/>
                      </a:lnTo>
                      <a:lnTo>
                        <a:pt x="1142" y="383"/>
                      </a:lnTo>
                      <a:lnTo>
                        <a:pt x="1147" y="383"/>
                      </a:lnTo>
                      <a:lnTo>
                        <a:pt x="1153" y="383"/>
                      </a:lnTo>
                      <a:lnTo>
                        <a:pt x="1159" y="383"/>
                      </a:lnTo>
                      <a:lnTo>
                        <a:pt x="1165" y="383"/>
                      </a:lnTo>
                      <a:lnTo>
                        <a:pt x="1170" y="383"/>
                      </a:lnTo>
                      <a:lnTo>
                        <a:pt x="1176" y="383"/>
                      </a:lnTo>
                      <a:lnTo>
                        <a:pt x="1185" y="383"/>
                      </a:lnTo>
                      <a:lnTo>
                        <a:pt x="1191" y="381"/>
                      </a:lnTo>
                      <a:lnTo>
                        <a:pt x="1199" y="381"/>
                      </a:lnTo>
                      <a:lnTo>
                        <a:pt x="1206" y="381"/>
                      </a:lnTo>
                      <a:lnTo>
                        <a:pt x="1216" y="381"/>
                      </a:lnTo>
                      <a:lnTo>
                        <a:pt x="1223" y="379"/>
                      </a:lnTo>
                      <a:lnTo>
                        <a:pt x="1233" y="379"/>
                      </a:lnTo>
                      <a:lnTo>
                        <a:pt x="1242" y="379"/>
                      </a:lnTo>
                      <a:lnTo>
                        <a:pt x="1252" y="379"/>
                      </a:lnTo>
                      <a:lnTo>
                        <a:pt x="1261" y="379"/>
                      </a:lnTo>
                      <a:lnTo>
                        <a:pt x="1271" y="377"/>
                      </a:lnTo>
                      <a:lnTo>
                        <a:pt x="1280" y="377"/>
                      </a:lnTo>
                      <a:lnTo>
                        <a:pt x="1292" y="377"/>
                      </a:lnTo>
                      <a:lnTo>
                        <a:pt x="1303" y="375"/>
                      </a:lnTo>
                      <a:lnTo>
                        <a:pt x="1315" y="375"/>
                      </a:lnTo>
                      <a:lnTo>
                        <a:pt x="1326" y="373"/>
                      </a:lnTo>
                      <a:lnTo>
                        <a:pt x="1337" y="373"/>
                      </a:lnTo>
                      <a:lnTo>
                        <a:pt x="1349" y="371"/>
                      </a:lnTo>
                      <a:lnTo>
                        <a:pt x="1360" y="371"/>
                      </a:lnTo>
                      <a:lnTo>
                        <a:pt x="1372" y="369"/>
                      </a:lnTo>
                      <a:lnTo>
                        <a:pt x="1385" y="369"/>
                      </a:lnTo>
                      <a:lnTo>
                        <a:pt x="1396" y="367"/>
                      </a:lnTo>
                      <a:lnTo>
                        <a:pt x="1410" y="365"/>
                      </a:lnTo>
                      <a:lnTo>
                        <a:pt x="1421" y="365"/>
                      </a:lnTo>
                      <a:lnTo>
                        <a:pt x="1434" y="364"/>
                      </a:lnTo>
                      <a:lnTo>
                        <a:pt x="1448" y="362"/>
                      </a:lnTo>
                      <a:lnTo>
                        <a:pt x="1461" y="362"/>
                      </a:lnTo>
                      <a:lnTo>
                        <a:pt x="1472" y="360"/>
                      </a:lnTo>
                      <a:lnTo>
                        <a:pt x="1487" y="358"/>
                      </a:lnTo>
                      <a:lnTo>
                        <a:pt x="1501" y="356"/>
                      </a:lnTo>
                      <a:lnTo>
                        <a:pt x="1514" y="356"/>
                      </a:lnTo>
                      <a:lnTo>
                        <a:pt x="1527" y="354"/>
                      </a:lnTo>
                      <a:lnTo>
                        <a:pt x="1541" y="352"/>
                      </a:lnTo>
                      <a:lnTo>
                        <a:pt x="1554" y="350"/>
                      </a:lnTo>
                      <a:lnTo>
                        <a:pt x="1567" y="348"/>
                      </a:lnTo>
                      <a:lnTo>
                        <a:pt x="1581" y="346"/>
                      </a:lnTo>
                      <a:lnTo>
                        <a:pt x="1594" y="344"/>
                      </a:lnTo>
                      <a:lnTo>
                        <a:pt x="1607" y="343"/>
                      </a:lnTo>
                      <a:lnTo>
                        <a:pt x="1620" y="341"/>
                      </a:lnTo>
                      <a:lnTo>
                        <a:pt x="1634" y="339"/>
                      </a:lnTo>
                      <a:lnTo>
                        <a:pt x="1649" y="337"/>
                      </a:lnTo>
                      <a:lnTo>
                        <a:pt x="1660" y="335"/>
                      </a:lnTo>
                      <a:lnTo>
                        <a:pt x="1674" y="333"/>
                      </a:lnTo>
                      <a:lnTo>
                        <a:pt x="1687" y="329"/>
                      </a:lnTo>
                      <a:lnTo>
                        <a:pt x="1700" y="327"/>
                      </a:lnTo>
                      <a:lnTo>
                        <a:pt x="1714" y="325"/>
                      </a:lnTo>
                      <a:lnTo>
                        <a:pt x="1727" y="324"/>
                      </a:lnTo>
                      <a:lnTo>
                        <a:pt x="1740" y="320"/>
                      </a:lnTo>
                      <a:lnTo>
                        <a:pt x="1753" y="318"/>
                      </a:lnTo>
                      <a:lnTo>
                        <a:pt x="1765" y="316"/>
                      </a:lnTo>
                      <a:lnTo>
                        <a:pt x="1778" y="312"/>
                      </a:lnTo>
                      <a:lnTo>
                        <a:pt x="1790" y="310"/>
                      </a:lnTo>
                      <a:lnTo>
                        <a:pt x="1801" y="306"/>
                      </a:lnTo>
                      <a:lnTo>
                        <a:pt x="1810" y="305"/>
                      </a:lnTo>
                      <a:lnTo>
                        <a:pt x="1822" y="301"/>
                      </a:lnTo>
                      <a:lnTo>
                        <a:pt x="1833" y="299"/>
                      </a:lnTo>
                      <a:lnTo>
                        <a:pt x="1843" y="297"/>
                      </a:lnTo>
                      <a:lnTo>
                        <a:pt x="1852" y="293"/>
                      </a:lnTo>
                      <a:lnTo>
                        <a:pt x="1864" y="291"/>
                      </a:lnTo>
                      <a:lnTo>
                        <a:pt x="1873" y="287"/>
                      </a:lnTo>
                      <a:lnTo>
                        <a:pt x="1883" y="286"/>
                      </a:lnTo>
                      <a:lnTo>
                        <a:pt x="1890" y="284"/>
                      </a:lnTo>
                      <a:lnTo>
                        <a:pt x="1900" y="282"/>
                      </a:lnTo>
                      <a:lnTo>
                        <a:pt x="1907" y="280"/>
                      </a:lnTo>
                      <a:lnTo>
                        <a:pt x="1917" y="278"/>
                      </a:lnTo>
                      <a:lnTo>
                        <a:pt x="1923" y="274"/>
                      </a:lnTo>
                      <a:lnTo>
                        <a:pt x="1930" y="272"/>
                      </a:lnTo>
                      <a:lnTo>
                        <a:pt x="1938" y="270"/>
                      </a:lnTo>
                      <a:lnTo>
                        <a:pt x="1945" y="268"/>
                      </a:lnTo>
                      <a:lnTo>
                        <a:pt x="1951" y="265"/>
                      </a:lnTo>
                      <a:lnTo>
                        <a:pt x="1959" y="263"/>
                      </a:lnTo>
                      <a:lnTo>
                        <a:pt x="1964" y="261"/>
                      </a:lnTo>
                      <a:lnTo>
                        <a:pt x="1972" y="259"/>
                      </a:lnTo>
                      <a:lnTo>
                        <a:pt x="1976" y="257"/>
                      </a:lnTo>
                      <a:lnTo>
                        <a:pt x="1981" y="255"/>
                      </a:lnTo>
                      <a:lnTo>
                        <a:pt x="1987" y="253"/>
                      </a:lnTo>
                      <a:lnTo>
                        <a:pt x="1993" y="251"/>
                      </a:lnTo>
                      <a:lnTo>
                        <a:pt x="2002" y="246"/>
                      </a:lnTo>
                      <a:lnTo>
                        <a:pt x="2012" y="244"/>
                      </a:lnTo>
                      <a:lnTo>
                        <a:pt x="2019" y="238"/>
                      </a:lnTo>
                      <a:lnTo>
                        <a:pt x="2027" y="234"/>
                      </a:lnTo>
                      <a:lnTo>
                        <a:pt x="2035" y="230"/>
                      </a:lnTo>
                      <a:lnTo>
                        <a:pt x="2040" y="227"/>
                      </a:lnTo>
                      <a:lnTo>
                        <a:pt x="2046" y="223"/>
                      </a:lnTo>
                      <a:lnTo>
                        <a:pt x="2052" y="219"/>
                      </a:lnTo>
                      <a:lnTo>
                        <a:pt x="2055" y="215"/>
                      </a:lnTo>
                      <a:lnTo>
                        <a:pt x="2061" y="213"/>
                      </a:lnTo>
                      <a:lnTo>
                        <a:pt x="2067" y="206"/>
                      </a:lnTo>
                      <a:lnTo>
                        <a:pt x="2073" y="200"/>
                      </a:lnTo>
                      <a:lnTo>
                        <a:pt x="2074" y="194"/>
                      </a:lnTo>
                      <a:lnTo>
                        <a:pt x="2078" y="189"/>
                      </a:lnTo>
                      <a:lnTo>
                        <a:pt x="2080" y="181"/>
                      </a:lnTo>
                      <a:lnTo>
                        <a:pt x="2080" y="175"/>
                      </a:lnTo>
                      <a:lnTo>
                        <a:pt x="2080" y="166"/>
                      </a:lnTo>
                      <a:lnTo>
                        <a:pt x="2080" y="158"/>
                      </a:lnTo>
                      <a:lnTo>
                        <a:pt x="2078" y="149"/>
                      </a:lnTo>
                      <a:lnTo>
                        <a:pt x="2074" y="139"/>
                      </a:lnTo>
                      <a:lnTo>
                        <a:pt x="2069" y="130"/>
                      </a:lnTo>
                      <a:lnTo>
                        <a:pt x="2061" y="120"/>
                      </a:lnTo>
                      <a:lnTo>
                        <a:pt x="2055" y="115"/>
                      </a:lnTo>
                      <a:lnTo>
                        <a:pt x="2050" y="109"/>
                      </a:lnTo>
                      <a:lnTo>
                        <a:pt x="2044" y="103"/>
                      </a:lnTo>
                      <a:lnTo>
                        <a:pt x="2038" y="97"/>
                      </a:lnTo>
                      <a:lnTo>
                        <a:pt x="2029" y="92"/>
                      </a:lnTo>
                      <a:lnTo>
                        <a:pt x="2021" y="88"/>
                      </a:lnTo>
                      <a:lnTo>
                        <a:pt x="2012" y="82"/>
                      </a:lnTo>
                      <a:lnTo>
                        <a:pt x="2004" y="78"/>
                      </a:lnTo>
                      <a:lnTo>
                        <a:pt x="1999" y="76"/>
                      </a:lnTo>
                      <a:lnTo>
                        <a:pt x="1993" y="73"/>
                      </a:lnTo>
                      <a:lnTo>
                        <a:pt x="1987" y="69"/>
                      </a:lnTo>
                      <a:lnTo>
                        <a:pt x="1981" y="67"/>
                      </a:lnTo>
                      <a:lnTo>
                        <a:pt x="1974" y="65"/>
                      </a:lnTo>
                      <a:lnTo>
                        <a:pt x="1968" y="63"/>
                      </a:lnTo>
                      <a:lnTo>
                        <a:pt x="1962" y="61"/>
                      </a:lnTo>
                      <a:lnTo>
                        <a:pt x="1957" y="59"/>
                      </a:lnTo>
                      <a:lnTo>
                        <a:pt x="1949" y="57"/>
                      </a:lnTo>
                      <a:lnTo>
                        <a:pt x="1942" y="56"/>
                      </a:lnTo>
                      <a:lnTo>
                        <a:pt x="1934" y="52"/>
                      </a:lnTo>
                      <a:lnTo>
                        <a:pt x="1926" y="50"/>
                      </a:lnTo>
                      <a:lnTo>
                        <a:pt x="1919" y="48"/>
                      </a:lnTo>
                      <a:lnTo>
                        <a:pt x="1911" y="48"/>
                      </a:lnTo>
                      <a:lnTo>
                        <a:pt x="1902" y="46"/>
                      </a:lnTo>
                      <a:lnTo>
                        <a:pt x="1894" y="44"/>
                      </a:lnTo>
                      <a:lnTo>
                        <a:pt x="1892" y="42"/>
                      </a:lnTo>
                      <a:lnTo>
                        <a:pt x="1888" y="42"/>
                      </a:lnTo>
                      <a:lnTo>
                        <a:pt x="1881" y="40"/>
                      </a:lnTo>
                      <a:lnTo>
                        <a:pt x="1873" y="40"/>
                      </a:lnTo>
                      <a:lnTo>
                        <a:pt x="1867" y="38"/>
                      </a:lnTo>
                      <a:lnTo>
                        <a:pt x="1864" y="38"/>
                      </a:lnTo>
                      <a:lnTo>
                        <a:pt x="1858" y="37"/>
                      </a:lnTo>
                      <a:lnTo>
                        <a:pt x="1850" y="37"/>
                      </a:lnTo>
                      <a:lnTo>
                        <a:pt x="1845" y="37"/>
                      </a:lnTo>
                      <a:lnTo>
                        <a:pt x="1839" y="37"/>
                      </a:lnTo>
                      <a:lnTo>
                        <a:pt x="1831" y="35"/>
                      </a:lnTo>
                      <a:lnTo>
                        <a:pt x="1828" y="35"/>
                      </a:lnTo>
                      <a:lnTo>
                        <a:pt x="1820" y="33"/>
                      </a:lnTo>
                      <a:lnTo>
                        <a:pt x="1810" y="31"/>
                      </a:lnTo>
                      <a:lnTo>
                        <a:pt x="1803" y="31"/>
                      </a:lnTo>
                      <a:lnTo>
                        <a:pt x="1797" y="31"/>
                      </a:lnTo>
                      <a:lnTo>
                        <a:pt x="1790" y="29"/>
                      </a:lnTo>
                      <a:lnTo>
                        <a:pt x="1782" y="29"/>
                      </a:lnTo>
                      <a:lnTo>
                        <a:pt x="1774" y="29"/>
                      </a:lnTo>
                      <a:lnTo>
                        <a:pt x="1769" y="29"/>
                      </a:lnTo>
                      <a:lnTo>
                        <a:pt x="1761" y="27"/>
                      </a:lnTo>
                      <a:lnTo>
                        <a:pt x="1755" y="27"/>
                      </a:lnTo>
                      <a:lnTo>
                        <a:pt x="1748" y="27"/>
                      </a:lnTo>
                      <a:lnTo>
                        <a:pt x="1742" y="27"/>
                      </a:lnTo>
                      <a:lnTo>
                        <a:pt x="1736" y="27"/>
                      </a:lnTo>
                      <a:lnTo>
                        <a:pt x="1731" y="27"/>
                      </a:lnTo>
                      <a:lnTo>
                        <a:pt x="1725" y="29"/>
                      </a:lnTo>
                      <a:lnTo>
                        <a:pt x="1721" y="29"/>
                      </a:lnTo>
                      <a:lnTo>
                        <a:pt x="1719" y="73"/>
                      </a:lnTo>
                      <a:lnTo>
                        <a:pt x="1721" y="73"/>
                      </a:lnTo>
                      <a:lnTo>
                        <a:pt x="1725" y="73"/>
                      </a:lnTo>
                      <a:lnTo>
                        <a:pt x="1731" y="73"/>
                      </a:lnTo>
                      <a:lnTo>
                        <a:pt x="1736" y="73"/>
                      </a:lnTo>
                      <a:lnTo>
                        <a:pt x="1744" y="73"/>
                      </a:lnTo>
                      <a:lnTo>
                        <a:pt x="1753" y="73"/>
                      </a:lnTo>
                      <a:lnTo>
                        <a:pt x="1763" y="75"/>
                      </a:lnTo>
                      <a:lnTo>
                        <a:pt x="1769" y="75"/>
                      </a:lnTo>
                      <a:lnTo>
                        <a:pt x="1772" y="75"/>
                      </a:lnTo>
                      <a:lnTo>
                        <a:pt x="1778" y="76"/>
                      </a:lnTo>
                      <a:lnTo>
                        <a:pt x="1786" y="76"/>
                      </a:lnTo>
                      <a:lnTo>
                        <a:pt x="1791" y="76"/>
                      </a:lnTo>
                      <a:lnTo>
                        <a:pt x="1797" y="78"/>
                      </a:lnTo>
                      <a:lnTo>
                        <a:pt x="1803" y="78"/>
                      </a:lnTo>
                      <a:lnTo>
                        <a:pt x="1810" y="80"/>
                      </a:lnTo>
                      <a:lnTo>
                        <a:pt x="1816" y="80"/>
                      </a:lnTo>
                      <a:lnTo>
                        <a:pt x="1824" y="82"/>
                      </a:lnTo>
                      <a:lnTo>
                        <a:pt x="1829" y="82"/>
                      </a:lnTo>
                      <a:lnTo>
                        <a:pt x="1839" y="84"/>
                      </a:lnTo>
                      <a:lnTo>
                        <a:pt x="1845" y="84"/>
                      </a:lnTo>
                      <a:lnTo>
                        <a:pt x="1852" y="86"/>
                      </a:lnTo>
                      <a:lnTo>
                        <a:pt x="1860" y="88"/>
                      </a:lnTo>
                      <a:lnTo>
                        <a:pt x="1867" y="90"/>
                      </a:lnTo>
                      <a:lnTo>
                        <a:pt x="1873" y="90"/>
                      </a:lnTo>
                      <a:lnTo>
                        <a:pt x="1881" y="92"/>
                      </a:lnTo>
                      <a:lnTo>
                        <a:pt x="1886" y="92"/>
                      </a:lnTo>
                      <a:lnTo>
                        <a:pt x="1894" y="94"/>
                      </a:lnTo>
                      <a:lnTo>
                        <a:pt x="1900" y="95"/>
                      </a:lnTo>
                      <a:lnTo>
                        <a:pt x="1907" y="97"/>
                      </a:lnTo>
                      <a:lnTo>
                        <a:pt x="1915" y="97"/>
                      </a:lnTo>
                      <a:lnTo>
                        <a:pt x="1923" y="101"/>
                      </a:lnTo>
                      <a:lnTo>
                        <a:pt x="1928" y="101"/>
                      </a:lnTo>
                      <a:lnTo>
                        <a:pt x="1934" y="103"/>
                      </a:lnTo>
                      <a:lnTo>
                        <a:pt x="1940" y="105"/>
                      </a:lnTo>
                      <a:lnTo>
                        <a:pt x="1947" y="109"/>
                      </a:lnTo>
                      <a:lnTo>
                        <a:pt x="1953" y="111"/>
                      </a:lnTo>
                      <a:lnTo>
                        <a:pt x="1959" y="113"/>
                      </a:lnTo>
                      <a:lnTo>
                        <a:pt x="1964" y="115"/>
                      </a:lnTo>
                      <a:lnTo>
                        <a:pt x="1972" y="118"/>
                      </a:lnTo>
                      <a:lnTo>
                        <a:pt x="1976" y="120"/>
                      </a:lnTo>
                      <a:lnTo>
                        <a:pt x="1981" y="122"/>
                      </a:lnTo>
                      <a:lnTo>
                        <a:pt x="1987" y="124"/>
                      </a:lnTo>
                      <a:lnTo>
                        <a:pt x="1991" y="128"/>
                      </a:lnTo>
                      <a:lnTo>
                        <a:pt x="2000" y="134"/>
                      </a:lnTo>
                      <a:lnTo>
                        <a:pt x="2008" y="139"/>
                      </a:lnTo>
                      <a:lnTo>
                        <a:pt x="2014" y="145"/>
                      </a:lnTo>
                      <a:lnTo>
                        <a:pt x="2019" y="153"/>
                      </a:lnTo>
                      <a:lnTo>
                        <a:pt x="2023" y="158"/>
                      </a:lnTo>
                      <a:lnTo>
                        <a:pt x="2027" y="168"/>
                      </a:lnTo>
                      <a:lnTo>
                        <a:pt x="2027" y="173"/>
                      </a:lnTo>
                      <a:lnTo>
                        <a:pt x="2023" y="181"/>
                      </a:lnTo>
                      <a:lnTo>
                        <a:pt x="2018" y="185"/>
                      </a:lnTo>
                      <a:lnTo>
                        <a:pt x="2014" y="189"/>
                      </a:lnTo>
                      <a:lnTo>
                        <a:pt x="2008" y="192"/>
                      </a:lnTo>
                      <a:lnTo>
                        <a:pt x="2004" y="196"/>
                      </a:lnTo>
                      <a:lnTo>
                        <a:pt x="1997" y="200"/>
                      </a:lnTo>
                      <a:lnTo>
                        <a:pt x="1989" y="204"/>
                      </a:lnTo>
                      <a:lnTo>
                        <a:pt x="1980" y="208"/>
                      </a:lnTo>
                      <a:lnTo>
                        <a:pt x="1972" y="211"/>
                      </a:lnTo>
                      <a:lnTo>
                        <a:pt x="1961" y="215"/>
                      </a:lnTo>
                      <a:lnTo>
                        <a:pt x="1951" y="219"/>
                      </a:lnTo>
                      <a:lnTo>
                        <a:pt x="1940" y="223"/>
                      </a:lnTo>
                      <a:lnTo>
                        <a:pt x="1928" y="227"/>
                      </a:lnTo>
                      <a:lnTo>
                        <a:pt x="1915" y="230"/>
                      </a:lnTo>
                      <a:lnTo>
                        <a:pt x="1904" y="234"/>
                      </a:lnTo>
                      <a:lnTo>
                        <a:pt x="1888" y="238"/>
                      </a:lnTo>
                      <a:lnTo>
                        <a:pt x="1875" y="242"/>
                      </a:lnTo>
                      <a:lnTo>
                        <a:pt x="1860" y="244"/>
                      </a:lnTo>
                      <a:lnTo>
                        <a:pt x="1845" y="248"/>
                      </a:lnTo>
                      <a:lnTo>
                        <a:pt x="1829" y="251"/>
                      </a:lnTo>
                      <a:lnTo>
                        <a:pt x="1812" y="255"/>
                      </a:lnTo>
                      <a:lnTo>
                        <a:pt x="1795" y="259"/>
                      </a:lnTo>
                      <a:lnTo>
                        <a:pt x="1778" y="263"/>
                      </a:lnTo>
                      <a:lnTo>
                        <a:pt x="1761" y="265"/>
                      </a:lnTo>
                      <a:lnTo>
                        <a:pt x="1744" y="268"/>
                      </a:lnTo>
                      <a:lnTo>
                        <a:pt x="1727" y="272"/>
                      </a:lnTo>
                      <a:lnTo>
                        <a:pt x="1708" y="276"/>
                      </a:lnTo>
                      <a:lnTo>
                        <a:pt x="1691" y="280"/>
                      </a:lnTo>
                      <a:lnTo>
                        <a:pt x="1672" y="284"/>
                      </a:lnTo>
                      <a:lnTo>
                        <a:pt x="1653" y="286"/>
                      </a:lnTo>
                      <a:lnTo>
                        <a:pt x="1634" y="287"/>
                      </a:lnTo>
                      <a:lnTo>
                        <a:pt x="1613" y="291"/>
                      </a:lnTo>
                      <a:lnTo>
                        <a:pt x="1594" y="293"/>
                      </a:lnTo>
                      <a:lnTo>
                        <a:pt x="1575" y="297"/>
                      </a:lnTo>
                      <a:lnTo>
                        <a:pt x="1556" y="299"/>
                      </a:lnTo>
                      <a:lnTo>
                        <a:pt x="1535" y="303"/>
                      </a:lnTo>
                      <a:lnTo>
                        <a:pt x="1516" y="305"/>
                      </a:lnTo>
                      <a:lnTo>
                        <a:pt x="1497" y="306"/>
                      </a:lnTo>
                      <a:lnTo>
                        <a:pt x="1476" y="308"/>
                      </a:lnTo>
                      <a:lnTo>
                        <a:pt x="1457" y="310"/>
                      </a:lnTo>
                      <a:lnTo>
                        <a:pt x="1436" y="314"/>
                      </a:lnTo>
                      <a:lnTo>
                        <a:pt x="1417" y="316"/>
                      </a:lnTo>
                      <a:lnTo>
                        <a:pt x="1398" y="318"/>
                      </a:lnTo>
                      <a:lnTo>
                        <a:pt x="1379" y="320"/>
                      </a:lnTo>
                      <a:lnTo>
                        <a:pt x="1360" y="322"/>
                      </a:lnTo>
                      <a:lnTo>
                        <a:pt x="1339" y="324"/>
                      </a:lnTo>
                      <a:lnTo>
                        <a:pt x="1320" y="325"/>
                      </a:lnTo>
                      <a:lnTo>
                        <a:pt x="1301" y="325"/>
                      </a:lnTo>
                      <a:lnTo>
                        <a:pt x="1284" y="327"/>
                      </a:lnTo>
                      <a:lnTo>
                        <a:pt x="1265" y="329"/>
                      </a:lnTo>
                      <a:lnTo>
                        <a:pt x="1248" y="329"/>
                      </a:lnTo>
                      <a:lnTo>
                        <a:pt x="1231" y="331"/>
                      </a:lnTo>
                      <a:lnTo>
                        <a:pt x="1214" y="333"/>
                      </a:lnTo>
                      <a:lnTo>
                        <a:pt x="1195" y="333"/>
                      </a:lnTo>
                      <a:lnTo>
                        <a:pt x="1178" y="333"/>
                      </a:lnTo>
                      <a:lnTo>
                        <a:pt x="1163" y="335"/>
                      </a:lnTo>
                      <a:lnTo>
                        <a:pt x="1147" y="335"/>
                      </a:lnTo>
                      <a:lnTo>
                        <a:pt x="1130" y="335"/>
                      </a:lnTo>
                      <a:lnTo>
                        <a:pt x="1117" y="337"/>
                      </a:lnTo>
                      <a:lnTo>
                        <a:pt x="1102" y="337"/>
                      </a:lnTo>
                      <a:lnTo>
                        <a:pt x="1090" y="337"/>
                      </a:lnTo>
                      <a:lnTo>
                        <a:pt x="1075" y="337"/>
                      </a:lnTo>
                      <a:lnTo>
                        <a:pt x="1062" y="337"/>
                      </a:lnTo>
                      <a:lnTo>
                        <a:pt x="1047" y="335"/>
                      </a:lnTo>
                      <a:lnTo>
                        <a:pt x="1032" y="335"/>
                      </a:lnTo>
                      <a:lnTo>
                        <a:pt x="1016" y="335"/>
                      </a:lnTo>
                      <a:lnTo>
                        <a:pt x="1001" y="335"/>
                      </a:lnTo>
                      <a:lnTo>
                        <a:pt x="984" y="335"/>
                      </a:lnTo>
                      <a:lnTo>
                        <a:pt x="969" y="335"/>
                      </a:lnTo>
                      <a:lnTo>
                        <a:pt x="952" y="333"/>
                      </a:lnTo>
                      <a:lnTo>
                        <a:pt x="935" y="333"/>
                      </a:lnTo>
                      <a:lnTo>
                        <a:pt x="918" y="331"/>
                      </a:lnTo>
                      <a:lnTo>
                        <a:pt x="900" y="331"/>
                      </a:lnTo>
                      <a:lnTo>
                        <a:pt x="883" y="331"/>
                      </a:lnTo>
                      <a:lnTo>
                        <a:pt x="866" y="329"/>
                      </a:lnTo>
                      <a:lnTo>
                        <a:pt x="847" y="329"/>
                      </a:lnTo>
                      <a:lnTo>
                        <a:pt x="830" y="329"/>
                      </a:lnTo>
                      <a:lnTo>
                        <a:pt x="811" y="327"/>
                      </a:lnTo>
                      <a:lnTo>
                        <a:pt x="792" y="325"/>
                      </a:lnTo>
                      <a:lnTo>
                        <a:pt x="773" y="325"/>
                      </a:lnTo>
                      <a:lnTo>
                        <a:pt x="754" y="324"/>
                      </a:lnTo>
                      <a:lnTo>
                        <a:pt x="735" y="322"/>
                      </a:lnTo>
                      <a:lnTo>
                        <a:pt x="716" y="322"/>
                      </a:lnTo>
                      <a:lnTo>
                        <a:pt x="697" y="320"/>
                      </a:lnTo>
                      <a:lnTo>
                        <a:pt x="678" y="320"/>
                      </a:lnTo>
                      <a:lnTo>
                        <a:pt x="659" y="318"/>
                      </a:lnTo>
                      <a:lnTo>
                        <a:pt x="640" y="316"/>
                      </a:lnTo>
                      <a:lnTo>
                        <a:pt x="621" y="314"/>
                      </a:lnTo>
                      <a:lnTo>
                        <a:pt x="602" y="314"/>
                      </a:lnTo>
                      <a:lnTo>
                        <a:pt x="581" y="312"/>
                      </a:lnTo>
                      <a:lnTo>
                        <a:pt x="562" y="310"/>
                      </a:lnTo>
                      <a:lnTo>
                        <a:pt x="543" y="308"/>
                      </a:lnTo>
                      <a:lnTo>
                        <a:pt x="524" y="306"/>
                      </a:lnTo>
                      <a:lnTo>
                        <a:pt x="505" y="305"/>
                      </a:lnTo>
                      <a:lnTo>
                        <a:pt x="486" y="303"/>
                      </a:lnTo>
                      <a:lnTo>
                        <a:pt x="467" y="299"/>
                      </a:lnTo>
                      <a:lnTo>
                        <a:pt x="448" y="297"/>
                      </a:lnTo>
                      <a:lnTo>
                        <a:pt x="429" y="295"/>
                      </a:lnTo>
                      <a:lnTo>
                        <a:pt x="412" y="293"/>
                      </a:lnTo>
                      <a:lnTo>
                        <a:pt x="395" y="289"/>
                      </a:lnTo>
                      <a:lnTo>
                        <a:pt x="378" y="287"/>
                      </a:lnTo>
                      <a:lnTo>
                        <a:pt x="359" y="286"/>
                      </a:lnTo>
                      <a:lnTo>
                        <a:pt x="342" y="282"/>
                      </a:lnTo>
                      <a:lnTo>
                        <a:pt x="325" y="280"/>
                      </a:lnTo>
                      <a:lnTo>
                        <a:pt x="310" y="276"/>
                      </a:lnTo>
                      <a:lnTo>
                        <a:pt x="293" y="274"/>
                      </a:lnTo>
                      <a:lnTo>
                        <a:pt x="277" y="270"/>
                      </a:lnTo>
                      <a:lnTo>
                        <a:pt x="262" y="268"/>
                      </a:lnTo>
                      <a:lnTo>
                        <a:pt x="249" y="265"/>
                      </a:lnTo>
                      <a:lnTo>
                        <a:pt x="234" y="261"/>
                      </a:lnTo>
                      <a:lnTo>
                        <a:pt x="218" y="257"/>
                      </a:lnTo>
                      <a:lnTo>
                        <a:pt x="205" y="253"/>
                      </a:lnTo>
                      <a:lnTo>
                        <a:pt x="192" y="251"/>
                      </a:lnTo>
                      <a:lnTo>
                        <a:pt x="179" y="248"/>
                      </a:lnTo>
                      <a:lnTo>
                        <a:pt x="165" y="244"/>
                      </a:lnTo>
                      <a:lnTo>
                        <a:pt x="154" y="240"/>
                      </a:lnTo>
                      <a:lnTo>
                        <a:pt x="144" y="236"/>
                      </a:lnTo>
                      <a:lnTo>
                        <a:pt x="133" y="232"/>
                      </a:lnTo>
                      <a:lnTo>
                        <a:pt x="123" y="229"/>
                      </a:lnTo>
                      <a:lnTo>
                        <a:pt x="114" y="223"/>
                      </a:lnTo>
                      <a:lnTo>
                        <a:pt x="104" y="219"/>
                      </a:lnTo>
                      <a:lnTo>
                        <a:pt x="97" y="215"/>
                      </a:lnTo>
                      <a:lnTo>
                        <a:pt x="89" y="211"/>
                      </a:lnTo>
                      <a:lnTo>
                        <a:pt x="82" y="206"/>
                      </a:lnTo>
                      <a:lnTo>
                        <a:pt x="76" y="202"/>
                      </a:lnTo>
                      <a:lnTo>
                        <a:pt x="72" y="200"/>
                      </a:lnTo>
                      <a:lnTo>
                        <a:pt x="65" y="192"/>
                      </a:lnTo>
                      <a:lnTo>
                        <a:pt x="61" y="187"/>
                      </a:lnTo>
                      <a:lnTo>
                        <a:pt x="57" y="181"/>
                      </a:lnTo>
                      <a:lnTo>
                        <a:pt x="53" y="173"/>
                      </a:lnTo>
                      <a:lnTo>
                        <a:pt x="53" y="168"/>
                      </a:lnTo>
                      <a:lnTo>
                        <a:pt x="51" y="158"/>
                      </a:lnTo>
                      <a:lnTo>
                        <a:pt x="53" y="151"/>
                      </a:lnTo>
                      <a:lnTo>
                        <a:pt x="57" y="141"/>
                      </a:lnTo>
                      <a:lnTo>
                        <a:pt x="66" y="132"/>
                      </a:lnTo>
                      <a:lnTo>
                        <a:pt x="70" y="126"/>
                      </a:lnTo>
                      <a:lnTo>
                        <a:pt x="76" y="120"/>
                      </a:lnTo>
                      <a:lnTo>
                        <a:pt x="84" y="116"/>
                      </a:lnTo>
                      <a:lnTo>
                        <a:pt x="91" y="111"/>
                      </a:lnTo>
                      <a:lnTo>
                        <a:pt x="95" y="109"/>
                      </a:lnTo>
                      <a:lnTo>
                        <a:pt x="101" y="107"/>
                      </a:lnTo>
                      <a:lnTo>
                        <a:pt x="104" y="103"/>
                      </a:lnTo>
                      <a:lnTo>
                        <a:pt x="110" y="101"/>
                      </a:lnTo>
                      <a:lnTo>
                        <a:pt x="116" y="99"/>
                      </a:lnTo>
                      <a:lnTo>
                        <a:pt x="122" y="97"/>
                      </a:lnTo>
                      <a:lnTo>
                        <a:pt x="127" y="94"/>
                      </a:lnTo>
                      <a:lnTo>
                        <a:pt x="135" y="92"/>
                      </a:lnTo>
                      <a:lnTo>
                        <a:pt x="137" y="92"/>
                      </a:lnTo>
                      <a:lnTo>
                        <a:pt x="142" y="90"/>
                      </a:lnTo>
                      <a:lnTo>
                        <a:pt x="144" y="88"/>
                      </a:lnTo>
                      <a:lnTo>
                        <a:pt x="150" y="88"/>
                      </a:lnTo>
                      <a:lnTo>
                        <a:pt x="156" y="86"/>
                      </a:lnTo>
                      <a:lnTo>
                        <a:pt x="161" y="86"/>
                      </a:lnTo>
                      <a:lnTo>
                        <a:pt x="167" y="84"/>
                      </a:lnTo>
                      <a:lnTo>
                        <a:pt x="175" y="82"/>
                      </a:lnTo>
                      <a:lnTo>
                        <a:pt x="182" y="80"/>
                      </a:lnTo>
                      <a:lnTo>
                        <a:pt x="190" y="78"/>
                      </a:lnTo>
                      <a:lnTo>
                        <a:pt x="198" y="76"/>
                      </a:lnTo>
                      <a:lnTo>
                        <a:pt x="207" y="75"/>
                      </a:lnTo>
                      <a:lnTo>
                        <a:pt x="217" y="73"/>
                      </a:lnTo>
                      <a:lnTo>
                        <a:pt x="226" y="73"/>
                      </a:lnTo>
                      <a:lnTo>
                        <a:pt x="234" y="69"/>
                      </a:lnTo>
                      <a:lnTo>
                        <a:pt x="243" y="67"/>
                      </a:lnTo>
                      <a:lnTo>
                        <a:pt x="253" y="65"/>
                      </a:lnTo>
                      <a:lnTo>
                        <a:pt x="262" y="65"/>
                      </a:lnTo>
                      <a:lnTo>
                        <a:pt x="270" y="63"/>
                      </a:lnTo>
                      <a:lnTo>
                        <a:pt x="279" y="61"/>
                      </a:lnTo>
                      <a:lnTo>
                        <a:pt x="289" y="59"/>
                      </a:lnTo>
                      <a:lnTo>
                        <a:pt x="298" y="57"/>
                      </a:lnTo>
                      <a:lnTo>
                        <a:pt x="306" y="57"/>
                      </a:lnTo>
                      <a:lnTo>
                        <a:pt x="313" y="56"/>
                      </a:lnTo>
                      <a:lnTo>
                        <a:pt x="321" y="54"/>
                      </a:lnTo>
                      <a:lnTo>
                        <a:pt x="329" y="54"/>
                      </a:lnTo>
                      <a:lnTo>
                        <a:pt x="334" y="52"/>
                      </a:lnTo>
                      <a:lnTo>
                        <a:pt x="342" y="52"/>
                      </a:lnTo>
                      <a:lnTo>
                        <a:pt x="348" y="52"/>
                      </a:lnTo>
                      <a:lnTo>
                        <a:pt x="353" y="52"/>
                      </a:lnTo>
                      <a:lnTo>
                        <a:pt x="365" y="0"/>
                      </a:lnTo>
                      <a:lnTo>
                        <a:pt x="36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5" name="Freeform 21"/>
                <p:cNvSpPr>
                  <a:spLocks/>
                </p:cNvSpPr>
                <p:nvPr/>
              </p:nvSpPr>
              <p:spPr bwMode="auto">
                <a:xfrm>
                  <a:off x="6027888" y="3778472"/>
                  <a:ext cx="1265711" cy="493600"/>
                </a:xfrm>
                <a:custGeom>
                  <a:avLst/>
                  <a:gdLst/>
                  <a:ahLst/>
                  <a:cxnLst>
                    <a:cxn ang="0">
                      <a:pos x="12" y="6"/>
                    </a:cxn>
                    <a:cxn ang="0">
                      <a:pos x="38" y="20"/>
                    </a:cxn>
                    <a:cxn ang="0">
                      <a:pos x="71" y="37"/>
                    </a:cxn>
                    <a:cxn ang="0">
                      <a:pos x="94" y="48"/>
                    </a:cxn>
                    <a:cxn ang="0">
                      <a:pos x="114" y="63"/>
                    </a:cxn>
                    <a:cxn ang="0">
                      <a:pos x="137" y="75"/>
                    </a:cxn>
                    <a:cxn ang="0">
                      <a:pos x="162" y="90"/>
                    </a:cxn>
                    <a:cxn ang="0">
                      <a:pos x="187" y="107"/>
                    </a:cxn>
                    <a:cxn ang="0">
                      <a:pos x="211" y="122"/>
                    </a:cxn>
                    <a:cxn ang="0">
                      <a:pos x="234" y="139"/>
                    </a:cxn>
                    <a:cxn ang="0">
                      <a:pos x="257" y="156"/>
                    </a:cxn>
                    <a:cxn ang="0">
                      <a:pos x="280" y="173"/>
                    </a:cxn>
                    <a:cxn ang="0">
                      <a:pos x="299" y="192"/>
                    </a:cxn>
                    <a:cxn ang="0">
                      <a:pos x="321" y="221"/>
                    </a:cxn>
                    <a:cxn ang="0">
                      <a:pos x="356" y="261"/>
                    </a:cxn>
                    <a:cxn ang="0">
                      <a:pos x="388" y="293"/>
                    </a:cxn>
                    <a:cxn ang="0">
                      <a:pos x="415" y="305"/>
                    </a:cxn>
                    <a:cxn ang="0">
                      <a:pos x="437" y="308"/>
                    </a:cxn>
                    <a:cxn ang="0">
                      <a:pos x="466" y="308"/>
                    </a:cxn>
                    <a:cxn ang="0">
                      <a:pos x="502" y="308"/>
                    </a:cxn>
                    <a:cxn ang="0">
                      <a:pos x="530" y="305"/>
                    </a:cxn>
                    <a:cxn ang="0">
                      <a:pos x="553" y="303"/>
                    </a:cxn>
                    <a:cxn ang="0">
                      <a:pos x="578" y="301"/>
                    </a:cxn>
                    <a:cxn ang="0">
                      <a:pos x="601" y="299"/>
                    </a:cxn>
                    <a:cxn ang="0">
                      <a:pos x="627" y="295"/>
                    </a:cxn>
                    <a:cxn ang="0">
                      <a:pos x="654" y="289"/>
                    </a:cxn>
                    <a:cxn ang="0">
                      <a:pos x="682" y="286"/>
                    </a:cxn>
                    <a:cxn ang="0">
                      <a:pos x="920" y="320"/>
                    </a:cxn>
                    <a:cxn ang="0">
                      <a:pos x="692" y="230"/>
                    </a:cxn>
                    <a:cxn ang="0">
                      <a:pos x="665" y="236"/>
                    </a:cxn>
                    <a:cxn ang="0">
                      <a:pos x="631" y="242"/>
                    </a:cxn>
                    <a:cxn ang="0">
                      <a:pos x="605" y="246"/>
                    </a:cxn>
                    <a:cxn ang="0">
                      <a:pos x="582" y="249"/>
                    </a:cxn>
                    <a:cxn ang="0">
                      <a:pos x="559" y="253"/>
                    </a:cxn>
                    <a:cxn ang="0">
                      <a:pos x="536" y="255"/>
                    </a:cxn>
                    <a:cxn ang="0">
                      <a:pos x="513" y="257"/>
                    </a:cxn>
                    <a:cxn ang="0">
                      <a:pos x="489" y="259"/>
                    </a:cxn>
                    <a:cxn ang="0">
                      <a:pos x="466" y="259"/>
                    </a:cxn>
                    <a:cxn ang="0">
                      <a:pos x="445" y="259"/>
                    </a:cxn>
                    <a:cxn ang="0">
                      <a:pos x="418" y="255"/>
                    </a:cxn>
                    <a:cxn ang="0">
                      <a:pos x="401" y="230"/>
                    </a:cxn>
                    <a:cxn ang="0">
                      <a:pos x="371" y="196"/>
                    </a:cxn>
                    <a:cxn ang="0">
                      <a:pos x="350" y="175"/>
                    </a:cxn>
                    <a:cxn ang="0">
                      <a:pos x="329" y="153"/>
                    </a:cxn>
                    <a:cxn ang="0">
                      <a:pos x="302" y="132"/>
                    </a:cxn>
                    <a:cxn ang="0">
                      <a:pos x="276" y="115"/>
                    </a:cxn>
                    <a:cxn ang="0">
                      <a:pos x="255" y="97"/>
                    </a:cxn>
                    <a:cxn ang="0">
                      <a:pos x="230" y="78"/>
                    </a:cxn>
                    <a:cxn ang="0">
                      <a:pos x="206" y="61"/>
                    </a:cxn>
                    <a:cxn ang="0">
                      <a:pos x="181" y="42"/>
                    </a:cxn>
                    <a:cxn ang="0">
                      <a:pos x="160" y="27"/>
                    </a:cxn>
                    <a:cxn ang="0">
                      <a:pos x="128" y="10"/>
                    </a:cxn>
                    <a:cxn ang="0">
                      <a:pos x="99" y="2"/>
                    </a:cxn>
                    <a:cxn ang="0">
                      <a:pos x="75" y="0"/>
                    </a:cxn>
                    <a:cxn ang="0">
                      <a:pos x="38" y="0"/>
                    </a:cxn>
                    <a:cxn ang="0">
                      <a:pos x="8" y="0"/>
                    </a:cxn>
                    <a:cxn ang="0">
                      <a:pos x="0" y="0"/>
                    </a:cxn>
                  </a:cxnLst>
                  <a:rect l="0" t="0" r="r" b="b"/>
                  <a:pathLst>
                    <a:path w="920" h="358">
                      <a:moveTo>
                        <a:pt x="0" y="0"/>
                      </a:moveTo>
                      <a:lnTo>
                        <a:pt x="2" y="0"/>
                      </a:lnTo>
                      <a:lnTo>
                        <a:pt x="8" y="4"/>
                      </a:lnTo>
                      <a:lnTo>
                        <a:pt x="12" y="6"/>
                      </a:lnTo>
                      <a:lnTo>
                        <a:pt x="18" y="10"/>
                      </a:lnTo>
                      <a:lnTo>
                        <a:pt x="23" y="12"/>
                      </a:lnTo>
                      <a:lnTo>
                        <a:pt x="31" y="16"/>
                      </a:lnTo>
                      <a:lnTo>
                        <a:pt x="38" y="20"/>
                      </a:lnTo>
                      <a:lnTo>
                        <a:pt x="46" y="23"/>
                      </a:lnTo>
                      <a:lnTo>
                        <a:pt x="56" y="29"/>
                      </a:lnTo>
                      <a:lnTo>
                        <a:pt x="65" y="35"/>
                      </a:lnTo>
                      <a:lnTo>
                        <a:pt x="71" y="37"/>
                      </a:lnTo>
                      <a:lnTo>
                        <a:pt x="75" y="40"/>
                      </a:lnTo>
                      <a:lnTo>
                        <a:pt x="80" y="44"/>
                      </a:lnTo>
                      <a:lnTo>
                        <a:pt x="86" y="46"/>
                      </a:lnTo>
                      <a:lnTo>
                        <a:pt x="94" y="48"/>
                      </a:lnTo>
                      <a:lnTo>
                        <a:pt x="97" y="52"/>
                      </a:lnTo>
                      <a:lnTo>
                        <a:pt x="105" y="56"/>
                      </a:lnTo>
                      <a:lnTo>
                        <a:pt x="109" y="59"/>
                      </a:lnTo>
                      <a:lnTo>
                        <a:pt x="114" y="63"/>
                      </a:lnTo>
                      <a:lnTo>
                        <a:pt x="122" y="65"/>
                      </a:lnTo>
                      <a:lnTo>
                        <a:pt x="126" y="69"/>
                      </a:lnTo>
                      <a:lnTo>
                        <a:pt x="133" y="73"/>
                      </a:lnTo>
                      <a:lnTo>
                        <a:pt x="137" y="75"/>
                      </a:lnTo>
                      <a:lnTo>
                        <a:pt x="145" y="80"/>
                      </a:lnTo>
                      <a:lnTo>
                        <a:pt x="150" y="84"/>
                      </a:lnTo>
                      <a:lnTo>
                        <a:pt x="156" y="88"/>
                      </a:lnTo>
                      <a:lnTo>
                        <a:pt x="162" y="90"/>
                      </a:lnTo>
                      <a:lnTo>
                        <a:pt x="168" y="94"/>
                      </a:lnTo>
                      <a:lnTo>
                        <a:pt x="175" y="97"/>
                      </a:lnTo>
                      <a:lnTo>
                        <a:pt x="181" y="103"/>
                      </a:lnTo>
                      <a:lnTo>
                        <a:pt x="187" y="107"/>
                      </a:lnTo>
                      <a:lnTo>
                        <a:pt x="192" y="111"/>
                      </a:lnTo>
                      <a:lnTo>
                        <a:pt x="200" y="115"/>
                      </a:lnTo>
                      <a:lnTo>
                        <a:pt x="206" y="120"/>
                      </a:lnTo>
                      <a:lnTo>
                        <a:pt x="211" y="122"/>
                      </a:lnTo>
                      <a:lnTo>
                        <a:pt x="217" y="128"/>
                      </a:lnTo>
                      <a:lnTo>
                        <a:pt x="223" y="132"/>
                      </a:lnTo>
                      <a:lnTo>
                        <a:pt x="228" y="135"/>
                      </a:lnTo>
                      <a:lnTo>
                        <a:pt x="234" y="139"/>
                      </a:lnTo>
                      <a:lnTo>
                        <a:pt x="240" y="145"/>
                      </a:lnTo>
                      <a:lnTo>
                        <a:pt x="245" y="149"/>
                      </a:lnTo>
                      <a:lnTo>
                        <a:pt x="253" y="153"/>
                      </a:lnTo>
                      <a:lnTo>
                        <a:pt x="257" y="156"/>
                      </a:lnTo>
                      <a:lnTo>
                        <a:pt x="263" y="162"/>
                      </a:lnTo>
                      <a:lnTo>
                        <a:pt x="268" y="166"/>
                      </a:lnTo>
                      <a:lnTo>
                        <a:pt x="274" y="170"/>
                      </a:lnTo>
                      <a:lnTo>
                        <a:pt x="280" y="173"/>
                      </a:lnTo>
                      <a:lnTo>
                        <a:pt x="285" y="179"/>
                      </a:lnTo>
                      <a:lnTo>
                        <a:pt x="289" y="183"/>
                      </a:lnTo>
                      <a:lnTo>
                        <a:pt x="295" y="189"/>
                      </a:lnTo>
                      <a:lnTo>
                        <a:pt x="299" y="192"/>
                      </a:lnTo>
                      <a:lnTo>
                        <a:pt x="302" y="196"/>
                      </a:lnTo>
                      <a:lnTo>
                        <a:pt x="308" y="204"/>
                      </a:lnTo>
                      <a:lnTo>
                        <a:pt x="314" y="211"/>
                      </a:lnTo>
                      <a:lnTo>
                        <a:pt x="321" y="221"/>
                      </a:lnTo>
                      <a:lnTo>
                        <a:pt x="329" y="230"/>
                      </a:lnTo>
                      <a:lnTo>
                        <a:pt x="339" y="240"/>
                      </a:lnTo>
                      <a:lnTo>
                        <a:pt x="346" y="249"/>
                      </a:lnTo>
                      <a:lnTo>
                        <a:pt x="356" y="261"/>
                      </a:lnTo>
                      <a:lnTo>
                        <a:pt x="363" y="270"/>
                      </a:lnTo>
                      <a:lnTo>
                        <a:pt x="373" y="280"/>
                      </a:lnTo>
                      <a:lnTo>
                        <a:pt x="380" y="288"/>
                      </a:lnTo>
                      <a:lnTo>
                        <a:pt x="388" y="293"/>
                      </a:lnTo>
                      <a:lnTo>
                        <a:pt x="396" y="299"/>
                      </a:lnTo>
                      <a:lnTo>
                        <a:pt x="401" y="303"/>
                      </a:lnTo>
                      <a:lnTo>
                        <a:pt x="407" y="303"/>
                      </a:lnTo>
                      <a:lnTo>
                        <a:pt x="415" y="305"/>
                      </a:lnTo>
                      <a:lnTo>
                        <a:pt x="418" y="305"/>
                      </a:lnTo>
                      <a:lnTo>
                        <a:pt x="424" y="307"/>
                      </a:lnTo>
                      <a:lnTo>
                        <a:pt x="430" y="307"/>
                      </a:lnTo>
                      <a:lnTo>
                        <a:pt x="437" y="308"/>
                      </a:lnTo>
                      <a:lnTo>
                        <a:pt x="443" y="308"/>
                      </a:lnTo>
                      <a:lnTo>
                        <a:pt x="451" y="308"/>
                      </a:lnTo>
                      <a:lnTo>
                        <a:pt x="456" y="308"/>
                      </a:lnTo>
                      <a:lnTo>
                        <a:pt x="466" y="308"/>
                      </a:lnTo>
                      <a:lnTo>
                        <a:pt x="473" y="308"/>
                      </a:lnTo>
                      <a:lnTo>
                        <a:pt x="483" y="308"/>
                      </a:lnTo>
                      <a:lnTo>
                        <a:pt x="491" y="308"/>
                      </a:lnTo>
                      <a:lnTo>
                        <a:pt x="502" y="308"/>
                      </a:lnTo>
                      <a:lnTo>
                        <a:pt x="510" y="307"/>
                      </a:lnTo>
                      <a:lnTo>
                        <a:pt x="521" y="307"/>
                      </a:lnTo>
                      <a:lnTo>
                        <a:pt x="525" y="305"/>
                      </a:lnTo>
                      <a:lnTo>
                        <a:pt x="530" y="305"/>
                      </a:lnTo>
                      <a:lnTo>
                        <a:pt x="536" y="305"/>
                      </a:lnTo>
                      <a:lnTo>
                        <a:pt x="542" y="305"/>
                      </a:lnTo>
                      <a:lnTo>
                        <a:pt x="548" y="305"/>
                      </a:lnTo>
                      <a:lnTo>
                        <a:pt x="553" y="303"/>
                      </a:lnTo>
                      <a:lnTo>
                        <a:pt x="559" y="303"/>
                      </a:lnTo>
                      <a:lnTo>
                        <a:pt x="565" y="303"/>
                      </a:lnTo>
                      <a:lnTo>
                        <a:pt x="570" y="301"/>
                      </a:lnTo>
                      <a:lnTo>
                        <a:pt x="578" y="301"/>
                      </a:lnTo>
                      <a:lnTo>
                        <a:pt x="584" y="301"/>
                      </a:lnTo>
                      <a:lnTo>
                        <a:pt x="589" y="301"/>
                      </a:lnTo>
                      <a:lnTo>
                        <a:pt x="595" y="299"/>
                      </a:lnTo>
                      <a:lnTo>
                        <a:pt x="601" y="299"/>
                      </a:lnTo>
                      <a:lnTo>
                        <a:pt x="608" y="297"/>
                      </a:lnTo>
                      <a:lnTo>
                        <a:pt x="614" y="297"/>
                      </a:lnTo>
                      <a:lnTo>
                        <a:pt x="620" y="295"/>
                      </a:lnTo>
                      <a:lnTo>
                        <a:pt x="627" y="295"/>
                      </a:lnTo>
                      <a:lnTo>
                        <a:pt x="633" y="293"/>
                      </a:lnTo>
                      <a:lnTo>
                        <a:pt x="641" y="293"/>
                      </a:lnTo>
                      <a:lnTo>
                        <a:pt x="646" y="291"/>
                      </a:lnTo>
                      <a:lnTo>
                        <a:pt x="654" y="289"/>
                      </a:lnTo>
                      <a:lnTo>
                        <a:pt x="662" y="289"/>
                      </a:lnTo>
                      <a:lnTo>
                        <a:pt x="669" y="288"/>
                      </a:lnTo>
                      <a:lnTo>
                        <a:pt x="675" y="286"/>
                      </a:lnTo>
                      <a:lnTo>
                        <a:pt x="682" y="286"/>
                      </a:lnTo>
                      <a:lnTo>
                        <a:pt x="690" y="284"/>
                      </a:lnTo>
                      <a:lnTo>
                        <a:pt x="698" y="284"/>
                      </a:lnTo>
                      <a:lnTo>
                        <a:pt x="880" y="358"/>
                      </a:lnTo>
                      <a:lnTo>
                        <a:pt x="920" y="320"/>
                      </a:lnTo>
                      <a:lnTo>
                        <a:pt x="705" y="229"/>
                      </a:lnTo>
                      <a:lnTo>
                        <a:pt x="701" y="229"/>
                      </a:lnTo>
                      <a:lnTo>
                        <a:pt x="696" y="230"/>
                      </a:lnTo>
                      <a:lnTo>
                        <a:pt x="692" y="230"/>
                      </a:lnTo>
                      <a:lnTo>
                        <a:pt x="686" y="232"/>
                      </a:lnTo>
                      <a:lnTo>
                        <a:pt x="681" y="232"/>
                      </a:lnTo>
                      <a:lnTo>
                        <a:pt x="675" y="234"/>
                      </a:lnTo>
                      <a:lnTo>
                        <a:pt x="665" y="236"/>
                      </a:lnTo>
                      <a:lnTo>
                        <a:pt x="658" y="238"/>
                      </a:lnTo>
                      <a:lnTo>
                        <a:pt x="650" y="238"/>
                      </a:lnTo>
                      <a:lnTo>
                        <a:pt x="641" y="240"/>
                      </a:lnTo>
                      <a:lnTo>
                        <a:pt x="631" y="242"/>
                      </a:lnTo>
                      <a:lnTo>
                        <a:pt x="622" y="244"/>
                      </a:lnTo>
                      <a:lnTo>
                        <a:pt x="616" y="244"/>
                      </a:lnTo>
                      <a:lnTo>
                        <a:pt x="610" y="246"/>
                      </a:lnTo>
                      <a:lnTo>
                        <a:pt x="605" y="246"/>
                      </a:lnTo>
                      <a:lnTo>
                        <a:pt x="601" y="248"/>
                      </a:lnTo>
                      <a:lnTo>
                        <a:pt x="593" y="248"/>
                      </a:lnTo>
                      <a:lnTo>
                        <a:pt x="587" y="249"/>
                      </a:lnTo>
                      <a:lnTo>
                        <a:pt x="582" y="249"/>
                      </a:lnTo>
                      <a:lnTo>
                        <a:pt x="576" y="251"/>
                      </a:lnTo>
                      <a:lnTo>
                        <a:pt x="570" y="251"/>
                      </a:lnTo>
                      <a:lnTo>
                        <a:pt x="565" y="251"/>
                      </a:lnTo>
                      <a:lnTo>
                        <a:pt x="559" y="253"/>
                      </a:lnTo>
                      <a:lnTo>
                        <a:pt x="553" y="253"/>
                      </a:lnTo>
                      <a:lnTo>
                        <a:pt x="548" y="253"/>
                      </a:lnTo>
                      <a:lnTo>
                        <a:pt x="542" y="255"/>
                      </a:lnTo>
                      <a:lnTo>
                        <a:pt x="536" y="255"/>
                      </a:lnTo>
                      <a:lnTo>
                        <a:pt x="530" y="255"/>
                      </a:lnTo>
                      <a:lnTo>
                        <a:pt x="525" y="255"/>
                      </a:lnTo>
                      <a:lnTo>
                        <a:pt x="519" y="257"/>
                      </a:lnTo>
                      <a:lnTo>
                        <a:pt x="513" y="257"/>
                      </a:lnTo>
                      <a:lnTo>
                        <a:pt x="508" y="259"/>
                      </a:lnTo>
                      <a:lnTo>
                        <a:pt x="500" y="259"/>
                      </a:lnTo>
                      <a:lnTo>
                        <a:pt x="494" y="259"/>
                      </a:lnTo>
                      <a:lnTo>
                        <a:pt x="489" y="259"/>
                      </a:lnTo>
                      <a:lnTo>
                        <a:pt x="483" y="259"/>
                      </a:lnTo>
                      <a:lnTo>
                        <a:pt x="477" y="259"/>
                      </a:lnTo>
                      <a:lnTo>
                        <a:pt x="472" y="259"/>
                      </a:lnTo>
                      <a:lnTo>
                        <a:pt x="466" y="259"/>
                      </a:lnTo>
                      <a:lnTo>
                        <a:pt x="460" y="259"/>
                      </a:lnTo>
                      <a:lnTo>
                        <a:pt x="454" y="259"/>
                      </a:lnTo>
                      <a:lnTo>
                        <a:pt x="449" y="259"/>
                      </a:lnTo>
                      <a:lnTo>
                        <a:pt x="445" y="259"/>
                      </a:lnTo>
                      <a:lnTo>
                        <a:pt x="439" y="259"/>
                      </a:lnTo>
                      <a:lnTo>
                        <a:pt x="430" y="257"/>
                      </a:lnTo>
                      <a:lnTo>
                        <a:pt x="420" y="257"/>
                      </a:lnTo>
                      <a:lnTo>
                        <a:pt x="418" y="255"/>
                      </a:lnTo>
                      <a:lnTo>
                        <a:pt x="416" y="251"/>
                      </a:lnTo>
                      <a:lnTo>
                        <a:pt x="413" y="246"/>
                      </a:lnTo>
                      <a:lnTo>
                        <a:pt x="407" y="240"/>
                      </a:lnTo>
                      <a:lnTo>
                        <a:pt x="401" y="230"/>
                      </a:lnTo>
                      <a:lnTo>
                        <a:pt x="394" y="223"/>
                      </a:lnTo>
                      <a:lnTo>
                        <a:pt x="384" y="211"/>
                      </a:lnTo>
                      <a:lnTo>
                        <a:pt x="377" y="202"/>
                      </a:lnTo>
                      <a:lnTo>
                        <a:pt x="371" y="196"/>
                      </a:lnTo>
                      <a:lnTo>
                        <a:pt x="365" y="191"/>
                      </a:lnTo>
                      <a:lnTo>
                        <a:pt x="361" y="185"/>
                      </a:lnTo>
                      <a:lnTo>
                        <a:pt x="356" y="181"/>
                      </a:lnTo>
                      <a:lnTo>
                        <a:pt x="350" y="175"/>
                      </a:lnTo>
                      <a:lnTo>
                        <a:pt x="344" y="170"/>
                      </a:lnTo>
                      <a:lnTo>
                        <a:pt x="339" y="164"/>
                      </a:lnTo>
                      <a:lnTo>
                        <a:pt x="335" y="158"/>
                      </a:lnTo>
                      <a:lnTo>
                        <a:pt x="329" y="153"/>
                      </a:lnTo>
                      <a:lnTo>
                        <a:pt x="323" y="149"/>
                      </a:lnTo>
                      <a:lnTo>
                        <a:pt x="318" y="143"/>
                      </a:lnTo>
                      <a:lnTo>
                        <a:pt x="312" y="139"/>
                      </a:lnTo>
                      <a:lnTo>
                        <a:pt x="302" y="132"/>
                      </a:lnTo>
                      <a:lnTo>
                        <a:pt x="293" y="126"/>
                      </a:lnTo>
                      <a:lnTo>
                        <a:pt x="287" y="122"/>
                      </a:lnTo>
                      <a:lnTo>
                        <a:pt x="282" y="118"/>
                      </a:lnTo>
                      <a:lnTo>
                        <a:pt x="276" y="115"/>
                      </a:lnTo>
                      <a:lnTo>
                        <a:pt x="272" y="111"/>
                      </a:lnTo>
                      <a:lnTo>
                        <a:pt x="266" y="107"/>
                      </a:lnTo>
                      <a:lnTo>
                        <a:pt x="261" y="103"/>
                      </a:lnTo>
                      <a:lnTo>
                        <a:pt x="255" y="97"/>
                      </a:lnTo>
                      <a:lnTo>
                        <a:pt x="249" y="94"/>
                      </a:lnTo>
                      <a:lnTo>
                        <a:pt x="242" y="88"/>
                      </a:lnTo>
                      <a:lnTo>
                        <a:pt x="236" y="84"/>
                      </a:lnTo>
                      <a:lnTo>
                        <a:pt x="230" y="78"/>
                      </a:lnTo>
                      <a:lnTo>
                        <a:pt x="225" y="75"/>
                      </a:lnTo>
                      <a:lnTo>
                        <a:pt x="217" y="71"/>
                      </a:lnTo>
                      <a:lnTo>
                        <a:pt x="211" y="65"/>
                      </a:lnTo>
                      <a:lnTo>
                        <a:pt x="206" y="61"/>
                      </a:lnTo>
                      <a:lnTo>
                        <a:pt x="200" y="56"/>
                      </a:lnTo>
                      <a:lnTo>
                        <a:pt x="194" y="50"/>
                      </a:lnTo>
                      <a:lnTo>
                        <a:pt x="188" y="46"/>
                      </a:lnTo>
                      <a:lnTo>
                        <a:pt x="181" y="42"/>
                      </a:lnTo>
                      <a:lnTo>
                        <a:pt x="175" y="39"/>
                      </a:lnTo>
                      <a:lnTo>
                        <a:pt x="169" y="33"/>
                      </a:lnTo>
                      <a:lnTo>
                        <a:pt x="164" y="29"/>
                      </a:lnTo>
                      <a:lnTo>
                        <a:pt x="160" y="27"/>
                      </a:lnTo>
                      <a:lnTo>
                        <a:pt x="154" y="23"/>
                      </a:lnTo>
                      <a:lnTo>
                        <a:pt x="145" y="18"/>
                      </a:lnTo>
                      <a:lnTo>
                        <a:pt x="135" y="12"/>
                      </a:lnTo>
                      <a:lnTo>
                        <a:pt x="128" y="10"/>
                      </a:lnTo>
                      <a:lnTo>
                        <a:pt x="124" y="8"/>
                      </a:lnTo>
                      <a:lnTo>
                        <a:pt x="114" y="6"/>
                      </a:lnTo>
                      <a:lnTo>
                        <a:pt x="107" y="4"/>
                      </a:lnTo>
                      <a:lnTo>
                        <a:pt x="99" y="2"/>
                      </a:lnTo>
                      <a:lnTo>
                        <a:pt x="90" y="2"/>
                      </a:lnTo>
                      <a:lnTo>
                        <a:pt x="84" y="2"/>
                      </a:lnTo>
                      <a:lnTo>
                        <a:pt x="80" y="2"/>
                      </a:lnTo>
                      <a:lnTo>
                        <a:pt x="75" y="0"/>
                      </a:lnTo>
                      <a:lnTo>
                        <a:pt x="69" y="0"/>
                      </a:lnTo>
                      <a:lnTo>
                        <a:pt x="59" y="0"/>
                      </a:lnTo>
                      <a:lnTo>
                        <a:pt x="50" y="0"/>
                      </a:lnTo>
                      <a:lnTo>
                        <a:pt x="38" y="0"/>
                      </a:lnTo>
                      <a:lnTo>
                        <a:pt x="31" y="0"/>
                      </a:lnTo>
                      <a:lnTo>
                        <a:pt x="21" y="0"/>
                      </a:lnTo>
                      <a:lnTo>
                        <a:pt x="14" y="0"/>
                      </a:lnTo>
                      <a:lnTo>
                        <a:pt x="8" y="0"/>
                      </a:lnTo>
                      <a:lnTo>
                        <a:pt x="4" y="0"/>
                      </a:lnTo>
                      <a:lnTo>
                        <a:pt x="0"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6" name="Freeform 22"/>
                <p:cNvSpPr>
                  <a:spLocks/>
                </p:cNvSpPr>
                <p:nvPr/>
              </p:nvSpPr>
              <p:spPr bwMode="auto">
                <a:xfrm>
                  <a:off x="6466338" y="3811562"/>
                  <a:ext cx="716960" cy="278512"/>
                </a:xfrm>
                <a:custGeom>
                  <a:avLst/>
                  <a:gdLst/>
                  <a:ahLst/>
                  <a:cxnLst>
                    <a:cxn ang="0">
                      <a:pos x="503" y="57"/>
                    </a:cxn>
                    <a:cxn ang="0">
                      <a:pos x="476" y="48"/>
                    </a:cxn>
                    <a:cxn ang="0">
                      <a:pos x="446" y="40"/>
                    </a:cxn>
                    <a:cxn ang="0">
                      <a:pos x="414" y="33"/>
                    </a:cxn>
                    <a:cxn ang="0">
                      <a:pos x="380" y="27"/>
                    </a:cxn>
                    <a:cxn ang="0">
                      <a:pos x="347" y="25"/>
                    </a:cxn>
                    <a:cxn ang="0">
                      <a:pos x="319" y="27"/>
                    </a:cxn>
                    <a:cxn ang="0">
                      <a:pos x="294" y="33"/>
                    </a:cxn>
                    <a:cxn ang="0">
                      <a:pos x="273" y="40"/>
                    </a:cxn>
                    <a:cxn ang="0">
                      <a:pos x="241" y="48"/>
                    </a:cxn>
                    <a:cxn ang="0">
                      <a:pos x="210" y="54"/>
                    </a:cxn>
                    <a:cxn ang="0">
                      <a:pos x="186" y="52"/>
                    </a:cxn>
                    <a:cxn ang="0">
                      <a:pos x="159" y="42"/>
                    </a:cxn>
                    <a:cxn ang="0">
                      <a:pos x="123" y="23"/>
                    </a:cxn>
                    <a:cxn ang="0">
                      <a:pos x="96" y="14"/>
                    </a:cxn>
                    <a:cxn ang="0">
                      <a:pos x="64" y="2"/>
                    </a:cxn>
                    <a:cxn ang="0">
                      <a:pos x="34" y="0"/>
                    </a:cxn>
                    <a:cxn ang="0">
                      <a:pos x="11" y="12"/>
                    </a:cxn>
                    <a:cxn ang="0">
                      <a:pos x="0" y="33"/>
                    </a:cxn>
                    <a:cxn ang="0">
                      <a:pos x="5" y="63"/>
                    </a:cxn>
                    <a:cxn ang="0">
                      <a:pos x="20" y="88"/>
                    </a:cxn>
                    <a:cxn ang="0">
                      <a:pos x="39" y="109"/>
                    </a:cxn>
                    <a:cxn ang="0">
                      <a:pos x="66" y="128"/>
                    </a:cxn>
                    <a:cxn ang="0">
                      <a:pos x="98" y="147"/>
                    </a:cxn>
                    <a:cxn ang="0">
                      <a:pos x="133" y="166"/>
                    </a:cxn>
                    <a:cxn ang="0">
                      <a:pos x="163" y="179"/>
                    </a:cxn>
                    <a:cxn ang="0">
                      <a:pos x="193" y="190"/>
                    </a:cxn>
                    <a:cxn ang="0">
                      <a:pos x="216" y="198"/>
                    </a:cxn>
                    <a:cxn ang="0">
                      <a:pos x="243" y="200"/>
                    </a:cxn>
                    <a:cxn ang="0">
                      <a:pos x="245" y="166"/>
                    </a:cxn>
                    <a:cxn ang="0">
                      <a:pos x="239" y="150"/>
                    </a:cxn>
                    <a:cxn ang="0">
                      <a:pos x="216" y="143"/>
                    </a:cxn>
                    <a:cxn ang="0">
                      <a:pos x="186" y="131"/>
                    </a:cxn>
                    <a:cxn ang="0">
                      <a:pos x="152" y="120"/>
                    </a:cxn>
                    <a:cxn ang="0">
                      <a:pos x="115" y="105"/>
                    </a:cxn>
                    <a:cxn ang="0">
                      <a:pos x="85" y="90"/>
                    </a:cxn>
                    <a:cxn ang="0">
                      <a:pos x="62" y="74"/>
                    </a:cxn>
                    <a:cxn ang="0">
                      <a:pos x="60" y="52"/>
                    </a:cxn>
                    <a:cxn ang="0">
                      <a:pos x="81" y="52"/>
                    </a:cxn>
                    <a:cxn ang="0">
                      <a:pos x="108" y="67"/>
                    </a:cxn>
                    <a:cxn ang="0">
                      <a:pos x="127" y="78"/>
                    </a:cxn>
                    <a:cxn ang="0">
                      <a:pos x="150" y="90"/>
                    </a:cxn>
                    <a:cxn ang="0">
                      <a:pos x="176" y="97"/>
                    </a:cxn>
                    <a:cxn ang="0">
                      <a:pos x="205" y="103"/>
                    </a:cxn>
                    <a:cxn ang="0">
                      <a:pos x="228" y="103"/>
                    </a:cxn>
                    <a:cxn ang="0">
                      <a:pos x="250" y="97"/>
                    </a:cxn>
                    <a:cxn ang="0">
                      <a:pos x="281" y="86"/>
                    </a:cxn>
                    <a:cxn ang="0">
                      <a:pos x="302" y="78"/>
                    </a:cxn>
                    <a:cxn ang="0">
                      <a:pos x="324" y="76"/>
                    </a:cxn>
                    <a:cxn ang="0">
                      <a:pos x="355" y="76"/>
                    </a:cxn>
                    <a:cxn ang="0">
                      <a:pos x="391" y="80"/>
                    </a:cxn>
                    <a:cxn ang="0">
                      <a:pos x="423" y="84"/>
                    </a:cxn>
                    <a:cxn ang="0">
                      <a:pos x="450" y="90"/>
                    </a:cxn>
                    <a:cxn ang="0">
                      <a:pos x="471" y="95"/>
                    </a:cxn>
                    <a:cxn ang="0">
                      <a:pos x="494" y="103"/>
                    </a:cxn>
                    <a:cxn ang="0">
                      <a:pos x="518" y="63"/>
                    </a:cxn>
                  </a:cxnLst>
                  <a:rect l="0" t="0" r="r" b="b"/>
                  <a:pathLst>
                    <a:path w="518" h="204">
                      <a:moveTo>
                        <a:pt x="518" y="63"/>
                      </a:moveTo>
                      <a:lnTo>
                        <a:pt x="516" y="61"/>
                      </a:lnTo>
                      <a:lnTo>
                        <a:pt x="511" y="61"/>
                      </a:lnTo>
                      <a:lnTo>
                        <a:pt x="503" y="57"/>
                      </a:lnTo>
                      <a:lnTo>
                        <a:pt x="494" y="55"/>
                      </a:lnTo>
                      <a:lnTo>
                        <a:pt x="488" y="52"/>
                      </a:lnTo>
                      <a:lnTo>
                        <a:pt x="482" y="50"/>
                      </a:lnTo>
                      <a:lnTo>
                        <a:pt x="476" y="48"/>
                      </a:lnTo>
                      <a:lnTo>
                        <a:pt x="469" y="48"/>
                      </a:lnTo>
                      <a:lnTo>
                        <a:pt x="461" y="44"/>
                      </a:lnTo>
                      <a:lnTo>
                        <a:pt x="454" y="42"/>
                      </a:lnTo>
                      <a:lnTo>
                        <a:pt x="446" y="40"/>
                      </a:lnTo>
                      <a:lnTo>
                        <a:pt x="440" y="40"/>
                      </a:lnTo>
                      <a:lnTo>
                        <a:pt x="431" y="36"/>
                      </a:lnTo>
                      <a:lnTo>
                        <a:pt x="421" y="35"/>
                      </a:lnTo>
                      <a:lnTo>
                        <a:pt x="414" y="33"/>
                      </a:lnTo>
                      <a:lnTo>
                        <a:pt x="404" y="31"/>
                      </a:lnTo>
                      <a:lnTo>
                        <a:pt x="397" y="29"/>
                      </a:lnTo>
                      <a:lnTo>
                        <a:pt x="389" y="27"/>
                      </a:lnTo>
                      <a:lnTo>
                        <a:pt x="380" y="27"/>
                      </a:lnTo>
                      <a:lnTo>
                        <a:pt x="372" y="27"/>
                      </a:lnTo>
                      <a:lnTo>
                        <a:pt x="362" y="25"/>
                      </a:lnTo>
                      <a:lnTo>
                        <a:pt x="355" y="25"/>
                      </a:lnTo>
                      <a:lnTo>
                        <a:pt x="347" y="25"/>
                      </a:lnTo>
                      <a:lnTo>
                        <a:pt x="340" y="25"/>
                      </a:lnTo>
                      <a:lnTo>
                        <a:pt x="332" y="25"/>
                      </a:lnTo>
                      <a:lnTo>
                        <a:pt x="324" y="25"/>
                      </a:lnTo>
                      <a:lnTo>
                        <a:pt x="319" y="27"/>
                      </a:lnTo>
                      <a:lnTo>
                        <a:pt x="313" y="31"/>
                      </a:lnTo>
                      <a:lnTo>
                        <a:pt x="307" y="31"/>
                      </a:lnTo>
                      <a:lnTo>
                        <a:pt x="300" y="33"/>
                      </a:lnTo>
                      <a:lnTo>
                        <a:pt x="294" y="33"/>
                      </a:lnTo>
                      <a:lnTo>
                        <a:pt x="290" y="35"/>
                      </a:lnTo>
                      <a:lnTo>
                        <a:pt x="285" y="36"/>
                      </a:lnTo>
                      <a:lnTo>
                        <a:pt x="279" y="38"/>
                      </a:lnTo>
                      <a:lnTo>
                        <a:pt x="273" y="40"/>
                      </a:lnTo>
                      <a:lnTo>
                        <a:pt x="269" y="40"/>
                      </a:lnTo>
                      <a:lnTo>
                        <a:pt x="258" y="42"/>
                      </a:lnTo>
                      <a:lnTo>
                        <a:pt x="248" y="46"/>
                      </a:lnTo>
                      <a:lnTo>
                        <a:pt x="241" y="48"/>
                      </a:lnTo>
                      <a:lnTo>
                        <a:pt x="233" y="52"/>
                      </a:lnTo>
                      <a:lnTo>
                        <a:pt x="224" y="52"/>
                      </a:lnTo>
                      <a:lnTo>
                        <a:pt x="218" y="52"/>
                      </a:lnTo>
                      <a:lnTo>
                        <a:pt x="210" y="54"/>
                      </a:lnTo>
                      <a:lnTo>
                        <a:pt x="205" y="55"/>
                      </a:lnTo>
                      <a:lnTo>
                        <a:pt x="197" y="55"/>
                      </a:lnTo>
                      <a:lnTo>
                        <a:pt x="191" y="55"/>
                      </a:lnTo>
                      <a:lnTo>
                        <a:pt x="186" y="52"/>
                      </a:lnTo>
                      <a:lnTo>
                        <a:pt x="182" y="52"/>
                      </a:lnTo>
                      <a:lnTo>
                        <a:pt x="174" y="50"/>
                      </a:lnTo>
                      <a:lnTo>
                        <a:pt x="167" y="46"/>
                      </a:lnTo>
                      <a:lnTo>
                        <a:pt x="159" y="42"/>
                      </a:lnTo>
                      <a:lnTo>
                        <a:pt x="152" y="38"/>
                      </a:lnTo>
                      <a:lnTo>
                        <a:pt x="142" y="33"/>
                      </a:lnTo>
                      <a:lnTo>
                        <a:pt x="133" y="29"/>
                      </a:lnTo>
                      <a:lnTo>
                        <a:pt x="123" y="23"/>
                      </a:lnTo>
                      <a:lnTo>
                        <a:pt x="114" y="21"/>
                      </a:lnTo>
                      <a:lnTo>
                        <a:pt x="108" y="17"/>
                      </a:lnTo>
                      <a:lnTo>
                        <a:pt x="102" y="16"/>
                      </a:lnTo>
                      <a:lnTo>
                        <a:pt x="96" y="14"/>
                      </a:lnTo>
                      <a:lnTo>
                        <a:pt x="93" y="12"/>
                      </a:lnTo>
                      <a:lnTo>
                        <a:pt x="81" y="8"/>
                      </a:lnTo>
                      <a:lnTo>
                        <a:pt x="74" y="4"/>
                      </a:lnTo>
                      <a:lnTo>
                        <a:pt x="64" y="2"/>
                      </a:lnTo>
                      <a:lnTo>
                        <a:pt x="57" y="0"/>
                      </a:lnTo>
                      <a:lnTo>
                        <a:pt x="47" y="0"/>
                      </a:lnTo>
                      <a:lnTo>
                        <a:pt x="41" y="0"/>
                      </a:lnTo>
                      <a:lnTo>
                        <a:pt x="34" y="0"/>
                      </a:lnTo>
                      <a:lnTo>
                        <a:pt x="28" y="2"/>
                      </a:lnTo>
                      <a:lnTo>
                        <a:pt x="22" y="6"/>
                      </a:lnTo>
                      <a:lnTo>
                        <a:pt x="17" y="8"/>
                      </a:lnTo>
                      <a:lnTo>
                        <a:pt x="11" y="12"/>
                      </a:lnTo>
                      <a:lnTo>
                        <a:pt x="7" y="16"/>
                      </a:lnTo>
                      <a:lnTo>
                        <a:pt x="3" y="21"/>
                      </a:lnTo>
                      <a:lnTo>
                        <a:pt x="1" y="27"/>
                      </a:lnTo>
                      <a:lnTo>
                        <a:pt x="0" y="33"/>
                      </a:lnTo>
                      <a:lnTo>
                        <a:pt x="0" y="40"/>
                      </a:lnTo>
                      <a:lnTo>
                        <a:pt x="0" y="48"/>
                      </a:lnTo>
                      <a:lnTo>
                        <a:pt x="1" y="55"/>
                      </a:lnTo>
                      <a:lnTo>
                        <a:pt x="5" y="63"/>
                      </a:lnTo>
                      <a:lnTo>
                        <a:pt x="11" y="73"/>
                      </a:lnTo>
                      <a:lnTo>
                        <a:pt x="13" y="78"/>
                      </a:lnTo>
                      <a:lnTo>
                        <a:pt x="17" y="82"/>
                      </a:lnTo>
                      <a:lnTo>
                        <a:pt x="20" y="88"/>
                      </a:lnTo>
                      <a:lnTo>
                        <a:pt x="26" y="93"/>
                      </a:lnTo>
                      <a:lnTo>
                        <a:pt x="30" y="99"/>
                      </a:lnTo>
                      <a:lnTo>
                        <a:pt x="34" y="103"/>
                      </a:lnTo>
                      <a:lnTo>
                        <a:pt x="39" y="109"/>
                      </a:lnTo>
                      <a:lnTo>
                        <a:pt x="47" y="114"/>
                      </a:lnTo>
                      <a:lnTo>
                        <a:pt x="53" y="118"/>
                      </a:lnTo>
                      <a:lnTo>
                        <a:pt x="60" y="124"/>
                      </a:lnTo>
                      <a:lnTo>
                        <a:pt x="66" y="128"/>
                      </a:lnTo>
                      <a:lnTo>
                        <a:pt x="76" y="133"/>
                      </a:lnTo>
                      <a:lnTo>
                        <a:pt x="81" y="137"/>
                      </a:lnTo>
                      <a:lnTo>
                        <a:pt x="89" y="143"/>
                      </a:lnTo>
                      <a:lnTo>
                        <a:pt x="98" y="147"/>
                      </a:lnTo>
                      <a:lnTo>
                        <a:pt x="106" y="152"/>
                      </a:lnTo>
                      <a:lnTo>
                        <a:pt x="115" y="156"/>
                      </a:lnTo>
                      <a:lnTo>
                        <a:pt x="123" y="162"/>
                      </a:lnTo>
                      <a:lnTo>
                        <a:pt x="133" y="166"/>
                      </a:lnTo>
                      <a:lnTo>
                        <a:pt x="140" y="169"/>
                      </a:lnTo>
                      <a:lnTo>
                        <a:pt x="148" y="173"/>
                      </a:lnTo>
                      <a:lnTo>
                        <a:pt x="155" y="177"/>
                      </a:lnTo>
                      <a:lnTo>
                        <a:pt x="163" y="179"/>
                      </a:lnTo>
                      <a:lnTo>
                        <a:pt x="172" y="183"/>
                      </a:lnTo>
                      <a:lnTo>
                        <a:pt x="178" y="185"/>
                      </a:lnTo>
                      <a:lnTo>
                        <a:pt x="186" y="188"/>
                      </a:lnTo>
                      <a:lnTo>
                        <a:pt x="193" y="190"/>
                      </a:lnTo>
                      <a:lnTo>
                        <a:pt x="201" y="194"/>
                      </a:lnTo>
                      <a:lnTo>
                        <a:pt x="207" y="196"/>
                      </a:lnTo>
                      <a:lnTo>
                        <a:pt x="212" y="198"/>
                      </a:lnTo>
                      <a:lnTo>
                        <a:pt x="216" y="198"/>
                      </a:lnTo>
                      <a:lnTo>
                        <a:pt x="222" y="200"/>
                      </a:lnTo>
                      <a:lnTo>
                        <a:pt x="231" y="202"/>
                      </a:lnTo>
                      <a:lnTo>
                        <a:pt x="237" y="204"/>
                      </a:lnTo>
                      <a:lnTo>
                        <a:pt x="243" y="200"/>
                      </a:lnTo>
                      <a:lnTo>
                        <a:pt x="247" y="194"/>
                      </a:lnTo>
                      <a:lnTo>
                        <a:pt x="247" y="185"/>
                      </a:lnTo>
                      <a:lnTo>
                        <a:pt x="247" y="175"/>
                      </a:lnTo>
                      <a:lnTo>
                        <a:pt x="245" y="166"/>
                      </a:lnTo>
                      <a:lnTo>
                        <a:pt x="243" y="158"/>
                      </a:lnTo>
                      <a:lnTo>
                        <a:pt x="241" y="152"/>
                      </a:lnTo>
                      <a:lnTo>
                        <a:pt x="241" y="150"/>
                      </a:lnTo>
                      <a:lnTo>
                        <a:pt x="239" y="150"/>
                      </a:lnTo>
                      <a:lnTo>
                        <a:pt x="231" y="149"/>
                      </a:lnTo>
                      <a:lnTo>
                        <a:pt x="226" y="147"/>
                      </a:lnTo>
                      <a:lnTo>
                        <a:pt x="222" y="145"/>
                      </a:lnTo>
                      <a:lnTo>
                        <a:pt x="216" y="143"/>
                      </a:lnTo>
                      <a:lnTo>
                        <a:pt x="210" y="141"/>
                      </a:lnTo>
                      <a:lnTo>
                        <a:pt x="201" y="137"/>
                      </a:lnTo>
                      <a:lnTo>
                        <a:pt x="193" y="135"/>
                      </a:lnTo>
                      <a:lnTo>
                        <a:pt x="186" y="131"/>
                      </a:lnTo>
                      <a:lnTo>
                        <a:pt x="178" y="130"/>
                      </a:lnTo>
                      <a:lnTo>
                        <a:pt x="169" y="126"/>
                      </a:lnTo>
                      <a:lnTo>
                        <a:pt x="161" y="124"/>
                      </a:lnTo>
                      <a:lnTo>
                        <a:pt x="152" y="120"/>
                      </a:lnTo>
                      <a:lnTo>
                        <a:pt x="144" y="116"/>
                      </a:lnTo>
                      <a:lnTo>
                        <a:pt x="134" y="112"/>
                      </a:lnTo>
                      <a:lnTo>
                        <a:pt x="125" y="109"/>
                      </a:lnTo>
                      <a:lnTo>
                        <a:pt x="115" y="105"/>
                      </a:lnTo>
                      <a:lnTo>
                        <a:pt x="108" y="101"/>
                      </a:lnTo>
                      <a:lnTo>
                        <a:pt x="98" y="97"/>
                      </a:lnTo>
                      <a:lnTo>
                        <a:pt x="91" y="93"/>
                      </a:lnTo>
                      <a:lnTo>
                        <a:pt x="85" y="90"/>
                      </a:lnTo>
                      <a:lnTo>
                        <a:pt x="79" y="86"/>
                      </a:lnTo>
                      <a:lnTo>
                        <a:pt x="72" y="82"/>
                      </a:lnTo>
                      <a:lnTo>
                        <a:pt x="68" y="78"/>
                      </a:lnTo>
                      <a:lnTo>
                        <a:pt x="62" y="74"/>
                      </a:lnTo>
                      <a:lnTo>
                        <a:pt x="60" y="71"/>
                      </a:lnTo>
                      <a:lnTo>
                        <a:pt x="57" y="65"/>
                      </a:lnTo>
                      <a:lnTo>
                        <a:pt x="58" y="59"/>
                      </a:lnTo>
                      <a:lnTo>
                        <a:pt x="60" y="52"/>
                      </a:lnTo>
                      <a:lnTo>
                        <a:pt x="64" y="50"/>
                      </a:lnTo>
                      <a:lnTo>
                        <a:pt x="70" y="48"/>
                      </a:lnTo>
                      <a:lnTo>
                        <a:pt x="76" y="50"/>
                      </a:lnTo>
                      <a:lnTo>
                        <a:pt x="81" y="52"/>
                      </a:lnTo>
                      <a:lnTo>
                        <a:pt x="87" y="54"/>
                      </a:lnTo>
                      <a:lnTo>
                        <a:pt x="95" y="59"/>
                      </a:lnTo>
                      <a:lnTo>
                        <a:pt x="104" y="65"/>
                      </a:lnTo>
                      <a:lnTo>
                        <a:pt x="108" y="67"/>
                      </a:lnTo>
                      <a:lnTo>
                        <a:pt x="112" y="69"/>
                      </a:lnTo>
                      <a:lnTo>
                        <a:pt x="117" y="71"/>
                      </a:lnTo>
                      <a:lnTo>
                        <a:pt x="123" y="74"/>
                      </a:lnTo>
                      <a:lnTo>
                        <a:pt x="127" y="78"/>
                      </a:lnTo>
                      <a:lnTo>
                        <a:pt x="133" y="80"/>
                      </a:lnTo>
                      <a:lnTo>
                        <a:pt x="138" y="84"/>
                      </a:lnTo>
                      <a:lnTo>
                        <a:pt x="144" y="88"/>
                      </a:lnTo>
                      <a:lnTo>
                        <a:pt x="150" y="90"/>
                      </a:lnTo>
                      <a:lnTo>
                        <a:pt x="155" y="92"/>
                      </a:lnTo>
                      <a:lnTo>
                        <a:pt x="163" y="93"/>
                      </a:lnTo>
                      <a:lnTo>
                        <a:pt x="171" y="97"/>
                      </a:lnTo>
                      <a:lnTo>
                        <a:pt x="176" y="97"/>
                      </a:lnTo>
                      <a:lnTo>
                        <a:pt x="184" y="99"/>
                      </a:lnTo>
                      <a:lnTo>
                        <a:pt x="190" y="101"/>
                      </a:lnTo>
                      <a:lnTo>
                        <a:pt x="199" y="103"/>
                      </a:lnTo>
                      <a:lnTo>
                        <a:pt x="205" y="103"/>
                      </a:lnTo>
                      <a:lnTo>
                        <a:pt x="212" y="103"/>
                      </a:lnTo>
                      <a:lnTo>
                        <a:pt x="218" y="103"/>
                      </a:lnTo>
                      <a:lnTo>
                        <a:pt x="224" y="103"/>
                      </a:lnTo>
                      <a:lnTo>
                        <a:pt x="228" y="103"/>
                      </a:lnTo>
                      <a:lnTo>
                        <a:pt x="233" y="101"/>
                      </a:lnTo>
                      <a:lnTo>
                        <a:pt x="239" y="101"/>
                      </a:lnTo>
                      <a:lnTo>
                        <a:pt x="243" y="101"/>
                      </a:lnTo>
                      <a:lnTo>
                        <a:pt x="250" y="97"/>
                      </a:lnTo>
                      <a:lnTo>
                        <a:pt x="258" y="95"/>
                      </a:lnTo>
                      <a:lnTo>
                        <a:pt x="266" y="93"/>
                      </a:lnTo>
                      <a:lnTo>
                        <a:pt x="273" y="90"/>
                      </a:lnTo>
                      <a:lnTo>
                        <a:pt x="281" y="86"/>
                      </a:lnTo>
                      <a:lnTo>
                        <a:pt x="288" y="84"/>
                      </a:lnTo>
                      <a:lnTo>
                        <a:pt x="292" y="82"/>
                      </a:lnTo>
                      <a:lnTo>
                        <a:pt x="296" y="80"/>
                      </a:lnTo>
                      <a:lnTo>
                        <a:pt x="302" y="78"/>
                      </a:lnTo>
                      <a:lnTo>
                        <a:pt x="307" y="78"/>
                      </a:lnTo>
                      <a:lnTo>
                        <a:pt x="311" y="78"/>
                      </a:lnTo>
                      <a:lnTo>
                        <a:pt x="317" y="76"/>
                      </a:lnTo>
                      <a:lnTo>
                        <a:pt x="324" y="76"/>
                      </a:lnTo>
                      <a:lnTo>
                        <a:pt x="332" y="76"/>
                      </a:lnTo>
                      <a:lnTo>
                        <a:pt x="338" y="76"/>
                      </a:lnTo>
                      <a:lnTo>
                        <a:pt x="347" y="76"/>
                      </a:lnTo>
                      <a:lnTo>
                        <a:pt x="355" y="76"/>
                      </a:lnTo>
                      <a:lnTo>
                        <a:pt x="366" y="78"/>
                      </a:lnTo>
                      <a:lnTo>
                        <a:pt x="374" y="78"/>
                      </a:lnTo>
                      <a:lnTo>
                        <a:pt x="383" y="78"/>
                      </a:lnTo>
                      <a:lnTo>
                        <a:pt x="391" y="80"/>
                      </a:lnTo>
                      <a:lnTo>
                        <a:pt x="400" y="80"/>
                      </a:lnTo>
                      <a:lnTo>
                        <a:pt x="408" y="82"/>
                      </a:lnTo>
                      <a:lnTo>
                        <a:pt x="416" y="84"/>
                      </a:lnTo>
                      <a:lnTo>
                        <a:pt x="423" y="84"/>
                      </a:lnTo>
                      <a:lnTo>
                        <a:pt x="431" y="86"/>
                      </a:lnTo>
                      <a:lnTo>
                        <a:pt x="437" y="88"/>
                      </a:lnTo>
                      <a:lnTo>
                        <a:pt x="442" y="90"/>
                      </a:lnTo>
                      <a:lnTo>
                        <a:pt x="450" y="90"/>
                      </a:lnTo>
                      <a:lnTo>
                        <a:pt x="456" y="92"/>
                      </a:lnTo>
                      <a:lnTo>
                        <a:pt x="459" y="93"/>
                      </a:lnTo>
                      <a:lnTo>
                        <a:pt x="465" y="95"/>
                      </a:lnTo>
                      <a:lnTo>
                        <a:pt x="471" y="95"/>
                      </a:lnTo>
                      <a:lnTo>
                        <a:pt x="475" y="97"/>
                      </a:lnTo>
                      <a:lnTo>
                        <a:pt x="482" y="99"/>
                      </a:lnTo>
                      <a:lnTo>
                        <a:pt x="488" y="101"/>
                      </a:lnTo>
                      <a:lnTo>
                        <a:pt x="494" y="103"/>
                      </a:lnTo>
                      <a:lnTo>
                        <a:pt x="499" y="107"/>
                      </a:lnTo>
                      <a:lnTo>
                        <a:pt x="503" y="109"/>
                      </a:lnTo>
                      <a:lnTo>
                        <a:pt x="507" y="111"/>
                      </a:lnTo>
                      <a:lnTo>
                        <a:pt x="518" y="63"/>
                      </a:lnTo>
                      <a:lnTo>
                        <a:pt x="518" y="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7" name="Freeform 23"/>
                <p:cNvSpPr>
                  <a:spLocks/>
                </p:cNvSpPr>
                <p:nvPr/>
              </p:nvSpPr>
              <p:spPr bwMode="auto">
                <a:xfrm>
                  <a:off x="7172268" y="3806047"/>
                  <a:ext cx="292299" cy="209573"/>
                </a:xfrm>
                <a:custGeom>
                  <a:avLst/>
                  <a:gdLst/>
                  <a:ahLst/>
                  <a:cxnLst>
                    <a:cxn ang="0">
                      <a:pos x="0" y="7"/>
                    </a:cxn>
                    <a:cxn ang="0">
                      <a:pos x="2" y="7"/>
                    </a:cxn>
                    <a:cxn ang="0">
                      <a:pos x="5" y="7"/>
                    </a:cxn>
                    <a:cxn ang="0">
                      <a:pos x="13" y="9"/>
                    </a:cxn>
                    <a:cxn ang="0">
                      <a:pos x="22" y="11"/>
                    </a:cxn>
                    <a:cxn ang="0">
                      <a:pos x="26" y="13"/>
                    </a:cxn>
                    <a:cxn ang="0">
                      <a:pos x="32" y="15"/>
                    </a:cxn>
                    <a:cxn ang="0">
                      <a:pos x="38" y="17"/>
                    </a:cxn>
                    <a:cxn ang="0">
                      <a:pos x="45" y="19"/>
                    </a:cxn>
                    <a:cxn ang="0">
                      <a:pos x="51" y="22"/>
                    </a:cxn>
                    <a:cxn ang="0">
                      <a:pos x="58" y="24"/>
                    </a:cxn>
                    <a:cxn ang="0">
                      <a:pos x="64" y="28"/>
                    </a:cxn>
                    <a:cxn ang="0">
                      <a:pos x="74" y="34"/>
                    </a:cxn>
                    <a:cxn ang="0">
                      <a:pos x="79" y="36"/>
                    </a:cxn>
                    <a:cxn ang="0">
                      <a:pos x="87" y="41"/>
                    </a:cxn>
                    <a:cxn ang="0">
                      <a:pos x="95" y="45"/>
                    </a:cxn>
                    <a:cxn ang="0">
                      <a:pos x="102" y="51"/>
                    </a:cxn>
                    <a:cxn ang="0">
                      <a:pos x="108" y="57"/>
                    </a:cxn>
                    <a:cxn ang="0">
                      <a:pos x="115" y="62"/>
                    </a:cxn>
                    <a:cxn ang="0">
                      <a:pos x="123" y="70"/>
                    </a:cxn>
                    <a:cxn ang="0">
                      <a:pos x="131" y="77"/>
                    </a:cxn>
                    <a:cxn ang="0">
                      <a:pos x="136" y="83"/>
                    </a:cxn>
                    <a:cxn ang="0">
                      <a:pos x="142" y="91"/>
                    </a:cxn>
                    <a:cxn ang="0">
                      <a:pos x="148" y="100"/>
                    </a:cxn>
                    <a:cxn ang="0">
                      <a:pos x="153" y="110"/>
                    </a:cxn>
                    <a:cxn ang="0">
                      <a:pos x="159" y="117"/>
                    </a:cxn>
                    <a:cxn ang="0">
                      <a:pos x="165" y="129"/>
                    </a:cxn>
                    <a:cxn ang="0">
                      <a:pos x="167" y="134"/>
                    </a:cxn>
                    <a:cxn ang="0">
                      <a:pos x="169" y="140"/>
                    </a:cxn>
                    <a:cxn ang="0">
                      <a:pos x="171" y="146"/>
                    </a:cxn>
                    <a:cxn ang="0">
                      <a:pos x="172" y="152"/>
                    </a:cxn>
                    <a:cxn ang="0">
                      <a:pos x="210" y="140"/>
                    </a:cxn>
                    <a:cxn ang="0">
                      <a:pos x="212" y="112"/>
                    </a:cxn>
                    <a:cxn ang="0">
                      <a:pos x="212" y="110"/>
                    </a:cxn>
                    <a:cxn ang="0">
                      <a:pos x="210" y="106"/>
                    </a:cxn>
                    <a:cxn ang="0">
                      <a:pos x="209" y="102"/>
                    </a:cxn>
                    <a:cxn ang="0">
                      <a:pos x="207" y="96"/>
                    </a:cxn>
                    <a:cxn ang="0">
                      <a:pos x="201" y="89"/>
                    </a:cxn>
                    <a:cxn ang="0">
                      <a:pos x="197" y="81"/>
                    </a:cxn>
                    <a:cxn ang="0">
                      <a:pos x="191" y="72"/>
                    </a:cxn>
                    <a:cxn ang="0">
                      <a:pos x="186" y="62"/>
                    </a:cxn>
                    <a:cxn ang="0">
                      <a:pos x="178" y="53"/>
                    </a:cxn>
                    <a:cxn ang="0">
                      <a:pos x="169" y="43"/>
                    </a:cxn>
                    <a:cxn ang="0">
                      <a:pos x="165" y="36"/>
                    </a:cxn>
                    <a:cxn ang="0">
                      <a:pos x="159" y="34"/>
                    </a:cxn>
                    <a:cxn ang="0">
                      <a:pos x="153" y="28"/>
                    </a:cxn>
                    <a:cxn ang="0">
                      <a:pos x="150" y="24"/>
                    </a:cxn>
                    <a:cxn ang="0">
                      <a:pos x="142" y="19"/>
                    </a:cxn>
                    <a:cxn ang="0">
                      <a:pos x="136" y="15"/>
                    </a:cxn>
                    <a:cxn ang="0">
                      <a:pos x="131" y="11"/>
                    </a:cxn>
                    <a:cxn ang="0">
                      <a:pos x="123" y="9"/>
                    </a:cxn>
                    <a:cxn ang="0">
                      <a:pos x="115" y="5"/>
                    </a:cxn>
                    <a:cxn ang="0">
                      <a:pos x="110" y="3"/>
                    </a:cxn>
                    <a:cxn ang="0">
                      <a:pos x="102" y="0"/>
                    </a:cxn>
                    <a:cxn ang="0">
                      <a:pos x="95" y="0"/>
                    </a:cxn>
                    <a:cxn ang="0">
                      <a:pos x="0" y="7"/>
                    </a:cxn>
                    <a:cxn ang="0">
                      <a:pos x="0" y="7"/>
                    </a:cxn>
                  </a:cxnLst>
                  <a:rect l="0" t="0" r="r" b="b"/>
                  <a:pathLst>
                    <a:path w="212" h="152">
                      <a:moveTo>
                        <a:pt x="0" y="7"/>
                      </a:moveTo>
                      <a:lnTo>
                        <a:pt x="2" y="7"/>
                      </a:lnTo>
                      <a:lnTo>
                        <a:pt x="5" y="7"/>
                      </a:lnTo>
                      <a:lnTo>
                        <a:pt x="13" y="9"/>
                      </a:lnTo>
                      <a:lnTo>
                        <a:pt x="22" y="11"/>
                      </a:lnTo>
                      <a:lnTo>
                        <a:pt x="26" y="13"/>
                      </a:lnTo>
                      <a:lnTo>
                        <a:pt x="32" y="15"/>
                      </a:lnTo>
                      <a:lnTo>
                        <a:pt x="38" y="17"/>
                      </a:lnTo>
                      <a:lnTo>
                        <a:pt x="45" y="19"/>
                      </a:lnTo>
                      <a:lnTo>
                        <a:pt x="51" y="22"/>
                      </a:lnTo>
                      <a:lnTo>
                        <a:pt x="58" y="24"/>
                      </a:lnTo>
                      <a:lnTo>
                        <a:pt x="64" y="28"/>
                      </a:lnTo>
                      <a:lnTo>
                        <a:pt x="74" y="34"/>
                      </a:lnTo>
                      <a:lnTo>
                        <a:pt x="79" y="36"/>
                      </a:lnTo>
                      <a:lnTo>
                        <a:pt x="87" y="41"/>
                      </a:lnTo>
                      <a:lnTo>
                        <a:pt x="95" y="45"/>
                      </a:lnTo>
                      <a:lnTo>
                        <a:pt x="102" y="51"/>
                      </a:lnTo>
                      <a:lnTo>
                        <a:pt x="108" y="57"/>
                      </a:lnTo>
                      <a:lnTo>
                        <a:pt x="115" y="62"/>
                      </a:lnTo>
                      <a:lnTo>
                        <a:pt x="123" y="70"/>
                      </a:lnTo>
                      <a:lnTo>
                        <a:pt x="131" y="77"/>
                      </a:lnTo>
                      <a:lnTo>
                        <a:pt x="136" y="83"/>
                      </a:lnTo>
                      <a:lnTo>
                        <a:pt x="142" y="91"/>
                      </a:lnTo>
                      <a:lnTo>
                        <a:pt x="148" y="100"/>
                      </a:lnTo>
                      <a:lnTo>
                        <a:pt x="153" y="110"/>
                      </a:lnTo>
                      <a:lnTo>
                        <a:pt x="159" y="117"/>
                      </a:lnTo>
                      <a:lnTo>
                        <a:pt x="165" y="129"/>
                      </a:lnTo>
                      <a:lnTo>
                        <a:pt x="167" y="134"/>
                      </a:lnTo>
                      <a:lnTo>
                        <a:pt x="169" y="140"/>
                      </a:lnTo>
                      <a:lnTo>
                        <a:pt x="171" y="146"/>
                      </a:lnTo>
                      <a:lnTo>
                        <a:pt x="172" y="152"/>
                      </a:lnTo>
                      <a:lnTo>
                        <a:pt x="210" y="140"/>
                      </a:lnTo>
                      <a:lnTo>
                        <a:pt x="212" y="112"/>
                      </a:lnTo>
                      <a:lnTo>
                        <a:pt x="212" y="110"/>
                      </a:lnTo>
                      <a:lnTo>
                        <a:pt x="210" y="106"/>
                      </a:lnTo>
                      <a:lnTo>
                        <a:pt x="209" y="102"/>
                      </a:lnTo>
                      <a:lnTo>
                        <a:pt x="207" y="96"/>
                      </a:lnTo>
                      <a:lnTo>
                        <a:pt x="201" y="89"/>
                      </a:lnTo>
                      <a:lnTo>
                        <a:pt x="197" y="81"/>
                      </a:lnTo>
                      <a:lnTo>
                        <a:pt x="191" y="72"/>
                      </a:lnTo>
                      <a:lnTo>
                        <a:pt x="186" y="62"/>
                      </a:lnTo>
                      <a:lnTo>
                        <a:pt x="178" y="53"/>
                      </a:lnTo>
                      <a:lnTo>
                        <a:pt x="169" y="43"/>
                      </a:lnTo>
                      <a:lnTo>
                        <a:pt x="165" y="36"/>
                      </a:lnTo>
                      <a:lnTo>
                        <a:pt x="159" y="34"/>
                      </a:lnTo>
                      <a:lnTo>
                        <a:pt x="153" y="28"/>
                      </a:lnTo>
                      <a:lnTo>
                        <a:pt x="150" y="24"/>
                      </a:lnTo>
                      <a:lnTo>
                        <a:pt x="142" y="19"/>
                      </a:lnTo>
                      <a:lnTo>
                        <a:pt x="136" y="15"/>
                      </a:lnTo>
                      <a:lnTo>
                        <a:pt x="131" y="11"/>
                      </a:lnTo>
                      <a:lnTo>
                        <a:pt x="123" y="9"/>
                      </a:lnTo>
                      <a:lnTo>
                        <a:pt x="115" y="5"/>
                      </a:lnTo>
                      <a:lnTo>
                        <a:pt x="110" y="3"/>
                      </a:lnTo>
                      <a:lnTo>
                        <a:pt x="102" y="0"/>
                      </a:lnTo>
                      <a:lnTo>
                        <a:pt x="95" y="0"/>
                      </a:lnTo>
                      <a:lnTo>
                        <a:pt x="0" y="7"/>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8" name="Freeform 24"/>
                <p:cNvSpPr>
                  <a:spLocks/>
                </p:cNvSpPr>
                <p:nvPr/>
              </p:nvSpPr>
              <p:spPr bwMode="auto">
                <a:xfrm>
                  <a:off x="6935119" y="3830866"/>
                  <a:ext cx="885171" cy="642507"/>
                </a:xfrm>
                <a:custGeom>
                  <a:avLst/>
                  <a:gdLst/>
                  <a:ahLst/>
                  <a:cxnLst>
                    <a:cxn ang="0">
                      <a:pos x="43" y="258"/>
                    </a:cxn>
                    <a:cxn ang="0">
                      <a:pos x="32" y="283"/>
                    </a:cxn>
                    <a:cxn ang="0">
                      <a:pos x="17" y="315"/>
                    </a:cxn>
                    <a:cxn ang="0">
                      <a:pos x="7" y="351"/>
                    </a:cxn>
                    <a:cxn ang="0">
                      <a:pos x="0" y="387"/>
                    </a:cxn>
                    <a:cxn ang="0">
                      <a:pos x="5" y="421"/>
                    </a:cxn>
                    <a:cxn ang="0">
                      <a:pos x="22" y="448"/>
                    </a:cxn>
                    <a:cxn ang="0">
                      <a:pos x="43" y="459"/>
                    </a:cxn>
                    <a:cxn ang="0">
                      <a:pos x="74" y="465"/>
                    </a:cxn>
                    <a:cxn ang="0">
                      <a:pos x="97" y="463"/>
                    </a:cxn>
                    <a:cxn ang="0">
                      <a:pos x="117" y="456"/>
                    </a:cxn>
                    <a:cxn ang="0">
                      <a:pos x="144" y="444"/>
                    </a:cxn>
                    <a:cxn ang="0">
                      <a:pos x="169" y="427"/>
                    </a:cxn>
                    <a:cxn ang="0">
                      <a:pos x="203" y="399"/>
                    </a:cxn>
                    <a:cxn ang="0">
                      <a:pos x="237" y="364"/>
                    </a:cxn>
                    <a:cxn ang="0">
                      <a:pos x="264" y="330"/>
                    </a:cxn>
                    <a:cxn ang="0">
                      <a:pos x="285" y="306"/>
                    </a:cxn>
                    <a:cxn ang="0">
                      <a:pos x="459" y="53"/>
                    </a:cxn>
                    <a:cxn ang="0">
                      <a:pos x="473" y="51"/>
                    </a:cxn>
                    <a:cxn ang="0">
                      <a:pos x="499" y="49"/>
                    </a:cxn>
                    <a:cxn ang="0">
                      <a:pos x="520" y="47"/>
                    </a:cxn>
                    <a:cxn ang="0">
                      <a:pos x="543" y="49"/>
                    </a:cxn>
                    <a:cxn ang="0">
                      <a:pos x="566" y="53"/>
                    </a:cxn>
                    <a:cxn ang="0">
                      <a:pos x="587" y="58"/>
                    </a:cxn>
                    <a:cxn ang="0">
                      <a:pos x="640" y="41"/>
                    </a:cxn>
                    <a:cxn ang="0">
                      <a:pos x="613" y="19"/>
                    </a:cxn>
                    <a:cxn ang="0">
                      <a:pos x="585" y="5"/>
                    </a:cxn>
                    <a:cxn ang="0">
                      <a:pos x="549" y="1"/>
                    </a:cxn>
                    <a:cxn ang="0">
                      <a:pos x="520" y="0"/>
                    </a:cxn>
                    <a:cxn ang="0">
                      <a:pos x="495" y="1"/>
                    </a:cxn>
                    <a:cxn ang="0">
                      <a:pos x="465" y="3"/>
                    </a:cxn>
                    <a:cxn ang="0">
                      <a:pos x="431" y="9"/>
                    </a:cxn>
                    <a:cxn ang="0">
                      <a:pos x="418" y="20"/>
                    </a:cxn>
                    <a:cxn ang="0">
                      <a:pos x="404" y="43"/>
                    </a:cxn>
                    <a:cxn ang="0">
                      <a:pos x="389" y="68"/>
                    </a:cxn>
                    <a:cxn ang="0">
                      <a:pos x="372" y="98"/>
                    </a:cxn>
                    <a:cxn ang="0">
                      <a:pos x="349" y="131"/>
                    </a:cxn>
                    <a:cxn ang="0">
                      <a:pos x="326" y="167"/>
                    </a:cxn>
                    <a:cxn ang="0">
                      <a:pos x="300" y="205"/>
                    </a:cxn>
                    <a:cxn ang="0">
                      <a:pos x="271" y="243"/>
                    </a:cxn>
                    <a:cxn ang="0">
                      <a:pos x="243" y="279"/>
                    </a:cxn>
                    <a:cxn ang="0">
                      <a:pos x="212" y="313"/>
                    </a:cxn>
                    <a:cxn ang="0">
                      <a:pos x="184" y="345"/>
                    </a:cxn>
                    <a:cxn ang="0">
                      <a:pos x="154" y="372"/>
                    </a:cxn>
                    <a:cxn ang="0">
                      <a:pos x="123" y="393"/>
                    </a:cxn>
                    <a:cxn ang="0">
                      <a:pos x="95" y="406"/>
                    </a:cxn>
                    <a:cxn ang="0">
                      <a:pos x="68" y="412"/>
                    </a:cxn>
                    <a:cxn ang="0">
                      <a:pos x="53" y="397"/>
                    </a:cxn>
                    <a:cxn ang="0">
                      <a:pos x="49" y="368"/>
                    </a:cxn>
                    <a:cxn ang="0">
                      <a:pos x="51" y="345"/>
                    </a:cxn>
                    <a:cxn ang="0">
                      <a:pos x="60" y="319"/>
                    </a:cxn>
                    <a:cxn ang="0">
                      <a:pos x="79" y="288"/>
                    </a:cxn>
                    <a:cxn ang="0">
                      <a:pos x="53" y="249"/>
                    </a:cxn>
                  </a:cxnLst>
                  <a:rect l="0" t="0" r="r" b="b"/>
                  <a:pathLst>
                    <a:path w="642" h="465">
                      <a:moveTo>
                        <a:pt x="53" y="249"/>
                      </a:moveTo>
                      <a:lnTo>
                        <a:pt x="51" y="249"/>
                      </a:lnTo>
                      <a:lnTo>
                        <a:pt x="47" y="254"/>
                      </a:lnTo>
                      <a:lnTo>
                        <a:pt x="43" y="258"/>
                      </a:lnTo>
                      <a:lnTo>
                        <a:pt x="41" y="264"/>
                      </a:lnTo>
                      <a:lnTo>
                        <a:pt x="40" y="269"/>
                      </a:lnTo>
                      <a:lnTo>
                        <a:pt x="36" y="277"/>
                      </a:lnTo>
                      <a:lnTo>
                        <a:pt x="32" y="283"/>
                      </a:lnTo>
                      <a:lnTo>
                        <a:pt x="28" y="290"/>
                      </a:lnTo>
                      <a:lnTo>
                        <a:pt x="24" y="298"/>
                      </a:lnTo>
                      <a:lnTo>
                        <a:pt x="21" y="306"/>
                      </a:lnTo>
                      <a:lnTo>
                        <a:pt x="17" y="315"/>
                      </a:lnTo>
                      <a:lnTo>
                        <a:pt x="15" y="323"/>
                      </a:lnTo>
                      <a:lnTo>
                        <a:pt x="11" y="332"/>
                      </a:lnTo>
                      <a:lnTo>
                        <a:pt x="9" y="342"/>
                      </a:lnTo>
                      <a:lnTo>
                        <a:pt x="7" y="351"/>
                      </a:lnTo>
                      <a:lnTo>
                        <a:pt x="3" y="359"/>
                      </a:lnTo>
                      <a:lnTo>
                        <a:pt x="2" y="368"/>
                      </a:lnTo>
                      <a:lnTo>
                        <a:pt x="2" y="378"/>
                      </a:lnTo>
                      <a:lnTo>
                        <a:pt x="0" y="387"/>
                      </a:lnTo>
                      <a:lnTo>
                        <a:pt x="2" y="397"/>
                      </a:lnTo>
                      <a:lnTo>
                        <a:pt x="2" y="404"/>
                      </a:lnTo>
                      <a:lnTo>
                        <a:pt x="3" y="414"/>
                      </a:lnTo>
                      <a:lnTo>
                        <a:pt x="5" y="421"/>
                      </a:lnTo>
                      <a:lnTo>
                        <a:pt x="9" y="429"/>
                      </a:lnTo>
                      <a:lnTo>
                        <a:pt x="13" y="437"/>
                      </a:lnTo>
                      <a:lnTo>
                        <a:pt x="19" y="442"/>
                      </a:lnTo>
                      <a:lnTo>
                        <a:pt x="22" y="448"/>
                      </a:lnTo>
                      <a:lnTo>
                        <a:pt x="30" y="454"/>
                      </a:lnTo>
                      <a:lnTo>
                        <a:pt x="34" y="456"/>
                      </a:lnTo>
                      <a:lnTo>
                        <a:pt x="40" y="458"/>
                      </a:lnTo>
                      <a:lnTo>
                        <a:pt x="43" y="459"/>
                      </a:lnTo>
                      <a:lnTo>
                        <a:pt x="49" y="463"/>
                      </a:lnTo>
                      <a:lnTo>
                        <a:pt x="59" y="465"/>
                      </a:lnTo>
                      <a:lnTo>
                        <a:pt x="70" y="465"/>
                      </a:lnTo>
                      <a:lnTo>
                        <a:pt x="74" y="465"/>
                      </a:lnTo>
                      <a:lnTo>
                        <a:pt x="79" y="465"/>
                      </a:lnTo>
                      <a:lnTo>
                        <a:pt x="85" y="465"/>
                      </a:lnTo>
                      <a:lnTo>
                        <a:pt x="91" y="465"/>
                      </a:lnTo>
                      <a:lnTo>
                        <a:pt x="97" y="463"/>
                      </a:lnTo>
                      <a:lnTo>
                        <a:pt x="100" y="461"/>
                      </a:lnTo>
                      <a:lnTo>
                        <a:pt x="106" y="459"/>
                      </a:lnTo>
                      <a:lnTo>
                        <a:pt x="112" y="459"/>
                      </a:lnTo>
                      <a:lnTo>
                        <a:pt x="117" y="456"/>
                      </a:lnTo>
                      <a:lnTo>
                        <a:pt x="121" y="454"/>
                      </a:lnTo>
                      <a:lnTo>
                        <a:pt x="129" y="452"/>
                      </a:lnTo>
                      <a:lnTo>
                        <a:pt x="135" y="450"/>
                      </a:lnTo>
                      <a:lnTo>
                        <a:pt x="144" y="444"/>
                      </a:lnTo>
                      <a:lnTo>
                        <a:pt x="154" y="439"/>
                      </a:lnTo>
                      <a:lnTo>
                        <a:pt x="159" y="435"/>
                      </a:lnTo>
                      <a:lnTo>
                        <a:pt x="165" y="431"/>
                      </a:lnTo>
                      <a:lnTo>
                        <a:pt x="169" y="427"/>
                      </a:lnTo>
                      <a:lnTo>
                        <a:pt x="174" y="423"/>
                      </a:lnTo>
                      <a:lnTo>
                        <a:pt x="184" y="416"/>
                      </a:lnTo>
                      <a:lnTo>
                        <a:pt x="193" y="408"/>
                      </a:lnTo>
                      <a:lnTo>
                        <a:pt x="203" y="399"/>
                      </a:lnTo>
                      <a:lnTo>
                        <a:pt x="212" y="391"/>
                      </a:lnTo>
                      <a:lnTo>
                        <a:pt x="220" y="382"/>
                      </a:lnTo>
                      <a:lnTo>
                        <a:pt x="229" y="374"/>
                      </a:lnTo>
                      <a:lnTo>
                        <a:pt x="237" y="364"/>
                      </a:lnTo>
                      <a:lnTo>
                        <a:pt x="245" y="355"/>
                      </a:lnTo>
                      <a:lnTo>
                        <a:pt x="252" y="347"/>
                      </a:lnTo>
                      <a:lnTo>
                        <a:pt x="258" y="338"/>
                      </a:lnTo>
                      <a:lnTo>
                        <a:pt x="264" y="330"/>
                      </a:lnTo>
                      <a:lnTo>
                        <a:pt x="271" y="325"/>
                      </a:lnTo>
                      <a:lnTo>
                        <a:pt x="275" y="317"/>
                      </a:lnTo>
                      <a:lnTo>
                        <a:pt x="281" y="311"/>
                      </a:lnTo>
                      <a:lnTo>
                        <a:pt x="285" y="306"/>
                      </a:lnTo>
                      <a:lnTo>
                        <a:pt x="288" y="302"/>
                      </a:lnTo>
                      <a:lnTo>
                        <a:pt x="292" y="296"/>
                      </a:lnTo>
                      <a:lnTo>
                        <a:pt x="294" y="294"/>
                      </a:lnTo>
                      <a:lnTo>
                        <a:pt x="459" y="53"/>
                      </a:lnTo>
                      <a:lnTo>
                        <a:pt x="459" y="51"/>
                      </a:lnTo>
                      <a:lnTo>
                        <a:pt x="463" y="51"/>
                      </a:lnTo>
                      <a:lnTo>
                        <a:pt x="467" y="51"/>
                      </a:lnTo>
                      <a:lnTo>
                        <a:pt x="473" y="51"/>
                      </a:lnTo>
                      <a:lnTo>
                        <a:pt x="480" y="49"/>
                      </a:lnTo>
                      <a:lnTo>
                        <a:pt x="490" y="49"/>
                      </a:lnTo>
                      <a:lnTo>
                        <a:pt x="494" y="49"/>
                      </a:lnTo>
                      <a:lnTo>
                        <a:pt x="499" y="49"/>
                      </a:lnTo>
                      <a:lnTo>
                        <a:pt x="505" y="49"/>
                      </a:lnTo>
                      <a:lnTo>
                        <a:pt x="511" y="49"/>
                      </a:lnTo>
                      <a:lnTo>
                        <a:pt x="514" y="47"/>
                      </a:lnTo>
                      <a:lnTo>
                        <a:pt x="520" y="47"/>
                      </a:lnTo>
                      <a:lnTo>
                        <a:pt x="526" y="47"/>
                      </a:lnTo>
                      <a:lnTo>
                        <a:pt x="532" y="47"/>
                      </a:lnTo>
                      <a:lnTo>
                        <a:pt x="537" y="47"/>
                      </a:lnTo>
                      <a:lnTo>
                        <a:pt x="543" y="49"/>
                      </a:lnTo>
                      <a:lnTo>
                        <a:pt x="549" y="49"/>
                      </a:lnTo>
                      <a:lnTo>
                        <a:pt x="554" y="51"/>
                      </a:lnTo>
                      <a:lnTo>
                        <a:pt x="560" y="51"/>
                      </a:lnTo>
                      <a:lnTo>
                        <a:pt x="566" y="53"/>
                      </a:lnTo>
                      <a:lnTo>
                        <a:pt x="571" y="53"/>
                      </a:lnTo>
                      <a:lnTo>
                        <a:pt x="577" y="55"/>
                      </a:lnTo>
                      <a:lnTo>
                        <a:pt x="581" y="57"/>
                      </a:lnTo>
                      <a:lnTo>
                        <a:pt x="587" y="58"/>
                      </a:lnTo>
                      <a:lnTo>
                        <a:pt x="592" y="62"/>
                      </a:lnTo>
                      <a:lnTo>
                        <a:pt x="596" y="64"/>
                      </a:lnTo>
                      <a:lnTo>
                        <a:pt x="642" y="45"/>
                      </a:lnTo>
                      <a:lnTo>
                        <a:pt x="640" y="41"/>
                      </a:lnTo>
                      <a:lnTo>
                        <a:pt x="634" y="34"/>
                      </a:lnTo>
                      <a:lnTo>
                        <a:pt x="628" y="28"/>
                      </a:lnTo>
                      <a:lnTo>
                        <a:pt x="623" y="24"/>
                      </a:lnTo>
                      <a:lnTo>
                        <a:pt x="613" y="19"/>
                      </a:lnTo>
                      <a:lnTo>
                        <a:pt x="606" y="15"/>
                      </a:lnTo>
                      <a:lnTo>
                        <a:pt x="598" y="11"/>
                      </a:lnTo>
                      <a:lnTo>
                        <a:pt x="592" y="7"/>
                      </a:lnTo>
                      <a:lnTo>
                        <a:pt x="585" y="5"/>
                      </a:lnTo>
                      <a:lnTo>
                        <a:pt x="577" y="5"/>
                      </a:lnTo>
                      <a:lnTo>
                        <a:pt x="568" y="3"/>
                      </a:lnTo>
                      <a:lnTo>
                        <a:pt x="558" y="1"/>
                      </a:lnTo>
                      <a:lnTo>
                        <a:pt x="549" y="1"/>
                      </a:lnTo>
                      <a:lnTo>
                        <a:pt x="539" y="1"/>
                      </a:lnTo>
                      <a:lnTo>
                        <a:pt x="532" y="0"/>
                      </a:lnTo>
                      <a:lnTo>
                        <a:pt x="526" y="0"/>
                      </a:lnTo>
                      <a:lnTo>
                        <a:pt x="520" y="0"/>
                      </a:lnTo>
                      <a:lnTo>
                        <a:pt x="514" y="0"/>
                      </a:lnTo>
                      <a:lnTo>
                        <a:pt x="509" y="0"/>
                      </a:lnTo>
                      <a:lnTo>
                        <a:pt x="501" y="0"/>
                      </a:lnTo>
                      <a:lnTo>
                        <a:pt x="495" y="1"/>
                      </a:lnTo>
                      <a:lnTo>
                        <a:pt x="488" y="1"/>
                      </a:lnTo>
                      <a:lnTo>
                        <a:pt x="480" y="1"/>
                      </a:lnTo>
                      <a:lnTo>
                        <a:pt x="473" y="1"/>
                      </a:lnTo>
                      <a:lnTo>
                        <a:pt x="465" y="3"/>
                      </a:lnTo>
                      <a:lnTo>
                        <a:pt x="457" y="5"/>
                      </a:lnTo>
                      <a:lnTo>
                        <a:pt x="448" y="5"/>
                      </a:lnTo>
                      <a:lnTo>
                        <a:pt x="440" y="7"/>
                      </a:lnTo>
                      <a:lnTo>
                        <a:pt x="431" y="9"/>
                      </a:lnTo>
                      <a:lnTo>
                        <a:pt x="423" y="11"/>
                      </a:lnTo>
                      <a:lnTo>
                        <a:pt x="423" y="11"/>
                      </a:lnTo>
                      <a:lnTo>
                        <a:pt x="421" y="15"/>
                      </a:lnTo>
                      <a:lnTo>
                        <a:pt x="418" y="20"/>
                      </a:lnTo>
                      <a:lnTo>
                        <a:pt x="414" y="28"/>
                      </a:lnTo>
                      <a:lnTo>
                        <a:pt x="410" y="34"/>
                      </a:lnTo>
                      <a:lnTo>
                        <a:pt x="406" y="38"/>
                      </a:lnTo>
                      <a:lnTo>
                        <a:pt x="404" y="43"/>
                      </a:lnTo>
                      <a:lnTo>
                        <a:pt x="400" y="49"/>
                      </a:lnTo>
                      <a:lnTo>
                        <a:pt x="397" y="55"/>
                      </a:lnTo>
                      <a:lnTo>
                        <a:pt x="393" y="62"/>
                      </a:lnTo>
                      <a:lnTo>
                        <a:pt x="389" y="68"/>
                      </a:lnTo>
                      <a:lnTo>
                        <a:pt x="385" y="76"/>
                      </a:lnTo>
                      <a:lnTo>
                        <a:pt x="381" y="83"/>
                      </a:lnTo>
                      <a:lnTo>
                        <a:pt x="376" y="91"/>
                      </a:lnTo>
                      <a:lnTo>
                        <a:pt x="372" y="98"/>
                      </a:lnTo>
                      <a:lnTo>
                        <a:pt x="366" y="106"/>
                      </a:lnTo>
                      <a:lnTo>
                        <a:pt x="361" y="114"/>
                      </a:lnTo>
                      <a:lnTo>
                        <a:pt x="355" y="123"/>
                      </a:lnTo>
                      <a:lnTo>
                        <a:pt x="349" y="131"/>
                      </a:lnTo>
                      <a:lnTo>
                        <a:pt x="345" y="140"/>
                      </a:lnTo>
                      <a:lnTo>
                        <a:pt x="338" y="150"/>
                      </a:lnTo>
                      <a:lnTo>
                        <a:pt x="332" y="157"/>
                      </a:lnTo>
                      <a:lnTo>
                        <a:pt x="326" y="167"/>
                      </a:lnTo>
                      <a:lnTo>
                        <a:pt x="321" y="176"/>
                      </a:lnTo>
                      <a:lnTo>
                        <a:pt x="313" y="186"/>
                      </a:lnTo>
                      <a:lnTo>
                        <a:pt x="307" y="195"/>
                      </a:lnTo>
                      <a:lnTo>
                        <a:pt x="300" y="205"/>
                      </a:lnTo>
                      <a:lnTo>
                        <a:pt x="294" y="216"/>
                      </a:lnTo>
                      <a:lnTo>
                        <a:pt x="286" y="224"/>
                      </a:lnTo>
                      <a:lnTo>
                        <a:pt x="279" y="233"/>
                      </a:lnTo>
                      <a:lnTo>
                        <a:pt x="271" y="243"/>
                      </a:lnTo>
                      <a:lnTo>
                        <a:pt x="266" y="252"/>
                      </a:lnTo>
                      <a:lnTo>
                        <a:pt x="258" y="262"/>
                      </a:lnTo>
                      <a:lnTo>
                        <a:pt x="250" y="271"/>
                      </a:lnTo>
                      <a:lnTo>
                        <a:pt x="243" y="279"/>
                      </a:lnTo>
                      <a:lnTo>
                        <a:pt x="237" y="288"/>
                      </a:lnTo>
                      <a:lnTo>
                        <a:pt x="228" y="296"/>
                      </a:lnTo>
                      <a:lnTo>
                        <a:pt x="222" y="306"/>
                      </a:lnTo>
                      <a:lnTo>
                        <a:pt x="212" y="313"/>
                      </a:lnTo>
                      <a:lnTo>
                        <a:pt x="207" y="323"/>
                      </a:lnTo>
                      <a:lnTo>
                        <a:pt x="199" y="330"/>
                      </a:lnTo>
                      <a:lnTo>
                        <a:pt x="192" y="338"/>
                      </a:lnTo>
                      <a:lnTo>
                        <a:pt x="184" y="345"/>
                      </a:lnTo>
                      <a:lnTo>
                        <a:pt x="176" y="355"/>
                      </a:lnTo>
                      <a:lnTo>
                        <a:pt x="169" y="359"/>
                      </a:lnTo>
                      <a:lnTo>
                        <a:pt x="161" y="366"/>
                      </a:lnTo>
                      <a:lnTo>
                        <a:pt x="154" y="372"/>
                      </a:lnTo>
                      <a:lnTo>
                        <a:pt x="146" y="378"/>
                      </a:lnTo>
                      <a:lnTo>
                        <a:pt x="138" y="383"/>
                      </a:lnTo>
                      <a:lnTo>
                        <a:pt x="131" y="387"/>
                      </a:lnTo>
                      <a:lnTo>
                        <a:pt x="123" y="393"/>
                      </a:lnTo>
                      <a:lnTo>
                        <a:pt x="117" y="397"/>
                      </a:lnTo>
                      <a:lnTo>
                        <a:pt x="110" y="401"/>
                      </a:lnTo>
                      <a:lnTo>
                        <a:pt x="102" y="404"/>
                      </a:lnTo>
                      <a:lnTo>
                        <a:pt x="95" y="406"/>
                      </a:lnTo>
                      <a:lnTo>
                        <a:pt x="89" y="410"/>
                      </a:lnTo>
                      <a:lnTo>
                        <a:pt x="81" y="410"/>
                      </a:lnTo>
                      <a:lnTo>
                        <a:pt x="74" y="412"/>
                      </a:lnTo>
                      <a:lnTo>
                        <a:pt x="68" y="412"/>
                      </a:lnTo>
                      <a:lnTo>
                        <a:pt x="62" y="412"/>
                      </a:lnTo>
                      <a:lnTo>
                        <a:pt x="59" y="410"/>
                      </a:lnTo>
                      <a:lnTo>
                        <a:pt x="55" y="402"/>
                      </a:lnTo>
                      <a:lnTo>
                        <a:pt x="53" y="397"/>
                      </a:lnTo>
                      <a:lnTo>
                        <a:pt x="51" y="391"/>
                      </a:lnTo>
                      <a:lnTo>
                        <a:pt x="49" y="382"/>
                      </a:lnTo>
                      <a:lnTo>
                        <a:pt x="49" y="374"/>
                      </a:lnTo>
                      <a:lnTo>
                        <a:pt x="49" y="368"/>
                      </a:lnTo>
                      <a:lnTo>
                        <a:pt x="49" y="364"/>
                      </a:lnTo>
                      <a:lnTo>
                        <a:pt x="49" y="357"/>
                      </a:lnTo>
                      <a:lnTo>
                        <a:pt x="49" y="351"/>
                      </a:lnTo>
                      <a:lnTo>
                        <a:pt x="51" y="345"/>
                      </a:lnTo>
                      <a:lnTo>
                        <a:pt x="53" y="340"/>
                      </a:lnTo>
                      <a:lnTo>
                        <a:pt x="55" y="332"/>
                      </a:lnTo>
                      <a:lnTo>
                        <a:pt x="59" y="326"/>
                      </a:lnTo>
                      <a:lnTo>
                        <a:pt x="60" y="319"/>
                      </a:lnTo>
                      <a:lnTo>
                        <a:pt x="64" y="311"/>
                      </a:lnTo>
                      <a:lnTo>
                        <a:pt x="70" y="304"/>
                      </a:lnTo>
                      <a:lnTo>
                        <a:pt x="74" y="296"/>
                      </a:lnTo>
                      <a:lnTo>
                        <a:pt x="79" y="288"/>
                      </a:lnTo>
                      <a:lnTo>
                        <a:pt x="87" y="279"/>
                      </a:lnTo>
                      <a:lnTo>
                        <a:pt x="93" y="271"/>
                      </a:lnTo>
                      <a:lnTo>
                        <a:pt x="102" y="262"/>
                      </a:lnTo>
                      <a:lnTo>
                        <a:pt x="53" y="249"/>
                      </a:lnTo>
                      <a:lnTo>
                        <a:pt x="53" y="249"/>
                      </a:lnTo>
                      <a:close/>
                    </a:path>
                  </a:pathLst>
                </a:custGeom>
                <a:solidFill>
                  <a:srgbClr val="000000">
                    <a:alpha val="34902"/>
                  </a:srgbClr>
                </a:solidFill>
                <a:ln w="9525">
                  <a:solidFill>
                    <a:srgbClr val="000000">
                      <a:alpha val="34902"/>
                    </a:srgbClr>
                  </a:solid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49" name="Freeform 25"/>
                <p:cNvSpPr>
                  <a:spLocks/>
                </p:cNvSpPr>
                <p:nvPr/>
              </p:nvSpPr>
              <p:spPr bwMode="auto">
                <a:xfrm>
                  <a:off x="6984755" y="3877743"/>
                  <a:ext cx="852080" cy="879656"/>
                </a:xfrm>
                <a:custGeom>
                  <a:avLst/>
                  <a:gdLst/>
                  <a:ahLst/>
                  <a:cxnLst>
                    <a:cxn ang="0">
                      <a:pos x="471" y="635"/>
                    </a:cxn>
                    <a:cxn ang="0">
                      <a:pos x="477" y="623"/>
                    </a:cxn>
                    <a:cxn ang="0">
                      <a:pos x="488" y="600"/>
                    </a:cxn>
                    <a:cxn ang="0">
                      <a:pos x="497" y="585"/>
                    </a:cxn>
                    <a:cxn ang="0">
                      <a:pos x="505" y="562"/>
                    </a:cxn>
                    <a:cxn ang="0">
                      <a:pos x="516" y="541"/>
                    </a:cxn>
                    <a:cxn ang="0">
                      <a:pos x="528" y="515"/>
                    </a:cxn>
                    <a:cxn ang="0">
                      <a:pos x="539" y="488"/>
                    </a:cxn>
                    <a:cxn ang="0">
                      <a:pos x="551" y="458"/>
                    </a:cxn>
                    <a:cxn ang="0">
                      <a:pos x="562" y="425"/>
                    </a:cxn>
                    <a:cxn ang="0">
                      <a:pos x="572" y="391"/>
                    </a:cxn>
                    <a:cxn ang="0">
                      <a:pos x="583" y="355"/>
                    </a:cxn>
                    <a:cxn ang="0">
                      <a:pos x="592" y="317"/>
                    </a:cxn>
                    <a:cxn ang="0">
                      <a:pos x="600" y="279"/>
                    </a:cxn>
                    <a:cxn ang="0">
                      <a:pos x="608" y="239"/>
                    </a:cxn>
                    <a:cxn ang="0">
                      <a:pos x="613" y="197"/>
                    </a:cxn>
                    <a:cxn ang="0">
                      <a:pos x="617" y="156"/>
                    </a:cxn>
                    <a:cxn ang="0">
                      <a:pos x="617" y="114"/>
                    </a:cxn>
                    <a:cxn ang="0">
                      <a:pos x="617" y="72"/>
                    </a:cxn>
                    <a:cxn ang="0">
                      <a:pos x="615" y="30"/>
                    </a:cxn>
                    <a:cxn ang="0">
                      <a:pos x="556" y="11"/>
                    </a:cxn>
                    <a:cxn ang="0">
                      <a:pos x="558" y="23"/>
                    </a:cxn>
                    <a:cxn ang="0">
                      <a:pos x="560" y="40"/>
                    </a:cxn>
                    <a:cxn ang="0">
                      <a:pos x="562" y="64"/>
                    </a:cxn>
                    <a:cxn ang="0">
                      <a:pos x="562" y="80"/>
                    </a:cxn>
                    <a:cxn ang="0">
                      <a:pos x="564" y="95"/>
                    </a:cxn>
                    <a:cxn ang="0">
                      <a:pos x="564" y="114"/>
                    </a:cxn>
                    <a:cxn ang="0">
                      <a:pos x="564" y="133"/>
                    </a:cxn>
                    <a:cxn ang="0">
                      <a:pos x="562" y="154"/>
                    </a:cxn>
                    <a:cxn ang="0">
                      <a:pos x="560" y="176"/>
                    </a:cxn>
                    <a:cxn ang="0">
                      <a:pos x="556" y="201"/>
                    </a:cxn>
                    <a:cxn ang="0">
                      <a:pos x="553" y="228"/>
                    </a:cxn>
                    <a:cxn ang="0">
                      <a:pos x="547" y="254"/>
                    </a:cxn>
                    <a:cxn ang="0">
                      <a:pos x="541" y="283"/>
                    </a:cxn>
                    <a:cxn ang="0">
                      <a:pos x="534" y="315"/>
                    </a:cxn>
                    <a:cxn ang="0">
                      <a:pos x="526" y="349"/>
                    </a:cxn>
                    <a:cxn ang="0">
                      <a:pos x="515" y="384"/>
                    </a:cxn>
                    <a:cxn ang="0">
                      <a:pos x="509" y="403"/>
                    </a:cxn>
                    <a:cxn ang="0">
                      <a:pos x="503" y="414"/>
                    </a:cxn>
                    <a:cxn ang="0">
                      <a:pos x="496" y="433"/>
                    </a:cxn>
                    <a:cxn ang="0">
                      <a:pos x="488" y="454"/>
                    </a:cxn>
                    <a:cxn ang="0">
                      <a:pos x="480" y="479"/>
                    </a:cxn>
                    <a:cxn ang="0">
                      <a:pos x="469" y="502"/>
                    </a:cxn>
                    <a:cxn ang="0">
                      <a:pos x="459" y="524"/>
                    </a:cxn>
                    <a:cxn ang="0">
                      <a:pos x="450" y="543"/>
                    </a:cxn>
                    <a:cxn ang="0">
                      <a:pos x="440" y="559"/>
                    </a:cxn>
                    <a:cxn ang="0">
                      <a:pos x="76" y="408"/>
                    </a:cxn>
                  </a:cxnLst>
                  <a:rect l="0" t="0" r="r" b="b"/>
                  <a:pathLst>
                    <a:path w="617" h="636">
                      <a:moveTo>
                        <a:pt x="0" y="429"/>
                      </a:moveTo>
                      <a:lnTo>
                        <a:pt x="471" y="636"/>
                      </a:lnTo>
                      <a:lnTo>
                        <a:pt x="471" y="635"/>
                      </a:lnTo>
                      <a:lnTo>
                        <a:pt x="471" y="633"/>
                      </a:lnTo>
                      <a:lnTo>
                        <a:pt x="473" y="629"/>
                      </a:lnTo>
                      <a:lnTo>
                        <a:pt x="477" y="623"/>
                      </a:lnTo>
                      <a:lnTo>
                        <a:pt x="480" y="614"/>
                      </a:lnTo>
                      <a:lnTo>
                        <a:pt x="486" y="606"/>
                      </a:lnTo>
                      <a:lnTo>
                        <a:pt x="488" y="600"/>
                      </a:lnTo>
                      <a:lnTo>
                        <a:pt x="490" y="595"/>
                      </a:lnTo>
                      <a:lnTo>
                        <a:pt x="494" y="589"/>
                      </a:lnTo>
                      <a:lnTo>
                        <a:pt x="497" y="585"/>
                      </a:lnTo>
                      <a:lnTo>
                        <a:pt x="499" y="578"/>
                      </a:lnTo>
                      <a:lnTo>
                        <a:pt x="503" y="570"/>
                      </a:lnTo>
                      <a:lnTo>
                        <a:pt x="505" y="562"/>
                      </a:lnTo>
                      <a:lnTo>
                        <a:pt x="509" y="557"/>
                      </a:lnTo>
                      <a:lnTo>
                        <a:pt x="513" y="549"/>
                      </a:lnTo>
                      <a:lnTo>
                        <a:pt x="516" y="541"/>
                      </a:lnTo>
                      <a:lnTo>
                        <a:pt x="520" y="532"/>
                      </a:lnTo>
                      <a:lnTo>
                        <a:pt x="524" y="524"/>
                      </a:lnTo>
                      <a:lnTo>
                        <a:pt x="528" y="515"/>
                      </a:lnTo>
                      <a:lnTo>
                        <a:pt x="532" y="505"/>
                      </a:lnTo>
                      <a:lnTo>
                        <a:pt x="535" y="496"/>
                      </a:lnTo>
                      <a:lnTo>
                        <a:pt x="539" y="488"/>
                      </a:lnTo>
                      <a:lnTo>
                        <a:pt x="543" y="477"/>
                      </a:lnTo>
                      <a:lnTo>
                        <a:pt x="547" y="467"/>
                      </a:lnTo>
                      <a:lnTo>
                        <a:pt x="551" y="458"/>
                      </a:lnTo>
                      <a:lnTo>
                        <a:pt x="554" y="448"/>
                      </a:lnTo>
                      <a:lnTo>
                        <a:pt x="558" y="437"/>
                      </a:lnTo>
                      <a:lnTo>
                        <a:pt x="562" y="425"/>
                      </a:lnTo>
                      <a:lnTo>
                        <a:pt x="566" y="414"/>
                      </a:lnTo>
                      <a:lnTo>
                        <a:pt x="570" y="403"/>
                      </a:lnTo>
                      <a:lnTo>
                        <a:pt x="572" y="391"/>
                      </a:lnTo>
                      <a:lnTo>
                        <a:pt x="575" y="380"/>
                      </a:lnTo>
                      <a:lnTo>
                        <a:pt x="579" y="367"/>
                      </a:lnTo>
                      <a:lnTo>
                        <a:pt x="583" y="355"/>
                      </a:lnTo>
                      <a:lnTo>
                        <a:pt x="587" y="342"/>
                      </a:lnTo>
                      <a:lnTo>
                        <a:pt x="589" y="330"/>
                      </a:lnTo>
                      <a:lnTo>
                        <a:pt x="592" y="317"/>
                      </a:lnTo>
                      <a:lnTo>
                        <a:pt x="594" y="304"/>
                      </a:lnTo>
                      <a:lnTo>
                        <a:pt x="598" y="291"/>
                      </a:lnTo>
                      <a:lnTo>
                        <a:pt x="600" y="279"/>
                      </a:lnTo>
                      <a:lnTo>
                        <a:pt x="604" y="266"/>
                      </a:lnTo>
                      <a:lnTo>
                        <a:pt x="606" y="253"/>
                      </a:lnTo>
                      <a:lnTo>
                        <a:pt x="608" y="239"/>
                      </a:lnTo>
                      <a:lnTo>
                        <a:pt x="610" y="226"/>
                      </a:lnTo>
                      <a:lnTo>
                        <a:pt x="611" y="211"/>
                      </a:lnTo>
                      <a:lnTo>
                        <a:pt x="613" y="197"/>
                      </a:lnTo>
                      <a:lnTo>
                        <a:pt x="613" y="184"/>
                      </a:lnTo>
                      <a:lnTo>
                        <a:pt x="615" y="171"/>
                      </a:lnTo>
                      <a:lnTo>
                        <a:pt x="617" y="156"/>
                      </a:lnTo>
                      <a:lnTo>
                        <a:pt x="617" y="142"/>
                      </a:lnTo>
                      <a:lnTo>
                        <a:pt x="617" y="129"/>
                      </a:lnTo>
                      <a:lnTo>
                        <a:pt x="617" y="114"/>
                      </a:lnTo>
                      <a:lnTo>
                        <a:pt x="617" y="100"/>
                      </a:lnTo>
                      <a:lnTo>
                        <a:pt x="617" y="87"/>
                      </a:lnTo>
                      <a:lnTo>
                        <a:pt x="617" y="72"/>
                      </a:lnTo>
                      <a:lnTo>
                        <a:pt x="617" y="59"/>
                      </a:lnTo>
                      <a:lnTo>
                        <a:pt x="615" y="43"/>
                      </a:lnTo>
                      <a:lnTo>
                        <a:pt x="615" y="30"/>
                      </a:lnTo>
                      <a:lnTo>
                        <a:pt x="594" y="0"/>
                      </a:lnTo>
                      <a:lnTo>
                        <a:pt x="556" y="11"/>
                      </a:lnTo>
                      <a:lnTo>
                        <a:pt x="556" y="11"/>
                      </a:lnTo>
                      <a:lnTo>
                        <a:pt x="556" y="17"/>
                      </a:lnTo>
                      <a:lnTo>
                        <a:pt x="556" y="19"/>
                      </a:lnTo>
                      <a:lnTo>
                        <a:pt x="558" y="23"/>
                      </a:lnTo>
                      <a:lnTo>
                        <a:pt x="558" y="28"/>
                      </a:lnTo>
                      <a:lnTo>
                        <a:pt x="560" y="34"/>
                      </a:lnTo>
                      <a:lnTo>
                        <a:pt x="560" y="40"/>
                      </a:lnTo>
                      <a:lnTo>
                        <a:pt x="560" y="47"/>
                      </a:lnTo>
                      <a:lnTo>
                        <a:pt x="562" y="55"/>
                      </a:lnTo>
                      <a:lnTo>
                        <a:pt x="562" y="64"/>
                      </a:lnTo>
                      <a:lnTo>
                        <a:pt x="562" y="68"/>
                      </a:lnTo>
                      <a:lnTo>
                        <a:pt x="562" y="74"/>
                      </a:lnTo>
                      <a:lnTo>
                        <a:pt x="562" y="80"/>
                      </a:lnTo>
                      <a:lnTo>
                        <a:pt x="564" y="85"/>
                      </a:lnTo>
                      <a:lnTo>
                        <a:pt x="564" y="89"/>
                      </a:lnTo>
                      <a:lnTo>
                        <a:pt x="564" y="95"/>
                      </a:lnTo>
                      <a:lnTo>
                        <a:pt x="564" y="100"/>
                      </a:lnTo>
                      <a:lnTo>
                        <a:pt x="564" y="108"/>
                      </a:lnTo>
                      <a:lnTo>
                        <a:pt x="564" y="114"/>
                      </a:lnTo>
                      <a:lnTo>
                        <a:pt x="564" y="119"/>
                      </a:lnTo>
                      <a:lnTo>
                        <a:pt x="564" y="125"/>
                      </a:lnTo>
                      <a:lnTo>
                        <a:pt x="564" y="133"/>
                      </a:lnTo>
                      <a:lnTo>
                        <a:pt x="562" y="138"/>
                      </a:lnTo>
                      <a:lnTo>
                        <a:pt x="562" y="146"/>
                      </a:lnTo>
                      <a:lnTo>
                        <a:pt x="562" y="154"/>
                      </a:lnTo>
                      <a:lnTo>
                        <a:pt x="562" y="161"/>
                      </a:lnTo>
                      <a:lnTo>
                        <a:pt x="560" y="169"/>
                      </a:lnTo>
                      <a:lnTo>
                        <a:pt x="560" y="176"/>
                      </a:lnTo>
                      <a:lnTo>
                        <a:pt x="558" y="184"/>
                      </a:lnTo>
                      <a:lnTo>
                        <a:pt x="558" y="194"/>
                      </a:lnTo>
                      <a:lnTo>
                        <a:pt x="556" y="201"/>
                      </a:lnTo>
                      <a:lnTo>
                        <a:pt x="554" y="209"/>
                      </a:lnTo>
                      <a:lnTo>
                        <a:pt x="554" y="218"/>
                      </a:lnTo>
                      <a:lnTo>
                        <a:pt x="553" y="228"/>
                      </a:lnTo>
                      <a:lnTo>
                        <a:pt x="551" y="235"/>
                      </a:lnTo>
                      <a:lnTo>
                        <a:pt x="549" y="245"/>
                      </a:lnTo>
                      <a:lnTo>
                        <a:pt x="547" y="254"/>
                      </a:lnTo>
                      <a:lnTo>
                        <a:pt x="545" y="264"/>
                      </a:lnTo>
                      <a:lnTo>
                        <a:pt x="543" y="273"/>
                      </a:lnTo>
                      <a:lnTo>
                        <a:pt x="541" y="283"/>
                      </a:lnTo>
                      <a:lnTo>
                        <a:pt x="539" y="294"/>
                      </a:lnTo>
                      <a:lnTo>
                        <a:pt x="537" y="306"/>
                      </a:lnTo>
                      <a:lnTo>
                        <a:pt x="534" y="315"/>
                      </a:lnTo>
                      <a:lnTo>
                        <a:pt x="532" y="325"/>
                      </a:lnTo>
                      <a:lnTo>
                        <a:pt x="528" y="336"/>
                      </a:lnTo>
                      <a:lnTo>
                        <a:pt x="526" y="349"/>
                      </a:lnTo>
                      <a:lnTo>
                        <a:pt x="522" y="359"/>
                      </a:lnTo>
                      <a:lnTo>
                        <a:pt x="518" y="370"/>
                      </a:lnTo>
                      <a:lnTo>
                        <a:pt x="515" y="384"/>
                      </a:lnTo>
                      <a:lnTo>
                        <a:pt x="511" y="395"/>
                      </a:lnTo>
                      <a:lnTo>
                        <a:pt x="511" y="397"/>
                      </a:lnTo>
                      <a:lnTo>
                        <a:pt x="509" y="403"/>
                      </a:lnTo>
                      <a:lnTo>
                        <a:pt x="507" y="405"/>
                      </a:lnTo>
                      <a:lnTo>
                        <a:pt x="505" y="410"/>
                      </a:lnTo>
                      <a:lnTo>
                        <a:pt x="503" y="414"/>
                      </a:lnTo>
                      <a:lnTo>
                        <a:pt x="501" y="422"/>
                      </a:lnTo>
                      <a:lnTo>
                        <a:pt x="499" y="427"/>
                      </a:lnTo>
                      <a:lnTo>
                        <a:pt x="496" y="433"/>
                      </a:lnTo>
                      <a:lnTo>
                        <a:pt x="494" y="439"/>
                      </a:lnTo>
                      <a:lnTo>
                        <a:pt x="492" y="446"/>
                      </a:lnTo>
                      <a:lnTo>
                        <a:pt x="488" y="454"/>
                      </a:lnTo>
                      <a:lnTo>
                        <a:pt x="486" y="462"/>
                      </a:lnTo>
                      <a:lnTo>
                        <a:pt x="482" y="471"/>
                      </a:lnTo>
                      <a:lnTo>
                        <a:pt x="480" y="479"/>
                      </a:lnTo>
                      <a:lnTo>
                        <a:pt x="477" y="486"/>
                      </a:lnTo>
                      <a:lnTo>
                        <a:pt x="473" y="494"/>
                      </a:lnTo>
                      <a:lnTo>
                        <a:pt x="469" y="502"/>
                      </a:lnTo>
                      <a:lnTo>
                        <a:pt x="467" y="511"/>
                      </a:lnTo>
                      <a:lnTo>
                        <a:pt x="463" y="517"/>
                      </a:lnTo>
                      <a:lnTo>
                        <a:pt x="459" y="524"/>
                      </a:lnTo>
                      <a:lnTo>
                        <a:pt x="456" y="532"/>
                      </a:lnTo>
                      <a:lnTo>
                        <a:pt x="454" y="540"/>
                      </a:lnTo>
                      <a:lnTo>
                        <a:pt x="450" y="543"/>
                      </a:lnTo>
                      <a:lnTo>
                        <a:pt x="446" y="549"/>
                      </a:lnTo>
                      <a:lnTo>
                        <a:pt x="444" y="555"/>
                      </a:lnTo>
                      <a:lnTo>
                        <a:pt x="440" y="559"/>
                      </a:lnTo>
                      <a:lnTo>
                        <a:pt x="435" y="566"/>
                      </a:lnTo>
                      <a:lnTo>
                        <a:pt x="433" y="570"/>
                      </a:lnTo>
                      <a:lnTo>
                        <a:pt x="76" y="408"/>
                      </a:lnTo>
                      <a:lnTo>
                        <a:pt x="0" y="429"/>
                      </a:lnTo>
                      <a:lnTo>
                        <a:pt x="0" y="429"/>
                      </a:lnTo>
                      <a:close/>
                    </a:path>
                  </a:pathLst>
                </a:custGeom>
                <a:solidFill>
                  <a:srgbClr val="000000">
                    <a:alpha val="34902"/>
                  </a:srgbClr>
                </a:solidFill>
                <a:ln w="9525">
                  <a:solidFill>
                    <a:srgbClr val="000000">
                      <a:alpha val="34902"/>
                    </a:srgbClr>
                  </a:solid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0" name="Freeform 26"/>
                <p:cNvSpPr>
                  <a:spLocks/>
                </p:cNvSpPr>
                <p:nvPr/>
              </p:nvSpPr>
              <p:spPr bwMode="auto">
                <a:xfrm>
                  <a:off x="7776167" y="3737110"/>
                  <a:ext cx="843807" cy="1825490"/>
                </a:xfrm>
                <a:custGeom>
                  <a:avLst/>
                  <a:gdLst/>
                  <a:ahLst/>
                  <a:cxnLst>
                    <a:cxn ang="0">
                      <a:pos x="25" y="53"/>
                    </a:cxn>
                    <a:cxn ang="0">
                      <a:pos x="78" y="8"/>
                    </a:cxn>
                    <a:cxn ang="0">
                      <a:pos x="133" y="2"/>
                    </a:cxn>
                    <a:cxn ang="0">
                      <a:pos x="187" y="23"/>
                    </a:cxn>
                    <a:cxn ang="0">
                      <a:pos x="238" y="74"/>
                    </a:cxn>
                    <a:cxn ang="0">
                      <a:pos x="278" y="61"/>
                    </a:cxn>
                    <a:cxn ang="0">
                      <a:pos x="325" y="50"/>
                    </a:cxn>
                    <a:cxn ang="0">
                      <a:pos x="378" y="50"/>
                    </a:cxn>
                    <a:cxn ang="0">
                      <a:pos x="428" y="74"/>
                    </a:cxn>
                    <a:cxn ang="0">
                      <a:pos x="487" y="137"/>
                    </a:cxn>
                    <a:cxn ang="0">
                      <a:pos x="534" y="164"/>
                    </a:cxn>
                    <a:cxn ang="0">
                      <a:pos x="580" y="186"/>
                    </a:cxn>
                    <a:cxn ang="0">
                      <a:pos x="605" y="232"/>
                    </a:cxn>
                    <a:cxn ang="0">
                      <a:pos x="608" y="279"/>
                    </a:cxn>
                    <a:cxn ang="0">
                      <a:pos x="610" y="340"/>
                    </a:cxn>
                    <a:cxn ang="0">
                      <a:pos x="608" y="413"/>
                    </a:cxn>
                    <a:cxn ang="0">
                      <a:pos x="603" y="492"/>
                    </a:cxn>
                    <a:cxn ang="0">
                      <a:pos x="593" y="572"/>
                    </a:cxn>
                    <a:cxn ang="0">
                      <a:pos x="582" y="644"/>
                    </a:cxn>
                    <a:cxn ang="0">
                      <a:pos x="567" y="705"/>
                    </a:cxn>
                    <a:cxn ang="0">
                      <a:pos x="548" y="753"/>
                    </a:cxn>
                    <a:cxn ang="0">
                      <a:pos x="527" y="814"/>
                    </a:cxn>
                    <a:cxn ang="0">
                      <a:pos x="510" y="888"/>
                    </a:cxn>
                    <a:cxn ang="0">
                      <a:pos x="492" y="973"/>
                    </a:cxn>
                    <a:cxn ang="0">
                      <a:pos x="479" y="1061"/>
                    </a:cxn>
                    <a:cxn ang="0">
                      <a:pos x="470" y="1146"/>
                    </a:cxn>
                    <a:cxn ang="0">
                      <a:pos x="464" y="1220"/>
                    </a:cxn>
                    <a:cxn ang="0">
                      <a:pos x="464" y="1279"/>
                    </a:cxn>
                    <a:cxn ang="0">
                      <a:pos x="426" y="1315"/>
                    </a:cxn>
                    <a:cxn ang="0">
                      <a:pos x="420" y="1264"/>
                    </a:cxn>
                    <a:cxn ang="0">
                      <a:pos x="418" y="1211"/>
                    </a:cxn>
                    <a:cxn ang="0">
                      <a:pos x="420" y="1144"/>
                    </a:cxn>
                    <a:cxn ang="0">
                      <a:pos x="426" y="1066"/>
                    </a:cxn>
                    <a:cxn ang="0">
                      <a:pos x="439" y="981"/>
                    </a:cxn>
                    <a:cxn ang="0">
                      <a:pos x="460" y="890"/>
                    </a:cxn>
                    <a:cxn ang="0">
                      <a:pos x="491" y="796"/>
                    </a:cxn>
                    <a:cxn ang="0">
                      <a:pos x="515" y="709"/>
                    </a:cxn>
                    <a:cxn ang="0">
                      <a:pos x="532" y="629"/>
                    </a:cxn>
                    <a:cxn ang="0">
                      <a:pos x="546" y="561"/>
                    </a:cxn>
                    <a:cxn ang="0">
                      <a:pos x="553" y="502"/>
                    </a:cxn>
                    <a:cxn ang="0">
                      <a:pos x="559" y="456"/>
                    </a:cxn>
                    <a:cxn ang="0">
                      <a:pos x="563" y="407"/>
                    </a:cxn>
                    <a:cxn ang="0">
                      <a:pos x="565" y="365"/>
                    </a:cxn>
                    <a:cxn ang="0">
                      <a:pos x="567" y="300"/>
                    </a:cxn>
                    <a:cxn ang="0">
                      <a:pos x="561" y="238"/>
                    </a:cxn>
                    <a:cxn ang="0">
                      <a:pos x="527" y="207"/>
                    </a:cxn>
                    <a:cxn ang="0">
                      <a:pos x="473" y="190"/>
                    </a:cxn>
                    <a:cxn ang="0">
                      <a:pos x="432" y="145"/>
                    </a:cxn>
                    <a:cxn ang="0">
                      <a:pos x="367" y="97"/>
                    </a:cxn>
                    <a:cxn ang="0">
                      <a:pos x="325" y="107"/>
                    </a:cxn>
                    <a:cxn ang="0">
                      <a:pos x="270" y="127"/>
                    </a:cxn>
                    <a:cxn ang="0">
                      <a:pos x="208" y="105"/>
                    </a:cxn>
                    <a:cxn ang="0">
                      <a:pos x="149" y="50"/>
                    </a:cxn>
                    <a:cxn ang="0">
                      <a:pos x="86" y="42"/>
                    </a:cxn>
                    <a:cxn ang="0">
                      <a:pos x="50" y="93"/>
                    </a:cxn>
                    <a:cxn ang="0">
                      <a:pos x="29" y="148"/>
                    </a:cxn>
                  </a:cxnLst>
                  <a:rect l="0" t="0" r="r" b="b"/>
                  <a:pathLst>
                    <a:path w="612" h="1325">
                      <a:moveTo>
                        <a:pt x="0" y="99"/>
                      </a:moveTo>
                      <a:lnTo>
                        <a:pt x="0" y="97"/>
                      </a:lnTo>
                      <a:lnTo>
                        <a:pt x="2" y="93"/>
                      </a:lnTo>
                      <a:lnTo>
                        <a:pt x="4" y="88"/>
                      </a:lnTo>
                      <a:lnTo>
                        <a:pt x="8" y="82"/>
                      </a:lnTo>
                      <a:lnTo>
                        <a:pt x="12" y="72"/>
                      </a:lnTo>
                      <a:lnTo>
                        <a:pt x="18" y="63"/>
                      </a:lnTo>
                      <a:lnTo>
                        <a:pt x="25" y="53"/>
                      </a:lnTo>
                      <a:lnTo>
                        <a:pt x="33" y="44"/>
                      </a:lnTo>
                      <a:lnTo>
                        <a:pt x="40" y="34"/>
                      </a:lnTo>
                      <a:lnTo>
                        <a:pt x="50" y="25"/>
                      </a:lnTo>
                      <a:lnTo>
                        <a:pt x="56" y="21"/>
                      </a:lnTo>
                      <a:lnTo>
                        <a:pt x="61" y="17"/>
                      </a:lnTo>
                      <a:lnTo>
                        <a:pt x="67" y="13"/>
                      </a:lnTo>
                      <a:lnTo>
                        <a:pt x="73" y="10"/>
                      </a:lnTo>
                      <a:lnTo>
                        <a:pt x="78" y="8"/>
                      </a:lnTo>
                      <a:lnTo>
                        <a:pt x="84" y="4"/>
                      </a:lnTo>
                      <a:lnTo>
                        <a:pt x="90" y="2"/>
                      </a:lnTo>
                      <a:lnTo>
                        <a:pt x="97" y="2"/>
                      </a:lnTo>
                      <a:lnTo>
                        <a:pt x="105" y="0"/>
                      </a:lnTo>
                      <a:lnTo>
                        <a:pt x="113" y="0"/>
                      </a:lnTo>
                      <a:lnTo>
                        <a:pt x="118" y="0"/>
                      </a:lnTo>
                      <a:lnTo>
                        <a:pt x="126" y="2"/>
                      </a:lnTo>
                      <a:lnTo>
                        <a:pt x="133" y="2"/>
                      </a:lnTo>
                      <a:lnTo>
                        <a:pt x="141" y="4"/>
                      </a:lnTo>
                      <a:lnTo>
                        <a:pt x="147" y="4"/>
                      </a:lnTo>
                      <a:lnTo>
                        <a:pt x="154" y="6"/>
                      </a:lnTo>
                      <a:lnTo>
                        <a:pt x="160" y="8"/>
                      </a:lnTo>
                      <a:lnTo>
                        <a:pt x="166" y="11"/>
                      </a:lnTo>
                      <a:lnTo>
                        <a:pt x="171" y="13"/>
                      </a:lnTo>
                      <a:lnTo>
                        <a:pt x="177" y="17"/>
                      </a:lnTo>
                      <a:lnTo>
                        <a:pt x="187" y="23"/>
                      </a:lnTo>
                      <a:lnTo>
                        <a:pt x="196" y="29"/>
                      </a:lnTo>
                      <a:lnTo>
                        <a:pt x="204" y="36"/>
                      </a:lnTo>
                      <a:lnTo>
                        <a:pt x="213" y="44"/>
                      </a:lnTo>
                      <a:lnTo>
                        <a:pt x="219" y="50"/>
                      </a:lnTo>
                      <a:lnTo>
                        <a:pt x="225" y="55"/>
                      </a:lnTo>
                      <a:lnTo>
                        <a:pt x="228" y="61"/>
                      </a:lnTo>
                      <a:lnTo>
                        <a:pt x="232" y="67"/>
                      </a:lnTo>
                      <a:lnTo>
                        <a:pt x="238" y="74"/>
                      </a:lnTo>
                      <a:lnTo>
                        <a:pt x="240" y="78"/>
                      </a:lnTo>
                      <a:lnTo>
                        <a:pt x="240" y="76"/>
                      </a:lnTo>
                      <a:lnTo>
                        <a:pt x="244" y="74"/>
                      </a:lnTo>
                      <a:lnTo>
                        <a:pt x="247" y="72"/>
                      </a:lnTo>
                      <a:lnTo>
                        <a:pt x="255" y="70"/>
                      </a:lnTo>
                      <a:lnTo>
                        <a:pt x="263" y="67"/>
                      </a:lnTo>
                      <a:lnTo>
                        <a:pt x="272" y="63"/>
                      </a:lnTo>
                      <a:lnTo>
                        <a:pt x="278" y="61"/>
                      </a:lnTo>
                      <a:lnTo>
                        <a:pt x="284" y="61"/>
                      </a:lnTo>
                      <a:lnTo>
                        <a:pt x="289" y="59"/>
                      </a:lnTo>
                      <a:lnTo>
                        <a:pt x="295" y="57"/>
                      </a:lnTo>
                      <a:lnTo>
                        <a:pt x="301" y="55"/>
                      </a:lnTo>
                      <a:lnTo>
                        <a:pt x="306" y="55"/>
                      </a:lnTo>
                      <a:lnTo>
                        <a:pt x="312" y="53"/>
                      </a:lnTo>
                      <a:lnTo>
                        <a:pt x="320" y="51"/>
                      </a:lnTo>
                      <a:lnTo>
                        <a:pt x="325" y="50"/>
                      </a:lnTo>
                      <a:lnTo>
                        <a:pt x="333" y="50"/>
                      </a:lnTo>
                      <a:lnTo>
                        <a:pt x="339" y="50"/>
                      </a:lnTo>
                      <a:lnTo>
                        <a:pt x="346" y="50"/>
                      </a:lnTo>
                      <a:lnTo>
                        <a:pt x="352" y="48"/>
                      </a:lnTo>
                      <a:lnTo>
                        <a:pt x="359" y="48"/>
                      </a:lnTo>
                      <a:lnTo>
                        <a:pt x="365" y="48"/>
                      </a:lnTo>
                      <a:lnTo>
                        <a:pt x="373" y="50"/>
                      </a:lnTo>
                      <a:lnTo>
                        <a:pt x="378" y="50"/>
                      </a:lnTo>
                      <a:lnTo>
                        <a:pt x="384" y="51"/>
                      </a:lnTo>
                      <a:lnTo>
                        <a:pt x="390" y="53"/>
                      </a:lnTo>
                      <a:lnTo>
                        <a:pt x="397" y="57"/>
                      </a:lnTo>
                      <a:lnTo>
                        <a:pt x="401" y="59"/>
                      </a:lnTo>
                      <a:lnTo>
                        <a:pt x="407" y="61"/>
                      </a:lnTo>
                      <a:lnTo>
                        <a:pt x="413" y="63"/>
                      </a:lnTo>
                      <a:lnTo>
                        <a:pt x="418" y="67"/>
                      </a:lnTo>
                      <a:lnTo>
                        <a:pt x="428" y="74"/>
                      </a:lnTo>
                      <a:lnTo>
                        <a:pt x="437" y="82"/>
                      </a:lnTo>
                      <a:lnTo>
                        <a:pt x="445" y="89"/>
                      </a:lnTo>
                      <a:lnTo>
                        <a:pt x="453" y="97"/>
                      </a:lnTo>
                      <a:lnTo>
                        <a:pt x="460" y="107"/>
                      </a:lnTo>
                      <a:lnTo>
                        <a:pt x="468" y="114"/>
                      </a:lnTo>
                      <a:lnTo>
                        <a:pt x="473" y="124"/>
                      </a:lnTo>
                      <a:lnTo>
                        <a:pt x="481" y="131"/>
                      </a:lnTo>
                      <a:lnTo>
                        <a:pt x="487" y="137"/>
                      </a:lnTo>
                      <a:lnTo>
                        <a:pt x="492" y="145"/>
                      </a:lnTo>
                      <a:lnTo>
                        <a:pt x="498" y="150"/>
                      </a:lnTo>
                      <a:lnTo>
                        <a:pt x="506" y="154"/>
                      </a:lnTo>
                      <a:lnTo>
                        <a:pt x="511" y="158"/>
                      </a:lnTo>
                      <a:lnTo>
                        <a:pt x="517" y="162"/>
                      </a:lnTo>
                      <a:lnTo>
                        <a:pt x="523" y="162"/>
                      </a:lnTo>
                      <a:lnTo>
                        <a:pt x="529" y="162"/>
                      </a:lnTo>
                      <a:lnTo>
                        <a:pt x="534" y="164"/>
                      </a:lnTo>
                      <a:lnTo>
                        <a:pt x="542" y="164"/>
                      </a:lnTo>
                      <a:lnTo>
                        <a:pt x="548" y="165"/>
                      </a:lnTo>
                      <a:lnTo>
                        <a:pt x="553" y="167"/>
                      </a:lnTo>
                      <a:lnTo>
                        <a:pt x="559" y="169"/>
                      </a:lnTo>
                      <a:lnTo>
                        <a:pt x="565" y="173"/>
                      </a:lnTo>
                      <a:lnTo>
                        <a:pt x="568" y="177"/>
                      </a:lnTo>
                      <a:lnTo>
                        <a:pt x="574" y="181"/>
                      </a:lnTo>
                      <a:lnTo>
                        <a:pt x="580" y="186"/>
                      </a:lnTo>
                      <a:lnTo>
                        <a:pt x="586" y="192"/>
                      </a:lnTo>
                      <a:lnTo>
                        <a:pt x="589" y="198"/>
                      </a:lnTo>
                      <a:lnTo>
                        <a:pt x="593" y="207"/>
                      </a:lnTo>
                      <a:lnTo>
                        <a:pt x="595" y="211"/>
                      </a:lnTo>
                      <a:lnTo>
                        <a:pt x="599" y="217"/>
                      </a:lnTo>
                      <a:lnTo>
                        <a:pt x="601" y="222"/>
                      </a:lnTo>
                      <a:lnTo>
                        <a:pt x="603" y="228"/>
                      </a:lnTo>
                      <a:lnTo>
                        <a:pt x="605" y="232"/>
                      </a:lnTo>
                      <a:lnTo>
                        <a:pt x="606" y="241"/>
                      </a:lnTo>
                      <a:lnTo>
                        <a:pt x="606" y="245"/>
                      </a:lnTo>
                      <a:lnTo>
                        <a:pt x="606" y="249"/>
                      </a:lnTo>
                      <a:lnTo>
                        <a:pt x="608" y="255"/>
                      </a:lnTo>
                      <a:lnTo>
                        <a:pt x="608" y="260"/>
                      </a:lnTo>
                      <a:lnTo>
                        <a:pt x="608" y="266"/>
                      </a:lnTo>
                      <a:lnTo>
                        <a:pt x="608" y="272"/>
                      </a:lnTo>
                      <a:lnTo>
                        <a:pt x="608" y="279"/>
                      </a:lnTo>
                      <a:lnTo>
                        <a:pt x="610" y="285"/>
                      </a:lnTo>
                      <a:lnTo>
                        <a:pt x="610" y="293"/>
                      </a:lnTo>
                      <a:lnTo>
                        <a:pt x="610" y="300"/>
                      </a:lnTo>
                      <a:lnTo>
                        <a:pt x="610" y="308"/>
                      </a:lnTo>
                      <a:lnTo>
                        <a:pt x="612" y="316"/>
                      </a:lnTo>
                      <a:lnTo>
                        <a:pt x="610" y="323"/>
                      </a:lnTo>
                      <a:lnTo>
                        <a:pt x="610" y="331"/>
                      </a:lnTo>
                      <a:lnTo>
                        <a:pt x="610" y="340"/>
                      </a:lnTo>
                      <a:lnTo>
                        <a:pt x="610" y="348"/>
                      </a:lnTo>
                      <a:lnTo>
                        <a:pt x="610" y="357"/>
                      </a:lnTo>
                      <a:lnTo>
                        <a:pt x="610" y="365"/>
                      </a:lnTo>
                      <a:lnTo>
                        <a:pt x="610" y="375"/>
                      </a:lnTo>
                      <a:lnTo>
                        <a:pt x="610" y="386"/>
                      </a:lnTo>
                      <a:lnTo>
                        <a:pt x="610" y="394"/>
                      </a:lnTo>
                      <a:lnTo>
                        <a:pt x="610" y="403"/>
                      </a:lnTo>
                      <a:lnTo>
                        <a:pt x="608" y="413"/>
                      </a:lnTo>
                      <a:lnTo>
                        <a:pt x="608" y="424"/>
                      </a:lnTo>
                      <a:lnTo>
                        <a:pt x="608" y="433"/>
                      </a:lnTo>
                      <a:lnTo>
                        <a:pt x="608" y="445"/>
                      </a:lnTo>
                      <a:lnTo>
                        <a:pt x="606" y="454"/>
                      </a:lnTo>
                      <a:lnTo>
                        <a:pt x="606" y="464"/>
                      </a:lnTo>
                      <a:lnTo>
                        <a:pt x="605" y="473"/>
                      </a:lnTo>
                      <a:lnTo>
                        <a:pt x="605" y="483"/>
                      </a:lnTo>
                      <a:lnTo>
                        <a:pt x="603" y="492"/>
                      </a:lnTo>
                      <a:lnTo>
                        <a:pt x="603" y="504"/>
                      </a:lnTo>
                      <a:lnTo>
                        <a:pt x="601" y="513"/>
                      </a:lnTo>
                      <a:lnTo>
                        <a:pt x="601" y="523"/>
                      </a:lnTo>
                      <a:lnTo>
                        <a:pt x="599" y="532"/>
                      </a:lnTo>
                      <a:lnTo>
                        <a:pt x="599" y="544"/>
                      </a:lnTo>
                      <a:lnTo>
                        <a:pt x="597" y="553"/>
                      </a:lnTo>
                      <a:lnTo>
                        <a:pt x="595" y="563"/>
                      </a:lnTo>
                      <a:lnTo>
                        <a:pt x="593" y="572"/>
                      </a:lnTo>
                      <a:lnTo>
                        <a:pt x="593" y="582"/>
                      </a:lnTo>
                      <a:lnTo>
                        <a:pt x="591" y="591"/>
                      </a:lnTo>
                      <a:lnTo>
                        <a:pt x="589" y="601"/>
                      </a:lnTo>
                      <a:lnTo>
                        <a:pt x="589" y="610"/>
                      </a:lnTo>
                      <a:lnTo>
                        <a:pt x="587" y="620"/>
                      </a:lnTo>
                      <a:lnTo>
                        <a:pt x="586" y="627"/>
                      </a:lnTo>
                      <a:lnTo>
                        <a:pt x="584" y="637"/>
                      </a:lnTo>
                      <a:lnTo>
                        <a:pt x="582" y="644"/>
                      </a:lnTo>
                      <a:lnTo>
                        <a:pt x="580" y="654"/>
                      </a:lnTo>
                      <a:lnTo>
                        <a:pt x="578" y="662"/>
                      </a:lnTo>
                      <a:lnTo>
                        <a:pt x="576" y="669"/>
                      </a:lnTo>
                      <a:lnTo>
                        <a:pt x="574" y="677"/>
                      </a:lnTo>
                      <a:lnTo>
                        <a:pt x="572" y="686"/>
                      </a:lnTo>
                      <a:lnTo>
                        <a:pt x="570" y="692"/>
                      </a:lnTo>
                      <a:lnTo>
                        <a:pt x="568" y="700"/>
                      </a:lnTo>
                      <a:lnTo>
                        <a:pt x="567" y="705"/>
                      </a:lnTo>
                      <a:lnTo>
                        <a:pt x="565" y="713"/>
                      </a:lnTo>
                      <a:lnTo>
                        <a:pt x="561" y="719"/>
                      </a:lnTo>
                      <a:lnTo>
                        <a:pt x="559" y="724"/>
                      </a:lnTo>
                      <a:lnTo>
                        <a:pt x="557" y="730"/>
                      </a:lnTo>
                      <a:lnTo>
                        <a:pt x="555" y="738"/>
                      </a:lnTo>
                      <a:lnTo>
                        <a:pt x="553" y="741"/>
                      </a:lnTo>
                      <a:lnTo>
                        <a:pt x="549" y="747"/>
                      </a:lnTo>
                      <a:lnTo>
                        <a:pt x="548" y="753"/>
                      </a:lnTo>
                      <a:lnTo>
                        <a:pt x="546" y="760"/>
                      </a:lnTo>
                      <a:lnTo>
                        <a:pt x="542" y="766"/>
                      </a:lnTo>
                      <a:lnTo>
                        <a:pt x="540" y="774"/>
                      </a:lnTo>
                      <a:lnTo>
                        <a:pt x="538" y="779"/>
                      </a:lnTo>
                      <a:lnTo>
                        <a:pt x="536" y="789"/>
                      </a:lnTo>
                      <a:lnTo>
                        <a:pt x="532" y="796"/>
                      </a:lnTo>
                      <a:lnTo>
                        <a:pt x="530" y="804"/>
                      </a:lnTo>
                      <a:lnTo>
                        <a:pt x="527" y="814"/>
                      </a:lnTo>
                      <a:lnTo>
                        <a:pt x="525" y="823"/>
                      </a:lnTo>
                      <a:lnTo>
                        <a:pt x="523" y="831"/>
                      </a:lnTo>
                      <a:lnTo>
                        <a:pt x="521" y="840"/>
                      </a:lnTo>
                      <a:lnTo>
                        <a:pt x="519" y="850"/>
                      </a:lnTo>
                      <a:lnTo>
                        <a:pt x="517" y="859"/>
                      </a:lnTo>
                      <a:lnTo>
                        <a:pt x="513" y="869"/>
                      </a:lnTo>
                      <a:lnTo>
                        <a:pt x="511" y="878"/>
                      </a:lnTo>
                      <a:lnTo>
                        <a:pt x="510" y="888"/>
                      </a:lnTo>
                      <a:lnTo>
                        <a:pt x="508" y="899"/>
                      </a:lnTo>
                      <a:lnTo>
                        <a:pt x="506" y="909"/>
                      </a:lnTo>
                      <a:lnTo>
                        <a:pt x="504" y="920"/>
                      </a:lnTo>
                      <a:lnTo>
                        <a:pt x="502" y="930"/>
                      </a:lnTo>
                      <a:lnTo>
                        <a:pt x="500" y="941"/>
                      </a:lnTo>
                      <a:lnTo>
                        <a:pt x="496" y="952"/>
                      </a:lnTo>
                      <a:lnTo>
                        <a:pt x="494" y="962"/>
                      </a:lnTo>
                      <a:lnTo>
                        <a:pt x="492" y="973"/>
                      </a:lnTo>
                      <a:lnTo>
                        <a:pt x="491" y="985"/>
                      </a:lnTo>
                      <a:lnTo>
                        <a:pt x="489" y="994"/>
                      </a:lnTo>
                      <a:lnTo>
                        <a:pt x="489" y="1006"/>
                      </a:lnTo>
                      <a:lnTo>
                        <a:pt x="487" y="1017"/>
                      </a:lnTo>
                      <a:lnTo>
                        <a:pt x="485" y="1028"/>
                      </a:lnTo>
                      <a:lnTo>
                        <a:pt x="483" y="1040"/>
                      </a:lnTo>
                      <a:lnTo>
                        <a:pt x="481" y="1049"/>
                      </a:lnTo>
                      <a:lnTo>
                        <a:pt x="479" y="1061"/>
                      </a:lnTo>
                      <a:lnTo>
                        <a:pt x="479" y="1072"/>
                      </a:lnTo>
                      <a:lnTo>
                        <a:pt x="477" y="1082"/>
                      </a:lnTo>
                      <a:lnTo>
                        <a:pt x="475" y="1093"/>
                      </a:lnTo>
                      <a:lnTo>
                        <a:pt x="473" y="1103"/>
                      </a:lnTo>
                      <a:lnTo>
                        <a:pt x="473" y="1114"/>
                      </a:lnTo>
                      <a:lnTo>
                        <a:pt x="472" y="1123"/>
                      </a:lnTo>
                      <a:lnTo>
                        <a:pt x="472" y="1135"/>
                      </a:lnTo>
                      <a:lnTo>
                        <a:pt x="470" y="1146"/>
                      </a:lnTo>
                      <a:lnTo>
                        <a:pt x="470" y="1156"/>
                      </a:lnTo>
                      <a:lnTo>
                        <a:pt x="468" y="1165"/>
                      </a:lnTo>
                      <a:lnTo>
                        <a:pt x="468" y="1175"/>
                      </a:lnTo>
                      <a:lnTo>
                        <a:pt x="466" y="1184"/>
                      </a:lnTo>
                      <a:lnTo>
                        <a:pt x="466" y="1196"/>
                      </a:lnTo>
                      <a:lnTo>
                        <a:pt x="466" y="1203"/>
                      </a:lnTo>
                      <a:lnTo>
                        <a:pt x="464" y="1213"/>
                      </a:lnTo>
                      <a:lnTo>
                        <a:pt x="464" y="1220"/>
                      </a:lnTo>
                      <a:lnTo>
                        <a:pt x="464" y="1230"/>
                      </a:lnTo>
                      <a:lnTo>
                        <a:pt x="464" y="1237"/>
                      </a:lnTo>
                      <a:lnTo>
                        <a:pt x="464" y="1245"/>
                      </a:lnTo>
                      <a:lnTo>
                        <a:pt x="464" y="1253"/>
                      </a:lnTo>
                      <a:lnTo>
                        <a:pt x="464" y="1260"/>
                      </a:lnTo>
                      <a:lnTo>
                        <a:pt x="464" y="1268"/>
                      </a:lnTo>
                      <a:lnTo>
                        <a:pt x="464" y="1274"/>
                      </a:lnTo>
                      <a:lnTo>
                        <a:pt x="464" y="1279"/>
                      </a:lnTo>
                      <a:lnTo>
                        <a:pt x="464" y="1287"/>
                      </a:lnTo>
                      <a:lnTo>
                        <a:pt x="464" y="1291"/>
                      </a:lnTo>
                      <a:lnTo>
                        <a:pt x="466" y="1296"/>
                      </a:lnTo>
                      <a:lnTo>
                        <a:pt x="466" y="1302"/>
                      </a:lnTo>
                      <a:lnTo>
                        <a:pt x="468" y="1308"/>
                      </a:lnTo>
                      <a:lnTo>
                        <a:pt x="428" y="1325"/>
                      </a:lnTo>
                      <a:lnTo>
                        <a:pt x="426" y="1323"/>
                      </a:lnTo>
                      <a:lnTo>
                        <a:pt x="426" y="1315"/>
                      </a:lnTo>
                      <a:lnTo>
                        <a:pt x="424" y="1308"/>
                      </a:lnTo>
                      <a:lnTo>
                        <a:pt x="424" y="1302"/>
                      </a:lnTo>
                      <a:lnTo>
                        <a:pt x="422" y="1293"/>
                      </a:lnTo>
                      <a:lnTo>
                        <a:pt x="422" y="1285"/>
                      </a:lnTo>
                      <a:lnTo>
                        <a:pt x="422" y="1279"/>
                      </a:lnTo>
                      <a:lnTo>
                        <a:pt x="422" y="1274"/>
                      </a:lnTo>
                      <a:lnTo>
                        <a:pt x="420" y="1268"/>
                      </a:lnTo>
                      <a:lnTo>
                        <a:pt x="420" y="1264"/>
                      </a:lnTo>
                      <a:lnTo>
                        <a:pt x="420" y="1256"/>
                      </a:lnTo>
                      <a:lnTo>
                        <a:pt x="420" y="1251"/>
                      </a:lnTo>
                      <a:lnTo>
                        <a:pt x="420" y="1245"/>
                      </a:lnTo>
                      <a:lnTo>
                        <a:pt x="420" y="1239"/>
                      </a:lnTo>
                      <a:lnTo>
                        <a:pt x="418" y="1232"/>
                      </a:lnTo>
                      <a:lnTo>
                        <a:pt x="418" y="1224"/>
                      </a:lnTo>
                      <a:lnTo>
                        <a:pt x="418" y="1217"/>
                      </a:lnTo>
                      <a:lnTo>
                        <a:pt x="418" y="1211"/>
                      </a:lnTo>
                      <a:lnTo>
                        <a:pt x="418" y="1203"/>
                      </a:lnTo>
                      <a:lnTo>
                        <a:pt x="418" y="1196"/>
                      </a:lnTo>
                      <a:lnTo>
                        <a:pt x="418" y="1188"/>
                      </a:lnTo>
                      <a:lnTo>
                        <a:pt x="420" y="1180"/>
                      </a:lnTo>
                      <a:lnTo>
                        <a:pt x="420" y="1171"/>
                      </a:lnTo>
                      <a:lnTo>
                        <a:pt x="420" y="1161"/>
                      </a:lnTo>
                      <a:lnTo>
                        <a:pt x="420" y="1154"/>
                      </a:lnTo>
                      <a:lnTo>
                        <a:pt x="420" y="1144"/>
                      </a:lnTo>
                      <a:lnTo>
                        <a:pt x="420" y="1135"/>
                      </a:lnTo>
                      <a:lnTo>
                        <a:pt x="420" y="1125"/>
                      </a:lnTo>
                      <a:lnTo>
                        <a:pt x="422" y="1116"/>
                      </a:lnTo>
                      <a:lnTo>
                        <a:pt x="422" y="1106"/>
                      </a:lnTo>
                      <a:lnTo>
                        <a:pt x="422" y="1097"/>
                      </a:lnTo>
                      <a:lnTo>
                        <a:pt x="424" y="1087"/>
                      </a:lnTo>
                      <a:lnTo>
                        <a:pt x="424" y="1076"/>
                      </a:lnTo>
                      <a:lnTo>
                        <a:pt x="426" y="1066"/>
                      </a:lnTo>
                      <a:lnTo>
                        <a:pt x="426" y="1057"/>
                      </a:lnTo>
                      <a:lnTo>
                        <a:pt x="428" y="1045"/>
                      </a:lnTo>
                      <a:lnTo>
                        <a:pt x="430" y="1036"/>
                      </a:lnTo>
                      <a:lnTo>
                        <a:pt x="432" y="1026"/>
                      </a:lnTo>
                      <a:lnTo>
                        <a:pt x="434" y="1015"/>
                      </a:lnTo>
                      <a:lnTo>
                        <a:pt x="435" y="1004"/>
                      </a:lnTo>
                      <a:lnTo>
                        <a:pt x="435" y="992"/>
                      </a:lnTo>
                      <a:lnTo>
                        <a:pt x="439" y="981"/>
                      </a:lnTo>
                      <a:lnTo>
                        <a:pt x="441" y="969"/>
                      </a:lnTo>
                      <a:lnTo>
                        <a:pt x="443" y="958"/>
                      </a:lnTo>
                      <a:lnTo>
                        <a:pt x="447" y="947"/>
                      </a:lnTo>
                      <a:lnTo>
                        <a:pt x="449" y="937"/>
                      </a:lnTo>
                      <a:lnTo>
                        <a:pt x="451" y="924"/>
                      </a:lnTo>
                      <a:lnTo>
                        <a:pt x="454" y="912"/>
                      </a:lnTo>
                      <a:lnTo>
                        <a:pt x="456" y="901"/>
                      </a:lnTo>
                      <a:lnTo>
                        <a:pt x="460" y="890"/>
                      </a:lnTo>
                      <a:lnTo>
                        <a:pt x="464" y="878"/>
                      </a:lnTo>
                      <a:lnTo>
                        <a:pt x="468" y="867"/>
                      </a:lnTo>
                      <a:lnTo>
                        <a:pt x="472" y="855"/>
                      </a:lnTo>
                      <a:lnTo>
                        <a:pt x="475" y="844"/>
                      </a:lnTo>
                      <a:lnTo>
                        <a:pt x="479" y="833"/>
                      </a:lnTo>
                      <a:lnTo>
                        <a:pt x="483" y="819"/>
                      </a:lnTo>
                      <a:lnTo>
                        <a:pt x="487" y="808"/>
                      </a:lnTo>
                      <a:lnTo>
                        <a:pt x="491" y="796"/>
                      </a:lnTo>
                      <a:lnTo>
                        <a:pt x="492" y="785"/>
                      </a:lnTo>
                      <a:lnTo>
                        <a:pt x="496" y="774"/>
                      </a:lnTo>
                      <a:lnTo>
                        <a:pt x="500" y="762"/>
                      </a:lnTo>
                      <a:lnTo>
                        <a:pt x="504" y="751"/>
                      </a:lnTo>
                      <a:lnTo>
                        <a:pt x="506" y="739"/>
                      </a:lnTo>
                      <a:lnTo>
                        <a:pt x="510" y="728"/>
                      </a:lnTo>
                      <a:lnTo>
                        <a:pt x="511" y="719"/>
                      </a:lnTo>
                      <a:lnTo>
                        <a:pt x="515" y="709"/>
                      </a:lnTo>
                      <a:lnTo>
                        <a:pt x="517" y="698"/>
                      </a:lnTo>
                      <a:lnTo>
                        <a:pt x="519" y="688"/>
                      </a:lnTo>
                      <a:lnTo>
                        <a:pt x="523" y="677"/>
                      </a:lnTo>
                      <a:lnTo>
                        <a:pt x="525" y="669"/>
                      </a:lnTo>
                      <a:lnTo>
                        <a:pt x="527" y="658"/>
                      </a:lnTo>
                      <a:lnTo>
                        <a:pt x="529" y="648"/>
                      </a:lnTo>
                      <a:lnTo>
                        <a:pt x="530" y="639"/>
                      </a:lnTo>
                      <a:lnTo>
                        <a:pt x="532" y="629"/>
                      </a:lnTo>
                      <a:lnTo>
                        <a:pt x="534" y="620"/>
                      </a:lnTo>
                      <a:lnTo>
                        <a:pt x="536" y="610"/>
                      </a:lnTo>
                      <a:lnTo>
                        <a:pt x="538" y="603"/>
                      </a:lnTo>
                      <a:lnTo>
                        <a:pt x="540" y="593"/>
                      </a:lnTo>
                      <a:lnTo>
                        <a:pt x="542" y="586"/>
                      </a:lnTo>
                      <a:lnTo>
                        <a:pt x="542" y="576"/>
                      </a:lnTo>
                      <a:lnTo>
                        <a:pt x="544" y="568"/>
                      </a:lnTo>
                      <a:lnTo>
                        <a:pt x="546" y="561"/>
                      </a:lnTo>
                      <a:lnTo>
                        <a:pt x="546" y="551"/>
                      </a:lnTo>
                      <a:lnTo>
                        <a:pt x="548" y="546"/>
                      </a:lnTo>
                      <a:lnTo>
                        <a:pt x="549" y="538"/>
                      </a:lnTo>
                      <a:lnTo>
                        <a:pt x="551" y="530"/>
                      </a:lnTo>
                      <a:lnTo>
                        <a:pt x="551" y="523"/>
                      </a:lnTo>
                      <a:lnTo>
                        <a:pt x="551" y="515"/>
                      </a:lnTo>
                      <a:lnTo>
                        <a:pt x="553" y="508"/>
                      </a:lnTo>
                      <a:lnTo>
                        <a:pt x="553" y="502"/>
                      </a:lnTo>
                      <a:lnTo>
                        <a:pt x="553" y="496"/>
                      </a:lnTo>
                      <a:lnTo>
                        <a:pt x="555" y="490"/>
                      </a:lnTo>
                      <a:lnTo>
                        <a:pt x="555" y="485"/>
                      </a:lnTo>
                      <a:lnTo>
                        <a:pt x="557" y="479"/>
                      </a:lnTo>
                      <a:lnTo>
                        <a:pt x="557" y="473"/>
                      </a:lnTo>
                      <a:lnTo>
                        <a:pt x="557" y="466"/>
                      </a:lnTo>
                      <a:lnTo>
                        <a:pt x="557" y="462"/>
                      </a:lnTo>
                      <a:lnTo>
                        <a:pt x="559" y="456"/>
                      </a:lnTo>
                      <a:lnTo>
                        <a:pt x="559" y="447"/>
                      </a:lnTo>
                      <a:lnTo>
                        <a:pt x="561" y="439"/>
                      </a:lnTo>
                      <a:lnTo>
                        <a:pt x="561" y="432"/>
                      </a:lnTo>
                      <a:lnTo>
                        <a:pt x="561" y="426"/>
                      </a:lnTo>
                      <a:lnTo>
                        <a:pt x="561" y="418"/>
                      </a:lnTo>
                      <a:lnTo>
                        <a:pt x="561" y="414"/>
                      </a:lnTo>
                      <a:lnTo>
                        <a:pt x="561" y="409"/>
                      </a:lnTo>
                      <a:lnTo>
                        <a:pt x="563" y="407"/>
                      </a:lnTo>
                      <a:lnTo>
                        <a:pt x="563" y="405"/>
                      </a:lnTo>
                      <a:lnTo>
                        <a:pt x="563" y="399"/>
                      </a:lnTo>
                      <a:lnTo>
                        <a:pt x="563" y="394"/>
                      </a:lnTo>
                      <a:lnTo>
                        <a:pt x="563" y="390"/>
                      </a:lnTo>
                      <a:lnTo>
                        <a:pt x="563" y="384"/>
                      </a:lnTo>
                      <a:lnTo>
                        <a:pt x="565" y="380"/>
                      </a:lnTo>
                      <a:lnTo>
                        <a:pt x="565" y="373"/>
                      </a:lnTo>
                      <a:lnTo>
                        <a:pt x="565" y="365"/>
                      </a:lnTo>
                      <a:lnTo>
                        <a:pt x="565" y="357"/>
                      </a:lnTo>
                      <a:lnTo>
                        <a:pt x="567" y="350"/>
                      </a:lnTo>
                      <a:lnTo>
                        <a:pt x="567" y="342"/>
                      </a:lnTo>
                      <a:lnTo>
                        <a:pt x="567" y="335"/>
                      </a:lnTo>
                      <a:lnTo>
                        <a:pt x="567" y="325"/>
                      </a:lnTo>
                      <a:lnTo>
                        <a:pt x="568" y="318"/>
                      </a:lnTo>
                      <a:lnTo>
                        <a:pt x="567" y="308"/>
                      </a:lnTo>
                      <a:lnTo>
                        <a:pt x="567" y="300"/>
                      </a:lnTo>
                      <a:lnTo>
                        <a:pt x="567" y="291"/>
                      </a:lnTo>
                      <a:lnTo>
                        <a:pt x="567" y="283"/>
                      </a:lnTo>
                      <a:lnTo>
                        <a:pt x="567" y="276"/>
                      </a:lnTo>
                      <a:lnTo>
                        <a:pt x="565" y="266"/>
                      </a:lnTo>
                      <a:lnTo>
                        <a:pt x="565" y="259"/>
                      </a:lnTo>
                      <a:lnTo>
                        <a:pt x="565" y="253"/>
                      </a:lnTo>
                      <a:lnTo>
                        <a:pt x="563" y="245"/>
                      </a:lnTo>
                      <a:lnTo>
                        <a:pt x="561" y="238"/>
                      </a:lnTo>
                      <a:lnTo>
                        <a:pt x="559" y="232"/>
                      </a:lnTo>
                      <a:lnTo>
                        <a:pt x="557" y="226"/>
                      </a:lnTo>
                      <a:lnTo>
                        <a:pt x="553" y="219"/>
                      </a:lnTo>
                      <a:lnTo>
                        <a:pt x="548" y="213"/>
                      </a:lnTo>
                      <a:lnTo>
                        <a:pt x="540" y="209"/>
                      </a:lnTo>
                      <a:lnTo>
                        <a:pt x="536" y="207"/>
                      </a:lnTo>
                      <a:lnTo>
                        <a:pt x="530" y="207"/>
                      </a:lnTo>
                      <a:lnTo>
                        <a:pt x="527" y="207"/>
                      </a:lnTo>
                      <a:lnTo>
                        <a:pt x="519" y="207"/>
                      </a:lnTo>
                      <a:lnTo>
                        <a:pt x="511" y="209"/>
                      </a:lnTo>
                      <a:lnTo>
                        <a:pt x="506" y="209"/>
                      </a:lnTo>
                      <a:lnTo>
                        <a:pt x="502" y="207"/>
                      </a:lnTo>
                      <a:lnTo>
                        <a:pt x="494" y="205"/>
                      </a:lnTo>
                      <a:lnTo>
                        <a:pt x="489" y="202"/>
                      </a:lnTo>
                      <a:lnTo>
                        <a:pt x="481" y="196"/>
                      </a:lnTo>
                      <a:lnTo>
                        <a:pt x="473" y="190"/>
                      </a:lnTo>
                      <a:lnTo>
                        <a:pt x="470" y="184"/>
                      </a:lnTo>
                      <a:lnTo>
                        <a:pt x="464" y="181"/>
                      </a:lnTo>
                      <a:lnTo>
                        <a:pt x="458" y="175"/>
                      </a:lnTo>
                      <a:lnTo>
                        <a:pt x="454" y="169"/>
                      </a:lnTo>
                      <a:lnTo>
                        <a:pt x="447" y="162"/>
                      </a:lnTo>
                      <a:lnTo>
                        <a:pt x="441" y="156"/>
                      </a:lnTo>
                      <a:lnTo>
                        <a:pt x="435" y="150"/>
                      </a:lnTo>
                      <a:lnTo>
                        <a:pt x="432" y="145"/>
                      </a:lnTo>
                      <a:lnTo>
                        <a:pt x="420" y="135"/>
                      </a:lnTo>
                      <a:lnTo>
                        <a:pt x="413" y="126"/>
                      </a:lnTo>
                      <a:lnTo>
                        <a:pt x="403" y="118"/>
                      </a:lnTo>
                      <a:lnTo>
                        <a:pt x="396" y="112"/>
                      </a:lnTo>
                      <a:lnTo>
                        <a:pt x="388" y="107"/>
                      </a:lnTo>
                      <a:lnTo>
                        <a:pt x="380" y="105"/>
                      </a:lnTo>
                      <a:lnTo>
                        <a:pt x="373" y="101"/>
                      </a:lnTo>
                      <a:lnTo>
                        <a:pt x="367" y="97"/>
                      </a:lnTo>
                      <a:lnTo>
                        <a:pt x="361" y="95"/>
                      </a:lnTo>
                      <a:lnTo>
                        <a:pt x="356" y="95"/>
                      </a:lnTo>
                      <a:lnTo>
                        <a:pt x="350" y="95"/>
                      </a:lnTo>
                      <a:lnTo>
                        <a:pt x="344" y="97"/>
                      </a:lnTo>
                      <a:lnTo>
                        <a:pt x="340" y="99"/>
                      </a:lnTo>
                      <a:lnTo>
                        <a:pt x="337" y="103"/>
                      </a:lnTo>
                      <a:lnTo>
                        <a:pt x="331" y="105"/>
                      </a:lnTo>
                      <a:lnTo>
                        <a:pt x="325" y="107"/>
                      </a:lnTo>
                      <a:lnTo>
                        <a:pt x="318" y="110"/>
                      </a:lnTo>
                      <a:lnTo>
                        <a:pt x="312" y="114"/>
                      </a:lnTo>
                      <a:lnTo>
                        <a:pt x="304" y="116"/>
                      </a:lnTo>
                      <a:lnTo>
                        <a:pt x="299" y="120"/>
                      </a:lnTo>
                      <a:lnTo>
                        <a:pt x="291" y="122"/>
                      </a:lnTo>
                      <a:lnTo>
                        <a:pt x="285" y="124"/>
                      </a:lnTo>
                      <a:lnTo>
                        <a:pt x="278" y="126"/>
                      </a:lnTo>
                      <a:lnTo>
                        <a:pt x="270" y="127"/>
                      </a:lnTo>
                      <a:lnTo>
                        <a:pt x="263" y="129"/>
                      </a:lnTo>
                      <a:lnTo>
                        <a:pt x="255" y="129"/>
                      </a:lnTo>
                      <a:lnTo>
                        <a:pt x="246" y="127"/>
                      </a:lnTo>
                      <a:lnTo>
                        <a:pt x="238" y="126"/>
                      </a:lnTo>
                      <a:lnTo>
                        <a:pt x="230" y="124"/>
                      </a:lnTo>
                      <a:lnTo>
                        <a:pt x="225" y="120"/>
                      </a:lnTo>
                      <a:lnTo>
                        <a:pt x="215" y="112"/>
                      </a:lnTo>
                      <a:lnTo>
                        <a:pt x="208" y="105"/>
                      </a:lnTo>
                      <a:lnTo>
                        <a:pt x="200" y="97"/>
                      </a:lnTo>
                      <a:lnTo>
                        <a:pt x="192" y="91"/>
                      </a:lnTo>
                      <a:lnTo>
                        <a:pt x="185" y="84"/>
                      </a:lnTo>
                      <a:lnTo>
                        <a:pt x="179" y="76"/>
                      </a:lnTo>
                      <a:lnTo>
                        <a:pt x="171" y="69"/>
                      </a:lnTo>
                      <a:lnTo>
                        <a:pt x="164" y="63"/>
                      </a:lnTo>
                      <a:lnTo>
                        <a:pt x="156" y="55"/>
                      </a:lnTo>
                      <a:lnTo>
                        <a:pt x="149" y="50"/>
                      </a:lnTo>
                      <a:lnTo>
                        <a:pt x="141" y="44"/>
                      </a:lnTo>
                      <a:lnTo>
                        <a:pt x="135" y="40"/>
                      </a:lnTo>
                      <a:lnTo>
                        <a:pt x="126" y="36"/>
                      </a:lnTo>
                      <a:lnTo>
                        <a:pt x="118" y="34"/>
                      </a:lnTo>
                      <a:lnTo>
                        <a:pt x="111" y="34"/>
                      </a:lnTo>
                      <a:lnTo>
                        <a:pt x="105" y="36"/>
                      </a:lnTo>
                      <a:lnTo>
                        <a:pt x="95" y="38"/>
                      </a:lnTo>
                      <a:lnTo>
                        <a:pt x="86" y="42"/>
                      </a:lnTo>
                      <a:lnTo>
                        <a:pt x="78" y="48"/>
                      </a:lnTo>
                      <a:lnTo>
                        <a:pt x="73" y="55"/>
                      </a:lnTo>
                      <a:lnTo>
                        <a:pt x="65" y="63"/>
                      </a:lnTo>
                      <a:lnTo>
                        <a:pt x="59" y="74"/>
                      </a:lnTo>
                      <a:lnTo>
                        <a:pt x="57" y="78"/>
                      </a:lnTo>
                      <a:lnTo>
                        <a:pt x="54" y="84"/>
                      </a:lnTo>
                      <a:lnTo>
                        <a:pt x="52" y="88"/>
                      </a:lnTo>
                      <a:lnTo>
                        <a:pt x="50" y="93"/>
                      </a:lnTo>
                      <a:lnTo>
                        <a:pt x="44" y="105"/>
                      </a:lnTo>
                      <a:lnTo>
                        <a:pt x="40" y="114"/>
                      </a:lnTo>
                      <a:lnTo>
                        <a:pt x="37" y="122"/>
                      </a:lnTo>
                      <a:lnTo>
                        <a:pt x="35" y="131"/>
                      </a:lnTo>
                      <a:lnTo>
                        <a:pt x="31" y="137"/>
                      </a:lnTo>
                      <a:lnTo>
                        <a:pt x="31" y="143"/>
                      </a:lnTo>
                      <a:lnTo>
                        <a:pt x="29" y="146"/>
                      </a:lnTo>
                      <a:lnTo>
                        <a:pt x="29" y="148"/>
                      </a:lnTo>
                      <a:lnTo>
                        <a:pt x="0" y="99"/>
                      </a:lnTo>
                      <a:lnTo>
                        <a:pt x="0" y="99"/>
                      </a:lnTo>
                      <a:close/>
                    </a:path>
                  </a:pathLst>
                </a:custGeom>
                <a:solidFill>
                  <a:srgbClr val="000000">
                    <a:alpha val="34902"/>
                  </a:srgbClr>
                </a:solidFill>
                <a:ln w="9525">
                  <a:solidFill>
                    <a:srgbClr val="000000">
                      <a:alpha val="34902"/>
                    </a:srgbClr>
                  </a:solid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1" name="Freeform 27"/>
                <p:cNvSpPr>
                  <a:spLocks/>
                </p:cNvSpPr>
                <p:nvPr/>
              </p:nvSpPr>
              <p:spPr bwMode="auto">
                <a:xfrm>
                  <a:off x="7823046" y="3977015"/>
                  <a:ext cx="350208" cy="1395314"/>
                </a:xfrm>
                <a:custGeom>
                  <a:avLst/>
                  <a:gdLst/>
                  <a:ahLst/>
                  <a:cxnLst>
                    <a:cxn ang="0">
                      <a:pos x="220" y="17"/>
                    </a:cxn>
                    <a:cxn ang="0">
                      <a:pos x="231" y="46"/>
                    </a:cxn>
                    <a:cxn ang="0">
                      <a:pos x="243" y="89"/>
                    </a:cxn>
                    <a:cxn ang="0">
                      <a:pos x="247" y="116"/>
                    </a:cxn>
                    <a:cxn ang="0">
                      <a:pos x="250" y="146"/>
                    </a:cxn>
                    <a:cxn ang="0">
                      <a:pos x="250" y="181"/>
                    </a:cxn>
                    <a:cxn ang="0">
                      <a:pos x="249" y="219"/>
                    </a:cxn>
                    <a:cxn ang="0">
                      <a:pos x="241" y="258"/>
                    </a:cxn>
                    <a:cxn ang="0">
                      <a:pos x="231" y="302"/>
                    </a:cxn>
                    <a:cxn ang="0">
                      <a:pos x="220" y="340"/>
                    </a:cxn>
                    <a:cxn ang="0">
                      <a:pos x="211" y="372"/>
                    </a:cxn>
                    <a:cxn ang="0">
                      <a:pos x="201" y="405"/>
                    </a:cxn>
                    <a:cxn ang="0">
                      <a:pos x="184" y="452"/>
                    </a:cxn>
                    <a:cxn ang="0">
                      <a:pos x="169" y="492"/>
                    </a:cxn>
                    <a:cxn ang="0">
                      <a:pos x="154" y="536"/>
                    </a:cxn>
                    <a:cxn ang="0">
                      <a:pos x="146" y="561"/>
                    </a:cxn>
                    <a:cxn ang="0">
                      <a:pos x="138" y="591"/>
                    </a:cxn>
                    <a:cxn ang="0">
                      <a:pos x="129" y="625"/>
                    </a:cxn>
                    <a:cxn ang="0">
                      <a:pos x="119" y="663"/>
                    </a:cxn>
                    <a:cxn ang="0">
                      <a:pos x="110" y="703"/>
                    </a:cxn>
                    <a:cxn ang="0">
                      <a:pos x="102" y="743"/>
                    </a:cxn>
                    <a:cxn ang="0">
                      <a:pos x="95" y="783"/>
                    </a:cxn>
                    <a:cxn ang="0">
                      <a:pos x="89" y="823"/>
                    </a:cxn>
                    <a:cxn ang="0">
                      <a:pos x="79" y="859"/>
                    </a:cxn>
                    <a:cxn ang="0">
                      <a:pos x="76" y="895"/>
                    </a:cxn>
                    <a:cxn ang="0">
                      <a:pos x="70" y="926"/>
                    </a:cxn>
                    <a:cxn ang="0">
                      <a:pos x="66" y="954"/>
                    </a:cxn>
                    <a:cxn ang="0">
                      <a:pos x="60" y="994"/>
                    </a:cxn>
                    <a:cxn ang="0">
                      <a:pos x="0" y="1007"/>
                    </a:cxn>
                    <a:cxn ang="0">
                      <a:pos x="3" y="981"/>
                    </a:cxn>
                    <a:cxn ang="0">
                      <a:pos x="7" y="952"/>
                    </a:cxn>
                    <a:cxn ang="0">
                      <a:pos x="15" y="914"/>
                    </a:cxn>
                    <a:cxn ang="0">
                      <a:pos x="22" y="870"/>
                    </a:cxn>
                    <a:cxn ang="0">
                      <a:pos x="32" y="823"/>
                    </a:cxn>
                    <a:cxn ang="0">
                      <a:pos x="41" y="772"/>
                    </a:cxn>
                    <a:cxn ang="0">
                      <a:pos x="51" y="718"/>
                    </a:cxn>
                    <a:cxn ang="0">
                      <a:pos x="62" y="667"/>
                    </a:cxn>
                    <a:cxn ang="0">
                      <a:pos x="74" y="618"/>
                    </a:cxn>
                    <a:cxn ang="0">
                      <a:pos x="83" y="574"/>
                    </a:cxn>
                    <a:cxn ang="0">
                      <a:pos x="97" y="536"/>
                    </a:cxn>
                    <a:cxn ang="0">
                      <a:pos x="106" y="507"/>
                    </a:cxn>
                    <a:cxn ang="0">
                      <a:pos x="119" y="471"/>
                    </a:cxn>
                    <a:cxn ang="0">
                      <a:pos x="136" y="426"/>
                    </a:cxn>
                    <a:cxn ang="0">
                      <a:pos x="155" y="386"/>
                    </a:cxn>
                    <a:cxn ang="0">
                      <a:pos x="173" y="346"/>
                    </a:cxn>
                    <a:cxn ang="0">
                      <a:pos x="186" y="306"/>
                    </a:cxn>
                    <a:cxn ang="0">
                      <a:pos x="195" y="260"/>
                    </a:cxn>
                    <a:cxn ang="0">
                      <a:pos x="203" y="213"/>
                    </a:cxn>
                    <a:cxn ang="0">
                      <a:pos x="203" y="163"/>
                    </a:cxn>
                    <a:cxn ang="0">
                      <a:pos x="197" y="120"/>
                    </a:cxn>
                    <a:cxn ang="0">
                      <a:pos x="192" y="82"/>
                    </a:cxn>
                    <a:cxn ang="0">
                      <a:pos x="184" y="51"/>
                    </a:cxn>
                    <a:cxn ang="0">
                      <a:pos x="174" y="28"/>
                    </a:cxn>
                  </a:cxnLst>
                  <a:rect l="0" t="0" r="r" b="b"/>
                  <a:pathLst>
                    <a:path w="252" h="1011">
                      <a:moveTo>
                        <a:pt x="174" y="28"/>
                      </a:moveTo>
                      <a:lnTo>
                        <a:pt x="209" y="0"/>
                      </a:lnTo>
                      <a:lnTo>
                        <a:pt x="211" y="4"/>
                      </a:lnTo>
                      <a:lnTo>
                        <a:pt x="214" y="9"/>
                      </a:lnTo>
                      <a:lnTo>
                        <a:pt x="220" y="17"/>
                      </a:lnTo>
                      <a:lnTo>
                        <a:pt x="222" y="21"/>
                      </a:lnTo>
                      <a:lnTo>
                        <a:pt x="224" y="27"/>
                      </a:lnTo>
                      <a:lnTo>
                        <a:pt x="226" y="32"/>
                      </a:lnTo>
                      <a:lnTo>
                        <a:pt x="230" y="40"/>
                      </a:lnTo>
                      <a:lnTo>
                        <a:pt x="231" y="46"/>
                      </a:lnTo>
                      <a:lnTo>
                        <a:pt x="235" y="55"/>
                      </a:lnTo>
                      <a:lnTo>
                        <a:pt x="237" y="63"/>
                      </a:lnTo>
                      <a:lnTo>
                        <a:pt x="241" y="72"/>
                      </a:lnTo>
                      <a:lnTo>
                        <a:pt x="241" y="80"/>
                      </a:lnTo>
                      <a:lnTo>
                        <a:pt x="243" y="89"/>
                      </a:lnTo>
                      <a:lnTo>
                        <a:pt x="245" y="95"/>
                      </a:lnTo>
                      <a:lnTo>
                        <a:pt x="245" y="101"/>
                      </a:lnTo>
                      <a:lnTo>
                        <a:pt x="247" y="106"/>
                      </a:lnTo>
                      <a:lnTo>
                        <a:pt x="247" y="112"/>
                      </a:lnTo>
                      <a:lnTo>
                        <a:pt x="247" y="116"/>
                      </a:lnTo>
                      <a:lnTo>
                        <a:pt x="249" y="122"/>
                      </a:lnTo>
                      <a:lnTo>
                        <a:pt x="249" y="127"/>
                      </a:lnTo>
                      <a:lnTo>
                        <a:pt x="250" y="135"/>
                      </a:lnTo>
                      <a:lnTo>
                        <a:pt x="250" y="141"/>
                      </a:lnTo>
                      <a:lnTo>
                        <a:pt x="250" y="146"/>
                      </a:lnTo>
                      <a:lnTo>
                        <a:pt x="250" y="152"/>
                      </a:lnTo>
                      <a:lnTo>
                        <a:pt x="252" y="160"/>
                      </a:lnTo>
                      <a:lnTo>
                        <a:pt x="250" y="165"/>
                      </a:lnTo>
                      <a:lnTo>
                        <a:pt x="250" y="173"/>
                      </a:lnTo>
                      <a:lnTo>
                        <a:pt x="250" y="181"/>
                      </a:lnTo>
                      <a:lnTo>
                        <a:pt x="250" y="188"/>
                      </a:lnTo>
                      <a:lnTo>
                        <a:pt x="250" y="194"/>
                      </a:lnTo>
                      <a:lnTo>
                        <a:pt x="249" y="201"/>
                      </a:lnTo>
                      <a:lnTo>
                        <a:pt x="249" y="209"/>
                      </a:lnTo>
                      <a:lnTo>
                        <a:pt x="249" y="219"/>
                      </a:lnTo>
                      <a:lnTo>
                        <a:pt x="247" y="224"/>
                      </a:lnTo>
                      <a:lnTo>
                        <a:pt x="245" y="232"/>
                      </a:lnTo>
                      <a:lnTo>
                        <a:pt x="245" y="241"/>
                      </a:lnTo>
                      <a:lnTo>
                        <a:pt x="243" y="249"/>
                      </a:lnTo>
                      <a:lnTo>
                        <a:pt x="241" y="258"/>
                      </a:lnTo>
                      <a:lnTo>
                        <a:pt x="239" y="268"/>
                      </a:lnTo>
                      <a:lnTo>
                        <a:pt x="237" y="276"/>
                      </a:lnTo>
                      <a:lnTo>
                        <a:pt x="237" y="285"/>
                      </a:lnTo>
                      <a:lnTo>
                        <a:pt x="233" y="293"/>
                      </a:lnTo>
                      <a:lnTo>
                        <a:pt x="231" y="302"/>
                      </a:lnTo>
                      <a:lnTo>
                        <a:pt x="230" y="310"/>
                      </a:lnTo>
                      <a:lnTo>
                        <a:pt x="228" y="317"/>
                      </a:lnTo>
                      <a:lnTo>
                        <a:pt x="224" y="325"/>
                      </a:lnTo>
                      <a:lnTo>
                        <a:pt x="222" y="333"/>
                      </a:lnTo>
                      <a:lnTo>
                        <a:pt x="220" y="340"/>
                      </a:lnTo>
                      <a:lnTo>
                        <a:pt x="218" y="348"/>
                      </a:lnTo>
                      <a:lnTo>
                        <a:pt x="216" y="353"/>
                      </a:lnTo>
                      <a:lnTo>
                        <a:pt x="214" y="359"/>
                      </a:lnTo>
                      <a:lnTo>
                        <a:pt x="212" y="367"/>
                      </a:lnTo>
                      <a:lnTo>
                        <a:pt x="211" y="372"/>
                      </a:lnTo>
                      <a:lnTo>
                        <a:pt x="209" y="378"/>
                      </a:lnTo>
                      <a:lnTo>
                        <a:pt x="207" y="384"/>
                      </a:lnTo>
                      <a:lnTo>
                        <a:pt x="205" y="390"/>
                      </a:lnTo>
                      <a:lnTo>
                        <a:pt x="205" y="395"/>
                      </a:lnTo>
                      <a:lnTo>
                        <a:pt x="201" y="405"/>
                      </a:lnTo>
                      <a:lnTo>
                        <a:pt x="197" y="416"/>
                      </a:lnTo>
                      <a:lnTo>
                        <a:pt x="193" y="426"/>
                      </a:lnTo>
                      <a:lnTo>
                        <a:pt x="190" y="435"/>
                      </a:lnTo>
                      <a:lnTo>
                        <a:pt x="188" y="443"/>
                      </a:lnTo>
                      <a:lnTo>
                        <a:pt x="184" y="452"/>
                      </a:lnTo>
                      <a:lnTo>
                        <a:pt x="182" y="460"/>
                      </a:lnTo>
                      <a:lnTo>
                        <a:pt x="178" y="469"/>
                      </a:lnTo>
                      <a:lnTo>
                        <a:pt x="174" y="477"/>
                      </a:lnTo>
                      <a:lnTo>
                        <a:pt x="173" y="485"/>
                      </a:lnTo>
                      <a:lnTo>
                        <a:pt x="169" y="492"/>
                      </a:lnTo>
                      <a:lnTo>
                        <a:pt x="167" y="502"/>
                      </a:lnTo>
                      <a:lnTo>
                        <a:pt x="163" y="509"/>
                      </a:lnTo>
                      <a:lnTo>
                        <a:pt x="159" y="519"/>
                      </a:lnTo>
                      <a:lnTo>
                        <a:pt x="157" y="526"/>
                      </a:lnTo>
                      <a:lnTo>
                        <a:pt x="154" y="536"/>
                      </a:lnTo>
                      <a:lnTo>
                        <a:pt x="152" y="540"/>
                      </a:lnTo>
                      <a:lnTo>
                        <a:pt x="150" y="545"/>
                      </a:lnTo>
                      <a:lnTo>
                        <a:pt x="148" y="551"/>
                      </a:lnTo>
                      <a:lnTo>
                        <a:pt x="148" y="557"/>
                      </a:lnTo>
                      <a:lnTo>
                        <a:pt x="146" y="561"/>
                      </a:lnTo>
                      <a:lnTo>
                        <a:pt x="144" y="566"/>
                      </a:lnTo>
                      <a:lnTo>
                        <a:pt x="142" y="572"/>
                      </a:lnTo>
                      <a:lnTo>
                        <a:pt x="142" y="580"/>
                      </a:lnTo>
                      <a:lnTo>
                        <a:pt x="138" y="585"/>
                      </a:lnTo>
                      <a:lnTo>
                        <a:pt x="138" y="591"/>
                      </a:lnTo>
                      <a:lnTo>
                        <a:pt x="136" y="597"/>
                      </a:lnTo>
                      <a:lnTo>
                        <a:pt x="135" y="604"/>
                      </a:lnTo>
                      <a:lnTo>
                        <a:pt x="133" y="610"/>
                      </a:lnTo>
                      <a:lnTo>
                        <a:pt x="131" y="618"/>
                      </a:lnTo>
                      <a:lnTo>
                        <a:pt x="129" y="625"/>
                      </a:lnTo>
                      <a:lnTo>
                        <a:pt x="129" y="635"/>
                      </a:lnTo>
                      <a:lnTo>
                        <a:pt x="125" y="640"/>
                      </a:lnTo>
                      <a:lnTo>
                        <a:pt x="123" y="648"/>
                      </a:lnTo>
                      <a:lnTo>
                        <a:pt x="121" y="656"/>
                      </a:lnTo>
                      <a:lnTo>
                        <a:pt x="119" y="663"/>
                      </a:lnTo>
                      <a:lnTo>
                        <a:pt x="117" y="671"/>
                      </a:lnTo>
                      <a:lnTo>
                        <a:pt x="116" y="679"/>
                      </a:lnTo>
                      <a:lnTo>
                        <a:pt x="114" y="686"/>
                      </a:lnTo>
                      <a:lnTo>
                        <a:pt x="114" y="696"/>
                      </a:lnTo>
                      <a:lnTo>
                        <a:pt x="110" y="703"/>
                      </a:lnTo>
                      <a:lnTo>
                        <a:pt x="110" y="711"/>
                      </a:lnTo>
                      <a:lnTo>
                        <a:pt x="108" y="718"/>
                      </a:lnTo>
                      <a:lnTo>
                        <a:pt x="106" y="728"/>
                      </a:lnTo>
                      <a:lnTo>
                        <a:pt x="104" y="736"/>
                      </a:lnTo>
                      <a:lnTo>
                        <a:pt x="102" y="743"/>
                      </a:lnTo>
                      <a:lnTo>
                        <a:pt x="100" y="751"/>
                      </a:lnTo>
                      <a:lnTo>
                        <a:pt x="100" y="760"/>
                      </a:lnTo>
                      <a:lnTo>
                        <a:pt x="98" y="768"/>
                      </a:lnTo>
                      <a:lnTo>
                        <a:pt x="97" y="775"/>
                      </a:lnTo>
                      <a:lnTo>
                        <a:pt x="95" y="783"/>
                      </a:lnTo>
                      <a:lnTo>
                        <a:pt x="93" y="791"/>
                      </a:lnTo>
                      <a:lnTo>
                        <a:pt x="91" y="798"/>
                      </a:lnTo>
                      <a:lnTo>
                        <a:pt x="91" y="806"/>
                      </a:lnTo>
                      <a:lnTo>
                        <a:pt x="89" y="813"/>
                      </a:lnTo>
                      <a:lnTo>
                        <a:pt x="89" y="823"/>
                      </a:lnTo>
                      <a:lnTo>
                        <a:pt x="87" y="829"/>
                      </a:lnTo>
                      <a:lnTo>
                        <a:pt x="85" y="838"/>
                      </a:lnTo>
                      <a:lnTo>
                        <a:pt x="83" y="844"/>
                      </a:lnTo>
                      <a:lnTo>
                        <a:pt x="81" y="853"/>
                      </a:lnTo>
                      <a:lnTo>
                        <a:pt x="79" y="859"/>
                      </a:lnTo>
                      <a:lnTo>
                        <a:pt x="79" y="867"/>
                      </a:lnTo>
                      <a:lnTo>
                        <a:pt x="79" y="874"/>
                      </a:lnTo>
                      <a:lnTo>
                        <a:pt x="79" y="882"/>
                      </a:lnTo>
                      <a:lnTo>
                        <a:pt x="78" y="888"/>
                      </a:lnTo>
                      <a:lnTo>
                        <a:pt x="76" y="895"/>
                      </a:lnTo>
                      <a:lnTo>
                        <a:pt x="74" y="901"/>
                      </a:lnTo>
                      <a:lnTo>
                        <a:pt x="72" y="908"/>
                      </a:lnTo>
                      <a:lnTo>
                        <a:pt x="72" y="914"/>
                      </a:lnTo>
                      <a:lnTo>
                        <a:pt x="70" y="920"/>
                      </a:lnTo>
                      <a:lnTo>
                        <a:pt x="70" y="926"/>
                      </a:lnTo>
                      <a:lnTo>
                        <a:pt x="70" y="933"/>
                      </a:lnTo>
                      <a:lnTo>
                        <a:pt x="68" y="937"/>
                      </a:lnTo>
                      <a:lnTo>
                        <a:pt x="68" y="943"/>
                      </a:lnTo>
                      <a:lnTo>
                        <a:pt x="66" y="948"/>
                      </a:lnTo>
                      <a:lnTo>
                        <a:pt x="66" y="954"/>
                      </a:lnTo>
                      <a:lnTo>
                        <a:pt x="64" y="964"/>
                      </a:lnTo>
                      <a:lnTo>
                        <a:pt x="64" y="973"/>
                      </a:lnTo>
                      <a:lnTo>
                        <a:pt x="62" y="981"/>
                      </a:lnTo>
                      <a:lnTo>
                        <a:pt x="60" y="988"/>
                      </a:lnTo>
                      <a:lnTo>
                        <a:pt x="60" y="994"/>
                      </a:lnTo>
                      <a:lnTo>
                        <a:pt x="60" y="1002"/>
                      </a:lnTo>
                      <a:lnTo>
                        <a:pt x="59" y="1009"/>
                      </a:lnTo>
                      <a:lnTo>
                        <a:pt x="59" y="1011"/>
                      </a:lnTo>
                      <a:lnTo>
                        <a:pt x="0" y="1009"/>
                      </a:lnTo>
                      <a:lnTo>
                        <a:pt x="0" y="1007"/>
                      </a:lnTo>
                      <a:lnTo>
                        <a:pt x="0" y="1004"/>
                      </a:lnTo>
                      <a:lnTo>
                        <a:pt x="2" y="998"/>
                      </a:lnTo>
                      <a:lnTo>
                        <a:pt x="2" y="992"/>
                      </a:lnTo>
                      <a:lnTo>
                        <a:pt x="2" y="986"/>
                      </a:lnTo>
                      <a:lnTo>
                        <a:pt x="3" y="981"/>
                      </a:lnTo>
                      <a:lnTo>
                        <a:pt x="3" y="977"/>
                      </a:lnTo>
                      <a:lnTo>
                        <a:pt x="5" y="971"/>
                      </a:lnTo>
                      <a:lnTo>
                        <a:pt x="5" y="966"/>
                      </a:lnTo>
                      <a:lnTo>
                        <a:pt x="7" y="960"/>
                      </a:lnTo>
                      <a:lnTo>
                        <a:pt x="7" y="952"/>
                      </a:lnTo>
                      <a:lnTo>
                        <a:pt x="9" y="947"/>
                      </a:lnTo>
                      <a:lnTo>
                        <a:pt x="9" y="939"/>
                      </a:lnTo>
                      <a:lnTo>
                        <a:pt x="11" y="931"/>
                      </a:lnTo>
                      <a:lnTo>
                        <a:pt x="13" y="922"/>
                      </a:lnTo>
                      <a:lnTo>
                        <a:pt x="15" y="914"/>
                      </a:lnTo>
                      <a:lnTo>
                        <a:pt x="15" y="907"/>
                      </a:lnTo>
                      <a:lnTo>
                        <a:pt x="17" y="897"/>
                      </a:lnTo>
                      <a:lnTo>
                        <a:pt x="19" y="889"/>
                      </a:lnTo>
                      <a:lnTo>
                        <a:pt x="21" y="880"/>
                      </a:lnTo>
                      <a:lnTo>
                        <a:pt x="22" y="870"/>
                      </a:lnTo>
                      <a:lnTo>
                        <a:pt x="24" y="861"/>
                      </a:lnTo>
                      <a:lnTo>
                        <a:pt x="26" y="851"/>
                      </a:lnTo>
                      <a:lnTo>
                        <a:pt x="28" y="842"/>
                      </a:lnTo>
                      <a:lnTo>
                        <a:pt x="30" y="832"/>
                      </a:lnTo>
                      <a:lnTo>
                        <a:pt x="32" y="823"/>
                      </a:lnTo>
                      <a:lnTo>
                        <a:pt x="34" y="813"/>
                      </a:lnTo>
                      <a:lnTo>
                        <a:pt x="36" y="804"/>
                      </a:lnTo>
                      <a:lnTo>
                        <a:pt x="38" y="793"/>
                      </a:lnTo>
                      <a:lnTo>
                        <a:pt x="40" y="781"/>
                      </a:lnTo>
                      <a:lnTo>
                        <a:pt x="41" y="772"/>
                      </a:lnTo>
                      <a:lnTo>
                        <a:pt x="43" y="760"/>
                      </a:lnTo>
                      <a:lnTo>
                        <a:pt x="45" y="751"/>
                      </a:lnTo>
                      <a:lnTo>
                        <a:pt x="47" y="739"/>
                      </a:lnTo>
                      <a:lnTo>
                        <a:pt x="49" y="730"/>
                      </a:lnTo>
                      <a:lnTo>
                        <a:pt x="51" y="718"/>
                      </a:lnTo>
                      <a:lnTo>
                        <a:pt x="53" y="707"/>
                      </a:lnTo>
                      <a:lnTo>
                        <a:pt x="55" y="698"/>
                      </a:lnTo>
                      <a:lnTo>
                        <a:pt x="59" y="686"/>
                      </a:lnTo>
                      <a:lnTo>
                        <a:pt x="60" y="677"/>
                      </a:lnTo>
                      <a:lnTo>
                        <a:pt x="62" y="667"/>
                      </a:lnTo>
                      <a:lnTo>
                        <a:pt x="64" y="658"/>
                      </a:lnTo>
                      <a:lnTo>
                        <a:pt x="68" y="646"/>
                      </a:lnTo>
                      <a:lnTo>
                        <a:pt x="70" y="639"/>
                      </a:lnTo>
                      <a:lnTo>
                        <a:pt x="72" y="627"/>
                      </a:lnTo>
                      <a:lnTo>
                        <a:pt x="74" y="618"/>
                      </a:lnTo>
                      <a:lnTo>
                        <a:pt x="76" y="608"/>
                      </a:lnTo>
                      <a:lnTo>
                        <a:pt x="79" y="601"/>
                      </a:lnTo>
                      <a:lnTo>
                        <a:pt x="79" y="591"/>
                      </a:lnTo>
                      <a:lnTo>
                        <a:pt x="81" y="582"/>
                      </a:lnTo>
                      <a:lnTo>
                        <a:pt x="83" y="574"/>
                      </a:lnTo>
                      <a:lnTo>
                        <a:pt x="87" y="566"/>
                      </a:lnTo>
                      <a:lnTo>
                        <a:pt x="89" y="557"/>
                      </a:lnTo>
                      <a:lnTo>
                        <a:pt x="91" y="549"/>
                      </a:lnTo>
                      <a:lnTo>
                        <a:pt x="93" y="542"/>
                      </a:lnTo>
                      <a:lnTo>
                        <a:pt x="97" y="536"/>
                      </a:lnTo>
                      <a:lnTo>
                        <a:pt x="98" y="530"/>
                      </a:lnTo>
                      <a:lnTo>
                        <a:pt x="100" y="523"/>
                      </a:lnTo>
                      <a:lnTo>
                        <a:pt x="100" y="517"/>
                      </a:lnTo>
                      <a:lnTo>
                        <a:pt x="104" y="513"/>
                      </a:lnTo>
                      <a:lnTo>
                        <a:pt x="106" y="507"/>
                      </a:lnTo>
                      <a:lnTo>
                        <a:pt x="108" y="502"/>
                      </a:lnTo>
                      <a:lnTo>
                        <a:pt x="110" y="496"/>
                      </a:lnTo>
                      <a:lnTo>
                        <a:pt x="110" y="490"/>
                      </a:lnTo>
                      <a:lnTo>
                        <a:pt x="116" y="481"/>
                      </a:lnTo>
                      <a:lnTo>
                        <a:pt x="119" y="471"/>
                      </a:lnTo>
                      <a:lnTo>
                        <a:pt x="121" y="462"/>
                      </a:lnTo>
                      <a:lnTo>
                        <a:pt x="127" y="452"/>
                      </a:lnTo>
                      <a:lnTo>
                        <a:pt x="129" y="445"/>
                      </a:lnTo>
                      <a:lnTo>
                        <a:pt x="135" y="435"/>
                      </a:lnTo>
                      <a:lnTo>
                        <a:pt x="136" y="426"/>
                      </a:lnTo>
                      <a:lnTo>
                        <a:pt x="140" y="418"/>
                      </a:lnTo>
                      <a:lnTo>
                        <a:pt x="144" y="409"/>
                      </a:lnTo>
                      <a:lnTo>
                        <a:pt x="148" y="401"/>
                      </a:lnTo>
                      <a:lnTo>
                        <a:pt x="152" y="393"/>
                      </a:lnTo>
                      <a:lnTo>
                        <a:pt x="155" y="386"/>
                      </a:lnTo>
                      <a:lnTo>
                        <a:pt x="159" y="378"/>
                      </a:lnTo>
                      <a:lnTo>
                        <a:pt x="163" y="371"/>
                      </a:lnTo>
                      <a:lnTo>
                        <a:pt x="167" y="361"/>
                      </a:lnTo>
                      <a:lnTo>
                        <a:pt x="169" y="353"/>
                      </a:lnTo>
                      <a:lnTo>
                        <a:pt x="173" y="346"/>
                      </a:lnTo>
                      <a:lnTo>
                        <a:pt x="174" y="338"/>
                      </a:lnTo>
                      <a:lnTo>
                        <a:pt x="178" y="329"/>
                      </a:lnTo>
                      <a:lnTo>
                        <a:pt x="180" y="321"/>
                      </a:lnTo>
                      <a:lnTo>
                        <a:pt x="184" y="314"/>
                      </a:lnTo>
                      <a:lnTo>
                        <a:pt x="186" y="306"/>
                      </a:lnTo>
                      <a:lnTo>
                        <a:pt x="188" y="296"/>
                      </a:lnTo>
                      <a:lnTo>
                        <a:pt x="190" y="287"/>
                      </a:lnTo>
                      <a:lnTo>
                        <a:pt x="192" y="279"/>
                      </a:lnTo>
                      <a:lnTo>
                        <a:pt x="195" y="270"/>
                      </a:lnTo>
                      <a:lnTo>
                        <a:pt x="195" y="260"/>
                      </a:lnTo>
                      <a:lnTo>
                        <a:pt x="197" y="251"/>
                      </a:lnTo>
                      <a:lnTo>
                        <a:pt x="199" y="241"/>
                      </a:lnTo>
                      <a:lnTo>
                        <a:pt x="201" y="232"/>
                      </a:lnTo>
                      <a:lnTo>
                        <a:pt x="201" y="222"/>
                      </a:lnTo>
                      <a:lnTo>
                        <a:pt x="203" y="213"/>
                      </a:lnTo>
                      <a:lnTo>
                        <a:pt x="203" y="201"/>
                      </a:lnTo>
                      <a:lnTo>
                        <a:pt x="203" y="192"/>
                      </a:lnTo>
                      <a:lnTo>
                        <a:pt x="203" y="182"/>
                      </a:lnTo>
                      <a:lnTo>
                        <a:pt x="203" y="173"/>
                      </a:lnTo>
                      <a:lnTo>
                        <a:pt x="203" y="163"/>
                      </a:lnTo>
                      <a:lnTo>
                        <a:pt x="203" y="154"/>
                      </a:lnTo>
                      <a:lnTo>
                        <a:pt x="201" y="144"/>
                      </a:lnTo>
                      <a:lnTo>
                        <a:pt x="199" y="135"/>
                      </a:lnTo>
                      <a:lnTo>
                        <a:pt x="199" y="127"/>
                      </a:lnTo>
                      <a:lnTo>
                        <a:pt x="197" y="120"/>
                      </a:lnTo>
                      <a:lnTo>
                        <a:pt x="195" y="110"/>
                      </a:lnTo>
                      <a:lnTo>
                        <a:pt x="195" y="103"/>
                      </a:lnTo>
                      <a:lnTo>
                        <a:pt x="193" y="95"/>
                      </a:lnTo>
                      <a:lnTo>
                        <a:pt x="193" y="89"/>
                      </a:lnTo>
                      <a:lnTo>
                        <a:pt x="192" y="82"/>
                      </a:lnTo>
                      <a:lnTo>
                        <a:pt x="190" y="74"/>
                      </a:lnTo>
                      <a:lnTo>
                        <a:pt x="188" y="68"/>
                      </a:lnTo>
                      <a:lnTo>
                        <a:pt x="186" y="63"/>
                      </a:lnTo>
                      <a:lnTo>
                        <a:pt x="184" y="57"/>
                      </a:lnTo>
                      <a:lnTo>
                        <a:pt x="184" y="51"/>
                      </a:lnTo>
                      <a:lnTo>
                        <a:pt x="182" y="47"/>
                      </a:lnTo>
                      <a:lnTo>
                        <a:pt x="180" y="44"/>
                      </a:lnTo>
                      <a:lnTo>
                        <a:pt x="178" y="36"/>
                      </a:lnTo>
                      <a:lnTo>
                        <a:pt x="176" y="32"/>
                      </a:lnTo>
                      <a:lnTo>
                        <a:pt x="174" y="28"/>
                      </a:lnTo>
                      <a:lnTo>
                        <a:pt x="174" y="28"/>
                      </a:lnTo>
                      <a:close/>
                    </a:path>
                  </a:pathLst>
                </a:custGeom>
                <a:solidFill>
                  <a:srgbClr val="000000">
                    <a:alpha val="34902"/>
                  </a:srgbClr>
                </a:solidFill>
                <a:ln w="9525">
                  <a:solidFill>
                    <a:srgbClr val="000000">
                      <a:alpha val="34902"/>
                    </a:srgbClr>
                  </a:solid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2" name="Freeform 28"/>
                <p:cNvSpPr>
                  <a:spLocks/>
                </p:cNvSpPr>
                <p:nvPr/>
              </p:nvSpPr>
              <p:spPr bwMode="auto">
                <a:xfrm>
                  <a:off x="8010559" y="4423736"/>
                  <a:ext cx="284027" cy="934806"/>
                </a:xfrm>
                <a:custGeom>
                  <a:avLst/>
                  <a:gdLst/>
                  <a:ahLst/>
                  <a:cxnLst>
                    <a:cxn ang="0">
                      <a:pos x="180" y="8"/>
                    </a:cxn>
                    <a:cxn ang="0">
                      <a:pos x="191" y="27"/>
                    </a:cxn>
                    <a:cxn ang="0">
                      <a:pos x="201" y="51"/>
                    </a:cxn>
                    <a:cxn ang="0">
                      <a:pos x="207" y="84"/>
                    </a:cxn>
                    <a:cxn ang="0">
                      <a:pos x="207" y="110"/>
                    </a:cxn>
                    <a:cxn ang="0">
                      <a:pos x="205" y="133"/>
                    </a:cxn>
                    <a:cxn ang="0">
                      <a:pos x="199" y="158"/>
                    </a:cxn>
                    <a:cxn ang="0">
                      <a:pos x="191" y="184"/>
                    </a:cxn>
                    <a:cxn ang="0">
                      <a:pos x="180" y="215"/>
                    </a:cxn>
                    <a:cxn ang="0">
                      <a:pos x="167" y="247"/>
                    </a:cxn>
                    <a:cxn ang="0">
                      <a:pos x="150" y="279"/>
                    </a:cxn>
                    <a:cxn ang="0">
                      <a:pos x="133" y="312"/>
                    </a:cxn>
                    <a:cxn ang="0">
                      <a:pos x="119" y="342"/>
                    </a:cxn>
                    <a:cxn ang="0">
                      <a:pos x="106" y="371"/>
                    </a:cxn>
                    <a:cxn ang="0">
                      <a:pos x="95" y="397"/>
                    </a:cxn>
                    <a:cxn ang="0">
                      <a:pos x="85" y="424"/>
                    </a:cxn>
                    <a:cxn ang="0">
                      <a:pos x="76" y="447"/>
                    </a:cxn>
                    <a:cxn ang="0">
                      <a:pos x="68" y="471"/>
                    </a:cxn>
                    <a:cxn ang="0">
                      <a:pos x="62" y="496"/>
                    </a:cxn>
                    <a:cxn ang="0">
                      <a:pos x="57" y="519"/>
                    </a:cxn>
                    <a:cxn ang="0">
                      <a:pos x="55" y="542"/>
                    </a:cxn>
                    <a:cxn ang="0">
                      <a:pos x="55" y="565"/>
                    </a:cxn>
                    <a:cxn ang="0">
                      <a:pos x="53" y="587"/>
                    </a:cxn>
                    <a:cxn ang="0">
                      <a:pos x="55" y="610"/>
                    </a:cxn>
                    <a:cxn ang="0">
                      <a:pos x="57" y="635"/>
                    </a:cxn>
                    <a:cxn ang="0">
                      <a:pos x="62" y="660"/>
                    </a:cxn>
                    <a:cxn ang="0">
                      <a:pos x="9" y="669"/>
                    </a:cxn>
                    <a:cxn ang="0">
                      <a:pos x="5" y="648"/>
                    </a:cxn>
                    <a:cxn ang="0">
                      <a:pos x="1" y="614"/>
                    </a:cxn>
                    <a:cxn ang="0">
                      <a:pos x="0" y="584"/>
                    </a:cxn>
                    <a:cxn ang="0">
                      <a:pos x="0" y="561"/>
                    </a:cxn>
                    <a:cxn ang="0">
                      <a:pos x="1" y="534"/>
                    </a:cxn>
                    <a:cxn ang="0">
                      <a:pos x="5" y="509"/>
                    </a:cxn>
                    <a:cxn ang="0">
                      <a:pos x="11" y="483"/>
                    </a:cxn>
                    <a:cxn ang="0">
                      <a:pos x="17" y="454"/>
                    </a:cxn>
                    <a:cxn ang="0">
                      <a:pos x="26" y="426"/>
                    </a:cxn>
                    <a:cxn ang="0">
                      <a:pos x="39" y="399"/>
                    </a:cxn>
                    <a:cxn ang="0">
                      <a:pos x="55" y="371"/>
                    </a:cxn>
                    <a:cxn ang="0">
                      <a:pos x="72" y="344"/>
                    </a:cxn>
                    <a:cxn ang="0">
                      <a:pos x="87" y="317"/>
                    </a:cxn>
                    <a:cxn ang="0">
                      <a:pos x="100" y="293"/>
                    </a:cxn>
                    <a:cxn ang="0">
                      <a:pos x="112" y="270"/>
                    </a:cxn>
                    <a:cxn ang="0">
                      <a:pos x="121" y="247"/>
                    </a:cxn>
                    <a:cxn ang="0">
                      <a:pos x="134" y="221"/>
                    </a:cxn>
                    <a:cxn ang="0">
                      <a:pos x="144" y="188"/>
                    </a:cxn>
                    <a:cxn ang="0">
                      <a:pos x="150" y="160"/>
                    </a:cxn>
                    <a:cxn ang="0">
                      <a:pos x="153" y="137"/>
                    </a:cxn>
                    <a:cxn ang="0">
                      <a:pos x="153" y="110"/>
                    </a:cxn>
                    <a:cxn ang="0">
                      <a:pos x="151" y="89"/>
                    </a:cxn>
                    <a:cxn ang="0">
                      <a:pos x="148" y="65"/>
                    </a:cxn>
                    <a:cxn ang="0">
                      <a:pos x="144" y="46"/>
                    </a:cxn>
                  </a:cxnLst>
                  <a:rect l="0" t="0" r="r" b="b"/>
                  <a:pathLst>
                    <a:path w="207" h="679">
                      <a:moveTo>
                        <a:pt x="142" y="38"/>
                      </a:moveTo>
                      <a:lnTo>
                        <a:pt x="174" y="0"/>
                      </a:lnTo>
                      <a:lnTo>
                        <a:pt x="178" y="4"/>
                      </a:lnTo>
                      <a:lnTo>
                        <a:pt x="180" y="8"/>
                      </a:lnTo>
                      <a:lnTo>
                        <a:pt x="186" y="15"/>
                      </a:lnTo>
                      <a:lnTo>
                        <a:pt x="188" y="17"/>
                      </a:lnTo>
                      <a:lnTo>
                        <a:pt x="189" y="23"/>
                      </a:lnTo>
                      <a:lnTo>
                        <a:pt x="191" y="27"/>
                      </a:lnTo>
                      <a:lnTo>
                        <a:pt x="195" y="32"/>
                      </a:lnTo>
                      <a:lnTo>
                        <a:pt x="197" y="38"/>
                      </a:lnTo>
                      <a:lnTo>
                        <a:pt x="199" y="46"/>
                      </a:lnTo>
                      <a:lnTo>
                        <a:pt x="201" y="51"/>
                      </a:lnTo>
                      <a:lnTo>
                        <a:pt x="205" y="61"/>
                      </a:lnTo>
                      <a:lnTo>
                        <a:pt x="205" y="67"/>
                      </a:lnTo>
                      <a:lnTo>
                        <a:pt x="207" y="76"/>
                      </a:lnTo>
                      <a:lnTo>
                        <a:pt x="207" y="84"/>
                      </a:lnTo>
                      <a:lnTo>
                        <a:pt x="207" y="95"/>
                      </a:lnTo>
                      <a:lnTo>
                        <a:pt x="207" y="99"/>
                      </a:lnTo>
                      <a:lnTo>
                        <a:pt x="207" y="105"/>
                      </a:lnTo>
                      <a:lnTo>
                        <a:pt x="207" y="110"/>
                      </a:lnTo>
                      <a:lnTo>
                        <a:pt x="207" y="116"/>
                      </a:lnTo>
                      <a:lnTo>
                        <a:pt x="207" y="122"/>
                      </a:lnTo>
                      <a:lnTo>
                        <a:pt x="205" y="127"/>
                      </a:lnTo>
                      <a:lnTo>
                        <a:pt x="205" y="133"/>
                      </a:lnTo>
                      <a:lnTo>
                        <a:pt x="205" y="139"/>
                      </a:lnTo>
                      <a:lnTo>
                        <a:pt x="203" y="145"/>
                      </a:lnTo>
                      <a:lnTo>
                        <a:pt x="201" y="150"/>
                      </a:lnTo>
                      <a:lnTo>
                        <a:pt x="199" y="158"/>
                      </a:lnTo>
                      <a:lnTo>
                        <a:pt x="199" y="164"/>
                      </a:lnTo>
                      <a:lnTo>
                        <a:pt x="195" y="169"/>
                      </a:lnTo>
                      <a:lnTo>
                        <a:pt x="193" y="177"/>
                      </a:lnTo>
                      <a:lnTo>
                        <a:pt x="191" y="184"/>
                      </a:lnTo>
                      <a:lnTo>
                        <a:pt x="189" y="192"/>
                      </a:lnTo>
                      <a:lnTo>
                        <a:pt x="186" y="200"/>
                      </a:lnTo>
                      <a:lnTo>
                        <a:pt x="184" y="207"/>
                      </a:lnTo>
                      <a:lnTo>
                        <a:pt x="180" y="215"/>
                      </a:lnTo>
                      <a:lnTo>
                        <a:pt x="178" y="222"/>
                      </a:lnTo>
                      <a:lnTo>
                        <a:pt x="174" y="230"/>
                      </a:lnTo>
                      <a:lnTo>
                        <a:pt x="170" y="240"/>
                      </a:lnTo>
                      <a:lnTo>
                        <a:pt x="167" y="247"/>
                      </a:lnTo>
                      <a:lnTo>
                        <a:pt x="163" y="257"/>
                      </a:lnTo>
                      <a:lnTo>
                        <a:pt x="157" y="264"/>
                      </a:lnTo>
                      <a:lnTo>
                        <a:pt x="153" y="272"/>
                      </a:lnTo>
                      <a:lnTo>
                        <a:pt x="150" y="279"/>
                      </a:lnTo>
                      <a:lnTo>
                        <a:pt x="146" y="289"/>
                      </a:lnTo>
                      <a:lnTo>
                        <a:pt x="140" y="297"/>
                      </a:lnTo>
                      <a:lnTo>
                        <a:pt x="138" y="304"/>
                      </a:lnTo>
                      <a:lnTo>
                        <a:pt x="133" y="312"/>
                      </a:lnTo>
                      <a:lnTo>
                        <a:pt x="131" y="321"/>
                      </a:lnTo>
                      <a:lnTo>
                        <a:pt x="127" y="327"/>
                      </a:lnTo>
                      <a:lnTo>
                        <a:pt x="123" y="335"/>
                      </a:lnTo>
                      <a:lnTo>
                        <a:pt x="119" y="342"/>
                      </a:lnTo>
                      <a:lnTo>
                        <a:pt x="115" y="350"/>
                      </a:lnTo>
                      <a:lnTo>
                        <a:pt x="112" y="357"/>
                      </a:lnTo>
                      <a:lnTo>
                        <a:pt x="110" y="365"/>
                      </a:lnTo>
                      <a:lnTo>
                        <a:pt x="106" y="371"/>
                      </a:lnTo>
                      <a:lnTo>
                        <a:pt x="104" y="378"/>
                      </a:lnTo>
                      <a:lnTo>
                        <a:pt x="100" y="384"/>
                      </a:lnTo>
                      <a:lnTo>
                        <a:pt x="96" y="392"/>
                      </a:lnTo>
                      <a:lnTo>
                        <a:pt x="95" y="397"/>
                      </a:lnTo>
                      <a:lnTo>
                        <a:pt x="91" y="405"/>
                      </a:lnTo>
                      <a:lnTo>
                        <a:pt x="89" y="411"/>
                      </a:lnTo>
                      <a:lnTo>
                        <a:pt x="87" y="416"/>
                      </a:lnTo>
                      <a:lnTo>
                        <a:pt x="85" y="424"/>
                      </a:lnTo>
                      <a:lnTo>
                        <a:pt x="83" y="430"/>
                      </a:lnTo>
                      <a:lnTo>
                        <a:pt x="79" y="435"/>
                      </a:lnTo>
                      <a:lnTo>
                        <a:pt x="77" y="441"/>
                      </a:lnTo>
                      <a:lnTo>
                        <a:pt x="76" y="447"/>
                      </a:lnTo>
                      <a:lnTo>
                        <a:pt x="74" y="454"/>
                      </a:lnTo>
                      <a:lnTo>
                        <a:pt x="72" y="460"/>
                      </a:lnTo>
                      <a:lnTo>
                        <a:pt x="70" y="466"/>
                      </a:lnTo>
                      <a:lnTo>
                        <a:pt x="68" y="471"/>
                      </a:lnTo>
                      <a:lnTo>
                        <a:pt x="68" y="479"/>
                      </a:lnTo>
                      <a:lnTo>
                        <a:pt x="64" y="485"/>
                      </a:lnTo>
                      <a:lnTo>
                        <a:pt x="64" y="490"/>
                      </a:lnTo>
                      <a:lnTo>
                        <a:pt x="62" y="496"/>
                      </a:lnTo>
                      <a:lnTo>
                        <a:pt x="60" y="502"/>
                      </a:lnTo>
                      <a:lnTo>
                        <a:pt x="58" y="508"/>
                      </a:lnTo>
                      <a:lnTo>
                        <a:pt x="58" y="513"/>
                      </a:lnTo>
                      <a:lnTo>
                        <a:pt x="57" y="519"/>
                      </a:lnTo>
                      <a:lnTo>
                        <a:pt x="57" y="525"/>
                      </a:lnTo>
                      <a:lnTo>
                        <a:pt x="57" y="530"/>
                      </a:lnTo>
                      <a:lnTo>
                        <a:pt x="55" y="536"/>
                      </a:lnTo>
                      <a:lnTo>
                        <a:pt x="55" y="542"/>
                      </a:lnTo>
                      <a:lnTo>
                        <a:pt x="55" y="547"/>
                      </a:lnTo>
                      <a:lnTo>
                        <a:pt x="55" y="553"/>
                      </a:lnTo>
                      <a:lnTo>
                        <a:pt x="55" y="559"/>
                      </a:lnTo>
                      <a:lnTo>
                        <a:pt x="55" y="565"/>
                      </a:lnTo>
                      <a:lnTo>
                        <a:pt x="55" y="570"/>
                      </a:lnTo>
                      <a:lnTo>
                        <a:pt x="53" y="576"/>
                      </a:lnTo>
                      <a:lnTo>
                        <a:pt x="53" y="582"/>
                      </a:lnTo>
                      <a:lnTo>
                        <a:pt x="53" y="587"/>
                      </a:lnTo>
                      <a:lnTo>
                        <a:pt x="53" y="593"/>
                      </a:lnTo>
                      <a:lnTo>
                        <a:pt x="53" y="599"/>
                      </a:lnTo>
                      <a:lnTo>
                        <a:pt x="55" y="605"/>
                      </a:lnTo>
                      <a:lnTo>
                        <a:pt x="55" y="610"/>
                      </a:lnTo>
                      <a:lnTo>
                        <a:pt x="55" y="618"/>
                      </a:lnTo>
                      <a:lnTo>
                        <a:pt x="55" y="624"/>
                      </a:lnTo>
                      <a:lnTo>
                        <a:pt x="57" y="629"/>
                      </a:lnTo>
                      <a:lnTo>
                        <a:pt x="57" y="635"/>
                      </a:lnTo>
                      <a:lnTo>
                        <a:pt x="58" y="641"/>
                      </a:lnTo>
                      <a:lnTo>
                        <a:pt x="58" y="648"/>
                      </a:lnTo>
                      <a:lnTo>
                        <a:pt x="60" y="654"/>
                      </a:lnTo>
                      <a:lnTo>
                        <a:pt x="62" y="660"/>
                      </a:lnTo>
                      <a:lnTo>
                        <a:pt x="64" y="669"/>
                      </a:lnTo>
                      <a:lnTo>
                        <a:pt x="11" y="679"/>
                      </a:lnTo>
                      <a:lnTo>
                        <a:pt x="9" y="677"/>
                      </a:lnTo>
                      <a:lnTo>
                        <a:pt x="9" y="669"/>
                      </a:lnTo>
                      <a:lnTo>
                        <a:pt x="7" y="665"/>
                      </a:lnTo>
                      <a:lnTo>
                        <a:pt x="7" y="660"/>
                      </a:lnTo>
                      <a:lnTo>
                        <a:pt x="5" y="654"/>
                      </a:lnTo>
                      <a:lnTo>
                        <a:pt x="5" y="648"/>
                      </a:lnTo>
                      <a:lnTo>
                        <a:pt x="3" y="639"/>
                      </a:lnTo>
                      <a:lnTo>
                        <a:pt x="1" y="631"/>
                      </a:lnTo>
                      <a:lnTo>
                        <a:pt x="1" y="624"/>
                      </a:lnTo>
                      <a:lnTo>
                        <a:pt x="1" y="614"/>
                      </a:lnTo>
                      <a:lnTo>
                        <a:pt x="0" y="605"/>
                      </a:lnTo>
                      <a:lnTo>
                        <a:pt x="0" y="595"/>
                      </a:lnTo>
                      <a:lnTo>
                        <a:pt x="0" y="589"/>
                      </a:lnTo>
                      <a:lnTo>
                        <a:pt x="0" y="584"/>
                      </a:lnTo>
                      <a:lnTo>
                        <a:pt x="0" y="578"/>
                      </a:lnTo>
                      <a:lnTo>
                        <a:pt x="0" y="572"/>
                      </a:lnTo>
                      <a:lnTo>
                        <a:pt x="0" y="566"/>
                      </a:lnTo>
                      <a:lnTo>
                        <a:pt x="0" y="561"/>
                      </a:lnTo>
                      <a:lnTo>
                        <a:pt x="0" y="553"/>
                      </a:lnTo>
                      <a:lnTo>
                        <a:pt x="0" y="547"/>
                      </a:lnTo>
                      <a:lnTo>
                        <a:pt x="0" y="542"/>
                      </a:lnTo>
                      <a:lnTo>
                        <a:pt x="1" y="534"/>
                      </a:lnTo>
                      <a:lnTo>
                        <a:pt x="1" y="528"/>
                      </a:lnTo>
                      <a:lnTo>
                        <a:pt x="3" y="523"/>
                      </a:lnTo>
                      <a:lnTo>
                        <a:pt x="3" y="515"/>
                      </a:lnTo>
                      <a:lnTo>
                        <a:pt x="5" y="509"/>
                      </a:lnTo>
                      <a:lnTo>
                        <a:pt x="5" y="502"/>
                      </a:lnTo>
                      <a:lnTo>
                        <a:pt x="7" y="496"/>
                      </a:lnTo>
                      <a:lnTo>
                        <a:pt x="9" y="489"/>
                      </a:lnTo>
                      <a:lnTo>
                        <a:pt x="11" y="483"/>
                      </a:lnTo>
                      <a:lnTo>
                        <a:pt x="11" y="475"/>
                      </a:lnTo>
                      <a:lnTo>
                        <a:pt x="15" y="470"/>
                      </a:lnTo>
                      <a:lnTo>
                        <a:pt x="15" y="462"/>
                      </a:lnTo>
                      <a:lnTo>
                        <a:pt x="17" y="454"/>
                      </a:lnTo>
                      <a:lnTo>
                        <a:pt x="19" y="447"/>
                      </a:lnTo>
                      <a:lnTo>
                        <a:pt x="22" y="441"/>
                      </a:lnTo>
                      <a:lnTo>
                        <a:pt x="24" y="433"/>
                      </a:lnTo>
                      <a:lnTo>
                        <a:pt x="26" y="426"/>
                      </a:lnTo>
                      <a:lnTo>
                        <a:pt x="30" y="418"/>
                      </a:lnTo>
                      <a:lnTo>
                        <a:pt x="34" y="413"/>
                      </a:lnTo>
                      <a:lnTo>
                        <a:pt x="36" y="405"/>
                      </a:lnTo>
                      <a:lnTo>
                        <a:pt x="39" y="399"/>
                      </a:lnTo>
                      <a:lnTo>
                        <a:pt x="41" y="392"/>
                      </a:lnTo>
                      <a:lnTo>
                        <a:pt x="47" y="384"/>
                      </a:lnTo>
                      <a:lnTo>
                        <a:pt x="49" y="376"/>
                      </a:lnTo>
                      <a:lnTo>
                        <a:pt x="55" y="371"/>
                      </a:lnTo>
                      <a:lnTo>
                        <a:pt x="58" y="363"/>
                      </a:lnTo>
                      <a:lnTo>
                        <a:pt x="64" y="357"/>
                      </a:lnTo>
                      <a:lnTo>
                        <a:pt x="68" y="350"/>
                      </a:lnTo>
                      <a:lnTo>
                        <a:pt x="72" y="344"/>
                      </a:lnTo>
                      <a:lnTo>
                        <a:pt x="76" y="337"/>
                      </a:lnTo>
                      <a:lnTo>
                        <a:pt x="79" y="331"/>
                      </a:lnTo>
                      <a:lnTo>
                        <a:pt x="83" y="323"/>
                      </a:lnTo>
                      <a:lnTo>
                        <a:pt x="87" y="317"/>
                      </a:lnTo>
                      <a:lnTo>
                        <a:pt x="91" y="312"/>
                      </a:lnTo>
                      <a:lnTo>
                        <a:pt x="95" y="306"/>
                      </a:lnTo>
                      <a:lnTo>
                        <a:pt x="98" y="298"/>
                      </a:lnTo>
                      <a:lnTo>
                        <a:pt x="100" y="293"/>
                      </a:lnTo>
                      <a:lnTo>
                        <a:pt x="104" y="287"/>
                      </a:lnTo>
                      <a:lnTo>
                        <a:pt x="106" y="281"/>
                      </a:lnTo>
                      <a:lnTo>
                        <a:pt x="110" y="276"/>
                      </a:lnTo>
                      <a:lnTo>
                        <a:pt x="112" y="270"/>
                      </a:lnTo>
                      <a:lnTo>
                        <a:pt x="115" y="264"/>
                      </a:lnTo>
                      <a:lnTo>
                        <a:pt x="117" y="259"/>
                      </a:lnTo>
                      <a:lnTo>
                        <a:pt x="119" y="253"/>
                      </a:lnTo>
                      <a:lnTo>
                        <a:pt x="121" y="247"/>
                      </a:lnTo>
                      <a:lnTo>
                        <a:pt x="123" y="243"/>
                      </a:lnTo>
                      <a:lnTo>
                        <a:pt x="127" y="238"/>
                      </a:lnTo>
                      <a:lnTo>
                        <a:pt x="131" y="228"/>
                      </a:lnTo>
                      <a:lnTo>
                        <a:pt x="134" y="221"/>
                      </a:lnTo>
                      <a:lnTo>
                        <a:pt x="136" y="211"/>
                      </a:lnTo>
                      <a:lnTo>
                        <a:pt x="138" y="203"/>
                      </a:lnTo>
                      <a:lnTo>
                        <a:pt x="142" y="194"/>
                      </a:lnTo>
                      <a:lnTo>
                        <a:pt x="144" y="188"/>
                      </a:lnTo>
                      <a:lnTo>
                        <a:pt x="146" y="179"/>
                      </a:lnTo>
                      <a:lnTo>
                        <a:pt x="148" y="173"/>
                      </a:lnTo>
                      <a:lnTo>
                        <a:pt x="148" y="165"/>
                      </a:lnTo>
                      <a:lnTo>
                        <a:pt x="150" y="160"/>
                      </a:lnTo>
                      <a:lnTo>
                        <a:pt x="150" y="152"/>
                      </a:lnTo>
                      <a:lnTo>
                        <a:pt x="151" y="146"/>
                      </a:lnTo>
                      <a:lnTo>
                        <a:pt x="151" y="143"/>
                      </a:lnTo>
                      <a:lnTo>
                        <a:pt x="153" y="137"/>
                      </a:lnTo>
                      <a:lnTo>
                        <a:pt x="153" y="127"/>
                      </a:lnTo>
                      <a:lnTo>
                        <a:pt x="153" y="122"/>
                      </a:lnTo>
                      <a:lnTo>
                        <a:pt x="153" y="114"/>
                      </a:lnTo>
                      <a:lnTo>
                        <a:pt x="153" y="110"/>
                      </a:lnTo>
                      <a:lnTo>
                        <a:pt x="153" y="105"/>
                      </a:lnTo>
                      <a:lnTo>
                        <a:pt x="153" y="99"/>
                      </a:lnTo>
                      <a:lnTo>
                        <a:pt x="151" y="93"/>
                      </a:lnTo>
                      <a:lnTo>
                        <a:pt x="151" y="89"/>
                      </a:lnTo>
                      <a:lnTo>
                        <a:pt x="150" y="82"/>
                      </a:lnTo>
                      <a:lnTo>
                        <a:pt x="150" y="76"/>
                      </a:lnTo>
                      <a:lnTo>
                        <a:pt x="148" y="70"/>
                      </a:lnTo>
                      <a:lnTo>
                        <a:pt x="148" y="65"/>
                      </a:lnTo>
                      <a:lnTo>
                        <a:pt x="146" y="59"/>
                      </a:lnTo>
                      <a:lnTo>
                        <a:pt x="146" y="53"/>
                      </a:lnTo>
                      <a:lnTo>
                        <a:pt x="144" y="49"/>
                      </a:lnTo>
                      <a:lnTo>
                        <a:pt x="144" y="46"/>
                      </a:lnTo>
                      <a:lnTo>
                        <a:pt x="142" y="40"/>
                      </a:lnTo>
                      <a:lnTo>
                        <a:pt x="142" y="38"/>
                      </a:lnTo>
                      <a:lnTo>
                        <a:pt x="142" y="38"/>
                      </a:lnTo>
                      <a:close/>
                    </a:path>
                  </a:pathLst>
                </a:custGeom>
                <a:solidFill>
                  <a:srgbClr val="000000">
                    <a:alpha val="34902"/>
                  </a:srgbClr>
                </a:solidFill>
                <a:ln w="9525">
                  <a:solidFill>
                    <a:srgbClr val="000000">
                      <a:alpha val="34902"/>
                    </a:srgbClr>
                  </a:solid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4" name="Freeform 30"/>
                <p:cNvSpPr>
                  <a:spLocks/>
                </p:cNvSpPr>
                <p:nvPr/>
              </p:nvSpPr>
              <p:spPr bwMode="auto">
                <a:xfrm>
                  <a:off x="7539019" y="3971500"/>
                  <a:ext cx="170967" cy="168211"/>
                </a:xfrm>
                <a:custGeom>
                  <a:avLst/>
                  <a:gdLst/>
                  <a:ahLst/>
                  <a:cxnLst>
                    <a:cxn ang="0">
                      <a:pos x="83" y="76"/>
                    </a:cxn>
                    <a:cxn ang="0">
                      <a:pos x="87" y="67"/>
                    </a:cxn>
                    <a:cxn ang="0">
                      <a:pos x="87" y="55"/>
                    </a:cxn>
                    <a:cxn ang="0">
                      <a:pos x="83" y="46"/>
                    </a:cxn>
                    <a:cxn ang="0">
                      <a:pos x="70" y="36"/>
                    </a:cxn>
                    <a:cxn ang="0">
                      <a:pos x="55" y="34"/>
                    </a:cxn>
                    <a:cxn ang="0">
                      <a:pos x="45" y="38"/>
                    </a:cxn>
                    <a:cxn ang="0">
                      <a:pos x="38" y="46"/>
                    </a:cxn>
                    <a:cxn ang="0">
                      <a:pos x="36" y="55"/>
                    </a:cxn>
                    <a:cxn ang="0">
                      <a:pos x="36" y="67"/>
                    </a:cxn>
                    <a:cxn ang="0">
                      <a:pos x="43" y="80"/>
                    </a:cxn>
                    <a:cxn ang="0">
                      <a:pos x="45" y="91"/>
                    </a:cxn>
                    <a:cxn ang="0">
                      <a:pos x="38" y="109"/>
                    </a:cxn>
                    <a:cxn ang="0">
                      <a:pos x="28" y="112"/>
                    </a:cxn>
                    <a:cxn ang="0">
                      <a:pos x="15" y="101"/>
                    </a:cxn>
                    <a:cxn ang="0">
                      <a:pos x="5" y="86"/>
                    </a:cxn>
                    <a:cxn ang="0">
                      <a:pos x="1" y="69"/>
                    </a:cxn>
                    <a:cxn ang="0">
                      <a:pos x="0" y="55"/>
                    </a:cxn>
                    <a:cxn ang="0">
                      <a:pos x="1" y="44"/>
                    </a:cxn>
                    <a:cxn ang="0">
                      <a:pos x="5" y="33"/>
                    </a:cxn>
                    <a:cxn ang="0">
                      <a:pos x="13" y="23"/>
                    </a:cxn>
                    <a:cxn ang="0">
                      <a:pos x="20" y="14"/>
                    </a:cxn>
                    <a:cxn ang="0">
                      <a:pos x="30" y="6"/>
                    </a:cxn>
                    <a:cxn ang="0">
                      <a:pos x="41" y="2"/>
                    </a:cxn>
                    <a:cxn ang="0">
                      <a:pos x="55" y="0"/>
                    </a:cxn>
                    <a:cxn ang="0">
                      <a:pos x="66" y="0"/>
                    </a:cxn>
                    <a:cxn ang="0">
                      <a:pos x="77" y="2"/>
                    </a:cxn>
                    <a:cxn ang="0">
                      <a:pos x="89" y="6"/>
                    </a:cxn>
                    <a:cxn ang="0">
                      <a:pos x="100" y="14"/>
                    </a:cxn>
                    <a:cxn ang="0">
                      <a:pos x="108" y="21"/>
                    </a:cxn>
                    <a:cxn ang="0">
                      <a:pos x="115" y="31"/>
                    </a:cxn>
                    <a:cxn ang="0">
                      <a:pos x="119" y="42"/>
                    </a:cxn>
                    <a:cxn ang="0">
                      <a:pos x="123" y="55"/>
                    </a:cxn>
                    <a:cxn ang="0">
                      <a:pos x="123" y="67"/>
                    </a:cxn>
                    <a:cxn ang="0">
                      <a:pos x="121" y="78"/>
                    </a:cxn>
                    <a:cxn ang="0">
                      <a:pos x="117" y="90"/>
                    </a:cxn>
                    <a:cxn ang="0">
                      <a:pos x="110" y="99"/>
                    </a:cxn>
                    <a:cxn ang="0">
                      <a:pos x="102" y="109"/>
                    </a:cxn>
                    <a:cxn ang="0">
                      <a:pos x="91" y="116"/>
                    </a:cxn>
                    <a:cxn ang="0">
                      <a:pos x="79" y="120"/>
                    </a:cxn>
                    <a:cxn ang="0">
                      <a:pos x="68" y="124"/>
                    </a:cxn>
                    <a:cxn ang="0">
                      <a:pos x="57" y="124"/>
                    </a:cxn>
                    <a:cxn ang="0">
                      <a:pos x="47" y="122"/>
                    </a:cxn>
                    <a:cxn ang="0">
                      <a:pos x="45" y="110"/>
                    </a:cxn>
                    <a:cxn ang="0">
                      <a:pos x="53" y="93"/>
                    </a:cxn>
                    <a:cxn ang="0">
                      <a:pos x="58" y="88"/>
                    </a:cxn>
                    <a:cxn ang="0">
                      <a:pos x="68" y="88"/>
                    </a:cxn>
                    <a:cxn ang="0">
                      <a:pos x="77" y="84"/>
                    </a:cxn>
                    <a:cxn ang="0">
                      <a:pos x="81" y="80"/>
                    </a:cxn>
                  </a:cxnLst>
                  <a:rect l="0" t="0" r="r" b="b"/>
                  <a:pathLst>
                    <a:path w="123" h="124">
                      <a:moveTo>
                        <a:pt x="81" y="80"/>
                      </a:moveTo>
                      <a:lnTo>
                        <a:pt x="83" y="76"/>
                      </a:lnTo>
                      <a:lnTo>
                        <a:pt x="87" y="72"/>
                      </a:lnTo>
                      <a:lnTo>
                        <a:pt x="87" y="67"/>
                      </a:lnTo>
                      <a:lnTo>
                        <a:pt x="89" y="61"/>
                      </a:lnTo>
                      <a:lnTo>
                        <a:pt x="87" y="55"/>
                      </a:lnTo>
                      <a:lnTo>
                        <a:pt x="85" y="50"/>
                      </a:lnTo>
                      <a:lnTo>
                        <a:pt x="83" y="46"/>
                      </a:lnTo>
                      <a:lnTo>
                        <a:pt x="79" y="42"/>
                      </a:lnTo>
                      <a:lnTo>
                        <a:pt x="70" y="36"/>
                      </a:lnTo>
                      <a:lnTo>
                        <a:pt x="60" y="34"/>
                      </a:lnTo>
                      <a:lnTo>
                        <a:pt x="55" y="34"/>
                      </a:lnTo>
                      <a:lnTo>
                        <a:pt x="49" y="36"/>
                      </a:lnTo>
                      <a:lnTo>
                        <a:pt x="45" y="38"/>
                      </a:lnTo>
                      <a:lnTo>
                        <a:pt x="41" y="42"/>
                      </a:lnTo>
                      <a:lnTo>
                        <a:pt x="38" y="46"/>
                      </a:lnTo>
                      <a:lnTo>
                        <a:pt x="36" y="50"/>
                      </a:lnTo>
                      <a:lnTo>
                        <a:pt x="36" y="55"/>
                      </a:lnTo>
                      <a:lnTo>
                        <a:pt x="36" y="61"/>
                      </a:lnTo>
                      <a:lnTo>
                        <a:pt x="36" y="67"/>
                      </a:lnTo>
                      <a:lnTo>
                        <a:pt x="39" y="74"/>
                      </a:lnTo>
                      <a:lnTo>
                        <a:pt x="43" y="80"/>
                      </a:lnTo>
                      <a:lnTo>
                        <a:pt x="49" y="84"/>
                      </a:lnTo>
                      <a:lnTo>
                        <a:pt x="45" y="91"/>
                      </a:lnTo>
                      <a:lnTo>
                        <a:pt x="41" y="99"/>
                      </a:lnTo>
                      <a:lnTo>
                        <a:pt x="38" y="109"/>
                      </a:lnTo>
                      <a:lnTo>
                        <a:pt x="36" y="118"/>
                      </a:lnTo>
                      <a:lnTo>
                        <a:pt x="28" y="112"/>
                      </a:lnTo>
                      <a:lnTo>
                        <a:pt x="20" y="107"/>
                      </a:lnTo>
                      <a:lnTo>
                        <a:pt x="15" y="101"/>
                      </a:lnTo>
                      <a:lnTo>
                        <a:pt x="11" y="93"/>
                      </a:lnTo>
                      <a:lnTo>
                        <a:pt x="5" y="86"/>
                      </a:lnTo>
                      <a:lnTo>
                        <a:pt x="3" y="78"/>
                      </a:lnTo>
                      <a:lnTo>
                        <a:pt x="1" y="69"/>
                      </a:lnTo>
                      <a:lnTo>
                        <a:pt x="1" y="61"/>
                      </a:lnTo>
                      <a:lnTo>
                        <a:pt x="0" y="55"/>
                      </a:lnTo>
                      <a:lnTo>
                        <a:pt x="1" y="50"/>
                      </a:lnTo>
                      <a:lnTo>
                        <a:pt x="1" y="44"/>
                      </a:lnTo>
                      <a:lnTo>
                        <a:pt x="3" y="38"/>
                      </a:lnTo>
                      <a:lnTo>
                        <a:pt x="5" y="33"/>
                      </a:lnTo>
                      <a:lnTo>
                        <a:pt x="9" y="27"/>
                      </a:lnTo>
                      <a:lnTo>
                        <a:pt x="13" y="23"/>
                      </a:lnTo>
                      <a:lnTo>
                        <a:pt x="17" y="19"/>
                      </a:lnTo>
                      <a:lnTo>
                        <a:pt x="20" y="14"/>
                      </a:lnTo>
                      <a:lnTo>
                        <a:pt x="24" y="10"/>
                      </a:lnTo>
                      <a:lnTo>
                        <a:pt x="30" y="6"/>
                      </a:lnTo>
                      <a:lnTo>
                        <a:pt x="36" y="4"/>
                      </a:lnTo>
                      <a:lnTo>
                        <a:pt x="41" y="2"/>
                      </a:lnTo>
                      <a:lnTo>
                        <a:pt x="47" y="0"/>
                      </a:lnTo>
                      <a:lnTo>
                        <a:pt x="55" y="0"/>
                      </a:lnTo>
                      <a:lnTo>
                        <a:pt x="60" y="0"/>
                      </a:lnTo>
                      <a:lnTo>
                        <a:pt x="66" y="0"/>
                      </a:lnTo>
                      <a:lnTo>
                        <a:pt x="72" y="0"/>
                      </a:lnTo>
                      <a:lnTo>
                        <a:pt x="77" y="2"/>
                      </a:lnTo>
                      <a:lnTo>
                        <a:pt x="85" y="4"/>
                      </a:lnTo>
                      <a:lnTo>
                        <a:pt x="89" y="6"/>
                      </a:lnTo>
                      <a:lnTo>
                        <a:pt x="95" y="10"/>
                      </a:lnTo>
                      <a:lnTo>
                        <a:pt x="100" y="14"/>
                      </a:lnTo>
                      <a:lnTo>
                        <a:pt x="104" y="17"/>
                      </a:lnTo>
                      <a:lnTo>
                        <a:pt x="108" y="21"/>
                      </a:lnTo>
                      <a:lnTo>
                        <a:pt x="112" y="25"/>
                      </a:lnTo>
                      <a:lnTo>
                        <a:pt x="115" y="31"/>
                      </a:lnTo>
                      <a:lnTo>
                        <a:pt x="117" y="36"/>
                      </a:lnTo>
                      <a:lnTo>
                        <a:pt x="119" y="42"/>
                      </a:lnTo>
                      <a:lnTo>
                        <a:pt x="121" y="48"/>
                      </a:lnTo>
                      <a:lnTo>
                        <a:pt x="123" y="55"/>
                      </a:lnTo>
                      <a:lnTo>
                        <a:pt x="123" y="61"/>
                      </a:lnTo>
                      <a:lnTo>
                        <a:pt x="123" y="67"/>
                      </a:lnTo>
                      <a:lnTo>
                        <a:pt x="123" y="72"/>
                      </a:lnTo>
                      <a:lnTo>
                        <a:pt x="121" y="78"/>
                      </a:lnTo>
                      <a:lnTo>
                        <a:pt x="119" y="84"/>
                      </a:lnTo>
                      <a:lnTo>
                        <a:pt x="117" y="90"/>
                      </a:lnTo>
                      <a:lnTo>
                        <a:pt x="114" y="95"/>
                      </a:lnTo>
                      <a:lnTo>
                        <a:pt x="110" y="99"/>
                      </a:lnTo>
                      <a:lnTo>
                        <a:pt x="108" y="105"/>
                      </a:lnTo>
                      <a:lnTo>
                        <a:pt x="102" y="109"/>
                      </a:lnTo>
                      <a:lnTo>
                        <a:pt x="96" y="112"/>
                      </a:lnTo>
                      <a:lnTo>
                        <a:pt x="91" y="116"/>
                      </a:lnTo>
                      <a:lnTo>
                        <a:pt x="87" y="118"/>
                      </a:lnTo>
                      <a:lnTo>
                        <a:pt x="79" y="120"/>
                      </a:lnTo>
                      <a:lnTo>
                        <a:pt x="74" y="122"/>
                      </a:lnTo>
                      <a:lnTo>
                        <a:pt x="68" y="124"/>
                      </a:lnTo>
                      <a:lnTo>
                        <a:pt x="62" y="124"/>
                      </a:lnTo>
                      <a:lnTo>
                        <a:pt x="57" y="124"/>
                      </a:lnTo>
                      <a:lnTo>
                        <a:pt x="53" y="122"/>
                      </a:lnTo>
                      <a:lnTo>
                        <a:pt x="47" y="122"/>
                      </a:lnTo>
                      <a:lnTo>
                        <a:pt x="41" y="120"/>
                      </a:lnTo>
                      <a:lnTo>
                        <a:pt x="45" y="110"/>
                      </a:lnTo>
                      <a:lnTo>
                        <a:pt x="49" y="103"/>
                      </a:lnTo>
                      <a:lnTo>
                        <a:pt x="53" y="93"/>
                      </a:lnTo>
                      <a:lnTo>
                        <a:pt x="57" y="88"/>
                      </a:lnTo>
                      <a:lnTo>
                        <a:pt x="58" y="88"/>
                      </a:lnTo>
                      <a:lnTo>
                        <a:pt x="62" y="90"/>
                      </a:lnTo>
                      <a:lnTo>
                        <a:pt x="68" y="88"/>
                      </a:lnTo>
                      <a:lnTo>
                        <a:pt x="74" y="86"/>
                      </a:lnTo>
                      <a:lnTo>
                        <a:pt x="77" y="84"/>
                      </a:lnTo>
                      <a:lnTo>
                        <a:pt x="81" y="80"/>
                      </a:lnTo>
                      <a:lnTo>
                        <a:pt x="81"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5" name="Freeform 31"/>
                <p:cNvSpPr>
                  <a:spLocks/>
                </p:cNvSpPr>
                <p:nvPr/>
              </p:nvSpPr>
              <p:spPr bwMode="auto">
                <a:xfrm>
                  <a:off x="7585898" y="4084560"/>
                  <a:ext cx="38606" cy="49636"/>
                </a:xfrm>
                <a:custGeom>
                  <a:avLst/>
                  <a:gdLst/>
                  <a:ahLst/>
                  <a:cxnLst>
                    <a:cxn ang="0">
                      <a:pos x="13" y="0"/>
                    </a:cxn>
                    <a:cxn ang="0">
                      <a:pos x="19" y="6"/>
                    </a:cxn>
                    <a:cxn ang="0">
                      <a:pos x="28" y="28"/>
                    </a:cxn>
                    <a:cxn ang="0">
                      <a:pos x="7" y="36"/>
                    </a:cxn>
                    <a:cxn ang="0">
                      <a:pos x="0" y="32"/>
                    </a:cxn>
                    <a:cxn ang="0">
                      <a:pos x="0" y="11"/>
                    </a:cxn>
                    <a:cxn ang="0">
                      <a:pos x="13" y="0"/>
                    </a:cxn>
                    <a:cxn ang="0">
                      <a:pos x="13" y="0"/>
                    </a:cxn>
                  </a:cxnLst>
                  <a:rect l="0" t="0" r="r" b="b"/>
                  <a:pathLst>
                    <a:path w="28" h="36">
                      <a:moveTo>
                        <a:pt x="13" y="0"/>
                      </a:moveTo>
                      <a:lnTo>
                        <a:pt x="19" y="6"/>
                      </a:lnTo>
                      <a:lnTo>
                        <a:pt x="28" y="28"/>
                      </a:lnTo>
                      <a:lnTo>
                        <a:pt x="7" y="36"/>
                      </a:lnTo>
                      <a:lnTo>
                        <a:pt x="0" y="32"/>
                      </a:lnTo>
                      <a:lnTo>
                        <a:pt x="0" y="11"/>
                      </a:lnTo>
                      <a:lnTo>
                        <a:pt x="13"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1056" name="Freeform 32"/>
                <p:cNvSpPr>
                  <a:spLocks/>
                </p:cNvSpPr>
                <p:nvPr/>
              </p:nvSpPr>
              <p:spPr bwMode="auto">
                <a:xfrm>
                  <a:off x="6201614" y="3687474"/>
                  <a:ext cx="275754" cy="176482"/>
                </a:xfrm>
                <a:custGeom>
                  <a:avLst/>
                  <a:gdLst/>
                  <a:ahLst/>
                  <a:cxnLst>
                    <a:cxn ang="0">
                      <a:pos x="60" y="68"/>
                    </a:cxn>
                    <a:cxn ang="0">
                      <a:pos x="169" y="127"/>
                    </a:cxn>
                    <a:cxn ang="0">
                      <a:pos x="199" y="95"/>
                    </a:cxn>
                    <a:cxn ang="0">
                      <a:pos x="26" y="0"/>
                    </a:cxn>
                    <a:cxn ang="0">
                      <a:pos x="0" y="38"/>
                    </a:cxn>
                    <a:cxn ang="0">
                      <a:pos x="60" y="68"/>
                    </a:cxn>
                    <a:cxn ang="0">
                      <a:pos x="60" y="68"/>
                    </a:cxn>
                  </a:cxnLst>
                  <a:rect l="0" t="0" r="r" b="b"/>
                  <a:pathLst>
                    <a:path w="199" h="127">
                      <a:moveTo>
                        <a:pt x="60" y="68"/>
                      </a:moveTo>
                      <a:lnTo>
                        <a:pt x="169" y="127"/>
                      </a:lnTo>
                      <a:lnTo>
                        <a:pt x="199" y="95"/>
                      </a:lnTo>
                      <a:lnTo>
                        <a:pt x="26" y="0"/>
                      </a:lnTo>
                      <a:lnTo>
                        <a:pt x="0" y="38"/>
                      </a:lnTo>
                      <a:lnTo>
                        <a:pt x="60" y="68"/>
                      </a:lnTo>
                      <a:lnTo>
                        <a:pt x="60"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grpSp>
          <p:grpSp>
            <p:nvGrpSpPr>
              <p:cNvPr id="15" name="Group 48"/>
              <p:cNvGrpSpPr/>
              <p:nvPr/>
            </p:nvGrpSpPr>
            <p:grpSpPr>
              <a:xfrm>
                <a:off x="6019800" y="3342432"/>
                <a:ext cx="1905000" cy="1044800"/>
                <a:chOff x="6096000" y="3307830"/>
                <a:chExt cx="1905000" cy="1044800"/>
              </a:xfrm>
            </p:grpSpPr>
            <p:pic>
              <p:nvPicPr>
                <p:cNvPr id="10" name="Picture 9" descr="VPN.png"/>
                <p:cNvPicPr>
                  <a:picLocks noChangeAspect="1"/>
                </p:cNvPicPr>
                <p:nvPr/>
              </p:nvPicPr>
              <p:blipFill>
                <a:blip r:embed="rId3"/>
                <a:stretch>
                  <a:fillRect/>
                </a:stretch>
              </p:blipFill>
              <p:spPr>
                <a:xfrm>
                  <a:off x="6096000" y="3307830"/>
                  <a:ext cx="685800" cy="959370"/>
                </a:xfrm>
                <a:prstGeom prst="rect">
                  <a:avLst/>
                </a:prstGeom>
              </p:spPr>
            </p:pic>
            <p:pic>
              <p:nvPicPr>
                <p:cNvPr id="11" name="Picture 10" descr="VPN.png"/>
                <p:cNvPicPr>
                  <a:picLocks noChangeAspect="1"/>
                </p:cNvPicPr>
                <p:nvPr/>
              </p:nvPicPr>
              <p:blipFill>
                <a:blip r:embed="rId3"/>
                <a:stretch>
                  <a:fillRect/>
                </a:stretch>
              </p:blipFill>
              <p:spPr>
                <a:xfrm>
                  <a:off x="6400800" y="3352800"/>
                  <a:ext cx="685800" cy="959370"/>
                </a:xfrm>
                <a:prstGeom prst="rect">
                  <a:avLst/>
                </a:prstGeom>
              </p:spPr>
            </p:pic>
            <p:pic>
              <p:nvPicPr>
                <p:cNvPr id="12" name="Picture 11" descr="VPN.png"/>
                <p:cNvPicPr>
                  <a:picLocks noChangeAspect="1"/>
                </p:cNvPicPr>
                <p:nvPr/>
              </p:nvPicPr>
              <p:blipFill>
                <a:blip r:embed="rId3"/>
                <a:stretch>
                  <a:fillRect/>
                </a:stretch>
              </p:blipFill>
              <p:spPr>
                <a:xfrm>
                  <a:off x="6705600" y="3384030"/>
                  <a:ext cx="685800" cy="959370"/>
                </a:xfrm>
                <a:prstGeom prst="rect">
                  <a:avLst/>
                </a:prstGeom>
              </p:spPr>
            </p:pic>
            <p:pic>
              <p:nvPicPr>
                <p:cNvPr id="13" name="Picture 12" descr="VPN.png"/>
                <p:cNvPicPr>
                  <a:picLocks noChangeAspect="1"/>
                </p:cNvPicPr>
                <p:nvPr/>
              </p:nvPicPr>
              <p:blipFill>
                <a:blip r:embed="rId3"/>
                <a:stretch>
                  <a:fillRect/>
                </a:stretch>
              </p:blipFill>
              <p:spPr>
                <a:xfrm>
                  <a:off x="7010400" y="3384030"/>
                  <a:ext cx="685800" cy="959370"/>
                </a:xfrm>
                <a:prstGeom prst="rect">
                  <a:avLst/>
                </a:prstGeom>
              </p:spPr>
            </p:pic>
            <p:pic>
              <p:nvPicPr>
                <p:cNvPr id="14" name="Picture 13" descr="VPN.png"/>
                <p:cNvPicPr>
                  <a:picLocks noChangeAspect="1"/>
                </p:cNvPicPr>
                <p:nvPr/>
              </p:nvPicPr>
              <p:blipFill>
                <a:blip r:embed="rId3"/>
                <a:stretch>
                  <a:fillRect/>
                </a:stretch>
              </p:blipFill>
              <p:spPr>
                <a:xfrm>
                  <a:off x="7315200" y="3393260"/>
                  <a:ext cx="685800" cy="959370"/>
                </a:xfrm>
                <a:prstGeom prst="rect">
                  <a:avLst/>
                </a:prstGeom>
              </p:spPr>
            </p:pic>
          </p:grpSp>
        </p:grpSp>
      </p:grpSp>
      <p:sp>
        <p:nvSpPr>
          <p:cNvPr id="33" name="文字方塊 32"/>
          <p:cNvSpPr txBox="1"/>
          <p:nvPr/>
        </p:nvSpPr>
        <p:spPr>
          <a:xfrm>
            <a:off x="285720" y="2214554"/>
            <a:ext cx="4143404" cy="1200329"/>
          </a:xfrm>
          <a:prstGeom prst="rect">
            <a:avLst/>
          </a:prstGeom>
          <a:noFill/>
        </p:spPr>
        <p:txBody>
          <a:bodyPr wrap="square" rtlCol="0">
            <a:spAutoFit/>
          </a:bodyPr>
          <a:lstStyle/>
          <a:p>
            <a:pPr algn="l" rtl="0">
              <a:buFont typeface="Wingdings" pitchFamily="2" charset="2"/>
              <a:buChar char="ü"/>
            </a:pPr>
            <a:r>
              <a:rPr lang="zh-TW" altLang="en-US" sz="2400" b="1" kern="1200" dirty="0">
                <a:solidFill>
                  <a:prstClr val="white"/>
                </a:solidFill>
                <a:latin typeface="微軟正黑體"/>
                <a:ea typeface="微軟正黑體"/>
                <a:cs typeface="+mn-cs"/>
              </a:rPr>
              <a:t>當機只會影響一個應用程式</a:t>
            </a:r>
            <a:endParaRPr lang="en-US" altLang="zh-TW" sz="2400" b="1" kern="1200" dirty="0">
              <a:solidFill>
                <a:prstClr val="white"/>
              </a:solidFill>
              <a:latin typeface="微軟正黑體"/>
              <a:ea typeface="微軟正黑體"/>
              <a:cs typeface="+mn-cs"/>
            </a:endParaRPr>
          </a:p>
          <a:p>
            <a:pPr algn="l" rtl="0">
              <a:buFont typeface="Wingdings" pitchFamily="2" charset="2"/>
              <a:buChar char="ü"/>
            </a:pPr>
            <a:r>
              <a:rPr lang="zh-TW" altLang="en-US" sz="2400" b="1" kern="1200" dirty="0">
                <a:solidFill>
                  <a:prstClr val="white"/>
                </a:solidFill>
                <a:latin typeface="微軟正黑體"/>
                <a:ea typeface="微軟正黑體"/>
                <a:cs typeface="+mn-cs"/>
              </a:rPr>
              <a:t>浪費一台伺服器的效能來建</a:t>
            </a:r>
            <a:r>
              <a:rPr lang="en-US" altLang="zh-TW" sz="2400" b="1" kern="1200" dirty="0">
                <a:solidFill>
                  <a:prstClr val="white"/>
                </a:solidFill>
                <a:latin typeface="微軟正黑體"/>
                <a:ea typeface="微軟正黑體"/>
                <a:cs typeface="+mn-cs"/>
              </a:rPr>
              <a:t/>
            </a:r>
            <a:br>
              <a:rPr lang="en-US" altLang="zh-TW" sz="2400" b="1" kern="1200" dirty="0">
                <a:solidFill>
                  <a:prstClr val="white"/>
                </a:solidFill>
                <a:latin typeface="微軟正黑體"/>
                <a:ea typeface="微軟正黑體"/>
                <a:cs typeface="+mn-cs"/>
              </a:rPr>
            </a:br>
            <a:r>
              <a:rPr lang="zh-TW" altLang="en-US" sz="2400" b="1" kern="1200" dirty="0">
                <a:solidFill>
                  <a:prstClr val="white"/>
                </a:solidFill>
                <a:latin typeface="微軟正黑體"/>
                <a:ea typeface="微軟正黑體"/>
                <a:cs typeface="+mn-cs"/>
              </a:rPr>
              <a:t>   置</a:t>
            </a:r>
            <a:r>
              <a:rPr lang="en-US" altLang="zh-TW" sz="2400" b="1" kern="1200" dirty="0">
                <a:solidFill>
                  <a:prstClr val="white"/>
                </a:solidFill>
                <a:latin typeface="微軟正黑體"/>
                <a:ea typeface="微軟正黑體"/>
                <a:cs typeface="+mn-cs"/>
              </a:rPr>
              <a:t>HA</a:t>
            </a:r>
            <a:r>
              <a:rPr lang="zh-TW" altLang="en-US" sz="2400" b="1" kern="1200" dirty="0">
                <a:solidFill>
                  <a:prstClr val="white"/>
                </a:solidFill>
                <a:latin typeface="微軟正黑體"/>
                <a:ea typeface="微軟正黑體"/>
                <a:cs typeface="+mn-cs"/>
              </a:rPr>
              <a:t>環境，成本高昂</a:t>
            </a:r>
          </a:p>
        </p:txBody>
      </p:sp>
      <p:sp>
        <p:nvSpPr>
          <p:cNvPr id="34" name="文字方塊 33"/>
          <p:cNvSpPr txBox="1"/>
          <p:nvPr/>
        </p:nvSpPr>
        <p:spPr>
          <a:xfrm>
            <a:off x="4857752" y="1857364"/>
            <a:ext cx="4143404" cy="2308324"/>
          </a:xfrm>
          <a:prstGeom prst="rect">
            <a:avLst/>
          </a:prstGeom>
          <a:noFill/>
        </p:spPr>
        <p:txBody>
          <a:bodyPr wrap="square" rtlCol="0">
            <a:spAutoFit/>
          </a:bodyPr>
          <a:lstStyle/>
          <a:p>
            <a:pPr algn="l" rtl="0">
              <a:buFont typeface="Wingdings" pitchFamily="2" charset="2"/>
              <a:buChar char="ü"/>
            </a:pPr>
            <a:r>
              <a:rPr lang="zh-TW" altLang="en-US" sz="2400" b="1" kern="1200" dirty="0">
                <a:solidFill>
                  <a:prstClr val="white"/>
                </a:solidFill>
                <a:latin typeface="微軟正黑體"/>
                <a:ea typeface="微軟正黑體"/>
                <a:cs typeface="+mn-cs"/>
              </a:rPr>
              <a:t>當機同時會影響多個應用程</a:t>
            </a:r>
            <a:r>
              <a:rPr lang="en-US" altLang="zh-TW" sz="2400" b="1" kern="1200" dirty="0">
                <a:solidFill>
                  <a:prstClr val="white"/>
                </a:solidFill>
                <a:latin typeface="微軟正黑體"/>
                <a:ea typeface="微軟正黑體"/>
                <a:cs typeface="+mn-cs"/>
              </a:rPr>
              <a:t/>
            </a:r>
            <a:br>
              <a:rPr lang="en-US" altLang="zh-TW" sz="2400" b="1" kern="1200" dirty="0">
                <a:solidFill>
                  <a:prstClr val="white"/>
                </a:solidFill>
                <a:latin typeface="微軟正黑體"/>
                <a:ea typeface="微軟正黑體"/>
                <a:cs typeface="+mn-cs"/>
              </a:rPr>
            </a:br>
            <a:r>
              <a:rPr lang="zh-TW" altLang="en-US" sz="2400" b="1" kern="1200" dirty="0">
                <a:solidFill>
                  <a:prstClr val="white"/>
                </a:solidFill>
                <a:latin typeface="微軟正黑體"/>
                <a:ea typeface="微軟正黑體"/>
                <a:cs typeface="+mn-cs"/>
              </a:rPr>
              <a:t>   式</a:t>
            </a:r>
            <a:endParaRPr lang="en-US" altLang="zh-TW" sz="2400" b="1" kern="1200" dirty="0">
              <a:solidFill>
                <a:prstClr val="white"/>
              </a:solidFill>
              <a:latin typeface="微軟正黑體"/>
              <a:ea typeface="微軟正黑體"/>
              <a:cs typeface="+mn-cs"/>
            </a:endParaRPr>
          </a:p>
          <a:p>
            <a:pPr algn="l" rtl="0">
              <a:buFont typeface="Wingdings" pitchFamily="2" charset="2"/>
              <a:buChar char="ü"/>
            </a:pPr>
            <a:r>
              <a:rPr lang="zh-TW" altLang="en-US" sz="2400" b="1" kern="1200" dirty="0">
                <a:solidFill>
                  <a:prstClr val="white"/>
                </a:solidFill>
                <a:latin typeface="微軟正黑體"/>
                <a:ea typeface="微軟正黑體"/>
                <a:cs typeface="+mn-cs"/>
              </a:rPr>
              <a:t>虛擬化整合</a:t>
            </a:r>
            <a:r>
              <a:rPr lang="en-US" altLang="zh-TW" sz="2400" b="1" kern="1200" dirty="0">
                <a:solidFill>
                  <a:prstClr val="white"/>
                </a:solidFill>
                <a:latin typeface="微軟正黑體"/>
                <a:ea typeface="微軟正黑體"/>
                <a:cs typeface="+mn-cs"/>
              </a:rPr>
              <a:t>HA</a:t>
            </a:r>
            <a:r>
              <a:rPr lang="zh-TW" altLang="en-US" sz="2400" b="1" kern="1200" dirty="0">
                <a:solidFill>
                  <a:prstClr val="white"/>
                </a:solidFill>
                <a:latin typeface="微軟正黑體"/>
                <a:ea typeface="微軟正黑體"/>
                <a:cs typeface="+mn-cs"/>
              </a:rPr>
              <a:t>可以充分利</a:t>
            </a:r>
            <a:r>
              <a:rPr lang="en-US" altLang="zh-TW" sz="2400" b="1" kern="1200" dirty="0">
                <a:solidFill>
                  <a:prstClr val="white"/>
                </a:solidFill>
                <a:latin typeface="微軟正黑體"/>
                <a:ea typeface="微軟正黑體"/>
                <a:cs typeface="+mn-cs"/>
              </a:rPr>
              <a:t/>
            </a:r>
            <a:br>
              <a:rPr lang="en-US" altLang="zh-TW" sz="2400" b="1" kern="1200" dirty="0">
                <a:solidFill>
                  <a:prstClr val="white"/>
                </a:solidFill>
                <a:latin typeface="微軟正黑體"/>
                <a:ea typeface="微軟正黑體"/>
                <a:cs typeface="+mn-cs"/>
              </a:rPr>
            </a:br>
            <a:r>
              <a:rPr lang="zh-TW" altLang="en-US" sz="2400" b="1" kern="1200" dirty="0">
                <a:solidFill>
                  <a:prstClr val="white"/>
                </a:solidFill>
                <a:latin typeface="微軟正黑體"/>
                <a:ea typeface="微軟正黑體"/>
                <a:cs typeface="+mn-cs"/>
              </a:rPr>
              <a:t>   用伺服器投資，同時提高可</a:t>
            </a:r>
            <a:r>
              <a:rPr lang="en-US" altLang="zh-TW" sz="2400" b="1" kern="1200" dirty="0">
                <a:solidFill>
                  <a:prstClr val="white"/>
                </a:solidFill>
                <a:latin typeface="微軟正黑體"/>
                <a:ea typeface="微軟正黑體"/>
                <a:cs typeface="+mn-cs"/>
              </a:rPr>
              <a:t/>
            </a:r>
            <a:br>
              <a:rPr lang="en-US" altLang="zh-TW" sz="2400" b="1" kern="1200" dirty="0">
                <a:solidFill>
                  <a:prstClr val="white"/>
                </a:solidFill>
                <a:latin typeface="微軟正黑體"/>
                <a:ea typeface="微軟正黑體"/>
                <a:cs typeface="+mn-cs"/>
              </a:rPr>
            </a:br>
            <a:r>
              <a:rPr lang="zh-TW" altLang="en-US" sz="2400" b="1" kern="1200" dirty="0">
                <a:solidFill>
                  <a:prstClr val="white"/>
                </a:solidFill>
                <a:latin typeface="微軟正黑體"/>
                <a:ea typeface="微軟正黑體"/>
                <a:cs typeface="+mn-cs"/>
              </a:rPr>
              <a:t>   用度</a:t>
            </a:r>
            <a:r>
              <a:rPr lang="en-US" altLang="zh-TW" sz="2400" b="1" kern="1200" dirty="0">
                <a:solidFill>
                  <a:prstClr val="white"/>
                </a:solidFill>
                <a:latin typeface="微軟正黑體"/>
                <a:ea typeface="微軟正黑體"/>
                <a:cs typeface="+mn-cs"/>
              </a:rPr>
              <a:t/>
            </a:r>
            <a:br>
              <a:rPr lang="en-US" altLang="zh-TW" sz="2400" b="1" kern="1200" dirty="0">
                <a:solidFill>
                  <a:prstClr val="white"/>
                </a:solidFill>
                <a:latin typeface="微軟正黑體"/>
                <a:ea typeface="微軟正黑體"/>
                <a:cs typeface="+mn-cs"/>
              </a:rPr>
            </a:br>
            <a:endParaRPr lang="zh-TW" altLang="en-US" sz="2400" b="1" kern="1200" dirty="0">
              <a:solidFill>
                <a:prstClr val="white"/>
              </a:solidFill>
              <a:latin typeface="微軟正黑體"/>
              <a:ea typeface="微軟正黑體"/>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27220" y="679372"/>
            <a:ext cx="8229600" cy="1143000"/>
          </a:xfrm>
        </p:spPr>
        <p:txBody>
          <a:bodyPr>
            <a:normAutofit fontScale="90000"/>
          </a:bodyPr>
          <a:lstStyle/>
          <a:p>
            <a: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快速轉移</a:t>
            </a:r>
            <a:r>
              <a:rPr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(Quick Migration)</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zh-TW" altLang="en-US" dirty="0" smtClean="0"/>
              <a:t>有多快</a:t>
            </a:r>
            <a:r>
              <a:rPr altLang="zh-TW" dirty="0" smtClean="0"/>
              <a:t>?</a:t>
            </a:r>
            <a:endParaRPr lang="en-US" dirty="0"/>
          </a:p>
        </p:txBody>
      </p:sp>
      <p:graphicFrame>
        <p:nvGraphicFramePr>
          <p:cNvPr id="21" name="Content Placeholder 4"/>
          <p:cNvGraphicFramePr>
            <a:graphicFrameLocks/>
          </p:cNvGraphicFramePr>
          <p:nvPr/>
        </p:nvGraphicFramePr>
        <p:xfrm>
          <a:off x="1211865" y="2286000"/>
          <a:ext cx="6720272" cy="412911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680068"/>
                <a:gridCol w="1680068"/>
                <a:gridCol w="1680068"/>
                <a:gridCol w="1680068"/>
              </a:tblGrid>
              <a:tr h="626598">
                <a:tc>
                  <a:txBody>
                    <a:bodyPr/>
                    <a:lstStyle/>
                    <a:p>
                      <a:pPr algn="ctr"/>
                      <a:r>
                        <a:rPr lang="en-US" sz="1700" dirty="0" smtClean="0">
                          <a:effectLst>
                            <a:outerShdw blurRad="38100" dist="38100" dir="2700000" algn="tl">
                              <a:srgbClr val="000000">
                                <a:alpha val="43137"/>
                              </a:srgbClr>
                            </a:outerShdw>
                          </a:effectLst>
                        </a:rPr>
                        <a:t>VM Memory</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1 </a:t>
                      </a:r>
                      <a:r>
                        <a:rPr lang="en-US" sz="1700" dirty="0" err="1" smtClean="0">
                          <a:effectLst>
                            <a:outerShdw blurRad="38100" dist="38100" dir="2700000" algn="tl">
                              <a:srgbClr val="000000">
                                <a:alpha val="43137"/>
                              </a:srgbClr>
                            </a:outerShdw>
                          </a:effectLst>
                        </a:rPr>
                        <a:t>GbE</a:t>
                      </a:r>
                      <a:r>
                        <a:rPr lang="en-US" sz="1700" dirty="0" smtClean="0">
                          <a:effectLst>
                            <a:outerShdw blurRad="38100" dist="38100" dir="2700000" algn="tl">
                              <a:srgbClr val="000000">
                                <a:alpha val="43137"/>
                              </a:srgbClr>
                            </a:outerShdw>
                          </a:effectLst>
                        </a:rPr>
                        <a:t> iSCSI</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2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c>
                  <a:txBody>
                    <a:bodyPr/>
                    <a:lstStyle/>
                    <a:p>
                      <a:pPr algn="ctr"/>
                      <a:r>
                        <a:rPr lang="en-US" sz="1700" dirty="0" smtClean="0">
                          <a:effectLst>
                            <a:outerShdw blurRad="38100" dist="38100" dir="2700000" algn="tl">
                              <a:srgbClr val="000000">
                                <a:alpha val="43137"/>
                              </a:srgbClr>
                            </a:outerShdw>
                          </a:effectLst>
                        </a:rPr>
                        <a:t>4 Gb</a:t>
                      </a:r>
                      <a:r>
                        <a:rPr lang="en-US" sz="1700" baseline="0" dirty="0" smtClean="0">
                          <a:effectLst>
                            <a:outerShdw blurRad="38100" dist="38100" dir="2700000" algn="tl">
                              <a:srgbClr val="000000">
                                <a:alpha val="43137"/>
                              </a:srgbClr>
                            </a:outerShdw>
                          </a:effectLst>
                        </a:rPr>
                        <a:t> FC</a:t>
                      </a:r>
                      <a:endParaRPr lang="en-US" sz="1700" dirty="0">
                        <a:effectLst>
                          <a:outerShdw blurRad="38100" dist="38100" dir="2700000" algn="tl">
                            <a:srgbClr val="000000">
                              <a:alpha val="43137"/>
                            </a:srgbClr>
                          </a:outerShdw>
                        </a:effectLst>
                      </a:endParaRPr>
                    </a:p>
                  </a:txBody>
                  <a:tcPr marL="51779" marR="51779" marT="38100" marB="38100"/>
                </a:tc>
              </a:tr>
              <a:tr h="622638">
                <a:tc>
                  <a:txBody>
                    <a:bodyPr/>
                    <a:lstStyle/>
                    <a:p>
                      <a:pPr algn="ctr"/>
                      <a:r>
                        <a:rPr lang="en-US" sz="1600" dirty="0" smtClean="0">
                          <a:effectLst>
                            <a:outerShdw blurRad="38100" dist="38100" dir="2700000" algn="tl">
                              <a:srgbClr val="000000">
                                <a:alpha val="43137"/>
                              </a:srgbClr>
                            </a:outerShdw>
                          </a:effectLst>
                        </a:rPr>
                        <a:t>512 MB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 4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seconds</a:t>
                      </a:r>
                      <a:endParaRPr lang="en-US" sz="1600" dirty="0">
                        <a:effectLst>
                          <a:outerShdw blurRad="38100" dist="38100" dir="2700000" algn="tl">
                            <a:srgbClr val="000000">
                              <a:alpha val="43137"/>
                            </a:srgbClr>
                          </a:outerShdw>
                        </a:effectLst>
                      </a:endParaRP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1 GB </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~8 second</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 4 seconds</a:t>
                      </a: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2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~16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~8 seconds</a:t>
                      </a:r>
                    </a:p>
                  </a:txBody>
                  <a:tcPr marL="51779" marR="51779" marT="38100" marB="38100" anchor="ctr"/>
                </a:tc>
              </a:tr>
              <a:tr h="817303">
                <a:tc>
                  <a:txBody>
                    <a:bodyPr/>
                    <a:lstStyle/>
                    <a:p>
                      <a:pPr algn="ctr"/>
                      <a:r>
                        <a:rPr lang="en-US" sz="1600" dirty="0" smtClean="0">
                          <a:effectLst>
                            <a:outerShdw blurRad="38100" dist="38100" dir="2700000" algn="tl">
                              <a:srgbClr val="000000">
                                <a:alpha val="43137"/>
                              </a:srgbClr>
                            </a:outerShdw>
                          </a:effectLst>
                        </a:rPr>
                        <a:t>4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~32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~16 seconds</a:t>
                      </a:r>
                    </a:p>
                  </a:txBody>
                  <a:tcPr marL="51779" marR="51779" marT="38100" marB="38100" anchor="ctr"/>
                </a:tc>
              </a:tr>
              <a:tr h="622638">
                <a:tc>
                  <a:txBody>
                    <a:bodyPr/>
                    <a:lstStyle/>
                    <a:p>
                      <a:pPr algn="ctr"/>
                      <a:r>
                        <a:rPr lang="en-US" sz="1600" dirty="0" smtClean="0">
                          <a:effectLst>
                            <a:outerShdw blurRad="38100" dist="38100" dir="2700000" algn="tl">
                              <a:srgbClr val="000000">
                                <a:alpha val="43137"/>
                              </a:srgbClr>
                            </a:outerShdw>
                          </a:effectLst>
                        </a:rPr>
                        <a:t>8 GB</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~2 minutes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algn="ctr"/>
                      <a:r>
                        <a:rPr lang="en-US" sz="1600" dirty="0" smtClean="0">
                          <a:effectLst>
                            <a:outerShdw blurRad="38100" dist="38100" dir="2700000" algn="tl">
                              <a:srgbClr val="000000">
                                <a:alpha val="43137"/>
                              </a:srgbClr>
                            </a:outerShdw>
                          </a:effectLst>
                        </a:rPr>
                        <a:t>~64 seconds</a:t>
                      </a:r>
                      <a:endParaRPr lang="en-US" sz="1600" dirty="0">
                        <a:effectLst>
                          <a:outerShdw blurRad="38100" dist="38100" dir="2700000" algn="tl">
                            <a:srgbClr val="000000">
                              <a:alpha val="43137"/>
                            </a:srgbClr>
                          </a:outerShdw>
                        </a:effectLst>
                      </a:endParaRPr>
                    </a:p>
                  </a:txBody>
                  <a:tcPr marL="51779" marR="51779" marT="38100" marB="38100" anchor="ctr"/>
                </a:tc>
                <a:tc>
                  <a:txBody>
                    <a:bodyPr/>
                    <a:lstStyle/>
                    <a:p>
                      <a:pPr marL="0" marR="0" indent="0" algn="ctr" defTabSz="914364"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~32 seconds</a:t>
                      </a:r>
                    </a:p>
                  </a:txBody>
                  <a:tcPr marL="51779" marR="51779" marT="38100" marB="38100" anchor="ct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36551" y="0"/>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實機展示</a:t>
            </a:r>
            <a:endParaRPr kumimoji="1" lang="zh-TW" altLang="en-US" sz="4800"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pic>
        <p:nvPicPr>
          <p:cNvPr id="7" name="Picture 2" descr="C:\Users\agoodman\AppData\Local\Temp\Rar$DI09.906\Computers-Listview.png"/>
          <p:cNvPicPr>
            <a:picLocks noChangeAspect="1" noChangeArrowheads="1"/>
          </p:cNvPicPr>
          <p:nvPr/>
        </p:nvPicPr>
        <p:blipFill>
          <a:blip r:embed="rId2"/>
          <a:srcRect/>
          <a:stretch>
            <a:fillRect/>
          </a:stretch>
        </p:blipFill>
        <p:spPr bwMode="auto">
          <a:xfrm>
            <a:off x="3628617" y="2586402"/>
            <a:ext cx="4986746" cy="309735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8" name="文字方塊 7"/>
          <p:cNvSpPr txBox="1"/>
          <p:nvPr/>
        </p:nvSpPr>
        <p:spPr>
          <a:xfrm>
            <a:off x="385762" y="1528763"/>
            <a:ext cx="8143876" cy="954107"/>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快速轉移</a:t>
            </a:r>
            <a:r>
              <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(Quick Migration)</a:t>
            </a: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，降低</a:t>
            </a:r>
            <a:r>
              <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downtime</a:t>
            </a:r>
          </a:p>
          <a:p>
            <a:pPr algn="l" rtl="0" fontAlgn="base">
              <a:spcBef>
                <a:spcPct val="0"/>
              </a:spcBef>
              <a:spcAft>
                <a:spcPct val="0"/>
              </a:spcAft>
              <a:buFont typeface="Arial" pitchFamily="34" charset="0"/>
              <a:buChar char="•"/>
            </a:pP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整合</a:t>
            </a:r>
            <a:r>
              <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Storage</a:t>
            </a:r>
            <a:r>
              <a:rPr kumimoji="1" lang="zh-TW" altLang="en-US"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虛擬化，建立異地備援機制</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圓角矩形 120"/>
          <p:cNvSpPr/>
          <p:nvPr/>
        </p:nvSpPr>
        <p:spPr>
          <a:xfrm>
            <a:off x="692722" y="2549236"/>
            <a:ext cx="8285018" cy="38654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2" name="群組 110"/>
          <p:cNvGrpSpPr/>
          <p:nvPr/>
        </p:nvGrpSpPr>
        <p:grpSpPr>
          <a:xfrm>
            <a:off x="806633" y="3126482"/>
            <a:ext cx="4114801" cy="3103972"/>
            <a:chOff x="1083733" y="2766252"/>
            <a:chExt cx="4114801" cy="3103972"/>
          </a:xfrm>
        </p:grpSpPr>
        <p:sp>
          <p:nvSpPr>
            <p:cNvPr id="4" name="圓角矩形 3"/>
            <p:cNvSpPr/>
            <p:nvPr/>
          </p:nvSpPr>
          <p:spPr>
            <a:xfrm>
              <a:off x="1272822" y="2766252"/>
              <a:ext cx="3736622" cy="31039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grpSp>
          <p:nvGrpSpPr>
            <p:cNvPr id="3" name="群組 22"/>
            <p:cNvGrpSpPr/>
            <p:nvPr/>
          </p:nvGrpSpPr>
          <p:grpSpPr>
            <a:xfrm>
              <a:off x="1083733" y="3138311"/>
              <a:ext cx="4114801" cy="1438806"/>
              <a:chOff x="1049866" y="3138311"/>
              <a:chExt cx="4114801" cy="1438806"/>
            </a:xfrm>
          </p:grpSpPr>
          <p:grpSp>
            <p:nvGrpSpPr>
              <p:cNvPr id="7" name="群組 10"/>
              <p:cNvGrpSpPr/>
              <p:nvPr/>
            </p:nvGrpSpPr>
            <p:grpSpPr>
              <a:xfrm>
                <a:off x="1049866" y="3138311"/>
                <a:ext cx="2308579" cy="1438806"/>
                <a:chOff x="5077123" y="2967250"/>
                <a:chExt cx="4414756" cy="3071738"/>
              </a:xfrm>
            </p:grpSpPr>
            <p:pic>
              <p:nvPicPr>
                <p:cNvPr id="12"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13"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8" name="群組 13"/>
              <p:cNvGrpSpPr/>
              <p:nvPr/>
            </p:nvGrpSpPr>
            <p:grpSpPr>
              <a:xfrm>
                <a:off x="2856088" y="3138311"/>
                <a:ext cx="2308579" cy="1438806"/>
                <a:chOff x="5077123" y="2967250"/>
                <a:chExt cx="4414756" cy="3071738"/>
              </a:xfrm>
            </p:grpSpPr>
            <p:pic>
              <p:nvPicPr>
                <p:cNvPr id="15"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16"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grpSp>
      <p:sp>
        <p:nvSpPr>
          <p:cNvPr id="6" name="文字版面配置區 5"/>
          <p:cNvSpPr>
            <a:spLocks noGrp="1"/>
          </p:cNvSpPr>
          <p:nvPr>
            <p:ph type="body" idx="1"/>
          </p:nvPr>
        </p:nvSpPr>
        <p:spPr>
          <a:xfrm>
            <a:off x="336551" y="0"/>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彈指備援</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三效合一</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無限延伸</a:t>
            </a:r>
            <a:endParaRPr kumimoji="1" lang="zh-TW" altLang="en-US" sz="4000"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sp>
        <p:nvSpPr>
          <p:cNvPr id="5" name="文字方塊 4"/>
          <p:cNvSpPr txBox="1"/>
          <p:nvPr/>
        </p:nvSpPr>
        <p:spPr>
          <a:xfrm>
            <a:off x="385761" y="1528763"/>
            <a:ext cx="8758239" cy="954107"/>
          </a:xfrm>
          <a:prstGeom prst="rect">
            <a:avLst/>
          </a:prstGeom>
          <a:noFill/>
        </p:spPr>
        <p:txBody>
          <a:bodyPr wrap="square" rtlCol="0">
            <a:spAutoFit/>
          </a:bodyPr>
          <a:lstStyle/>
          <a:p>
            <a:pPr fontAlgn="base">
              <a:spcBef>
                <a:spcPct val="0"/>
              </a:spcBef>
              <a:spcAft>
                <a:spcPct val="0"/>
              </a:spcAft>
              <a:buFont typeface="Arial" pitchFamily="34" charset="0"/>
              <a:buChar char="•"/>
            </a:pPr>
            <a:r>
              <a:rPr kumimoji="1" lang="zh-TW" altLang="en-US"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完整結合</a:t>
            </a:r>
            <a:r>
              <a:rPr kumimoji="1" lang="en-US" altLang="zh-TW"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容錯移轉叢集 </a:t>
            </a:r>
            <a:r>
              <a:rPr kumimoji="1" lang="en-US" altLang="zh-TW"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a:t>
            </a: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伺服器</a:t>
            </a:r>
            <a:r>
              <a:rPr kumimoji="1" lang="zh-TW" altLang="en-US"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虛擬化</a:t>
            </a:r>
            <a:r>
              <a:rPr kumimoji="1" lang="en-US" altLang="zh-TW"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 </a:t>
            </a:r>
            <a:r>
              <a:rPr kumimoji="1" lang="zh-TW" altLang="en-US"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儲存虛擬化 </a:t>
            </a:r>
            <a:endParaRPr kumimoji="1" lang="en-US" altLang="zh-TW"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algn="l" rtl="0" fontAlgn="base">
              <a:spcBef>
                <a:spcPct val="0"/>
              </a:spcBef>
              <a:spcAft>
                <a:spcPct val="0"/>
              </a:spcAft>
              <a:buFont typeface="Arial" pitchFamily="34" charset="0"/>
              <a:buChar char="•"/>
            </a:pP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容錯叢集完全控制</a:t>
            </a:r>
            <a:r>
              <a:rPr kumimoji="1" lang="en-US" altLang="zh-TW"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 </a:t>
            </a: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自動儲存操作</a:t>
            </a:r>
            <a:r>
              <a:rPr kumimoji="1" lang="en-US" altLang="zh-TW"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 </a:t>
            </a: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自動 儲存複製轉向</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6" name="Oval 102"/>
          <p:cNvSpPr/>
          <p:nvPr/>
        </p:nvSpPr>
        <p:spPr bwMode="auto">
          <a:xfrm>
            <a:off x="1698455" y="5474097"/>
            <a:ext cx="2326866" cy="1016000"/>
          </a:xfrm>
          <a:prstGeom prst="ellipse">
            <a:avLst/>
          </a:prstGeom>
          <a:solidFill>
            <a:srgbClr val="000374">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pic>
        <p:nvPicPr>
          <p:cNvPr id="9" name="Picture 57" descr="NSS.GIF"/>
          <p:cNvPicPr>
            <a:picLocks noChangeAspect="1"/>
          </p:cNvPicPr>
          <p:nvPr/>
        </p:nvPicPr>
        <p:blipFill>
          <a:blip r:embed="rId4"/>
          <a:srcRect/>
          <a:stretch>
            <a:fillRect/>
          </a:stretch>
        </p:blipFill>
        <p:spPr bwMode="auto">
          <a:xfrm>
            <a:off x="2011054" y="5012403"/>
            <a:ext cx="1705958" cy="574582"/>
          </a:xfrm>
          <a:prstGeom prst="rect">
            <a:avLst/>
          </a:prstGeom>
          <a:noFill/>
          <a:ln w="9525">
            <a:noFill/>
            <a:miter lim="800000"/>
            <a:headEnd/>
            <a:tailEnd/>
          </a:ln>
        </p:spPr>
      </p:pic>
      <p:pic>
        <p:nvPicPr>
          <p:cNvPr id="46" name="Picture 193" descr="Disk-blue"/>
          <p:cNvPicPr>
            <a:picLocks noChangeArrowheads="1"/>
          </p:cNvPicPr>
          <p:nvPr/>
        </p:nvPicPr>
        <p:blipFill>
          <a:blip r:embed="rId5"/>
          <a:srcRect/>
          <a:stretch>
            <a:fillRect/>
          </a:stretch>
        </p:blipFill>
        <p:spPr bwMode="auto">
          <a:xfrm>
            <a:off x="2369968" y="4200181"/>
            <a:ext cx="438150" cy="411163"/>
          </a:xfrm>
          <a:prstGeom prst="rect">
            <a:avLst/>
          </a:prstGeom>
          <a:noFill/>
          <a:ln w="9525">
            <a:noFill/>
            <a:miter lim="800000"/>
            <a:headEnd/>
            <a:tailEnd/>
          </a:ln>
        </p:spPr>
      </p:pic>
      <p:pic>
        <p:nvPicPr>
          <p:cNvPr id="47" name="Picture 193" descr="Disk-blue"/>
          <p:cNvPicPr>
            <a:picLocks noChangeArrowheads="1"/>
          </p:cNvPicPr>
          <p:nvPr/>
        </p:nvPicPr>
        <p:blipFill>
          <a:blip r:embed="rId5"/>
          <a:srcRect/>
          <a:stretch>
            <a:fillRect/>
          </a:stretch>
        </p:blipFill>
        <p:spPr bwMode="auto">
          <a:xfrm>
            <a:off x="4149545" y="4200181"/>
            <a:ext cx="438150" cy="411163"/>
          </a:xfrm>
          <a:prstGeom prst="rect">
            <a:avLst/>
          </a:prstGeom>
          <a:noFill/>
          <a:ln w="9525">
            <a:noFill/>
            <a:miter lim="800000"/>
            <a:headEnd/>
            <a:tailEnd/>
          </a:ln>
        </p:spPr>
      </p:pic>
      <p:sp>
        <p:nvSpPr>
          <p:cNvPr id="51" name="文字方塊 50"/>
          <p:cNvSpPr txBox="1"/>
          <p:nvPr/>
        </p:nvSpPr>
        <p:spPr>
          <a:xfrm>
            <a:off x="910147" y="4936808"/>
            <a:ext cx="1338828" cy="369332"/>
          </a:xfrm>
          <a:prstGeom prst="rect">
            <a:avLst/>
          </a:prstGeom>
          <a:noFill/>
        </p:spPr>
        <p:txBody>
          <a:bodyPr wrap="none" rtlCol="0">
            <a:spAutoFit/>
          </a:bodyPr>
          <a:lstStyle/>
          <a:p>
            <a:r>
              <a:rPr kumimoji="1" lang="zh-TW" alt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儲存伺服器</a:t>
            </a:r>
            <a:endPar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8" name="Picture 193" descr="Disk-blue"/>
          <p:cNvPicPr>
            <a:picLocks noChangeArrowheads="1"/>
          </p:cNvPicPr>
          <p:nvPr/>
        </p:nvPicPr>
        <p:blipFill>
          <a:blip r:embed="rId5"/>
          <a:srcRect/>
          <a:stretch>
            <a:fillRect/>
          </a:stretch>
        </p:blipFill>
        <p:spPr bwMode="auto">
          <a:xfrm>
            <a:off x="2231655" y="5706251"/>
            <a:ext cx="438150" cy="411163"/>
          </a:xfrm>
          <a:prstGeom prst="rect">
            <a:avLst/>
          </a:prstGeom>
          <a:noFill/>
          <a:ln w="9525">
            <a:noFill/>
            <a:miter lim="800000"/>
            <a:headEnd/>
            <a:tailEnd/>
          </a:ln>
        </p:spPr>
      </p:pic>
      <p:cxnSp>
        <p:nvCxnSpPr>
          <p:cNvPr id="80" name="直線接點 79"/>
          <p:cNvCxnSpPr/>
          <p:nvPr/>
        </p:nvCxnSpPr>
        <p:spPr>
          <a:xfrm rot="16200000" flipH="1">
            <a:off x="1993532" y="4559554"/>
            <a:ext cx="545566" cy="33809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rot="5400000">
            <a:off x="3057771" y="4548029"/>
            <a:ext cx="660826" cy="276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1" name="文字方塊 90"/>
          <p:cNvSpPr txBox="1"/>
          <p:nvPr/>
        </p:nvSpPr>
        <p:spPr>
          <a:xfrm>
            <a:off x="1863364" y="6449329"/>
            <a:ext cx="2043953" cy="338554"/>
          </a:xfrm>
          <a:prstGeom prst="rect">
            <a:avLst/>
          </a:prstGeom>
          <a:noFill/>
        </p:spPr>
        <p:txBody>
          <a:bodyPr wrap="square" rtlCol="0">
            <a:spAutoFit/>
          </a:bodyPr>
          <a:lstStyle/>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虛擬化網路儲存服務</a:t>
            </a:r>
            <a:endParaRPr kumimoji="1" lang="zh-TW" altLang="en-US" sz="16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1" name="文字方塊 100"/>
          <p:cNvSpPr txBox="1"/>
          <p:nvPr/>
        </p:nvSpPr>
        <p:spPr>
          <a:xfrm>
            <a:off x="2437071" y="4747346"/>
            <a:ext cx="828168" cy="276999"/>
          </a:xfrm>
          <a:prstGeom prst="rect">
            <a:avLst/>
          </a:prstGeom>
          <a:noFill/>
          <a:effectLst>
            <a:glow rad="228600">
              <a:schemeClr val="accent3">
                <a:satMod val="175000"/>
                <a:alpha val="40000"/>
              </a:schemeClr>
            </a:glow>
          </a:effectLst>
        </p:spPr>
        <p:txBody>
          <a:bodyPr wrap="square" rtlCol="0">
            <a:spAutoFit/>
          </a:bodyPr>
          <a:lstStyle/>
          <a:p>
            <a:r>
              <a:rPr kumimoji="1" lang="en-US" altLang="zh-TW" sz="1200"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FC/iSCSI</a:t>
            </a:r>
            <a:endParaRPr kumimoji="1" lang="zh-TW" altLang="en-US" sz="1200" b="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05" name="Picture 2" descr="\\.PSF\Parallels Share\DDC\Server-Virtual-2U.png"/>
          <p:cNvPicPr>
            <a:picLocks noChangeAspect="1" noChangeArrowheads="1"/>
          </p:cNvPicPr>
          <p:nvPr/>
        </p:nvPicPr>
        <p:blipFill>
          <a:blip r:embed="rId6"/>
          <a:srcRect/>
          <a:stretch>
            <a:fillRect/>
          </a:stretch>
        </p:blipFill>
        <p:spPr bwMode="auto">
          <a:xfrm>
            <a:off x="1313494" y="3356713"/>
            <a:ext cx="1314106" cy="803806"/>
          </a:xfrm>
          <a:prstGeom prst="rect">
            <a:avLst/>
          </a:prstGeom>
          <a:noFill/>
        </p:spPr>
      </p:pic>
      <p:pic>
        <p:nvPicPr>
          <p:cNvPr id="106" name="Picture 2" descr="\\.PSF\Parallels Share\DDC\Server-Virtual-2U.png"/>
          <p:cNvPicPr>
            <a:picLocks noChangeAspect="1" noChangeArrowheads="1"/>
          </p:cNvPicPr>
          <p:nvPr/>
        </p:nvPicPr>
        <p:blipFill>
          <a:blip r:embed="rId6"/>
          <a:srcRect/>
          <a:stretch>
            <a:fillRect/>
          </a:stretch>
        </p:blipFill>
        <p:spPr bwMode="auto">
          <a:xfrm>
            <a:off x="3126926" y="3387449"/>
            <a:ext cx="1314106" cy="803806"/>
          </a:xfrm>
          <a:prstGeom prst="rect">
            <a:avLst/>
          </a:prstGeom>
          <a:noFill/>
        </p:spPr>
      </p:pic>
      <p:pic>
        <p:nvPicPr>
          <p:cNvPr id="109" name="Picture 2" descr="C:\Program Files\Microsoft Resource DVD Artwork\DVD_ART\Artwork_Imagery\Shapes and Graphics\Arrows - arrow\Straight\arrow swoosh.png"/>
          <p:cNvPicPr>
            <a:picLocks noChangeAspect="1" noChangeArrowheads="1"/>
          </p:cNvPicPr>
          <p:nvPr/>
        </p:nvPicPr>
        <p:blipFill>
          <a:blip r:embed="rId7" cstate="print">
            <a:duotone>
              <a:schemeClr val="accent6">
                <a:shade val="45000"/>
                <a:satMod val="135000"/>
              </a:schemeClr>
              <a:prstClr val="white"/>
            </a:duotone>
            <a:lum contrast="70000"/>
          </a:blip>
          <a:srcRect/>
          <a:stretch>
            <a:fillRect/>
          </a:stretch>
        </p:blipFill>
        <p:spPr bwMode="auto">
          <a:xfrm>
            <a:off x="2542941" y="3488145"/>
            <a:ext cx="739378" cy="438601"/>
          </a:xfrm>
          <a:prstGeom prst="rect">
            <a:avLst/>
          </a:prstGeom>
          <a:noFill/>
        </p:spPr>
      </p:pic>
      <p:sp>
        <p:nvSpPr>
          <p:cNvPr id="122" name="文字方塊 121"/>
          <p:cNvSpPr txBox="1"/>
          <p:nvPr/>
        </p:nvSpPr>
        <p:spPr>
          <a:xfrm>
            <a:off x="3789229" y="2553829"/>
            <a:ext cx="3006435" cy="523220"/>
          </a:xfrm>
          <a:prstGeom prst="rect">
            <a:avLst/>
          </a:prstGeom>
          <a:noFill/>
        </p:spPr>
        <p:txBody>
          <a:bodyPr wrap="square" rtlCol="0">
            <a:spAutoFit/>
          </a:bodyPr>
          <a:lstStyle/>
          <a:p>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容錯移轉叢集</a:t>
            </a:r>
            <a:endParaRPr kumimoji="1" lang="zh-TW" altLang="en-US" sz="28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3" name="TextBox 134"/>
          <p:cNvSpPr txBox="1"/>
          <p:nvPr/>
        </p:nvSpPr>
        <p:spPr>
          <a:xfrm>
            <a:off x="2379128" y="2955729"/>
            <a:ext cx="12192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dirty="0" smtClean="0"/>
              <a:t>甲地</a:t>
            </a:r>
            <a:endParaRPr lang="en-US" dirty="0"/>
          </a:p>
        </p:txBody>
      </p:sp>
      <p:grpSp>
        <p:nvGrpSpPr>
          <p:cNvPr id="10" name="群組 70"/>
          <p:cNvGrpSpPr/>
          <p:nvPr/>
        </p:nvGrpSpPr>
        <p:grpSpPr>
          <a:xfrm>
            <a:off x="4752099" y="2955729"/>
            <a:ext cx="4114801" cy="3847522"/>
            <a:chOff x="4752099" y="2955729"/>
            <a:chExt cx="4114801" cy="3847522"/>
          </a:xfrm>
        </p:grpSpPr>
        <p:grpSp>
          <p:nvGrpSpPr>
            <p:cNvPr id="11" name="群組 111"/>
            <p:cNvGrpSpPr/>
            <p:nvPr/>
          </p:nvGrpSpPr>
          <p:grpSpPr>
            <a:xfrm>
              <a:off x="4752099" y="3126482"/>
              <a:ext cx="4114801" cy="3103972"/>
              <a:chOff x="1083733" y="2766252"/>
              <a:chExt cx="4114801" cy="3103972"/>
            </a:xfrm>
          </p:grpSpPr>
          <p:sp>
            <p:nvSpPr>
              <p:cNvPr id="113" name="圓角矩形 112"/>
              <p:cNvSpPr/>
              <p:nvPr/>
            </p:nvSpPr>
            <p:spPr>
              <a:xfrm>
                <a:off x="1272822" y="2766252"/>
                <a:ext cx="3736622" cy="31039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grpSp>
            <p:nvGrpSpPr>
              <p:cNvPr id="14" name="群組 113"/>
              <p:cNvGrpSpPr/>
              <p:nvPr/>
            </p:nvGrpSpPr>
            <p:grpSpPr>
              <a:xfrm>
                <a:off x="1083733" y="3138311"/>
                <a:ext cx="4114801" cy="1438806"/>
                <a:chOff x="1049866" y="3138311"/>
                <a:chExt cx="4114801" cy="1438806"/>
              </a:xfrm>
            </p:grpSpPr>
            <p:grpSp>
              <p:nvGrpSpPr>
                <p:cNvPr id="17" name="群組 114"/>
                <p:cNvGrpSpPr/>
                <p:nvPr/>
              </p:nvGrpSpPr>
              <p:grpSpPr>
                <a:xfrm>
                  <a:off x="1049866" y="3138311"/>
                  <a:ext cx="2308579" cy="1438806"/>
                  <a:chOff x="5077123" y="2967250"/>
                  <a:chExt cx="4414756" cy="3071738"/>
                </a:xfrm>
              </p:grpSpPr>
              <p:pic>
                <p:nvPicPr>
                  <p:cNvPr id="119"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120"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18" name="群組 115"/>
                <p:cNvGrpSpPr/>
                <p:nvPr/>
              </p:nvGrpSpPr>
              <p:grpSpPr>
                <a:xfrm>
                  <a:off x="2856088" y="3138311"/>
                  <a:ext cx="2308579" cy="1438806"/>
                  <a:chOff x="5077123" y="2967250"/>
                  <a:chExt cx="4414756" cy="3071738"/>
                </a:xfrm>
              </p:grpSpPr>
              <p:pic>
                <p:nvPicPr>
                  <p:cNvPr id="117"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118"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grpSp>
        <p:sp>
          <p:nvSpPr>
            <p:cNvPr id="37" name="Oval 102"/>
            <p:cNvSpPr/>
            <p:nvPr/>
          </p:nvSpPr>
          <p:spPr bwMode="auto">
            <a:xfrm>
              <a:off x="5626989" y="5451519"/>
              <a:ext cx="2326866" cy="1016000"/>
            </a:xfrm>
            <a:prstGeom prst="ellipse">
              <a:avLst/>
            </a:prstGeom>
            <a:solidFill>
              <a:srgbClr val="000374">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pic>
          <p:nvPicPr>
            <p:cNvPr id="34" name="Picture 57" descr="NSS.GIF"/>
            <p:cNvPicPr>
              <a:picLocks noChangeAspect="1"/>
            </p:cNvPicPr>
            <p:nvPr/>
          </p:nvPicPr>
          <p:blipFill>
            <a:blip r:embed="rId4"/>
            <a:srcRect/>
            <a:stretch>
              <a:fillRect/>
            </a:stretch>
          </p:blipFill>
          <p:spPr bwMode="auto">
            <a:xfrm>
              <a:off x="5956520" y="5012403"/>
              <a:ext cx="1705958" cy="574582"/>
            </a:xfrm>
            <a:prstGeom prst="rect">
              <a:avLst/>
            </a:prstGeom>
            <a:noFill/>
            <a:ln w="9525">
              <a:noFill/>
              <a:miter lim="800000"/>
              <a:headEnd/>
              <a:tailEnd/>
            </a:ln>
          </p:spPr>
        </p:pic>
        <p:sp>
          <p:nvSpPr>
            <p:cNvPr id="52" name="文字方塊 51"/>
            <p:cNvSpPr txBox="1"/>
            <p:nvPr/>
          </p:nvSpPr>
          <p:spPr>
            <a:xfrm>
              <a:off x="7415182" y="4936807"/>
              <a:ext cx="1338828" cy="369332"/>
            </a:xfrm>
            <a:prstGeom prst="rect">
              <a:avLst/>
            </a:prstGeom>
            <a:noFill/>
          </p:spPr>
          <p:txBody>
            <a:bodyPr wrap="none" rtlCol="0">
              <a:spAutoFit/>
            </a:bodyPr>
            <a:lstStyle/>
            <a:p>
              <a:r>
                <a:rPr kumimoji="1" lang="zh-TW" alt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儲存伺服器</a:t>
              </a:r>
              <a:endPar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19" name="群組 67"/>
            <p:cNvGrpSpPr/>
            <p:nvPr/>
          </p:nvGrpSpPr>
          <p:grpSpPr>
            <a:xfrm>
              <a:off x="6076870" y="5721620"/>
              <a:ext cx="446401" cy="418501"/>
              <a:chOff x="6392390" y="5361390"/>
              <a:chExt cx="446401" cy="418501"/>
            </a:xfrm>
          </p:grpSpPr>
          <p:pic>
            <p:nvPicPr>
              <p:cNvPr id="59" name="Picture 75" descr="Disk-red.gif"/>
              <p:cNvPicPr>
                <a:picLocks noChangeAspect="1"/>
              </p:cNvPicPr>
              <p:nvPr/>
            </p:nvPicPr>
            <p:blipFill>
              <a:blip r:embed="rId8"/>
              <a:stretch>
                <a:fillRect/>
              </a:stretch>
            </p:blipFill>
            <p:spPr>
              <a:xfrm>
                <a:off x="6392390" y="5361390"/>
                <a:ext cx="446401" cy="418501"/>
              </a:xfrm>
              <a:prstGeom prst="rect">
                <a:avLst/>
              </a:prstGeom>
            </p:spPr>
          </p:pic>
          <p:sp>
            <p:nvSpPr>
              <p:cNvPr id="61" name="TextBox 133"/>
              <p:cNvSpPr txBox="1">
                <a:spLocks noChangeArrowheads="1"/>
              </p:cNvSpPr>
              <p:nvPr/>
            </p:nvSpPr>
            <p:spPr bwMode="auto">
              <a:xfrm>
                <a:off x="6400799" y="5480995"/>
                <a:ext cx="414939"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grpSp>
          <p:nvGrpSpPr>
            <p:cNvPr id="20" name="群組 63"/>
            <p:cNvGrpSpPr/>
            <p:nvPr/>
          </p:nvGrpSpPr>
          <p:grpSpPr>
            <a:xfrm>
              <a:off x="6585546" y="5721620"/>
              <a:ext cx="466299" cy="425609"/>
              <a:chOff x="6907126" y="5361390"/>
              <a:chExt cx="466299" cy="425609"/>
            </a:xfrm>
          </p:grpSpPr>
          <p:pic>
            <p:nvPicPr>
              <p:cNvPr id="56"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62" name="TextBox 133"/>
              <p:cNvSpPr txBox="1">
                <a:spLocks noChangeArrowheads="1"/>
              </p:cNvSpPr>
              <p:nvPr/>
            </p:nvSpPr>
            <p:spPr bwMode="auto">
              <a:xfrm>
                <a:off x="6921280" y="5473311"/>
                <a:ext cx="437991" cy="261610"/>
              </a:xfrm>
              <a:prstGeom prst="rect">
                <a:avLst/>
              </a:prstGeom>
              <a:noFill/>
              <a:ln w="9525">
                <a:noFill/>
                <a:miter lim="800000"/>
                <a:headEnd/>
                <a:tailEnd/>
              </a:ln>
            </p:spPr>
            <p:txBody>
              <a:bodyPr wrap="square" lIns="36000" rIns="36000">
                <a:spAutoFit/>
              </a:bodyPr>
              <a:lstStyle/>
              <a:p>
                <a:pPr algn="ctr" eaLnBrk="0" hangingPunct="0"/>
                <a:r>
                  <a:rPr lang="en-US" sz="1100" dirty="0" smtClean="0"/>
                  <a:t>12:00</a:t>
                </a:r>
                <a:endParaRPr lang="en-US" sz="1100" dirty="0"/>
              </a:p>
            </p:txBody>
          </p:sp>
        </p:grpSp>
        <p:grpSp>
          <p:nvGrpSpPr>
            <p:cNvPr id="21" name="群組 64"/>
            <p:cNvGrpSpPr/>
            <p:nvPr/>
          </p:nvGrpSpPr>
          <p:grpSpPr>
            <a:xfrm>
              <a:off x="7114120" y="5721620"/>
              <a:ext cx="466299" cy="425609"/>
              <a:chOff x="6907126" y="5361390"/>
              <a:chExt cx="466299" cy="425609"/>
            </a:xfrm>
          </p:grpSpPr>
          <p:pic>
            <p:nvPicPr>
              <p:cNvPr id="66"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67" name="TextBox 133"/>
              <p:cNvSpPr txBox="1">
                <a:spLocks noChangeArrowheads="1"/>
              </p:cNvSpPr>
              <p:nvPr/>
            </p:nvSpPr>
            <p:spPr bwMode="auto">
              <a:xfrm>
                <a:off x="6921280" y="5473311"/>
                <a:ext cx="437991" cy="261610"/>
              </a:xfrm>
              <a:prstGeom prst="rect">
                <a:avLst/>
              </a:prstGeom>
              <a:noFill/>
              <a:ln w="9525">
                <a:noFill/>
                <a:miter lim="800000"/>
                <a:headEnd/>
                <a:tailEnd/>
              </a:ln>
            </p:spPr>
            <p:txBody>
              <a:bodyPr wrap="square" lIns="36000" rIns="36000">
                <a:spAutoFit/>
              </a:bodyPr>
              <a:lstStyle/>
              <a:p>
                <a:pPr algn="ctr" eaLnBrk="0" hangingPunct="0"/>
                <a:r>
                  <a:rPr lang="en-US" sz="1100" dirty="0" smtClean="0"/>
                  <a:t>24:00</a:t>
                </a:r>
                <a:endParaRPr lang="en-US" sz="1100" dirty="0"/>
              </a:p>
            </p:txBody>
          </p:sp>
        </p:grpSp>
        <p:cxnSp>
          <p:nvCxnSpPr>
            <p:cNvPr id="83" name="直線接點 82"/>
            <p:cNvCxnSpPr/>
            <p:nvPr/>
          </p:nvCxnSpPr>
          <p:spPr>
            <a:xfrm rot="16200000" flipH="1">
              <a:off x="5912392" y="4559557"/>
              <a:ext cx="583985" cy="3150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rot="5400000">
              <a:off x="6999682" y="4540347"/>
              <a:ext cx="637772" cy="2843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0" name="文字方塊 89"/>
            <p:cNvSpPr txBox="1"/>
            <p:nvPr/>
          </p:nvSpPr>
          <p:spPr>
            <a:xfrm>
              <a:off x="5816220" y="6464697"/>
              <a:ext cx="2043953" cy="338554"/>
            </a:xfrm>
            <a:prstGeom prst="rect">
              <a:avLst/>
            </a:prstGeom>
            <a:noFill/>
          </p:spPr>
          <p:txBody>
            <a:bodyPr wrap="square" rtlCol="0">
              <a:spAutoFit/>
            </a:bodyPr>
            <a:lstStyle/>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虛擬化網路儲存服務</a:t>
              </a:r>
              <a:endParaRPr kumimoji="1" lang="zh-TW" altLang="en-US" sz="16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22" name="群組 91"/>
            <p:cNvGrpSpPr/>
            <p:nvPr/>
          </p:nvGrpSpPr>
          <p:grpSpPr>
            <a:xfrm>
              <a:off x="6285868" y="4200181"/>
              <a:ext cx="466299" cy="425609"/>
              <a:chOff x="6907126" y="5361390"/>
              <a:chExt cx="466299" cy="425609"/>
            </a:xfrm>
          </p:grpSpPr>
          <p:pic>
            <p:nvPicPr>
              <p:cNvPr id="93"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94" name="TextBox 133"/>
              <p:cNvSpPr txBox="1">
                <a:spLocks noChangeArrowheads="1"/>
              </p:cNvSpPr>
              <p:nvPr/>
            </p:nvSpPr>
            <p:spPr bwMode="auto">
              <a:xfrm>
                <a:off x="6913596" y="5496363"/>
                <a:ext cx="437991"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grpSp>
          <p:nvGrpSpPr>
            <p:cNvPr id="23" name="群組 94"/>
            <p:cNvGrpSpPr/>
            <p:nvPr/>
          </p:nvGrpSpPr>
          <p:grpSpPr>
            <a:xfrm>
              <a:off x="8099300" y="4200181"/>
              <a:ext cx="466299" cy="425609"/>
              <a:chOff x="6907126" y="5361390"/>
              <a:chExt cx="466299" cy="425609"/>
            </a:xfrm>
          </p:grpSpPr>
          <p:pic>
            <p:nvPicPr>
              <p:cNvPr id="96"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97" name="TextBox 133"/>
              <p:cNvSpPr txBox="1">
                <a:spLocks noChangeArrowheads="1"/>
              </p:cNvSpPr>
              <p:nvPr/>
            </p:nvSpPr>
            <p:spPr bwMode="auto">
              <a:xfrm>
                <a:off x="6913596" y="5496363"/>
                <a:ext cx="437991"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sp>
          <p:nvSpPr>
            <p:cNvPr id="98" name="文字方塊 97"/>
            <p:cNvSpPr txBox="1"/>
            <p:nvPr/>
          </p:nvSpPr>
          <p:spPr>
            <a:xfrm>
              <a:off x="5905515" y="6134346"/>
              <a:ext cx="709963" cy="307777"/>
            </a:xfrm>
            <a:prstGeom prst="rect">
              <a:avLst/>
            </a:prstGeom>
            <a:noFill/>
            <a:effectLst>
              <a:glow rad="228600">
                <a:schemeClr val="accent3">
                  <a:satMod val="175000"/>
                  <a:alpha val="40000"/>
                </a:schemeClr>
              </a:glow>
            </a:effectLst>
          </p:spPr>
          <p:txBody>
            <a:bodyPr wrap="square" rtlCol="0">
              <a:spAutoFit/>
            </a:bodyPr>
            <a:lstStyle/>
            <a:p>
              <a:pPr algn="r"/>
              <a:r>
                <a:rPr kumimoji="1" lang="zh-TW" altLang="en-US"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複製</a:t>
              </a:r>
              <a:endParaRPr kumimoji="1" lang="zh-TW" altLang="en-US" sz="1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9" name="文字方塊 98"/>
            <p:cNvSpPr txBox="1"/>
            <p:nvPr/>
          </p:nvSpPr>
          <p:spPr>
            <a:xfrm>
              <a:off x="6756126" y="6134346"/>
              <a:ext cx="1113405" cy="307777"/>
            </a:xfrm>
            <a:prstGeom prst="rect">
              <a:avLst/>
            </a:prstGeom>
            <a:noFill/>
            <a:effectLst>
              <a:glow rad="228600">
                <a:schemeClr val="accent3">
                  <a:satMod val="175000"/>
                  <a:alpha val="40000"/>
                </a:schemeClr>
              </a:glow>
            </a:effectLst>
          </p:spPr>
          <p:txBody>
            <a:bodyPr wrap="square" rtlCol="0">
              <a:spAutoFit/>
            </a:bodyPr>
            <a:lstStyle/>
            <a:p>
              <a:r>
                <a:rPr kumimoji="1" lang="zh-TW" altLang="en-US"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快照 </a:t>
              </a:r>
              <a:r>
                <a:rPr kumimoji="1" lang="en-US" altLang="zh-TW"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kumimoji="1" lang="zh-TW" altLang="en-US" sz="1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100" name="直線單箭頭接點 99"/>
            <p:cNvCxnSpPr/>
            <p:nvPr/>
          </p:nvCxnSpPr>
          <p:spPr>
            <a:xfrm>
              <a:off x="6601652" y="6288234"/>
              <a:ext cx="21411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a:xfrm>
              <a:off x="6378980" y="4762714"/>
              <a:ext cx="828168" cy="276999"/>
            </a:xfrm>
            <a:prstGeom prst="rect">
              <a:avLst/>
            </a:prstGeom>
            <a:noFill/>
            <a:effectLst>
              <a:glow rad="228600">
                <a:schemeClr val="accent3">
                  <a:satMod val="175000"/>
                  <a:alpha val="40000"/>
                </a:schemeClr>
              </a:glow>
            </a:effectLst>
          </p:spPr>
          <p:txBody>
            <a:bodyPr wrap="square" rtlCol="0">
              <a:spAutoFit/>
            </a:bodyPr>
            <a:lstStyle/>
            <a:p>
              <a:r>
                <a:rPr kumimoji="1" lang="en-US" altLang="zh-TW" sz="1200"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FC/iSCSI</a:t>
              </a:r>
              <a:endParaRPr kumimoji="1" lang="zh-TW" altLang="en-US" sz="1200" b="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4" name="TextBox 134"/>
            <p:cNvSpPr txBox="1"/>
            <p:nvPr/>
          </p:nvSpPr>
          <p:spPr>
            <a:xfrm>
              <a:off x="6324594" y="2955729"/>
              <a:ext cx="12192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dirty="0" smtClean="0"/>
                <a:t>乙地</a:t>
              </a:r>
              <a:endParaRPr lang="en-US" dirty="0"/>
            </a:p>
          </p:txBody>
        </p:sp>
      </p:grpSp>
      <p:sp>
        <p:nvSpPr>
          <p:cNvPr id="69" name="文字版面配置區 5"/>
          <p:cNvSpPr txBox="1">
            <a:spLocks/>
          </p:cNvSpPr>
          <p:nvPr/>
        </p:nvSpPr>
        <p:spPr>
          <a:xfrm>
            <a:off x="1528042" y="83130"/>
            <a:ext cx="2531340" cy="568034"/>
          </a:xfrm>
          <a:prstGeom prst="rect">
            <a:avLst/>
          </a:prstGeom>
        </p:spPr>
        <p:txBody>
          <a:bodyPr vert="horz" lIns="91440" tIns="45720" rIns="91440" bIns="45720" rtlCol="0" anchor="t" anchorCtr="0">
            <a:normAutofit fontScale="92500"/>
          </a:bodyPr>
          <a:lstStyle/>
          <a:p>
            <a:pPr marL="0" marR="0" lvl="0" indent="0" algn="l" defTabSz="914327" rtl="0" eaLnBrk="0" fontAlgn="base" latinLnBrk="0" hangingPunct="0">
              <a:lnSpc>
                <a:spcPct val="90000"/>
              </a:lnSpc>
              <a:spcBef>
                <a:spcPct val="0"/>
              </a:spcBef>
              <a:spcAft>
                <a:spcPct val="0"/>
              </a:spcAft>
              <a:buClrTx/>
              <a:buSzTx/>
              <a:buFont typeface="Arial" pitchFamily="34" charset="0"/>
              <a:buNone/>
              <a:tabLst/>
              <a:defRPr/>
            </a:pPr>
            <a:r>
              <a:rPr kumimoji="1" lang="zh-TW" altLang="en-US" sz="3200" cap="all" noProof="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範例展示影片</a:t>
            </a:r>
            <a:endParaRPr kumimoji="1" lang="zh-TW" altLang="en-US" sz="3200" b="0" u="none" strike="noStrike" kern="1200" cap="all" spc="0" normalizeH="0" baseline="0" noProof="0"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uLnTx/>
              <a:uFillTx/>
              <a:latin typeface="Segoe Black" pitchFamily="34" charset="0"/>
              <a:ea typeface="+mn-ea"/>
              <a:cs typeface="Arial" charset="0"/>
            </a:endParaRPr>
          </a:p>
        </p:txBody>
      </p:sp>
      <p:pic>
        <p:nvPicPr>
          <p:cNvPr id="107" name="Picture 2" descr="\\.PSF\Parallels Share\DDC\Server-Virtual-2U.png"/>
          <p:cNvPicPr>
            <a:picLocks noChangeAspect="1" noChangeArrowheads="1"/>
          </p:cNvPicPr>
          <p:nvPr/>
        </p:nvPicPr>
        <p:blipFill>
          <a:blip r:embed="rId6">
            <a:lum contrast="-55000"/>
          </a:blip>
          <a:srcRect/>
          <a:stretch>
            <a:fillRect/>
          </a:stretch>
        </p:blipFill>
        <p:spPr bwMode="auto">
          <a:xfrm>
            <a:off x="5270772" y="3372081"/>
            <a:ext cx="1314106" cy="803806"/>
          </a:xfrm>
          <a:prstGeom prst="rect">
            <a:avLst/>
          </a:prstGeom>
          <a:noFill/>
        </p:spPr>
      </p:pic>
      <p:pic>
        <p:nvPicPr>
          <p:cNvPr id="110" name="Picture 2" descr="C:\Program Files\Microsoft Resource DVD Artwork\DVD_ART\Artwork_Imagery\Shapes and Graphics\Arrows - arrow\Straight\arrow swoosh.png"/>
          <p:cNvPicPr>
            <a:picLocks noChangeAspect="1" noChangeArrowheads="1"/>
          </p:cNvPicPr>
          <p:nvPr/>
        </p:nvPicPr>
        <p:blipFill>
          <a:blip r:embed="rId7" cstate="print">
            <a:duotone>
              <a:schemeClr val="accent6">
                <a:shade val="45000"/>
                <a:satMod val="135000"/>
              </a:schemeClr>
              <a:prstClr val="white"/>
            </a:duotone>
            <a:lum contrast="70000"/>
          </a:blip>
          <a:srcRect/>
          <a:stretch>
            <a:fillRect/>
          </a:stretch>
        </p:blipFill>
        <p:spPr bwMode="auto">
          <a:xfrm>
            <a:off x="4494686" y="3564985"/>
            <a:ext cx="739378" cy="438601"/>
          </a:xfrm>
          <a:prstGeom prst="rect">
            <a:avLst/>
          </a:prstGeom>
          <a:noFill/>
        </p:spPr>
      </p:pic>
      <p:sp>
        <p:nvSpPr>
          <p:cNvPr id="103" name="Freeform 130"/>
          <p:cNvSpPr/>
          <p:nvPr/>
        </p:nvSpPr>
        <p:spPr bwMode="auto">
          <a:xfrm>
            <a:off x="3664808" y="5381528"/>
            <a:ext cx="2259107" cy="440436"/>
          </a:xfrm>
          <a:custGeom>
            <a:avLst/>
            <a:gdLst>
              <a:gd name="connsiteX0" fmla="*/ 0 w 2898648"/>
              <a:gd name="connsiteY0" fmla="*/ 348996 h 440436"/>
              <a:gd name="connsiteX1" fmla="*/ 804672 w 2898648"/>
              <a:gd name="connsiteY1" fmla="*/ 102108 h 440436"/>
              <a:gd name="connsiteX2" fmla="*/ 1892808 w 2898648"/>
              <a:gd name="connsiteY2" fmla="*/ 56388 h 440436"/>
              <a:gd name="connsiteX3" fmla="*/ 2898648 w 2898648"/>
              <a:gd name="connsiteY3" fmla="*/ 440436 h 440436"/>
            </a:gdLst>
            <a:ahLst/>
            <a:cxnLst>
              <a:cxn ang="0">
                <a:pos x="connsiteX0" y="connsiteY0"/>
              </a:cxn>
              <a:cxn ang="0">
                <a:pos x="connsiteX1" y="connsiteY1"/>
              </a:cxn>
              <a:cxn ang="0">
                <a:pos x="connsiteX2" y="connsiteY2"/>
              </a:cxn>
              <a:cxn ang="0">
                <a:pos x="connsiteX3" y="connsiteY3"/>
              </a:cxn>
            </a:cxnLst>
            <a:rect l="l" t="t" r="r" b="b"/>
            <a:pathLst>
              <a:path w="2898648" h="440436">
                <a:moveTo>
                  <a:pt x="0" y="348996"/>
                </a:moveTo>
                <a:cubicBezTo>
                  <a:pt x="244602" y="249936"/>
                  <a:pt x="489204" y="150876"/>
                  <a:pt x="804672" y="102108"/>
                </a:cubicBezTo>
                <a:cubicBezTo>
                  <a:pt x="1120140" y="53340"/>
                  <a:pt x="1543812" y="0"/>
                  <a:pt x="1892808" y="56388"/>
                </a:cubicBezTo>
                <a:cubicBezTo>
                  <a:pt x="2241804" y="112776"/>
                  <a:pt x="2570226" y="276606"/>
                  <a:pt x="2898648" y="440436"/>
                </a:cubicBezTo>
              </a:path>
            </a:pathLst>
          </a:custGeom>
          <a:noFill/>
          <a:ln w="38100" cap="flat" cmpd="sng" algn="ctr">
            <a:solidFill>
              <a:srgbClr val="FF00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rgbClr val="FFC000"/>
              </a:solidFill>
              <a:effectLst/>
              <a:latin typeface="Arial" pitchFamily="34" charset="0"/>
              <a:ea typeface="ＭＳ Ｐゴシック" pitchFamily="34" charset="-128"/>
            </a:endParaRPr>
          </a:p>
        </p:txBody>
      </p:sp>
      <p:sp>
        <p:nvSpPr>
          <p:cNvPr id="104" name="文字方塊 103"/>
          <p:cNvSpPr txBox="1"/>
          <p:nvPr/>
        </p:nvSpPr>
        <p:spPr>
          <a:xfrm>
            <a:off x="4287218" y="5547778"/>
            <a:ext cx="1052712" cy="338554"/>
          </a:xfrm>
          <a:prstGeom prst="rect">
            <a:avLst/>
          </a:prstGeom>
          <a:noFill/>
        </p:spPr>
        <p:txBody>
          <a:bodyPr wrap="square" rtlCol="0">
            <a:spAutoFit/>
          </a:bodyPr>
          <a:lstStyle/>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同步複製</a:t>
            </a:r>
            <a:endParaRPr kumimoji="1" lang="zh-TW" altLang="en-US" sz="16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24" name="群組 170"/>
          <p:cNvGrpSpPr/>
          <p:nvPr/>
        </p:nvGrpSpPr>
        <p:grpSpPr>
          <a:xfrm>
            <a:off x="692722" y="2549236"/>
            <a:ext cx="8285018" cy="3940861"/>
            <a:chOff x="692722" y="2549236"/>
            <a:chExt cx="8285018" cy="3940861"/>
          </a:xfrm>
        </p:grpSpPr>
        <p:sp>
          <p:nvSpPr>
            <p:cNvPr id="172" name="圓角矩形 171"/>
            <p:cNvSpPr/>
            <p:nvPr/>
          </p:nvSpPr>
          <p:spPr>
            <a:xfrm>
              <a:off x="692722" y="2549236"/>
              <a:ext cx="8285018" cy="38654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25" name="群組 110"/>
            <p:cNvGrpSpPr/>
            <p:nvPr/>
          </p:nvGrpSpPr>
          <p:grpSpPr>
            <a:xfrm>
              <a:off x="806633" y="3126482"/>
              <a:ext cx="4114801" cy="3103972"/>
              <a:chOff x="1083733" y="2766252"/>
              <a:chExt cx="4114801" cy="3103972"/>
            </a:xfrm>
          </p:grpSpPr>
          <p:sp>
            <p:nvSpPr>
              <p:cNvPr id="224" name="圓角矩形 3"/>
              <p:cNvSpPr/>
              <p:nvPr/>
            </p:nvSpPr>
            <p:spPr>
              <a:xfrm>
                <a:off x="1272822" y="2766252"/>
                <a:ext cx="3736622" cy="31039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grpSp>
            <p:nvGrpSpPr>
              <p:cNvPr id="26" name="群組 22"/>
              <p:cNvGrpSpPr/>
              <p:nvPr/>
            </p:nvGrpSpPr>
            <p:grpSpPr>
              <a:xfrm>
                <a:off x="1083733" y="3138311"/>
                <a:ext cx="4114801" cy="1438806"/>
                <a:chOff x="1049866" y="3138311"/>
                <a:chExt cx="4114801" cy="1438806"/>
              </a:xfrm>
            </p:grpSpPr>
            <p:grpSp>
              <p:nvGrpSpPr>
                <p:cNvPr id="27" name="群組 10"/>
                <p:cNvGrpSpPr/>
                <p:nvPr/>
              </p:nvGrpSpPr>
              <p:grpSpPr>
                <a:xfrm>
                  <a:off x="1049866" y="3138311"/>
                  <a:ext cx="2308579" cy="1438806"/>
                  <a:chOff x="5077123" y="2967250"/>
                  <a:chExt cx="4414756" cy="3071738"/>
                </a:xfrm>
              </p:grpSpPr>
              <p:pic>
                <p:nvPicPr>
                  <p:cNvPr id="230"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231"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28" name="群組 13"/>
                <p:cNvGrpSpPr/>
                <p:nvPr/>
              </p:nvGrpSpPr>
              <p:grpSpPr>
                <a:xfrm>
                  <a:off x="2856088" y="3138311"/>
                  <a:ext cx="2308579" cy="1438806"/>
                  <a:chOff x="5077123" y="2967250"/>
                  <a:chExt cx="4414756" cy="3071738"/>
                </a:xfrm>
              </p:grpSpPr>
              <p:pic>
                <p:nvPicPr>
                  <p:cNvPr id="228"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229"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grpSp>
        <p:sp>
          <p:nvSpPr>
            <p:cNvPr id="174" name="Oval 102"/>
            <p:cNvSpPr/>
            <p:nvPr/>
          </p:nvSpPr>
          <p:spPr bwMode="auto">
            <a:xfrm>
              <a:off x="1698455" y="5474097"/>
              <a:ext cx="2326866" cy="1016000"/>
            </a:xfrm>
            <a:prstGeom prst="ellipse">
              <a:avLst/>
            </a:prstGeom>
            <a:solidFill>
              <a:srgbClr val="000374">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pic>
          <p:nvPicPr>
            <p:cNvPr id="175" name="Picture 57" descr="NSS.GIF"/>
            <p:cNvPicPr>
              <a:picLocks noChangeAspect="1"/>
            </p:cNvPicPr>
            <p:nvPr/>
          </p:nvPicPr>
          <p:blipFill>
            <a:blip r:embed="rId4"/>
            <a:srcRect/>
            <a:stretch>
              <a:fillRect/>
            </a:stretch>
          </p:blipFill>
          <p:spPr bwMode="auto">
            <a:xfrm>
              <a:off x="2011054" y="5012403"/>
              <a:ext cx="1705958" cy="574582"/>
            </a:xfrm>
            <a:prstGeom prst="rect">
              <a:avLst/>
            </a:prstGeom>
            <a:noFill/>
            <a:ln w="9525">
              <a:noFill/>
              <a:miter lim="800000"/>
              <a:headEnd/>
              <a:tailEnd/>
            </a:ln>
          </p:spPr>
        </p:pic>
        <p:sp>
          <p:nvSpPr>
            <p:cNvPr id="176" name="文字方塊 175"/>
            <p:cNvSpPr txBox="1"/>
            <p:nvPr/>
          </p:nvSpPr>
          <p:spPr>
            <a:xfrm>
              <a:off x="910147" y="4936808"/>
              <a:ext cx="1338828" cy="369332"/>
            </a:xfrm>
            <a:prstGeom prst="rect">
              <a:avLst/>
            </a:prstGeom>
            <a:noFill/>
          </p:spPr>
          <p:txBody>
            <a:bodyPr wrap="none" rtlCol="0">
              <a:spAutoFit/>
            </a:bodyPr>
            <a:lstStyle/>
            <a:p>
              <a:r>
                <a:rPr kumimoji="1" lang="zh-TW" alt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儲存伺服器</a:t>
              </a:r>
              <a:endPar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177" name="直線接點 176"/>
            <p:cNvCxnSpPr/>
            <p:nvPr/>
          </p:nvCxnSpPr>
          <p:spPr>
            <a:xfrm rot="16200000" flipH="1">
              <a:off x="1993532" y="4559554"/>
              <a:ext cx="545566" cy="33809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8" name="直線接點 177"/>
            <p:cNvCxnSpPr/>
            <p:nvPr/>
          </p:nvCxnSpPr>
          <p:spPr>
            <a:xfrm rot="5400000">
              <a:off x="3057771" y="4548029"/>
              <a:ext cx="660826" cy="2766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79" name="文字方塊 178"/>
            <p:cNvSpPr txBox="1"/>
            <p:nvPr/>
          </p:nvSpPr>
          <p:spPr>
            <a:xfrm>
              <a:off x="2437071" y="4747346"/>
              <a:ext cx="828168" cy="276999"/>
            </a:xfrm>
            <a:prstGeom prst="rect">
              <a:avLst/>
            </a:prstGeom>
            <a:noFill/>
            <a:effectLst>
              <a:glow rad="228600">
                <a:schemeClr val="accent3">
                  <a:satMod val="175000"/>
                  <a:alpha val="40000"/>
                </a:schemeClr>
              </a:glow>
            </a:effectLst>
          </p:spPr>
          <p:txBody>
            <a:bodyPr wrap="square" rtlCol="0">
              <a:spAutoFit/>
            </a:bodyPr>
            <a:lstStyle/>
            <a:p>
              <a:r>
                <a:rPr kumimoji="1" lang="en-US" altLang="zh-TW" sz="1200"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FC/iSCSI</a:t>
              </a:r>
              <a:endParaRPr kumimoji="1" lang="zh-TW" altLang="en-US" sz="1200" b="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80" name="Picture 2" descr="\\.PSF\Parallels Share\DDC\Server-Virtual-2U.png"/>
            <p:cNvPicPr>
              <a:picLocks noChangeAspect="1" noChangeArrowheads="1"/>
            </p:cNvPicPr>
            <p:nvPr/>
          </p:nvPicPr>
          <p:blipFill>
            <a:blip r:embed="rId6">
              <a:lum contrast="-61000"/>
            </a:blip>
            <a:srcRect/>
            <a:stretch>
              <a:fillRect/>
            </a:stretch>
          </p:blipFill>
          <p:spPr bwMode="auto">
            <a:xfrm>
              <a:off x="3126926" y="3387449"/>
              <a:ext cx="1314106" cy="803806"/>
            </a:xfrm>
            <a:prstGeom prst="rect">
              <a:avLst/>
            </a:prstGeom>
            <a:noFill/>
          </p:spPr>
        </p:pic>
        <p:sp>
          <p:nvSpPr>
            <p:cNvPr id="181" name="文字方塊 180"/>
            <p:cNvSpPr txBox="1"/>
            <p:nvPr/>
          </p:nvSpPr>
          <p:spPr>
            <a:xfrm>
              <a:off x="3789229" y="2553829"/>
              <a:ext cx="3006435" cy="523220"/>
            </a:xfrm>
            <a:prstGeom prst="rect">
              <a:avLst/>
            </a:prstGeom>
            <a:noFill/>
          </p:spPr>
          <p:txBody>
            <a:bodyPr wrap="square" rtlCol="0">
              <a:spAutoFit/>
            </a:bodyPr>
            <a:lstStyle/>
            <a:p>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容錯移轉叢集</a:t>
              </a:r>
              <a:endParaRPr kumimoji="1" lang="zh-TW" altLang="en-US" sz="28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2" name="TextBox 134"/>
            <p:cNvSpPr txBox="1"/>
            <p:nvPr/>
          </p:nvSpPr>
          <p:spPr>
            <a:xfrm>
              <a:off x="2379128" y="2955729"/>
              <a:ext cx="12192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dirty="0" smtClean="0"/>
                <a:t>甲地</a:t>
              </a:r>
              <a:endParaRPr lang="en-US" dirty="0"/>
            </a:p>
          </p:txBody>
        </p:sp>
        <p:grpSp>
          <p:nvGrpSpPr>
            <p:cNvPr id="29" name="群組 111"/>
            <p:cNvGrpSpPr/>
            <p:nvPr/>
          </p:nvGrpSpPr>
          <p:grpSpPr>
            <a:xfrm>
              <a:off x="4752099" y="3126482"/>
              <a:ext cx="4114801" cy="3103972"/>
              <a:chOff x="1083733" y="2766252"/>
              <a:chExt cx="4114801" cy="3103972"/>
            </a:xfrm>
          </p:grpSpPr>
          <p:sp>
            <p:nvSpPr>
              <p:cNvPr id="216" name="圓角矩形 215"/>
              <p:cNvSpPr/>
              <p:nvPr/>
            </p:nvSpPr>
            <p:spPr>
              <a:xfrm>
                <a:off x="1272822" y="2766252"/>
                <a:ext cx="3736622" cy="31039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grpSp>
            <p:nvGrpSpPr>
              <p:cNvPr id="30" name="群組 113"/>
              <p:cNvGrpSpPr/>
              <p:nvPr/>
            </p:nvGrpSpPr>
            <p:grpSpPr>
              <a:xfrm>
                <a:off x="1083733" y="3138311"/>
                <a:ext cx="4114801" cy="1438806"/>
                <a:chOff x="1049866" y="3138311"/>
                <a:chExt cx="4114801" cy="1438806"/>
              </a:xfrm>
            </p:grpSpPr>
            <p:grpSp>
              <p:nvGrpSpPr>
                <p:cNvPr id="31" name="群組 114"/>
                <p:cNvGrpSpPr/>
                <p:nvPr/>
              </p:nvGrpSpPr>
              <p:grpSpPr>
                <a:xfrm>
                  <a:off x="1049866" y="3138311"/>
                  <a:ext cx="2308579" cy="1438806"/>
                  <a:chOff x="5077123" y="2967250"/>
                  <a:chExt cx="4414756" cy="3071738"/>
                </a:xfrm>
              </p:grpSpPr>
              <p:pic>
                <p:nvPicPr>
                  <p:cNvPr id="222"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223"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225" name="群組 115"/>
                <p:cNvGrpSpPr/>
                <p:nvPr/>
              </p:nvGrpSpPr>
              <p:grpSpPr>
                <a:xfrm>
                  <a:off x="2856088" y="3138311"/>
                  <a:ext cx="2308579" cy="1438806"/>
                  <a:chOff x="5077123" y="2967250"/>
                  <a:chExt cx="4414756" cy="3071738"/>
                </a:xfrm>
              </p:grpSpPr>
              <p:pic>
                <p:nvPicPr>
                  <p:cNvPr id="220"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221"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grpSp>
        <p:sp>
          <p:nvSpPr>
            <p:cNvPr id="184" name="Oval 102"/>
            <p:cNvSpPr/>
            <p:nvPr/>
          </p:nvSpPr>
          <p:spPr bwMode="auto">
            <a:xfrm>
              <a:off x="5626989" y="5451519"/>
              <a:ext cx="2326866" cy="1016000"/>
            </a:xfrm>
            <a:prstGeom prst="ellipse">
              <a:avLst/>
            </a:prstGeom>
            <a:solidFill>
              <a:srgbClr val="000374">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endParaRPr>
            </a:p>
          </p:txBody>
        </p:sp>
        <p:pic>
          <p:nvPicPr>
            <p:cNvPr id="185" name="Picture 57" descr="NSS.GIF"/>
            <p:cNvPicPr>
              <a:picLocks noChangeAspect="1"/>
            </p:cNvPicPr>
            <p:nvPr/>
          </p:nvPicPr>
          <p:blipFill>
            <a:blip r:embed="rId4"/>
            <a:srcRect/>
            <a:stretch>
              <a:fillRect/>
            </a:stretch>
          </p:blipFill>
          <p:spPr bwMode="auto">
            <a:xfrm>
              <a:off x="5956520" y="5012403"/>
              <a:ext cx="1705958" cy="574582"/>
            </a:xfrm>
            <a:prstGeom prst="rect">
              <a:avLst/>
            </a:prstGeom>
            <a:noFill/>
            <a:ln w="9525">
              <a:noFill/>
              <a:miter lim="800000"/>
              <a:headEnd/>
              <a:tailEnd/>
            </a:ln>
          </p:spPr>
        </p:pic>
        <p:sp>
          <p:nvSpPr>
            <p:cNvPr id="186" name="文字方塊 185"/>
            <p:cNvSpPr txBox="1"/>
            <p:nvPr/>
          </p:nvSpPr>
          <p:spPr>
            <a:xfrm>
              <a:off x="7415182" y="4936807"/>
              <a:ext cx="1338828" cy="369332"/>
            </a:xfrm>
            <a:prstGeom prst="rect">
              <a:avLst/>
            </a:prstGeom>
            <a:noFill/>
          </p:spPr>
          <p:txBody>
            <a:bodyPr wrap="none" rtlCol="0">
              <a:spAutoFit/>
            </a:bodyPr>
            <a:lstStyle/>
            <a:p>
              <a:r>
                <a:rPr kumimoji="1" lang="zh-TW" alt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儲存伺服器</a:t>
              </a:r>
              <a:endPar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226" name="群組 67"/>
            <p:cNvGrpSpPr/>
            <p:nvPr/>
          </p:nvGrpSpPr>
          <p:grpSpPr>
            <a:xfrm>
              <a:off x="3195649" y="5678490"/>
              <a:ext cx="446401" cy="418501"/>
              <a:chOff x="6392390" y="5361390"/>
              <a:chExt cx="446401" cy="418501"/>
            </a:xfrm>
          </p:grpSpPr>
          <p:pic>
            <p:nvPicPr>
              <p:cNvPr id="214" name="Picture 75" descr="Disk-red.gif"/>
              <p:cNvPicPr>
                <a:picLocks noChangeAspect="1"/>
              </p:cNvPicPr>
              <p:nvPr/>
            </p:nvPicPr>
            <p:blipFill>
              <a:blip r:embed="rId8"/>
              <a:stretch>
                <a:fillRect/>
              </a:stretch>
            </p:blipFill>
            <p:spPr>
              <a:xfrm>
                <a:off x="6392390" y="5361390"/>
                <a:ext cx="446401" cy="418501"/>
              </a:xfrm>
              <a:prstGeom prst="rect">
                <a:avLst/>
              </a:prstGeom>
            </p:spPr>
          </p:pic>
          <p:sp>
            <p:nvSpPr>
              <p:cNvPr id="215" name="TextBox 133"/>
              <p:cNvSpPr txBox="1">
                <a:spLocks noChangeArrowheads="1"/>
              </p:cNvSpPr>
              <p:nvPr/>
            </p:nvSpPr>
            <p:spPr bwMode="auto">
              <a:xfrm>
                <a:off x="6400799" y="5480995"/>
                <a:ext cx="414939"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grpSp>
          <p:nvGrpSpPr>
            <p:cNvPr id="227" name="群組 63"/>
            <p:cNvGrpSpPr/>
            <p:nvPr/>
          </p:nvGrpSpPr>
          <p:grpSpPr>
            <a:xfrm>
              <a:off x="2666164" y="5671382"/>
              <a:ext cx="466299" cy="425609"/>
              <a:chOff x="6907126" y="5361390"/>
              <a:chExt cx="466299" cy="425609"/>
            </a:xfrm>
          </p:grpSpPr>
          <p:pic>
            <p:nvPicPr>
              <p:cNvPr id="212"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213" name="TextBox 133"/>
              <p:cNvSpPr txBox="1">
                <a:spLocks noChangeArrowheads="1"/>
              </p:cNvSpPr>
              <p:nvPr/>
            </p:nvSpPr>
            <p:spPr bwMode="auto">
              <a:xfrm>
                <a:off x="6921280" y="5473311"/>
                <a:ext cx="437991" cy="261610"/>
              </a:xfrm>
              <a:prstGeom prst="rect">
                <a:avLst/>
              </a:prstGeom>
              <a:noFill/>
              <a:ln w="9525">
                <a:noFill/>
                <a:miter lim="800000"/>
                <a:headEnd/>
                <a:tailEnd/>
              </a:ln>
            </p:spPr>
            <p:txBody>
              <a:bodyPr wrap="square" lIns="36000" rIns="36000">
                <a:spAutoFit/>
              </a:bodyPr>
              <a:lstStyle/>
              <a:p>
                <a:pPr algn="ctr" eaLnBrk="0" hangingPunct="0"/>
                <a:r>
                  <a:rPr lang="en-US" sz="1100" dirty="0" smtClean="0"/>
                  <a:t>12:00</a:t>
                </a:r>
                <a:endParaRPr lang="en-US" sz="1100" dirty="0"/>
              </a:p>
            </p:txBody>
          </p:sp>
        </p:grpSp>
        <p:grpSp>
          <p:nvGrpSpPr>
            <p:cNvPr id="232" name="群組 64"/>
            <p:cNvGrpSpPr/>
            <p:nvPr/>
          </p:nvGrpSpPr>
          <p:grpSpPr>
            <a:xfrm>
              <a:off x="2136680" y="5671382"/>
              <a:ext cx="466299" cy="425609"/>
              <a:chOff x="6907126" y="5361390"/>
              <a:chExt cx="466299" cy="425609"/>
            </a:xfrm>
          </p:grpSpPr>
          <p:pic>
            <p:nvPicPr>
              <p:cNvPr id="210"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211" name="TextBox 133"/>
              <p:cNvSpPr txBox="1">
                <a:spLocks noChangeArrowheads="1"/>
              </p:cNvSpPr>
              <p:nvPr/>
            </p:nvSpPr>
            <p:spPr bwMode="auto">
              <a:xfrm>
                <a:off x="6921280" y="5473311"/>
                <a:ext cx="437991" cy="261610"/>
              </a:xfrm>
              <a:prstGeom prst="rect">
                <a:avLst/>
              </a:prstGeom>
              <a:noFill/>
              <a:ln w="9525">
                <a:noFill/>
                <a:miter lim="800000"/>
                <a:headEnd/>
                <a:tailEnd/>
              </a:ln>
            </p:spPr>
            <p:txBody>
              <a:bodyPr wrap="square" lIns="36000" rIns="36000">
                <a:spAutoFit/>
              </a:bodyPr>
              <a:lstStyle/>
              <a:p>
                <a:pPr algn="ctr" eaLnBrk="0" hangingPunct="0"/>
                <a:r>
                  <a:rPr lang="en-US" sz="1100" dirty="0" smtClean="0"/>
                  <a:t>24:00</a:t>
                </a:r>
                <a:endParaRPr lang="en-US" sz="1100" dirty="0"/>
              </a:p>
            </p:txBody>
          </p:sp>
        </p:grpSp>
        <p:cxnSp>
          <p:nvCxnSpPr>
            <p:cNvPr id="190" name="直線接點 189"/>
            <p:cNvCxnSpPr/>
            <p:nvPr/>
          </p:nvCxnSpPr>
          <p:spPr>
            <a:xfrm rot="16200000" flipH="1">
              <a:off x="5912392" y="4559557"/>
              <a:ext cx="583985" cy="3150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1" name="直線接點 190"/>
            <p:cNvCxnSpPr/>
            <p:nvPr/>
          </p:nvCxnSpPr>
          <p:spPr>
            <a:xfrm rot="5400000">
              <a:off x="6999682" y="4540347"/>
              <a:ext cx="637772" cy="2843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33" name="群組 91"/>
            <p:cNvGrpSpPr/>
            <p:nvPr/>
          </p:nvGrpSpPr>
          <p:grpSpPr>
            <a:xfrm>
              <a:off x="2317717" y="4208807"/>
              <a:ext cx="466299" cy="425609"/>
              <a:chOff x="6907126" y="5361390"/>
              <a:chExt cx="466299" cy="425609"/>
            </a:xfrm>
          </p:grpSpPr>
          <p:pic>
            <p:nvPicPr>
              <p:cNvPr id="208"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209" name="TextBox 133"/>
              <p:cNvSpPr txBox="1">
                <a:spLocks noChangeArrowheads="1"/>
              </p:cNvSpPr>
              <p:nvPr/>
            </p:nvSpPr>
            <p:spPr bwMode="auto">
              <a:xfrm>
                <a:off x="6913596" y="5496363"/>
                <a:ext cx="437991"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grpSp>
          <p:nvGrpSpPr>
            <p:cNvPr id="234" name="群組 94"/>
            <p:cNvGrpSpPr/>
            <p:nvPr/>
          </p:nvGrpSpPr>
          <p:grpSpPr>
            <a:xfrm>
              <a:off x="4113896" y="4208807"/>
              <a:ext cx="466299" cy="425609"/>
              <a:chOff x="6907126" y="5361390"/>
              <a:chExt cx="466299" cy="425609"/>
            </a:xfrm>
          </p:grpSpPr>
          <p:pic>
            <p:nvPicPr>
              <p:cNvPr id="206" name="Picture 105" descr="2"/>
              <p:cNvPicPr>
                <a:picLocks noChangeArrowheads="1"/>
              </p:cNvPicPr>
              <p:nvPr/>
            </p:nvPicPr>
            <p:blipFill>
              <a:blip r:embed="rId9"/>
              <a:srcRect/>
              <a:stretch>
                <a:fillRect/>
              </a:stretch>
            </p:blipFill>
            <p:spPr bwMode="auto">
              <a:xfrm>
                <a:off x="6907126" y="5361390"/>
                <a:ext cx="466299" cy="425609"/>
              </a:xfrm>
              <a:prstGeom prst="rect">
                <a:avLst/>
              </a:prstGeom>
              <a:noFill/>
              <a:ln w="9525">
                <a:noFill/>
                <a:miter lim="800000"/>
                <a:headEnd/>
                <a:tailEnd/>
              </a:ln>
            </p:spPr>
          </p:pic>
          <p:sp>
            <p:nvSpPr>
              <p:cNvPr id="207" name="TextBox 133"/>
              <p:cNvSpPr txBox="1">
                <a:spLocks noChangeArrowheads="1"/>
              </p:cNvSpPr>
              <p:nvPr/>
            </p:nvSpPr>
            <p:spPr bwMode="auto">
              <a:xfrm>
                <a:off x="6913596" y="5496363"/>
                <a:ext cx="437991" cy="261610"/>
              </a:xfrm>
              <a:prstGeom prst="rect">
                <a:avLst/>
              </a:prstGeom>
              <a:noFill/>
              <a:ln w="9525">
                <a:noFill/>
                <a:miter lim="800000"/>
                <a:headEnd/>
                <a:tailEnd/>
              </a:ln>
            </p:spPr>
            <p:txBody>
              <a:bodyPr wrap="square" lIns="36000" rIns="36000">
                <a:spAutoFit/>
              </a:bodyPr>
              <a:lstStyle/>
              <a:p>
                <a:pPr algn="ctr" eaLnBrk="0" hangingPunct="0"/>
                <a:r>
                  <a:rPr lang="zh-TW" altLang="en-US" sz="1100" dirty="0" smtClean="0"/>
                  <a:t>複製</a:t>
                </a:r>
                <a:endParaRPr lang="en-US" sz="1100" dirty="0"/>
              </a:p>
            </p:txBody>
          </p:sp>
        </p:grpSp>
        <p:sp>
          <p:nvSpPr>
            <p:cNvPr id="194" name="文字方塊 193"/>
            <p:cNvSpPr txBox="1"/>
            <p:nvPr/>
          </p:nvSpPr>
          <p:spPr>
            <a:xfrm>
              <a:off x="2929403" y="6125719"/>
              <a:ext cx="709963" cy="307777"/>
            </a:xfrm>
            <a:prstGeom prst="rect">
              <a:avLst/>
            </a:prstGeom>
            <a:noFill/>
            <a:effectLst>
              <a:glow rad="228600">
                <a:schemeClr val="accent3">
                  <a:satMod val="175000"/>
                  <a:alpha val="40000"/>
                </a:schemeClr>
              </a:glow>
            </a:effectLst>
          </p:spPr>
          <p:txBody>
            <a:bodyPr wrap="square" rtlCol="0">
              <a:spAutoFit/>
            </a:bodyPr>
            <a:lstStyle/>
            <a:p>
              <a:pPr algn="r"/>
              <a:r>
                <a:rPr kumimoji="1" lang="zh-TW" altLang="en-US"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複製</a:t>
              </a:r>
              <a:endParaRPr kumimoji="1" lang="zh-TW" altLang="en-US" sz="1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95" name="文字方塊 194"/>
            <p:cNvSpPr txBox="1"/>
            <p:nvPr/>
          </p:nvSpPr>
          <p:spPr>
            <a:xfrm>
              <a:off x="2253128" y="6125719"/>
              <a:ext cx="1113405" cy="307777"/>
            </a:xfrm>
            <a:prstGeom prst="rect">
              <a:avLst/>
            </a:prstGeom>
            <a:noFill/>
            <a:effectLst>
              <a:glow rad="228600">
                <a:schemeClr val="accent3">
                  <a:satMod val="175000"/>
                  <a:alpha val="40000"/>
                </a:schemeClr>
              </a:glow>
            </a:effectLst>
          </p:spPr>
          <p:txBody>
            <a:bodyPr wrap="square" rtlCol="0">
              <a:spAutoFit/>
            </a:bodyPr>
            <a:lstStyle/>
            <a:p>
              <a:r>
                <a:rPr kumimoji="1" lang="zh-TW" altLang="en-US"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快照 </a:t>
              </a:r>
              <a:r>
                <a:rPr kumimoji="1" lang="en-US" altLang="zh-TW" sz="14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kumimoji="1" lang="zh-TW" altLang="en-US" sz="1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196" name="直線單箭頭接點 195"/>
            <p:cNvCxnSpPr/>
            <p:nvPr/>
          </p:nvCxnSpPr>
          <p:spPr>
            <a:xfrm>
              <a:off x="2944054" y="6279607"/>
              <a:ext cx="214111" cy="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文字方塊 196"/>
            <p:cNvSpPr txBox="1"/>
            <p:nvPr/>
          </p:nvSpPr>
          <p:spPr>
            <a:xfrm>
              <a:off x="6378980" y="4762714"/>
              <a:ext cx="828168" cy="276999"/>
            </a:xfrm>
            <a:prstGeom prst="rect">
              <a:avLst/>
            </a:prstGeom>
            <a:noFill/>
            <a:effectLst>
              <a:glow rad="228600">
                <a:schemeClr val="accent3">
                  <a:satMod val="175000"/>
                  <a:alpha val="40000"/>
                </a:schemeClr>
              </a:glow>
            </a:effectLst>
          </p:spPr>
          <p:txBody>
            <a:bodyPr wrap="square" rtlCol="0">
              <a:spAutoFit/>
            </a:bodyPr>
            <a:lstStyle/>
            <a:p>
              <a:r>
                <a:rPr kumimoji="1" lang="en-US" altLang="zh-TW" sz="1200" b="1" dirty="0" smtClean="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rPr>
                <a:t>FC/iSCSI</a:t>
              </a:r>
              <a:endParaRPr kumimoji="1" lang="zh-TW" altLang="en-US" sz="1200" b="1" dirty="0">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98" name="TextBox 134"/>
            <p:cNvSpPr txBox="1"/>
            <p:nvPr/>
          </p:nvSpPr>
          <p:spPr>
            <a:xfrm>
              <a:off x="6324594" y="2955729"/>
              <a:ext cx="121920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dirty="0" smtClean="0"/>
                <a:t>乙地</a:t>
              </a:r>
              <a:endParaRPr lang="en-US" dirty="0"/>
            </a:p>
          </p:txBody>
        </p:sp>
        <p:pic>
          <p:nvPicPr>
            <p:cNvPr id="199" name="Picture 2" descr="\\.PSF\Parallels Share\DDC\Server-Virtual-2U.png"/>
            <p:cNvPicPr>
              <a:picLocks noChangeAspect="1" noChangeArrowheads="1"/>
            </p:cNvPicPr>
            <p:nvPr/>
          </p:nvPicPr>
          <p:blipFill>
            <a:blip r:embed="rId6"/>
            <a:srcRect/>
            <a:stretch>
              <a:fillRect/>
            </a:stretch>
          </p:blipFill>
          <p:spPr bwMode="auto">
            <a:xfrm>
              <a:off x="5270772" y="3372081"/>
              <a:ext cx="1314106" cy="803806"/>
            </a:xfrm>
            <a:prstGeom prst="rect">
              <a:avLst/>
            </a:prstGeom>
            <a:noFill/>
          </p:spPr>
        </p:pic>
        <p:pic>
          <p:nvPicPr>
            <p:cNvPr id="200" name="Picture 2" descr="C:\Program Files\Microsoft Resource DVD Artwork\DVD_ART\Artwork_Imagery\Shapes and Graphics\Arrows - arrow\Straight\arrow swoosh.png"/>
            <p:cNvPicPr>
              <a:picLocks noChangeAspect="1" noChangeArrowheads="1"/>
            </p:cNvPicPr>
            <p:nvPr/>
          </p:nvPicPr>
          <p:blipFill>
            <a:blip r:embed="rId7" cstate="print">
              <a:duotone>
                <a:schemeClr val="accent6">
                  <a:shade val="45000"/>
                  <a:satMod val="135000"/>
                </a:schemeClr>
                <a:prstClr val="white"/>
              </a:duotone>
              <a:lum contrast="70000"/>
            </a:blip>
            <a:srcRect/>
            <a:stretch>
              <a:fillRect/>
            </a:stretch>
          </p:blipFill>
          <p:spPr bwMode="auto">
            <a:xfrm flipH="1">
              <a:off x="4494686" y="3564985"/>
              <a:ext cx="739378" cy="438601"/>
            </a:xfrm>
            <a:prstGeom prst="rect">
              <a:avLst/>
            </a:prstGeom>
            <a:noFill/>
          </p:spPr>
        </p:pic>
        <p:sp>
          <p:nvSpPr>
            <p:cNvPr id="201" name="Freeform 130"/>
            <p:cNvSpPr/>
            <p:nvPr/>
          </p:nvSpPr>
          <p:spPr bwMode="auto">
            <a:xfrm>
              <a:off x="3664808" y="5381528"/>
              <a:ext cx="2259107" cy="440436"/>
            </a:xfrm>
            <a:custGeom>
              <a:avLst/>
              <a:gdLst>
                <a:gd name="connsiteX0" fmla="*/ 0 w 2898648"/>
                <a:gd name="connsiteY0" fmla="*/ 348996 h 440436"/>
                <a:gd name="connsiteX1" fmla="*/ 804672 w 2898648"/>
                <a:gd name="connsiteY1" fmla="*/ 102108 h 440436"/>
                <a:gd name="connsiteX2" fmla="*/ 1892808 w 2898648"/>
                <a:gd name="connsiteY2" fmla="*/ 56388 h 440436"/>
                <a:gd name="connsiteX3" fmla="*/ 2898648 w 2898648"/>
                <a:gd name="connsiteY3" fmla="*/ 440436 h 440436"/>
              </a:gdLst>
              <a:ahLst/>
              <a:cxnLst>
                <a:cxn ang="0">
                  <a:pos x="connsiteX0" y="connsiteY0"/>
                </a:cxn>
                <a:cxn ang="0">
                  <a:pos x="connsiteX1" y="connsiteY1"/>
                </a:cxn>
                <a:cxn ang="0">
                  <a:pos x="connsiteX2" y="connsiteY2"/>
                </a:cxn>
                <a:cxn ang="0">
                  <a:pos x="connsiteX3" y="connsiteY3"/>
                </a:cxn>
              </a:cxnLst>
              <a:rect l="l" t="t" r="r" b="b"/>
              <a:pathLst>
                <a:path w="2898648" h="440436">
                  <a:moveTo>
                    <a:pt x="0" y="348996"/>
                  </a:moveTo>
                  <a:cubicBezTo>
                    <a:pt x="244602" y="249936"/>
                    <a:pt x="489204" y="150876"/>
                    <a:pt x="804672" y="102108"/>
                  </a:cubicBezTo>
                  <a:cubicBezTo>
                    <a:pt x="1120140" y="53340"/>
                    <a:pt x="1543812" y="0"/>
                    <a:pt x="1892808" y="56388"/>
                  </a:cubicBezTo>
                  <a:cubicBezTo>
                    <a:pt x="2241804" y="112776"/>
                    <a:pt x="2570226" y="276606"/>
                    <a:pt x="2898648" y="440436"/>
                  </a:cubicBezTo>
                </a:path>
              </a:pathLst>
            </a:custGeom>
            <a:noFill/>
            <a:ln w="38100" cap="flat" cmpd="sng" algn="ctr">
              <a:solidFill>
                <a:srgbClr val="FF0000"/>
              </a:solidFill>
              <a:prstDash val="sysDash"/>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rgbClr val="FFC000"/>
                </a:solidFill>
                <a:effectLst/>
                <a:latin typeface="Arial" pitchFamily="34" charset="0"/>
                <a:ea typeface="ＭＳ Ｐゴシック" pitchFamily="34" charset="-128"/>
              </a:endParaRPr>
            </a:p>
          </p:txBody>
        </p:sp>
        <p:sp>
          <p:nvSpPr>
            <p:cNvPr id="202" name="文字方塊 201"/>
            <p:cNvSpPr txBox="1"/>
            <p:nvPr/>
          </p:nvSpPr>
          <p:spPr>
            <a:xfrm>
              <a:off x="4287218" y="5547778"/>
              <a:ext cx="1052712" cy="584775"/>
            </a:xfrm>
            <a:prstGeom prst="rect">
              <a:avLst/>
            </a:prstGeom>
            <a:noFill/>
          </p:spPr>
          <p:txBody>
            <a:bodyPr wrap="square" rtlCol="0">
              <a:spAutoFit/>
            </a:bodyPr>
            <a:lstStyle/>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同步複製</a:t>
              </a:r>
              <a:endParaRPr kumimoji="1" lang="en-US" altLang="zh-TW"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自動轉向</a:t>
              </a:r>
              <a:endParaRPr kumimoji="1" lang="zh-TW" altLang="en-US" sz="16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03" name="Picture 193" descr="Disk-blue"/>
            <p:cNvPicPr>
              <a:picLocks noChangeArrowheads="1"/>
            </p:cNvPicPr>
            <p:nvPr/>
          </p:nvPicPr>
          <p:blipFill>
            <a:blip r:embed="rId5"/>
            <a:srcRect/>
            <a:stretch>
              <a:fillRect/>
            </a:stretch>
          </p:blipFill>
          <p:spPr bwMode="auto">
            <a:xfrm>
              <a:off x="6070410" y="5685828"/>
              <a:ext cx="438150" cy="411163"/>
            </a:xfrm>
            <a:prstGeom prst="rect">
              <a:avLst/>
            </a:prstGeom>
            <a:noFill/>
            <a:ln w="9525">
              <a:noFill/>
              <a:miter lim="800000"/>
              <a:headEnd/>
              <a:tailEnd/>
            </a:ln>
          </p:spPr>
        </p:pic>
        <p:pic>
          <p:nvPicPr>
            <p:cNvPr id="204" name="Picture 193" descr="Disk-blue"/>
            <p:cNvPicPr>
              <a:picLocks noChangeArrowheads="1"/>
            </p:cNvPicPr>
            <p:nvPr/>
          </p:nvPicPr>
          <p:blipFill>
            <a:blip r:embed="rId5"/>
            <a:srcRect/>
            <a:stretch>
              <a:fillRect/>
            </a:stretch>
          </p:blipFill>
          <p:spPr bwMode="auto">
            <a:xfrm>
              <a:off x="6269107" y="4208807"/>
              <a:ext cx="438150" cy="411163"/>
            </a:xfrm>
            <a:prstGeom prst="rect">
              <a:avLst/>
            </a:prstGeom>
            <a:noFill/>
            <a:ln w="9525">
              <a:noFill/>
              <a:miter lim="800000"/>
              <a:headEnd/>
              <a:tailEnd/>
            </a:ln>
          </p:spPr>
        </p:pic>
        <p:pic>
          <p:nvPicPr>
            <p:cNvPr id="205" name="Picture 193" descr="Disk-blue"/>
            <p:cNvPicPr>
              <a:picLocks noChangeArrowheads="1"/>
            </p:cNvPicPr>
            <p:nvPr/>
          </p:nvPicPr>
          <p:blipFill>
            <a:blip r:embed="rId5"/>
            <a:srcRect/>
            <a:stretch>
              <a:fillRect/>
            </a:stretch>
          </p:blipFill>
          <p:spPr bwMode="auto">
            <a:xfrm>
              <a:off x="8074563" y="4208807"/>
              <a:ext cx="438150" cy="411163"/>
            </a:xfrm>
            <a:prstGeom prst="rect">
              <a:avLst/>
            </a:prstGeom>
            <a:noFill/>
            <a:ln w="9525">
              <a:noFill/>
              <a:miter lim="800000"/>
              <a:headEnd/>
              <a:tailEnd/>
            </a:ln>
          </p:spPr>
        </p:pic>
      </p:grpSp>
      <p:sp>
        <p:nvSpPr>
          <p:cNvPr id="132" name="矩形 131">
            <a:hlinkClick r:id="rId10" action="ppaction://hlinkfile"/>
          </p:cNvPr>
          <p:cNvSpPr/>
          <p:nvPr/>
        </p:nvSpPr>
        <p:spPr>
          <a:xfrm>
            <a:off x="8739963" y="637953"/>
            <a:ext cx="404037" cy="3402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V</a:t>
            </a:r>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dissolve">
                                      <p:cBhvr>
                                        <p:cTn id="10" dur="500"/>
                                        <p:tgtEl>
                                          <p:spTgt spid="104"/>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500"/>
                                        <p:tgtEl>
                                          <p:spTgt spid="110"/>
                                        </p:tgtEl>
                                      </p:cBhvr>
                                    </p:animEffect>
                                  </p:childTnLst>
                                </p:cTn>
                              </p:par>
                              <p:par>
                                <p:cTn id="20" presetID="9" presetClass="entr" presetSubtype="0"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dissolve">
                                      <p:cBhvr>
                                        <p:cTn id="22" dur="500"/>
                                        <p:tgtEl>
                                          <p:spTgt spid="107"/>
                                        </p:tgtEl>
                                      </p:cBhvr>
                                    </p:animEffect>
                                  </p:childTnLst>
                                </p:cTn>
                              </p:par>
                              <p:par>
                                <p:cTn id="23" presetID="9" presetClass="exit" presetSubtype="0" fill="hold" nodeType="withEffect">
                                  <p:stCondLst>
                                    <p:cond delay="0"/>
                                  </p:stCondLst>
                                  <p:childTnLst>
                                    <p:animEffect transition="out" filter="dissolve">
                                      <p:cBhvr>
                                        <p:cTn id="24" dur="1000"/>
                                        <p:tgtEl>
                                          <p:spTgt spid="105"/>
                                        </p:tgtEl>
                                      </p:cBhvr>
                                    </p:animEffect>
                                    <p:set>
                                      <p:cBhvr>
                                        <p:cTn id="25" dur="1" fill="hold">
                                          <p:stCondLst>
                                            <p:cond delay="999"/>
                                          </p:stCondLst>
                                        </p:cTn>
                                        <p:tgtEl>
                                          <p:spTgt spid="105"/>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1000"/>
                                        <p:tgtEl>
                                          <p:spTgt spid="109"/>
                                        </p:tgtEl>
                                      </p:cBhvr>
                                    </p:animEffect>
                                    <p:set>
                                      <p:cBhvr>
                                        <p:cTn id="28" dur="1" fill="hold">
                                          <p:stCondLst>
                                            <p:cond delay="999"/>
                                          </p:stCondLst>
                                        </p:cTn>
                                        <p:tgtEl>
                                          <p:spTgt spid="109"/>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1000"/>
                                        <p:tgtEl>
                                          <p:spTgt spid="106"/>
                                        </p:tgtEl>
                                      </p:cBhvr>
                                    </p:animEffect>
                                    <p:set>
                                      <p:cBhvr>
                                        <p:cTn id="31" dur="1" fill="hold">
                                          <p:stCondLst>
                                            <p:cond delay="999"/>
                                          </p:stCondLst>
                                        </p:cTn>
                                        <p:tgtEl>
                                          <p:spTgt spid="10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5"/>
          <p:cNvSpPr>
            <a:spLocks noGrp="1"/>
          </p:cNvSpPr>
          <p:nvPr>
            <p:ph type="body" idx="1"/>
          </p:nvPr>
        </p:nvSpPr>
        <p:spPr>
          <a:xfrm>
            <a:off x="336550" y="0"/>
            <a:ext cx="8807450" cy="2291938"/>
          </a:xfrm>
        </p:spPr>
        <p:txBody>
          <a:bodyPr wrap="none">
            <a:noAutofit/>
          </a:bodyPr>
          <a:lstStyle/>
          <a:p>
            <a:pPr defTabSz="914327" eaLnBrk="0" fontAlgn="base" hangingPunct="0">
              <a:lnSpc>
                <a:spcPct val="110000"/>
              </a:lnSpc>
              <a:spcBef>
                <a:spcPct val="0"/>
              </a:spcBef>
              <a:spcAft>
                <a:spcPct val="0"/>
              </a:spcAft>
              <a:defRPr/>
            </a:pPr>
            <a:endPar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endParaRPr>
          </a:p>
          <a:p>
            <a:pPr defTabSz="914327" eaLnBrk="0" fontAlgn="base" hangingPunct="0">
              <a:lnSpc>
                <a:spcPct val="110000"/>
              </a:lnSpc>
              <a:spcBef>
                <a:spcPct val="0"/>
              </a:spcBef>
              <a:spcAft>
                <a:spcPct val="0"/>
              </a:spcAft>
              <a:defRPr/>
            </a:pP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L</a:t>
            </a:r>
            <a:r>
              <a:rPr kumimoji="1" lang="en-US" altLang="zh-TW" sz="320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ionbridge</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t</a:t>
            </a:r>
            <a:r>
              <a:rPr kumimoji="1" lang="en-US" altLang="zh-TW" sz="320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echnologies</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I</a:t>
            </a:r>
            <a:r>
              <a:rPr kumimoji="1" lang="en-US" altLang="zh-TW" sz="320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nc.</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(V</a:t>
            </a:r>
            <a:r>
              <a:rPr kumimoji="1" lang="en-US" altLang="zh-TW" sz="320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eri</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T</a:t>
            </a:r>
            <a:r>
              <a:rPr kumimoji="1" lang="en-US" altLang="zh-TW" sz="320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est)  </a:t>
            </a:r>
            <a:endPar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endParaRPr>
          </a:p>
          <a:p>
            <a:pPr defTabSz="914327" eaLnBrk="0" fontAlgn="base" hangingPunct="0">
              <a:lnSpc>
                <a:spcPct val="110000"/>
              </a:lnSpc>
              <a:spcBef>
                <a:spcPct val="0"/>
              </a:spcBef>
              <a:spcAft>
                <a:spcPct val="0"/>
              </a:spcAft>
              <a:defRPr/>
            </a:pP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300 </a:t>
            </a:r>
            <a:r>
              <a:rPr kumimoji="1" lang="zh-TW" altLang="en-US"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台虛擬機器</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70 </a:t>
            </a:r>
            <a:r>
              <a:rPr kumimoji="1" lang="zh-TW" altLang="en-US"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台</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Hyper-V </a:t>
            </a:r>
            <a:r>
              <a:rPr kumimoji="1" lang="zh-TW" altLang="en-US"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伺服器</a:t>
            </a:r>
            <a:r>
              <a:rPr kumimoji="1" lang="en-US" altLang="zh-TW"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 </a:t>
            </a:r>
          </a:p>
          <a:p>
            <a:pPr defTabSz="914327" eaLnBrk="0" fontAlgn="base" hangingPunct="0">
              <a:lnSpc>
                <a:spcPct val="110000"/>
              </a:lnSpc>
              <a:spcBef>
                <a:spcPct val="0"/>
              </a:spcBef>
              <a:spcAft>
                <a:spcPct val="0"/>
              </a:spcAft>
              <a:defRPr/>
            </a:pPr>
            <a:r>
              <a:rPr kumimoji="1" lang="zh-TW" altLang="en-US" sz="32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rPr>
              <a:t>以開放虛擬儲存架構導入多點容錯移轉叢集運作</a:t>
            </a:r>
            <a:endParaRPr kumimoji="1" lang="zh-TW" altLang="en-US" sz="3200"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Arial" pitchFamily="34" charset="0"/>
              <a:cs typeface="Arial" pitchFamily="34" charset="0"/>
            </a:endParaRPr>
          </a:p>
        </p:txBody>
      </p:sp>
      <p:sp>
        <p:nvSpPr>
          <p:cNvPr id="5" name="文字方塊 4"/>
          <p:cNvSpPr txBox="1"/>
          <p:nvPr/>
        </p:nvSpPr>
        <p:spPr>
          <a:xfrm>
            <a:off x="302634" y="2395662"/>
            <a:ext cx="8591983" cy="3139321"/>
          </a:xfrm>
          <a:prstGeom prst="rect">
            <a:avLst/>
          </a:prstGeom>
          <a:noFill/>
        </p:spPr>
        <p:txBody>
          <a:bodyPr wrap="square" rtlCol="0">
            <a:spAutoFit/>
          </a:bodyPr>
          <a:lstStyle/>
          <a:p>
            <a:pPr fontAlgn="base">
              <a:spcBef>
                <a:spcPct val="0"/>
              </a:spcBef>
              <a:spcAft>
                <a:spcPct val="0"/>
              </a:spcAft>
            </a:pPr>
            <a:r>
              <a:rPr kumimoji="1" lang="en-US" altLang="zh-TW" b="1" i="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Tahoma" pitchFamily="34" charset="0"/>
                <a:ea typeface="微軟正黑體" pitchFamily="34" charset="-120"/>
                <a:cs typeface="Tahoma" pitchFamily="34" charset="0"/>
              </a:rPr>
              <a:t>"As an early adopter of Microsoft Hyper-V in our production environment, which runs hundreds of virtualized servers created with Microsoft's Hyper-V virtualization technology, we have been able to benefit from FalconStor NSS software’s support of Hyper-V for nearly a year,” said by  Øyvind Kaldestad, vice president of Corporate IT for Lionbridge Technologies, Inc.</a:t>
            </a:r>
          </a:p>
          <a:p>
            <a:pPr fontAlgn="base">
              <a:spcBef>
                <a:spcPct val="0"/>
              </a:spcBef>
              <a:spcAft>
                <a:spcPct val="0"/>
              </a:spcAft>
            </a:pPr>
            <a:r>
              <a:rPr kumimoji="1" lang="en-US" altLang="zh-TW" b="1" i="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Tahoma" pitchFamily="34" charset="0"/>
                <a:ea typeface="微軟正黑體" pitchFamily="34" charset="-120"/>
                <a:cs typeface="Tahoma" pitchFamily="34" charset="0"/>
              </a:rPr>
              <a:t> “Also, having tested FalconStor NSS software with Microsoft Windows 2008 Failover Clustering and Hyper-V using different SANs between the primary and DR site, we are excited to see how well the failover process works without locking us into identical storage hardware at each location.”</a:t>
            </a:r>
            <a:endParaRPr kumimoji="1" lang="en-US" altLang="zh-TW" b="1" i="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77"/>
          <p:cNvSpPr/>
          <p:nvPr/>
        </p:nvSpPr>
        <p:spPr bwMode="auto">
          <a:xfrm>
            <a:off x="7179275" y="5051125"/>
            <a:ext cx="1952367" cy="756998"/>
          </a:xfrm>
          <a:prstGeom prst="ellipse">
            <a:avLst/>
          </a:prstGeom>
          <a:solidFill>
            <a:schemeClr val="accent4">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a:endParaRPr kumimoji="0" lang="en-US">
              <a:ea typeface="ＭＳ Ｐゴシック" pitchFamily="34" charset="-128"/>
            </a:endParaRPr>
          </a:p>
        </p:txBody>
      </p:sp>
      <p:grpSp>
        <p:nvGrpSpPr>
          <p:cNvPr id="2" name="群組 76"/>
          <p:cNvGrpSpPr/>
          <p:nvPr/>
        </p:nvGrpSpPr>
        <p:grpSpPr>
          <a:xfrm>
            <a:off x="4930349" y="3352728"/>
            <a:ext cx="4670853" cy="2827411"/>
            <a:chOff x="5077123" y="2967250"/>
            <a:chExt cx="4414756" cy="3071738"/>
          </a:xfrm>
        </p:grpSpPr>
        <p:pic>
          <p:nvPicPr>
            <p:cNvPr id="78" name="Picture 4" descr="\\.PSF\Parallels Share\Virtualization Slides\Server-Physical-3U.png"/>
            <p:cNvPicPr>
              <a:picLocks noChangeAspect="1" noChangeArrowheads="1"/>
            </p:cNvPicPr>
            <p:nvPr/>
          </p:nvPicPr>
          <p:blipFill>
            <a:blip r:embed="rId2"/>
            <a:srcRect/>
            <a:stretch>
              <a:fillRect/>
            </a:stretch>
          </p:blipFill>
          <p:spPr bwMode="auto">
            <a:xfrm>
              <a:off x="5077123" y="2967250"/>
              <a:ext cx="4414756" cy="3071738"/>
            </a:xfrm>
            <a:prstGeom prst="rect">
              <a:avLst/>
            </a:prstGeom>
            <a:noFill/>
          </p:spPr>
        </p:pic>
        <p:pic>
          <p:nvPicPr>
            <p:cNvPr id="79" name="Picture 2"/>
            <p:cNvPicPr>
              <a:picLocks noChangeAspect="1" noChangeArrowheads="1"/>
            </p:cNvPicPr>
            <p:nvPr/>
          </p:nvPicPr>
          <p:blipFill>
            <a:blip r:embed="rId3">
              <a:lum bright="100000" contrast="100000"/>
            </a:blip>
            <a:srcRect l="52083" r="2758"/>
            <a:stretch>
              <a:fillRect/>
            </a:stretch>
          </p:blipFill>
          <p:spPr bwMode="auto">
            <a:xfrm>
              <a:off x="7279724" y="4188177"/>
              <a:ext cx="1523017" cy="399743"/>
            </a:xfrm>
            <a:prstGeom prst="rect">
              <a:avLst/>
            </a:prstGeom>
            <a:noFill/>
            <a:ln>
              <a:noFill/>
            </a:ln>
            <a:effectLst>
              <a:outerShdw blurRad="317500" dist="50800" dir="5400000" algn="ctr" rotWithShape="0">
                <a:srgbClr val="000000"/>
              </a:outerShdw>
            </a:effectLst>
            <a:scene3d>
              <a:camera prst="isometricRightUp"/>
              <a:lightRig rig="threePt" dir="t"/>
            </a:scene3d>
          </p:spPr>
        </p:pic>
      </p:grpSp>
      <p:sp>
        <p:nvSpPr>
          <p:cNvPr id="6" name="文字版面配置區 5"/>
          <p:cNvSpPr>
            <a:spLocks noGrp="1"/>
          </p:cNvSpPr>
          <p:nvPr>
            <p:ph type="body" idx="1"/>
          </p:nvPr>
        </p:nvSpPr>
        <p:spPr>
          <a:xfrm>
            <a:off x="336550" y="0"/>
            <a:ext cx="8447231" cy="1500187"/>
          </a:xfrm>
        </p:spPr>
        <p:txBody>
          <a:bodyPr>
            <a:normAutofit/>
          </a:bodyPr>
          <a:lstStyle/>
          <a:p>
            <a:pPr defTabSz="914327" eaLnBrk="0" fontAlgn="base" hangingPunct="0">
              <a:lnSpc>
                <a:spcPct val="90000"/>
              </a:lnSpc>
              <a:spcBef>
                <a:spcPct val="0"/>
              </a:spcBef>
              <a:spcAft>
                <a:spcPct val="0"/>
              </a:spcAft>
              <a:defRPr/>
            </a:pP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即時還原</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以虛代實</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虛實相生</a:t>
            </a:r>
            <a:endParaRPr kumimoji="1" lang="zh-TW" altLang="en-US" sz="4000"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sp>
        <p:nvSpPr>
          <p:cNvPr id="8" name="文字方塊 7"/>
          <p:cNvSpPr txBox="1"/>
          <p:nvPr/>
        </p:nvSpPr>
        <p:spPr>
          <a:xfrm>
            <a:off x="385761" y="1528763"/>
            <a:ext cx="8591983" cy="523220"/>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延伸虛擬應用</a:t>
            </a:r>
            <a:r>
              <a:rPr kumimoji="1" lang="en-US" altLang="zh-TW"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  </a:t>
            </a:r>
            <a:r>
              <a:rPr kumimoji="1" lang="zh-TW" altLang="en-US" sz="28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快速還原實體伺服器系統及龐大資訊</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9" name="圖片 8" descr="SANY0014.jpg"/>
          <p:cNvPicPr>
            <a:picLocks noChangeAspect="1"/>
          </p:cNvPicPr>
          <p:nvPr/>
        </p:nvPicPr>
        <p:blipFill>
          <a:blip r:embed="rId4" cstate="print"/>
          <a:srcRect t="9361" b="12009"/>
          <a:stretch>
            <a:fillRect/>
          </a:stretch>
        </p:blipFill>
        <p:spPr>
          <a:xfrm>
            <a:off x="190369" y="2581187"/>
            <a:ext cx="3199118" cy="1370124"/>
          </a:xfrm>
          <a:prstGeom prst="rect">
            <a:avLst/>
          </a:prstGeom>
        </p:spPr>
      </p:pic>
      <p:pic>
        <p:nvPicPr>
          <p:cNvPr id="18" name="Picture 2" descr="\\.PSF\Parallels Share\DDC\Server-Virtual-2U.png"/>
          <p:cNvPicPr>
            <a:picLocks noChangeAspect="1" noChangeArrowheads="1"/>
          </p:cNvPicPr>
          <p:nvPr/>
        </p:nvPicPr>
        <p:blipFill>
          <a:blip r:embed="rId5"/>
          <a:srcRect/>
          <a:stretch>
            <a:fillRect/>
          </a:stretch>
        </p:blipFill>
        <p:spPr bwMode="auto">
          <a:xfrm>
            <a:off x="6016275" y="3090567"/>
            <a:ext cx="2520823" cy="1541925"/>
          </a:xfrm>
          <a:prstGeom prst="rect">
            <a:avLst/>
          </a:prstGeom>
          <a:noFill/>
        </p:spPr>
      </p:pic>
      <p:pic>
        <p:nvPicPr>
          <p:cNvPr id="19" name="Picture 2" descr="C:\Program Files\Microsoft Resource DVD Artwork\DVD_ART\Artwork_Imagery\Shapes and Graphics\Arrows - arrow\Straight\arrow swoosh.png"/>
          <p:cNvPicPr>
            <a:picLocks noChangeAspect="1" noChangeArrowheads="1"/>
          </p:cNvPicPr>
          <p:nvPr/>
        </p:nvPicPr>
        <p:blipFill>
          <a:blip r:embed="rId6" cstate="print"/>
          <a:srcRect/>
          <a:stretch>
            <a:fillRect/>
          </a:stretch>
        </p:blipFill>
        <p:spPr bwMode="auto">
          <a:xfrm>
            <a:off x="3078442" y="2503878"/>
            <a:ext cx="3042788" cy="1692503"/>
          </a:xfrm>
          <a:prstGeom prst="rect">
            <a:avLst/>
          </a:prstGeom>
          <a:noFill/>
        </p:spPr>
      </p:pic>
      <p:sp>
        <p:nvSpPr>
          <p:cNvPr id="20" name="Oval 77"/>
          <p:cNvSpPr/>
          <p:nvPr/>
        </p:nvSpPr>
        <p:spPr bwMode="auto">
          <a:xfrm>
            <a:off x="2560807" y="5437251"/>
            <a:ext cx="2953512" cy="996896"/>
          </a:xfrm>
          <a:prstGeom prst="ellipse">
            <a:avLst/>
          </a:prstGeom>
          <a:solidFill>
            <a:srgbClr val="CCE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400"/>
            <a:endParaRPr kumimoji="0" lang="en-US">
              <a:ea typeface="ＭＳ Ｐゴシック" pitchFamily="34" charset="-128"/>
            </a:endParaRPr>
          </a:p>
        </p:txBody>
      </p:sp>
      <p:pic>
        <p:nvPicPr>
          <p:cNvPr id="50" name="Picture 28" descr="Disk-red.gif"/>
          <p:cNvPicPr>
            <a:picLocks noChangeAspect="1"/>
          </p:cNvPicPr>
          <p:nvPr/>
        </p:nvPicPr>
        <p:blipFill>
          <a:blip r:embed="rId7"/>
          <a:srcRect/>
          <a:stretch>
            <a:fillRect/>
          </a:stretch>
        </p:blipFill>
        <p:spPr bwMode="auto">
          <a:xfrm>
            <a:off x="713394" y="3646070"/>
            <a:ext cx="705243" cy="513008"/>
          </a:xfrm>
          <a:prstGeom prst="rect">
            <a:avLst/>
          </a:prstGeom>
          <a:noFill/>
          <a:ln w="9525">
            <a:noFill/>
            <a:miter lim="800000"/>
            <a:headEnd/>
            <a:tailEnd/>
          </a:ln>
        </p:spPr>
      </p:pic>
      <p:pic>
        <p:nvPicPr>
          <p:cNvPr id="51" name="圖片 50" descr="FalconStor CDP Server-2.gif"/>
          <p:cNvPicPr>
            <a:picLocks noChangeAspect="1"/>
          </p:cNvPicPr>
          <p:nvPr/>
        </p:nvPicPr>
        <p:blipFill>
          <a:blip r:embed="rId8"/>
          <a:stretch>
            <a:fillRect/>
          </a:stretch>
        </p:blipFill>
        <p:spPr>
          <a:xfrm>
            <a:off x="2828052" y="4748398"/>
            <a:ext cx="2387299" cy="799652"/>
          </a:xfrm>
          <a:prstGeom prst="rect">
            <a:avLst/>
          </a:prstGeom>
        </p:spPr>
      </p:pic>
      <p:grpSp>
        <p:nvGrpSpPr>
          <p:cNvPr id="3" name="群組 66"/>
          <p:cNvGrpSpPr/>
          <p:nvPr/>
        </p:nvGrpSpPr>
        <p:grpSpPr>
          <a:xfrm>
            <a:off x="8382883" y="5279383"/>
            <a:ext cx="754319" cy="403153"/>
            <a:chOff x="5967322" y="5093651"/>
            <a:chExt cx="754319" cy="403153"/>
          </a:xfrm>
        </p:grpSpPr>
        <p:pic>
          <p:nvPicPr>
            <p:cNvPr id="68" name="Picture 28" descr="Disk-red.gif"/>
            <p:cNvPicPr>
              <a:picLocks noChangeAspect="1"/>
            </p:cNvPicPr>
            <p:nvPr/>
          </p:nvPicPr>
          <p:blipFill>
            <a:blip r:embed="rId7"/>
            <a:srcRect/>
            <a:stretch>
              <a:fillRect/>
            </a:stretch>
          </p:blipFill>
          <p:spPr bwMode="auto">
            <a:xfrm>
              <a:off x="6093367" y="5093651"/>
              <a:ext cx="487759" cy="354806"/>
            </a:xfrm>
            <a:prstGeom prst="rect">
              <a:avLst/>
            </a:prstGeom>
            <a:noFill/>
            <a:ln w="9525">
              <a:noFill/>
              <a:miter lim="800000"/>
              <a:headEnd/>
              <a:tailEnd/>
            </a:ln>
          </p:spPr>
        </p:pic>
        <p:sp>
          <p:nvSpPr>
            <p:cNvPr id="69" name="TextBox 135"/>
            <p:cNvSpPr txBox="1">
              <a:spLocks noChangeArrowheads="1"/>
            </p:cNvSpPr>
            <p:nvPr/>
          </p:nvSpPr>
          <p:spPr bwMode="auto">
            <a:xfrm>
              <a:off x="5967322" y="5142796"/>
              <a:ext cx="754319" cy="354008"/>
            </a:xfrm>
            <a:prstGeom prst="rect">
              <a:avLst/>
            </a:prstGeom>
            <a:noFill/>
            <a:ln w="9525">
              <a:noFill/>
              <a:miter lim="800000"/>
              <a:headEnd/>
              <a:tailEnd/>
            </a:ln>
          </p:spPr>
          <p:txBody>
            <a:bodyPr wrap="square">
              <a:spAutoFit/>
            </a:bodyPr>
            <a:lstStyle/>
            <a:p>
              <a:pPr algn="ctr" eaLnBrk="0" hangingPunct="0">
                <a:lnSpc>
                  <a:spcPts val="1000"/>
                </a:lnSpc>
              </a:pPr>
              <a:r>
                <a:rPr lang="en-US" sz="800" dirty="0" smtClean="0"/>
                <a:t>Snapshot</a:t>
              </a:r>
            </a:p>
            <a:p>
              <a:pPr algn="ctr" eaLnBrk="0" hangingPunct="0">
                <a:lnSpc>
                  <a:spcPts val="1000"/>
                </a:lnSpc>
              </a:pPr>
              <a:r>
                <a:rPr lang="en-US" sz="1100" dirty="0" smtClean="0"/>
                <a:t>18:00</a:t>
              </a:r>
              <a:endParaRPr lang="en-US" sz="1100" dirty="0"/>
            </a:p>
          </p:txBody>
        </p:sp>
      </p:grpSp>
      <p:grpSp>
        <p:nvGrpSpPr>
          <p:cNvPr id="4" name="群組 72"/>
          <p:cNvGrpSpPr/>
          <p:nvPr/>
        </p:nvGrpSpPr>
        <p:grpSpPr>
          <a:xfrm>
            <a:off x="7836180" y="5279383"/>
            <a:ext cx="754319" cy="403153"/>
            <a:chOff x="5967322" y="5093651"/>
            <a:chExt cx="754319" cy="403153"/>
          </a:xfrm>
        </p:grpSpPr>
        <p:pic>
          <p:nvPicPr>
            <p:cNvPr id="74" name="Picture 28" descr="Disk-red.gif"/>
            <p:cNvPicPr>
              <a:picLocks noChangeAspect="1"/>
            </p:cNvPicPr>
            <p:nvPr/>
          </p:nvPicPr>
          <p:blipFill>
            <a:blip r:embed="rId7"/>
            <a:srcRect/>
            <a:stretch>
              <a:fillRect/>
            </a:stretch>
          </p:blipFill>
          <p:spPr bwMode="auto">
            <a:xfrm>
              <a:off x="6093367" y="5093651"/>
              <a:ext cx="487759" cy="354806"/>
            </a:xfrm>
            <a:prstGeom prst="rect">
              <a:avLst/>
            </a:prstGeom>
            <a:noFill/>
            <a:ln w="9525">
              <a:noFill/>
              <a:miter lim="800000"/>
              <a:headEnd/>
              <a:tailEnd/>
            </a:ln>
          </p:spPr>
        </p:pic>
        <p:sp>
          <p:nvSpPr>
            <p:cNvPr id="75" name="TextBox 135"/>
            <p:cNvSpPr txBox="1">
              <a:spLocks noChangeArrowheads="1"/>
            </p:cNvSpPr>
            <p:nvPr/>
          </p:nvSpPr>
          <p:spPr bwMode="auto">
            <a:xfrm>
              <a:off x="5967322" y="5142796"/>
              <a:ext cx="754319" cy="354008"/>
            </a:xfrm>
            <a:prstGeom prst="rect">
              <a:avLst/>
            </a:prstGeom>
            <a:noFill/>
            <a:ln w="9525">
              <a:noFill/>
              <a:miter lim="800000"/>
              <a:headEnd/>
              <a:tailEnd/>
            </a:ln>
          </p:spPr>
          <p:txBody>
            <a:bodyPr wrap="square">
              <a:spAutoFit/>
            </a:bodyPr>
            <a:lstStyle/>
            <a:p>
              <a:pPr algn="ctr" eaLnBrk="0" hangingPunct="0">
                <a:lnSpc>
                  <a:spcPts val="1000"/>
                </a:lnSpc>
              </a:pPr>
              <a:r>
                <a:rPr lang="en-US" sz="800" dirty="0" smtClean="0"/>
                <a:t>Snapshot</a:t>
              </a:r>
            </a:p>
            <a:p>
              <a:pPr algn="ctr" eaLnBrk="0" hangingPunct="0">
                <a:lnSpc>
                  <a:spcPts val="1000"/>
                </a:lnSpc>
              </a:pPr>
              <a:r>
                <a:rPr lang="en-US" sz="1100" dirty="0" smtClean="0"/>
                <a:t>14:00</a:t>
              </a:r>
              <a:endParaRPr lang="en-US" sz="1100" dirty="0"/>
            </a:p>
          </p:txBody>
        </p:sp>
      </p:grpSp>
      <p:sp>
        <p:nvSpPr>
          <p:cNvPr id="76" name="文字方塊 75"/>
          <p:cNvSpPr txBox="1"/>
          <p:nvPr/>
        </p:nvSpPr>
        <p:spPr>
          <a:xfrm>
            <a:off x="7683360" y="5840393"/>
            <a:ext cx="1107996" cy="369332"/>
          </a:xfrm>
          <a:prstGeom prst="rect">
            <a:avLst/>
          </a:prstGeom>
          <a:noFill/>
        </p:spPr>
        <p:txBody>
          <a:bodyPr wrap="none" rtlCol="0">
            <a:spAutoFit/>
          </a:bodyPr>
          <a:lstStyle/>
          <a:p>
            <a:r>
              <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磁碟管理</a:t>
            </a:r>
          </a:p>
        </p:txBody>
      </p:sp>
      <p:grpSp>
        <p:nvGrpSpPr>
          <p:cNvPr id="5" name="群組 69"/>
          <p:cNvGrpSpPr/>
          <p:nvPr/>
        </p:nvGrpSpPr>
        <p:grpSpPr>
          <a:xfrm>
            <a:off x="7289476" y="5279383"/>
            <a:ext cx="754319" cy="403153"/>
            <a:chOff x="5967322" y="5093651"/>
            <a:chExt cx="754319" cy="403153"/>
          </a:xfrm>
        </p:grpSpPr>
        <p:pic>
          <p:nvPicPr>
            <p:cNvPr id="42" name="Picture 28" descr="Disk-red.gif"/>
            <p:cNvPicPr>
              <a:picLocks noChangeAspect="1"/>
            </p:cNvPicPr>
            <p:nvPr/>
          </p:nvPicPr>
          <p:blipFill>
            <a:blip r:embed="rId7"/>
            <a:srcRect/>
            <a:stretch>
              <a:fillRect/>
            </a:stretch>
          </p:blipFill>
          <p:spPr bwMode="auto">
            <a:xfrm>
              <a:off x="6093367" y="5093651"/>
              <a:ext cx="487759" cy="354806"/>
            </a:xfrm>
            <a:prstGeom prst="rect">
              <a:avLst/>
            </a:prstGeom>
            <a:noFill/>
            <a:ln w="9525">
              <a:noFill/>
              <a:miter lim="800000"/>
              <a:headEnd/>
              <a:tailEnd/>
            </a:ln>
          </p:spPr>
        </p:pic>
        <p:sp>
          <p:nvSpPr>
            <p:cNvPr id="43" name="TextBox 135"/>
            <p:cNvSpPr txBox="1">
              <a:spLocks noChangeArrowheads="1"/>
            </p:cNvSpPr>
            <p:nvPr/>
          </p:nvSpPr>
          <p:spPr bwMode="auto">
            <a:xfrm>
              <a:off x="5967322" y="5142796"/>
              <a:ext cx="754319" cy="354008"/>
            </a:xfrm>
            <a:prstGeom prst="rect">
              <a:avLst/>
            </a:prstGeom>
            <a:noFill/>
            <a:ln w="9525">
              <a:noFill/>
              <a:miter lim="800000"/>
              <a:headEnd/>
              <a:tailEnd/>
            </a:ln>
          </p:spPr>
          <p:txBody>
            <a:bodyPr wrap="square">
              <a:spAutoFit/>
            </a:bodyPr>
            <a:lstStyle/>
            <a:p>
              <a:pPr algn="ctr" eaLnBrk="0" hangingPunct="0">
                <a:lnSpc>
                  <a:spcPts val="1000"/>
                </a:lnSpc>
              </a:pPr>
              <a:r>
                <a:rPr lang="en-US" sz="800" dirty="0" smtClean="0"/>
                <a:t>Snapshot</a:t>
              </a:r>
            </a:p>
            <a:p>
              <a:pPr algn="ctr" eaLnBrk="0" hangingPunct="0">
                <a:lnSpc>
                  <a:spcPts val="1000"/>
                </a:lnSpc>
              </a:pPr>
              <a:r>
                <a:rPr lang="en-US" sz="1100" dirty="0" smtClean="0"/>
                <a:t>10:00</a:t>
              </a:r>
              <a:endParaRPr lang="en-US" sz="1100" dirty="0"/>
            </a:p>
          </p:txBody>
        </p:sp>
      </p:grpSp>
      <p:pic>
        <p:nvPicPr>
          <p:cNvPr id="52" name="Picture 2" descr="\\.PSF\Parallels Share\DDC\Server-Virtual-2U.png"/>
          <p:cNvPicPr>
            <a:picLocks noChangeAspect="1" noChangeArrowheads="1"/>
          </p:cNvPicPr>
          <p:nvPr/>
        </p:nvPicPr>
        <p:blipFill>
          <a:blip r:embed="rId5"/>
          <a:srcRect/>
          <a:stretch>
            <a:fillRect/>
          </a:stretch>
        </p:blipFill>
        <p:spPr bwMode="auto">
          <a:xfrm>
            <a:off x="6016275" y="2609091"/>
            <a:ext cx="2520823" cy="1541925"/>
          </a:xfrm>
          <a:prstGeom prst="rect">
            <a:avLst/>
          </a:prstGeom>
          <a:noFill/>
        </p:spPr>
      </p:pic>
      <p:pic>
        <p:nvPicPr>
          <p:cNvPr id="56" name="Picture 2" descr="\\.PSF\Parallels Share\DDC\Server-Virtual-2U.png"/>
          <p:cNvPicPr>
            <a:picLocks noChangeAspect="1" noChangeArrowheads="1"/>
          </p:cNvPicPr>
          <p:nvPr/>
        </p:nvPicPr>
        <p:blipFill>
          <a:blip r:embed="rId5"/>
          <a:srcRect/>
          <a:stretch>
            <a:fillRect/>
          </a:stretch>
        </p:blipFill>
        <p:spPr bwMode="auto">
          <a:xfrm>
            <a:off x="6005642" y="2106348"/>
            <a:ext cx="2520823" cy="1541925"/>
          </a:xfrm>
          <a:prstGeom prst="rect">
            <a:avLst/>
          </a:prstGeom>
          <a:noFill/>
        </p:spPr>
      </p:pic>
      <p:cxnSp>
        <p:nvCxnSpPr>
          <p:cNvPr id="61" name="直線單箭頭接點 60"/>
          <p:cNvCxnSpPr/>
          <p:nvPr/>
        </p:nvCxnSpPr>
        <p:spPr>
          <a:xfrm rot="5400000">
            <a:off x="7265368" y="4871201"/>
            <a:ext cx="802215" cy="14148"/>
          </a:xfrm>
          <a:prstGeom prst="straightConnector1">
            <a:avLst/>
          </a:prstGeom>
          <a:ln w="28575">
            <a:solidFill>
              <a:srgbClr val="FF0000"/>
            </a:solidFill>
            <a:headEnd type="triangle" w="med" len="med"/>
            <a:tailEnd type="none" w="med" len="med"/>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0" name="文字方塊 79"/>
          <p:cNvSpPr txBox="1"/>
          <p:nvPr/>
        </p:nvSpPr>
        <p:spPr>
          <a:xfrm>
            <a:off x="4045663" y="3723757"/>
            <a:ext cx="2031325" cy="461665"/>
          </a:xfrm>
          <a:prstGeom prst="rect">
            <a:avLst/>
          </a:prstGeom>
          <a:noFill/>
        </p:spPr>
        <p:txBody>
          <a:bodyPr wrap="none" rtlCol="0">
            <a:spAutoFit/>
          </a:bodyPr>
          <a:lstStyle/>
          <a:p>
            <a:r>
              <a:rPr kumimoji="1" lang="zh-TW" altLang="en-US" sz="24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系統架構驗證</a:t>
            </a:r>
            <a:endParaRPr kumimoji="1"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1" name="文字方塊 80"/>
          <p:cNvSpPr txBox="1"/>
          <p:nvPr/>
        </p:nvSpPr>
        <p:spPr>
          <a:xfrm>
            <a:off x="4045663" y="3245983"/>
            <a:ext cx="2031325" cy="461665"/>
          </a:xfrm>
          <a:prstGeom prst="rect">
            <a:avLst/>
          </a:prstGeom>
          <a:noFill/>
        </p:spPr>
        <p:txBody>
          <a:bodyPr wrap="none" rtlCol="0">
            <a:spAutoFit/>
          </a:bodyPr>
          <a:lstStyle/>
          <a:p>
            <a:r>
              <a:rPr kumimoji="1" lang="zh-TW" altLang="en-US" sz="24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軟</a:t>
            </a:r>
            <a:r>
              <a:rPr kumimoji="1"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體</a:t>
            </a:r>
            <a:r>
              <a:rPr kumimoji="1" lang="zh-TW" altLang="en-US" sz="24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開發測試</a:t>
            </a:r>
            <a:endParaRPr kumimoji="1"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2" name="文字方塊 81"/>
          <p:cNvSpPr txBox="1"/>
          <p:nvPr/>
        </p:nvSpPr>
        <p:spPr>
          <a:xfrm>
            <a:off x="4045663" y="2768209"/>
            <a:ext cx="2031325" cy="461665"/>
          </a:xfrm>
          <a:prstGeom prst="rect">
            <a:avLst/>
          </a:prstGeom>
          <a:noFill/>
        </p:spPr>
        <p:txBody>
          <a:bodyPr wrap="none" rtlCol="0">
            <a:spAutoFit/>
          </a:bodyPr>
          <a:lstStyle/>
          <a:p>
            <a:r>
              <a:rPr kumimoji="1" lang="zh-TW" altLang="en-US" sz="24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快速服務還原</a:t>
            </a:r>
            <a:endParaRPr kumimoji="1"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7" name="群組 51"/>
          <p:cNvGrpSpPr/>
          <p:nvPr/>
        </p:nvGrpSpPr>
        <p:grpSpPr>
          <a:xfrm>
            <a:off x="7403835" y="4079384"/>
            <a:ext cx="533429" cy="354806"/>
            <a:chOff x="3532075" y="5799503"/>
            <a:chExt cx="533429" cy="354806"/>
          </a:xfrm>
        </p:grpSpPr>
        <p:pic>
          <p:nvPicPr>
            <p:cNvPr id="84" name="Picture 53" descr="2.gif"/>
            <p:cNvPicPr>
              <a:picLocks noChangeAspect="1"/>
            </p:cNvPicPr>
            <p:nvPr/>
          </p:nvPicPr>
          <p:blipFill>
            <a:blip r:embed="rId9"/>
            <a:srcRect/>
            <a:stretch>
              <a:fillRect/>
            </a:stretch>
          </p:blipFill>
          <p:spPr bwMode="auto">
            <a:xfrm>
              <a:off x="3562948" y="5799503"/>
              <a:ext cx="490409" cy="354806"/>
            </a:xfrm>
            <a:prstGeom prst="rect">
              <a:avLst/>
            </a:prstGeom>
            <a:noFill/>
            <a:ln w="9525">
              <a:noFill/>
              <a:miter lim="800000"/>
              <a:headEnd/>
              <a:tailEnd/>
            </a:ln>
          </p:spPr>
        </p:pic>
        <p:sp>
          <p:nvSpPr>
            <p:cNvPr id="85" name="TextBox 133"/>
            <p:cNvSpPr txBox="1">
              <a:spLocks noChangeArrowheads="1"/>
            </p:cNvSpPr>
            <p:nvPr/>
          </p:nvSpPr>
          <p:spPr bwMode="auto">
            <a:xfrm>
              <a:off x="3532075" y="5886078"/>
              <a:ext cx="533429" cy="261610"/>
            </a:xfrm>
            <a:prstGeom prst="rect">
              <a:avLst/>
            </a:prstGeom>
            <a:noFill/>
            <a:ln w="9525">
              <a:noFill/>
              <a:miter lim="800000"/>
              <a:headEnd/>
              <a:tailEnd/>
            </a:ln>
          </p:spPr>
          <p:txBody>
            <a:bodyPr>
              <a:spAutoFit/>
            </a:bodyPr>
            <a:lstStyle/>
            <a:p>
              <a:pPr algn="ctr" eaLnBrk="0" hangingPunct="0"/>
              <a:r>
                <a:rPr lang="en-US" sz="1100" dirty="0" smtClean="0">
                  <a:solidFill>
                    <a:srgbClr val="0000FF"/>
                  </a:solidFill>
                </a:rPr>
                <a:t>10:00</a:t>
              </a:r>
              <a:endParaRPr lang="en-US" sz="1100" dirty="0">
                <a:solidFill>
                  <a:srgbClr val="0000FF"/>
                </a:solidFill>
              </a:endParaRPr>
            </a:p>
          </p:txBody>
        </p:sp>
      </p:grpSp>
      <p:grpSp>
        <p:nvGrpSpPr>
          <p:cNvPr id="10" name="群組 51"/>
          <p:cNvGrpSpPr/>
          <p:nvPr/>
        </p:nvGrpSpPr>
        <p:grpSpPr>
          <a:xfrm>
            <a:off x="7403835" y="3585104"/>
            <a:ext cx="533429" cy="354806"/>
            <a:chOff x="3532075" y="5799503"/>
            <a:chExt cx="533429" cy="354806"/>
          </a:xfrm>
        </p:grpSpPr>
        <p:pic>
          <p:nvPicPr>
            <p:cNvPr id="87" name="Picture 53" descr="2.gif"/>
            <p:cNvPicPr>
              <a:picLocks noChangeAspect="1"/>
            </p:cNvPicPr>
            <p:nvPr/>
          </p:nvPicPr>
          <p:blipFill>
            <a:blip r:embed="rId9"/>
            <a:srcRect/>
            <a:stretch>
              <a:fillRect/>
            </a:stretch>
          </p:blipFill>
          <p:spPr bwMode="auto">
            <a:xfrm>
              <a:off x="3562948" y="5799503"/>
              <a:ext cx="490409" cy="354806"/>
            </a:xfrm>
            <a:prstGeom prst="rect">
              <a:avLst/>
            </a:prstGeom>
            <a:noFill/>
            <a:ln w="9525">
              <a:noFill/>
              <a:miter lim="800000"/>
              <a:headEnd/>
              <a:tailEnd/>
            </a:ln>
          </p:spPr>
        </p:pic>
        <p:sp>
          <p:nvSpPr>
            <p:cNvPr id="88" name="TextBox 133"/>
            <p:cNvSpPr txBox="1">
              <a:spLocks noChangeArrowheads="1"/>
            </p:cNvSpPr>
            <p:nvPr/>
          </p:nvSpPr>
          <p:spPr bwMode="auto">
            <a:xfrm>
              <a:off x="3532075" y="5886078"/>
              <a:ext cx="533429" cy="261610"/>
            </a:xfrm>
            <a:prstGeom prst="rect">
              <a:avLst/>
            </a:prstGeom>
            <a:noFill/>
            <a:ln w="9525">
              <a:noFill/>
              <a:miter lim="800000"/>
              <a:headEnd/>
              <a:tailEnd/>
            </a:ln>
          </p:spPr>
          <p:txBody>
            <a:bodyPr>
              <a:spAutoFit/>
            </a:bodyPr>
            <a:lstStyle/>
            <a:p>
              <a:pPr algn="ctr" eaLnBrk="0" hangingPunct="0"/>
              <a:r>
                <a:rPr lang="en-US" sz="1100" dirty="0" smtClean="0">
                  <a:solidFill>
                    <a:srgbClr val="0000FF"/>
                  </a:solidFill>
                </a:rPr>
                <a:t>14:00</a:t>
              </a:r>
              <a:endParaRPr lang="en-US" sz="1100" dirty="0">
                <a:solidFill>
                  <a:srgbClr val="0000FF"/>
                </a:solidFill>
              </a:endParaRPr>
            </a:p>
          </p:txBody>
        </p:sp>
      </p:grpSp>
      <p:grpSp>
        <p:nvGrpSpPr>
          <p:cNvPr id="11" name="群組 51"/>
          <p:cNvGrpSpPr/>
          <p:nvPr/>
        </p:nvGrpSpPr>
        <p:grpSpPr>
          <a:xfrm>
            <a:off x="7403835" y="3103181"/>
            <a:ext cx="533429" cy="354806"/>
            <a:chOff x="3532075" y="5799503"/>
            <a:chExt cx="533429" cy="354806"/>
          </a:xfrm>
        </p:grpSpPr>
        <p:pic>
          <p:nvPicPr>
            <p:cNvPr id="90" name="Picture 53" descr="2.gif"/>
            <p:cNvPicPr>
              <a:picLocks noChangeAspect="1"/>
            </p:cNvPicPr>
            <p:nvPr/>
          </p:nvPicPr>
          <p:blipFill>
            <a:blip r:embed="rId9"/>
            <a:srcRect/>
            <a:stretch>
              <a:fillRect/>
            </a:stretch>
          </p:blipFill>
          <p:spPr bwMode="auto">
            <a:xfrm>
              <a:off x="3562948" y="5799503"/>
              <a:ext cx="490409" cy="354806"/>
            </a:xfrm>
            <a:prstGeom prst="rect">
              <a:avLst/>
            </a:prstGeom>
            <a:noFill/>
            <a:ln w="9525">
              <a:noFill/>
              <a:miter lim="800000"/>
              <a:headEnd/>
              <a:tailEnd/>
            </a:ln>
          </p:spPr>
        </p:pic>
        <p:sp>
          <p:nvSpPr>
            <p:cNvPr id="91" name="TextBox 133"/>
            <p:cNvSpPr txBox="1">
              <a:spLocks noChangeArrowheads="1"/>
            </p:cNvSpPr>
            <p:nvPr/>
          </p:nvSpPr>
          <p:spPr bwMode="auto">
            <a:xfrm>
              <a:off x="3532075" y="5886078"/>
              <a:ext cx="533429" cy="261610"/>
            </a:xfrm>
            <a:prstGeom prst="rect">
              <a:avLst/>
            </a:prstGeom>
            <a:noFill/>
            <a:ln w="9525">
              <a:noFill/>
              <a:miter lim="800000"/>
              <a:headEnd/>
              <a:tailEnd/>
            </a:ln>
          </p:spPr>
          <p:txBody>
            <a:bodyPr>
              <a:spAutoFit/>
            </a:bodyPr>
            <a:lstStyle/>
            <a:p>
              <a:pPr algn="ctr" eaLnBrk="0" hangingPunct="0"/>
              <a:r>
                <a:rPr lang="en-US" sz="1100" dirty="0" smtClean="0">
                  <a:solidFill>
                    <a:srgbClr val="0000FF"/>
                  </a:solidFill>
                </a:rPr>
                <a:t>18:00</a:t>
              </a:r>
              <a:endParaRPr lang="en-US" sz="1100" dirty="0">
                <a:solidFill>
                  <a:srgbClr val="0000FF"/>
                </a:solidFill>
              </a:endParaRPr>
            </a:p>
          </p:txBody>
        </p:sp>
      </p:grpSp>
      <p:cxnSp>
        <p:nvCxnSpPr>
          <p:cNvPr id="99" name="圖案 98"/>
          <p:cNvCxnSpPr/>
          <p:nvPr/>
        </p:nvCxnSpPr>
        <p:spPr>
          <a:xfrm rot="16200000" flipV="1">
            <a:off x="7307173" y="4380451"/>
            <a:ext cx="1516876" cy="280988"/>
          </a:xfrm>
          <a:prstGeom prst="curvedConnector2">
            <a:avLst/>
          </a:prstGeom>
          <a:ln w="28575">
            <a:solidFill>
              <a:srgbClr val="FF0000"/>
            </a:solidFill>
            <a:headEnd type="none" w="med" len="med"/>
            <a:tailEnd type="triangle" w="med" len="med"/>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0" name="圖案 99"/>
          <p:cNvCxnSpPr/>
          <p:nvPr/>
        </p:nvCxnSpPr>
        <p:spPr>
          <a:xfrm rot="16200000" flipV="1">
            <a:off x="7365625" y="3892200"/>
            <a:ext cx="1958822" cy="815544"/>
          </a:xfrm>
          <a:prstGeom prst="curvedConnector2">
            <a:avLst/>
          </a:prstGeom>
          <a:ln w="28575">
            <a:solidFill>
              <a:srgbClr val="FF0000"/>
            </a:solidFill>
            <a:headEnd type="none" w="med" len="med"/>
            <a:tailEnd type="triangle" w="med" len="med"/>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a:xfrm>
            <a:off x="3296728" y="4352848"/>
            <a:ext cx="1412566" cy="369332"/>
          </a:xfrm>
          <a:prstGeom prst="rect">
            <a:avLst/>
          </a:prstGeom>
          <a:noFill/>
        </p:spPr>
        <p:txBody>
          <a:bodyPr wrap="none" rtlCol="0">
            <a:spAutoFit/>
          </a:bodyPr>
          <a:lstStyle/>
          <a:p>
            <a:r>
              <a:rPr kumimoji="1" lang="en-US" altLang="zh-TW"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CDP </a:t>
            </a:r>
            <a:r>
              <a:rPr kumimoji="1" lang="zh-TW" altLang="en-US"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伺服器</a:t>
            </a:r>
            <a:endParaRPr kumimoji="1" lang="zh-TW" altLang="en-US"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110" name="圖案 109"/>
          <p:cNvCxnSpPr>
            <a:stCxn id="50" idx="2"/>
          </p:cNvCxnSpPr>
          <p:nvPr/>
        </p:nvCxnSpPr>
        <p:spPr>
          <a:xfrm rot="16200000" flipH="1">
            <a:off x="1109652" y="4115442"/>
            <a:ext cx="1784649" cy="1871920"/>
          </a:xfrm>
          <a:prstGeom prst="curvedConnector2">
            <a:avLst/>
          </a:prstGeom>
          <a:ln w="76200">
            <a:solidFill>
              <a:srgbClr val="FF0000"/>
            </a:solidFill>
            <a:headEnd type="none" w="med" len="med"/>
            <a:tailEnd type="triangle" w="med" len="med"/>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a:xfrm>
            <a:off x="1407767" y="4170210"/>
            <a:ext cx="1587962" cy="954107"/>
          </a:xfrm>
          <a:prstGeom prst="rect">
            <a:avLst/>
          </a:prstGeom>
          <a:noFill/>
          <a:effectLst>
            <a:glow rad="228600">
              <a:schemeClr val="accent3">
                <a:satMod val="175000"/>
                <a:alpha val="40000"/>
              </a:schemeClr>
            </a:glow>
          </a:effectLst>
        </p:spPr>
        <p:txBody>
          <a:bodyPr wrap="square" rtlCol="0">
            <a:spAutoFit/>
          </a:bodyPr>
          <a:lstStyle/>
          <a:p>
            <a:r>
              <a:rPr kumimoji="1" lang="en-US" altLang="zh-TW" sz="20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24 x 7</a:t>
            </a:r>
          </a:p>
          <a:p>
            <a:r>
              <a:rPr kumimoji="1" lang="zh-TW" altLang="en-US" sz="20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即時保護</a:t>
            </a:r>
            <a:endParaRPr kumimoji="1" lang="en-US" altLang="zh-TW" sz="20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r>
              <a:rPr kumimoji="1" lang="en-US" altLang="zh-TW" sz="16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(FC/ISCSI)</a:t>
            </a:r>
            <a:endParaRPr kumimoji="1"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12" name="群組 70"/>
          <p:cNvGrpSpPr/>
          <p:nvPr/>
        </p:nvGrpSpPr>
        <p:grpSpPr>
          <a:xfrm>
            <a:off x="2894045" y="5530845"/>
            <a:ext cx="2394006" cy="701125"/>
            <a:chOff x="2894045" y="5530845"/>
            <a:chExt cx="2394006" cy="701125"/>
          </a:xfrm>
        </p:grpSpPr>
        <p:grpSp>
          <p:nvGrpSpPr>
            <p:cNvPr id="13" name="群組 51"/>
            <p:cNvGrpSpPr/>
            <p:nvPr/>
          </p:nvGrpSpPr>
          <p:grpSpPr>
            <a:xfrm>
              <a:off x="3504662" y="5877164"/>
              <a:ext cx="533429" cy="354806"/>
              <a:chOff x="3532075" y="5799503"/>
              <a:chExt cx="533429" cy="354806"/>
            </a:xfrm>
          </p:grpSpPr>
          <p:pic>
            <p:nvPicPr>
              <p:cNvPr id="37" name="Picture 53" descr="2.gif"/>
              <p:cNvPicPr>
                <a:picLocks noChangeAspect="1"/>
              </p:cNvPicPr>
              <p:nvPr/>
            </p:nvPicPr>
            <p:blipFill>
              <a:blip r:embed="rId9"/>
              <a:srcRect/>
              <a:stretch>
                <a:fillRect/>
              </a:stretch>
            </p:blipFill>
            <p:spPr bwMode="auto">
              <a:xfrm>
                <a:off x="3562948" y="5799503"/>
                <a:ext cx="490409" cy="354806"/>
              </a:xfrm>
              <a:prstGeom prst="rect">
                <a:avLst/>
              </a:prstGeom>
              <a:noFill/>
              <a:ln w="9525">
                <a:noFill/>
                <a:miter lim="800000"/>
                <a:headEnd/>
                <a:tailEnd/>
              </a:ln>
            </p:spPr>
          </p:pic>
          <p:sp>
            <p:nvSpPr>
              <p:cNvPr id="47" name="TextBox 133"/>
              <p:cNvSpPr txBox="1">
                <a:spLocks noChangeArrowheads="1"/>
              </p:cNvSpPr>
              <p:nvPr/>
            </p:nvSpPr>
            <p:spPr bwMode="auto">
              <a:xfrm>
                <a:off x="3532075" y="5886078"/>
                <a:ext cx="533429" cy="261610"/>
              </a:xfrm>
              <a:prstGeom prst="rect">
                <a:avLst/>
              </a:prstGeom>
              <a:noFill/>
              <a:ln w="9525">
                <a:noFill/>
                <a:miter lim="800000"/>
                <a:headEnd/>
                <a:tailEnd/>
              </a:ln>
            </p:spPr>
            <p:txBody>
              <a:bodyPr>
                <a:spAutoFit/>
              </a:bodyPr>
              <a:lstStyle/>
              <a:p>
                <a:pPr algn="ctr" eaLnBrk="0" hangingPunct="0"/>
                <a:r>
                  <a:rPr lang="en-US" sz="1100" dirty="0" smtClean="0"/>
                  <a:t>10:00</a:t>
                </a:r>
                <a:endParaRPr lang="en-US" sz="1100" dirty="0"/>
              </a:p>
            </p:txBody>
          </p:sp>
        </p:grpSp>
        <p:grpSp>
          <p:nvGrpSpPr>
            <p:cNvPr id="14" name="群組 52"/>
            <p:cNvGrpSpPr/>
            <p:nvPr/>
          </p:nvGrpSpPr>
          <p:grpSpPr>
            <a:xfrm>
              <a:off x="4086408" y="5877164"/>
              <a:ext cx="533429" cy="354806"/>
              <a:chOff x="4168379" y="5799503"/>
              <a:chExt cx="533429" cy="354806"/>
            </a:xfrm>
          </p:grpSpPr>
          <p:pic>
            <p:nvPicPr>
              <p:cNvPr id="35" name="Picture 23" descr="2.gif"/>
              <p:cNvPicPr>
                <a:picLocks noChangeAspect="1"/>
              </p:cNvPicPr>
              <p:nvPr/>
            </p:nvPicPr>
            <p:blipFill>
              <a:blip r:embed="rId9"/>
              <a:srcRect/>
              <a:stretch>
                <a:fillRect/>
              </a:stretch>
            </p:blipFill>
            <p:spPr bwMode="auto">
              <a:xfrm>
                <a:off x="4191492" y="5799503"/>
                <a:ext cx="490409" cy="354806"/>
              </a:xfrm>
              <a:prstGeom prst="rect">
                <a:avLst/>
              </a:prstGeom>
              <a:noFill/>
              <a:ln w="9525">
                <a:noFill/>
                <a:miter lim="800000"/>
                <a:headEnd/>
                <a:tailEnd/>
              </a:ln>
            </p:spPr>
          </p:pic>
          <p:sp>
            <p:nvSpPr>
              <p:cNvPr id="48" name="TextBox 134"/>
              <p:cNvSpPr txBox="1">
                <a:spLocks noChangeArrowheads="1"/>
              </p:cNvSpPr>
              <p:nvPr/>
            </p:nvSpPr>
            <p:spPr bwMode="auto">
              <a:xfrm>
                <a:off x="4168379" y="5886078"/>
                <a:ext cx="533429" cy="261610"/>
              </a:xfrm>
              <a:prstGeom prst="rect">
                <a:avLst/>
              </a:prstGeom>
              <a:noFill/>
              <a:ln w="9525">
                <a:noFill/>
                <a:miter lim="800000"/>
                <a:headEnd/>
                <a:tailEnd/>
              </a:ln>
            </p:spPr>
            <p:txBody>
              <a:bodyPr>
                <a:spAutoFit/>
              </a:bodyPr>
              <a:lstStyle/>
              <a:p>
                <a:pPr algn="ctr" eaLnBrk="0" hangingPunct="0"/>
                <a:r>
                  <a:rPr lang="en-US" sz="1100" dirty="0" smtClean="0"/>
                  <a:t>14:00</a:t>
                </a:r>
                <a:endParaRPr lang="en-US" sz="1100" dirty="0"/>
              </a:p>
            </p:txBody>
          </p:sp>
        </p:grpSp>
        <p:grpSp>
          <p:nvGrpSpPr>
            <p:cNvPr id="15" name="群組 54"/>
            <p:cNvGrpSpPr/>
            <p:nvPr/>
          </p:nvGrpSpPr>
          <p:grpSpPr>
            <a:xfrm>
              <a:off x="4668154" y="5877164"/>
              <a:ext cx="609634" cy="354806"/>
              <a:chOff x="4737429" y="5799503"/>
              <a:chExt cx="609634" cy="354806"/>
            </a:xfrm>
          </p:grpSpPr>
          <p:pic>
            <p:nvPicPr>
              <p:cNvPr id="36" name="Picture 52" descr="2.gif"/>
              <p:cNvPicPr>
                <a:picLocks noChangeAspect="1"/>
              </p:cNvPicPr>
              <p:nvPr/>
            </p:nvPicPr>
            <p:blipFill>
              <a:blip r:embed="rId9"/>
              <a:srcRect/>
              <a:stretch>
                <a:fillRect/>
              </a:stretch>
            </p:blipFill>
            <p:spPr bwMode="auto">
              <a:xfrm>
                <a:off x="4798175" y="5799503"/>
                <a:ext cx="490409" cy="354806"/>
              </a:xfrm>
              <a:prstGeom prst="rect">
                <a:avLst/>
              </a:prstGeom>
              <a:noFill/>
              <a:ln w="9525">
                <a:noFill/>
                <a:miter lim="800000"/>
                <a:headEnd/>
                <a:tailEnd/>
              </a:ln>
            </p:spPr>
          </p:pic>
          <p:sp>
            <p:nvSpPr>
              <p:cNvPr id="49" name="TextBox 135"/>
              <p:cNvSpPr txBox="1">
                <a:spLocks noChangeArrowheads="1"/>
              </p:cNvSpPr>
              <p:nvPr/>
            </p:nvSpPr>
            <p:spPr bwMode="auto">
              <a:xfrm>
                <a:off x="4737429" y="5886078"/>
                <a:ext cx="609634" cy="261610"/>
              </a:xfrm>
              <a:prstGeom prst="rect">
                <a:avLst/>
              </a:prstGeom>
              <a:noFill/>
              <a:ln w="9525">
                <a:noFill/>
                <a:miter lim="800000"/>
                <a:headEnd/>
                <a:tailEnd/>
              </a:ln>
            </p:spPr>
            <p:txBody>
              <a:bodyPr>
                <a:spAutoFit/>
              </a:bodyPr>
              <a:lstStyle/>
              <a:p>
                <a:pPr algn="ctr" eaLnBrk="0" hangingPunct="0"/>
                <a:r>
                  <a:rPr lang="en-US" sz="1100" dirty="0" smtClean="0"/>
                  <a:t>18:00</a:t>
                </a:r>
                <a:endParaRPr lang="en-US" sz="1100" dirty="0"/>
              </a:p>
            </p:txBody>
          </p:sp>
        </p:grpSp>
        <p:grpSp>
          <p:nvGrpSpPr>
            <p:cNvPr id="16" name="群組 104"/>
            <p:cNvGrpSpPr/>
            <p:nvPr/>
          </p:nvGrpSpPr>
          <p:grpSpPr>
            <a:xfrm>
              <a:off x="2894045" y="5877164"/>
              <a:ext cx="562300" cy="354806"/>
              <a:chOff x="2878486" y="5930129"/>
              <a:chExt cx="562300" cy="354806"/>
            </a:xfrm>
          </p:grpSpPr>
          <p:pic>
            <p:nvPicPr>
              <p:cNvPr id="32" name="Picture 28" descr="Disk-red.gif"/>
              <p:cNvPicPr>
                <a:picLocks noChangeAspect="1"/>
              </p:cNvPicPr>
              <p:nvPr/>
            </p:nvPicPr>
            <p:blipFill>
              <a:blip r:embed="rId7"/>
              <a:srcRect/>
              <a:stretch>
                <a:fillRect/>
              </a:stretch>
            </p:blipFill>
            <p:spPr bwMode="auto">
              <a:xfrm>
                <a:off x="2922377" y="5930129"/>
                <a:ext cx="487759" cy="354806"/>
              </a:xfrm>
              <a:prstGeom prst="rect">
                <a:avLst/>
              </a:prstGeom>
              <a:noFill/>
              <a:ln w="9525">
                <a:noFill/>
                <a:miter lim="800000"/>
                <a:headEnd/>
                <a:tailEnd/>
              </a:ln>
            </p:spPr>
          </p:pic>
          <p:sp>
            <p:nvSpPr>
              <p:cNvPr id="104" name="TextBox 133"/>
              <p:cNvSpPr txBox="1">
                <a:spLocks noChangeArrowheads="1"/>
              </p:cNvSpPr>
              <p:nvPr/>
            </p:nvSpPr>
            <p:spPr bwMode="auto">
              <a:xfrm>
                <a:off x="2878486" y="5999422"/>
                <a:ext cx="562300" cy="261610"/>
              </a:xfrm>
              <a:prstGeom prst="rect">
                <a:avLst/>
              </a:prstGeom>
              <a:noFill/>
              <a:ln w="9525">
                <a:noFill/>
                <a:miter lim="800000"/>
                <a:headEnd/>
                <a:tailEnd/>
              </a:ln>
            </p:spPr>
            <p:txBody>
              <a:bodyPr wrap="square">
                <a:spAutoFit/>
              </a:bodyPr>
              <a:lstStyle/>
              <a:p>
                <a:pPr algn="ctr" eaLnBrk="0" hangingPunct="0"/>
                <a:r>
                  <a:rPr lang="en-US" sz="1100" dirty="0" smtClean="0"/>
                  <a:t>Mirror</a:t>
                </a:r>
                <a:endParaRPr lang="en-US" sz="1100" dirty="0"/>
              </a:p>
            </p:txBody>
          </p:sp>
        </p:grpSp>
        <p:sp>
          <p:nvSpPr>
            <p:cNvPr id="112" name="文字方塊 111"/>
            <p:cNvSpPr txBox="1"/>
            <p:nvPr/>
          </p:nvSpPr>
          <p:spPr>
            <a:xfrm>
              <a:off x="3001305" y="5542134"/>
              <a:ext cx="1117601" cy="338554"/>
            </a:xfrm>
            <a:prstGeom prst="rect">
              <a:avLst/>
            </a:prstGeom>
            <a:noFill/>
            <a:effectLst>
              <a:glow rad="228600">
                <a:schemeClr val="accent3">
                  <a:satMod val="175000"/>
                  <a:alpha val="40000"/>
                </a:schemeClr>
              </a:glow>
            </a:effectLst>
          </p:spPr>
          <p:txBody>
            <a:bodyPr wrap="square" rtlCol="0">
              <a:spAutoFit/>
            </a:bodyPr>
            <a:lstStyle/>
            <a:p>
              <a:r>
                <a:rPr kumimoji="1" lang="zh-TW" altLang="en-US" sz="16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即時副本 </a:t>
              </a:r>
              <a:endParaRPr kumimoji="1" lang="zh-TW" altLang="en-US" sz="16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4" name="文字方塊 113"/>
            <p:cNvSpPr txBox="1"/>
            <p:nvPr/>
          </p:nvSpPr>
          <p:spPr>
            <a:xfrm>
              <a:off x="4174646" y="5530845"/>
              <a:ext cx="1113405" cy="338554"/>
            </a:xfrm>
            <a:prstGeom prst="rect">
              <a:avLst/>
            </a:prstGeom>
            <a:noFill/>
            <a:effectLst>
              <a:glow rad="228600">
                <a:schemeClr val="accent3">
                  <a:satMod val="175000"/>
                  <a:alpha val="40000"/>
                </a:schemeClr>
              </a:glow>
            </a:effectLst>
          </p:spPr>
          <p:txBody>
            <a:bodyPr wrap="square" rtlCol="0">
              <a:spAutoFit/>
            </a:bodyPr>
            <a:lstStyle/>
            <a:p>
              <a:r>
                <a:rPr kumimoji="1" lang="zh-TW" altLang="en-US" sz="16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快照 </a:t>
              </a:r>
              <a:r>
                <a:rPr kumimoji="1" lang="en-US" altLang="zh-TW" sz="16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endParaRPr kumimoji="1" lang="zh-TW" altLang="en-US" sz="16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cxnSp>
          <p:nvCxnSpPr>
            <p:cNvPr id="116" name="直線單箭頭接點 115"/>
            <p:cNvCxnSpPr/>
            <p:nvPr/>
          </p:nvCxnSpPr>
          <p:spPr>
            <a:xfrm>
              <a:off x="3997120" y="5708684"/>
              <a:ext cx="21411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20" name="直線單箭頭接點 119"/>
          <p:cNvCxnSpPr/>
          <p:nvPr/>
        </p:nvCxnSpPr>
        <p:spPr>
          <a:xfrm flipV="1">
            <a:off x="5597236" y="5591297"/>
            <a:ext cx="1609107" cy="213758"/>
          </a:xfrm>
          <a:prstGeom prst="straightConnector1">
            <a:avLst/>
          </a:prstGeom>
          <a:ln w="76200">
            <a:solidFill>
              <a:srgbClr val="FF0000"/>
            </a:solidFill>
            <a:headEnd type="none" w="med" len="med"/>
            <a:tailEnd type="triangle" w="med" len="med"/>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8" name="文字方塊 127"/>
          <p:cNvSpPr txBox="1"/>
          <p:nvPr/>
        </p:nvSpPr>
        <p:spPr>
          <a:xfrm>
            <a:off x="5829114" y="5910453"/>
            <a:ext cx="1587962" cy="338554"/>
          </a:xfrm>
          <a:prstGeom prst="rect">
            <a:avLst/>
          </a:prstGeom>
          <a:noFill/>
          <a:effectLst>
            <a:glow rad="228600">
              <a:schemeClr val="accent3">
                <a:satMod val="175000"/>
                <a:alpha val="40000"/>
              </a:schemeClr>
            </a:glow>
          </a:effectLst>
        </p:spPr>
        <p:txBody>
          <a:bodyPr wrap="square" rtlCol="0">
            <a:spAutoFit/>
          </a:bodyPr>
          <a:lstStyle/>
          <a:p>
            <a:r>
              <a:rPr kumimoji="1" lang="en-US" altLang="zh-TW" sz="16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Fibre/iSCSI</a:t>
            </a:r>
            <a:endParaRPr kumimoji="1"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7" name="文字方塊 66"/>
          <p:cNvSpPr txBox="1"/>
          <p:nvPr/>
        </p:nvSpPr>
        <p:spPr>
          <a:xfrm>
            <a:off x="3111915" y="6408606"/>
            <a:ext cx="2043953" cy="338554"/>
          </a:xfrm>
          <a:prstGeom prst="rect">
            <a:avLst/>
          </a:prstGeom>
          <a:noFill/>
        </p:spPr>
        <p:txBody>
          <a:bodyPr wrap="square" rtlCol="0">
            <a:spAutoFit/>
          </a:bodyPr>
          <a:lstStyle/>
          <a:p>
            <a:r>
              <a:rPr kumimoji="1" lang="zh-TW" altLang="en-US" sz="1600" b="1"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rPr>
              <a:t>虛擬化網路儲存服務</a:t>
            </a:r>
            <a:endParaRPr kumimoji="1" lang="zh-TW" altLang="en-US" sz="1600" b="1"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0" name="文字版面配置區 5"/>
          <p:cNvSpPr txBox="1">
            <a:spLocks/>
          </p:cNvSpPr>
          <p:nvPr/>
        </p:nvSpPr>
        <p:spPr>
          <a:xfrm>
            <a:off x="1528042" y="83130"/>
            <a:ext cx="2531340" cy="568034"/>
          </a:xfrm>
          <a:prstGeom prst="rect">
            <a:avLst/>
          </a:prstGeom>
        </p:spPr>
        <p:txBody>
          <a:bodyPr vert="horz" lIns="91440" tIns="45720" rIns="91440" bIns="45720" rtlCol="0" anchor="t" anchorCtr="0">
            <a:normAutofit fontScale="92500"/>
          </a:bodyPr>
          <a:lstStyle/>
          <a:p>
            <a:pPr marL="0" marR="0" lvl="0" indent="0" algn="l" defTabSz="914327" rtl="0" eaLnBrk="0" fontAlgn="base" latinLnBrk="0" hangingPunct="0">
              <a:lnSpc>
                <a:spcPct val="90000"/>
              </a:lnSpc>
              <a:spcBef>
                <a:spcPct val="0"/>
              </a:spcBef>
              <a:spcAft>
                <a:spcPct val="0"/>
              </a:spcAft>
              <a:buClrTx/>
              <a:buSzTx/>
              <a:buFont typeface="Arial" pitchFamily="34" charset="0"/>
              <a:buNone/>
              <a:tabLst/>
              <a:defRPr/>
            </a:pPr>
            <a:r>
              <a:rPr kumimoji="1" lang="zh-TW" altLang="en-US" sz="3200" cap="all" noProof="0"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範例展示影片</a:t>
            </a:r>
            <a:endParaRPr kumimoji="1" lang="zh-TW" altLang="en-US" sz="3200" b="0" u="none" strike="noStrike" kern="1200" cap="all" spc="0" normalizeH="0" baseline="0" noProof="0"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uLnTx/>
              <a:uFillTx/>
              <a:latin typeface="Segoe Black" pitchFamily="34" charset="0"/>
              <a:ea typeface="+mn-ea"/>
              <a:cs typeface="Arial" charset="0"/>
            </a:endParaRPr>
          </a:p>
        </p:txBody>
      </p:sp>
      <p:sp>
        <p:nvSpPr>
          <p:cNvPr id="64" name="矩形 63">
            <a:hlinkClick r:id="rId10" action="ppaction://hlinkfile"/>
          </p:cNvPr>
          <p:cNvSpPr/>
          <p:nvPr/>
        </p:nvSpPr>
        <p:spPr>
          <a:xfrm>
            <a:off x="8739963" y="637953"/>
            <a:ext cx="404037" cy="3402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TW" dirty="0" smtClean="0"/>
              <a:t>V</a:t>
            </a:r>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dissolve">
                                      <p:cBhvr>
                                        <p:cTn id="13" dur="500"/>
                                        <p:tgtEl>
                                          <p:spTgt spid="5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dissolve">
                                      <p:cBhvr>
                                        <p:cTn id="16" dur="500"/>
                                        <p:tgtEl>
                                          <p:spTgt spid="106"/>
                                        </p:tgtEl>
                                      </p:cBhvr>
                                    </p:animEffect>
                                  </p:childTnLst>
                                </p:cTn>
                              </p:par>
                              <p:par>
                                <p:cTn id="17" presetID="9"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dissolve">
                                      <p:cBhvr>
                                        <p:cTn id="19" dur="500"/>
                                        <p:tgtEl>
                                          <p:spTgt spid="1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dissolve">
                                      <p:cBhvr>
                                        <p:cTn id="22" dur="500"/>
                                        <p:tgtEl>
                                          <p:spTgt spid="111"/>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dissolv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wipe(left)">
                                      <p:cBhvr>
                                        <p:cTn id="33" dur="500"/>
                                        <p:tgtEl>
                                          <p:spTgt spid="12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dissolve">
                                      <p:cBhvr>
                                        <p:cTn id="36" dur="500"/>
                                        <p:tgtEl>
                                          <p:spTgt spid="128"/>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dissolve">
                                      <p:cBhvr>
                                        <p:cTn id="40" dur="500"/>
                                        <p:tgtEl>
                                          <p:spTgt spid="66"/>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dissolve">
                                      <p:cBhvr>
                                        <p:cTn id="49" dur="500"/>
                                        <p:tgtEl>
                                          <p:spTgt spid="76"/>
                                        </p:tgtEl>
                                      </p:cBhvr>
                                    </p:animEffect>
                                  </p:childTnLst>
                                </p:cTn>
                              </p:par>
                              <p:par>
                                <p:cTn id="50" presetID="9"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down)">
                                      <p:cBhvr>
                                        <p:cTn id="57" dur="500"/>
                                        <p:tgtEl>
                                          <p:spTgt spid="61"/>
                                        </p:tgtEl>
                                      </p:cBhvr>
                                    </p:animEffect>
                                  </p:childTnLst>
                                </p:cTn>
                              </p:par>
                              <p:par>
                                <p:cTn id="58" presetID="22" presetClass="entr" presetSubtype="4" fill="hold"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down)">
                                      <p:cBhvr>
                                        <p:cTn id="60" dur="500"/>
                                        <p:tgtEl>
                                          <p:spTgt spid="99"/>
                                        </p:tgtEl>
                                      </p:cBhvr>
                                    </p:animEffect>
                                  </p:childTnLst>
                                </p:cTn>
                              </p:par>
                              <p:par>
                                <p:cTn id="61" presetID="22" presetClass="entr" presetSubtype="4"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down)">
                                      <p:cBhvr>
                                        <p:cTn id="63" dur="500"/>
                                        <p:tgtEl>
                                          <p:spTgt spid="100"/>
                                        </p:tgtEl>
                                      </p:cBhvr>
                                    </p:animEffect>
                                  </p:childTnLst>
                                </p:cTn>
                              </p:par>
                            </p:childTnLst>
                          </p:cTn>
                        </p:par>
                        <p:par>
                          <p:cTn id="64" fill="hold">
                            <p:stCondLst>
                              <p:cond delay="500"/>
                            </p:stCondLst>
                            <p:childTnLst>
                              <p:par>
                                <p:cTn id="65" presetID="9"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par>
                                <p:cTn id="68" presetID="9"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500"/>
                                        <p:tgtEl>
                                          <p:spTgt spid="10"/>
                                        </p:tgtEl>
                                      </p:cBhvr>
                                    </p:animEffect>
                                  </p:childTnLst>
                                </p:cTn>
                              </p:par>
                              <p:par>
                                <p:cTn id="71" presetID="9"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dissolve">
                                      <p:cBhvr>
                                        <p:cTn id="73" dur="500"/>
                                        <p:tgtEl>
                                          <p:spTgt spid="7"/>
                                        </p:tgtEl>
                                      </p:cBhvr>
                                    </p:animEffect>
                                  </p:childTnLst>
                                </p:cTn>
                              </p:par>
                              <p:par>
                                <p:cTn id="74" presetID="9"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dissolve">
                                      <p:cBhvr>
                                        <p:cTn id="76" dur="500"/>
                                        <p:tgtEl>
                                          <p:spTgt spid="18"/>
                                        </p:tgtEl>
                                      </p:cBhvr>
                                    </p:animEffect>
                                  </p:childTnLst>
                                </p:cTn>
                              </p:par>
                              <p:par>
                                <p:cTn id="77" presetID="9"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dissolve">
                                      <p:cBhvr>
                                        <p:cTn id="79" dur="500"/>
                                        <p:tgtEl>
                                          <p:spTgt spid="52"/>
                                        </p:tgtEl>
                                      </p:cBhvr>
                                    </p:animEffect>
                                  </p:childTnLst>
                                </p:cTn>
                              </p:par>
                              <p:par>
                                <p:cTn id="80" presetID="9"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dissolve">
                                      <p:cBhvr>
                                        <p:cTn id="82" dur="500"/>
                                        <p:tgtEl>
                                          <p:spTgt spid="56"/>
                                        </p:tgtEl>
                                      </p:cBhvr>
                                    </p:animEffect>
                                  </p:childTnLst>
                                </p:cTn>
                              </p:par>
                              <p:par>
                                <p:cTn id="83" presetID="22" presetClass="entr" presetSubtype="8"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1"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slide(fromTop)">
                                      <p:cBhvr>
                                        <p:cTn id="90" dur="500"/>
                                        <p:tgtEl>
                                          <p:spTgt spid="80"/>
                                        </p:tgtEl>
                                      </p:cBhvr>
                                    </p:animEffect>
                                  </p:childTnLst>
                                </p:cTn>
                              </p:par>
                            </p:childTnLst>
                          </p:cTn>
                        </p:par>
                        <p:par>
                          <p:cTn id="91" fill="hold">
                            <p:stCondLst>
                              <p:cond delay="500"/>
                            </p:stCondLst>
                            <p:childTnLst>
                              <p:par>
                                <p:cTn id="92" presetID="12" presetClass="entr" presetSubtype="1" fill="hold" grpId="0" nodeType="after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slide(fromTop)">
                                      <p:cBhvr>
                                        <p:cTn id="94" dur="500"/>
                                        <p:tgtEl>
                                          <p:spTgt spid="81"/>
                                        </p:tgtEl>
                                      </p:cBhvr>
                                    </p:animEffect>
                                  </p:childTnLst>
                                </p:cTn>
                              </p:par>
                            </p:childTnLst>
                          </p:cTn>
                        </p:par>
                        <p:par>
                          <p:cTn id="95" fill="hold">
                            <p:stCondLst>
                              <p:cond delay="1000"/>
                            </p:stCondLst>
                            <p:childTnLst>
                              <p:par>
                                <p:cTn id="96" presetID="12" presetClass="entr" presetSubtype="1"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slide(fromTop)">
                                      <p:cBhvr>
                                        <p:cTn id="9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0" grpId="0" animBg="1"/>
      <p:bldP spid="76" grpId="0"/>
      <p:bldP spid="80" grpId="0"/>
      <p:bldP spid="81" grpId="0"/>
      <p:bldP spid="82" grpId="0"/>
      <p:bldP spid="106" grpId="0"/>
      <p:bldP spid="111" grpId="0"/>
      <p:bldP spid="128"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36551" y="0"/>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徜徉虛擬綠地</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r>
              <a:rPr kumimoji="1" lang="zh-TW" altLang="en-US"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放眼開闊天際</a:t>
            </a:r>
            <a:r>
              <a:rPr kumimoji="1" lang="en-US" altLang="zh-TW" sz="40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endParaRPr kumimoji="1" lang="zh-TW" altLang="en-US" sz="4000"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endParaRPr>
          </a:p>
        </p:txBody>
      </p:sp>
      <p:sp>
        <p:nvSpPr>
          <p:cNvPr id="8" name="文字方塊 7"/>
          <p:cNvSpPr txBox="1"/>
          <p:nvPr/>
        </p:nvSpPr>
        <p:spPr>
          <a:xfrm>
            <a:off x="385762" y="1528763"/>
            <a:ext cx="8143876" cy="523220"/>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en-US" altLang="zh-TW" sz="2800" b="1"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rPr>
              <a:t>1234</a:t>
            </a:r>
            <a:endParaRPr kumimoji="1" lang="en-US" altLang="zh-TW" sz="28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5" name="圖片 4" descr="New_Segway_Progression-small.jpg"/>
          <p:cNvPicPr>
            <a:picLocks noChangeAspect="1"/>
          </p:cNvPicPr>
          <p:nvPr/>
        </p:nvPicPr>
        <p:blipFill>
          <a:blip r:embed="rId2"/>
          <a:srcRect t="3605" b="19448"/>
          <a:stretch>
            <a:fillRect/>
          </a:stretch>
        </p:blipFill>
        <p:spPr>
          <a:xfrm>
            <a:off x="0" y="1490998"/>
            <a:ext cx="9144000" cy="4239491"/>
          </a:xfrm>
          <a:prstGeom prst="rect">
            <a:avLst/>
          </a:prstGeom>
        </p:spPr>
      </p:pic>
      <p:sp>
        <p:nvSpPr>
          <p:cNvPr id="9" name="文字版面配置區 5"/>
          <p:cNvSpPr txBox="1">
            <a:spLocks/>
          </p:cNvSpPr>
          <p:nvPr/>
        </p:nvSpPr>
        <p:spPr>
          <a:xfrm>
            <a:off x="613642" y="1468582"/>
            <a:ext cx="7772400" cy="1500187"/>
          </a:xfrm>
          <a:prstGeom prst="rect">
            <a:avLst/>
          </a:prstGeom>
        </p:spPr>
        <p:txBody>
          <a:bodyPr vert="horz" lIns="91440" tIns="45720" rIns="91440" bIns="45720" rtlCol="0" anchor="b">
            <a:normAutofit/>
          </a:bodyPr>
          <a:lstStyle/>
          <a:p>
            <a:pPr marL="0" marR="0" lvl="0" indent="0" algn="l" defTabSz="914327" rtl="0" eaLnBrk="0" fontAlgn="base" latinLnBrk="0" hangingPunct="0">
              <a:lnSpc>
                <a:spcPct val="90000"/>
              </a:lnSpc>
              <a:spcBef>
                <a:spcPct val="0"/>
              </a:spcBef>
              <a:spcAft>
                <a:spcPct val="0"/>
              </a:spcAft>
              <a:buClrTx/>
              <a:buSzTx/>
              <a:buFont typeface="Arial" pitchFamily="34" charset="0"/>
              <a:buNone/>
              <a:tabLst/>
              <a:defRPr/>
            </a:pPr>
            <a:endParaRPr kumimoji="1" lang="zh-TW" altLang="en-US" sz="4000" b="0" i="0" u="none" strike="noStrike" kern="1200" cap="all" spc="0" normalizeH="0" baseline="0" noProof="0" dirty="0">
              <a:ln w="3175">
                <a:noFill/>
              </a:ln>
              <a:solidFill>
                <a:schemeClr val="bg1"/>
              </a:solidFill>
              <a:effectLst>
                <a:glow rad="228600">
                  <a:schemeClr val="accent6">
                    <a:satMod val="175000"/>
                    <a:alpha val="40000"/>
                  </a:schemeClr>
                </a:glow>
                <a:outerShdw blurRad="419100" dist="266700" dir="18900000" algn="bl" rotWithShape="0">
                  <a:prstClr val="black"/>
                </a:outerShdw>
              </a:effectLst>
              <a:uLnTx/>
              <a:uFillTx/>
              <a:latin typeface="Segoe Black" pitchFamily="34" charset="0"/>
              <a:ea typeface="+mn-ea"/>
              <a:cs typeface="Arial" charset="0"/>
            </a:endParaRPr>
          </a:p>
        </p:txBody>
      </p:sp>
      <p:sp>
        <p:nvSpPr>
          <p:cNvPr id="10" name="文字版面配置區 5"/>
          <p:cNvSpPr txBox="1">
            <a:spLocks/>
          </p:cNvSpPr>
          <p:nvPr/>
        </p:nvSpPr>
        <p:spPr>
          <a:xfrm>
            <a:off x="0" y="1690255"/>
            <a:ext cx="9144000" cy="845127"/>
          </a:xfrm>
          <a:prstGeom prst="rect">
            <a:avLst/>
          </a:prstGeom>
        </p:spPr>
        <p:txBody>
          <a:bodyPr vert="horz" lIns="91440" tIns="45720" rIns="91440" bIns="45720" rtlCol="0" anchor="t">
            <a:normAutofit/>
          </a:bodyPr>
          <a:lstStyle/>
          <a:p>
            <a:pPr lvl="0" algn="ctr" defTabSz="914327" eaLnBrk="0" fontAlgn="base" hangingPunct="0">
              <a:lnSpc>
                <a:spcPct val="90000"/>
              </a:lnSpc>
              <a:spcBef>
                <a:spcPct val="0"/>
              </a:spcBef>
              <a:spcAft>
                <a:spcPct val="0"/>
              </a:spcAft>
              <a:defRPr/>
            </a:pPr>
            <a:r>
              <a:rPr kumimoji="1" lang="zh-TW" altLang="en-US"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相乘虛擬價值</a:t>
            </a:r>
            <a:r>
              <a:rPr kumimoji="1" lang="en-US" altLang="zh-TW"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 </a:t>
            </a:r>
            <a:r>
              <a:rPr kumimoji="1" lang="zh-TW" altLang="en-US"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無限架構延伸</a:t>
            </a:r>
            <a:r>
              <a:rPr kumimoji="1" lang="en-US" altLang="zh-TW"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 </a:t>
            </a:r>
            <a:r>
              <a:rPr kumimoji="1" lang="zh-TW" altLang="en-US"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未來效益無限</a:t>
            </a:r>
            <a:r>
              <a:rPr kumimoji="1" lang="en-US" altLang="zh-TW" sz="2800" cap="all" dirty="0" smtClean="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Segoe Black" pitchFamily="34" charset="0"/>
                <a:cs typeface="Arial" charset="0"/>
              </a:rPr>
              <a:t> </a:t>
            </a:r>
            <a:endParaRPr kumimoji="1" lang="zh-TW" altLang="en-US" sz="2800" b="0" i="0" u="none" strike="noStrike" kern="1200" cap="all" spc="0" normalizeH="0" baseline="0" noProof="0" dirty="0">
              <a:ln w="3175">
                <a:noFill/>
              </a:ln>
              <a:solidFill>
                <a:schemeClr val="bg1"/>
              </a:solidFill>
              <a:effectLst>
                <a:glow rad="228600">
                  <a:schemeClr val="accent6">
                    <a:satMod val="175000"/>
                    <a:alpha val="40000"/>
                  </a:schemeClr>
                </a:glow>
                <a:outerShdw blurRad="38100" dist="38100" dir="2700000" algn="tl">
                  <a:srgbClr val="000000">
                    <a:alpha val="43137"/>
                  </a:srgbClr>
                </a:outerShdw>
              </a:effectLst>
              <a:uLnTx/>
              <a:uFillTx/>
              <a:latin typeface="Segoe Black" pitchFamily="34" charset="0"/>
              <a:ea typeface="+mn-ea"/>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059689" y="1721005"/>
            <a:ext cx="2690302" cy="4542263"/>
          </a:xfrm>
          <a:prstGeom prst="roundRect">
            <a:avLst>
              <a:gd name="adj" fmla="val 1146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algn="ctr" defTabSz="914363" rtl="0" fontAlgn="base">
              <a:spcBef>
                <a:spcPct val="0"/>
              </a:spcBef>
              <a:spcAft>
                <a:spcPct val="0"/>
              </a:spcAft>
            </a:pPr>
            <a:r>
              <a:rPr kumimoji="1" lang="zh-TW" alt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提高敏捷度</a:t>
            </a:r>
            <a:endParaRPr kumimoji="1" 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加快測試開發環境的建置時間</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提供快速擴充能力</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pic>
        <p:nvPicPr>
          <p:cNvPr id="1026" name="Picture 2" descr="\\SPSQL\Shares\VADATA_08\Resources\Design\Images\Royalty Free\Things\Technology\Bulbs and Lights\iStock_000005262612XSmall.jpg"/>
          <p:cNvPicPr>
            <a:picLocks noChangeAspect="1" noChangeArrowheads="1"/>
          </p:cNvPicPr>
          <p:nvPr/>
        </p:nvPicPr>
        <p:blipFill>
          <a:blip r:embed="rId4"/>
          <a:stretch>
            <a:fillRect/>
          </a:stretch>
        </p:blipFill>
        <p:spPr bwMode="auto">
          <a:xfrm>
            <a:off x="6944484" y="2605532"/>
            <a:ext cx="1009346" cy="1574579"/>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pic>
      <p:grpSp>
        <p:nvGrpSpPr>
          <p:cNvPr id="2" name="Group 27"/>
          <p:cNvGrpSpPr/>
          <p:nvPr/>
        </p:nvGrpSpPr>
        <p:grpSpPr>
          <a:xfrm>
            <a:off x="3221023" y="1721005"/>
            <a:ext cx="2692841" cy="4542263"/>
            <a:chOff x="3273062" y="1732156"/>
            <a:chExt cx="2692841" cy="4542263"/>
          </a:xfrm>
        </p:grpSpPr>
        <p:sp>
          <p:nvSpPr>
            <p:cNvPr id="15" name="Rounded Rectangle 14"/>
            <p:cNvSpPr/>
            <p:nvPr/>
          </p:nvSpPr>
          <p:spPr>
            <a:xfrm>
              <a:off x="3275601" y="1732156"/>
              <a:ext cx="2690302" cy="4542263"/>
            </a:xfrm>
            <a:prstGeom prst="roundRect">
              <a:avLst>
                <a:gd name="adj" fmla="val 1146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algn="ctr" defTabSz="914363" rtl="0" fontAlgn="base">
                <a:spcBef>
                  <a:spcPct val="0"/>
                </a:spcBef>
                <a:spcAft>
                  <a:spcPct val="0"/>
                </a:spcAft>
              </a:pPr>
              <a:r>
                <a:rPr kumimoji="1" lang="zh-TW" alt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提高可用度</a:t>
              </a:r>
              <a:endParaRPr kumimoji="1" 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主動監控包含應用程式的狀態、系統效能的</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提供效能分析報表</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整合快速移轉及異地備援功能</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sp>
          <p:nvSpPr>
            <p:cNvPr id="16" name="Rounded Rectangle 15"/>
            <p:cNvSpPr/>
            <p:nvPr/>
          </p:nvSpPr>
          <p:spPr>
            <a:xfrm>
              <a:off x="3273062" y="1756088"/>
              <a:ext cx="2597940" cy="755236"/>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fontAlgn="base">
                <a:spcBef>
                  <a:spcPct val="0"/>
                </a:spcBef>
                <a:spcAft>
                  <a:spcPct val="0"/>
                </a:spcAft>
              </a:pPr>
              <a:endParaRPr kumimoji="1" lang="en-US" sz="1600" kern="1200">
                <a:solidFill>
                  <a:prstClr val="white"/>
                </a:solidFill>
                <a:latin typeface="Calibri"/>
                <a:ea typeface="微軟正黑體"/>
                <a:cs typeface="+mn-cs"/>
              </a:endParaRPr>
            </a:p>
          </p:txBody>
        </p:sp>
      </p:grpSp>
      <p:sp>
        <p:nvSpPr>
          <p:cNvPr id="12" name="Title 11"/>
          <p:cNvSpPr>
            <a:spLocks noGrp="1"/>
          </p:cNvSpPr>
          <p:nvPr>
            <p:ph type="title"/>
          </p:nvPr>
        </p:nvSpPr>
        <p:spPr>
          <a:xfrm>
            <a:off x="266700" y="714375"/>
            <a:ext cx="8877300" cy="733425"/>
          </a:xfrm>
        </p:spPr>
        <p:txBody>
          <a:bodyPr>
            <a:noAutofit/>
          </a:bodyPr>
          <a:lstStyle/>
          <a:p>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微軟伺服器虛擬化帶來的效益</a:t>
            </a:r>
            <a:r>
              <a:rPr kumimoji="1" lang="zh-TW" altLang="en-US" sz="4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pitchFamily="34" charset="-120"/>
                <a:ea typeface="微軟正黑體" pitchFamily="34" charset="-120"/>
                <a:cs typeface="Arial" charset="0"/>
              </a:rPr>
              <a:t> </a:t>
            </a:r>
            <a:endParaRPr kumimoji="1" lang="en-US" altLang="en-US" sz="40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pitchFamily="34" charset="-120"/>
              <a:ea typeface="微軟正黑體" pitchFamily="34" charset="-120"/>
              <a:cs typeface="Arial" charset="0"/>
            </a:endParaRPr>
          </a:p>
        </p:txBody>
      </p:sp>
      <p:grpSp>
        <p:nvGrpSpPr>
          <p:cNvPr id="3" name="Group 26"/>
          <p:cNvGrpSpPr/>
          <p:nvPr/>
        </p:nvGrpSpPr>
        <p:grpSpPr>
          <a:xfrm>
            <a:off x="384896" y="1721005"/>
            <a:ext cx="2692842" cy="4542263"/>
            <a:chOff x="414632" y="1721005"/>
            <a:chExt cx="2692842" cy="4542263"/>
          </a:xfrm>
        </p:grpSpPr>
        <p:sp>
          <p:nvSpPr>
            <p:cNvPr id="22" name="Rounded Rectangle 21"/>
            <p:cNvSpPr/>
            <p:nvPr/>
          </p:nvSpPr>
          <p:spPr>
            <a:xfrm>
              <a:off x="417172" y="1721005"/>
              <a:ext cx="2690302" cy="4542263"/>
            </a:xfrm>
            <a:prstGeom prst="roundRect">
              <a:avLst>
                <a:gd name="adj" fmla="val 1146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algn="ctr" defTabSz="914363" rtl="0" fontAlgn="base">
                <a:spcBef>
                  <a:spcPct val="0"/>
                </a:spcBef>
                <a:spcAft>
                  <a:spcPct val="0"/>
                </a:spcAft>
              </a:pPr>
              <a:r>
                <a:rPr kumimoji="1" lang="zh-TW" alt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降低成本</a:t>
              </a:r>
              <a:endParaRPr kumimoji="1" lang="en-US" sz="32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20000"/>
                </a:spcBef>
                <a:spcAft>
                  <a:spcPts val="1200"/>
                </a:spcAft>
                <a:buSzPct val="80000"/>
                <a:buFontTx/>
                <a:buBlip>
                  <a:blip r:embed="rId3"/>
                </a:buBlip>
                <a:defRPr/>
              </a:pPr>
              <a:endPar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可節省</a:t>
              </a:r>
              <a:r>
                <a:rPr kumimoji="1" lang="en-US" altLang="zh-TW"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90%</a:t>
              </a: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的電費</a:t>
              </a:r>
              <a:r>
                <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 </a:t>
              </a: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降低伺服器硬體的採購成本</a:t>
              </a:r>
              <a:endParaRPr kumimoji="1" lang="en-US" altLang="zh-TW"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減少</a:t>
              </a:r>
              <a:r>
                <a:rPr kumimoji="1" lang="en-US" altLang="zh-TW"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60%</a:t>
              </a:r>
              <a:r>
                <a:rPr kumimoji="1" lang="zh-TW" alt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以上的整體持有成本</a:t>
              </a: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a:p>
              <a:pPr marL="233363" lvl="1" indent="-233363" algn="l" defTabSz="914363" rtl="0" fontAlgn="base">
                <a:lnSpc>
                  <a:spcPct val="90000"/>
                </a:lnSpc>
                <a:spcBef>
                  <a:spcPct val="0"/>
                </a:spcBef>
                <a:spcAft>
                  <a:spcPts val="600"/>
                </a:spcAft>
                <a:buSzPct val="80000"/>
                <a:buFontTx/>
                <a:buBlip>
                  <a:blip r:embed="rId3"/>
                </a:buBlip>
                <a:defRPr/>
              </a:pPr>
              <a:endParaRPr kumimoji="1" lang="en-US" sz="16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sp>
          <p:nvSpPr>
            <p:cNvPr id="23" name="Rounded Rectangle 22"/>
            <p:cNvSpPr/>
            <p:nvPr/>
          </p:nvSpPr>
          <p:spPr>
            <a:xfrm>
              <a:off x="414632" y="1773512"/>
              <a:ext cx="2597940" cy="755236"/>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fontAlgn="base">
                <a:spcBef>
                  <a:spcPct val="0"/>
                </a:spcBef>
                <a:spcAft>
                  <a:spcPct val="0"/>
                </a:spcAft>
              </a:pPr>
              <a:endParaRPr kumimoji="1" lang="en-US" sz="1600" kern="1200">
                <a:solidFill>
                  <a:prstClr val="white"/>
                </a:solidFill>
                <a:latin typeface="Calibri"/>
                <a:ea typeface="微軟正黑體"/>
                <a:cs typeface="+mn-cs"/>
              </a:endParaRPr>
            </a:p>
          </p:txBody>
        </p:sp>
        <p:sp>
          <p:nvSpPr>
            <p:cNvPr id="7" name="Down Arrow 6"/>
            <p:cNvSpPr>
              <a:spLocks noChangeAspect="1"/>
            </p:cNvSpPr>
            <p:nvPr/>
          </p:nvSpPr>
          <p:spPr>
            <a:xfrm>
              <a:off x="999538" y="2667086"/>
              <a:ext cx="1511126" cy="13939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1968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kumimoji="1" lang="en-US" kern="1200">
                <a:solidFill>
                  <a:prstClr val="white"/>
                </a:solidFill>
                <a:latin typeface="Calibri"/>
                <a:ea typeface="微軟正黑體"/>
                <a:cs typeface="+mn-cs"/>
              </a:endParaRPr>
            </a:p>
          </p:txBody>
        </p:sp>
      </p:grpSp>
      <p:sp>
        <p:nvSpPr>
          <p:cNvPr id="18" name="Rounded Rectangle 17"/>
          <p:cNvSpPr/>
          <p:nvPr/>
        </p:nvSpPr>
        <p:spPr>
          <a:xfrm>
            <a:off x="6114300" y="1773512"/>
            <a:ext cx="2597940" cy="755236"/>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fontAlgn="base">
              <a:spcBef>
                <a:spcPct val="0"/>
              </a:spcBef>
              <a:spcAft>
                <a:spcPct val="0"/>
              </a:spcAft>
            </a:pPr>
            <a:endParaRPr kumimoji="1" lang="en-US" sz="1600" kern="1200">
              <a:solidFill>
                <a:prstClr val="white"/>
              </a:solidFill>
              <a:latin typeface="Calibri"/>
              <a:ea typeface="微軟正黑體"/>
              <a:cs typeface="+mn-cs"/>
            </a:endParaRPr>
          </a:p>
        </p:txBody>
      </p:sp>
      <p:pic>
        <p:nvPicPr>
          <p:cNvPr id="1027" name="Picture 3" descr="\\SPSQL\Shares\VADATA_08\Resources\Design\Images\Royalty Free\People\Men\Business\_Environment\32135000.jpg"/>
          <p:cNvPicPr>
            <a:picLocks noChangeAspect="1" noChangeArrowheads="1"/>
          </p:cNvPicPr>
          <p:nvPr/>
        </p:nvPicPr>
        <p:blipFill>
          <a:blip r:embed="rId5" cstate="print"/>
          <a:stretch>
            <a:fillRect/>
          </a:stretch>
        </p:blipFill>
        <p:spPr bwMode="auto">
          <a:xfrm>
            <a:off x="4183256" y="2628067"/>
            <a:ext cx="787887" cy="1575773"/>
          </a:xfrm>
          <a:prstGeom prst="rect">
            <a:avLst/>
          </a:prstGeom>
          <a:noFill/>
          <a:effectLst>
            <a:outerShdw blurRad="50800" dist="38100" dir="5400000" algn="t"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pPr>
              <a:defRPr/>
            </a:pP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a:t>
            </a:r>
            <a:r>
              <a:rPr lang="en-US" altLang="zh-TW"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360°</a:t>
            </a: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全方位虛擬化</a:t>
            </a:r>
            <a:endParaRPr lang="en-US" altLang="en-US"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grpSp>
        <p:nvGrpSpPr>
          <p:cNvPr id="2" name="Group 73"/>
          <p:cNvGrpSpPr/>
          <p:nvPr/>
        </p:nvGrpSpPr>
        <p:grpSpPr>
          <a:xfrm>
            <a:off x="2509070" y="1225789"/>
            <a:ext cx="2163249" cy="2736611"/>
            <a:chOff x="3762112" y="1520031"/>
            <a:chExt cx="1930654" cy="2442369"/>
          </a:xfrm>
        </p:grpSpPr>
        <p:grpSp>
          <p:nvGrpSpPr>
            <p:cNvPr id="3" name="Group 112"/>
            <p:cNvGrpSpPr/>
            <p:nvPr/>
          </p:nvGrpSpPr>
          <p:grpSpPr>
            <a:xfrm>
              <a:off x="3762112" y="2305987"/>
              <a:ext cx="1930654" cy="1656413"/>
              <a:chOff x="3413844" y="2680363"/>
              <a:chExt cx="2128990" cy="1656413"/>
            </a:xfrm>
          </p:grpSpPr>
          <p:sp>
            <p:nvSpPr>
              <p:cNvPr id="11" name="Rounded Rectangle 5"/>
              <p:cNvSpPr/>
              <p:nvPr/>
            </p:nvSpPr>
            <p:spPr bwMode="invGray">
              <a:xfrm>
                <a:off x="3442131" y="2680363"/>
                <a:ext cx="2072413" cy="1656413"/>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2" name="Rectangle 20"/>
              <p:cNvSpPr>
                <a:spLocks noChangeArrowheads="1"/>
              </p:cNvSpPr>
              <p:nvPr/>
            </p:nvSpPr>
            <p:spPr bwMode="invGray">
              <a:xfrm>
                <a:off x="3413844" y="3378991"/>
                <a:ext cx="2128990"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應用程式虛擬化</a:t>
                </a:r>
                <a:endParaRPr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pic>
          <p:nvPicPr>
            <p:cNvPr id="10" name="Picture 4" descr="Application-Virtual.png"/>
            <p:cNvPicPr>
              <a:picLocks noChangeAspect="1"/>
            </p:cNvPicPr>
            <p:nvPr/>
          </p:nvPicPr>
          <p:blipFill>
            <a:blip r:embed="rId2" cstate="print"/>
            <a:stretch>
              <a:fillRect/>
            </a:stretch>
          </p:blipFill>
          <p:spPr>
            <a:xfrm>
              <a:off x="4186951" y="1520031"/>
              <a:ext cx="1102170" cy="1241278"/>
            </a:xfrm>
            <a:prstGeom prst="rect">
              <a:avLst/>
            </a:prstGeom>
          </p:spPr>
        </p:pic>
      </p:grpSp>
      <p:grpSp>
        <p:nvGrpSpPr>
          <p:cNvPr id="4" name="Group 79"/>
          <p:cNvGrpSpPr/>
          <p:nvPr/>
        </p:nvGrpSpPr>
        <p:grpSpPr>
          <a:xfrm>
            <a:off x="4731446" y="1157512"/>
            <a:ext cx="2105310" cy="2804890"/>
            <a:chOff x="6581512" y="1459096"/>
            <a:chExt cx="1878945" cy="2503304"/>
          </a:xfrm>
        </p:grpSpPr>
        <p:sp>
          <p:nvSpPr>
            <p:cNvPr id="14" name="Rounded Rectangle 8"/>
            <p:cNvSpPr/>
            <p:nvPr/>
          </p:nvSpPr>
          <p:spPr bwMode="invGray">
            <a:xfrm>
              <a:off x="6581512" y="2287699"/>
              <a:ext cx="1828800" cy="167470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5" name="Rectangle 20"/>
            <p:cNvSpPr>
              <a:spLocks noChangeArrowheads="1"/>
            </p:cNvSpPr>
            <p:nvPr/>
          </p:nvSpPr>
          <p:spPr bwMode="invGray">
            <a:xfrm>
              <a:off x="6581513" y="3005650"/>
              <a:ext cx="1878944"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桌面虛擬化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16" name="Picture 7" descr="Desktop-Virtual"/>
            <p:cNvPicPr>
              <a:picLocks noChangeAspect="1" noChangeArrowheads="1"/>
            </p:cNvPicPr>
            <p:nvPr/>
          </p:nvPicPr>
          <p:blipFill>
            <a:blip r:embed="rId3" cstate="email"/>
            <a:srcRect/>
            <a:stretch>
              <a:fillRect/>
            </a:stretch>
          </p:blipFill>
          <p:spPr bwMode="auto">
            <a:xfrm>
              <a:off x="6884346" y="1459096"/>
              <a:ext cx="1207976" cy="1330404"/>
            </a:xfrm>
            <a:prstGeom prst="rect">
              <a:avLst/>
            </a:prstGeom>
            <a:noFill/>
            <a:ln w="9525">
              <a:noFill/>
              <a:miter lim="800000"/>
              <a:headEnd/>
              <a:tailEnd/>
            </a:ln>
          </p:spPr>
        </p:pic>
      </p:grpSp>
      <p:grpSp>
        <p:nvGrpSpPr>
          <p:cNvPr id="5" name="Group 85"/>
          <p:cNvGrpSpPr/>
          <p:nvPr/>
        </p:nvGrpSpPr>
        <p:grpSpPr>
          <a:xfrm>
            <a:off x="6783362" y="1104002"/>
            <a:ext cx="2218134" cy="2858395"/>
            <a:chOff x="9324713" y="1411341"/>
            <a:chExt cx="1979638" cy="2551059"/>
          </a:xfrm>
        </p:grpSpPr>
        <p:sp>
          <p:nvSpPr>
            <p:cNvPr id="18" name="Rounded Rectangle 12"/>
            <p:cNvSpPr/>
            <p:nvPr/>
          </p:nvSpPr>
          <p:spPr bwMode="invGray">
            <a:xfrm>
              <a:off x="9399350" y="2302839"/>
              <a:ext cx="1830362"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9" name="Rectangle 20"/>
            <p:cNvSpPr>
              <a:spLocks noChangeArrowheads="1"/>
            </p:cNvSpPr>
            <p:nvPr/>
          </p:nvSpPr>
          <p:spPr bwMode="invGray">
            <a:xfrm>
              <a:off x="9324713" y="3002372"/>
              <a:ext cx="1979638"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呈現虛擬化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20" name="Picture 6" descr="Desktop-TS-Client"/>
            <p:cNvPicPr>
              <a:picLocks noChangeArrowheads="1"/>
            </p:cNvPicPr>
            <p:nvPr/>
          </p:nvPicPr>
          <p:blipFill>
            <a:blip r:embed="rId4" cstate="email"/>
            <a:srcRect/>
            <a:stretch>
              <a:fillRect/>
            </a:stretch>
          </p:blipFill>
          <p:spPr bwMode="auto">
            <a:xfrm>
              <a:off x="9661584" y="1411341"/>
              <a:ext cx="1380274" cy="1495987"/>
            </a:xfrm>
            <a:prstGeom prst="rect">
              <a:avLst/>
            </a:prstGeom>
            <a:noFill/>
            <a:ln w="9525">
              <a:noFill/>
              <a:miter lim="800000"/>
              <a:headEnd/>
              <a:tailEnd/>
            </a:ln>
          </p:spPr>
        </p:pic>
      </p:grpSp>
      <p:grpSp>
        <p:nvGrpSpPr>
          <p:cNvPr id="7" name="Group 90"/>
          <p:cNvGrpSpPr/>
          <p:nvPr/>
        </p:nvGrpSpPr>
        <p:grpSpPr>
          <a:xfrm>
            <a:off x="380999" y="1294408"/>
            <a:ext cx="2084195" cy="2667992"/>
            <a:chOff x="1003843" y="1581272"/>
            <a:chExt cx="1860100" cy="2381128"/>
          </a:xfrm>
        </p:grpSpPr>
        <p:sp>
          <p:nvSpPr>
            <p:cNvPr id="22" name="Rounded Rectangle 16"/>
            <p:cNvSpPr/>
            <p:nvPr/>
          </p:nvSpPr>
          <p:spPr bwMode="invGray">
            <a:xfrm>
              <a:off x="1020072" y="2302839"/>
              <a:ext cx="1827640"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23" name="Rectangle 20"/>
            <p:cNvSpPr>
              <a:spLocks noChangeArrowheads="1"/>
            </p:cNvSpPr>
            <p:nvPr/>
          </p:nvSpPr>
          <p:spPr bwMode="invGray">
            <a:xfrm>
              <a:off x="1003843" y="3002370"/>
              <a:ext cx="1860100" cy="197773"/>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伺服器虛擬化</a:t>
              </a:r>
              <a:endParaRPr kumimoji="1" 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nvGrpSpPr>
            <p:cNvPr id="8" name="Group 24"/>
            <p:cNvGrpSpPr/>
            <p:nvPr/>
          </p:nvGrpSpPr>
          <p:grpSpPr>
            <a:xfrm>
              <a:off x="1404187" y="1581272"/>
              <a:ext cx="1076225" cy="1245224"/>
              <a:chOff x="1322419" y="1505701"/>
              <a:chExt cx="1242355" cy="1437443"/>
            </a:xfrm>
          </p:grpSpPr>
          <p:pic>
            <p:nvPicPr>
              <p:cNvPr id="25" name="Picture 15" descr="Server-Physical-Single"/>
              <p:cNvPicPr>
                <a:picLocks noChangeAspect="1" noChangeArrowheads="1"/>
              </p:cNvPicPr>
              <p:nvPr/>
            </p:nvPicPr>
            <p:blipFill>
              <a:blip r:embed="rId5" cstate="email"/>
              <a:srcRect/>
              <a:stretch>
                <a:fillRect/>
              </a:stretch>
            </p:blipFill>
            <p:spPr bwMode="auto">
              <a:xfrm>
                <a:off x="1322419" y="1955129"/>
                <a:ext cx="1242354" cy="988015"/>
              </a:xfrm>
              <a:prstGeom prst="rect">
                <a:avLst/>
              </a:prstGeom>
              <a:noFill/>
              <a:ln w="9525">
                <a:noFill/>
                <a:miter lim="800000"/>
                <a:headEnd/>
                <a:tailEnd/>
              </a:ln>
            </p:spPr>
          </p:pic>
          <p:pic>
            <p:nvPicPr>
              <p:cNvPr id="26" name="Picture 16" descr="Servers-Virtual-Two"/>
              <p:cNvPicPr>
                <a:picLocks noChangeArrowheads="1"/>
              </p:cNvPicPr>
              <p:nvPr/>
            </p:nvPicPr>
            <p:blipFill>
              <a:blip r:embed="rId6" cstate="email"/>
              <a:srcRect/>
              <a:stretch>
                <a:fillRect/>
              </a:stretch>
            </p:blipFill>
            <p:spPr bwMode="auto">
              <a:xfrm>
                <a:off x="1322420" y="1505701"/>
                <a:ext cx="1242354" cy="1154315"/>
              </a:xfrm>
              <a:prstGeom prst="rect">
                <a:avLst/>
              </a:prstGeom>
              <a:noFill/>
              <a:ln w="9525">
                <a:noFill/>
                <a:miter lim="800000"/>
                <a:headEnd/>
                <a:tailEnd/>
              </a:ln>
            </p:spPr>
          </p:pic>
        </p:grpSp>
      </p:grpSp>
      <p:sp>
        <p:nvSpPr>
          <p:cNvPr id="27" name="Freeform 6"/>
          <p:cNvSpPr>
            <a:spLocks/>
          </p:cNvSpPr>
          <p:nvPr/>
        </p:nvSpPr>
        <p:spPr bwMode="invGray">
          <a:xfrm>
            <a:off x="0" y="3842468"/>
            <a:ext cx="9144000" cy="2101132"/>
          </a:xfrm>
          <a:custGeom>
            <a:avLst/>
            <a:gdLst>
              <a:gd name="connsiteX0" fmla="*/ 0 w 10000"/>
              <a:gd name="connsiteY0" fmla="*/ 1 h 1008"/>
              <a:gd name="connsiteX1" fmla="*/ 4997 w 10000"/>
              <a:gd name="connsiteY1" fmla="*/ 1008 h 1008"/>
              <a:gd name="connsiteX2" fmla="*/ 10000 w 10000"/>
              <a:gd name="connsiteY2" fmla="*/ 0 h 1008"/>
              <a:gd name="connsiteX3" fmla="*/ 0 w 10000"/>
              <a:gd name="connsiteY3" fmla="*/ 1 h 1008"/>
            </a:gdLst>
            <a:ahLst/>
            <a:cxnLst>
              <a:cxn ang="0">
                <a:pos x="connsiteX0" y="connsiteY0"/>
              </a:cxn>
              <a:cxn ang="0">
                <a:pos x="connsiteX1" y="connsiteY1"/>
              </a:cxn>
              <a:cxn ang="0">
                <a:pos x="connsiteX2" y="connsiteY2"/>
              </a:cxn>
              <a:cxn ang="0">
                <a:pos x="connsiteX3" y="connsiteY3"/>
              </a:cxn>
            </a:cxnLst>
            <a:rect l="l" t="t" r="r" b="b"/>
            <a:pathLst>
              <a:path w="10000" h="1008">
                <a:moveTo>
                  <a:pt x="0" y="1"/>
                </a:moveTo>
                <a:cubicBezTo>
                  <a:pt x="0" y="1"/>
                  <a:pt x="3510" y="601"/>
                  <a:pt x="4997" y="1008"/>
                </a:cubicBezTo>
                <a:cubicBezTo>
                  <a:pt x="6502" y="577"/>
                  <a:pt x="10000" y="0"/>
                  <a:pt x="10000" y="0"/>
                </a:cubicBezTo>
                <a:lnTo>
                  <a:pt x="0" y="1"/>
                </a:lnTo>
                <a:close/>
              </a:path>
            </a:pathLst>
          </a:custGeom>
          <a:gradFill flip="none" rotWithShape="1">
            <a:gsLst>
              <a:gs pos="100000">
                <a:srgbClr val="000000">
                  <a:alpha val="0"/>
                </a:srgbClr>
              </a:gs>
              <a:gs pos="90000">
                <a:srgbClr val="26357E">
                  <a:lumMod val="75000"/>
                  <a:alpha val="31000"/>
                </a:srgbClr>
              </a:gs>
              <a:gs pos="49000">
                <a:srgbClr val="233073">
                  <a:alpha val="90000"/>
                </a:srgbClr>
              </a:gs>
              <a:gs pos="17000">
                <a:srgbClr val="00B0F0">
                  <a:alpha val="85000"/>
                </a:srgbClr>
              </a:gs>
              <a:gs pos="7000">
                <a:srgbClr val="00B0F0">
                  <a:alpha val="91000"/>
                </a:srgbClr>
              </a:gs>
            </a:gsLst>
            <a:lin ang="16200000" scaled="1"/>
            <a:tileRect/>
          </a:gradFill>
          <a:ln w="55000" cap="flat" cmpd="thickThin"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28" tIns="54864" rIns="109728" bIns="54864" numCol="1" rtlCol="0" anchor="ctr" anchorCtr="0" compatLnSpc="1">
            <a:prstTxWarp prst="textNoShape">
              <a:avLst/>
            </a:prstTxWarp>
          </a:bodyPr>
          <a:lstStyle/>
          <a:p>
            <a:pPr marL="457182" lvl="1"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28" name="Rectangle 19"/>
          <p:cNvSpPr>
            <a:spLocks noChangeArrowheads="1"/>
          </p:cNvSpPr>
          <p:nvPr/>
        </p:nvSpPr>
        <p:spPr bwMode="invGray">
          <a:xfrm>
            <a:off x="2887605" y="5633850"/>
            <a:ext cx="3368790" cy="535531"/>
          </a:xfrm>
          <a:prstGeom prst="rect">
            <a:avLst/>
          </a:prstGeom>
          <a:noFill/>
          <a:ln>
            <a:noFill/>
            <a:headEnd type="none" w="med" len="med"/>
            <a:tailEnd type="none" w="med" len="med"/>
          </a:ln>
          <a:effectLst/>
        </p:spPr>
        <p:txBody>
          <a:bodyPr wrap="square">
            <a:spAutoFit/>
          </a:bodyPr>
          <a:lstStyle/>
          <a:p>
            <a:pPr algn="ctr" defTabSz="914327" rtl="0" eaLnBrk="0" fontAlgn="base" hangingPunct="0">
              <a:lnSpc>
                <a:spcPct val="90000"/>
              </a:lnSpc>
              <a:spcBef>
                <a:spcPct val="0"/>
              </a:spcBef>
              <a:spcAft>
                <a:spcPct val="0"/>
              </a:spcAft>
              <a:defRPr/>
            </a:pPr>
            <a:r>
              <a:rPr kumimoji="1" lang="zh-TW" alt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rPr>
              <a:t>整合管理環境</a:t>
            </a:r>
            <a:endParaRPr kumimoji="1" 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endParaRPr>
          </a:p>
        </p:txBody>
      </p:sp>
      <p:pic>
        <p:nvPicPr>
          <p:cNvPr id="29" name="Picture 2" descr="C:\Users\maryfj\Desktop\DVD_ART34\Logos\System Center\System Center generic brand Grid h r.png"/>
          <p:cNvPicPr>
            <a:picLocks noChangeAspect="1" noChangeArrowheads="1"/>
          </p:cNvPicPr>
          <p:nvPr/>
        </p:nvPicPr>
        <p:blipFill>
          <a:blip r:embed="rId7"/>
          <a:srcRect/>
          <a:stretch>
            <a:fillRect/>
          </a:stretch>
        </p:blipFill>
        <p:spPr bwMode="invGray">
          <a:xfrm>
            <a:off x="2775152" y="4188088"/>
            <a:ext cx="3625648" cy="828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1000" fill="hold"/>
                                        <p:tgtEl>
                                          <p:spTgt spid="2"/>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descr="C:\Program Files\Microsoft Resource DVD Artwork\DVD_ART\Artwork_Imagery\Shapes and Graphics\Box\Rectangle\Long Round corner Rectangle clear 4.png"/>
          <p:cNvPicPr>
            <a:picLocks noChangeAspect="1" noChangeArrowheads="1"/>
          </p:cNvPicPr>
          <p:nvPr/>
        </p:nvPicPr>
        <p:blipFill>
          <a:blip r:embed="rId3"/>
          <a:srcRect/>
          <a:stretch>
            <a:fillRect/>
          </a:stretch>
        </p:blipFill>
        <p:spPr bwMode="auto">
          <a:xfrm>
            <a:off x="292691" y="5308863"/>
            <a:ext cx="5553307" cy="957159"/>
          </a:xfrm>
          <a:prstGeom prst="rect">
            <a:avLst/>
          </a:prstGeom>
          <a:noFill/>
        </p:spPr>
      </p:pic>
      <p:pic>
        <p:nvPicPr>
          <p:cNvPr id="30" name="Picture 29"/>
          <p:cNvPicPr/>
          <p:nvPr/>
        </p:nvPicPr>
        <p:blipFill>
          <a:blip r:embed="rId4"/>
          <a:srcRect r="21366"/>
          <a:stretch>
            <a:fillRect/>
          </a:stretch>
        </p:blipFill>
        <p:spPr bwMode="auto">
          <a:xfrm>
            <a:off x="152400" y="2895600"/>
            <a:ext cx="3006265" cy="2331028"/>
          </a:xfrm>
          <a:prstGeom prst="rect">
            <a:avLst/>
          </a:prstGeom>
          <a:noFill/>
          <a:ln w="9525">
            <a:noFill/>
            <a:miter lim="800000"/>
            <a:headEnd/>
            <a:tailEnd/>
          </a:ln>
          <a:effectLst>
            <a:softEdge rad="63500"/>
          </a:effectLst>
        </p:spPr>
      </p:pic>
      <p:sp>
        <p:nvSpPr>
          <p:cNvPr id="6" name="TextBox 5"/>
          <p:cNvSpPr txBox="1"/>
          <p:nvPr/>
        </p:nvSpPr>
        <p:spPr bwMode="auto">
          <a:xfrm>
            <a:off x="6013342" y="1006634"/>
            <a:ext cx="2756720" cy="384717"/>
          </a:xfrm>
          <a:prstGeom prst="rect">
            <a:avLst/>
          </a:prstGeom>
          <a:noFill/>
        </p:spPr>
        <p:txBody>
          <a:bodyPr wrap="square" lIns="76197" tIns="38098" rIns="76197" bIns="38098">
            <a:spAutoFit/>
          </a:bodyPr>
          <a:lstStyle/>
          <a:p>
            <a:pPr algn="ctr" defTabSz="914363" rtl="0" fontAlgn="base">
              <a:spcBef>
                <a:spcPct val="0"/>
              </a:spcBef>
              <a:spcAft>
                <a:spcPct val="0"/>
              </a:spcAft>
              <a:defRPr/>
            </a:pPr>
            <a:r>
              <a:rPr kumimoji="1" lang="zh-TW" altLang="en-US" sz="2000" b="1" i="1" kern="1200" dirty="0">
                <a:solidFill>
                  <a:prstClr val="white"/>
                </a:solidFill>
                <a:latin typeface="微軟正黑體"/>
                <a:ea typeface="微軟正黑體"/>
                <a:cs typeface="+mn-cs"/>
              </a:rPr>
              <a:t>有效控制和降低</a:t>
            </a:r>
            <a:r>
              <a:rPr kumimoji="1" lang="en-US" altLang="zh-TW" sz="2000" b="1" i="1" kern="1200" dirty="0">
                <a:solidFill>
                  <a:prstClr val="white"/>
                </a:solidFill>
                <a:latin typeface="微軟正黑體"/>
                <a:ea typeface="微軟正黑體"/>
                <a:cs typeface="+mn-cs"/>
              </a:rPr>
              <a:t>IT</a:t>
            </a:r>
            <a:r>
              <a:rPr kumimoji="1" lang="zh-TW" altLang="en-US" sz="2000" b="1" i="1" kern="1200" dirty="0">
                <a:solidFill>
                  <a:prstClr val="white"/>
                </a:solidFill>
                <a:latin typeface="微軟正黑體"/>
                <a:ea typeface="微軟正黑體"/>
                <a:cs typeface="+mn-cs"/>
              </a:rPr>
              <a:t>成本</a:t>
            </a:r>
            <a:endParaRPr kumimoji="1" lang="en-US" sz="2000" b="1" i="1" kern="1200" dirty="0">
              <a:solidFill>
                <a:prstClr val="white"/>
              </a:solidFill>
              <a:latin typeface="微軟正黑體"/>
              <a:ea typeface="微軟正黑體"/>
              <a:cs typeface="+mn-cs"/>
            </a:endParaRPr>
          </a:p>
        </p:txBody>
      </p:sp>
      <p:sp>
        <p:nvSpPr>
          <p:cNvPr id="7" name="TextBox 6"/>
          <p:cNvSpPr txBox="1"/>
          <p:nvPr/>
        </p:nvSpPr>
        <p:spPr bwMode="auto">
          <a:xfrm>
            <a:off x="3095635" y="1006634"/>
            <a:ext cx="2924969" cy="384717"/>
          </a:xfrm>
          <a:prstGeom prst="rect">
            <a:avLst/>
          </a:prstGeom>
          <a:noFill/>
        </p:spPr>
        <p:txBody>
          <a:bodyPr lIns="76197" tIns="38098" rIns="76197" bIns="38098">
            <a:spAutoFit/>
          </a:bodyPr>
          <a:lstStyle/>
          <a:p>
            <a:pPr algn="ctr" defTabSz="914363" rtl="0" fontAlgn="base">
              <a:spcBef>
                <a:spcPct val="0"/>
              </a:spcBef>
              <a:spcAft>
                <a:spcPct val="0"/>
              </a:spcAft>
              <a:defRPr/>
            </a:pPr>
            <a:r>
              <a:rPr kumimoji="1" lang="zh-TW" altLang="en-US" sz="2000" b="1" i="1" kern="1200" dirty="0">
                <a:solidFill>
                  <a:prstClr val="white"/>
                </a:solidFill>
                <a:latin typeface="微軟正黑體"/>
                <a:ea typeface="微軟正黑體"/>
                <a:cs typeface="+mn-cs"/>
              </a:rPr>
              <a:t>滿足服務水平</a:t>
            </a:r>
            <a:r>
              <a:rPr kumimoji="1" lang="en-US" altLang="zh-TW" sz="2000" b="1" i="1" kern="1200" dirty="0">
                <a:solidFill>
                  <a:prstClr val="white"/>
                </a:solidFill>
                <a:latin typeface="微軟正黑體"/>
                <a:ea typeface="微軟正黑體"/>
                <a:cs typeface="+mn-cs"/>
              </a:rPr>
              <a:t>(SLA)</a:t>
            </a:r>
            <a:endParaRPr kumimoji="1" lang="en-US" altLang="en-US" sz="2000" b="1" i="1" kern="1200" dirty="0">
              <a:solidFill>
                <a:prstClr val="white"/>
              </a:solidFill>
              <a:latin typeface="微軟正黑體"/>
              <a:ea typeface="微軟正黑體"/>
              <a:cs typeface="+mn-cs"/>
            </a:endParaRPr>
          </a:p>
        </p:txBody>
      </p:sp>
      <p:sp>
        <p:nvSpPr>
          <p:cNvPr id="23" name="Rounded Rectangle 22"/>
          <p:cNvSpPr/>
          <p:nvPr/>
        </p:nvSpPr>
        <p:spPr bwMode="auto">
          <a:xfrm>
            <a:off x="3283430" y="1441214"/>
            <a:ext cx="2639914" cy="978429"/>
          </a:xfrm>
          <a:prstGeom prst="roundRect">
            <a:avLst>
              <a:gd name="adj" fmla="val 3249"/>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3558" name="TextBox 23"/>
          <p:cNvSpPr txBox="1">
            <a:spLocks noChangeArrowheads="1"/>
          </p:cNvSpPr>
          <p:nvPr/>
        </p:nvSpPr>
        <p:spPr bwMode="auto">
          <a:xfrm>
            <a:off x="3393282" y="1468649"/>
            <a:ext cx="2420938" cy="569383"/>
          </a:xfrm>
          <a:prstGeom prst="rect">
            <a:avLst/>
          </a:prstGeom>
          <a:noFill/>
          <a:ln w="9525">
            <a:noFill/>
            <a:miter lim="800000"/>
            <a:headEnd/>
            <a:tailEnd/>
          </a:ln>
        </p:spPr>
        <p:txBody>
          <a:bodyPr lIns="76197" tIns="38098" rIns="76197" bIns="38098">
            <a:spAutoFit/>
          </a:bodyPr>
          <a:lstStyle/>
          <a:p>
            <a:pPr algn="l" rtl="0" eaLnBrk="0" fontAlgn="base" hangingPunct="0">
              <a:spcBef>
                <a:spcPct val="20000"/>
              </a:spcBef>
              <a:spcAft>
                <a:spcPct val="0"/>
              </a:spcAft>
            </a:pPr>
            <a:r>
              <a:rPr kumimoji="1" lang="zh-TW" altLang="en-US" sz="1600" kern="1200" dirty="0">
                <a:solidFill>
                  <a:prstClr val="white"/>
                </a:solidFill>
                <a:latin typeface="微軟正黑體"/>
                <a:ea typeface="微軟正黑體"/>
                <a:cs typeface="+mn-cs"/>
              </a:rPr>
              <a:t>作業系統與應用程式需要滿足營運持續的需求</a:t>
            </a:r>
            <a:endParaRPr kumimoji="1" lang="en-US" sz="1500" kern="1200" dirty="0">
              <a:solidFill>
                <a:prstClr val="white"/>
              </a:solidFill>
              <a:latin typeface="微軟正黑體"/>
              <a:ea typeface="微軟正黑體"/>
              <a:cs typeface="Segoe UI" pitchFamily="34" charset="0"/>
            </a:endParaRPr>
          </a:p>
        </p:txBody>
      </p:sp>
      <p:sp>
        <p:nvSpPr>
          <p:cNvPr id="27" name="Rounded Rectangle 26"/>
          <p:cNvSpPr/>
          <p:nvPr/>
        </p:nvSpPr>
        <p:spPr bwMode="auto">
          <a:xfrm>
            <a:off x="6110251" y="1448280"/>
            <a:ext cx="2743200" cy="946578"/>
          </a:xfrm>
          <a:prstGeom prst="roundRect">
            <a:avLst>
              <a:gd name="adj" fmla="val 3249"/>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8" name="TextBox 27"/>
          <p:cNvSpPr txBox="1"/>
          <p:nvPr/>
        </p:nvSpPr>
        <p:spPr>
          <a:xfrm>
            <a:off x="6245490" y="1468649"/>
            <a:ext cx="2502958" cy="815604"/>
          </a:xfrm>
          <a:prstGeom prst="rect">
            <a:avLst/>
          </a:prstGeom>
          <a:noFill/>
        </p:spPr>
        <p:txBody>
          <a:bodyPr lIns="76197" tIns="38098" rIns="76197" bIns="38098">
            <a:spAutoFit/>
          </a:bodyPr>
          <a:lstStyle/>
          <a:p>
            <a:pPr algn="l" defTabSz="914363" rtl="0" eaLnBrk="0" fontAlgn="base" hangingPunct="0">
              <a:spcBef>
                <a:spcPct val="20000"/>
              </a:spcBef>
              <a:spcAft>
                <a:spcPct val="0"/>
              </a:spcAft>
              <a:defRPr/>
            </a:pPr>
            <a:r>
              <a:rPr kumimoji="1" lang="zh-TW" altLang="en-US" sz="1600" kern="1200" dirty="0">
                <a:solidFill>
                  <a:prstClr val="white"/>
                </a:solidFill>
                <a:latin typeface="微軟正黑體"/>
                <a:ea typeface="微軟正黑體"/>
                <a:cs typeface="Segoe UI" pitchFamily="34" charset="0"/>
              </a:rPr>
              <a:t>原有機房空間有限，不受控制的機器數量成長產生機房空間與設備擴充成本</a:t>
            </a:r>
            <a:endParaRPr kumimoji="1" lang="en-US" sz="1600" kern="1200" dirty="0">
              <a:solidFill>
                <a:prstClr val="white"/>
              </a:solidFill>
              <a:latin typeface="微軟正黑體"/>
              <a:ea typeface="微軟正黑體"/>
              <a:cs typeface="Segoe UI" pitchFamily="34" charset="0"/>
            </a:endParaRPr>
          </a:p>
        </p:txBody>
      </p:sp>
      <p:sp>
        <p:nvSpPr>
          <p:cNvPr id="31" name="TextBox 30"/>
          <p:cNvSpPr txBox="1"/>
          <p:nvPr/>
        </p:nvSpPr>
        <p:spPr bwMode="auto">
          <a:xfrm>
            <a:off x="198456" y="1006633"/>
            <a:ext cx="3013604" cy="384717"/>
          </a:xfrm>
          <a:prstGeom prst="rect">
            <a:avLst/>
          </a:prstGeom>
          <a:noFill/>
        </p:spPr>
        <p:txBody>
          <a:bodyPr wrap="square" lIns="76197" tIns="38098" rIns="76197" bIns="38098">
            <a:spAutoFit/>
          </a:bodyPr>
          <a:lstStyle/>
          <a:p>
            <a:pPr algn="ctr" defTabSz="914363" rtl="0" fontAlgn="base">
              <a:spcBef>
                <a:spcPct val="0"/>
              </a:spcBef>
              <a:spcAft>
                <a:spcPct val="0"/>
              </a:spcAft>
              <a:defRPr/>
            </a:pPr>
            <a:r>
              <a:rPr kumimoji="1" lang="zh-TW" altLang="en-US" sz="2000" b="1" i="1" kern="1200" dirty="0">
                <a:solidFill>
                  <a:prstClr val="white"/>
                </a:solidFill>
                <a:latin typeface="微軟正黑體"/>
                <a:ea typeface="微軟正黑體"/>
                <a:cs typeface="+mn-cs"/>
              </a:rPr>
              <a:t>系統不能快速擴充</a:t>
            </a:r>
            <a:endParaRPr kumimoji="1" lang="en-US" altLang="en-US" sz="2000" b="1" i="1" kern="1200" dirty="0">
              <a:solidFill>
                <a:prstClr val="white"/>
              </a:solidFill>
              <a:latin typeface="微軟正黑體"/>
              <a:ea typeface="微軟正黑體"/>
              <a:cs typeface="+mn-cs"/>
            </a:endParaRPr>
          </a:p>
        </p:txBody>
      </p:sp>
      <p:sp>
        <p:nvSpPr>
          <p:cNvPr id="36" name="Rounded Rectangle 35"/>
          <p:cNvSpPr/>
          <p:nvPr/>
        </p:nvSpPr>
        <p:spPr bwMode="auto">
          <a:xfrm>
            <a:off x="3283430" y="2619537"/>
            <a:ext cx="2639914" cy="981785"/>
          </a:xfrm>
          <a:prstGeom prst="roundRect">
            <a:avLst>
              <a:gd name="adj" fmla="val 3249"/>
            </a:avLst>
          </a:prstGeom>
          <a:gradFill flip="none" rotWithShape="1">
            <a:gsLst>
              <a:gs pos="0">
                <a:srgbClr val="4F81BD">
                  <a:lumMod val="75000"/>
                  <a:shade val="30000"/>
                  <a:satMod val="115000"/>
                </a:srgbClr>
              </a:gs>
              <a:gs pos="50000">
                <a:srgbClr val="4F81BD">
                  <a:lumMod val="75000"/>
                  <a:shade val="67500"/>
                  <a:satMod val="115000"/>
                </a:srgbClr>
              </a:gs>
              <a:gs pos="100000">
                <a:srgbClr val="4F81BD">
                  <a:lumMod val="75000"/>
                  <a:shade val="100000"/>
                  <a:satMod val="115000"/>
                </a:srgbClr>
              </a:gs>
            </a:gsLst>
            <a:path path="circle">
              <a:fillToRect l="50000" t="50000" r="50000" b="50000"/>
            </a:path>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3568" name="TextBox 25"/>
          <p:cNvSpPr txBox="1">
            <a:spLocks noChangeArrowheads="1"/>
          </p:cNvSpPr>
          <p:nvPr/>
        </p:nvSpPr>
        <p:spPr bwMode="auto">
          <a:xfrm>
            <a:off x="3393282" y="2761915"/>
            <a:ext cx="2368021" cy="538605"/>
          </a:xfrm>
          <a:prstGeom prst="rect">
            <a:avLst/>
          </a:prstGeom>
          <a:noFill/>
          <a:ln w="9525">
            <a:noFill/>
            <a:miter lim="800000"/>
            <a:headEnd/>
            <a:tailEnd/>
          </a:ln>
        </p:spPr>
        <p:txBody>
          <a:bodyPr lIns="76197" tIns="38098" rIns="76197" bIns="38098">
            <a:spAutoFit/>
          </a:bodyPr>
          <a:lstStyle/>
          <a:p>
            <a:pPr algn="l" rtl="0" eaLnBrk="0" fontAlgn="base" hangingPunct="0">
              <a:spcBef>
                <a:spcPct val="20000"/>
              </a:spcBef>
              <a:spcAft>
                <a:spcPct val="0"/>
              </a:spcAft>
            </a:pPr>
            <a:r>
              <a:rPr kumimoji="1" lang="en-US" sz="1500" kern="1200" dirty="0">
                <a:solidFill>
                  <a:prstClr val="white"/>
                </a:solidFill>
                <a:latin typeface="微軟正黑體"/>
                <a:ea typeface="微軟正黑體"/>
                <a:cs typeface="Segoe UI" pitchFamily="34" charset="0"/>
              </a:rPr>
              <a:t>Downtime </a:t>
            </a:r>
            <a:r>
              <a:rPr kumimoji="1" lang="zh-TW" altLang="en-US" sz="1500" kern="1200" dirty="0">
                <a:solidFill>
                  <a:prstClr val="white"/>
                </a:solidFill>
                <a:latin typeface="微軟正黑體"/>
                <a:ea typeface="微軟正黑體"/>
                <a:cs typeface="Segoe UI" pitchFamily="34" charset="0"/>
              </a:rPr>
              <a:t>影響伺服器的可用度</a:t>
            </a:r>
            <a:endParaRPr kumimoji="1" lang="en-US" sz="1500" kern="1200" dirty="0">
              <a:solidFill>
                <a:prstClr val="white"/>
              </a:solidFill>
              <a:latin typeface="微軟正黑體"/>
              <a:ea typeface="微軟正黑體"/>
              <a:cs typeface="Segoe UI" pitchFamily="34" charset="0"/>
            </a:endParaRPr>
          </a:p>
        </p:txBody>
      </p:sp>
      <p:sp>
        <p:nvSpPr>
          <p:cNvPr id="37" name="Rounded Rectangle 36"/>
          <p:cNvSpPr/>
          <p:nvPr/>
        </p:nvSpPr>
        <p:spPr bwMode="auto">
          <a:xfrm>
            <a:off x="6110251" y="3645686"/>
            <a:ext cx="2743200" cy="641390"/>
          </a:xfrm>
          <a:prstGeom prst="roundRect">
            <a:avLst>
              <a:gd name="adj" fmla="val 3249"/>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33" name="TextBox 32"/>
          <p:cNvSpPr txBox="1"/>
          <p:nvPr/>
        </p:nvSpPr>
        <p:spPr>
          <a:xfrm>
            <a:off x="6245490" y="3709660"/>
            <a:ext cx="2510896" cy="323161"/>
          </a:xfrm>
          <a:prstGeom prst="rect">
            <a:avLst/>
          </a:prstGeom>
          <a:noFill/>
        </p:spPr>
        <p:txBody>
          <a:bodyPr lIns="76197" tIns="38098" rIns="76197" bIns="38098">
            <a:spAutoFit/>
          </a:bodyPr>
          <a:lstStyle/>
          <a:p>
            <a:pPr algn="l" defTabSz="914363" rtl="0" eaLnBrk="0" fontAlgn="base" hangingPunct="0">
              <a:spcBef>
                <a:spcPct val="20000"/>
              </a:spcBef>
              <a:spcAft>
                <a:spcPct val="0"/>
              </a:spcAft>
              <a:defRPr/>
            </a:pPr>
            <a:r>
              <a:rPr kumimoji="1" lang="zh-TW" altLang="en-US" sz="1600" kern="1200" dirty="0">
                <a:solidFill>
                  <a:prstClr val="white"/>
                </a:solidFill>
                <a:latin typeface="微軟正黑體"/>
                <a:ea typeface="微軟正黑體"/>
                <a:cs typeface="Segoe UI" pitchFamily="34" charset="0"/>
              </a:rPr>
              <a:t>應用程式不相容</a:t>
            </a:r>
            <a:endParaRPr kumimoji="1" lang="en-US" sz="1600" kern="1200" dirty="0">
              <a:solidFill>
                <a:prstClr val="white"/>
              </a:solidFill>
              <a:latin typeface="微軟正黑體"/>
              <a:ea typeface="微軟正黑體"/>
              <a:cs typeface="Segoe UI" pitchFamily="34" charset="0"/>
            </a:endParaRPr>
          </a:p>
        </p:txBody>
      </p:sp>
      <p:sp>
        <p:nvSpPr>
          <p:cNvPr id="38" name="Rounded Rectangle 37"/>
          <p:cNvSpPr/>
          <p:nvPr/>
        </p:nvSpPr>
        <p:spPr bwMode="auto">
          <a:xfrm>
            <a:off x="355794" y="1441216"/>
            <a:ext cx="2639914" cy="936224"/>
          </a:xfrm>
          <a:prstGeom prst="roundRect">
            <a:avLst>
              <a:gd name="adj" fmla="val 3249"/>
            </a:avLst>
          </a:prstGeom>
          <a:gradFill flip="none" rotWithShape="1">
            <a:gsLst>
              <a:gs pos="0">
                <a:srgbClr val="9BBB59">
                  <a:lumMod val="75000"/>
                  <a:shade val="30000"/>
                  <a:satMod val="115000"/>
                </a:srgbClr>
              </a:gs>
              <a:gs pos="50000">
                <a:srgbClr val="9BBB59">
                  <a:lumMod val="75000"/>
                  <a:shade val="67500"/>
                  <a:satMod val="115000"/>
                </a:srgbClr>
              </a:gs>
              <a:gs pos="100000">
                <a:srgbClr val="9BBB59">
                  <a:lumMod val="75000"/>
                  <a:shade val="100000"/>
                  <a:satMod val="115000"/>
                </a:srgbClr>
              </a:gs>
            </a:gsLst>
            <a:lin ang="108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3576" name="TextBox 29"/>
          <p:cNvSpPr txBox="1">
            <a:spLocks noChangeArrowheads="1"/>
          </p:cNvSpPr>
          <p:nvPr/>
        </p:nvSpPr>
        <p:spPr bwMode="auto">
          <a:xfrm>
            <a:off x="409349" y="1581194"/>
            <a:ext cx="2554552" cy="538605"/>
          </a:xfrm>
          <a:prstGeom prst="rect">
            <a:avLst/>
          </a:prstGeom>
          <a:noFill/>
          <a:ln w="9525">
            <a:noFill/>
            <a:miter lim="800000"/>
            <a:headEnd/>
            <a:tailEnd/>
          </a:ln>
        </p:spPr>
        <p:txBody>
          <a:bodyPr lIns="76197" tIns="38098" rIns="76197" bIns="38098">
            <a:spAutoFit/>
          </a:bodyPr>
          <a:lstStyle/>
          <a:p>
            <a:pPr algn="l" rtl="0" eaLnBrk="0" fontAlgn="base" hangingPunct="0">
              <a:spcBef>
                <a:spcPct val="20000"/>
              </a:spcBef>
              <a:spcAft>
                <a:spcPct val="0"/>
              </a:spcAft>
            </a:pPr>
            <a:r>
              <a:rPr kumimoji="1" lang="zh-TW" altLang="en-US" sz="1500" kern="1200" dirty="0">
                <a:solidFill>
                  <a:prstClr val="white"/>
                </a:solidFill>
                <a:latin typeface="微軟正黑體"/>
                <a:ea typeface="微軟正黑體"/>
                <a:cs typeface="Segoe UI" pitchFamily="34" charset="0"/>
              </a:rPr>
              <a:t>無法快速反應</a:t>
            </a:r>
            <a:r>
              <a:rPr kumimoji="1" lang="en-US" altLang="zh-TW" sz="1500" kern="1200" dirty="0">
                <a:solidFill>
                  <a:prstClr val="white"/>
                </a:solidFill>
                <a:latin typeface="微軟正黑體"/>
                <a:ea typeface="微軟正黑體"/>
                <a:cs typeface="Segoe UI" pitchFamily="34" charset="0"/>
              </a:rPr>
              <a:t>User</a:t>
            </a:r>
            <a:r>
              <a:rPr kumimoji="1" lang="zh-TW" altLang="en-US" sz="1500" kern="1200" dirty="0">
                <a:solidFill>
                  <a:prstClr val="white"/>
                </a:solidFill>
                <a:latin typeface="微軟正黑體"/>
                <a:ea typeface="微軟正黑體"/>
                <a:cs typeface="Segoe UI" pitchFamily="34" charset="0"/>
              </a:rPr>
              <a:t>快速變動的需求</a:t>
            </a:r>
            <a:endParaRPr kumimoji="1" lang="en-US" sz="1500" kern="1200" dirty="0">
              <a:solidFill>
                <a:prstClr val="white"/>
              </a:solidFill>
              <a:latin typeface="微軟正黑體"/>
              <a:ea typeface="微軟正黑體"/>
              <a:cs typeface="Segoe UI" pitchFamily="34" charset="0"/>
            </a:endParaRPr>
          </a:p>
        </p:txBody>
      </p:sp>
      <p:sp>
        <p:nvSpPr>
          <p:cNvPr id="39" name="Rounded Rectangle 38"/>
          <p:cNvSpPr/>
          <p:nvPr/>
        </p:nvSpPr>
        <p:spPr bwMode="auto">
          <a:xfrm>
            <a:off x="6110251" y="5015305"/>
            <a:ext cx="2743200" cy="413038"/>
          </a:xfrm>
          <a:prstGeom prst="roundRect">
            <a:avLst>
              <a:gd name="adj" fmla="val 4725"/>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40" name="TextBox 39"/>
          <p:cNvSpPr txBox="1"/>
          <p:nvPr/>
        </p:nvSpPr>
        <p:spPr>
          <a:xfrm>
            <a:off x="6245490" y="5039592"/>
            <a:ext cx="2510896" cy="323161"/>
          </a:xfrm>
          <a:prstGeom prst="rect">
            <a:avLst/>
          </a:prstGeom>
          <a:noFill/>
        </p:spPr>
        <p:txBody>
          <a:bodyPr lIns="76197" tIns="38098" rIns="76197" bIns="38098">
            <a:spAutoFit/>
          </a:bodyPr>
          <a:lstStyle/>
          <a:p>
            <a:pPr marL="173031" indent="-173031" algn="l" defTabSz="914363" rtl="0" eaLnBrk="0" fontAlgn="base" hangingPunct="0">
              <a:spcBef>
                <a:spcPct val="20000"/>
              </a:spcBef>
              <a:spcAft>
                <a:spcPct val="0"/>
              </a:spcAft>
              <a:defRPr/>
            </a:pPr>
            <a:r>
              <a:rPr kumimoji="1" lang="zh-TW" altLang="en-US" sz="1600" kern="1200" dirty="0">
                <a:solidFill>
                  <a:prstClr val="white"/>
                </a:solidFill>
                <a:latin typeface="微軟正黑體"/>
                <a:ea typeface="微軟正黑體"/>
                <a:cs typeface="Segoe UI" pitchFamily="34" charset="0"/>
              </a:rPr>
              <a:t>運算資源使用率低</a:t>
            </a:r>
            <a:endParaRPr kumimoji="1" lang="en-US" sz="1600" kern="1200" dirty="0">
              <a:solidFill>
                <a:prstClr val="white"/>
              </a:solidFill>
              <a:latin typeface="微軟正黑體"/>
              <a:ea typeface="微軟正黑體"/>
              <a:cs typeface="Segoe UI" pitchFamily="34" charset="0"/>
            </a:endParaRPr>
          </a:p>
        </p:txBody>
      </p:sp>
      <p:sp>
        <p:nvSpPr>
          <p:cNvPr id="26" name="TextBox 27"/>
          <p:cNvSpPr txBox="1">
            <a:spLocks noChangeArrowheads="1"/>
          </p:cNvSpPr>
          <p:nvPr/>
        </p:nvSpPr>
        <p:spPr bwMode="auto">
          <a:xfrm>
            <a:off x="983858" y="5474175"/>
            <a:ext cx="4560849" cy="600160"/>
          </a:xfrm>
          <a:prstGeom prst="rect">
            <a:avLst/>
          </a:prstGeom>
          <a:noFill/>
          <a:ln w="9525">
            <a:noFill/>
            <a:miter lim="800000"/>
            <a:headEnd/>
            <a:tailEnd/>
          </a:ln>
        </p:spPr>
        <p:txBody>
          <a:bodyPr wrap="square" lIns="76197" tIns="38098" rIns="76197" bIns="38098">
            <a:spAutoFit/>
          </a:bodyPr>
          <a:lstStyle/>
          <a:p>
            <a:pPr algn="ctr" rtl="0" fontAlgn="base">
              <a:spcBef>
                <a:spcPct val="0"/>
              </a:spcBef>
              <a:spcAft>
                <a:spcPct val="0"/>
              </a:spcAft>
            </a:pPr>
            <a:r>
              <a:rPr kumimoji="1" lang="en-US" sz="1700" b="1" kern="1200" dirty="0">
                <a:ln w="3175">
                  <a:noFill/>
                </a:ln>
                <a:solidFill>
                  <a:prstClr val="white"/>
                </a:solidFill>
                <a:effectLst>
                  <a:outerShdw blurRad="50800" dist="38100" dir="2700000" algn="tl" rotWithShape="0">
                    <a:prstClr val="black">
                      <a:alpha val="40000"/>
                    </a:prstClr>
                  </a:outerShdw>
                </a:effectLst>
                <a:latin typeface="微軟正黑體"/>
                <a:ea typeface="微軟正黑體"/>
                <a:cs typeface="Arial" charset="0"/>
              </a:rPr>
              <a:t>Typical server workloads often consume only </a:t>
            </a:r>
            <a:r>
              <a:rPr kumimoji="1" lang="en-US" sz="1700" b="1" u="sng" kern="1200" dirty="0">
                <a:ln w="3175">
                  <a:noFill/>
                </a:ln>
                <a:solidFill>
                  <a:prstClr val="white"/>
                </a:solidFill>
                <a:effectLst>
                  <a:outerShdw blurRad="50800" dist="38100" dir="2700000" algn="tl" rotWithShape="0">
                    <a:prstClr val="black">
                      <a:alpha val="40000"/>
                    </a:prstClr>
                  </a:outerShdw>
                </a:effectLst>
                <a:latin typeface="微軟正黑體"/>
                <a:ea typeface="微軟正黑體"/>
                <a:cs typeface="Arial" charset="0"/>
              </a:rPr>
              <a:t>5-10 percent</a:t>
            </a:r>
            <a:r>
              <a:rPr kumimoji="1" lang="en-US" sz="1700" b="1" kern="1200" dirty="0">
                <a:ln w="3175">
                  <a:noFill/>
                </a:ln>
                <a:solidFill>
                  <a:prstClr val="white"/>
                </a:solidFill>
                <a:effectLst>
                  <a:outerShdw blurRad="50800" dist="38100" dir="2700000" algn="tl" rotWithShape="0">
                    <a:prstClr val="black">
                      <a:alpha val="40000"/>
                    </a:prstClr>
                  </a:outerShdw>
                </a:effectLst>
                <a:latin typeface="微軟正黑體"/>
                <a:ea typeface="微軟正黑體"/>
                <a:cs typeface="Arial" charset="0"/>
              </a:rPr>
              <a:t> of total server capacity</a:t>
            </a:r>
          </a:p>
        </p:txBody>
      </p:sp>
      <p:sp>
        <p:nvSpPr>
          <p:cNvPr id="34" name="Title 1"/>
          <p:cNvSpPr txBox="1">
            <a:spLocks/>
          </p:cNvSpPr>
          <p:nvPr/>
        </p:nvSpPr>
        <p:spPr bwMode="auto">
          <a:xfrm>
            <a:off x="266700" y="373320"/>
            <a:ext cx="8877300" cy="701731"/>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algn="ctr" rtl="0" fontAlgn="base">
              <a:lnSpc>
                <a:spcPct val="90000"/>
              </a:lnSpc>
              <a:spcBef>
                <a:spcPct val="0"/>
              </a:spcBef>
              <a:spcAft>
                <a:spcPct val="0"/>
              </a:spcAft>
              <a:defRPr/>
            </a:pPr>
            <a:r>
              <a:rPr kumimoji="1" lang="en-US" altLang="zh-TW" sz="4400" b="1" kern="1200" spc="-1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CIO</a:t>
            </a:r>
            <a:r>
              <a:rPr kumimoji="1" lang="zh-TW" altLang="en-US" sz="4000" b="1" kern="1200" spc="-1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所面臨的挑戰</a:t>
            </a:r>
            <a:endParaRPr kumimoji="1" lang="en-US" altLang="en-US" sz="4000" b="1" kern="1200" spc="-1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pic>
        <p:nvPicPr>
          <p:cNvPr id="21" name="Picture 4" descr="C:\Users\jborges\AppData\Local\Microsoft\Windows\Temporary Internet Files\Content.IE5\L23BV60Y\MPj04373020000[1].jpg"/>
          <p:cNvPicPr>
            <a:picLocks noChangeAspect="1" noChangeArrowheads="1"/>
          </p:cNvPicPr>
          <p:nvPr/>
        </p:nvPicPr>
        <p:blipFill>
          <a:blip r:embed="rId5" cstate="print"/>
          <a:srcRect t="77477" r="79761"/>
          <a:stretch>
            <a:fillRect/>
          </a:stretch>
        </p:blipFill>
        <p:spPr bwMode="auto">
          <a:xfrm>
            <a:off x="8261662" y="3077034"/>
            <a:ext cx="342691" cy="362850"/>
          </a:xfrm>
          <a:prstGeom prst="rect">
            <a:avLst/>
          </a:prstGeom>
          <a:noFill/>
        </p:spPr>
      </p:pic>
      <p:sp>
        <p:nvSpPr>
          <p:cNvPr id="22" name="Rounded Rectangle 21"/>
          <p:cNvSpPr/>
          <p:nvPr/>
        </p:nvSpPr>
        <p:spPr bwMode="auto">
          <a:xfrm>
            <a:off x="6096000" y="2492313"/>
            <a:ext cx="2743200" cy="1020146"/>
          </a:xfrm>
          <a:prstGeom prst="roundRect">
            <a:avLst>
              <a:gd name="adj" fmla="val 3249"/>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4" name="TextBox 23"/>
          <p:cNvSpPr txBox="1"/>
          <p:nvPr/>
        </p:nvSpPr>
        <p:spPr>
          <a:xfrm>
            <a:off x="6231239" y="2540818"/>
            <a:ext cx="2502958" cy="569383"/>
          </a:xfrm>
          <a:prstGeom prst="rect">
            <a:avLst/>
          </a:prstGeom>
          <a:noFill/>
        </p:spPr>
        <p:txBody>
          <a:bodyPr lIns="76197" tIns="38098" rIns="76197" bIns="38098">
            <a:spAutoFit/>
          </a:bodyPr>
          <a:lstStyle/>
          <a:p>
            <a:pPr algn="l" defTabSz="914363" rtl="0" eaLnBrk="0" fontAlgn="base" hangingPunct="0">
              <a:spcBef>
                <a:spcPct val="20000"/>
              </a:spcBef>
              <a:spcAft>
                <a:spcPct val="0"/>
              </a:spcAft>
              <a:defRPr/>
            </a:pPr>
            <a:r>
              <a:rPr kumimoji="1" lang="zh-TW" altLang="en-US" sz="1600" kern="1200" dirty="0">
                <a:solidFill>
                  <a:prstClr val="white"/>
                </a:solidFill>
                <a:latin typeface="微軟正黑體"/>
                <a:ea typeface="微軟正黑體"/>
                <a:cs typeface="Segoe UI" pitchFamily="34" charset="0"/>
              </a:rPr>
              <a:t>機器數量不斷成長，造成用電量與電費成本上漲</a:t>
            </a:r>
            <a:endParaRPr kumimoji="1" lang="en-US" sz="1600" kern="1200" dirty="0">
              <a:solidFill>
                <a:prstClr val="white"/>
              </a:solidFill>
              <a:latin typeface="微軟正黑體"/>
              <a:ea typeface="微軟正黑體"/>
              <a:cs typeface="Segoe UI" pitchFamily="34" charset="0"/>
            </a:endParaRPr>
          </a:p>
        </p:txBody>
      </p:sp>
      <p:sp>
        <p:nvSpPr>
          <p:cNvPr id="32" name="Rounded Rectangle 31"/>
          <p:cNvSpPr/>
          <p:nvPr/>
        </p:nvSpPr>
        <p:spPr bwMode="auto">
          <a:xfrm>
            <a:off x="6093835" y="4388942"/>
            <a:ext cx="2743200" cy="503044"/>
          </a:xfrm>
          <a:prstGeom prst="roundRect">
            <a:avLst>
              <a:gd name="adj" fmla="val 3249"/>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29" name="TextBox 28"/>
          <p:cNvSpPr txBox="1"/>
          <p:nvPr/>
        </p:nvSpPr>
        <p:spPr>
          <a:xfrm>
            <a:off x="6200910" y="4466965"/>
            <a:ext cx="2510896" cy="323161"/>
          </a:xfrm>
          <a:prstGeom prst="rect">
            <a:avLst/>
          </a:prstGeom>
          <a:noFill/>
        </p:spPr>
        <p:txBody>
          <a:bodyPr lIns="76197" tIns="38098" rIns="76197" bIns="38098">
            <a:spAutoFit/>
          </a:bodyPr>
          <a:lstStyle/>
          <a:p>
            <a:pPr marL="173031" indent="-173031" algn="l" defTabSz="914363" rtl="0" eaLnBrk="0" fontAlgn="base" hangingPunct="0">
              <a:spcBef>
                <a:spcPct val="20000"/>
              </a:spcBef>
              <a:spcAft>
                <a:spcPct val="0"/>
              </a:spcAft>
              <a:defRPr/>
            </a:pPr>
            <a:r>
              <a:rPr kumimoji="1" lang="zh-TW" altLang="en-US" sz="1600" kern="1200" dirty="0">
                <a:solidFill>
                  <a:prstClr val="white"/>
                </a:solidFill>
                <a:latin typeface="微軟正黑體"/>
                <a:ea typeface="微軟正黑體"/>
                <a:cs typeface="Segoe UI" pitchFamily="34" charset="0"/>
              </a:rPr>
              <a:t>冗長的測試過程</a:t>
            </a:r>
            <a:endParaRPr kumimoji="1" lang="en-US" sz="1600" kern="1200" dirty="0">
              <a:solidFill>
                <a:prstClr val="white"/>
              </a:solidFill>
              <a:latin typeface="微軟正黑體"/>
              <a:ea typeface="微軟正黑體"/>
              <a:cs typeface="Segoe UI" pitchFamily="34" charset="0"/>
            </a:endParaRPr>
          </a:p>
        </p:txBody>
      </p:sp>
      <p:sp>
        <p:nvSpPr>
          <p:cNvPr id="35" name="Rounded Rectangle 34"/>
          <p:cNvSpPr/>
          <p:nvPr/>
        </p:nvSpPr>
        <p:spPr bwMode="auto">
          <a:xfrm>
            <a:off x="6094335" y="5530560"/>
            <a:ext cx="2743200" cy="739612"/>
          </a:xfrm>
          <a:prstGeom prst="roundRect">
            <a:avLst>
              <a:gd name="adj" fmla="val 4725"/>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8100000" scaled="1"/>
            <a:tileRect/>
          </a:gradFill>
          <a:ln w="25400" cap="flat" cmpd="sng" algn="ctr">
            <a:solidFill>
              <a:schemeClr val="tx1"/>
            </a:solidFill>
            <a:prstDash val="solid"/>
          </a:ln>
          <a:effectLst/>
        </p:spPr>
        <p:txBody>
          <a:bodyPr rtlCol="0" anchor="ctr"/>
          <a:lstStyle/>
          <a:p>
            <a:pPr algn="ctr" rtl="0" fontAlgn="base">
              <a:spcBef>
                <a:spcPct val="0"/>
              </a:spcBef>
              <a:spcAft>
                <a:spcPct val="0"/>
              </a:spcAft>
              <a:defRPr/>
            </a:pPr>
            <a:endParaRPr kumimoji="1" lang="en-US" sz="1600" b="1" kern="1200" dirty="0">
              <a:solidFill>
                <a:prstClr val="white"/>
              </a:solidFill>
              <a:latin typeface="微軟正黑體"/>
              <a:ea typeface="微軟正黑體"/>
              <a:cs typeface="Segoe UI" pitchFamily="34" charset="0"/>
            </a:endParaRPr>
          </a:p>
        </p:txBody>
      </p:sp>
      <p:sp>
        <p:nvSpPr>
          <p:cNvPr id="41" name="TextBox 40"/>
          <p:cNvSpPr txBox="1"/>
          <p:nvPr/>
        </p:nvSpPr>
        <p:spPr>
          <a:xfrm>
            <a:off x="6229574" y="5554847"/>
            <a:ext cx="2510896" cy="815604"/>
          </a:xfrm>
          <a:prstGeom prst="rect">
            <a:avLst/>
          </a:prstGeom>
          <a:noFill/>
        </p:spPr>
        <p:txBody>
          <a:bodyPr lIns="76197" tIns="38098" rIns="76197" bIns="38098">
            <a:spAutoFit/>
          </a:bodyPr>
          <a:lstStyle/>
          <a:p>
            <a:pPr algn="l" defTabSz="914363" rtl="0" eaLnBrk="0" fontAlgn="base" hangingPunct="0">
              <a:spcBef>
                <a:spcPct val="20000"/>
              </a:spcBef>
              <a:spcAft>
                <a:spcPct val="0"/>
              </a:spcAft>
              <a:defRPr/>
            </a:pPr>
            <a:r>
              <a:rPr kumimoji="1" lang="zh-TW" altLang="en-US" sz="1500" kern="1200" dirty="0">
                <a:solidFill>
                  <a:prstClr val="white"/>
                </a:solidFill>
                <a:latin typeface="微軟正黑體"/>
                <a:ea typeface="微軟正黑體"/>
                <a:cs typeface="Segoe UI" pitchFamily="34" charset="0"/>
              </a:rPr>
              <a:t>伺服器大量成長</a:t>
            </a:r>
            <a:endParaRPr kumimoji="1" lang="en-US" sz="1500" kern="1200" dirty="0">
              <a:solidFill>
                <a:prstClr val="white"/>
              </a:solidFill>
              <a:latin typeface="微軟正黑體"/>
              <a:ea typeface="微軟正黑體"/>
              <a:cs typeface="Segoe UI" pitchFamily="34" charset="0"/>
            </a:endParaRPr>
          </a:p>
          <a:p>
            <a:pPr algn="l" defTabSz="914363" rtl="0" eaLnBrk="0" fontAlgn="base" hangingPunct="0">
              <a:spcBef>
                <a:spcPct val="20000"/>
              </a:spcBef>
              <a:spcAft>
                <a:spcPct val="0"/>
              </a:spcAft>
              <a:defRPr/>
            </a:pPr>
            <a:r>
              <a:rPr kumimoji="1" lang="en-US" sz="1500" kern="1200" dirty="0">
                <a:solidFill>
                  <a:prstClr val="white"/>
                </a:solidFill>
                <a:latin typeface="微軟正黑體"/>
                <a:ea typeface="微軟正黑體"/>
                <a:cs typeface="Segoe UI" pitchFamily="34" charset="0"/>
              </a:rPr>
              <a:t>Application-specific servers (server silos)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0" y="721895"/>
            <a:ext cx="9144000" cy="1128713"/>
          </a:xfrm>
        </p:spPr>
        <p:txBody>
          <a:bodyPr>
            <a:normAutofit fontScale="90000"/>
          </a:bodyPr>
          <a:lstStyle/>
          <a:p>
            <a:r>
              <a:rPr lang="zh-TW" altLang="en-US" sz="44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傳統架構在軟體管理上所遭遇的挑戰</a:t>
            </a:r>
            <a:r>
              <a:rPr lang="en-US"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 </a:t>
            </a:r>
            <a:br>
              <a:rPr lang="en-US"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lang="zh-TW" altLang="en-US" sz="31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pitchFamily="34" charset="0"/>
                <a:ea typeface="+mn-ea"/>
                <a:cs typeface="+mn-cs"/>
              </a:rPr>
              <a:t>缺乏彈性</a:t>
            </a:r>
            <a:r>
              <a:rPr altLang="zh-TW" sz="31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pitchFamily="34" charset="0"/>
                <a:ea typeface="+mn-ea"/>
                <a:cs typeface="+mn-cs"/>
              </a:rPr>
              <a:t>, </a:t>
            </a:r>
            <a:r>
              <a:rPr lang="zh-TW" altLang="en-US" sz="31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pitchFamily="34" charset="0"/>
                <a:ea typeface="+mn-ea"/>
                <a:cs typeface="+mn-cs"/>
              </a:rPr>
              <a:t>高成本與</a:t>
            </a:r>
            <a:r>
              <a:rPr lang="zh-TW" altLang="en-US" sz="31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pitchFamily="34" charset="0"/>
                <a:cs typeface="+mn-cs"/>
              </a:rPr>
              <a:t>無法預期</a:t>
            </a:r>
            <a:endParaRPr altLang="zh-TW" sz="31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latin typeface="Arial" pitchFamily="34" charset="0"/>
              <a:ea typeface="+mn-ea"/>
              <a:cs typeface="+mn-cs"/>
            </a:endParaRPr>
          </a:p>
        </p:txBody>
      </p:sp>
      <p:sp>
        <p:nvSpPr>
          <p:cNvPr id="6147" name="Rectangle 4"/>
          <p:cNvSpPr>
            <a:spLocks noChangeArrowheads="1"/>
          </p:cNvSpPr>
          <p:nvPr/>
        </p:nvSpPr>
        <p:spPr bwMode="auto">
          <a:xfrm>
            <a:off x="1828800" y="1915632"/>
            <a:ext cx="1749425" cy="3810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zh-TW" altLang="en-US" sz="1900" kern="1200" dirty="0">
                <a:solidFill>
                  <a:prstClr val="black"/>
                </a:solidFill>
                <a:latin typeface="Segoe"/>
                <a:ea typeface="ＭＳ Ｐゴシック" pitchFamily="34" charset="-128"/>
                <a:cs typeface="Arial" pitchFamily="34" charset="0"/>
              </a:rPr>
              <a:t>無法取得</a:t>
            </a:r>
            <a:endParaRPr lang="en-US" altLang="zh-TW" sz="1900" kern="1200" dirty="0">
              <a:solidFill>
                <a:prstClr val="black"/>
              </a:solidFill>
              <a:latin typeface="Segoe"/>
              <a:ea typeface="ＭＳ Ｐゴシック" pitchFamily="34" charset="-128"/>
              <a:cs typeface="Arial" pitchFamily="34" charset="0"/>
            </a:endParaRPr>
          </a:p>
        </p:txBody>
      </p:sp>
      <p:sp>
        <p:nvSpPr>
          <p:cNvPr id="6148" name="Rectangle 3"/>
          <p:cNvSpPr>
            <a:spLocks noChangeArrowheads="1"/>
          </p:cNvSpPr>
          <p:nvPr/>
        </p:nvSpPr>
        <p:spPr bwMode="auto">
          <a:xfrm>
            <a:off x="0" y="1915632"/>
            <a:ext cx="1752600" cy="3810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zh-TW" altLang="en-US" sz="1900" kern="1200" dirty="0">
                <a:solidFill>
                  <a:prstClr val="black"/>
                </a:solidFill>
                <a:latin typeface="Segoe"/>
                <a:ea typeface="ＭＳ Ｐゴシック" pitchFamily="34" charset="-128"/>
                <a:cs typeface="Arial" pitchFamily="34" charset="0"/>
              </a:rPr>
              <a:t>需要安裝</a:t>
            </a:r>
            <a:endParaRPr lang="en-US" altLang="zh-TW" sz="1900" kern="1200" dirty="0">
              <a:solidFill>
                <a:prstClr val="black"/>
              </a:solidFill>
              <a:latin typeface="Segoe"/>
              <a:ea typeface="ＭＳ Ｐゴシック" pitchFamily="34" charset="-128"/>
              <a:cs typeface="Arial" pitchFamily="34" charset="0"/>
            </a:endParaRPr>
          </a:p>
        </p:txBody>
      </p:sp>
      <p:sp>
        <p:nvSpPr>
          <p:cNvPr id="6149" name="Rectangle 5"/>
          <p:cNvSpPr>
            <a:spLocks noChangeArrowheads="1"/>
          </p:cNvSpPr>
          <p:nvPr/>
        </p:nvSpPr>
        <p:spPr bwMode="auto">
          <a:xfrm>
            <a:off x="3581400" y="1915632"/>
            <a:ext cx="1990725" cy="3841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zh-TW" altLang="en-US" sz="1900" kern="1200" dirty="0">
                <a:solidFill>
                  <a:prstClr val="black"/>
                </a:solidFill>
                <a:latin typeface="Segoe"/>
                <a:ea typeface="ＭＳ Ｐゴシック" pitchFamily="34" charset="-128"/>
                <a:cs typeface="Arial" pitchFamily="34" charset="0"/>
              </a:rPr>
              <a:t>難以管理</a:t>
            </a:r>
            <a:endParaRPr lang="en-US" altLang="zh-TW" sz="1900" kern="1200" dirty="0">
              <a:solidFill>
                <a:prstClr val="black"/>
              </a:solidFill>
              <a:latin typeface="Segoe"/>
              <a:ea typeface="ＭＳ Ｐゴシック" pitchFamily="34" charset="-128"/>
              <a:cs typeface="Arial" pitchFamily="34" charset="0"/>
            </a:endParaRPr>
          </a:p>
        </p:txBody>
      </p:sp>
      <p:sp>
        <p:nvSpPr>
          <p:cNvPr id="6150" name="Rectangle 6"/>
          <p:cNvSpPr>
            <a:spLocks noChangeArrowheads="1"/>
          </p:cNvSpPr>
          <p:nvPr/>
        </p:nvSpPr>
        <p:spPr bwMode="auto">
          <a:xfrm>
            <a:off x="7391400" y="1905000"/>
            <a:ext cx="1676400" cy="3810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zh-TW" altLang="en-US" sz="1900" kern="1200" dirty="0">
                <a:solidFill>
                  <a:prstClr val="black"/>
                </a:solidFill>
                <a:latin typeface="Segoe"/>
                <a:ea typeface="ＭＳ Ｐゴシック" pitchFamily="34" charset="-128"/>
                <a:cs typeface="Arial" pitchFamily="34" charset="0"/>
              </a:rPr>
              <a:t>成本高</a:t>
            </a:r>
            <a:endParaRPr lang="en-US" altLang="zh-TW" sz="1900" kern="1200" dirty="0">
              <a:solidFill>
                <a:prstClr val="black"/>
              </a:solidFill>
              <a:latin typeface="Segoe"/>
              <a:ea typeface="ＭＳ Ｐゴシック" pitchFamily="34" charset="-128"/>
              <a:cs typeface="Arial" pitchFamily="34" charset="0"/>
            </a:endParaRPr>
          </a:p>
        </p:txBody>
      </p:sp>
      <p:sp>
        <p:nvSpPr>
          <p:cNvPr id="6151" name="Rectangle 16"/>
          <p:cNvSpPr>
            <a:spLocks noChangeArrowheads="1"/>
          </p:cNvSpPr>
          <p:nvPr/>
        </p:nvSpPr>
        <p:spPr bwMode="auto">
          <a:xfrm>
            <a:off x="5486400" y="1915632"/>
            <a:ext cx="1752600" cy="381000"/>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zh-TW" altLang="en-US" sz="1900" kern="1200" dirty="0">
                <a:solidFill>
                  <a:prstClr val="black"/>
                </a:solidFill>
                <a:latin typeface="Segoe"/>
                <a:ea typeface="ＭＳ Ｐゴシック" pitchFamily="34" charset="-128"/>
                <a:cs typeface="Arial" pitchFamily="34" charset="0"/>
              </a:rPr>
              <a:t>缺乏安全</a:t>
            </a:r>
            <a:endParaRPr lang="en-US" altLang="zh-TW" sz="1900" kern="1200" dirty="0">
              <a:solidFill>
                <a:prstClr val="black"/>
              </a:solidFill>
              <a:latin typeface="Segoe"/>
              <a:ea typeface="ＭＳ Ｐゴシック" pitchFamily="34" charset="-128"/>
              <a:cs typeface="Arial" pitchFamily="34" charset="0"/>
            </a:endParaRPr>
          </a:p>
        </p:txBody>
      </p:sp>
      <p:pic>
        <p:nvPicPr>
          <p:cNvPr id="6152" name="Picture 38"/>
          <p:cNvPicPr>
            <a:picLocks noChangeAspect="1" noChangeArrowheads="1"/>
          </p:cNvPicPr>
          <p:nvPr/>
        </p:nvPicPr>
        <p:blipFill>
          <a:blip r:embed="rId3"/>
          <a:srcRect/>
          <a:stretch>
            <a:fillRect/>
          </a:stretch>
        </p:blipFill>
        <p:spPr bwMode="auto">
          <a:xfrm>
            <a:off x="7440613" y="2381250"/>
            <a:ext cx="1703387" cy="2259013"/>
          </a:xfrm>
          <a:prstGeom prst="rect">
            <a:avLst/>
          </a:prstGeom>
          <a:noFill/>
          <a:ln w="9525">
            <a:noFill/>
            <a:miter lim="800000"/>
            <a:headEnd/>
            <a:tailEnd/>
          </a:ln>
        </p:spPr>
      </p:pic>
      <p:pic>
        <p:nvPicPr>
          <p:cNvPr id="6153" name="Picture 39"/>
          <p:cNvPicPr>
            <a:picLocks noChangeAspect="1" noChangeArrowheads="1"/>
          </p:cNvPicPr>
          <p:nvPr/>
        </p:nvPicPr>
        <p:blipFill>
          <a:blip r:embed="rId4"/>
          <a:srcRect/>
          <a:stretch>
            <a:fillRect/>
          </a:stretch>
        </p:blipFill>
        <p:spPr bwMode="auto">
          <a:xfrm>
            <a:off x="5580063" y="2381250"/>
            <a:ext cx="1703387" cy="2259013"/>
          </a:xfrm>
          <a:prstGeom prst="rect">
            <a:avLst/>
          </a:prstGeom>
          <a:noFill/>
          <a:ln w="9525">
            <a:noFill/>
            <a:miter lim="800000"/>
            <a:headEnd/>
            <a:tailEnd/>
          </a:ln>
        </p:spPr>
      </p:pic>
      <p:pic>
        <p:nvPicPr>
          <p:cNvPr id="6154" name="Picture 40"/>
          <p:cNvPicPr>
            <a:picLocks noChangeAspect="1" noChangeArrowheads="1"/>
          </p:cNvPicPr>
          <p:nvPr/>
        </p:nvPicPr>
        <p:blipFill>
          <a:blip r:embed="rId5"/>
          <a:srcRect/>
          <a:stretch>
            <a:fillRect/>
          </a:stretch>
        </p:blipFill>
        <p:spPr bwMode="auto">
          <a:xfrm>
            <a:off x="0" y="2381250"/>
            <a:ext cx="1703388" cy="2259013"/>
          </a:xfrm>
          <a:prstGeom prst="rect">
            <a:avLst/>
          </a:prstGeom>
          <a:noFill/>
          <a:ln w="9525">
            <a:noFill/>
            <a:miter lim="800000"/>
            <a:headEnd/>
            <a:tailEnd/>
          </a:ln>
        </p:spPr>
      </p:pic>
      <p:pic>
        <p:nvPicPr>
          <p:cNvPr id="6155" name="Picture 41"/>
          <p:cNvPicPr>
            <a:picLocks noChangeAspect="1" noChangeArrowheads="1"/>
          </p:cNvPicPr>
          <p:nvPr/>
        </p:nvPicPr>
        <p:blipFill>
          <a:blip r:embed="rId6"/>
          <a:srcRect/>
          <a:stretch>
            <a:fillRect/>
          </a:stretch>
        </p:blipFill>
        <p:spPr bwMode="auto">
          <a:xfrm>
            <a:off x="1858963" y="2381250"/>
            <a:ext cx="1703387" cy="2259013"/>
          </a:xfrm>
          <a:prstGeom prst="rect">
            <a:avLst/>
          </a:prstGeom>
          <a:noFill/>
          <a:ln w="9525">
            <a:noFill/>
            <a:miter lim="800000"/>
            <a:headEnd/>
            <a:tailEnd/>
          </a:ln>
        </p:spPr>
      </p:pic>
      <p:pic>
        <p:nvPicPr>
          <p:cNvPr id="6156" name="Picture 42"/>
          <p:cNvPicPr>
            <a:picLocks noChangeAspect="1" noChangeArrowheads="1"/>
          </p:cNvPicPr>
          <p:nvPr/>
        </p:nvPicPr>
        <p:blipFill>
          <a:blip r:embed="rId7"/>
          <a:srcRect/>
          <a:stretch>
            <a:fillRect/>
          </a:stretch>
        </p:blipFill>
        <p:spPr bwMode="auto">
          <a:xfrm>
            <a:off x="3719513" y="2381250"/>
            <a:ext cx="1703387" cy="2259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54" name="Rectangle 26"/>
          <p:cNvSpPr>
            <a:spLocks noGrp="1" noChangeArrowheads="1"/>
          </p:cNvSpPr>
          <p:nvPr>
            <p:ph type="title"/>
          </p:nvPr>
        </p:nvSpPr>
        <p:spPr>
          <a:xfrm>
            <a:off x="417095" y="795672"/>
            <a:ext cx="8382000" cy="581698"/>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應用程式虛擬化 </a:t>
            </a:r>
            <a:r>
              <a:rPr lang="en-US"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(App-V) </a:t>
            </a: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帶來的改變</a:t>
            </a:r>
            <a:endParaRPr lang="en-US" altLang="zh-TW" sz="40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nvGrpSpPr>
          <p:cNvPr id="2" name="Group 69"/>
          <p:cNvGrpSpPr>
            <a:grpSpLocks/>
          </p:cNvGrpSpPr>
          <p:nvPr/>
        </p:nvGrpSpPr>
        <p:grpSpPr bwMode="auto">
          <a:xfrm>
            <a:off x="7391400" y="1676400"/>
            <a:ext cx="1752600" cy="2971800"/>
            <a:chOff x="4656" y="1056"/>
            <a:chExt cx="1104" cy="1872"/>
          </a:xfrm>
        </p:grpSpPr>
        <p:sp>
          <p:nvSpPr>
            <p:cNvPr id="7185" name="Rectangle 30"/>
            <p:cNvSpPr>
              <a:spLocks noChangeArrowheads="1"/>
            </p:cNvSpPr>
            <p:nvPr/>
          </p:nvSpPr>
          <p:spPr bwMode="auto">
            <a:xfrm>
              <a:off x="4656" y="1056"/>
              <a:ext cx="1056" cy="224"/>
            </a:xfrm>
            <a:prstGeom prst="rect">
              <a:avLst/>
            </a:prstGeom>
            <a:noFill/>
            <a:ln w="9525">
              <a:noFill/>
              <a:miter lim="800000"/>
              <a:headEnd/>
              <a:tailEnd/>
            </a:ln>
          </p:spPr>
          <p:txBody>
            <a:bodyPr>
              <a:spAutoFit/>
            </a:bodyPr>
            <a:lstStyle/>
            <a:p>
              <a:pPr algn="ctr" rtl="0" eaLnBrk="0" fontAlgn="base" hangingPunct="0">
                <a:lnSpc>
                  <a:spcPct val="90000"/>
                </a:lnSpc>
                <a:spcBef>
                  <a:spcPct val="0"/>
                </a:spcBef>
                <a:spcAft>
                  <a:spcPct val="0"/>
                </a:spcAft>
              </a:pPr>
              <a:r>
                <a:rPr lang="zh-TW" altLang="en-US" sz="1900" kern="1200" dirty="0">
                  <a:solidFill>
                    <a:prstClr val="white"/>
                  </a:solidFill>
                  <a:latin typeface="Segoe"/>
                  <a:ea typeface="ＭＳ Ｐゴシック" pitchFamily="34" charset="-128"/>
                  <a:cs typeface="Arial" pitchFamily="34" charset="0"/>
                </a:rPr>
                <a:t>降低成本</a:t>
              </a:r>
              <a:endParaRPr lang="en-US" altLang="zh-TW" sz="1900" kern="1200" dirty="0">
                <a:solidFill>
                  <a:prstClr val="white"/>
                </a:solidFill>
                <a:latin typeface="Segoe"/>
                <a:ea typeface="ＭＳ Ｐゴシック" pitchFamily="34" charset="-128"/>
                <a:cs typeface="Arial" pitchFamily="34" charset="0"/>
              </a:endParaRPr>
            </a:p>
          </p:txBody>
        </p:sp>
        <p:pic>
          <p:nvPicPr>
            <p:cNvPr id="7186" name="Picture 55"/>
            <p:cNvPicPr>
              <a:picLocks noChangeAspect="1" noChangeArrowheads="1"/>
            </p:cNvPicPr>
            <p:nvPr/>
          </p:nvPicPr>
          <p:blipFill>
            <a:blip r:embed="rId3"/>
            <a:srcRect/>
            <a:stretch>
              <a:fillRect/>
            </a:stretch>
          </p:blipFill>
          <p:spPr bwMode="auto">
            <a:xfrm>
              <a:off x="4687" y="1499"/>
              <a:ext cx="1073" cy="1429"/>
            </a:xfrm>
            <a:prstGeom prst="rect">
              <a:avLst/>
            </a:prstGeom>
            <a:noFill/>
            <a:ln w="9525">
              <a:noFill/>
              <a:miter lim="800000"/>
              <a:headEnd/>
              <a:tailEnd/>
            </a:ln>
          </p:spPr>
        </p:pic>
      </p:grpSp>
      <p:grpSp>
        <p:nvGrpSpPr>
          <p:cNvPr id="3" name="Group 66"/>
          <p:cNvGrpSpPr>
            <a:grpSpLocks/>
          </p:cNvGrpSpPr>
          <p:nvPr/>
        </p:nvGrpSpPr>
        <p:grpSpPr bwMode="auto">
          <a:xfrm>
            <a:off x="1828800" y="1676400"/>
            <a:ext cx="1749425" cy="2971800"/>
            <a:chOff x="1152" y="1056"/>
            <a:chExt cx="1102" cy="1872"/>
          </a:xfrm>
        </p:grpSpPr>
        <p:sp>
          <p:nvSpPr>
            <p:cNvPr id="7183" name="Rectangle 27"/>
            <p:cNvSpPr>
              <a:spLocks noChangeArrowheads="1"/>
            </p:cNvSpPr>
            <p:nvPr/>
          </p:nvSpPr>
          <p:spPr bwMode="auto">
            <a:xfrm>
              <a:off x="1152" y="1056"/>
              <a:ext cx="1102" cy="224"/>
            </a:xfrm>
            <a:prstGeom prst="rect">
              <a:avLst/>
            </a:prstGeom>
            <a:noFill/>
            <a:ln w="9525">
              <a:noFill/>
              <a:miter lim="800000"/>
              <a:headEnd/>
              <a:tailEnd/>
            </a:ln>
          </p:spPr>
          <p:txBody>
            <a:bodyPr>
              <a:spAutoFit/>
            </a:bodyPr>
            <a:lstStyle/>
            <a:p>
              <a:pPr algn="ctr" rtl="0" eaLnBrk="0" fontAlgn="base" hangingPunct="0">
                <a:lnSpc>
                  <a:spcPct val="90000"/>
                </a:lnSpc>
                <a:spcBef>
                  <a:spcPct val="0"/>
                </a:spcBef>
                <a:spcAft>
                  <a:spcPct val="0"/>
                </a:spcAft>
              </a:pPr>
              <a:r>
                <a:rPr lang="zh-TW" altLang="en-US" sz="1900" kern="1200" dirty="0">
                  <a:solidFill>
                    <a:prstClr val="white"/>
                  </a:solidFill>
                  <a:latin typeface="Segoe"/>
                  <a:ea typeface="ＭＳ Ｐゴシック" pitchFamily="34" charset="-128"/>
                  <a:cs typeface="Arial" pitchFamily="34" charset="0"/>
                </a:rPr>
                <a:t>隨處可得</a:t>
              </a:r>
              <a:endParaRPr lang="en-US" altLang="zh-TW" sz="1900" kern="1200" dirty="0">
                <a:solidFill>
                  <a:prstClr val="white"/>
                </a:solidFill>
                <a:latin typeface="Segoe"/>
                <a:ea typeface="ＭＳ Ｐゴシック" pitchFamily="34" charset="-128"/>
                <a:cs typeface="Arial" pitchFamily="34" charset="0"/>
              </a:endParaRPr>
            </a:p>
          </p:txBody>
        </p:sp>
        <p:pic>
          <p:nvPicPr>
            <p:cNvPr id="7184" name="Picture 56"/>
            <p:cNvPicPr>
              <a:picLocks noChangeAspect="1" noChangeArrowheads="1"/>
            </p:cNvPicPr>
            <p:nvPr/>
          </p:nvPicPr>
          <p:blipFill>
            <a:blip r:embed="rId4"/>
            <a:srcRect/>
            <a:stretch>
              <a:fillRect/>
            </a:stretch>
          </p:blipFill>
          <p:spPr bwMode="auto">
            <a:xfrm>
              <a:off x="1171" y="1499"/>
              <a:ext cx="1073" cy="1429"/>
            </a:xfrm>
            <a:prstGeom prst="rect">
              <a:avLst/>
            </a:prstGeom>
            <a:noFill/>
            <a:ln w="9525">
              <a:noFill/>
              <a:miter lim="800000"/>
              <a:headEnd/>
              <a:tailEnd/>
            </a:ln>
          </p:spPr>
        </p:pic>
      </p:grpSp>
      <p:grpSp>
        <p:nvGrpSpPr>
          <p:cNvPr id="4" name="Group 67"/>
          <p:cNvGrpSpPr>
            <a:grpSpLocks/>
          </p:cNvGrpSpPr>
          <p:nvPr/>
        </p:nvGrpSpPr>
        <p:grpSpPr bwMode="auto">
          <a:xfrm>
            <a:off x="3657600" y="1676400"/>
            <a:ext cx="1905000" cy="2971800"/>
            <a:chOff x="2304" y="1056"/>
            <a:chExt cx="1200" cy="1872"/>
          </a:xfrm>
        </p:grpSpPr>
        <p:sp>
          <p:nvSpPr>
            <p:cNvPr id="7181" name="Rectangle 29"/>
            <p:cNvSpPr>
              <a:spLocks noChangeArrowheads="1"/>
            </p:cNvSpPr>
            <p:nvPr/>
          </p:nvSpPr>
          <p:spPr bwMode="auto">
            <a:xfrm>
              <a:off x="2304" y="1056"/>
              <a:ext cx="1200" cy="224"/>
            </a:xfrm>
            <a:prstGeom prst="rect">
              <a:avLst/>
            </a:prstGeom>
            <a:noFill/>
            <a:ln w="9525">
              <a:noFill/>
              <a:miter lim="800000"/>
              <a:headEnd/>
              <a:tailEnd/>
            </a:ln>
          </p:spPr>
          <p:txBody>
            <a:bodyPr>
              <a:spAutoFit/>
            </a:bodyPr>
            <a:lstStyle/>
            <a:p>
              <a:pPr algn="ctr" rtl="0" eaLnBrk="0" fontAlgn="base" hangingPunct="0">
                <a:lnSpc>
                  <a:spcPct val="90000"/>
                </a:lnSpc>
                <a:spcBef>
                  <a:spcPct val="0"/>
                </a:spcBef>
                <a:spcAft>
                  <a:spcPct val="0"/>
                </a:spcAft>
              </a:pPr>
              <a:r>
                <a:rPr lang="zh-TW" altLang="en-US" sz="1900" kern="1200" dirty="0">
                  <a:solidFill>
                    <a:prstClr val="white"/>
                  </a:solidFill>
                  <a:latin typeface="Segoe"/>
                  <a:ea typeface="ＭＳ Ｐゴシック" pitchFamily="34" charset="-128"/>
                  <a:cs typeface="Arial" pitchFamily="34" charset="0"/>
                </a:rPr>
                <a:t>智慧型管理</a:t>
              </a:r>
              <a:endParaRPr lang="en-US" altLang="zh-TW" sz="1900" kern="1200" dirty="0">
                <a:solidFill>
                  <a:prstClr val="white"/>
                </a:solidFill>
                <a:latin typeface="Segoe"/>
                <a:ea typeface="ＭＳ Ｐゴシック" pitchFamily="34" charset="-128"/>
                <a:cs typeface="Arial" pitchFamily="34" charset="0"/>
              </a:endParaRPr>
            </a:p>
          </p:txBody>
        </p:sp>
        <p:pic>
          <p:nvPicPr>
            <p:cNvPr id="7182" name="Picture 58"/>
            <p:cNvPicPr>
              <a:picLocks noChangeAspect="1" noChangeArrowheads="1"/>
            </p:cNvPicPr>
            <p:nvPr/>
          </p:nvPicPr>
          <p:blipFill>
            <a:blip r:embed="rId5"/>
            <a:srcRect/>
            <a:stretch>
              <a:fillRect/>
            </a:stretch>
          </p:blipFill>
          <p:spPr bwMode="auto">
            <a:xfrm>
              <a:off x="2343" y="1499"/>
              <a:ext cx="1073" cy="1429"/>
            </a:xfrm>
            <a:prstGeom prst="rect">
              <a:avLst/>
            </a:prstGeom>
            <a:noFill/>
            <a:ln w="9525">
              <a:noFill/>
              <a:miter lim="800000"/>
              <a:headEnd/>
              <a:tailEnd/>
            </a:ln>
          </p:spPr>
        </p:pic>
      </p:grpSp>
      <p:grpSp>
        <p:nvGrpSpPr>
          <p:cNvPr id="5" name="Group 68"/>
          <p:cNvGrpSpPr>
            <a:grpSpLocks/>
          </p:cNvGrpSpPr>
          <p:nvPr/>
        </p:nvGrpSpPr>
        <p:grpSpPr bwMode="auto">
          <a:xfrm>
            <a:off x="5522913" y="1676400"/>
            <a:ext cx="1760537" cy="2971800"/>
            <a:chOff x="3479" y="1056"/>
            <a:chExt cx="1109" cy="1872"/>
          </a:xfrm>
        </p:grpSpPr>
        <p:sp>
          <p:nvSpPr>
            <p:cNvPr id="7179" name="Rectangle 51"/>
            <p:cNvSpPr>
              <a:spLocks noChangeArrowheads="1"/>
            </p:cNvSpPr>
            <p:nvPr/>
          </p:nvSpPr>
          <p:spPr bwMode="auto">
            <a:xfrm>
              <a:off x="3479" y="1056"/>
              <a:ext cx="1104" cy="222"/>
            </a:xfrm>
            <a:prstGeom prst="rect">
              <a:avLst/>
            </a:prstGeom>
            <a:noFill/>
            <a:ln w="9525">
              <a:noFill/>
              <a:miter lim="800000"/>
              <a:headEnd/>
              <a:tailEnd/>
            </a:ln>
          </p:spPr>
          <p:txBody>
            <a:bodyPr>
              <a:spAutoFit/>
            </a:bodyPr>
            <a:lstStyle/>
            <a:p>
              <a:pPr algn="ctr" rtl="0" eaLnBrk="0" fontAlgn="base" hangingPunct="0">
                <a:lnSpc>
                  <a:spcPct val="90000"/>
                </a:lnSpc>
                <a:spcBef>
                  <a:spcPct val="0"/>
                </a:spcBef>
                <a:spcAft>
                  <a:spcPct val="0"/>
                </a:spcAft>
              </a:pPr>
              <a:r>
                <a:rPr lang="zh-TW" altLang="en-US" sz="1900" kern="1200" dirty="0">
                  <a:solidFill>
                    <a:prstClr val="white"/>
                  </a:solidFill>
                  <a:latin typeface="Segoe"/>
                  <a:ea typeface="ＭＳ Ｐゴシック" pitchFamily="34" charset="-128"/>
                  <a:cs typeface="Arial" pitchFamily="34" charset="0"/>
                </a:rPr>
                <a:t>安全</a:t>
              </a:r>
              <a:endParaRPr lang="en-US" altLang="zh-TW" sz="1900" kern="1200" dirty="0">
                <a:solidFill>
                  <a:prstClr val="white"/>
                </a:solidFill>
                <a:latin typeface="Segoe"/>
                <a:ea typeface="ＭＳ Ｐゴシック" pitchFamily="34" charset="-128"/>
                <a:cs typeface="Arial" pitchFamily="34" charset="0"/>
              </a:endParaRPr>
            </a:p>
          </p:txBody>
        </p:sp>
        <p:pic>
          <p:nvPicPr>
            <p:cNvPr id="7180" name="Picture 59"/>
            <p:cNvPicPr>
              <a:picLocks noChangeAspect="1" noChangeArrowheads="1"/>
            </p:cNvPicPr>
            <p:nvPr/>
          </p:nvPicPr>
          <p:blipFill>
            <a:blip r:embed="rId6"/>
            <a:srcRect/>
            <a:stretch>
              <a:fillRect/>
            </a:stretch>
          </p:blipFill>
          <p:spPr bwMode="auto">
            <a:xfrm>
              <a:off x="3515" y="1499"/>
              <a:ext cx="1073" cy="1429"/>
            </a:xfrm>
            <a:prstGeom prst="rect">
              <a:avLst/>
            </a:prstGeom>
            <a:noFill/>
            <a:ln w="9525">
              <a:noFill/>
              <a:miter lim="800000"/>
              <a:headEnd/>
              <a:tailEnd/>
            </a:ln>
          </p:spPr>
        </p:pic>
      </p:grpSp>
      <p:grpSp>
        <p:nvGrpSpPr>
          <p:cNvPr id="6" name="Group 71"/>
          <p:cNvGrpSpPr>
            <a:grpSpLocks/>
          </p:cNvGrpSpPr>
          <p:nvPr/>
        </p:nvGrpSpPr>
        <p:grpSpPr bwMode="auto">
          <a:xfrm>
            <a:off x="0" y="1676400"/>
            <a:ext cx="1752600" cy="2971800"/>
            <a:chOff x="0" y="1056"/>
            <a:chExt cx="1104" cy="1872"/>
          </a:xfrm>
        </p:grpSpPr>
        <p:sp>
          <p:nvSpPr>
            <p:cNvPr id="7177" name="Rectangle 72"/>
            <p:cNvSpPr>
              <a:spLocks noChangeArrowheads="1"/>
            </p:cNvSpPr>
            <p:nvPr/>
          </p:nvSpPr>
          <p:spPr bwMode="auto">
            <a:xfrm>
              <a:off x="0" y="1056"/>
              <a:ext cx="1104" cy="224"/>
            </a:xfrm>
            <a:prstGeom prst="rect">
              <a:avLst/>
            </a:prstGeom>
            <a:noFill/>
            <a:ln w="9525">
              <a:noFill/>
              <a:miter lim="800000"/>
              <a:headEnd/>
              <a:tailEnd/>
            </a:ln>
          </p:spPr>
          <p:txBody>
            <a:bodyPr>
              <a:spAutoFit/>
            </a:bodyPr>
            <a:lstStyle/>
            <a:p>
              <a:pPr algn="ctr" rtl="0" eaLnBrk="0" fontAlgn="base" hangingPunct="0">
                <a:lnSpc>
                  <a:spcPct val="90000"/>
                </a:lnSpc>
                <a:spcBef>
                  <a:spcPct val="0"/>
                </a:spcBef>
                <a:spcAft>
                  <a:spcPct val="0"/>
                </a:spcAft>
              </a:pPr>
              <a:r>
                <a:rPr lang="zh-TW" altLang="en-US" sz="1900" kern="1200" dirty="0">
                  <a:solidFill>
                    <a:prstClr val="white"/>
                  </a:solidFill>
                  <a:latin typeface="Segoe"/>
                  <a:ea typeface="ＭＳ Ｐゴシック" pitchFamily="34" charset="-128"/>
                  <a:cs typeface="Arial" pitchFamily="34" charset="0"/>
                </a:rPr>
                <a:t>立即可用</a:t>
              </a:r>
              <a:endParaRPr lang="en-US" altLang="zh-TW" sz="1900" kern="1200" dirty="0">
                <a:solidFill>
                  <a:prstClr val="white"/>
                </a:solidFill>
                <a:latin typeface="Segoe"/>
                <a:ea typeface="ＭＳ Ｐゴシック" pitchFamily="34" charset="-128"/>
                <a:cs typeface="Arial" pitchFamily="34" charset="0"/>
              </a:endParaRPr>
            </a:p>
          </p:txBody>
        </p:sp>
        <p:pic>
          <p:nvPicPr>
            <p:cNvPr id="7178" name="Picture 73"/>
            <p:cNvPicPr>
              <a:picLocks noChangeAspect="1" noChangeArrowheads="1"/>
            </p:cNvPicPr>
            <p:nvPr/>
          </p:nvPicPr>
          <p:blipFill>
            <a:blip r:embed="rId7"/>
            <a:srcRect/>
            <a:stretch>
              <a:fillRect/>
            </a:stretch>
          </p:blipFill>
          <p:spPr bwMode="auto">
            <a:xfrm>
              <a:off x="0" y="1499"/>
              <a:ext cx="1073" cy="142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0" y="513849"/>
            <a:ext cx="8877300" cy="733425"/>
          </a:xfrm>
        </p:spPr>
        <p:txBody>
          <a:bodyPr>
            <a:norm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應用程式虛擬化解決方案</a:t>
            </a:r>
          </a:p>
        </p:txBody>
      </p:sp>
      <p:sp>
        <p:nvSpPr>
          <p:cNvPr id="41987" name="Rectangle 5"/>
          <p:cNvSpPr>
            <a:spLocks noChangeArrowheads="1"/>
          </p:cNvSpPr>
          <p:nvPr/>
        </p:nvSpPr>
        <p:spPr bwMode="auto">
          <a:xfrm>
            <a:off x="6705600" y="1277854"/>
            <a:ext cx="2254250" cy="646331"/>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不間斷的應用程式服務</a:t>
            </a:r>
            <a:endParaRPr kumimoji="1" lang="en-US" altLang="zh-TW" b="1" kern="1200" dirty="0">
              <a:solidFill>
                <a:prstClr val="white"/>
              </a:solidFill>
              <a:latin typeface="微軟正黑體" pitchFamily="34" charset="-120"/>
              <a:ea typeface="微軟正黑體" pitchFamily="34" charset="-120"/>
              <a:cs typeface="Arial" pitchFamily="34" charset="0"/>
            </a:endParaRPr>
          </a:p>
        </p:txBody>
      </p:sp>
      <p:sp>
        <p:nvSpPr>
          <p:cNvPr id="41988" name="Rectangle 6"/>
          <p:cNvSpPr>
            <a:spLocks noChangeArrowheads="1"/>
          </p:cNvSpPr>
          <p:nvPr/>
        </p:nvSpPr>
        <p:spPr bwMode="auto">
          <a:xfrm>
            <a:off x="4419600" y="1271337"/>
            <a:ext cx="2133600" cy="646331"/>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簡化與加速應用程式與作業系統轉移</a:t>
            </a:r>
            <a:endParaRPr kumimoji="1" lang="en-US" altLang="zh-TW" b="1" kern="1200" dirty="0">
              <a:solidFill>
                <a:prstClr val="white"/>
              </a:solidFill>
              <a:latin typeface="微軟正黑體" pitchFamily="34" charset="-120"/>
              <a:ea typeface="微軟正黑體" pitchFamily="34" charset="-120"/>
              <a:cs typeface="Arial" pitchFamily="34" charset="0"/>
            </a:endParaRPr>
          </a:p>
        </p:txBody>
      </p:sp>
      <p:sp>
        <p:nvSpPr>
          <p:cNvPr id="41989" name="Rectangle 8">
            <a:hlinkClick r:id="" action="ppaction://noaction"/>
          </p:cNvPr>
          <p:cNvSpPr>
            <a:spLocks noChangeArrowheads="1"/>
          </p:cNvSpPr>
          <p:nvPr/>
        </p:nvSpPr>
        <p:spPr bwMode="auto">
          <a:xfrm>
            <a:off x="0" y="1442620"/>
            <a:ext cx="2482850" cy="646331"/>
          </a:xfrm>
          <a:prstGeom prst="rect">
            <a:avLst/>
          </a:prstGeom>
          <a:noFill/>
          <a:ln w="9525">
            <a:noFill/>
            <a:miter lim="800000"/>
            <a:headEnd/>
            <a:tailEnd/>
          </a:ln>
        </p:spPr>
        <p:txBody>
          <a:bodyPr>
            <a:spAutoFit/>
          </a:bodyPr>
          <a:lstStyle/>
          <a:p>
            <a:pPr algn="ctr"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降低應用程式管理成本</a:t>
            </a:r>
            <a:r>
              <a:rPr kumimoji="1" lang="en-US" altLang="zh-TW" b="1" kern="1200" dirty="0">
                <a:solidFill>
                  <a:prstClr val="white"/>
                </a:solidFill>
                <a:latin typeface="微軟正黑體" pitchFamily="34" charset="-120"/>
                <a:ea typeface="微軟正黑體" pitchFamily="34" charset="-120"/>
                <a:cs typeface="Arial" pitchFamily="34" charset="0"/>
              </a:rPr>
              <a:t> </a:t>
            </a:r>
          </a:p>
          <a:p>
            <a:pPr algn="ctr" rtl="0" fontAlgn="base">
              <a:spcBef>
                <a:spcPct val="0"/>
              </a:spcBef>
              <a:spcAft>
                <a:spcPct val="0"/>
              </a:spcAft>
            </a:pPr>
            <a:r>
              <a:rPr kumimoji="1" lang="en-US" b="1" kern="1200" dirty="0">
                <a:solidFill>
                  <a:prstClr val="white"/>
                </a:solidFill>
                <a:latin typeface="Arial" pitchFamily="34" charset="0"/>
                <a:ea typeface="新細明體" charset="-120"/>
                <a:cs typeface="Arial" pitchFamily="34" charset="0"/>
              </a:rPr>
              <a:t> </a:t>
            </a:r>
          </a:p>
        </p:txBody>
      </p:sp>
      <p:sp>
        <p:nvSpPr>
          <p:cNvPr id="41990" name="Rectangle 20"/>
          <p:cNvSpPr>
            <a:spLocks noChangeArrowheads="1"/>
          </p:cNvSpPr>
          <p:nvPr/>
        </p:nvSpPr>
        <p:spPr bwMode="auto">
          <a:xfrm>
            <a:off x="2602832" y="1295400"/>
            <a:ext cx="1774825" cy="646331"/>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從任何地方存取應用程式</a:t>
            </a:r>
            <a:endParaRPr kumimoji="1" lang="en-US" altLang="zh-TW" b="1" kern="1200" dirty="0">
              <a:solidFill>
                <a:prstClr val="white"/>
              </a:solidFill>
              <a:latin typeface="微軟正黑體" pitchFamily="34" charset="-120"/>
              <a:ea typeface="微軟正黑體" pitchFamily="34" charset="-120"/>
              <a:cs typeface="Arial" pitchFamily="34" charset="0"/>
            </a:endParaRPr>
          </a:p>
        </p:txBody>
      </p:sp>
      <p:sp>
        <p:nvSpPr>
          <p:cNvPr id="41991" name="Rectangle 22"/>
          <p:cNvSpPr>
            <a:spLocks noChangeArrowheads="1"/>
          </p:cNvSpPr>
          <p:nvPr/>
        </p:nvSpPr>
        <p:spPr bwMode="auto">
          <a:xfrm>
            <a:off x="306388" y="4291597"/>
            <a:ext cx="2276038" cy="646331"/>
          </a:xfrm>
          <a:prstGeom prst="rect">
            <a:avLst/>
          </a:prstGeom>
          <a:noFill/>
          <a:ln w="9525">
            <a:noFill/>
            <a:miter lim="800000"/>
            <a:headEnd/>
            <a:tailEnd/>
          </a:ln>
        </p:spPr>
        <p:txBody>
          <a:bodyPr wrap="square">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減少應用程式相容性問題與測試</a:t>
            </a:r>
            <a:endParaRPr kumimoji="1" lang="en-US" altLang="zh-TW" b="1" kern="1200" dirty="0">
              <a:solidFill>
                <a:prstClr val="white"/>
              </a:solidFill>
              <a:latin typeface="微軟正黑體" pitchFamily="34" charset="-120"/>
              <a:ea typeface="微軟正黑體" pitchFamily="34" charset="-120"/>
              <a:cs typeface="Arial" pitchFamily="34" charset="0"/>
            </a:endParaRPr>
          </a:p>
        </p:txBody>
      </p:sp>
      <p:sp>
        <p:nvSpPr>
          <p:cNvPr id="41992" name="Rectangle 23"/>
          <p:cNvSpPr>
            <a:spLocks noChangeArrowheads="1"/>
          </p:cNvSpPr>
          <p:nvPr/>
        </p:nvSpPr>
        <p:spPr bwMode="auto">
          <a:xfrm>
            <a:off x="2867527" y="4234365"/>
            <a:ext cx="1491343" cy="646331"/>
          </a:xfrm>
          <a:prstGeom prst="rect">
            <a:avLst/>
          </a:prstGeom>
          <a:noFill/>
          <a:ln w="9525">
            <a:noFill/>
            <a:miter lim="800000"/>
            <a:headEnd/>
            <a:tailEnd/>
          </a:ln>
        </p:spPr>
        <p:txBody>
          <a:bodyPr wrap="square">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減少使用者的支援請求</a:t>
            </a:r>
            <a:endParaRPr kumimoji="1" lang="en-US" altLang="zh-TW" b="1" kern="1200" dirty="0">
              <a:solidFill>
                <a:prstClr val="white"/>
              </a:solidFill>
              <a:latin typeface="微軟正黑體" pitchFamily="34" charset="-120"/>
              <a:ea typeface="微軟正黑體" pitchFamily="34" charset="-120"/>
              <a:cs typeface="Arial" pitchFamily="34" charset="0"/>
            </a:endParaRPr>
          </a:p>
        </p:txBody>
      </p:sp>
      <p:sp>
        <p:nvSpPr>
          <p:cNvPr id="41993" name="Rectangle 26"/>
          <p:cNvSpPr>
            <a:spLocks noChangeArrowheads="1"/>
          </p:cNvSpPr>
          <p:nvPr/>
        </p:nvSpPr>
        <p:spPr bwMode="auto">
          <a:xfrm>
            <a:off x="4672263" y="4160420"/>
            <a:ext cx="1772697" cy="923330"/>
          </a:xfrm>
          <a:prstGeom prst="rect">
            <a:avLst/>
          </a:prstGeom>
          <a:noFill/>
          <a:ln w="9525">
            <a:noFill/>
            <a:miter lim="800000"/>
            <a:headEnd/>
            <a:tailEnd/>
          </a:ln>
        </p:spPr>
        <p:txBody>
          <a:bodyPr wrap="square">
            <a:spAutoFit/>
          </a:bodyPr>
          <a:lstStyle/>
          <a:p>
            <a:pPr algn="l" rtl="0" fontAlgn="base">
              <a:spcBef>
                <a:spcPct val="0"/>
              </a:spcBef>
              <a:spcAft>
                <a:spcPct val="0"/>
              </a:spcAft>
            </a:pPr>
            <a:r>
              <a:rPr kumimoji="1" lang="zh-TW" altLang="en-US" b="1" kern="1200" dirty="0">
                <a:solidFill>
                  <a:prstClr val="white"/>
                </a:solidFill>
                <a:latin typeface="微軟正黑體" pitchFamily="34" charset="-120"/>
                <a:ea typeface="微軟正黑體" pitchFamily="34" charset="-120"/>
                <a:cs typeface="Arial" pitchFamily="34" charset="0"/>
              </a:rPr>
              <a:t>精簡並標準化映像檔</a:t>
            </a:r>
            <a:endParaRPr kumimoji="1" lang="en-US" altLang="zh-TW" b="1" kern="1200" dirty="0">
              <a:solidFill>
                <a:prstClr val="white"/>
              </a:solidFill>
              <a:latin typeface="微軟正黑體" pitchFamily="34" charset="-120"/>
              <a:ea typeface="微軟正黑體" pitchFamily="34" charset="-120"/>
              <a:cs typeface="Arial" pitchFamily="34" charset="0"/>
            </a:endParaRPr>
          </a:p>
          <a:p>
            <a:pPr algn="ctr" rtl="0" fontAlgn="base">
              <a:spcBef>
                <a:spcPct val="0"/>
              </a:spcBef>
              <a:spcAft>
                <a:spcPct val="0"/>
              </a:spcAft>
            </a:pPr>
            <a:endParaRPr kumimoji="1" lang="en-US" altLang="en-US" b="1" kern="1200" dirty="0">
              <a:solidFill>
                <a:prstClr val="white"/>
              </a:solidFill>
              <a:latin typeface="微軟正黑體" pitchFamily="34" charset="-120"/>
              <a:ea typeface="微軟正黑體" pitchFamily="34" charset="-120"/>
              <a:cs typeface="Arial" pitchFamily="34" charset="0"/>
            </a:endParaRPr>
          </a:p>
        </p:txBody>
      </p:sp>
      <p:sp>
        <p:nvSpPr>
          <p:cNvPr id="41994" name="Rectangle 28"/>
          <p:cNvSpPr>
            <a:spLocks noChangeArrowheads="1"/>
          </p:cNvSpPr>
          <p:nvPr/>
        </p:nvSpPr>
        <p:spPr bwMode="auto">
          <a:xfrm>
            <a:off x="6812380" y="4018548"/>
            <a:ext cx="1894814" cy="923330"/>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zh-TW" altLang="en-US" b="1" kern="1200" dirty="0">
                <a:solidFill>
                  <a:prstClr val="white"/>
                </a:solidFill>
                <a:latin typeface="Calibri"/>
                <a:ea typeface="微軟正黑體" pitchFamily="34" charset="-120"/>
                <a:cs typeface="Arial" pitchFamily="34" charset="0"/>
              </a:rPr>
              <a:t>整合</a:t>
            </a:r>
            <a:endParaRPr kumimoji="1" lang="en-US" altLang="zh-TW" b="1" kern="1200" dirty="0">
              <a:solidFill>
                <a:prstClr val="white"/>
              </a:solidFill>
              <a:latin typeface="Calibri"/>
              <a:ea typeface="微軟正黑體" pitchFamily="34" charset="-120"/>
              <a:cs typeface="Arial" pitchFamily="34" charset="0"/>
            </a:endParaRPr>
          </a:p>
          <a:p>
            <a:pPr algn="l" rtl="0" fontAlgn="base">
              <a:spcBef>
                <a:spcPct val="0"/>
              </a:spcBef>
              <a:spcAft>
                <a:spcPct val="0"/>
              </a:spcAft>
            </a:pPr>
            <a:r>
              <a:rPr kumimoji="1" lang="en-US" altLang="zh-TW" b="1" kern="1200" dirty="0">
                <a:solidFill>
                  <a:prstClr val="white"/>
                </a:solidFill>
                <a:latin typeface="Calibri"/>
                <a:ea typeface="微軟正黑體" pitchFamily="34" charset="-120"/>
                <a:cs typeface="Arial" pitchFamily="34" charset="0"/>
              </a:rPr>
              <a:t>Terminal Services </a:t>
            </a:r>
          </a:p>
          <a:p>
            <a:pPr algn="l" rtl="0" fontAlgn="base">
              <a:spcBef>
                <a:spcPct val="0"/>
              </a:spcBef>
              <a:spcAft>
                <a:spcPct val="0"/>
              </a:spcAft>
            </a:pPr>
            <a:r>
              <a:rPr kumimoji="1" lang="zh-TW" altLang="en-US" b="1" kern="1200" dirty="0">
                <a:solidFill>
                  <a:prstClr val="white"/>
                </a:solidFill>
                <a:latin typeface="Calibri"/>
                <a:ea typeface="微軟正黑體" pitchFamily="34" charset="-120"/>
                <a:cs typeface="Arial" pitchFamily="34" charset="0"/>
              </a:rPr>
              <a:t>伺服器</a:t>
            </a:r>
            <a:endParaRPr kumimoji="1" lang="en-US" altLang="zh-TW" b="1" kern="1200" dirty="0">
              <a:solidFill>
                <a:prstClr val="white"/>
              </a:solidFill>
              <a:latin typeface="Calibri"/>
              <a:ea typeface="微軟正黑體" pitchFamily="34" charset="-120"/>
              <a:cs typeface="Arial" pitchFamily="34" charset="0"/>
            </a:endParaRPr>
          </a:p>
        </p:txBody>
      </p:sp>
      <p:pic>
        <p:nvPicPr>
          <p:cNvPr id="41996" name="Picture 8" descr="\\.PSF\Parallels Share\MDOP 'Deep Dive' Presentation 2007-03\Icon-Help-Desk.png"/>
          <p:cNvPicPr>
            <a:picLocks noChangeAspect="1" noChangeArrowheads="1"/>
          </p:cNvPicPr>
          <p:nvPr/>
        </p:nvPicPr>
        <p:blipFill>
          <a:blip r:embed="rId3"/>
          <a:srcRect/>
          <a:stretch>
            <a:fillRect/>
          </a:stretch>
        </p:blipFill>
        <p:spPr bwMode="auto">
          <a:xfrm>
            <a:off x="3013075" y="5019675"/>
            <a:ext cx="1066800" cy="1152525"/>
          </a:xfrm>
          <a:prstGeom prst="rect">
            <a:avLst/>
          </a:prstGeom>
          <a:noFill/>
          <a:ln w="9525">
            <a:noFill/>
            <a:miter lim="800000"/>
            <a:headEnd/>
            <a:tailEnd/>
          </a:ln>
        </p:spPr>
      </p:pic>
      <p:pic>
        <p:nvPicPr>
          <p:cNvPr id="41997" name="Picture 9" descr="\\.PSF\Parallels Share\MDOP 'Deep Dive' Presentation 2007-03\Icon-Free-Seating.png"/>
          <p:cNvPicPr>
            <a:picLocks noChangeAspect="1" noChangeArrowheads="1"/>
          </p:cNvPicPr>
          <p:nvPr/>
        </p:nvPicPr>
        <p:blipFill>
          <a:blip r:embed="rId4"/>
          <a:srcRect/>
          <a:stretch>
            <a:fillRect/>
          </a:stretch>
        </p:blipFill>
        <p:spPr bwMode="auto">
          <a:xfrm>
            <a:off x="2755232" y="2316581"/>
            <a:ext cx="1295400" cy="1381125"/>
          </a:xfrm>
          <a:prstGeom prst="rect">
            <a:avLst/>
          </a:prstGeom>
          <a:noFill/>
          <a:ln w="9525">
            <a:noFill/>
            <a:miter lim="800000"/>
            <a:headEnd/>
            <a:tailEnd/>
          </a:ln>
        </p:spPr>
      </p:pic>
      <p:pic>
        <p:nvPicPr>
          <p:cNvPr id="41998" name="Picture 11" descr="\\.PSF\Parallels Share\MDOP 'Deep Dive' Presentation 2007-03\Icon-Migrations.png"/>
          <p:cNvPicPr>
            <a:picLocks noChangeAspect="1" noChangeArrowheads="1"/>
          </p:cNvPicPr>
          <p:nvPr/>
        </p:nvPicPr>
        <p:blipFill>
          <a:blip r:embed="rId5"/>
          <a:srcRect/>
          <a:stretch>
            <a:fillRect/>
          </a:stretch>
        </p:blipFill>
        <p:spPr bwMode="auto">
          <a:xfrm>
            <a:off x="4864768" y="2279400"/>
            <a:ext cx="1371600" cy="1344612"/>
          </a:xfrm>
          <a:prstGeom prst="rect">
            <a:avLst/>
          </a:prstGeom>
          <a:noFill/>
          <a:ln w="9525">
            <a:noFill/>
            <a:miter lim="800000"/>
            <a:headEnd/>
            <a:tailEnd/>
          </a:ln>
        </p:spPr>
      </p:pic>
      <p:pic>
        <p:nvPicPr>
          <p:cNvPr id="41999" name="Picture 14" descr="\\.PSF\Parallels Share\MDOP 'Deep Dive' Presentation 2007-03\Icon-Continuity.png"/>
          <p:cNvPicPr>
            <a:picLocks noChangeAspect="1" noChangeArrowheads="1"/>
          </p:cNvPicPr>
          <p:nvPr/>
        </p:nvPicPr>
        <p:blipFill>
          <a:blip r:embed="rId6"/>
          <a:srcRect/>
          <a:stretch>
            <a:fillRect/>
          </a:stretch>
        </p:blipFill>
        <p:spPr bwMode="auto">
          <a:xfrm>
            <a:off x="7026442" y="2147637"/>
            <a:ext cx="1362075" cy="1323975"/>
          </a:xfrm>
          <a:prstGeom prst="rect">
            <a:avLst/>
          </a:prstGeom>
          <a:noFill/>
          <a:ln w="9525">
            <a:noFill/>
            <a:miter lim="800000"/>
            <a:headEnd/>
            <a:tailEnd/>
          </a:ln>
        </p:spPr>
      </p:pic>
      <p:pic>
        <p:nvPicPr>
          <p:cNvPr id="42000" name="Picture 15" descr="\\.PSF\Parallels Share\MDOP 'Deep Dive' Presentation 2007-03\Icon-Conflicts.png"/>
          <p:cNvPicPr>
            <a:picLocks noChangeAspect="1" noChangeArrowheads="1"/>
          </p:cNvPicPr>
          <p:nvPr/>
        </p:nvPicPr>
        <p:blipFill>
          <a:blip r:embed="rId7"/>
          <a:srcRect/>
          <a:stretch>
            <a:fillRect/>
          </a:stretch>
        </p:blipFill>
        <p:spPr bwMode="auto">
          <a:xfrm>
            <a:off x="838200" y="5029200"/>
            <a:ext cx="1066800" cy="1116013"/>
          </a:xfrm>
          <a:prstGeom prst="rect">
            <a:avLst/>
          </a:prstGeom>
          <a:noFill/>
          <a:ln w="9525">
            <a:noFill/>
            <a:miter lim="800000"/>
            <a:headEnd/>
            <a:tailEnd/>
          </a:ln>
        </p:spPr>
      </p:pic>
      <p:pic>
        <p:nvPicPr>
          <p:cNvPr id="42001" name="Picture 16" descr="\\.PSF\Parallels Share\MDOP 'Deep Dive' Presentation 2007-03\Icon-Images.png"/>
          <p:cNvPicPr>
            <a:picLocks noChangeAspect="1" noChangeArrowheads="1"/>
          </p:cNvPicPr>
          <p:nvPr/>
        </p:nvPicPr>
        <p:blipFill>
          <a:blip r:embed="rId8"/>
          <a:srcRect/>
          <a:stretch>
            <a:fillRect/>
          </a:stretch>
        </p:blipFill>
        <p:spPr bwMode="auto">
          <a:xfrm>
            <a:off x="5054600" y="4953000"/>
            <a:ext cx="1314450" cy="1330325"/>
          </a:xfrm>
          <a:prstGeom prst="rect">
            <a:avLst/>
          </a:prstGeom>
          <a:noFill/>
          <a:ln w="9525">
            <a:noFill/>
            <a:miter lim="800000"/>
            <a:headEnd/>
            <a:tailEnd/>
          </a:ln>
        </p:spPr>
      </p:pic>
      <p:pic>
        <p:nvPicPr>
          <p:cNvPr id="42002" name="Picture 17" descr="\\.PSF\Parallels Share\MDOP 'Deep Dive' Presentation 2007-03\Icon-TS.png"/>
          <p:cNvPicPr>
            <a:picLocks noChangeAspect="1" noChangeArrowheads="1"/>
          </p:cNvPicPr>
          <p:nvPr/>
        </p:nvPicPr>
        <p:blipFill>
          <a:blip r:embed="rId9"/>
          <a:srcRect/>
          <a:stretch>
            <a:fillRect/>
          </a:stretch>
        </p:blipFill>
        <p:spPr bwMode="auto">
          <a:xfrm>
            <a:off x="7285038" y="5019675"/>
            <a:ext cx="1173162" cy="1228725"/>
          </a:xfrm>
          <a:prstGeom prst="rect">
            <a:avLst/>
          </a:prstGeom>
          <a:noFill/>
          <a:ln w="9525">
            <a:noFill/>
            <a:miter lim="800000"/>
            <a:headEnd/>
            <a:tailEnd/>
          </a:ln>
        </p:spPr>
      </p:pic>
      <p:pic>
        <p:nvPicPr>
          <p:cNvPr id="42003" name="Picture 19" descr="\\.PSF\Parallels Share\MDOP 'Deep Dive' Presentation 2007-03\Lifecycle.png"/>
          <p:cNvPicPr>
            <a:picLocks noChangeAspect="1" noChangeArrowheads="1"/>
          </p:cNvPicPr>
          <p:nvPr/>
        </p:nvPicPr>
        <p:blipFill>
          <a:blip r:embed="rId10"/>
          <a:srcRect/>
          <a:stretch>
            <a:fillRect/>
          </a:stretch>
        </p:blipFill>
        <p:spPr bwMode="auto">
          <a:xfrm>
            <a:off x="505327" y="2221831"/>
            <a:ext cx="1600200" cy="1600200"/>
          </a:xfrm>
          <a:prstGeom prst="rect">
            <a:avLst/>
          </a:prstGeom>
          <a:noFill/>
          <a:ln w="9525">
            <a:noFill/>
            <a:miter lim="800000"/>
            <a:headEnd/>
            <a:tailEnd/>
          </a:ln>
        </p:spPr>
      </p:pic>
    </p:spTree>
  </p:cSld>
  <p:clrMapOvr>
    <a:masterClrMapping/>
  </p:clrMapOvr>
  <p:transition advTm="345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5476" y="754815"/>
            <a:ext cx="8382000" cy="585788"/>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從任何地方存取應用程式</a:t>
            </a:r>
          </a:p>
        </p:txBody>
      </p:sp>
      <p:sp>
        <p:nvSpPr>
          <p:cNvPr id="41988" name="Rectangle 4"/>
          <p:cNvSpPr>
            <a:spLocks noChangeArrowheads="1"/>
          </p:cNvSpPr>
          <p:nvPr/>
        </p:nvSpPr>
        <p:spPr bwMode="auto">
          <a:xfrm>
            <a:off x="0" y="2470878"/>
            <a:ext cx="2362200" cy="2819400"/>
          </a:xfrm>
          <a:prstGeom prst="rect">
            <a:avLst/>
          </a:prstGeom>
          <a:noFill/>
          <a:ln w="9525">
            <a:noFill/>
            <a:miter lim="800000"/>
            <a:headEnd/>
            <a:tailEnd/>
          </a:ln>
        </p:spPr>
        <p:txBody>
          <a:bodyPr/>
          <a:lstStyle/>
          <a:p>
            <a:pPr marL="342900" indent="-342900" algn="l" defTabSz="-13873163" rtl="0" fontAlgn="base">
              <a:lnSpc>
                <a:spcPct val="90000"/>
              </a:lnSpc>
              <a:spcBef>
                <a:spcPct val="25000"/>
              </a:spcBef>
              <a:spcAft>
                <a:spcPct val="0"/>
              </a:spcAft>
              <a:buClr>
                <a:prstClr val="white"/>
              </a:buClr>
              <a:buFontTx/>
              <a:buChar char="»"/>
            </a:pPr>
            <a:r>
              <a:rPr kumimoji="1" lang="zh-TW" altLang="en-US" sz="2400" kern="1200" dirty="0">
                <a:solidFill>
                  <a:prstClr val="white"/>
                </a:solidFill>
                <a:latin typeface="Calibri"/>
                <a:ea typeface="微軟正黑體" pitchFamily="34" charset="-120"/>
                <a:cs typeface="+mn-cs"/>
              </a:rPr>
              <a:t>任一使用者可以利用任一電腦透過網路存取他們的應用程式</a:t>
            </a:r>
            <a:endParaRPr kumimoji="1" lang="en-US" altLang="zh-TW" sz="2400" kern="1200" dirty="0">
              <a:solidFill>
                <a:prstClr val="white"/>
              </a:solidFill>
              <a:latin typeface="Calibri"/>
              <a:ea typeface="微軟正黑體" pitchFamily="34" charset="-120"/>
              <a:cs typeface="+mn-cs"/>
            </a:endParaRPr>
          </a:p>
          <a:p>
            <a:pPr marL="342900" indent="-342900" algn="l" defTabSz="-13873163" rtl="0" fontAlgn="base">
              <a:lnSpc>
                <a:spcPct val="90000"/>
              </a:lnSpc>
              <a:spcBef>
                <a:spcPct val="25000"/>
              </a:spcBef>
              <a:spcAft>
                <a:spcPct val="0"/>
              </a:spcAft>
              <a:buClr>
                <a:srgbClr val="1F497D"/>
              </a:buClr>
              <a:buFont typeface="Wingdings 2" pitchFamily="18" charset="2"/>
              <a:buBlip>
                <a:blip r:embed="rId3"/>
              </a:buBlip>
            </a:pPr>
            <a:endParaRPr kumimoji="1" lang="en-US" altLang="zh-TW" sz="2400" kern="1200" dirty="0">
              <a:solidFill>
                <a:prstClr val="white"/>
              </a:solidFill>
              <a:latin typeface="Calibri"/>
              <a:ea typeface="微軟正黑體" pitchFamily="34" charset="-120"/>
              <a:cs typeface="+mn-cs"/>
            </a:endParaRPr>
          </a:p>
          <a:p>
            <a:pPr marL="342900" indent="-342900" algn="l" defTabSz="-13873163" rtl="0" fontAlgn="base">
              <a:lnSpc>
                <a:spcPct val="90000"/>
              </a:lnSpc>
              <a:spcBef>
                <a:spcPct val="25000"/>
              </a:spcBef>
              <a:spcAft>
                <a:spcPct val="0"/>
              </a:spcAft>
              <a:buClr>
                <a:prstClr val="white"/>
              </a:buClr>
              <a:buFontTx/>
              <a:buChar char="»"/>
            </a:pPr>
            <a:r>
              <a:rPr kumimoji="1" lang="zh-TW" altLang="en-US" sz="2400" kern="1200" dirty="0">
                <a:solidFill>
                  <a:prstClr val="white"/>
                </a:solidFill>
                <a:latin typeface="Calibri"/>
                <a:ea typeface="微軟正黑體" pitchFamily="34" charset="-120"/>
                <a:cs typeface="+mn-cs"/>
              </a:rPr>
              <a:t>電腦從特定使用者需求變成一般需求</a:t>
            </a:r>
            <a:r>
              <a:rPr kumimoji="1" lang="en-US" altLang="zh-TW" sz="2400" kern="1200" dirty="0">
                <a:solidFill>
                  <a:prstClr val="white"/>
                </a:solidFill>
                <a:latin typeface="Calibri"/>
                <a:ea typeface="微軟正黑體" pitchFamily="34" charset="-120"/>
                <a:cs typeface="+mn-cs"/>
              </a:rPr>
              <a:t> </a:t>
            </a:r>
          </a:p>
        </p:txBody>
      </p:sp>
      <p:sp>
        <p:nvSpPr>
          <p:cNvPr id="16389" name="Rectangle 6"/>
          <p:cNvSpPr>
            <a:spLocks noChangeArrowheads="1"/>
          </p:cNvSpPr>
          <p:nvPr/>
        </p:nvSpPr>
        <p:spPr bwMode="auto">
          <a:xfrm>
            <a:off x="2590800" y="5791200"/>
            <a:ext cx="6172200" cy="714375"/>
          </a:xfrm>
          <a:prstGeom prst="rect">
            <a:avLst/>
          </a:prstGeom>
          <a:solidFill>
            <a:schemeClr val="accent1">
              <a:lumMod val="60000"/>
              <a:lumOff val="40000"/>
            </a:schemeClr>
          </a:solidFill>
          <a:ln w="9525">
            <a:noFill/>
            <a:miter lim="800000"/>
            <a:headEnd/>
            <a:tailEnd/>
          </a:ln>
        </p:spPr>
        <p:txBody>
          <a:bodyPr lIns="137160" tIns="109728" rIns="137160" bIns="109728">
            <a:spAutoFit/>
          </a:bodyPr>
          <a:lstStyle/>
          <a:p>
            <a:pPr algn="l" rtl="0" fontAlgn="base">
              <a:spcBef>
                <a:spcPct val="0"/>
              </a:spcBef>
              <a:spcAft>
                <a:spcPct val="0"/>
              </a:spcAft>
              <a:defRPr/>
            </a:pPr>
            <a:r>
              <a:rPr kumimoji="1" lang="zh-TW" altLang="en-US" sz="1600" b="1" kern="1200" dirty="0">
                <a:solidFill>
                  <a:prstClr val="black"/>
                </a:solidFill>
                <a:latin typeface="Calibri"/>
                <a:ea typeface="微軟正黑體" pitchFamily="34" charset="-120"/>
                <a:cs typeface="+mn-cs"/>
              </a:rPr>
              <a:t>案例研究</a:t>
            </a:r>
            <a:r>
              <a:rPr kumimoji="1" lang="en-US" altLang="zh-TW" sz="1600" b="1" kern="1200" dirty="0">
                <a:solidFill>
                  <a:prstClr val="black"/>
                </a:solidFill>
                <a:latin typeface="Calibri"/>
                <a:ea typeface="微軟正黑體" pitchFamily="34" charset="-120"/>
                <a:cs typeface="+mn-cs"/>
              </a:rPr>
              <a:t>: </a:t>
            </a:r>
            <a:r>
              <a:rPr kumimoji="1" lang="zh-TW" altLang="en-US" sz="1600" b="1" kern="1200" dirty="0">
                <a:solidFill>
                  <a:prstClr val="black"/>
                </a:solidFill>
                <a:latin typeface="Calibri"/>
                <a:ea typeface="微軟正黑體" pitchFamily="34" charset="-120"/>
                <a:cs typeface="+mn-cs"/>
              </a:rPr>
              <a:t>美國東北大學使用 </a:t>
            </a:r>
            <a:r>
              <a:rPr kumimoji="1" lang="en-US" altLang="zh-TW" sz="1600" b="1" kern="1200" dirty="0">
                <a:solidFill>
                  <a:prstClr val="black"/>
                </a:solidFill>
                <a:latin typeface="Calibri"/>
                <a:ea typeface="微軟正黑體" pitchFamily="34" charset="-120"/>
                <a:cs typeface="+mn-cs"/>
              </a:rPr>
              <a:t>App-V</a:t>
            </a:r>
            <a:r>
              <a:rPr kumimoji="1" lang="zh-TW" altLang="en-US" sz="1600" b="1" kern="1200" dirty="0">
                <a:solidFill>
                  <a:prstClr val="black"/>
                </a:solidFill>
                <a:latin typeface="Calibri"/>
                <a:ea typeface="微軟正黑體" pitchFamily="34" charset="-120"/>
                <a:cs typeface="+mn-cs"/>
              </a:rPr>
              <a:t> 讓校園裡的電腦可以輕鬆存取任一應用程式</a:t>
            </a:r>
          </a:p>
        </p:txBody>
      </p:sp>
      <p:pic>
        <p:nvPicPr>
          <p:cNvPr id="41990" name="Picture 9" descr="\\.PSF\Parallels Share\MDOP 'Deep Dive' Presentation 2007-03\Icon-Free-Seating.png"/>
          <p:cNvPicPr>
            <a:picLocks noChangeAspect="1" noChangeArrowheads="1"/>
          </p:cNvPicPr>
          <p:nvPr/>
        </p:nvPicPr>
        <p:blipFill>
          <a:blip r:embed="rId4"/>
          <a:srcRect/>
          <a:stretch>
            <a:fillRect/>
          </a:stretch>
        </p:blipFill>
        <p:spPr bwMode="auto">
          <a:xfrm>
            <a:off x="228600" y="838200"/>
            <a:ext cx="1295400" cy="1381125"/>
          </a:xfrm>
          <a:prstGeom prst="rect">
            <a:avLst/>
          </a:prstGeom>
          <a:noFill/>
          <a:ln w="9525">
            <a:noFill/>
            <a:miter lim="800000"/>
            <a:headEnd/>
            <a:tailEnd/>
          </a:ln>
        </p:spPr>
      </p:pic>
      <p:pic>
        <p:nvPicPr>
          <p:cNvPr id="46101" name="Picture 21" descr="Free-Seating-1"/>
          <p:cNvPicPr>
            <a:picLocks noChangeAspect="1" noChangeArrowheads="1"/>
          </p:cNvPicPr>
          <p:nvPr/>
        </p:nvPicPr>
        <p:blipFill>
          <a:blip r:embed="rId5"/>
          <a:srcRect/>
          <a:stretch>
            <a:fillRect/>
          </a:stretch>
        </p:blipFill>
        <p:spPr bwMode="auto">
          <a:xfrm>
            <a:off x="2286000" y="1784350"/>
            <a:ext cx="6664325" cy="3625850"/>
          </a:xfrm>
          <a:prstGeom prst="rect">
            <a:avLst/>
          </a:prstGeom>
          <a:noFill/>
          <a:ln w="9525">
            <a:noFill/>
            <a:miter lim="800000"/>
            <a:headEnd/>
            <a:tailEnd/>
          </a:ln>
        </p:spPr>
      </p:pic>
      <p:pic>
        <p:nvPicPr>
          <p:cNvPr id="46102" name="Picture 22" descr="Free-Seating-2"/>
          <p:cNvPicPr>
            <a:picLocks noChangeAspect="1" noChangeArrowheads="1"/>
          </p:cNvPicPr>
          <p:nvPr/>
        </p:nvPicPr>
        <p:blipFill>
          <a:blip r:embed="rId6"/>
          <a:srcRect/>
          <a:stretch>
            <a:fillRect/>
          </a:stretch>
        </p:blipFill>
        <p:spPr bwMode="auto">
          <a:xfrm>
            <a:off x="2286000" y="1784350"/>
            <a:ext cx="6664325" cy="3625850"/>
          </a:xfrm>
          <a:prstGeom prst="rect">
            <a:avLst/>
          </a:prstGeom>
          <a:noFill/>
          <a:ln w="9525">
            <a:noFill/>
            <a:miter lim="800000"/>
            <a:headEnd/>
            <a:tailEnd/>
          </a:ln>
        </p:spPr>
      </p:pic>
      <p:pic>
        <p:nvPicPr>
          <p:cNvPr id="46103" name="Picture 23" descr="Free-Seating-3"/>
          <p:cNvPicPr>
            <a:picLocks noChangeAspect="1" noChangeArrowheads="1"/>
          </p:cNvPicPr>
          <p:nvPr/>
        </p:nvPicPr>
        <p:blipFill>
          <a:blip r:embed="rId7"/>
          <a:srcRect/>
          <a:stretch>
            <a:fillRect/>
          </a:stretch>
        </p:blipFill>
        <p:spPr bwMode="auto">
          <a:xfrm>
            <a:off x="2286000" y="1784350"/>
            <a:ext cx="6664325" cy="3625850"/>
          </a:xfrm>
          <a:prstGeom prst="rect">
            <a:avLst/>
          </a:prstGeom>
          <a:noFill/>
          <a:ln w="9525">
            <a:noFill/>
            <a:miter lim="800000"/>
            <a:headEnd/>
            <a:tailEnd/>
          </a:ln>
        </p:spPr>
      </p:pic>
      <p:pic>
        <p:nvPicPr>
          <p:cNvPr id="46104" name="Picture 24" descr="Free-Seating-4"/>
          <p:cNvPicPr>
            <a:picLocks noChangeAspect="1" noChangeArrowheads="1"/>
          </p:cNvPicPr>
          <p:nvPr/>
        </p:nvPicPr>
        <p:blipFill>
          <a:blip r:embed="rId8"/>
          <a:srcRect/>
          <a:stretch>
            <a:fillRect/>
          </a:stretch>
        </p:blipFill>
        <p:spPr bwMode="auto">
          <a:xfrm>
            <a:off x="2286000" y="1784350"/>
            <a:ext cx="6664325" cy="3625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01"/>
                                        </p:tgtEl>
                                        <p:attrNameLst>
                                          <p:attrName>style.visibility</p:attrName>
                                        </p:attrNameLst>
                                      </p:cBhvr>
                                      <p:to>
                                        <p:strVal val="visible"/>
                                      </p:to>
                                    </p:set>
                                    <p:animEffect transition="in" filter="fade">
                                      <p:cBhvr>
                                        <p:cTn id="7" dur="700"/>
                                        <p:tgtEl>
                                          <p:spTgt spid="46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102"/>
                                        </p:tgtEl>
                                        <p:attrNameLst>
                                          <p:attrName>style.visibility</p:attrName>
                                        </p:attrNameLst>
                                      </p:cBhvr>
                                      <p:to>
                                        <p:strVal val="visible"/>
                                      </p:to>
                                    </p:set>
                                    <p:animEffect transition="in" filter="fade">
                                      <p:cBhvr>
                                        <p:cTn id="12" dur="700"/>
                                        <p:tgtEl>
                                          <p:spTgt spid="46102"/>
                                        </p:tgtEl>
                                      </p:cBhvr>
                                    </p:animEffect>
                                  </p:childTnLst>
                                </p:cTn>
                              </p:par>
                              <p:par>
                                <p:cTn id="13" presetID="10" presetClass="exit" presetSubtype="0" fill="hold" nodeType="withEffect">
                                  <p:stCondLst>
                                    <p:cond delay="300"/>
                                  </p:stCondLst>
                                  <p:childTnLst>
                                    <p:animEffect transition="out" filter="fade">
                                      <p:cBhvr>
                                        <p:cTn id="14" dur="1000"/>
                                        <p:tgtEl>
                                          <p:spTgt spid="46101"/>
                                        </p:tgtEl>
                                      </p:cBhvr>
                                    </p:animEffect>
                                    <p:set>
                                      <p:cBhvr>
                                        <p:cTn id="15" dur="1" fill="hold">
                                          <p:stCondLst>
                                            <p:cond delay="999"/>
                                          </p:stCondLst>
                                        </p:cTn>
                                        <p:tgtEl>
                                          <p:spTgt spid="4610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103"/>
                                        </p:tgtEl>
                                        <p:attrNameLst>
                                          <p:attrName>style.visibility</p:attrName>
                                        </p:attrNameLst>
                                      </p:cBhvr>
                                      <p:to>
                                        <p:strVal val="visible"/>
                                      </p:to>
                                    </p:set>
                                    <p:animEffect transition="in" filter="fade">
                                      <p:cBhvr>
                                        <p:cTn id="20" dur="700"/>
                                        <p:tgtEl>
                                          <p:spTgt spid="46103"/>
                                        </p:tgtEl>
                                      </p:cBhvr>
                                    </p:animEffect>
                                  </p:childTnLst>
                                </p:cTn>
                              </p:par>
                              <p:par>
                                <p:cTn id="21" presetID="10" presetClass="exit" presetSubtype="0" fill="hold" nodeType="withEffect">
                                  <p:stCondLst>
                                    <p:cond delay="300"/>
                                  </p:stCondLst>
                                  <p:childTnLst>
                                    <p:animEffect transition="out" filter="fade">
                                      <p:cBhvr>
                                        <p:cTn id="22" dur="1000"/>
                                        <p:tgtEl>
                                          <p:spTgt spid="46102"/>
                                        </p:tgtEl>
                                      </p:cBhvr>
                                    </p:animEffect>
                                    <p:set>
                                      <p:cBhvr>
                                        <p:cTn id="23" dur="1" fill="hold">
                                          <p:stCondLst>
                                            <p:cond delay="999"/>
                                          </p:stCondLst>
                                        </p:cTn>
                                        <p:tgtEl>
                                          <p:spTgt spid="4610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104"/>
                                        </p:tgtEl>
                                        <p:attrNameLst>
                                          <p:attrName>style.visibility</p:attrName>
                                        </p:attrNameLst>
                                      </p:cBhvr>
                                      <p:to>
                                        <p:strVal val="visible"/>
                                      </p:to>
                                    </p:set>
                                    <p:animEffect transition="in" filter="fade">
                                      <p:cBhvr>
                                        <p:cTn id="28" dur="700"/>
                                        <p:tgtEl>
                                          <p:spTgt spid="46104"/>
                                        </p:tgtEl>
                                      </p:cBhvr>
                                    </p:animEffect>
                                  </p:childTnLst>
                                </p:cTn>
                              </p:par>
                              <p:par>
                                <p:cTn id="29" presetID="10" presetClass="exit" presetSubtype="0" fill="hold" nodeType="withEffect">
                                  <p:stCondLst>
                                    <p:cond delay="300"/>
                                  </p:stCondLst>
                                  <p:childTnLst>
                                    <p:animEffect transition="out" filter="fade">
                                      <p:cBhvr>
                                        <p:cTn id="30" dur="1000"/>
                                        <p:tgtEl>
                                          <p:spTgt spid="46103"/>
                                        </p:tgtEl>
                                      </p:cBhvr>
                                    </p:animEffect>
                                    <p:set>
                                      <p:cBhvr>
                                        <p:cTn id="31" dur="1" fill="hold">
                                          <p:stCondLst>
                                            <p:cond delay="999"/>
                                          </p:stCondLst>
                                        </p:cTn>
                                        <p:tgtEl>
                                          <p:spTgt spid="4610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389"/>
                                        </p:tgtEl>
                                        <p:attrNameLst>
                                          <p:attrName>style.visibility</p:attrName>
                                        </p:attrNameLst>
                                      </p:cBhvr>
                                      <p:to>
                                        <p:strVal val="visible"/>
                                      </p:to>
                                    </p:set>
                                    <p:animEffect transition="in" filter="fade">
                                      <p:cBhvr>
                                        <p:cTn id="36"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1728" y="802941"/>
            <a:ext cx="8382000" cy="585788"/>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簡化與加速</a:t>
            </a:r>
            <a:r>
              <a:rPr lang="zh-TW"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OS</a:t>
            </a: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升級</a:t>
            </a:r>
            <a:endParaRPr lang="zh-TW"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44036" name="Rectangle 4"/>
          <p:cNvSpPr>
            <a:spLocks noChangeArrowheads="1"/>
          </p:cNvSpPr>
          <p:nvPr/>
        </p:nvSpPr>
        <p:spPr bwMode="auto">
          <a:xfrm>
            <a:off x="349770" y="2610787"/>
            <a:ext cx="4267200" cy="1752600"/>
          </a:xfrm>
          <a:prstGeom prst="rect">
            <a:avLst/>
          </a:prstGeom>
          <a:noFill/>
          <a:ln w="9525">
            <a:noFill/>
            <a:miter lim="800000"/>
            <a:headEnd/>
            <a:tailEnd/>
          </a:ln>
        </p:spPr>
        <p:txBody>
          <a:bodyPr/>
          <a:lstStyle/>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藉由減少應用程式衝突與測試來加速移轉</a:t>
            </a:r>
            <a:endParaRPr kumimoji="1" lang="en-US" altLang="zh-TW" sz="2400" kern="1200" dirty="0">
              <a:solidFill>
                <a:prstClr val="white"/>
              </a:solidFill>
              <a:latin typeface="微軟正黑體"/>
              <a:ea typeface="微軟正黑體"/>
              <a:cs typeface="+mn-cs"/>
            </a:endParaRPr>
          </a:p>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虛擬化後的應用程式可以被部署到多種的作業系統上</a:t>
            </a:r>
            <a:endParaRPr kumimoji="1" lang="en-US" altLang="zh-TW" sz="2400" kern="1200" dirty="0">
              <a:solidFill>
                <a:prstClr val="white"/>
              </a:solidFill>
              <a:latin typeface="微軟正黑體"/>
              <a:ea typeface="微軟正黑體"/>
              <a:cs typeface="+mn-cs"/>
            </a:endParaRPr>
          </a:p>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應用程式在不同版本</a:t>
            </a:r>
            <a:r>
              <a:rPr kumimoji="1" lang="en-US" altLang="zh-TW" sz="2400" kern="1200" dirty="0">
                <a:solidFill>
                  <a:prstClr val="white"/>
                </a:solidFill>
                <a:latin typeface="微軟正黑體"/>
                <a:ea typeface="微軟正黑體"/>
                <a:cs typeface="+mn-cs"/>
              </a:rPr>
              <a:t>OS</a:t>
            </a:r>
            <a:r>
              <a:rPr kumimoji="1" lang="zh-TW" altLang="en-US" sz="2400" kern="1200" dirty="0">
                <a:solidFill>
                  <a:prstClr val="white"/>
                </a:solidFill>
                <a:latin typeface="微軟正黑體"/>
                <a:ea typeface="微軟正黑體"/>
                <a:cs typeface="+mn-cs"/>
              </a:rPr>
              <a:t>上的相容性問題仍需經過測試，有機會可以解決</a:t>
            </a:r>
            <a:endParaRPr kumimoji="1" lang="en-US" altLang="zh-TW" sz="2400" kern="1200" dirty="0">
              <a:solidFill>
                <a:prstClr val="white"/>
              </a:solidFill>
              <a:latin typeface="微軟正黑體"/>
              <a:ea typeface="微軟正黑體"/>
              <a:cs typeface="+mn-cs"/>
            </a:endParaRPr>
          </a:p>
        </p:txBody>
      </p:sp>
      <p:grpSp>
        <p:nvGrpSpPr>
          <p:cNvPr id="2" name="Group 5"/>
          <p:cNvGrpSpPr>
            <a:grpSpLocks/>
          </p:cNvGrpSpPr>
          <p:nvPr/>
        </p:nvGrpSpPr>
        <p:grpSpPr bwMode="auto">
          <a:xfrm>
            <a:off x="360363" y="5005388"/>
            <a:ext cx="3770312" cy="1479550"/>
            <a:chOff x="227" y="3153"/>
            <a:chExt cx="2375" cy="932"/>
          </a:xfrm>
        </p:grpSpPr>
        <p:sp>
          <p:nvSpPr>
            <p:cNvPr id="17416" name="Rectangle 6"/>
            <p:cNvSpPr>
              <a:spLocks noChangeArrowheads="1"/>
            </p:cNvSpPr>
            <p:nvPr/>
          </p:nvSpPr>
          <p:spPr bwMode="auto">
            <a:xfrm>
              <a:off x="250" y="3480"/>
              <a:ext cx="2352" cy="605"/>
            </a:xfrm>
            <a:prstGeom prst="rect">
              <a:avLst/>
            </a:prstGeom>
            <a:solidFill>
              <a:schemeClr val="accent1">
                <a:lumMod val="60000"/>
                <a:lumOff val="40000"/>
              </a:schemeClr>
            </a:solidFill>
            <a:ln w="9525">
              <a:noFill/>
              <a:miter lim="800000"/>
              <a:headEnd/>
              <a:tailEnd/>
            </a:ln>
          </p:spPr>
          <p:txBody>
            <a:bodyPr lIns="137160" tIns="109728" rIns="137160" bIns="109728">
              <a:spAutoFit/>
            </a:bodyPr>
            <a:lstStyle/>
            <a:p>
              <a:pPr algn="l" rtl="0" fontAlgn="base">
                <a:spcBef>
                  <a:spcPct val="0"/>
                </a:spcBef>
                <a:spcAft>
                  <a:spcPct val="0"/>
                </a:spcAft>
                <a:defRPr/>
              </a:pPr>
              <a:r>
                <a:rPr kumimoji="1" lang="zh-TW" altLang="en-US" sz="1600" b="1" kern="1200" dirty="0">
                  <a:solidFill>
                    <a:prstClr val="black"/>
                  </a:solidFill>
                  <a:latin typeface="Calibri"/>
                  <a:ea typeface="微軟正黑體" pitchFamily="34" charset="-120"/>
                  <a:cs typeface="+mn-cs"/>
                </a:rPr>
                <a:t>案例研究</a:t>
              </a:r>
              <a:r>
                <a:rPr kumimoji="1" lang="en-US" altLang="zh-TW" sz="1600" b="1" kern="1200" dirty="0">
                  <a:solidFill>
                    <a:prstClr val="black"/>
                  </a:solidFill>
                  <a:latin typeface="Calibri"/>
                  <a:ea typeface="微軟正黑體" pitchFamily="34" charset="-120"/>
                  <a:cs typeface="+mn-cs"/>
                </a:rPr>
                <a:t>: Suncor Energy </a:t>
              </a:r>
              <a:r>
                <a:rPr kumimoji="1" lang="zh-TW" altLang="en-US" sz="1600" b="1" kern="1200" dirty="0">
                  <a:solidFill>
                    <a:prstClr val="black"/>
                  </a:solidFill>
                  <a:latin typeface="Calibri"/>
                  <a:ea typeface="微軟正黑體" pitchFamily="34" charset="-120"/>
                  <a:cs typeface="+mn-cs"/>
                </a:rPr>
                <a:t>在</a:t>
              </a:r>
              <a:r>
                <a:rPr kumimoji="1" lang="en-US" altLang="zh-TW" sz="1600" b="1" kern="1200" dirty="0">
                  <a:solidFill>
                    <a:prstClr val="black"/>
                  </a:solidFill>
                  <a:latin typeface="Calibri"/>
                  <a:ea typeface="微軟正黑體" pitchFamily="34" charset="-120"/>
                  <a:cs typeface="+mn-cs"/>
                </a:rPr>
                <a:t>3.5</a:t>
              </a:r>
              <a:r>
                <a:rPr kumimoji="1" lang="zh-TW" altLang="en-US" sz="1600" b="1" kern="1200" dirty="0">
                  <a:solidFill>
                    <a:prstClr val="black"/>
                  </a:solidFill>
                  <a:latin typeface="Calibri"/>
                  <a:ea typeface="微軟正黑體" pitchFamily="34" charset="-120"/>
                  <a:cs typeface="+mn-cs"/>
                </a:rPr>
                <a:t>個月之內移轉在</a:t>
              </a:r>
              <a:r>
                <a:rPr kumimoji="1" lang="en-US" altLang="zh-TW" sz="1600" b="1" kern="1200" dirty="0">
                  <a:solidFill>
                    <a:prstClr val="black"/>
                  </a:solidFill>
                  <a:latin typeface="Calibri"/>
                  <a:ea typeface="微軟正黑體" pitchFamily="34" charset="-120"/>
                  <a:cs typeface="+mn-cs"/>
                </a:rPr>
                <a:t>3,200</a:t>
              </a:r>
              <a:r>
                <a:rPr kumimoji="1" lang="zh-TW" altLang="en-US" sz="1600" b="1" kern="1200" dirty="0">
                  <a:solidFill>
                    <a:prstClr val="black"/>
                  </a:solidFill>
                  <a:latin typeface="Calibri"/>
                  <a:ea typeface="微軟正黑體" pitchFamily="34" charset="-120"/>
                  <a:cs typeface="+mn-cs"/>
                </a:rPr>
                <a:t>台電腦上超過</a:t>
              </a:r>
              <a:r>
                <a:rPr kumimoji="1" lang="en-US" altLang="zh-TW" sz="1600" b="1" kern="1200" dirty="0">
                  <a:solidFill>
                    <a:prstClr val="black"/>
                  </a:solidFill>
                  <a:latin typeface="Calibri"/>
                  <a:ea typeface="微軟正黑體" pitchFamily="34" charset="-120"/>
                  <a:cs typeface="+mn-cs"/>
                </a:rPr>
                <a:t>1,300</a:t>
              </a:r>
              <a:r>
                <a:rPr kumimoji="1" lang="zh-TW" altLang="en-US" sz="1600" b="1" kern="1200" dirty="0">
                  <a:solidFill>
                    <a:prstClr val="black"/>
                  </a:solidFill>
                  <a:latin typeface="Calibri"/>
                  <a:ea typeface="微軟正黑體" pitchFamily="34" charset="-120"/>
                  <a:cs typeface="+mn-cs"/>
                </a:rPr>
                <a:t>支的應用程式到 </a:t>
              </a:r>
              <a:r>
                <a:rPr kumimoji="1" lang="en-US" altLang="zh-TW" sz="1600" b="1" kern="1200" dirty="0">
                  <a:solidFill>
                    <a:prstClr val="black"/>
                  </a:solidFill>
                  <a:latin typeface="Calibri"/>
                  <a:ea typeface="微軟正黑體" pitchFamily="34" charset="-120"/>
                  <a:cs typeface="+mn-cs"/>
                </a:rPr>
                <a:t>Windows XP</a:t>
              </a:r>
              <a:endParaRPr kumimoji="1" lang="en-US" altLang="en-US" sz="1600" b="1" kern="1200" dirty="0">
                <a:solidFill>
                  <a:prstClr val="black"/>
                </a:solidFill>
                <a:latin typeface="Calibri"/>
                <a:ea typeface="微軟正黑體" pitchFamily="34" charset="-120"/>
                <a:cs typeface="+mn-cs"/>
              </a:endParaRPr>
            </a:p>
          </p:txBody>
        </p:sp>
        <p:sp>
          <p:nvSpPr>
            <p:cNvPr id="44041" name="Rectangle 7"/>
            <p:cNvSpPr>
              <a:spLocks noChangeArrowheads="1"/>
            </p:cNvSpPr>
            <p:nvPr/>
          </p:nvSpPr>
          <p:spPr bwMode="auto">
            <a:xfrm>
              <a:off x="227" y="3153"/>
              <a:ext cx="116" cy="192"/>
            </a:xfrm>
            <a:prstGeom prst="rect">
              <a:avLst/>
            </a:prstGeom>
            <a:noFill/>
            <a:ln w="9525">
              <a:noFill/>
              <a:miter lim="800000"/>
              <a:headEnd/>
              <a:tailEnd/>
            </a:ln>
          </p:spPr>
          <p:txBody>
            <a:bodyPr wrap="none">
              <a:spAutoFit/>
            </a:bodyPr>
            <a:lstStyle/>
            <a:p>
              <a:pPr algn="l" rtl="0" fontAlgn="base">
                <a:spcBef>
                  <a:spcPct val="0"/>
                </a:spcBef>
                <a:spcAft>
                  <a:spcPct val="0"/>
                </a:spcAft>
              </a:pPr>
              <a:endParaRPr kumimoji="1" lang="zh-TW" altLang="zh-TW" sz="1400" kern="1200">
                <a:solidFill>
                  <a:srgbClr val="0053A6"/>
                </a:solidFill>
                <a:latin typeface="Arial" charset="0"/>
                <a:ea typeface="新細明體" charset="-120"/>
                <a:cs typeface="+mn-cs"/>
              </a:endParaRPr>
            </a:p>
          </p:txBody>
        </p:sp>
      </p:grpSp>
      <p:pic>
        <p:nvPicPr>
          <p:cNvPr id="44038" name="Picture 11" descr="\\.PSF\Parallels Share\MDOP 'Deep Dive' Presentation 2007-03\Icon-Migrations.png"/>
          <p:cNvPicPr>
            <a:picLocks noChangeAspect="1" noChangeArrowheads="1"/>
          </p:cNvPicPr>
          <p:nvPr/>
        </p:nvPicPr>
        <p:blipFill>
          <a:blip r:embed="rId3"/>
          <a:srcRect/>
          <a:stretch>
            <a:fillRect/>
          </a:stretch>
        </p:blipFill>
        <p:spPr bwMode="auto">
          <a:xfrm>
            <a:off x="673768" y="1050757"/>
            <a:ext cx="1371600" cy="1344613"/>
          </a:xfrm>
          <a:prstGeom prst="rect">
            <a:avLst/>
          </a:prstGeom>
          <a:noFill/>
          <a:ln w="9525">
            <a:noFill/>
            <a:miter lim="800000"/>
            <a:headEnd/>
            <a:tailEnd/>
          </a:ln>
        </p:spPr>
      </p:pic>
      <p:pic>
        <p:nvPicPr>
          <p:cNvPr id="44039" name="Picture 2" descr="C:\Users\chajones\Desktop\Untitled.jpg"/>
          <p:cNvPicPr>
            <a:picLocks noChangeAspect="1" noChangeArrowheads="1"/>
          </p:cNvPicPr>
          <p:nvPr/>
        </p:nvPicPr>
        <p:blipFill>
          <a:blip r:embed="rId4"/>
          <a:srcRect/>
          <a:stretch>
            <a:fillRect/>
          </a:stretch>
        </p:blipFill>
        <p:spPr bwMode="auto">
          <a:xfrm>
            <a:off x="5245768" y="1899509"/>
            <a:ext cx="3060032" cy="48060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664302"/>
            <a:ext cx="9144000" cy="533400"/>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統一與標準化映像檔</a:t>
            </a:r>
            <a:endParaRPr lang="zh-TW"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49155" name="Rectangle 3"/>
          <p:cNvSpPr>
            <a:spLocks noChangeArrowheads="1"/>
          </p:cNvSpPr>
          <p:nvPr/>
        </p:nvSpPr>
        <p:spPr bwMode="auto">
          <a:xfrm>
            <a:off x="381000" y="2514600"/>
            <a:ext cx="4343400" cy="2133600"/>
          </a:xfrm>
          <a:prstGeom prst="rect">
            <a:avLst/>
          </a:prstGeom>
          <a:noFill/>
          <a:ln w="9525">
            <a:noFill/>
            <a:miter lim="800000"/>
            <a:headEnd/>
            <a:tailEnd/>
          </a:ln>
        </p:spPr>
        <p:txBody>
          <a:bodyPr/>
          <a:lstStyle/>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減少映像檔的大小與複雜度</a:t>
            </a:r>
            <a:endParaRPr kumimoji="1" lang="en-US" altLang="zh-TW" sz="2400" kern="1200" dirty="0">
              <a:solidFill>
                <a:prstClr val="white"/>
              </a:solidFill>
              <a:latin typeface="微軟正黑體"/>
              <a:ea typeface="微軟正黑體"/>
              <a:cs typeface="+mn-cs"/>
            </a:endParaRPr>
          </a:p>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對整個企業而言更往單一映像檔的目標邁進</a:t>
            </a:r>
            <a:endParaRPr kumimoji="1" lang="en-US" altLang="zh-TW" sz="2400" kern="1200" dirty="0">
              <a:solidFill>
                <a:prstClr val="white"/>
              </a:solidFill>
              <a:latin typeface="微軟正黑體"/>
              <a:ea typeface="微軟正黑體"/>
              <a:cs typeface="+mn-cs"/>
            </a:endParaRPr>
          </a:p>
          <a:p>
            <a:pPr marL="342900" indent="-342900" algn="l" defTabSz="-13873163" rtl="0" fontAlgn="base">
              <a:lnSpc>
                <a:spcPct val="90000"/>
              </a:lnSpc>
              <a:spcBef>
                <a:spcPct val="30000"/>
              </a:spcBef>
              <a:spcAft>
                <a:spcPct val="0"/>
              </a:spcAft>
              <a:buClr>
                <a:prstClr val="white"/>
              </a:buClr>
              <a:buFontTx/>
              <a:buChar char="»"/>
            </a:pPr>
            <a:r>
              <a:rPr kumimoji="1" lang="zh-TW" altLang="en-US" sz="2400" kern="1200" dirty="0">
                <a:solidFill>
                  <a:prstClr val="white"/>
                </a:solidFill>
                <a:latin typeface="微軟正黑體"/>
                <a:ea typeface="微軟正黑體"/>
                <a:cs typeface="+mn-cs"/>
              </a:rPr>
              <a:t>不用持續地重新製作映像檔</a:t>
            </a:r>
            <a:endParaRPr kumimoji="1" lang="en-US" altLang="zh-TW" sz="2400" kern="1200" dirty="0">
              <a:solidFill>
                <a:prstClr val="white"/>
              </a:solidFill>
              <a:latin typeface="微軟正黑體"/>
              <a:ea typeface="微軟正黑體"/>
              <a:cs typeface="+mn-cs"/>
            </a:endParaRPr>
          </a:p>
        </p:txBody>
      </p:sp>
      <p:grpSp>
        <p:nvGrpSpPr>
          <p:cNvPr id="2" name="Group 4"/>
          <p:cNvGrpSpPr>
            <a:grpSpLocks/>
          </p:cNvGrpSpPr>
          <p:nvPr/>
        </p:nvGrpSpPr>
        <p:grpSpPr bwMode="auto">
          <a:xfrm>
            <a:off x="212725" y="5029204"/>
            <a:ext cx="3733800" cy="1550989"/>
            <a:chOff x="121" y="2999"/>
            <a:chExt cx="2352" cy="977"/>
          </a:xfrm>
        </p:grpSpPr>
        <p:sp>
          <p:nvSpPr>
            <p:cNvPr id="20490" name="Rectangle 5"/>
            <p:cNvSpPr>
              <a:spLocks noChangeArrowheads="1"/>
            </p:cNvSpPr>
            <p:nvPr/>
          </p:nvSpPr>
          <p:spPr bwMode="auto">
            <a:xfrm>
              <a:off x="121" y="3371"/>
              <a:ext cx="2352" cy="605"/>
            </a:xfrm>
            <a:prstGeom prst="rect">
              <a:avLst/>
            </a:prstGeom>
            <a:solidFill>
              <a:schemeClr val="accent1">
                <a:lumMod val="60000"/>
                <a:lumOff val="40000"/>
              </a:schemeClr>
            </a:solidFill>
            <a:ln w="9525">
              <a:noFill/>
              <a:miter lim="800000"/>
              <a:headEnd/>
              <a:tailEnd/>
            </a:ln>
          </p:spPr>
          <p:txBody>
            <a:bodyPr lIns="137160" tIns="109728" rIns="137160" bIns="109728">
              <a:spAutoFit/>
            </a:bodyPr>
            <a:lstStyle/>
            <a:p>
              <a:pPr algn="l" rtl="0" fontAlgn="base">
                <a:spcBef>
                  <a:spcPct val="0"/>
                </a:spcBef>
                <a:spcAft>
                  <a:spcPct val="0"/>
                </a:spcAft>
                <a:defRPr/>
              </a:pPr>
              <a:r>
                <a:rPr kumimoji="1" lang="zh-TW" altLang="en-US" sz="1600" b="1" kern="1200" dirty="0">
                  <a:solidFill>
                    <a:prstClr val="black"/>
                  </a:solidFill>
                  <a:latin typeface="Calibri"/>
                  <a:ea typeface="微軟正黑體"/>
                  <a:cs typeface="+mn-cs"/>
                </a:rPr>
                <a:t>案例研究</a:t>
              </a:r>
              <a:r>
                <a:rPr kumimoji="1" lang="en-US" altLang="en-US" sz="1600" b="1" kern="1200" dirty="0">
                  <a:solidFill>
                    <a:prstClr val="black"/>
                  </a:solidFill>
                  <a:latin typeface="Calibri"/>
                  <a:ea typeface="微軟正黑體"/>
                  <a:cs typeface="+mn-cs"/>
                </a:rPr>
                <a:t>: Fidelity National Financial </a:t>
              </a:r>
              <a:r>
                <a:rPr kumimoji="1" lang="zh-TW" altLang="en-US" sz="1600" b="1" kern="1200" dirty="0">
                  <a:solidFill>
                    <a:prstClr val="black"/>
                  </a:solidFill>
                  <a:latin typeface="Calibri"/>
                  <a:ea typeface="微軟正黑體"/>
                  <a:cs typeface="+mn-cs"/>
                </a:rPr>
                <a:t>透過 </a:t>
              </a:r>
              <a:r>
                <a:rPr kumimoji="1" lang="en-US" altLang="zh-TW" sz="1600" b="1" kern="1200" dirty="0">
                  <a:solidFill>
                    <a:prstClr val="black"/>
                  </a:solidFill>
                  <a:latin typeface="Calibri"/>
                  <a:ea typeface="微軟正黑體"/>
                  <a:cs typeface="+mn-cs"/>
                </a:rPr>
                <a:t>SoftGrid </a:t>
              </a:r>
              <a:r>
                <a:rPr kumimoji="1" lang="zh-TW" altLang="en-US" sz="1600" b="1" kern="1200" dirty="0">
                  <a:solidFill>
                    <a:prstClr val="black"/>
                  </a:solidFill>
                  <a:latin typeface="Calibri"/>
                  <a:ea typeface="微軟正黑體"/>
                  <a:cs typeface="+mn-cs"/>
                </a:rPr>
                <a:t>從</a:t>
              </a:r>
              <a:r>
                <a:rPr kumimoji="1" lang="en-US" altLang="zh-TW" sz="1600" b="1" kern="1200" dirty="0">
                  <a:solidFill>
                    <a:prstClr val="black"/>
                  </a:solidFill>
                  <a:latin typeface="Calibri"/>
                  <a:ea typeface="微軟正黑體"/>
                  <a:cs typeface="+mn-cs"/>
                </a:rPr>
                <a:t>13</a:t>
              </a:r>
              <a:r>
                <a:rPr kumimoji="1" lang="zh-TW" altLang="en-US" sz="1600" b="1" kern="1200" dirty="0">
                  <a:solidFill>
                    <a:prstClr val="black"/>
                  </a:solidFill>
                  <a:latin typeface="Calibri"/>
                  <a:ea typeface="微軟正黑體"/>
                  <a:cs typeface="+mn-cs"/>
                </a:rPr>
                <a:t>個映像檔精簡到目前只剩下</a:t>
              </a:r>
              <a:r>
                <a:rPr kumimoji="1" lang="en-US" altLang="zh-TW" sz="1600" b="1" kern="1200" dirty="0">
                  <a:solidFill>
                    <a:prstClr val="black"/>
                  </a:solidFill>
                  <a:latin typeface="Calibri"/>
                  <a:ea typeface="微軟正黑體"/>
                  <a:cs typeface="+mn-cs"/>
                </a:rPr>
                <a:t>1</a:t>
              </a:r>
              <a:r>
                <a:rPr kumimoji="1" lang="zh-TW" altLang="en-US" sz="1600" b="1" kern="1200" dirty="0">
                  <a:solidFill>
                    <a:prstClr val="black"/>
                  </a:solidFill>
                  <a:latin typeface="Calibri"/>
                  <a:ea typeface="微軟正黑體"/>
                  <a:cs typeface="+mn-cs"/>
                </a:rPr>
                <a:t>個映像檔</a:t>
              </a:r>
              <a:endParaRPr kumimoji="1" lang="en-US" altLang="en-US" sz="1600" b="1" kern="1200" dirty="0">
                <a:solidFill>
                  <a:prstClr val="black"/>
                </a:solidFill>
                <a:latin typeface="Calibri"/>
                <a:ea typeface="微軟正黑體"/>
                <a:cs typeface="+mn-cs"/>
              </a:endParaRPr>
            </a:p>
          </p:txBody>
        </p:sp>
        <p:sp>
          <p:nvSpPr>
            <p:cNvPr id="49163" name="Rectangle 6"/>
            <p:cNvSpPr>
              <a:spLocks noChangeArrowheads="1"/>
            </p:cNvSpPr>
            <p:nvPr/>
          </p:nvSpPr>
          <p:spPr bwMode="auto">
            <a:xfrm>
              <a:off x="227" y="2999"/>
              <a:ext cx="116" cy="192"/>
            </a:xfrm>
            <a:prstGeom prst="rect">
              <a:avLst/>
            </a:prstGeom>
            <a:noFill/>
            <a:ln w="9525">
              <a:noFill/>
              <a:miter lim="800000"/>
              <a:headEnd/>
              <a:tailEnd/>
            </a:ln>
          </p:spPr>
          <p:txBody>
            <a:bodyPr wrap="none">
              <a:spAutoFit/>
            </a:bodyPr>
            <a:lstStyle/>
            <a:p>
              <a:pPr algn="l" rtl="0" fontAlgn="base">
                <a:spcBef>
                  <a:spcPct val="0"/>
                </a:spcBef>
                <a:spcAft>
                  <a:spcPct val="0"/>
                </a:spcAft>
              </a:pPr>
              <a:endParaRPr kumimoji="1" lang="zh-TW" altLang="zh-TW" sz="1400" kern="1200">
                <a:solidFill>
                  <a:srgbClr val="0053A6"/>
                </a:solidFill>
                <a:latin typeface="Arial" charset="0"/>
                <a:ea typeface="新細明體" charset="-120"/>
                <a:cs typeface="+mn-cs"/>
              </a:endParaRPr>
            </a:p>
          </p:txBody>
        </p:sp>
      </p:grpSp>
      <p:sp>
        <p:nvSpPr>
          <p:cNvPr id="49157" name="Rectangle 13"/>
          <p:cNvSpPr>
            <a:spLocks noChangeArrowheads="1"/>
          </p:cNvSpPr>
          <p:nvPr/>
        </p:nvSpPr>
        <p:spPr bwMode="auto">
          <a:xfrm>
            <a:off x="6019800" y="1186721"/>
            <a:ext cx="1686680" cy="369332"/>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zh-TW" altLang="en-US" kern="1200" dirty="0">
                <a:solidFill>
                  <a:srgbClr val="FFC000"/>
                </a:solidFill>
                <a:latin typeface="Calibri"/>
                <a:ea typeface="微軟正黑體"/>
                <a:cs typeface="+mn-cs"/>
              </a:rPr>
              <a:t>使用</a:t>
            </a:r>
            <a:r>
              <a:rPr kumimoji="1" lang="en-US" altLang="zh-TW" kern="1200" dirty="0">
                <a:solidFill>
                  <a:srgbClr val="FFC000"/>
                </a:solidFill>
                <a:latin typeface="Calibri"/>
                <a:ea typeface="微軟正黑體"/>
                <a:cs typeface="+mn-cs"/>
              </a:rPr>
              <a:t>App-V</a:t>
            </a:r>
            <a:r>
              <a:rPr kumimoji="1" lang="zh-TW" altLang="en-US" kern="1200" dirty="0">
                <a:solidFill>
                  <a:srgbClr val="FFC000"/>
                </a:solidFill>
                <a:latin typeface="Arial" charset="0"/>
                <a:ea typeface="新細明體" charset="-120"/>
                <a:cs typeface="+mn-cs"/>
              </a:rPr>
              <a:t>之前</a:t>
            </a:r>
            <a:endParaRPr kumimoji="1" lang="en-US" altLang="zh-TW" kern="1200" dirty="0">
              <a:solidFill>
                <a:srgbClr val="FFC000"/>
              </a:solidFill>
              <a:latin typeface="Arial" charset="0"/>
              <a:ea typeface="新細明體" charset="-120"/>
              <a:cs typeface="+mn-cs"/>
            </a:endParaRPr>
          </a:p>
        </p:txBody>
      </p:sp>
      <p:sp>
        <p:nvSpPr>
          <p:cNvPr id="49158" name="Rectangle 14"/>
          <p:cNvSpPr>
            <a:spLocks noChangeArrowheads="1"/>
          </p:cNvSpPr>
          <p:nvPr/>
        </p:nvSpPr>
        <p:spPr bwMode="auto">
          <a:xfrm>
            <a:off x="6097588" y="4105275"/>
            <a:ext cx="1739579" cy="369332"/>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zh-TW" altLang="en-US" kern="1200" dirty="0">
                <a:solidFill>
                  <a:srgbClr val="FFC000"/>
                </a:solidFill>
                <a:latin typeface="Calibri"/>
                <a:ea typeface="微軟正黑體"/>
                <a:cs typeface="+mn-cs"/>
              </a:rPr>
              <a:t>有了 </a:t>
            </a:r>
            <a:r>
              <a:rPr kumimoji="1" lang="en-US" altLang="zh-TW" kern="1200" dirty="0">
                <a:solidFill>
                  <a:srgbClr val="FFC000"/>
                </a:solidFill>
                <a:latin typeface="Calibri"/>
                <a:ea typeface="微軟正黑體"/>
                <a:cs typeface="+mn-cs"/>
              </a:rPr>
              <a:t>App-V</a:t>
            </a:r>
            <a:r>
              <a:rPr kumimoji="1" lang="zh-TW" altLang="en-US" kern="1200" dirty="0">
                <a:solidFill>
                  <a:srgbClr val="FFC000"/>
                </a:solidFill>
                <a:latin typeface="Calibri"/>
                <a:ea typeface="微軟正黑體"/>
                <a:cs typeface="+mn-cs"/>
              </a:rPr>
              <a:t>之後</a:t>
            </a:r>
            <a:endParaRPr kumimoji="1" lang="en-US" altLang="zh-TW" kern="1200" dirty="0">
              <a:solidFill>
                <a:srgbClr val="FFC000"/>
              </a:solidFill>
              <a:latin typeface="Calibri"/>
              <a:ea typeface="微軟正黑體"/>
              <a:cs typeface="+mn-cs"/>
            </a:endParaRPr>
          </a:p>
        </p:txBody>
      </p:sp>
      <p:pic>
        <p:nvPicPr>
          <p:cNvPr id="49159" name="Picture 4" descr="\\.PSF\Parallels Share\MDOP 'Deep Dive' Presentation 2007-03\Image-Management-1.png"/>
          <p:cNvPicPr>
            <a:picLocks noChangeAspect="1" noChangeArrowheads="1"/>
          </p:cNvPicPr>
          <p:nvPr/>
        </p:nvPicPr>
        <p:blipFill>
          <a:blip r:embed="rId3"/>
          <a:srcRect/>
          <a:stretch>
            <a:fillRect/>
          </a:stretch>
        </p:blipFill>
        <p:spPr bwMode="auto">
          <a:xfrm>
            <a:off x="5160963" y="4562475"/>
            <a:ext cx="3373437" cy="2066925"/>
          </a:xfrm>
          <a:prstGeom prst="rect">
            <a:avLst/>
          </a:prstGeom>
          <a:noFill/>
          <a:ln w="9525">
            <a:noFill/>
            <a:miter lim="800000"/>
            <a:headEnd/>
            <a:tailEnd/>
          </a:ln>
        </p:spPr>
      </p:pic>
      <p:pic>
        <p:nvPicPr>
          <p:cNvPr id="49160" name="Picture 5" descr="\\.PSF\Parallels Share\MDOP 'Deep Dive' Presentation 2007-03\Image-Management-2.png"/>
          <p:cNvPicPr>
            <a:picLocks noChangeAspect="1" noChangeArrowheads="1"/>
          </p:cNvPicPr>
          <p:nvPr/>
        </p:nvPicPr>
        <p:blipFill>
          <a:blip r:embed="rId4"/>
          <a:srcRect/>
          <a:stretch>
            <a:fillRect/>
          </a:stretch>
        </p:blipFill>
        <p:spPr bwMode="auto">
          <a:xfrm>
            <a:off x="5791200" y="1527175"/>
            <a:ext cx="2112963" cy="2206625"/>
          </a:xfrm>
          <a:prstGeom prst="rect">
            <a:avLst/>
          </a:prstGeom>
          <a:noFill/>
          <a:ln w="9525">
            <a:noFill/>
            <a:miter lim="800000"/>
            <a:headEnd/>
            <a:tailEnd/>
          </a:ln>
        </p:spPr>
      </p:pic>
      <p:pic>
        <p:nvPicPr>
          <p:cNvPr id="49161" name="Picture 16" descr="\\.PSF\Parallels Share\MDOP 'Deep Dive' Presentation 2007-03\Icon-Images.png"/>
          <p:cNvPicPr>
            <a:picLocks noChangeAspect="1" noChangeArrowheads="1"/>
          </p:cNvPicPr>
          <p:nvPr/>
        </p:nvPicPr>
        <p:blipFill>
          <a:blip r:embed="rId5"/>
          <a:srcRect/>
          <a:stretch>
            <a:fillRect/>
          </a:stretch>
        </p:blipFill>
        <p:spPr bwMode="auto">
          <a:xfrm>
            <a:off x="228600" y="990600"/>
            <a:ext cx="1314450" cy="1330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4"/>
          <p:cNvSpPr>
            <a:spLocks noChangeArrowheads="1"/>
          </p:cNvSpPr>
          <p:nvPr/>
        </p:nvSpPr>
        <p:spPr bwMode="auto">
          <a:xfrm>
            <a:off x="7774714" y="3209365"/>
            <a:ext cx="1369286" cy="738664"/>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en-US" sz="1400" kern="1200" dirty="0">
                <a:solidFill>
                  <a:prstClr val="white"/>
                </a:solidFill>
                <a:latin typeface="Segoe" pitchFamily="34" charset="0"/>
                <a:ea typeface="新細明體" charset="-120"/>
                <a:cs typeface="+mn-cs"/>
              </a:rPr>
              <a:t>System Center</a:t>
            </a:r>
          </a:p>
          <a:p>
            <a:pPr algn="l" rtl="0" fontAlgn="base">
              <a:spcBef>
                <a:spcPct val="0"/>
              </a:spcBef>
              <a:spcAft>
                <a:spcPct val="0"/>
              </a:spcAft>
            </a:pPr>
            <a:r>
              <a:rPr kumimoji="1" lang="en-US" sz="1400" kern="1200" dirty="0">
                <a:solidFill>
                  <a:prstClr val="white"/>
                </a:solidFill>
                <a:latin typeface="Segoe" pitchFamily="34" charset="0"/>
                <a:ea typeface="新細明體" charset="-120"/>
                <a:cs typeface="+mn-cs"/>
              </a:rPr>
              <a:t>Virtual App</a:t>
            </a:r>
          </a:p>
          <a:p>
            <a:pPr algn="l" rtl="0" fontAlgn="base">
              <a:spcBef>
                <a:spcPct val="0"/>
              </a:spcBef>
              <a:spcAft>
                <a:spcPct val="0"/>
              </a:spcAft>
            </a:pPr>
            <a:r>
              <a:rPr kumimoji="1" lang="en-US" sz="1400" kern="1200" dirty="0">
                <a:solidFill>
                  <a:prstClr val="white"/>
                </a:solidFill>
                <a:latin typeface="Segoe" pitchFamily="34" charset="0"/>
                <a:ea typeface="新細明體" charset="-120"/>
                <a:cs typeface="+mn-cs"/>
              </a:rPr>
              <a:t>Server</a:t>
            </a:r>
          </a:p>
        </p:txBody>
      </p:sp>
      <p:grpSp>
        <p:nvGrpSpPr>
          <p:cNvPr id="2" name="Group 46"/>
          <p:cNvGrpSpPr>
            <a:grpSpLocks/>
          </p:cNvGrpSpPr>
          <p:nvPr/>
        </p:nvGrpSpPr>
        <p:grpSpPr bwMode="auto">
          <a:xfrm>
            <a:off x="40408" y="2371725"/>
            <a:ext cx="2075730" cy="1688509"/>
            <a:chOff x="-18172" y="2447925"/>
            <a:chExt cx="2075572" cy="1687993"/>
          </a:xfrm>
        </p:grpSpPr>
        <p:pic>
          <p:nvPicPr>
            <p:cNvPr id="35" name="Picture 25" descr="Server-Left"/>
            <p:cNvPicPr>
              <a:picLocks noChangeAspect="1" noChangeArrowheads="1"/>
            </p:cNvPicPr>
            <p:nvPr/>
          </p:nvPicPr>
          <p:blipFill>
            <a:blip r:embed="rId4"/>
            <a:srcRect/>
            <a:stretch>
              <a:fillRect/>
            </a:stretch>
          </p:blipFill>
          <p:spPr bwMode="auto">
            <a:xfrm>
              <a:off x="1119188" y="2447925"/>
              <a:ext cx="938212" cy="1590675"/>
            </a:xfrm>
            <a:prstGeom prst="rect">
              <a:avLst/>
            </a:prstGeom>
            <a:noFill/>
            <a:ln w="9525">
              <a:noFill/>
              <a:miter lim="800000"/>
              <a:headEnd/>
              <a:tailEnd/>
            </a:ln>
          </p:spPr>
        </p:pic>
        <p:sp>
          <p:nvSpPr>
            <p:cNvPr id="36" name="Rectangle 53"/>
            <p:cNvSpPr>
              <a:spLocks noChangeArrowheads="1"/>
            </p:cNvSpPr>
            <p:nvPr/>
          </p:nvSpPr>
          <p:spPr bwMode="auto">
            <a:xfrm>
              <a:off x="-18172" y="3305175"/>
              <a:ext cx="1200878" cy="830743"/>
            </a:xfrm>
            <a:prstGeom prst="rect">
              <a:avLst/>
            </a:prstGeom>
            <a:noFill/>
            <a:ln w="9525">
              <a:noFill/>
              <a:miter lim="800000"/>
              <a:headEnd/>
              <a:tailEnd/>
            </a:ln>
          </p:spPr>
          <p:txBody>
            <a:bodyPr wrap="none">
              <a:spAutoFit/>
            </a:bodyPr>
            <a:lstStyle/>
            <a:p>
              <a:pPr algn="r" rtl="0" fontAlgn="base">
                <a:spcBef>
                  <a:spcPct val="0"/>
                </a:spcBef>
                <a:spcAft>
                  <a:spcPct val="0"/>
                </a:spcAft>
              </a:pPr>
              <a:r>
                <a:rPr kumimoji="1" lang="en-US" sz="1200" kern="1200" dirty="0">
                  <a:solidFill>
                    <a:prstClr val="white"/>
                  </a:solidFill>
                  <a:latin typeface="Segoe" pitchFamily="34" charset="0"/>
                  <a:ea typeface="新細明體" charset="-120"/>
                  <a:cs typeface="+mn-cs"/>
                </a:rPr>
                <a:t>DEM</a:t>
              </a:r>
            </a:p>
            <a:p>
              <a:pPr algn="r" rtl="0" fontAlgn="base">
                <a:spcBef>
                  <a:spcPct val="0"/>
                </a:spcBef>
                <a:spcAft>
                  <a:spcPct val="0"/>
                </a:spcAft>
              </a:pPr>
              <a:r>
                <a:rPr kumimoji="1" lang="en-US" sz="1200" kern="1200" dirty="0">
                  <a:solidFill>
                    <a:prstClr val="white"/>
                  </a:solidFill>
                  <a:latin typeface="Segoe" pitchFamily="34" charset="0"/>
                  <a:ea typeface="新細明體" charset="-120"/>
                  <a:cs typeface="+mn-cs"/>
                </a:rPr>
                <a:t>System Center</a:t>
              </a:r>
              <a:br>
                <a:rPr kumimoji="1" lang="en-US" sz="1200" kern="1200" dirty="0">
                  <a:solidFill>
                    <a:prstClr val="white"/>
                  </a:solidFill>
                  <a:latin typeface="Segoe" pitchFamily="34" charset="0"/>
                  <a:ea typeface="新細明體" charset="-120"/>
                  <a:cs typeface="+mn-cs"/>
                </a:rPr>
              </a:br>
              <a:r>
                <a:rPr kumimoji="1" lang="en-US" sz="1200" kern="1200" dirty="0">
                  <a:solidFill>
                    <a:prstClr val="white"/>
                  </a:solidFill>
                  <a:latin typeface="Segoe" pitchFamily="34" charset="0"/>
                  <a:ea typeface="新細明體" charset="-120"/>
                  <a:cs typeface="+mn-cs"/>
                </a:rPr>
                <a:t>Operations</a:t>
              </a:r>
              <a:br>
                <a:rPr kumimoji="1" lang="en-US" sz="1200" kern="1200" dirty="0">
                  <a:solidFill>
                    <a:prstClr val="white"/>
                  </a:solidFill>
                  <a:latin typeface="Segoe" pitchFamily="34" charset="0"/>
                  <a:ea typeface="新細明體" charset="-120"/>
                  <a:cs typeface="+mn-cs"/>
                </a:rPr>
              </a:br>
              <a:r>
                <a:rPr kumimoji="1" lang="en-US" sz="1200" kern="1200" dirty="0">
                  <a:solidFill>
                    <a:prstClr val="white"/>
                  </a:solidFill>
                  <a:latin typeface="Segoe" pitchFamily="34" charset="0"/>
                  <a:ea typeface="新細明體" charset="-120"/>
                  <a:cs typeface="+mn-cs"/>
                </a:rPr>
                <a:t>Manager 2007</a:t>
              </a:r>
            </a:p>
          </p:txBody>
        </p:sp>
      </p:grpSp>
      <p:pic>
        <p:nvPicPr>
          <p:cNvPr id="37" name="Picture 5" descr="MDOP_white"/>
          <p:cNvPicPr>
            <a:picLocks noChangeAspect="1" noChangeArrowheads="1"/>
          </p:cNvPicPr>
          <p:nvPr/>
        </p:nvPicPr>
        <p:blipFill>
          <a:blip r:embed="rId5"/>
          <a:srcRect/>
          <a:stretch>
            <a:fillRect/>
          </a:stretch>
        </p:blipFill>
        <p:spPr bwMode="auto">
          <a:xfrm>
            <a:off x="259829" y="559633"/>
            <a:ext cx="3886200" cy="650875"/>
          </a:xfrm>
          <a:prstGeom prst="rect">
            <a:avLst/>
          </a:prstGeom>
          <a:noFill/>
          <a:ln w="9525">
            <a:noFill/>
            <a:miter lim="800000"/>
            <a:headEnd/>
            <a:tailEnd/>
          </a:ln>
        </p:spPr>
      </p:pic>
      <p:pic>
        <p:nvPicPr>
          <p:cNvPr id="38" name="Picture 6" descr="AGPM"/>
          <p:cNvPicPr>
            <a:picLocks noChangeAspect="1" noChangeArrowheads="1"/>
          </p:cNvPicPr>
          <p:nvPr/>
        </p:nvPicPr>
        <p:blipFill>
          <a:blip r:embed="rId6"/>
          <a:srcRect/>
          <a:stretch>
            <a:fillRect/>
          </a:stretch>
        </p:blipFill>
        <p:spPr bwMode="auto">
          <a:xfrm>
            <a:off x="3087688" y="4433888"/>
            <a:ext cx="2398712" cy="517525"/>
          </a:xfrm>
          <a:prstGeom prst="rect">
            <a:avLst/>
          </a:prstGeom>
          <a:noFill/>
          <a:ln w="9525">
            <a:noFill/>
            <a:miter lim="800000"/>
            <a:headEnd/>
            <a:tailEnd/>
          </a:ln>
        </p:spPr>
      </p:pic>
      <p:grpSp>
        <p:nvGrpSpPr>
          <p:cNvPr id="3" name="Group 23"/>
          <p:cNvGrpSpPr>
            <a:grpSpLocks/>
          </p:cNvGrpSpPr>
          <p:nvPr/>
        </p:nvGrpSpPr>
        <p:grpSpPr bwMode="auto">
          <a:xfrm>
            <a:off x="396875" y="4425950"/>
            <a:ext cx="3012971" cy="780723"/>
            <a:chOff x="396875" y="4425950"/>
            <a:chExt cx="3012971" cy="780723"/>
          </a:xfrm>
        </p:grpSpPr>
        <p:pic>
          <p:nvPicPr>
            <p:cNvPr id="40" name="Picture 7" descr="AIS"/>
            <p:cNvPicPr>
              <a:picLocks noChangeAspect="1" noChangeArrowheads="1"/>
            </p:cNvPicPr>
            <p:nvPr/>
          </p:nvPicPr>
          <p:blipFill>
            <a:blip r:embed="rId7"/>
            <a:srcRect/>
            <a:stretch>
              <a:fillRect/>
            </a:stretch>
          </p:blipFill>
          <p:spPr bwMode="auto">
            <a:xfrm>
              <a:off x="396875" y="4425950"/>
              <a:ext cx="2017713" cy="504825"/>
            </a:xfrm>
            <a:prstGeom prst="rect">
              <a:avLst/>
            </a:prstGeom>
            <a:noFill/>
            <a:ln w="9525">
              <a:noFill/>
              <a:miter lim="800000"/>
              <a:headEnd/>
              <a:tailEnd/>
            </a:ln>
          </p:spPr>
        </p:pic>
        <p:sp>
          <p:nvSpPr>
            <p:cNvPr id="41" name="Rectangle 11"/>
            <p:cNvSpPr>
              <a:spLocks noChangeArrowheads="1"/>
            </p:cNvSpPr>
            <p:nvPr/>
          </p:nvSpPr>
          <p:spPr bwMode="auto">
            <a:xfrm>
              <a:off x="827088" y="4945063"/>
              <a:ext cx="2582758" cy="261610"/>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zh-TW" altLang="en-US" sz="1100" b="1" i="1" kern="1200" dirty="0">
                  <a:solidFill>
                    <a:prstClr val="black"/>
                  </a:solidFill>
                  <a:latin typeface="微軟正黑體"/>
                  <a:ea typeface="微軟正黑體"/>
                  <a:cs typeface="+mn-cs"/>
                </a:rPr>
                <a:t>轉換軟體盤點資料變成有用的商業智慧</a:t>
              </a:r>
              <a:endParaRPr kumimoji="1" lang="en-US" sz="1100" b="1" i="1" kern="1200" dirty="0">
                <a:solidFill>
                  <a:prstClr val="black"/>
                </a:solidFill>
                <a:latin typeface="微軟正黑體"/>
                <a:ea typeface="微軟正黑體"/>
                <a:cs typeface="+mn-cs"/>
              </a:endParaRPr>
            </a:p>
          </p:txBody>
        </p:sp>
      </p:grpSp>
      <p:sp>
        <p:nvSpPr>
          <p:cNvPr id="42" name="Rectangle 12"/>
          <p:cNvSpPr>
            <a:spLocks noChangeArrowheads="1"/>
          </p:cNvSpPr>
          <p:nvPr/>
        </p:nvSpPr>
        <p:spPr bwMode="auto">
          <a:xfrm>
            <a:off x="3581400" y="4945063"/>
            <a:ext cx="1877437" cy="261610"/>
          </a:xfrm>
          <a:prstGeom prst="rect">
            <a:avLst/>
          </a:prstGeom>
          <a:noFill/>
          <a:ln w="9525">
            <a:noFill/>
            <a:miter lim="800000"/>
            <a:headEnd/>
            <a:tailEnd/>
          </a:ln>
        </p:spPr>
        <p:txBody>
          <a:bodyPr wrap="none">
            <a:spAutoFit/>
          </a:bodyPr>
          <a:lstStyle/>
          <a:p>
            <a:pPr algn="l" rtl="0" fontAlgn="base">
              <a:spcBef>
                <a:spcPct val="0"/>
              </a:spcBef>
              <a:spcAft>
                <a:spcPct val="0"/>
              </a:spcAft>
            </a:pPr>
            <a:r>
              <a:rPr kumimoji="1" lang="zh-TW" altLang="en-US" sz="1100" b="1" i="1" kern="1200" dirty="0">
                <a:solidFill>
                  <a:prstClr val="black"/>
                </a:solidFill>
                <a:latin typeface="微軟正黑體" pitchFamily="34" charset="-120"/>
                <a:ea typeface="微軟正黑體" pitchFamily="34" charset="-120"/>
                <a:cs typeface="+mn-cs"/>
              </a:rPr>
              <a:t>經由變更管理強化群組原則</a:t>
            </a:r>
            <a:endParaRPr kumimoji="1" lang="en-US" sz="1100" b="1" i="1" kern="1200" dirty="0">
              <a:solidFill>
                <a:prstClr val="black"/>
              </a:solidFill>
              <a:latin typeface="微軟正黑體" pitchFamily="34" charset="-120"/>
              <a:ea typeface="微軟正黑體" pitchFamily="34" charset="-120"/>
              <a:cs typeface="+mn-cs"/>
            </a:endParaRPr>
          </a:p>
        </p:txBody>
      </p:sp>
      <p:grpSp>
        <p:nvGrpSpPr>
          <p:cNvPr id="4" name="Group 24"/>
          <p:cNvGrpSpPr>
            <a:grpSpLocks/>
          </p:cNvGrpSpPr>
          <p:nvPr/>
        </p:nvGrpSpPr>
        <p:grpSpPr bwMode="auto">
          <a:xfrm>
            <a:off x="320675" y="5603875"/>
            <a:ext cx="3276600" cy="858510"/>
            <a:chOff x="320675" y="5603875"/>
            <a:chExt cx="3276600" cy="858510"/>
          </a:xfrm>
        </p:grpSpPr>
        <p:pic>
          <p:nvPicPr>
            <p:cNvPr id="44" name="Picture 9" descr="SCDEM"/>
            <p:cNvPicPr>
              <a:picLocks noChangeAspect="1" noChangeArrowheads="1"/>
            </p:cNvPicPr>
            <p:nvPr/>
          </p:nvPicPr>
          <p:blipFill>
            <a:blip r:embed="rId8"/>
            <a:srcRect/>
            <a:stretch>
              <a:fillRect/>
            </a:stretch>
          </p:blipFill>
          <p:spPr bwMode="auto">
            <a:xfrm>
              <a:off x="320675" y="5603875"/>
              <a:ext cx="2868613" cy="587375"/>
            </a:xfrm>
            <a:prstGeom prst="rect">
              <a:avLst/>
            </a:prstGeom>
            <a:noFill/>
            <a:ln w="9525">
              <a:noFill/>
              <a:miter lim="800000"/>
              <a:headEnd/>
              <a:tailEnd/>
            </a:ln>
          </p:spPr>
        </p:pic>
        <p:sp>
          <p:nvSpPr>
            <p:cNvPr id="45" name="Rectangle 14"/>
            <p:cNvSpPr>
              <a:spLocks noChangeArrowheads="1"/>
            </p:cNvSpPr>
            <p:nvPr/>
          </p:nvSpPr>
          <p:spPr bwMode="auto">
            <a:xfrm>
              <a:off x="862013" y="6200775"/>
              <a:ext cx="2735262" cy="261610"/>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sz="1100" b="1" i="1" kern="1200" dirty="0">
                  <a:solidFill>
                    <a:prstClr val="black"/>
                  </a:solidFill>
                  <a:latin typeface="微軟正黑體" pitchFamily="34" charset="-120"/>
                  <a:ea typeface="微軟正黑體" pitchFamily="34" charset="-120"/>
                  <a:cs typeface="+mn-cs"/>
                </a:rPr>
                <a:t>主動管理程式及作業系統的錯誤</a:t>
              </a:r>
              <a:endParaRPr kumimoji="1" lang="en-US" sz="1100" b="1" i="1" kern="1200" dirty="0">
                <a:solidFill>
                  <a:prstClr val="black"/>
                </a:solidFill>
                <a:latin typeface="微軟正黑體" pitchFamily="34" charset="-120"/>
                <a:ea typeface="微軟正黑體" pitchFamily="34" charset="-120"/>
                <a:cs typeface="+mn-cs"/>
              </a:endParaRPr>
            </a:p>
          </p:txBody>
        </p:sp>
      </p:grpSp>
      <p:grpSp>
        <p:nvGrpSpPr>
          <p:cNvPr id="5" name="Group 25"/>
          <p:cNvGrpSpPr>
            <a:grpSpLocks/>
          </p:cNvGrpSpPr>
          <p:nvPr/>
        </p:nvGrpSpPr>
        <p:grpSpPr bwMode="auto">
          <a:xfrm>
            <a:off x="3505200" y="5651500"/>
            <a:ext cx="2624138" cy="810885"/>
            <a:chOff x="3505200" y="5651500"/>
            <a:chExt cx="2624137" cy="810885"/>
          </a:xfrm>
        </p:grpSpPr>
        <p:pic>
          <p:nvPicPr>
            <p:cNvPr id="47" name="Picture 8" descr="DaRT"/>
            <p:cNvPicPr>
              <a:picLocks noChangeAspect="1" noChangeArrowheads="1"/>
            </p:cNvPicPr>
            <p:nvPr/>
          </p:nvPicPr>
          <p:blipFill>
            <a:blip r:embed="rId9"/>
            <a:srcRect/>
            <a:stretch>
              <a:fillRect/>
            </a:stretch>
          </p:blipFill>
          <p:spPr bwMode="auto">
            <a:xfrm>
              <a:off x="3505200" y="5651500"/>
              <a:ext cx="2182812" cy="538163"/>
            </a:xfrm>
            <a:prstGeom prst="rect">
              <a:avLst/>
            </a:prstGeom>
            <a:noFill/>
            <a:ln w="9525">
              <a:noFill/>
              <a:miter lim="800000"/>
              <a:headEnd/>
              <a:tailEnd/>
            </a:ln>
          </p:spPr>
        </p:pic>
        <p:sp>
          <p:nvSpPr>
            <p:cNvPr id="48" name="Rectangle 15"/>
            <p:cNvSpPr>
              <a:spLocks noChangeArrowheads="1"/>
            </p:cNvSpPr>
            <p:nvPr/>
          </p:nvSpPr>
          <p:spPr bwMode="auto">
            <a:xfrm>
              <a:off x="3995737" y="6200775"/>
              <a:ext cx="2133600" cy="261610"/>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sz="1100" b="1" i="1" kern="1200" dirty="0">
                  <a:solidFill>
                    <a:prstClr val="black"/>
                  </a:solidFill>
                  <a:latin typeface="微軟正黑體" pitchFamily="34" charset="-120"/>
                  <a:ea typeface="微軟正黑體" pitchFamily="34" charset="-120"/>
                  <a:cs typeface="+mn-cs"/>
                </a:rPr>
                <a:t>強大的工具加速電腦修復</a:t>
              </a:r>
              <a:endParaRPr kumimoji="1" lang="en-US" sz="1100" b="1" i="1" kern="1200" dirty="0">
                <a:solidFill>
                  <a:prstClr val="black"/>
                </a:solidFill>
                <a:latin typeface="微軟正黑體" pitchFamily="34" charset="-120"/>
                <a:ea typeface="微軟正黑體" pitchFamily="34" charset="-120"/>
                <a:cs typeface="+mn-cs"/>
              </a:endParaRPr>
            </a:p>
          </p:txBody>
        </p:sp>
      </p:grpSp>
      <p:pic>
        <p:nvPicPr>
          <p:cNvPr id="49" name="Picture 4" descr="MDOP Suite - Landscape"/>
          <p:cNvPicPr>
            <a:picLocks noChangeAspect="1" noChangeArrowheads="1"/>
          </p:cNvPicPr>
          <p:nvPr/>
        </p:nvPicPr>
        <p:blipFill>
          <a:blip r:embed="rId10"/>
          <a:srcRect/>
          <a:stretch>
            <a:fillRect/>
          </a:stretch>
        </p:blipFill>
        <p:spPr bwMode="auto">
          <a:xfrm>
            <a:off x="1676400" y="1219200"/>
            <a:ext cx="6172200" cy="2620963"/>
          </a:xfrm>
          <a:prstGeom prst="rect">
            <a:avLst/>
          </a:prstGeom>
          <a:noFill/>
          <a:ln w="9525">
            <a:noFill/>
            <a:miter lim="800000"/>
            <a:headEnd/>
            <a:tailEnd/>
          </a:ln>
        </p:spPr>
      </p:pic>
      <p:grpSp>
        <p:nvGrpSpPr>
          <p:cNvPr id="6" name="Group 21"/>
          <p:cNvGrpSpPr>
            <a:grpSpLocks/>
          </p:cNvGrpSpPr>
          <p:nvPr/>
        </p:nvGrpSpPr>
        <p:grpSpPr bwMode="auto">
          <a:xfrm>
            <a:off x="6172200" y="4419600"/>
            <a:ext cx="2667000" cy="956350"/>
            <a:chOff x="6172200" y="4419600"/>
            <a:chExt cx="2667000" cy="956350"/>
          </a:xfrm>
        </p:grpSpPr>
        <p:sp>
          <p:nvSpPr>
            <p:cNvPr id="51" name="Rectangle 13"/>
            <p:cNvSpPr>
              <a:spLocks noChangeArrowheads="1"/>
            </p:cNvSpPr>
            <p:nvPr/>
          </p:nvSpPr>
          <p:spPr bwMode="auto">
            <a:xfrm>
              <a:off x="6705600" y="4945063"/>
              <a:ext cx="2133600" cy="430887"/>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sz="1100" b="1" i="1" kern="1200" dirty="0">
                  <a:solidFill>
                    <a:prstClr val="black"/>
                  </a:solidFill>
                  <a:latin typeface="微軟正黑體" pitchFamily="34" charset="-120"/>
                  <a:ea typeface="微軟正黑體" pitchFamily="34" charset="-120"/>
                  <a:cs typeface="+mn-cs"/>
                </a:rPr>
                <a:t>透過動態的串流技術將軟體變成一項集中管理的服務</a:t>
              </a:r>
              <a:endParaRPr kumimoji="1" lang="en-US" sz="1100" b="1" i="1" kern="1200" dirty="0">
                <a:solidFill>
                  <a:prstClr val="black"/>
                </a:solidFill>
                <a:latin typeface="微軟正黑體" pitchFamily="34" charset="-120"/>
                <a:ea typeface="微軟正黑體" pitchFamily="34" charset="-120"/>
                <a:cs typeface="+mn-cs"/>
              </a:endParaRPr>
            </a:p>
          </p:txBody>
        </p:sp>
        <p:pic>
          <p:nvPicPr>
            <p:cNvPr id="52" name="Picture 2" descr="C:\Users\chajones\Desktop\Logo-MSAV.png"/>
            <p:cNvPicPr>
              <a:picLocks noChangeAspect="1" noChangeArrowheads="1"/>
            </p:cNvPicPr>
            <p:nvPr/>
          </p:nvPicPr>
          <p:blipFill>
            <a:blip r:embed="rId11"/>
            <a:srcRect/>
            <a:stretch>
              <a:fillRect/>
            </a:stretch>
          </p:blipFill>
          <p:spPr bwMode="auto">
            <a:xfrm>
              <a:off x="6172200" y="4419600"/>
              <a:ext cx="2057400" cy="534310"/>
            </a:xfrm>
            <a:prstGeom prst="rect">
              <a:avLst/>
            </a:prstGeom>
            <a:noFill/>
            <a:ln w="9525">
              <a:noFill/>
              <a:miter lim="800000"/>
              <a:headEnd/>
              <a:tailEnd/>
            </a:ln>
          </p:spPr>
        </p:pic>
      </p:grpSp>
      <p:grpSp>
        <p:nvGrpSpPr>
          <p:cNvPr id="7" name="Group 22"/>
          <p:cNvGrpSpPr>
            <a:grpSpLocks/>
          </p:cNvGrpSpPr>
          <p:nvPr/>
        </p:nvGrpSpPr>
        <p:grpSpPr bwMode="auto">
          <a:xfrm>
            <a:off x="6781800" y="5640391"/>
            <a:ext cx="2209800" cy="869256"/>
            <a:chOff x="6781800" y="5640321"/>
            <a:chExt cx="2209800" cy="869876"/>
          </a:xfrm>
        </p:grpSpPr>
        <p:pic>
          <p:nvPicPr>
            <p:cNvPr id="54" name="Picture 20" descr="EDV_white"/>
            <p:cNvPicPr>
              <a:picLocks noChangeAspect="1" noChangeArrowheads="1"/>
            </p:cNvPicPr>
            <p:nvPr/>
          </p:nvPicPr>
          <p:blipFill>
            <a:blip r:embed="rId12"/>
            <a:srcRect/>
            <a:stretch>
              <a:fillRect/>
            </a:stretch>
          </p:blipFill>
          <p:spPr bwMode="auto">
            <a:xfrm>
              <a:off x="6781800" y="5640321"/>
              <a:ext cx="2209800" cy="608079"/>
            </a:xfrm>
            <a:prstGeom prst="rect">
              <a:avLst/>
            </a:prstGeom>
            <a:noFill/>
            <a:ln w="9525">
              <a:noFill/>
              <a:miter lim="800000"/>
              <a:headEnd/>
              <a:tailEnd/>
            </a:ln>
          </p:spPr>
        </p:pic>
        <p:sp>
          <p:nvSpPr>
            <p:cNvPr id="55" name="Rectangle 11"/>
            <p:cNvSpPr>
              <a:spLocks noChangeArrowheads="1"/>
            </p:cNvSpPr>
            <p:nvPr/>
          </p:nvSpPr>
          <p:spPr bwMode="auto">
            <a:xfrm>
              <a:off x="6781800" y="6248400"/>
              <a:ext cx="2209800" cy="261797"/>
            </a:xfrm>
            <a:prstGeom prst="rect">
              <a:avLst/>
            </a:prstGeom>
            <a:noFill/>
            <a:ln w="9525">
              <a:noFill/>
              <a:miter lim="800000"/>
              <a:headEnd/>
              <a:tailEnd/>
            </a:ln>
          </p:spPr>
          <p:txBody>
            <a:bodyPr>
              <a:spAutoFit/>
            </a:bodyPr>
            <a:lstStyle/>
            <a:p>
              <a:pPr algn="l" rtl="0" fontAlgn="base">
                <a:spcBef>
                  <a:spcPct val="0"/>
                </a:spcBef>
                <a:spcAft>
                  <a:spcPct val="0"/>
                </a:spcAft>
              </a:pPr>
              <a:r>
                <a:rPr kumimoji="1" lang="zh-TW" altLang="en-US" sz="1100" b="1" i="1" kern="1200" dirty="0">
                  <a:solidFill>
                    <a:prstClr val="black"/>
                  </a:solidFill>
                  <a:latin typeface="微軟正黑體" pitchFamily="34" charset="-120"/>
                  <a:ea typeface="微軟正黑體" pitchFamily="34" charset="-120"/>
                  <a:cs typeface="+mn-cs"/>
                </a:rPr>
                <a:t>簡化部署與管理虛擬機器</a:t>
              </a:r>
              <a:endParaRPr kumimoji="1" lang="en-US" sz="1100" b="1" i="1" kern="1200" dirty="0">
                <a:solidFill>
                  <a:prstClr val="black"/>
                </a:solidFill>
                <a:latin typeface="微軟正黑體" pitchFamily="34" charset="-120"/>
                <a:ea typeface="微軟正黑體" pitchFamily="34" charset="-120"/>
                <a:cs typeface="+mn-cs"/>
              </a:endParaRPr>
            </a:p>
          </p:txBody>
        </p:sp>
      </p:grpSp>
      <p:sp>
        <p:nvSpPr>
          <p:cNvPr id="56" name="Explosion 1 55"/>
          <p:cNvSpPr/>
          <p:nvPr/>
        </p:nvSpPr>
        <p:spPr bwMode="auto">
          <a:xfrm>
            <a:off x="5943600" y="5715000"/>
            <a:ext cx="914400" cy="533400"/>
          </a:xfrm>
          <a:prstGeom prst="irregularSeal1">
            <a:avLst/>
          </a:prstGeom>
          <a:gradFill rotWithShape="1">
            <a:gsLst>
              <a:gs pos="0">
                <a:srgbClr val="5A6E18">
                  <a:lumMod val="60000"/>
                  <a:lumOff val="40000"/>
                </a:srgbClr>
              </a:gs>
              <a:gs pos="50000">
                <a:srgbClr val="5A6E18">
                  <a:lumMod val="60000"/>
                  <a:lumOff val="40000"/>
                </a:srgbClr>
              </a:gs>
              <a:gs pos="70000">
                <a:srgbClr val="5A6E18">
                  <a:lumMod val="60000"/>
                  <a:lumOff val="40000"/>
                </a:srgbClr>
              </a:gs>
              <a:gs pos="100000">
                <a:srgbClr val="92D050"/>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B641B">
                <a:satMod val="300000"/>
              </a:srgbClr>
            </a:contourClr>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r>
              <a:rPr lang="en-US" sz="1050" b="1" kern="1200" dirty="0">
                <a:solidFill>
                  <a:prstClr val="black"/>
                </a:solidFill>
                <a:effectLst>
                  <a:outerShdw blurRad="38100" dist="38100" dir="2700000" algn="tl">
                    <a:srgbClr val="000000">
                      <a:alpha val="43137"/>
                    </a:srgbClr>
                  </a:outerShdw>
                </a:effectLst>
                <a:latin typeface="Segoe" pitchFamily="34" charset="0"/>
                <a:ea typeface="微軟正黑體"/>
                <a:cs typeface="+mn-cs"/>
              </a:rPr>
              <a:t>New</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1274164"/>
          <a:ext cx="8382000" cy="5527531"/>
        </p:xfrm>
        <a:graphic>
          <a:graphicData uri="http://schemas.openxmlformats.org/drawingml/2006/table">
            <a:tbl>
              <a:tblPr firstRow="1" bandRow="1">
                <a:tableStyleId>{0E3FDE45-AF77-4B5C-9715-49D594BDF05E}</a:tableStyleId>
              </a:tblPr>
              <a:tblGrid>
                <a:gridCol w="1447800"/>
                <a:gridCol w="6934200"/>
              </a:tblGrid>
              <a:tr h="1175344">
                <a:tc>
                  <a:txBody>
                    <a:bodyPr/>
                    <a:lstStyle/>
                    <a:p>
                      <a:endParaRPr lang="en-US" sz="2000" dirty="0">
                        <a:latin typeface="Segoe UI" pitchFamily="34" charset="0"/>
                        <a:cs typeface="Segoe UI" pitchFamily="34" charset="0"/>
                      </a:endParaRPr>
                    </a:p>
                  </a:txBody>
                  <a:tcPr/>
                </a:tc>
                <a:tc>
                  <a:txBody>
                    <a:bodyPr/>
                    <a:lstStyle/>
                    <a:p>
                      <a:pPr lvl="0"/>
                      <a:r>
                        <a:rPr lang="zh-TW" alt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動態的應用程式互動</a:t>
                      </a:r>
                      <a:endParaRPr 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sz="2000" b="0" dirty="0" smtClean="0">
                          <a:effectLst/>
                          <a:latin typeface="Segoe UI" pitchFamily="34" charset="0"/>
                          <a:cs typeface="Segoe UI" pitchFamily="34" charset="0"/>
                        </a:rPr>
                        <a:t>動態套件組合 </a:t>
                      </a:r>
                      <a:r>
                        <a:rPr lang="en-US" altLang="zh-TW" sz="2000" dirty="0" smtClean="0">
                          <a:effectLst/>
                        </a:rPr>
                        <a:t>(</a:t>
                      </a:r>
                      <a:r>
                        <a:rPr lang="en-US" sz="2000" dirty="0" smtClean="0">
                          <a:effectLst/>
                        </a:rPr>
                        <a:t>Dynamic Suite Composition</a:t>
                      </a:r>
                      <a:r>
                        <a:rPr lang="en-US" altLang="zh-TW" sz="2000" dirty="0" smtClean="0">
                          <a:effectLst/>
                        </a:rPr>
                        <a:t>)</a:t>
                      </a:r>
                      <a:endParaRPr lang="en-US" sz="2000" b="0" dirty="0" smtClean="0">
                        <a:effectLst/>
                        <a:latin typeface="Segoe UI" pitchFamily="34" charset="0"/>
                        <a:cs typeface="Segoe UI" pitchFamily="34" charset="0"/>
                      </a:endParaRPr>
                    </a:p>
                    <a:p>
                      <a:pPr lvl="1"/>
                      <a:r>
                        <a:rPr lang="zh-TW" altLang="en-US" sz="2000" b="0" dirty="0" smtClean="0">
                          <a:effectLst/>
                          <a:latin typeface="Segoe UI" pitchFamily="34" charset="0"/>
                          <a:cs typeface="Segoe UI" pitchFamily="34" charset="0"/>
                        </a:rPr>
                        <a:t>管理員掌控虛擬應用程式環境的組成</a:t>
                      </a:r>
                      <a:r>
                        <a:rPr lang="en-US" sz="2000" b="0" dirty="0" smtClean="0">
                          <a:effectLst/>
                          <a:latin typeface="Segoe UI" pitchFamily="34" charset="0"/>
                          <a:cs typeface="Segoe UI" pitchFamily="34" charset="0"/>
                        </a:rPr>
                        <a:t> </a:t>
                      </a:r>
                    </a:p>
                  </a:txBody>
                  <a:tcPr/>
                </a:tc>
              </a:tr>
              <a:tr h="1972574">
                <a:tc>
                  <a:txBody>
                    <a:bodyPr/>
                    <a:lstStyle/>
                    <a:p>
                      <a:endParaRPr lang="en-US" sz="2000" dirty="0">
                        <a:latin typeface="Segoe UI" pitchFamily="34" charset="0"/>
                        <a:cs typeface="Segoe UI" pitchFamily="34" charset="0"/>
                      </a:endParaRPr>
                    </a:p>
                  </a:txBody>
                  <a:tcPr/>
                </a:tc>
                <a:tc>
                  <a:txBody>
                    <a:bodyPr/>
                    <a:lstStyle/>
                    <a:p>
                      <a:pPr lvl="0"/>
                      <a:r>
                        <a:rPr lang="zh-TW" alt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延伸可應用的規模</a:t>
                      </a:r>
                      <a:endParaRPr 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sz="2000" dirty="0" smtClean="0">
                          <a:solidFill>
                            <a:schemeClr val="tx1"/>
                          </a:solidFill>
                          <a:effectLst/>
                          <a:latin typeface="Segoe UI" pitchFamily="34" charset="0"/>
                          <a:cs typeface="Segoe UI" pitchFamily="34" charset="0"/>
                        </a:rPr>
                        <a:t>多種彈性的部署模式</a:t>
                      </a:r>
                      <a:endParaRPr lang="en-US" sz="2000" dirty="0" smtClean="0">
                        <a:solidFill>
                          <a:schemeClr val="tx1"/>
                        </a:solidFill>
                        <a:effectLst/>
                        <a:latin typeface="Segoe UI" pitchFamily="34" charset="0"/>
                        <a:cs typeface="Segoe UI" pitchFamily="34" charset="0"/>
                      </a:endParaRPr>
                    </a:p>
                    <a:p>
                      <a:pPr lvl="1"/>
                      <a:r>
                        <a:rPr lang="zh-TW" altLang="en-US" sz="2000" dirty="0" smtClean="0">
                          <a:solidFill>
                            <a:schemeClr val="tx1"/>
                          </a:solidFill>
                          <a:effectLst/>
                          <a:latin typeface="Segoe UI" pitchFamily="34" charset="0"/>
                          <a:cs typeface="Segoe UI" pitchFamily="34" charset="0"/>
                        </a:rPr>
                        <a:t>與 </a:t>
                      </a:r>
                      <a:r>
                        <a:rPr lang="en-US" altLang="zh-TW" sz="2000" dirty="0" smtClean="0">
                          <a:solidFill>
                            <a:schemeClr val="tx1"/>
                          </a:solidFill>
                          <a:effectLst/>
                          <a:latin typeface="Segoe UI" pitchFamily="34" charset="0"/>
                          <a:cs typeface="Segoe UI" pitchFamily="34" charset="0"/>
                        </a:rPr>
                        <a:t>SMS, SCCM </a:t>
                      </a:r>
                      <a:r>
                        <a:rPr lang="zh-TW" altLang="en-US" sz="2000" dirty="0" smtClean="0">
                          <a:solidFill>
                            <a:schemeClr val="tx1"/>
                          </a:solidFill>
                          <a:effectLst/>
                          <a:latin typeface="Segoe UI" pitchFamily="34" charset="0"/>
                          <a:cs typeface="Segoe UI" pitchFamily="34" charset="0"/>
                        </a:rPr>
                        <a:t>以及合作廠商的軟體派送機制 </a:t>
                      </a:r>
                      <a:r>
                        <a:rPr lang="en-US" altLang="zh-TW" sz="2000" dirty="0" smtClean="0">
                          <a:solidFill>
                            <a:schemeClr val="tx1"/>
                          </a:solidFill>
                          <a:effectLst/>
                          <a:latin typeface="Segoe UI" pitchFamily="34" charset="0"/>
                          <a:cs typeface="Segoe UI" pitchFamily="34" charset="0"/>
                        </a:rPr>
                        <a:t>(ESD)</a:t>
                      </a:r>
                      <a:r>
                        <a:rPr lang="zh-TW" altLang="en-US" sz="2000" dirty="0" smtClean="0">
                          <a:solidFill>
                            <a:schemeClr val="tx1"/>
                          </a:solidFill>
                          <a:effectLst/>
                          <a:latin typeface="Segoe UI" pitchFamily="34" charset="0"/>
                          <a:cs typeface="Segoe UI" pitchFamily="34" charset="0"/>
                        </a:rPr>
                        <a:t> 具備互通能力 </a:t>
                      </a:r>
                      <a:endParaRPr lang="en-US" sz="2000" dirty="0" smtClean="0">
                        <a:solidFill>
                          <a:schemeClr val="tx1"/>
                        </a:solidFill>
                        <a:effectLst/>
                        <a:latin typeface="Segoe UI" pitchFamily="34" charset="0"/>
                        <a:cs typeface="Segoe UI" pitchFamily="34" charset="0"/>
                      </a:endParaRPr>
                    </a:p>
                    <a:p>
                      <a:pPr lvl="1"/>
                      <a:r>
                        <a:rPr lang="zh-TW" altLang="en-US" sz="2000" dirty="0" smtClean="0">
                          <a:solidFill>
                            <a:schemeClr val="tx1"/>
                          </a:solidFill>
                          <a:effectLst/>
                          <a:latin typeface="Segoe UI" pitchFamily="34" charset="0"/>
                          <a:cs typeface="Segoe UI" pitchFamily="34" charset="0"/>
                        </a:rPr>
                        <a:t>單機模式 </a:t>
                      </a:r>
                      <a:r>
                        <a:rPr lang="en-US" altLang="zh-TW" sz="2000" dirty="0" smtClean="0">
                          <a:solidFill>
                            <a:schemeClr val="tx1"/>
                          </a:solidFill>
                          <a:effectLst/>
                          <a:latin typeface="Segoe UI" pitchFamily="34" charset="0"/>
                          <a:cs typeface="Segoe UI" pitchFamily="34" charset="0"/>
                        </a:rPr>
                        <a:t>(Standalone Mode)</a:t>
                      </a:r>
                      <a:endParaRPr lang="en-US" sz="2000" dirty="0" smtClean="0">
                        <a:solidFill>
                          <a:schemeClr val="tx1"/>
                        </a:solidFill>
                        <a:effectLst/>
                        <a:latin typeface="Segoe UI" pitchFamily="34" charset="0"/>
                        <a:cs typeface="Segoe UI" pitchFamily="34" charset="0"/>
                      </a:endParaRPr>
                    </a:p>
                    <a:p>
                      <a:pPr lvl="1"/>
                      <a:r>
                        <a:rPr lang="zh-TW" altLang="en-US" sz="2000" dirty="0" smtClean="0">
                          <a:solidFill>
                            <a:schemeClr val="tx1"/>
                          </a:solidFill>
                          <a:effectLst/>
                          <a:latin typeface="Segoe UI" pitchFamily="34" charset="0"/>
                          <a:cs typeface="Segoe UI" pitchFamily="34" charset="0"/>
                        </a:rPr>
                        <a:t>增加支援度</a:t>
                      </a:r>
                      <a:endParaRPr lang="en-US" sz="2000" dirty="0">
                        <a:effectLst/>
                      </a:endParaRPr>
                    </a:p>
                  </a:txBody>
                  <a:tcPr/>
                </a:tc>
              </a:tr>
              <a:tr h="1033253">
                <a:tc>
                  <a:txBody>
                    <a:bodyPr/>
                    <a:lstStyle/>
                    <a:p>
                      <a:endParaRPr lang="en-US" sz="2000" dirty="0">
                        <a:latin typeface="Segoe UI" pitchFamily="34" charset="0"/>
                        <a:cs typeface="Segoe UI" pitchFamily="34" charset="0"/>
                      </a:endParaRPr>
                    </a:p>
                  </a:txBody>
                  <a:tcPr/>
                </a:tc>
                <a:tc>
                  <a:txBody>
                    <a:bodyPr/>
                    <a:lstStyle/>
                    <a:p>
                      <a:pPr lvl="0"/>
                      <a:r>
                        <a:rPr lang="zh-TW" alt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全球化 </a:t>
                      </a:r>
                      <a:r>
                        <a:rPr lang="en-US" altLang="zh-TW"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(Globalization)</a:t>
                      </a:r>
                      <a:endParaRPr 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sz="2000" dirty="0" smtClean="0">
                          <a:solidFill>
                            <a:schemeClr val="tx1"/>
                          </a:solidFill>
                          <a:effectLst/>
                          <a:latin typeface="Segoe UI" pitchFamily="34" charset="0"/>
                          <a:cs typeface="Segoe UI" pitchFamily="34" charset="0"/>
                        </a:rPr>
                        <a:t>全球化與本地化 </a:t>
                      </a:r>
                      <a:r>
                        <a:rPr lang="en-US" altLang="zh-TW" sz="2000" dirty="0" smtClean="0">
                          <a:solidFill>
                            <a:schemeClr val="tx1"/>
                          </a:solidFill>
                          <a:effectLst/>
                          <a:latin typeface="Segoe UI" pitchFamily="34" charset="0"/>
                          <a:cs typeface="Segoe UI" pitchFamily="34" charset="0"/>
                        </a:rPr>
                        <a:t>(Localization)</a:t>
                      </a:r>
                      <a:endParaRPr lang="en-US" sz="2000" dirty="0" smtClean="0">
                        <a:solidFill>
                          <a:schemeClr val="tx1"/>
                        </a:solidFill>
                        <a:effectLst/>
                        <a:latin typeface="Segoe UI" pitchFamily="34" charset="0"/>
                        <a:cs typeface="Segoe UI" pitchFamily="34" charset="0"/>
                      </a:endParaRPr>
                    </a:p>
                    <a:p>
                      <a:pPr lvl="1">
                        <a:spcAft>
                          <a:spcPts val="600"/>
                        </a:spcAft>
                      </a:pPr>
                      <a:r>
                        <a:rPr lang="zh-TW" altLang="en-US" sz="2000" dirty="0" smtClean="0">
                          <a:solidFill>
                            <a:schemeClr val="tx1"/>
                          </a:solidFill>
                          <a:effectLst/>
                          <a:latin typeface="Segoe UI" pitchFamily="34" charset="0"/>
                          <a:cs typeface="Segoe UI" pitchFamily="34" charset="0"/>
                        </a:rPr>
                        <a:t>支援本地化的繁體中文應用程式與作業系統</a:t>
                      </a:r>
                      <a:endParaRPr lang="en-US" sz="2000" dirty="0">
                        <a:solidFill>
                          <a:schemeClr val="tx1"/>
                        </a:solidFill>
                        <a:effectLst/>
                        <a:latin typeface="Segoe UI" pitchFamily="34" charset="0"/>
                        <a:cs typeface="Segoe UI" pitchFamily="34" charset="0"/>
                      </a:endParaRPr>
                    </a:p>
                  </a:txBody>
                  <a:tcPr/>
                </a:tc>
              </a:tr>
              <a:tr h="1346360">
                <a:tc>
                  <a:txBody>
                    <a:bodyPr/>
                    <a:lstStyle/>
                    <a:p>
                      <a:endParaRPr lang="en-US" sz="2000" dirty="0">
                        <a:latin typeface="Segoe UI" pitchFamily="34" charset="0"/>
                        <a:cs typeface="Segoe UI" pitchFamily="34" charset="0"/>
                      </a:endParaRPr>
                    </a:p>
                  </a:txBody>
                  <a:tcPr/>
                </a:tc>
                <a:tc>
                  <a:txBody>
                    <a:bodyPr/>
                    <a:lstStyle/>
                    <a:p>
                      <a:pPr lvl="0"/>
                      <a:r>
                        <a:rPr lang="zh-TW" alt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微軟安全標準</a:t>
                      </a:r>
                      <a:endParaRPr lang="en-US" sz="2000" b="1"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en-US" sz="2000" dirty="0" smtClean="0">
                          <a:effectLst/>
                          <a:latin typeface="Segoe UI" pitchFamily="34" charset="0"/>
                          <a:cs typeface="Segoe UI" pitchFamily="34" charset="0"/>
                        </a:rPr>
                        <a:t>Secure Windows Initiative</a:t>
                      </a:r>
                    </a:p>
                    <a:p>
                      <a:pPr lvl="1"/>
                      <a:r>
                        <a:rPr lang="en-US" sz="2000" dirty="0" smtClean="0">
                          <a:effectLst/>
                          <a:latin typeface="Segoe UI" pitchFamily="34" charset="0"/>
                          <a:cs typeface="Segoe UI" pitchFamily="34" charset="0"/>
                        </a:rPr>
                        <a:t>Trustworthy Computing</a:t>
                      </a:r>
                    </a:p>
                    <a:p>
                      <a:pPr lvl="1"/>
                      <a:r>
                        <a:rPr lang="en-US" sz="2000" dirty="0" smtClean="0">
                          <a:effectLst/>
                          <a:latin typeface="Segoe UI" pitchFamily="34" charset="0"/>
                          <a:cs typeface="Segoe UI" pitchFamily="34" charset="0"/>
                        </a:rPr>
                        <a:t>Secure by Default</a:t>
                      </a:r>
                      <a:endParaRPr lang="en-US" sz="2000" dirty="0">
                        <a:effectLst/>
                      </a:endParaRPr>
                    </a:p>
                  </a:txBody>
                  <a:tcPr/>
                </a:tc>
              </a:tr>
            </a:tbl>
          </a:graphicData>
        </a:graphic>
      </p:graphicFrame>
      <p:pic>
        <p:nvPicPr>
          <p:cNvPr id="4" name="Picture 1" descr="C:\Users\chajones\AppData\Local\Microsoft\Windows\Temporary Internet Files\Content.IE5\SYQFP2KP\MCj01980960000[1].wmf"/>
          <p:cNvPicPr>
            <a:picLocks noChangeAspect="1" noChangeArrowheads="1"/>
          </p:cNvPicPr>
          <p:nvPr/>
        </p:nvPicPr>
        <p:blipFill>
          <a:blip r:embed="rId3"/>
          <a:srcRect t="12329" b="17534"/>
          <a:stretch>
            <a:fillRect/>
          </a:stretch>
        </p:blipFill>
        <p:spPr bwMode="auto">
          <a:xfrm rot="5400000">
            <a:off x="741755" y="1560907"/>
            <a:ext cx="726290" cy="914399"/>
          </a:xfrm>
          <a:prstGeom prst="rect">
            <a:avLst/>
          </a:prstGeom>
          <a:noFill/>
        </p:spPr>
      </p:pic>
      <p:grpSp>
        <p:nvGrpSpPr>
          <p:cNvPr id="2" name="Group 17"/>
          <p:cNvGrpSpPr>
            <a:grpSpLocks/>
          </p:cNvGrpSpPr>
          <p:nvPr/>
        </p:nvGrpSpPr>
        <p:grpSpPr bwMode="auto">
          <a:xfrm>
            <a:off x="533400" y="2910840"/>
            <a:ext cx="1143000" cy="990600"/>
            <a:chOff x="116" y="1157"/>
            <a:chExt cx="2452" cy="2461"/>
          </a:xfrm>
        </p:grpSpPr>
        <p:pic>
          <p:nvPicPr>
            <p:cNvPr id="6" name="Picture 18" descr="orange globe"/>
            <p:cNvPicPr>
              <a:picLocks noChangeAspect="1" noChangeArrowheads="1"/>
            </p:cNvPicPr>
            <p:nvPr/>
          </p:nvPicPr>
          <p:blipFill>
            <a:blip r:embed="rId4"/>
            <a:srcRect/>
            <a:stretch>
              <a:fillRect/>
            </a:stretch>
          </p:blipFill>
          <p:spPr bwMode="auto">
            <a:xfrm>
              <a:off x="116" y="1185"/>
              <a:ext cx="2452" cy="2433"/>
            </a:xfrm>
            <a:prstGeom prst="rect">
              <a:avLst/>
            </a:prstGeom>
            <a:noFill/>
            <a:ln w="9525">
              <a:noFill/>
              <a:miter lim="800000"/>
              <a:headEnd/>
              <a:tailEnd/>
            </a:ln>
          </p:spPr>
        </p:pic>
        <p:pic>
          <p:nvPicPr>
            <p:cNvPr id="7" name="Picture 19" descr="user business man"/>
            <p:cNvPicPr>
              <a:picLocks noChangeAspect="1" noChangeArrowheads="1"/>
            </p:cNvPicPr>
            <p:nvPr/>
          </p:nvPicPr>
          <p:blipFill>
            <a:blip r:embed="rId5">
              <a:lum bright="-6000"/>
            </a:blip>
            <a:srcRect/>
            <a:stretch>
              <a:fillRect/>
            </a:stretch>
          </p:blipFill>
          <p:spPr bwMode="auto">
            <a:xfrm>
              <a:off x="135" y="1696"/>
              <a:ext cx="296" cy="434"/>
            </a:xfrm>
            <a:prstGeom prst="rect">
              <a:avLst/>
            </a:prstGeom>
            <a:noFill/>
            <a:ln w="9525">
              <a:noFill/>
              <a:miter lim="800000"/>
              <a:headEnd/>
              <a:tailEnd/>
            </a:ln>
          </p:spPr>
        </p:pic>
        <p:pic>
          <p:nvPicPr>
            <p:cNvPr id="8" name="Picture 20" descr="user business user woman"/>
            <p:cNvPicPr>
              <a:picLocks noChangeAspect="1" noChangeArrowheads="1"/>
            </p:cNvPicPr>
            <p:nvPr/>
          </p:nvPicPr>
          <p:blipFill>
            <a:blip r:embed="rId6" cstate="email">
              <a:lum bright="-6000"/>
            </a:blip>
            <a:srcRect/>
            <a:stretch>
              <a:fillRect/>
            </a:stretch>
          </p:blipFill>
          <p:spPr bwMode="auto">
            <a:xfrm>
              <a:off x="156" y="2550"/>
              <a:ext cx="274" cy="404"/>
            </a:xfrm>
            <a:prstGeom prst="rect">
              <a:avLst/>
            </a:prstGeom>
            <a:noFill/>
            <a:ln w="9525">
              <a:noFill/>
              <a:miter lim="800000"/>
              <a:headEnd/>
              <a:tailEnd/>
            </a:ln>
          </p:spPr>
        </p:pic>
        <p:pic>
          <p:nvPicPr>
            <p:cNvPr id="9" name="Picture 21" descr="PC with flat panel"/>
            <p:cNvPicPr>
              <a:picLocks noChangeAspect="1" noChangeArrowheads="1"/>
            </p:cNvPicPr>
            <p:nvPr/>
          </p:nvPicPr>
          <p:blipFill>
            <a:blip r:embed="rId7" cstate="email"/>
            <a:srcRect/>
            <a:stretch>
              <a:fillRect/>
            </a:stretch>
          </p:blipFill>
          <p:spPr bwMode="auto">
            <a:xfrm>
              <a:off x="239" y="2610"/>
              <a:ext cx="521" cy="524"/>
            </a:xfrm>
            <a:prstGeom prst="rect">
              <a:avLst/>
            </a:prstGeom>
            <a:noFill/>
            <a:ln w="9525">
              <a:noFill/>
              <a:miter lim="800000"/>
              <a:headEnd/>
              <a:tailEnd/>
            </a:ln>
          </p:spPr>
        </p:pic>
        <p:grpSp>
          <p:nvGrpSpPr>
            <p:cNvPr id="5" name="Group 22"/>
            <p:cNvGrpSpPr>
              <a:grpSpLocks/>
            </p:cNvGrpSpPr>
            <p:nvPr/>
          </p:nvGrpSpPr>
          <p:grpSpPr bwMode="auto">
            <a:xfrm>
              <a:off x="961" y="2859"/>
              <a:ext cx="499" cy="474"/>
              <a:chOff x="871" y="2859"/>
              <a:chExt cx="499" cy="474"/>
            </a:xfrm>
          </p:grpSpPr>
          <p:pic>
            <p:nvPicPr>
              <p:cNvPr id="29" name="Picture 23" descr="user business casual man"/>
              <p:cNvPicPr>
                <a:picLocks noChangeAspect="1" noChangeArrowheads="1"/>
              </p:cNvPicPr>
              <p:nvPr/>
            </p:nvPicPr>
            <p:blipFill>
              <a:blip r:embed="rId8" cstate="email"/>
              <a:srcRect/>
              <a:stretch>
                <a:fillRect/>
              </a:stretch>
            </p:blipFill>
            <p:spPr bwMode="auto">
              <a:xfrm>
                <a:off x="871" y="2859"/>
                <a:ext cx="270" cy="394"/>
              </a:xfrm>
              <a:prstGeom prst="rect">
                <a:avLst/>
              </a:prstGeom>
              <a:noFill/>
              <a:ln w="9525">
                <a:noFill/>
                <a:miter lim="800000"/>
                <a:headEnd/>
                <a:tailEnd/>
              </a:ln>
            </p:spPr>
          </p:pic>
          <p:pic>
            <p:nvPicPr>
              <p:cNvPr id="30" name="Picture 24" descr="laptop notebook portable Computer"/>
              <p:cNvPicPr>
                <a:picLocks noChangeAspect="1" noChangeArrowheads="1"/>
              </p:cNvPicPr>
              <p:nvPr/>
            </p:nvPicPr>
            <p:blipFill>
              <a:blip r:embed="rId9" cstate="email"/>
              <a:srcRect/>
              <a:stretch>
                <a:fillRect/>
              </a:stretch>
            </p:blipFill>
            <p:spPr bwMode="auto">
              <a:xfrm>
                <a:off x="1010" y="2960"/>
                <a:ext cx="360" cy="373"/>
              </a:xfrm>
              <a:prstGeom prst="rect">
                <a:avLst/>
              </a:prstGeom>
              <a:noFill/>
              <a:ln w="9525">
                <a:noFill/>
                <a:miter lim="800000"/>
                <a:headEnd/>
                <a:tailEnd/>
              </a:ln>
            </p:spPr>
          </p:pic>
        </p:grpSp>
        <p:grpSp>
          <p:nvGrpSpPr>
            <p:cNvPr id="10" name="Group 25"/>
            <p:cNvGrpSpPr>
              <a:grpSpLocks/>
            </p:cNvGrpSpPr>
            <p:nvPr/>
          </p:nvGrpSpPr>
          <p:grpSpPr bwMode="auto">
            <a:xfrm>
              <a:off x="1720" y="2486"/>
              <a:ext cx="396" cy="484"/>
              <a:chOff x="1745" y="2576"/>
              <a:chExt cx="396" cy="484"/>
            </a:xfrm>
          </p:grpSpPr>
          <p:pic>
            <p:nvPicPr>
              <p:cNvPr id="27" name="Picture 26" descr="XP_Woman"/>
              <p:cNvPicPr>
                <a:picLocks noChangeAspect="1" noChangeArrowheads="1"/>
              </p:cNvPicPr>
              <p:nvPr/>
            </p:nvPicPr>
            <p:blipFill>
              <a:blip r:embed="rId10" cstate="email">
                <a:lum bright="12000"/>
              </a:blip>
              <a:srcRect/>
              <a:stretch>
                <a:fillRect/>
              </a:stretch>
            </p:blipFill>
            <p:spPr bwMode="auto">
              <a:xfrm>
                <a:off x="1860" y="2576"/>
                <a:ext cx="281" cy="411"/>
              </a:xfrm>
              <a:prstGeom prst="rect">
                <a:avLst/>
              </a:prstGeom>
              <a:noFill/>
              <a:ln w="9525">
                <a:noFill/>
                <a:miter lim="800000"/>
                <a:headEnd/>
                <a:tailEnd/>
              </a:ln>
            </p:spPr>
          </p:pic>
          <p:pic>
            <p:nvPicPr>
              <p:cNvPr id="28" name="Picture 27" descr="Pocket PC pda"/>
              <p:cNvPicPr>
                <a:picLocks noChangeAspect="1" noChangeArrowheads="1"/>
              </p:cNvPicPr>
              <p:nvPr/>
            </p:nvPicPr>
            <p:blipFill>
              <a:blip r:embed="rId11" cstate="email"/>
              <a:srcRect/>
              <a:stretch>
                <a:fillRect/>
              </a:stretch>
            </p:blipFill>
            <p:spPr bwMode="auto">
              <a:xfrm>
                <a:off x="1745" y="2721"/>
                <a:ext cx="161" cy="339"/>
              </a:xfrm>
              <a:prstGeom prst="rect">
                <a:avLst/>
              </a:prstGeom>
              <a:noFill/>
              <a:ln w="9525">
                <a:noFill/>
                <a:miter lim="800000"/>
                <a:headEnd/>
                <a:tailEnd/>
              </a:ln>
            </p:spPr>
          </p:pic>
        </p:grpSp>
        <p:grpSp>
          <p:nvGrpSpPr>
            <p:cNvPr id="11" name="Group 28"/>
            <p:cNvGrpSpPr>
              <a:grpSpLocks/>
            </p:cNvGrpSpPr>
            <p:nvPr/>
          </p:nvGrpSpPr>
          <p:grpSpPr bwMode="auto">
            <a:xfrm>
              <a:off x="1904" y="1837"/>
              <a:ext cx="366" cy="405"/>
              <a:chOff x="1955" y="1837"/>
              <a:chExt cx="366" cy="405"/>
            </a:xfrm>
          </p:grpSpPr>
          <p:pic>
            <p:nvPicPr>
              <p:cNvPr id="25" name="Picture 29" descr="user business user woman"/>
              <p:cNvPicPr>
                <a:picLocks noChangeAspect="1" noChangeArrowheads="1"/>
              </p:cNvPicPr>
              <p:nvPr/>
            </p:nvPicPr>
            <p:blipFill>
              <a:blip r:embed="rId6" cstate="email">
                <a:lum bright="-6000"/>
              </a:blip>
              <a:srcRect/>
              <a:stretch>
                <a:fillRect/>
              </a:stretch>
            </p:blipFill>
            <p:spPr bwMode="auto">
              <a:xfrm>
                <a:off x="2048" y="1837"/>
                <a:ext cx="273" cy="405"/>
              </a:xfrm>
              <a:prstGeom prst="rect">
                <a:avLst/>
              </a:prstGeom>
              <a:noFill/>
              <a:ln w="9525">
                <a:noFill/>
                <a:miter lim="800000"/>
                <a:headEnd/>
                <a:tailEnd/>
              </a:ln>
            </p:spPr>
          </p:pic>
          <p:pic>
            <p:nvPicPr>
              <p:cNvPr id="26" name="Picture 30" descr="Mobile cell Phone"/>
              <p:cNvPicPr>
                <a:picLocks noChangeAspect="1" noChangeArrowheads="1"/>
              </p:cNvPicPr>
              <p:nvPr/>
            </p:nvPicPr>
            <p:blipFill>
              <a:blip r:embed="rId12" cstate="email"/>
              <a:srcRect/>
              <a:stretch>
                <a:fillRect/>
              </a:stretch>
            </p:blipFill>
            <p:spPr bwMode="auto">
              <a:xfrm>
                <a:off x="1955" y="1883"/>
                <a:ext cx="147" cy="348"/>
              </a:xfrm>
              <a:prstGeom prst="rect">
                <a:avLst/>
              </a:prstGeom>
              <a:noFill/>
              <a:ln w="9525">
                <a:noFill/>
                <a:miter lim="800000"/>
                <a:headEnd/>
                <a:tailEnd/>
              </a:ln>
            </p:spPr>
          </p:pic>
        </p:grpSp>
        <p:grpSp>
          <p:nvGrpSpPr>
            <p:cNvPr id="12" name="Group 31"/>
            <p:cNvGrpSpPr>
              <a:grpSpLocks/>
            </p:cNvGrpSpPr>
            <p:nvPr/>
          </p:nvGrpSpPr>
          <p:grpSpPr bwMode="auto">
            <a:xfrm>
              <a:off x="1386" y="1157"/>
              <a:ext cx="602" cy="569"/>
              <a:chOff x="1341" y="1151"/>
              <a:chExt cx="602" cy="569"/>
            </a:xfrm>
          </p:grpSpPr>
          <p:pic>
            <p:nvPicPr>
              <p:cNvPr id="23" name="Picture 32" descr="PC with flat panel"/>
              <p:cNvPicPr>
                <a:picLocks noChangeAspect="1" noChangeArrowheads="1"/>
              </p:cNvPicPr>
              <p:nvPr/>
            </p:nvPicPr>
            <p:blipFill>
              <a:blip r:embed="rId7" cstate="email"/>
              <a:srcRect/>
              <a:stretch>
                <a:fillRect/>
              </a:stretch>
            </p:blipFill>
            <p:spPr bwMode="auto">
              <a:xfrm>
                <a:off x="1422" y="1196"/>
                <a:ext cx="521" cy="524"/>
              </a:xfrm>
              <a:prstGeom prst="rect">
                <a:avLst/>
              </a:prstGeom>
              <a:noFill/>
              <a:ln w="9525">
                <a:noFill/>
                <a:miter lim="800000"/>
                <a:headEnd/>
                <a:tailEnd/>
              </a:ln>
            </p:spPr>
          </p:pic>
          <p:pic>
            <p:nvPicPr>
              <p:cNvPr id="24" name="Picture 33" descr="user business casual man"/>
              <p:cNvPicPr>
                <a:picLocks noChangeAspect="1" noChangeArrowheads="1"/>
              </p:cNvPicPr>
              <p:nvPr/>
            </p:nvPicPr>
            <p:blipFill>
              <a:blip r:embed="rId13" cstate="email"/>
              <a:srcRect/>
              <a:stretch>
                <a:fillRect/>
              </a:stretch>
            </p:blipFill>
            <p:spPr bwMode="auto">
              <a:xfrm>
                <a:off x="1341" y="1151"/>
                <a:ext cx="270" cy="393"/>
              </a:xfrm>
              <a:prstGeom prst="rect">
                <a:avLst/>
              </a:prstGeom>
              <a:noFill/>
              <a:ln w="9525">
                <a:noFill/>
                <a:miter lim="800000"/>
                <a:headEnd/>
                <a:tailEnd/>
              </a:ln>
            </p:spPr>
          </p:pic>
        </p:grpSp>
        <p:grpSp>
          <p:nvGrpSpPr>
            <p:cNvPr id="13" name="Group 34"/>
            <p:cNvGrpSpPr>
              <a:grpSpLocks/>
            </p:cNvGrpSpPr>
            <p:nvPr/>
          </p:nvGrpSpPr>
          <p:grpSpPr bwMode="auto">
            <a:xfrm>
              <a:off x="539" y="1187"/>
              <a:ext cx="514" cy="551"/>
              <a:chOff x="488" y="1206"/>
              <a:chExt cx="514" cy="551"/>
            </a:xfrm>
          </p:grpSpPr>
          <p:pic>
            <p:nvPicPr>
              <p:cNvPr id="21" name="Picture 35" descr="XP_Woman"/>
              <p:cNvPicPr>
                <a:picLocks noChangeAspect="1" noChangeArrowheads="1"/>
              </p:cNvPicPr>
              <p:nvPr/>
            </p:nvPicPr>
            <p:blipFill>
              <a:blip r:embed="rId10" cstate="email">
                <a:lum bright="12000"/>
              </a:blip>
              <a:srcRect/>
              <a:stretch>
                <a:fillRect/>
              </a:stretch>
            </p:blipFill>
            <p:spPr bwMode="auto">
              <a:xfrm>
                <a:off x="488" y="1206"/>
                <a:ext cx="280" cy="412"/>
              </a:xfrm>
              <a:prstGeom prst="rect">
                <a:avLst/>
              </a:prstGeom>
              <a:noFill/>
              <a:ln w="9525">
                <a:noFill/>
                <a:miter lim="800000"/>
                <a:headEnd/>
                <a:tailEnd/>
              </a:ln>
            </p:spPr>
          </p:pic>
          <p:pic>
            <p:nvPicPr>
              <p:cNvPr id="22" name="Picture 36" descr="laptop notebook portable Computer"/>
              <p:cNvPicPr>
                <a:picLocks noChangeAspect="1" noChangeArrowheads="1"/>
              </p:cNvPicPr>
              <p:nvPr/>
            </p:nvPicPr>
            <p:blipFill>
              <a:blip r:embed="rId14" cstate="email"/>
              <a:srcRect/>
              <a:stretch>
                <a:fillRect/>
              </a:stretch>
            </p:blipFill>
            <p:spPr bwMode="auto">
              <a:xfrm>
                <a:off x="617" y="1357"/>
                <a:ext cx="385" cy="400"/>
              </a:xfrm>
              <a:prstGeom prst="rect">
                <a:avLst/>
              </a:prstGeom>
              <a:noFill/>
              <a:ln w="9525">
                <a:noFill/>
                <a:miter lim="800000"/>
                <a:headEnd/>
                <a:tailEnd/>
              </a:ln>
            </p:spPr>
          </p:pic>
        </p:grpSp>
        <p:pic>
          <p:nvPicPr>
            <p:cNvPr id="15" name="Picture 37" descr="connector stars - gold 7"/>
            <p:cNvPicPr>
              <a:picLocks noChangeAspect="1" noChangeArrowheads="1"/>
            </p:cNvPicPr>
            <p:nvPr/>
          </p:nvPicPr>
          <p:blipFill>
            <a:blip r:embed="rId15"/>
            <a:srcRect/>
            <a:stretch>
              <a:fillRect/>
            </a:stretch>
          </p:blipFill>
          <p:spPr bwMode="auto">
            <a:xfrm>
              <a:off x="396" y="1474"/>
              <a:ext cx="1620" cy="1584"/>
            </a:xfrm>
            <a:prstGeom prst="rect">
              <a:avLst/>
            </a:prstGeom>
            <a:noFill/>
            <a:ln w="9525">
              <a:noFill/>
              <a:miter lim="800000"/>
              <a:headEnd/>
              <a:tailEnd/>
            </a:ln>
          </p:spPr>
        </p:pic>
        <p:pic>
          <p:nvPicPr>
            <p:cNvPr id="16" name="Picture 38" descr="Server"/>
            <p:cNvPicPr>
              <a:picLocks noChangeAspect="1" noChangeArrowheads="1"/>
            </p:cNvPicPr>
            <p:nvPr/>
          </p:nvPicPr>
          <p:blipFill>
            <a:blip r:embed="rId16" cstate="email"/>
            <a:srcRect/>
            <a:stretch>
              <a:fillRect/>
            </a:stretch>
          </p:blipFill>
          <p:spPr bwMode="auto">
            <a:xfrm>
              <a:off x="1374" y="1929"/>
              <a:ext cx="237" cy="384"/>
            </a:xfrm>
            <a:prstGeom prst="rect">
              <a:avLst/>
            </a:prstGeom>
            <a:noFill/>
            <a:ln w="9525">
              <a:noFill/>
              <a:miter lim="800000"/>
              <a:headEnd/>
              <a:tailEnd/>
            </a:ln>
          </p:spPr>
        </p:pic>
        <p:pic>
          <p:nvPicPr>
            <p:cNvPr id="17" name="Picture 39" descr="user business user woman"/>
            <p:cNvPicPr>
              <a:picLocks noChangeAspect="1" noChangeArrowheads="1"/>
            </p:cNvPicPr>
            <p:nvPr/>
          </p:nvPicPr>
          <p:blipFill>
            <a:blip r:embed="rId17" cstate="email"/>
            <a:srcRect/>
            <a:stretch>
              <a:fillRect/>
            </a:stretch>
          </p:blipFill>
          <p:spPr bwMode="auto">
            <a:xfrm>
              <a:off x="1087" y="1922"/>
              <a:ext cx="259" cy="383"/>
            </a:xfrm>
            <a:prstGeom prst="rect">
              <a:avLst/>
            </a:prstGeom>
            <a:noFill/>
            <a:ln w="9525">
              <a:noFill/>
              <a:miter lim="800000"/>
              <a:headEnd/>
              <a:tailEnd/>
            </a:ln>
          </p:spPr>
        </p:pic>
        <p:pic>
          <p:nvPicPr>
            <p:cNvPr id="18" name="Picture 40" descr="Pocket PC pda"/>
            <p:cNvPicPr>
              <a:picLocks noChangeAspect="1" noChangeArrowheads="1"/>
            </p:cNvPicPr>
            <p:nvPr/>
          </p:nvPicPr>
          <p:blipFill>
            <a:blip r:embed="rId11" cstate="email"/>
            <a:srcRect/>
            <a:stretch>
              <a:fillRect/>
            </a:stretch>
          </p:blipFill>
          <p:spPr bwMode="auto">
            <a:xfrm>
              <a:off x="349" y="1901"/>
              <a:ext cx="161" cy="339"/>
            </a:xfrm>
            <a:prstGeom prst="rect">
              <a:avLst/>
            </a:prstGeom>
            <a:noFill/>
            <a:ln w="9525">
              <a:noFill/>
              <a:miter lim="800000"/>
              <a:headEnd/>
              <a:tailEnd/>
            </a:ln>
          </p:spPr>
        </p:pic>
        <p:pic>
          <p:nvPicPr>
            <p:cNvPr id="19" name="Picture 41" descr="Server"/>
            <p:cNvPicPr>
              <a:picLocks noChangeAspect="1" noChangeArrowheads="1"/>
            </p:cNvPicPr>
            <p:nvPr/>
          </p:nvPicPr>
          <p:blipFill>
            <a:blip r:embed="rId18" cstate="email"/>
            <a:srcRect/>
            <a:stretch>
              <a:fillRect/>
            </a:stretch>
          </p:blipFill>
          <p:spPr bwMode="auto">
            <a:xfrm>
              <a:off x="822" y="1930"/>
              <a:ext cx="239" cy="383"/>
            </a:xfrm>
            <a:prstGeom prst="rect">
              <a:avLst/>
            </a:prstGeom>
            <a:noFill/>
            <a:ln w="9525">
              <a:noFill/>
              <a:miter lim="800000"/>
              <a:headEnd/>
              <a:tailEnd/>
            </a:ln>
          </p:spPr>
        </p:pic>
        <p:pic>
          <p:nvPicPr>
            <p:cNvPr id="20" name="Picture 42" descr="Server"/>
            <p:cNvPicPr>
              <a:picLocks noChangeAspect="1" noChangeArrowheads="1"/>
            </p:cNvPicPr>
            <p:nvPr/>
          </p:nvPicPr>
          <p:blipFill>
            <a:blip r:embed="rId16" cstate="email"/>
            <a:srcRect/>
            <a:stretch>
              <a:fillRect/>
            </a:stretch>
          </p:blipFill>
          <p:spPr bwMode="auto">
            <a:xfrm>
              <a:off x="1094" y="2291"/>
              <a:ext cx="238" cy="383"/>
            </a:xfrm>
            <a:prstGeom prst="rect">
              <a:avLst/>
            </a:prstGeom>
            <a:noFill/>
            <a:ln w="9525">
              <a:noFill/>
              <a:miter lim="800000"/>
              <a:headEnd/>
              <a:tailEnd/>
            </a:ln>
          </p:spPr>
        </p:pic>
      </p:grpSp>
      <p:pic>
        <p:nvPicPr>
          <p:cNvPr id="31" name="Picture 3" descr="C:\Users\chajones\AppData\Local\Microsoft\Windows\Temporary Internet Files\Content.IE5\I4LVSML8\MCj04247800000[1].wmf"/>
          <p:cNvPicPr>
            <a:picLocks noChangeAspect="1" noChangeArrowheads="1"/>
          </p:cNvPicPr>
          <p:nvPr/>
        </p:nvPicPr>
        <p:blipFill>
          <a:blip r:embed="rId19"/>
          <a:srcRect/>
          <a:stretch>
            <a:fillRect/>
          </a:stretch>
        </p:blipFill>
        <p:spPr bwMode="auto">
          <a:xfrm>
            <a:off x="722238" y="4141470"/>
            <a:ext cx="765325" cy="762552"/>
          </a:xfrm>
          <a:prstGeom prst="rect">
            <a:avLst/>
          </a:prstGeom>
          <a:noFill/>
        </p:spPr>
      </p:pic>
      <p:pic>
        <p:nvPicPr>
          <p:cNvPr id="32" name="Picture 2" descr="C:\Users\chajones\AppData\Local\Microsoft\Windows\Temporary Internet Files\Content.IE5\I4LVSML8\MCj04326470000[1].png"/>
          <p:cNvPicPr>
            <a:picLocks noChangeAspect="1" noChangeArrowheads="1"/>
          </p:cNvPicPr>
          <p:nvPr/>
        </p:nvPicPr>
        <p:blipFill>
          <a:blip r:embed="rId20"/>
          <a:srcRect/>
          <a:stretch>
            <a:fillRect/>
          </a:stretch>
        </p:blipFill>
        <p:spPr bwMode="auto">
          <a:xfrm>
            <a:off x="628650" y="5105400"/>
            <a:ext cx="952500" cy="952500"/>
          </a:xfrm>
          <a:prstGeom prst="rect">
            <a:avLst/>
          </a:prstGeom>
          <a:noFill/>
        </p:spPr>
      </p:pic>
      <p:sp>
        <p:nvSpPr>
          <p:cNvPr id="33" name="Title 32"/>
          <p:cNvSpPr>
            <a:spLocks noGrp="1"/>
          </p:cNvSpPr>
          <p:nvPr>
            <p:ph type="title"/>
          </p:nvPr>
        </p:nvSpPr>
        <p:spPr>
          <a:xfrm>
            <a:off x="387054" y="228600"/>
            <a:ext cx="8375946" cy="1052596"/>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微軟應用程式虛擬化 </a:t>
            </a:r>
            <a:r>
              <a:rPr lang="en-US"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4.5 </a:t>
            </a:r>
            <a:br>
              <a:rPr lang="en-US"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投資的領域</a:t>
            </a:r>
            <a:endParaRPr lang="en-US" altLang="en-US" sz="40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p:cNvGraphicFramePr/>
          <p:nvPr/>
        </p:nvGraphicFramePr>
        <p:xfrm>
          <a:off x="380999" y="2338466"/>
          <a:ext cx="7069111" cy="441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3" name="Rectangle 33"/>
          <p:cNvSpPr>
            <a:spLocks noGrp="1" noChangeArrowheads="1"/>
          </p:cNvSpPr>
          <p:nvPr>
            <p:ph type="title"/>
          </p:nvPr>
        </p:nvSpPr>
        <p:spPr>
          <a:xfrm>
            <a:off x="216108" y="245178"/>
            <a:ext cx="8534400" cy="581698"/>
          </a:xfrm>
        </p:spPr>
        <p:txBody>
          <a:bodyPr>
            <a:noAutofit/>
          </a:bodyPr>
          <a:lstStyle/>
          <a:p>
            <a:pPr>
              <a:defRPr/>
            </a:pPr>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微軟應用程式虛擬化 </a:t>
            </a:r>
            <a:r>
              <a:rPr lang="en-US"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4.5</a:t>
            </a:r>
            <a:endParaRPr lang="en-US" altLang="en-US" sz="40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3795" name="Text Placeholder 25"/>
          <p:cNvSpPr>
            <a:spLocks noGrp="1"/>
          </p:cNvSpPr>
          <p:nvPr>
            <p:ph idx="1"/>
          </p:nvPr>
        </p:nvSpPr>
        <p:spPr>
          <a:xfrm>
            <a:off x="395990" y="976859"/>
            <a:ext cx="8382000" cy="1415772"/>
          </a:xfrm>
        </p:spPr>
        <p:txBody>
          <a:bodyPr>
            <a:noAutofit/>
          </a:bodyPr>
          <a:lstStyle/>
          <a:p>
            <a:r>
              <a:rPr lang="zh-TW" altLang="en-US" sz="2400" dirty="0" smtClean="0">
                <a:solidFill>
                  <a:schemeClr val="bg1"/>
                </a:solidFill>
                <a:effectLst>
                  <a:outerShdw blurRad="38100" dist="38100" dir="2700000" algn="tl">
                    <a:srgbClr val="000000">
                      <a:alpha val="43137"/>
                    </a:srgbClr>
                  </a:outerShdw>
                </a:effectLst>
              </a:rPr>
              <a:t>不需傳統的軟體安裝</a:t>
            </a:r>
            <a:endParaRPr lang="en-US" sz="2400" dirty="0" smtClean="0">
              <a:solidFill>
                <a:schemeClr val="bg1"/>
              </a:solidFill>
              <a:effectLst>
                <a:outerShdw blurRad="38100" dist="38100" dir="2700000" algn="tl">
                  <a:srgbClr val="000000">
                    <a:alpha val="43137"/>
                  </a:srgbClr>
                </a:outerShdw>
              </a:effectLst>
            </a:endParaRPr>
          </a:p>
          <a:p>
            <a:pPr lvl="1"/>
            <a:r>
              <a:rPr lang="zh-TW" altLang="en-US" sz="2400" dirty="0" smtClean="0">
                <a:solidFill>
                  <a:schemeClr val="bg1"/>
                </a:solidFill>
                <a:effectLst>
                  <a:outerShdw blurRad="38100" dist="38100" dir="2700000" algn="tl">
                    <a:srgbClr val="000000">
                      <a:alpha val="43137"/>
                    </a:srgbClr>
                  </a:outerShdw>
                </a:effectLst>
              </a:rPr>
              <a:t>使用者登入之後就能使用應用程式</a:t>
            </a:r>
            <a:endParaRPr lang="en-US" sz="2400" dirty="0" smtClean="0">
              <a:solidFill>
                <a:schemeClr val="bg1"/>
              </a:solidFill>
              <a:effectLst>
                <a:outerShdw blurRad="38100" dist="38100" dir="2700000" algn="tl">
                  <a:srgbClr val="000000">
                    <a:alpha val="43137"/>
                  </a:srgbClr>
                </a:outerShdw>
              </a:effectLst>
            </a:endParaRPr>
          </a:p>
          <a:p>
            <a:pPr lvl="1"/>
            <a:r>
              <a:rPr lang="zh-TW" altLang="en-US" sz="2400" dirty="0" smtClean="0">
                <a:solidFill>
                  <a:schemeClr val="bg1"/>
                </a:solidFill>
                <a:effectLst>
                  <a:outerShdw blurRad="38100" dist="38100" dir="2700000" algn="tl">
                    <a:srgbClr val="000000">
                      <a:alpha val="43137"/>
                    </a:srgbClr>
                  </a:outerShdw>
                </a:effectLst>
              </a:rPr>
              <a:t>集中管理的權限</a:t>
            </a:r>
            <a:endParaRPr lang="en-US" sz="2400" dirty="0" smtClean="0">
              <a:solidFill>
                <a:schemeClr val="bg1"/>
              </a:solidFill>
              <a:effectLst>
                <a:outerShdw blurRad="38100" dist="38100" dir="2700000" algn="tl">
                  <a:srgbClr val="000000">
                    <a:alpha val="43137"/>
                  </a:srgbClr>
                </a:outerShdw>
              </a:effectLst>
            </a:endParaRPr>
          </a:p>
          <a:p>
            <a:r>
              <a:rPr lang="zh-TW" altLang="en-US" sz="2400" dirty="0" smtClean="0">
                <a:solidFill>
                  <a:schemeClr val="bg1"/>
                </a:solidFill>
                <a:effectLst>
                  <a:outerShdw blurRad="38100" dist="38100" dir="2700000" algn="tl">
                    <a:srgbClr val="000000">
                      <a:alpha val="43137"/>
                    </a:srgbClr>
                  </a:outerShdw>
                </a:effectLst>
              </a:rPr>
              <a:t>動態串流軟體如同一個集中管理的服務</a:t>
            </a:r>
            <a:endParaRPr lang="en-US" sz="2400" dirty="0" smtClean="0">
              <a:solidFill>
                <a:schemeClr val="bg1"/>
              </a:solidFill>
              <a:effectLst>
                <a:outerShdw blurRad="38100" dist="38100" dir="2700000" algn="tl">
                  <a:srgbClr val="000000">
                    <a:alpha val="43137"/>
                  </a:srgbClr>
                </a:outerShdw>
              </a:effectLst>
            </a:endParaRPr>
          </a:p>
        </p:txBody>
      </p:sp>
      <p:sp>
        <p:nvSpPr>
          <p:cNvPr id="33799"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0"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1"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2" name="Line 11"/>
          <p:cNvSpPr>
            <a:spLocks noChangeShapeType="1"/>
          </p:cNvSpPr>
          <p:nvPr/>
        </p:nvSpPr>
        <p:spPr bwMode="auto">
          <a:xfrm>
            <a:off x="4876800" y="7037388"/>
            <a:ext cx="3810000" cy="0"/>
          </a:xfrm>
          <a:prstGeom prst="line">
            <a:avLst/>
          </a:prstGeom>
          <a:noFill/>
          <a:ln w="12700"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3"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4"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5" name="Line 14"/>
          <p:cNvSpPr>
            <a:spLocks noChangeShapeType="1"/>
          </p:cNvSpPr>
          <p:nvPr/>
        </p:nvSpPr>
        <p:spPr bwMode="auto">
          <a:xfrm>
            <a:off x="5029200" y="4179940"/>
            <a:ext cx="0" cy="1247775"/>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6" name="Line 15"/>
          <p:cNvSpPr>
            <a:spLocks noChangeShapeType="1"/>
          </p:cNvSpPr>
          <p:nvPr/>
        </p:nvSpPr>
        <p:spPr bwMode="auto">
          <a:xfrm>
            <a:off x="8686800" y="4398963"/>
            <a:ext cx="0" cy="1247775"/>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7" name="Line 16"/>
          <p:cNvSpPr>
            <a:spLocks noChangeShapeType="1"/>
          </p:cNvSpPr>
          <p:nvPr/>
        </p:nvSpPr>
        <p:spPr bwMode="auto">
          <a:xfrm>
            <a:off x="5029200" y="5791252"/>
            <a:ext cx="0" cy="1027113"/>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08" name="Line 17"/>
          <p:cNvSpPr>
            <a:spLocks noChangeShapeType="1"/>
          </p:cNvSpPr>
          <p:nvPr/>
        </p:nvSpPr>
        <p:spPr bwMode="auto">
          <a:xfrm>
            <a:off x="8686800" y="6010275"/>
            <a:ext cx="0" cy="1027113"/>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3811" name="TextBox 21"/>
          <p:cNvSpPr txBox="1">
            <a:spLocks noChangeArrowheads="1"/>
          </p:cNvSpPr>
          <p:nvPr/>
        </p:nvSpPr>
        <p:spPr bwMode="auto">
          <a:xfrm>
            <a:off x="3352800" y="6273800"/>
            <a:ext cx="5410200" cy="430887"/>
          </a:xfrm>
          <a:prstGeom prst="rect">
            <a:avLst/>
          </a:prstGeom>
          <a:noFill/>
          <a:ln w="9525">
            <a:noFill/>
            <a:miter lim="800000"/>
            <a:headEnd/>
            <a:tailEnd/>
          </a:ln>
        </p:spPr>
        <p:txBody>
          <a:bodyPr wrap="square">
            <a:spAutoFit/>
          </a:bodyPr>
          <a:lstStyle/>
          <a:p>
            <a:pPr algn="r" rtl="0" fontAlgn="base">
              <a:spcBef>
                <a:spcPct val="0"/>
              </a:spcBef>
              <a:spcAft>
                <a:spcPct val="0"/>
              </a:spcAft>
            </a:pPr>
            <a:r>
              <a:rPr kumimoji="1" lang="en-US" sz="1100" kern="1200" dirty="0">
                <a:solidFill>
                  <a:prstClr val="black"/>
                </a:solidFill>
                <a:effectLst>
                  <a:outerShdw blurRad="38100" dist="38100" dir="2700000" algn="tl">
                    <a:srgbClr val="000000">
                      <a:alpha val="43137"/>
                    </a:srgbClr>
                  </a:outerShdw>
                </a:effectLst>
                <a:latin typeface="Segoe UI" pitchFamily="34" charset="0"/>
                <a:ea typeface="新細明體" charset="-120"/>
                <a:cs typeface="Segoe UI" pitchFamily="34" charset="0"/>
              </a:rPr>
              <a:t>*Microsoft Application Virtualization CAL for Terminal Services </a:t>
            </a:r>
            <a:br>
              <a:rPr kumimoji="1" lang="en-US" sz="1100" kern="1200" dirty="0">
                <a:solidFill>
                  <a:prstClr val="black"/>
                </a:solidFill>
                <a:effectLst>
                  <a:outerShdw blurRad="38100" dist="38100" dir="2700000" algn="tl">
                    <a:srgbClr val="000000">
                      <a:alpha val="43137"/>
                    </a:srgbClr>
                  </a:outerShdw>
                </a:effectLst>
                <a:latin typeface="Segoe UI" pitchFamily="34" charset="0"/>
                <a:ea typeface="新細明體" charset="-120"/>
                <a:cs typeface="Segoe UI" pitchFamily="34" charset="0"/>
              </a:rPr>
            </a:br>
            <a:r>
              <a:rPr kumimoji="1" lang="en-US" sz="1100" kern="1200" dirty="0">
                <a:solidFill>
                  <a:prstClr val="black"/>
                </a:solidFill>
                <a:effectLst>
                  <a:outerShdw blurRad="38100" dist="38100" dir="2700000" algn="tl">
                    <a:srgbClr val="000000">
                      <a:alpha val="43137"/>
                    </a:srgbClr>
                  </a:outerShdw>
                </a:effectLst>
                <a:latin typeface="Segoe UI" pitchFamily="34" charset="0"/>
                <a:ea typeface="新細明體" charset="-120"/>
                <a:cs typeface="Segoe UI" pitchFamily="34" charset="0"/>
              </a:rPr>
              <a:t>is available and sold separately from MDOP</a:t>
            </a:r>
          </a:p>
        </p:txBody>
      </p:sp>
      <p:sp>
        <p:nvSpPr>
          <p:cNvPr id="31" name="Line 14"/>
          <p:cNvSpPr>
            <a:spLocks noChangeShapeType="1"/>
          </p:cNvSpPr>
          <p:nvPr/>
        </p:nvSpPr>
        <p:spPr bwMode="auto">
          <a:xfrm>
            <a:off x="-1253067" y="7751763"/>
            <a:ext cx="0" cy="1247775"/>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sp>
        <p:nvSpPr>
          <p:cNvPr id="32" name="Line 15"/>
          <p:cNvSpPr>
            <a:spLocks noChangeShapeType="1"/>
          </p:cNvSpPr>
          <p:nvPr/>
        </p:nvSpPr>
        <p:spPr bwMode="auto">
          <a:xfrm>
            <a:off x="2556933" y="7751763"/>
            <a:ext cx="0" cy="1247775"/>
          </a:xfrm>
          <a:prstGeom prst="line">
            <a:avLst/>
          </a:prstGeom>
          <a:noFill/>
          <a:ln w="12700" cap="rnd" algn="ctr">
            <a:noFill/>
            <a:prstDash val="sysDot"/>
            <a:round/>
            <a:headEnd/>
            <a:tailEnd/>
          </a:ln>
        </p:spPr>
        <p:txBody>
          <a:bodyPr/>
          <a:lstStyle/>
          <a:p>
            <a:pPr algn="l" rtl="0" fontAlgn="base">
              <a:spcBef>
                <a:spcPct val="0"/>
              </a:spcBef>
              <a:spcAft>
                <a:spcPct val="0"/>
              </a:spcAft>
            </a:pPr>
            <a:endParaRPr kumimoji="1" lang="en-US" kern="1200">
              <a:solidFill>
                <a:prstClr val="white"/>
              </a:solidFill>
              <a:latin typeface="Arial" charset="0"/>
              <a:ea typeface="新細明體" charset="-120"/>
              <a:cs typeface="+mn-cs"/>
            </a:endParaRPr>
          </a:p>
        </p:txBody>
      </p:sp>
      <p:pic>
        <p:nvPicPr>
          <p:cNvPr id="34" name="Picture 30" descr="DTP-OptPack-SA_wh.png"/>
          <p:cNvPicPr>
            <a:picLocks noChangeAspect="1"/>
          </p:cNvPicPr>
          <p:nvPr/>
        </p:nvPicPr>
        <p:blipFill>
          <a:blip r:embed="rId7"/>
          <a:srcRect/>
          <a:stretch>
            <a:fillRect/>
          </a:stretch>
        </p:blipFill>
        <p:spPr bwMode="auto">
          <a:xfrm>
            <a:off x="3369507" y="2994927"/>
            <a:ext cx="2362200" cy="421165"/>
          </a:xfrm>
          <a:prstGeom prst="rect">
            <a:avLst/>
          </a:prstGeom>
          <a:noFill/>
          <a:ln w="9525">
            <a:noFill/>
            <a:miter lim="800000"/>
            <a:headEnd/>
            <a:tailEnd/>
          </a:ln>
        </p:spPr>
      </p:pic>
      <p:pic>
        <p:nvPicPr>
          <p:cNvPr id="35" name="Picture 24" descr="C:\Users\chajones\Desktop\4.5 Graphics\AppVirtual-2_bL_r.png"/>
          <p:cNvPicPr>
            <a:picLocks noChangeAspect="1" noChangeArrowheads="1"/>
          </p:cNvPicPr>
          <p:nvPr/>
        </p:nvPicPr>
        <p:blipFill>
          <a:blip r:embed="rId8"/>
          <a:srcRect/>
          <a:stretch>
            <a:fillRect/>
          </a:stretch>
        </p:blipFill>
        <p:spPr bwMode="auto">
          <a:xfrm>
            <a:off x="3350301" y="4482892"/>
            <a:ext cx="1066800" cy="469834"/>
          </a:xfrm>
          <a:prstGeom prst="rect">
            <a:avLst/>
          </a:prstGeom>
          <a:noFill/>
        </p:spPr>
      </p:pic>
      <p:sp>
        <p:nvSpPr>
          <p:cNvPr id="36" name="TextBox 35"/>
          <p:cNvSpPr txBox="1"/>
          <p:nvPr/>
        </p:nvSpPr>
        <p:spPr>
          <a:xfrm>
            <a:off x="4402112" y="4594486"/>
            <a:ext cx="1526380" cy="430887"/>
          </a:xfrm>
          <a:prstGeom prst="rect">
            <a:avLst/>
          </a:prstGeom>
          <a:noFill/>
        </p:spPr>
        <p:txBody>
          <a:bodyPr wrap="square" rtlCol="0">
            <a:spAutoFit/>
          </a:bodyPr>
          <a:lstStyle/>
          <a:p>
            <a:pPr algn="l" rtl="0" fontAlgn="base">
              <a:spcBef>
                <a:spcPct val="0"/>
              </a:spcBef>
              <a:spcAft>
                <a:spcPct val="0"/>
              </a:spcAft>
            </a:pPr>
            <a:r>
              <a:rPr kumimoji="1" lang="en-US" sz="1100" kern="1200" dirty="0">
                <a:solidFill>
                  <a:prstClr val="white"/>
                </a:solidFill>
                <a:latin typeface="Arial" charset="0"/>
                <a:ea typeface="Tahoma" pitchFamily="34" charset="0"/>
                <a:cs typeface="Tahoma" pitchFamily="34" charset="0"/>
              </a:rPr>
              <a:t>For Terminal Services</a:t>
            </a:r>
          </a:p>
        </p:txBody>
      </p:sp>
      <p:sp>
        <p:nvSpPr>
          <p:cNvPr id="30" name="Oval 29"/>
          <p:cNvSpPr/>
          <p:nvPr/>
        </p:nvSpPr>
        <p:spPr bwMode="auto">
          <a:xfrm>
            <a:off x="5726243" y="1978702"/>
            <a:ext cx="3417757" cy="3762531"/>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rtl="0" fontAlgn="base">
              <a:spcBef>
                <a:spcPct val="0"/>
              </a:spcBef>
              <a:spcAft>
                <a:spcPct val="0"/>
              </a:spcAft>
              <a:defRPr/>
            </a:pPr>
            <a:r>
              <a:rPr kumimoji="1" lang="zh-TW" altLang="en-US" sz="2000" b="1" kern="1200" dirty="0">
                <a:solidFill>
                  <a:prstClr val="white"/>
                </a:solidFill>
                <a:effectLst>
                  <a:outerShdw blurRad="38100" dist="38100" dir="2700000" algn="tl">
                    <a:srgbClr val="000000">
                      <a:alpha val="43137"/>
                    </a:srgbClr>
                  </a:outerShdw>
                </a:effectLst>
                <a:latin typeface="Segoe UI" pitchFamily="34" charset="0"/>
                <a:ea typeface="微軟正黑體"/>
                <a:cs typeface="Segoe UI" pitchFamily="34" charset="0"/>
              </a:rPr>
              <a:t>加速桌面部署、減少程式對程式的相容性測試、及時使用率報表、啟動裝置漫遊</a:t>
            </a:r>
            <a:endParaRPr kumimoji="1" lang="en-US" sz="2000" b="1" kern="1200" dirty="0">
              <a:solidFill>
                <a:prstClr val="white"/>
              </a:solidFill>
              <a:effectLst>
                <a:outerShdw blurRad="38100" dist="38100" dir="2700000" algn="tl">
                  <a:srgbClr val="000000">
                    <a:alpha val="43137"/>
                  </a:srgbClr>
                </a:outerShdw>
              </a:effectLst>
              <a:latin typeface="Segoe UI" pitchFamily="34" charset="0"/>
              <a:ea typeface="微軟正黑體"/>
              <a:cs typeface="Segoe U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51541" y="704538"/>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實機展示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p>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微軟應用程式虛擬化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4.5 </a:t>
            </a:r>
          </a:p>
        </p:txBody>
      </p:sp>
      <p:sp>
        <p:nvSpPr>
          <p:cNvPr id="8" name="文字方塊 7"/>
          <p:cNvSpPr txBox="1"/>
          <p:nvPr/>
        </p:nvSpPr>
        <p:spPr>
          <a:xfrm>
            <a:off x="385761" y="2683006"/>
            <a:ext cx="7386638" cy="1815882"/>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zh-TW" altLang="en-US" sz="2800" b="1" kern="1200" dirty="0">
                <a:solidFill>
                  <a:prstClr val="white"/>
                </a:solidFill>
                <a:effectLst>
                  <a:outerShdw blurRad="38100" dist="38100" dir="2700000" algn="tl">
                    <a:srgbClr val="000000">
                      <a:alpha val="43137"/>
                    </a:srgbClr>
                  </a:outerShdw>
                </a:effectLst>
                <a:latin typeface="微軟正黑體"/>
                <a:ea typeface="微軟正黑體"/>
                <a:cs typeface="+mn-cs"/>
              </a:rPr>
              <a:t>伺服器</a:t>
            </a:r>
            <a:r>
              <a:rPr kumimoji="1" lang="en-US" altLang="zh-TW" sz="2800" b="1" kern="1200" dirty="0">
                <a:solidFill>
                  <a:prstClr val="white"/>
                </a:solidFill>
                <a:effectLst>
                  <a:outerShdw blurRad="38100" dist="38100" dir="2700000" algn="tl">
                    <a:srgbClr val="000000">
                      <a:alpha val="43137"/>
                    </a:srgbClr>
                  </a:outerShdw>
                </a:effectLst>
                <a:latin typeface="微軟正黑體"/>
                <a:ea typeface="微軟正黑體"/>
                <a:cs typeface="+mn-cs"/>
              </a:rPr>
              <a:t>&amp;</a:t>
            </a:r>
            <a:r>
              <a:rPr kumimoji="1" lang="zh-TW" altLang="en-US" sz="2800" b="1" kern="1200" dirty="0">
                <a:solidFill>
                  <a:prstClr val="white"/>
                </a:solidFill>
                <a:effectLst>
                  <a:outerShdw blurRad="38100" dist="38100" dir="2700000" algn="tl">
                    <a:srgbClr val="000000">
                      <a:alpha val="43137"/>
                    </a:srgbClr>
                  </a:outerShdw>
                </a:effectLst>
                <a:latin typeface="微軟正黑體"/>
                <a:ea typeface="微軟正黑體"/>
                <a:cs typeface="+mn-cs"/>
              </a:rPr>
              <a:t>用戶端概觀</a:t>
            </a:r>
            <a:endParaRPr kumimoji="1" lang="en-US" altLang="zh-TW" sz="28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algn="l" rtl="0" fontAlgn="base">
              <a:spcBef>
                <a:spcPct val="0"/>
              </a:spcBef>
              <a:spcAft>
                <a:spcPct val="0"/>
              </a:spcAft>
              <a:buFont typeface="Arial" pitchFamily="34" charset="0"/>
              <a:buChar char="•"/>
            </a:pPr>
            <a:r>
              <a:rPr kumimoji="1" lang="zh-TW" altLang="en-US" sz="2800" b="1" kern="1200" dirty="0">
                <a:solidFill>
                  <a:prstClr val="white"/>
                </a:solidFill>
                <a:effectLst>
                  <a:outerShdw blurRad="38100" dist="38100" dir="2700000" algn="tl">
                    <a:srgbClr val="000000">
                      <a:alpha val="43137"/>
                    </a:srgbClr>
                  </a:outerShdw>
                </a:effectLst>
                <a:latin typeface="微軟正黑體"/>
                <a:ea typeface="微軟正黑體"/>
                <a:cs typeface="+mn-cs"/>
              </a:rPr>
              <a:t>應用程式不須安裝便可使用</a:t>
            </a:r>
            <a:endParaRPr kumimoji="1" lang="en-US" altLang="zh-TW" sz="28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algn="l" rtl="0" fontAlgn="base">
              <a:spcBef>
                <a:spcPct val="0"/>
              </a:spcBef>
              <a:spcAft>
                <a:spcPct val="0"/>
              </a:spcAft>
              <a:buFont typeface="Arial" pitchFamily="34" charset="0"/>
              <a:buChar char="•"/>
            </a:pPr>
            <a:r>
              <a:rPr kumimoji="1" lang="zh-TW" altLang="en-US" sz="2800" b="1" kern="1200" dirty="0">
                <a:solidFill>
                  <a:prstClr val="white"/>
                </a:solidFill>
                <a:effectLst>
                  <a:outerShdw blurRad="38100" dist="38100" dir="2700000" algn="tl">
                    <a:srgbClr val="000000">
                      <a:alpha val="43137"/>
                    </a:srgbClr>
                  </a:outerShdw>
                </a:effectLst>
                <a:latin typeface="微軟正黑體"/>
                <a:ea typeface="微軟正黑體"/>
                <a:cs typeface="+mn-cs"/>
              </a:rPr>
              <a:t>集中管理應用程式</a:t>
            </a:r>
            <a:endParaRPr kumimoji="1" lang="en-US" altLang="zh-TW" sz="28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algn="l" rtl="0" fontAlgn="base">
              <a:spcBef>
                <a:spcPct val="0"/>
              </a:spcBef>
              <a:spcAft>
                <a:spcPct val="0"/>
              </a:spcAft>
              <a:buFont typeface="Arial" pitchFamily="34" charset="0"/>
              <a:buChar char="•"/>
            </a:pPr>
            <a:r>
              <a:rPr kumimoji="1" lang="zh-TW" altLang="en-US" sz="2800" b="1" kern="1200" dirty="0">
                <a:solidFill>
                  <a:prstClr val="white"/>
                </a:solidFill>
                <a:effectLst>
                  <a:outerShdw blurRad="38100" dist="38100" dir="2700000" algn="tl">
                    <a:srgbClr val="000000">
                      <a:alpha val="43137"/>
                    </a:srgbClr>
                  </a:outerShdw>
                </a:effectLst>
                <a:latin typeface="微軟正黑體"/>
                <a:ea typeface="微軟正黑體"/>
                <a:cs typeface="+mn-cs"/>
              </a:rPr>
              <a:t>應用程式隨處存取</a:t>
            </a:r>
            <a:endParaRPr kumimoji="1" lang="en-US" altLang="zh-TW" sz="28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64797"/>
          </a:xfrm>
        </p:spPr>
        <p:txBody>
          <a:bodyPr>
            <a:noAutofit/>
          </a:bodyPr>
          <a:lstStyle/>
          <a:p>
            <a:pPr algn="ctr">
              <a:defRPr/>
            </a:pPr>
            <a:r>
              <a:rPr lang="zh-TW" altLang="en-US" sz="4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什麼是虛擬化</a:t>
            </a:r>
            <a:endParaRPr lang="en-US" altLang="en-US" sz="40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
        <p:nvSpPr>
          <p:cNvPr id="12" name="AutoShape 12"/>
          <p:cNvSpPr>
            <a:spLocks noChangeArrowheads="1"/>
          </p:cNvSpPr>
          <p:nvPr/>
        </p:nvSpPr>
        <p:spPr bwMode="auto">
          <a:xfrm>
            <a:off x="3124213" y="2787536"/>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04" tIns="53312" rIns="99004" bIns="53312" anchor="ctr"/>
          <a:lstStyle/>
          <a:p>
            <a:pPr algn="ctr" defTabSz="761580" rtl="0">
              <a:tabLst>
                <a:tab pos="5997390" algn="r"/>
              </a:tabLst>
              <a:defRPr/>
            </a:pPr>
            <a:r>
              <a:rPr kumimoji="1" lang="en-US" b="1" kern="1200" dirty="0">
                <a:solidFill>
                  <a:srgbClr val="FFFFFF"/>
                </a:solidFill>
                <a:latin typeface="微軟正黑體" pitchFamily="34" charset="-120"/>
                <a:ea typeface="微軟正黑體" pitchFamily="34" charset="-120"/>
                <a:cs typeface="+mn-cs"/>
              </a:rPr>
              <a:t>Virtual Presentation</a:t>
            </a:r>
          </a:p>
          <a:p>
            <a:pPr algn="ctr" defTabSz="761580" rtl="0">
              <a:tabLst>
                <a:tab pos="5997390" algn="r"/>
              </a:tabLst>
              <a:defRPr/>
            </a:pPr>
            <a:r>
              <a:rPr kumimoji="1" lang="zh-TW" altLang="en-US" sz="1400" kern="1200" dirty="0">
                <a:solidFill>
                  <a:srgbClr val="FFFFFF"/>
                </a:solidFill>
                <a:latin typeface="微軟正黑體" pitchFamily="34" charset="-120"/>
                <a:ea typeface="微軟正黑體" pitchFamily="34" charset="-120"/>
                <a:cs typeface="+mn-cs"/>
              </a:rPr>
              <a:t>可在任何一台電腦上執行自己的工作</a:t>
            </a:r>
            <a:endParaRPr kumimoji="1" lang="en-US" sz="2800" kern="1200" dirty="0">
              <a:solidFill>
                <a:prstClr val="black"/>
              </a:solidFill>
              <a:latin typeface="微軟正黑體" pitchFamily="34" charset="-120"/>
              <a:ea typeface="微軟正黑體" pitchFamily="34" charset="-120"/>
              <a:cs typeface="+mn-cs"/>
            </a:endParaRPr>
          </a:p>
        </p:txBody>
      </p:sp>
      <p:sp>
        <p:nvSpPr>
          <p:cNvPr id="14" name="AutoShape 14"/>
          <p:cNvSpPr>
            <a:spLocks noChangeArrowheads="1"/>
          </p:cNvSpPr>
          <p:nvPr/>
        </p:nvSpPr>
        <p:spPr bwMode="auto">
          <a:xfrm>
            <a:off x="3124213" y="4212032"/>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04" tIns="53312" rIns="99004" bIns="53312" anchor="ctr"/>
          <a:lstStyle/>
          <a:p>
            <a:pPr algn="ctr" defTabSz="761580" rtl="0">
              <a:tabLst>
                <a:tab pos="5997390" algn="r"/>
              </a:tabLst>
              <a:defRPr/>
            </a:pPr>
            <a:r>
              <a:rPr kumimoji="1" lang="en-US" b="1" kern="1200" dirty="0">
                <a:solidFill>
                  <a:srgbClr val="FFFFFF"/>
                </a:solidFill>
                <a:latin typeface="微軟正黑體" pitchFamily="34" charset="-120"/>
                <a:ea typeface="微軟正黑體" pitchFamily="34" charset="-120"/>
                <a:cs typeface="+mn-cs"/>
              </a:rPr>
              <a:t>Virtual Storage</a:t>
            </a:r>
            <a:endParaRPr kumimoji="1" lang="en-US"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400" kern="1200" dirty="0">
                <a:solidFill>
                  <a:srgbClr val="FFFFFF"/>
                </a:solidFill>
                <a:latin typeface="微軟正黑體" pitchFamily="34" charset="-120"/>
                <a:ea typeface="微軟正黑體" pitchFamily="34" charset="-120"/>
                <a:cs typeface="+mn-cs"/>
              </a:rPr>
              <a:t>可透過網路將資料儲存於遠端或進行回復</a:t>
            </a:r>
            <a:endParaRPr kumimoji="1" lang="en-US" sz="2800" kern="1200" dirty="0">
              <a:solidFill>
                <a:prstClr val="black"/>
              </a:solidFill>
              <a:latin typeface="微軟正黑體" pitchFamily="34" charset="-120"/>
              <a:ea typeface="微軟正黑體" pitchFamily="34" charset="-120"/>
              <a:cs typeface="+mn-cs"/>
            </a:endParaRPr>
          </a:p>
        </p:txBody>
      </p:sp>
      <p:sp>
        <p:nvSpPr>
          <p:cNvPr id="15" name="AutoShape 15"/>
          <p:cNvSpPr>
            <a:spLocks noChangeArrowheads="1"/>
          </p:cNvSpPr>
          <p:nvPr/>
        </p:nvSpPr>
        <p:spPr bwMode="auto">
          <a:xfrm>
            <a:off x="3124213" y="4944215"/>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04" tIns="53312" rIns="99004" bIns="53312" anchor="ctr"/>
          <a:lstStyle/>
          <a:p>
            <a:pPr algn="ctr" defTabSz="761580" rtl="0">
              <a:tabLst>
                <a:tab pos="5997390" algn="r"/>
              </a:tabLst>
              <a:defRPr/>
            </a:pPr>
            <a:r>
              <a:rPr kumimoji="1" lang="en-US" b="1" kern="1200" dirty="0">
                <a:solidFill>
                  <a:srgbClr val="FFFFFF"/>
                </a:solidFill>
                <a:latin typeface="微軟正黑體" pitchFamily="34" charset="-120"/>
                <a:ea typeface="微軟正黑體" pitchFamily="34" charset="-120"/>
                <a:cs typeface="+mn-cs"/>
              </a:rPr>
              <a:t>Virtual Network</a:t>
            </a:r>
            <a:endParaRPr kumimoji="1" lang="en-US"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400" kern="1200" dirty="0">
                <a:solidFill>
                  <a:srgbClr val="FFFFFF"/>
                </a:solidFill>
                <a:latin typeface="微軟正黑體" pitchFamily="34" charset="-120"/>
                <a:ea typeface="微軟正黑體" pitchFamily="34" charset="-120"/>
                <a:cs typeface="+mn-cs"/>
              </a:rPr>
              <a:t>可直接統整多個內外部網路並設定存取權限</a:t>
            </a:r>
            <a:endParaRPr kumimoji="1" lang="en-US" altLang="en-US" sz="1400" kern="1200" dirty="0">
              <a:solidFill>
                <a:srgbClr val="FFFFFF"/>
              </a:solidFill>
              <a:latin typeface="微軟正黑體" pitchFamily="34" charset="-120"/>
              <a:ea typeface="微軟正黑體" pitchFamily="34" charset="-120"/>
              <a:cs typeface="+mn-cs"/>
            </a:endParaRPr>
          </a:p>
        </p:txBody>
      </p:sp>
      <p:sp>
        <p:nvSpPr>
          <p:cNvPr id="16" name="AutoShape 16"/>
          <p:cNvSpPr>
            <a:spLocks noChangeArrowheads="1"/>
          </p:cNvSpPr>
          <p:nvPr/>
        </p:nvSpPr>
        <p:spPr bwMode="auto">
          <a:xfrm>
            <a:off x="3124213" y="3509693"/>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04" tIns="53312" rIns="99004" bIns="53312" anchor="ctr"/>
          <a:lstStyle/>
          <a:p>
            <a:pPr algn="ctr" defTabSz="761580" rtl="0">
              <a:tabLst>
                <a:tab pos="5997390" algn="r"/>
              </a:tabLst>
              <a:defRPr/>
            </a:pPr>
            <a:r>
              <a:rPr kumimoji="1" lang="en-US" b="1" kern="1200" dirty="0">
                <a:solidFill>
                  <a:srgbClr val="FFFFFF"/>
                </a:solidFill>
                <a:latin typeface="微軟正黑體" pitchFamily="34" charset="-120"/>
                <a:ea typeface="微軟正黑體" pitchFamily="34" charset="-120"/>
                <a:cs typeface="+mn-cs"/>
              </a:rPr>
              <a:t>Virtual Machine</a:t>
            </a:r>
            <a:endParaRPr kumimoji="1" lang="en-US"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400" kern="1200" dirty="0">
                <a:solidFill>
                  <a:srgbClr val="FFFFFF"/>
                </a:solidFill>
                <a:latin typeface="微軟正黑體" pitchFamily="34" charset="-120"/>
                <a:ea typeface="微軟正黑體" pitchFamily="34" charset="-120"/>
                <a:cs typeface="+mn-cs"/>
              </a:rPr>
              <a:t>可在一台電腦上同時執行不同的作業系統</a:t>
            </a:r>
            <a:endParaRPr kumimoji="1" lang="en-US" altLang="en-US" sz="1400" kern="1200" dirty="0">
              <a:solidFill>
                <a:srgbClr val="FFFFFF"/>
              </a:solidFill>
              <a:latin typeface="微軟正黑體" pitchFamily="34" charset="-120"/>
              <a:ea typeface="微軟正黑體" pitchFamily="34" charset="-120"/>
              <a:cs typeface="+mn-cs"/>
            </a:endParaRPr>
          </a:p>
        </p:txBody>
      </p:sp>
      <p:sp>
        <p:nvSpPr>
          <p:cNvPr id="17" name="AutoShape 12"/>
          <p:cNvSpPr>
            <a:spLocks noChangeArrowheads="1"/>
          </p:cNvSpPr>
          <p:nvPr/>
        </p:nvSpPr>
        <p:spPr bwMode="auto">
          <a:xfrm>
            <a:off x="3124213" y="2057399"/>
            <a:ext cx="2819399" cy="548640"/>
          </a:xfrm>
          <a:prstGeom prst="roundRect">
            <a:avLst>
              <a:gd name="adj" fmla="val 16667"/>
            </a:avLst>
          </a:prstGeom>
          <a:solidFill>
            <a:schemeClr val="accent6"/>
          </a:solidFill>
          <a:ln w="9525">
            <a:noFill/>
            <a:round/>
            <a:headEnd/>
            <a:tailEnd/>
          </a:ln>
          <a:effectLst>
            <a:glow rad="228600">
              <a:schemeClr val="accent5">
                <a:satMod val="175000"/>
                <a:alpha val="40000"/>
              </a:schemeClr>
            </a:glow>
          </a:effectLst>
        </p:spPr>
        <p:txBody>
          <a:bodyPr wrap="none" lIns="99004" tIns="53312" rIns="99004" bIns="53312" anchor="ctr"/>
          <a:lstStyle/>
          <a:p>
            <a:pPr algn="ctr" defTabSz="761580" rtl="0">
              <a:tabLst>
                <a:tab pos="5997390" algn="r"/>
              </a:tabLst>
              <a:defRPr/>
            </a:pPr>
            <a:r>
              <a:rPr kumimoji="1" lang="en-US" b="1" kern="1200" dirty="0">
                <a:solidFill>
                  <a:srgbClr val="FFFFFF"/>
                </a:solidFill>
                <a:latin typeface="微軟正黑體" pitchFamily="34" charset="-120"/>
                <a:ea typeface="微軟正黑體" pitchFamily="34" charset="-120"/>
                <a:cs typeface="+mn-cs"/>
              </a:rPr>
              <a:t>Virtual Application</a:t>
            </a:r>
          </a:p>
          <a:p>
            <a:pPr algn="ctr" defTabSz="761580" rtl="0">
              <a:tabLst>
                <a:tab pos="5997390" algn="r"/>
              </a:tabLst>
              <a:defRPr/>
            </a:pPr>
            <a:r>
              <a:rPr kumimoji="1" lang="zh-TW" altLang="en-US" sz="1400" kern="1200" dirty="0">
                <a:solidFill>
                  <a:srgbClr val="FFFFFF"/>
                </a:solidFill>
                <a:latin typeface="微軟正黑體" pitchFamily="34" charset="-120"/>
                <a:ea typeface="微軟正黑體" pitchFamily="34" charset="-120"/>
                <a:cs typeface="+mn-cs"/>
              </a:rPr>
              <a:t>可運行任何應用程式在任何一台電腦上</a:t>
            </a:r>
            <a:endParaRPr kumimoji="1" lang="en-US" sz="2800" kern="1200" dirty="0">
              <a:solidFill>
                <a:prstClr val="black"/>
              </a:solidFill>
              <a:latin typeface="微軟正黑體" pitchFamily="34" charset="-120"/>
              <a:ea typeface="微軟正黑體" pitchFamily="34" charset="-120"/>
              <a:cs typeface="+mn-cs"/>
            </a:endParaRPr>
          </a:p>
        </p:txBody>
      </p:sp>
      <p:sp>
        <p:nvSpPr>
          <p:cNvPr id="18" name="AutoShape 12"/>
          <p:cNvSpPr>
            <a:spLocks noChangeArrowheads="1"/>
          </p:cNvSpPr>
          <p:nvPr/>
        </p:nvSpPr>
        <p:spPr bwMode="auto">
          <a:xfrm>
            <a:off x="228600" y="2959608"/>
            <a:ext cx="2506663" cy="576072"/>
          </a:xfrm>
          <a:prstGeom prst="roundRect">
            <a:avLst>
              <a:gd name="adj" fmla="val 16667"/>
            </a:avLst>
          </a:prstGeom>
          <a:solidFill>
            <a:schemeClr val="tx1">
              <a:lumMod val="50000"/>
            </a:schemeClr>
          </a:solidFill>
          <a:ln w="9525">
            <a:noFill/>
            <a:round/>
            <a:headEnd/>
            <a:tailEnd/>
          </a:ln>
          <a:effectLst/>
        </p:spPr>
        <p:txBody>
          <a:bodyPr wrap="none" lIns="99004" tIns="53312" rIns="99004" bIns="53312" anchor="ctr"/>
          <a:lstStyle/>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工作只能在特定的電腦上執行</a:t>
            </a:r>
            <a:endParaRPr kumimoji="1" lang="en-US" sz="1600" b="1" kern="1200" dirty="0">
              <a:solidFill>
                <a:srgbClr val="FFFFFF"/>
              </a:solidFill>
              <a:latin typeface="微軟正黑體" pitchFamily="34" charset="-120"/>
              <a:ea typeface="微軟正黑體" pitchFamily="34" charset="-120"/>
              <a:cs typeface="+mn-cs"/>
            </a:endParaRPr>
          </a:p>
        </p:txBody>
      </p:sp>
      <p:sp>
        <p:nvSpPr>
          <p:cNvPr id="19" name="AutoShape 14"/>
          <p:cNvSpPr>
            <a:spLocks noChangeArrowheads="1"/>
          </p:cNvSpPr>
          <p:nvPr/>
        </p:nvSpPr>
        <p:spPr bwMode="auto">
          <a:xfrm>
            <a:off x="228600" y="4056888"/>
            <a:ext cx="2506663" cy="576072"/>
          </a:xfrm>
          <a:prstGeom prst="roundRect">
            <a:avLst>
              <a:gd name="adj" fmla="val 16667"/>
            </a:avLst>
          </a:prstGeom>
          <a:solidFill>
            <a:schemeClr val="tx1">
              <a:lumMod val="50000"/>
            </a:schemeClr>
          </a:solidFill>
          <a:ln w="9525">
            <a:noFill/>
            <a:round/>
            <a:headEnd/>
            <a:tailEnd/>
          </a:ln>
          <a:effectLst/>
        </p:spPr>
        <p:txBody>
          <a:bodyPr wrap="none" lIns="99004" tIns="53312" rIns="99004" bIns="53312" anchor="ctr"/>
          <a:lstStyle/>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資料只能儲存於本機或</a:t>
            </a:r>
            <a:endParaRPr kumimoji="1" lang="en-US" altLang="zh-TW" sz="1600" b="1"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特定的檔案伺服器中</a:t>
            </a:r>
            <a:endParaRPr kumimoji="1" lang="en-US" sz="1600" kern="1200" dirty="0">
              <a:solidFill>
                <a:prstClr val="black"/>
              </a:solidFill>
              <a:latin typeface="微軟正黑體" pitchFamily="34" charset="-120"/>
              <a:ea typeface="微軟正黑體" pitchFamily="34" charset="-120"/>
              <a:cs typeface="+mn-cs"/>
            </a:endParaRPr>
          </a:p>
        </p:txBody>
      </p:sp>
      <p:sp>
        <p:nvSpPr>
          <p:cNvPr id="20" name="AutoShape 15"/>
          <p:cNvSpPr>
            <a:spLocks noChangeArrowheads="1"/>
          </p:cNvSpPr>
          <p:nvPr/>
        </p:nvSpPr>
        <p:spPr bwMode="auto">
          <a:xfrm>
            <a:off x="228600" y="4605528"/>
            <a:ext cx="2506663" cy="576072"/>
          </a:xfrm>
          <a:prstGeom prst="roundRect">
            <a:avLst>
              <a:gd name="adj" fmla="val 16667"/>
            </a:avLst>
          </a:prstGeom>
          <a:solidFill>
            <a:schemeClr val="tx1">
              <a:lumMod val="50000"/>
            </a:schemeClr>
          </a:solidFill>
          <a:ln w="9525">
            <a:noFill/>
            <a:round/>
            <a:headEnd/>
            <a:tailEnd/>
          </a:ln>
          <a:effectLst/>
        </p:spPr>
        <p:txBody>
          <a:bodyPr wrap="none" lIns="99004" tIns="53312" rIns="99004" bIns="53312" anchor="ctr"/>
          <a:lstStyle/>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直接連線進入企業內部網路</a:t>
            </a:r>
            <a:endParaRPr kumimoji="1" lang="en-US" sz="1600" kern="1200" dirty="0">
              <a:solidFill>
                <a:srgbClr val="FFFFFF"/>
              </a:solidFill>
              <a:latin typeface="微軟正黑體" pitchFamily="34" charset="-120"/>
              <a:ea typeface="微軟正黑體" pitchFamily="34" charset="-120"/>
              <a:cs typeface="+mn-cs"/>
            </a:endParaRPr>
          </a:p>
        </p:txBody>
      </p:sp>
      <p:sp>
        <p:nvSpPr>
          <p:cNvPr id="21" name="AutoShape 16"/>
          <p:cNvSpPr>
            <a:spLocks noChangeArrowheads="1"/>
          </p:cNvSpPr>
          <p:nvPr/>
        </p:nvSpPr>
        <p:spPr bwMode="auto">
          <a:xfrm>
            <a:off x="228600" y="3508248"/>
            <a:ext cx="2506663" cy="576072"/>
          </a:xfrm>
          <a:prstGeom prst="roundRect">
            <a:avLst>
              <a:gd name="adj" fmla="val 16667"/>
            </a:avLst>
          </a:prstGeom>
          <a:solidFill>
            <a:schemeClr val="tx1">
              <a:lumMod val="50000"/>
            </a:schemeClr>
          </a:solidFill>
          <a:ln w="9525">
            <a:noFill/>
            <a:round/>
            <a:headEnd/>
            <a:tailEnd/>
          </a:ln>
          <a:effectLst/>
        </p:spPr>
        <p:txBody>
          <a:bodyPr wrap="none" lIns="99004" tIns="53312" rIns="99004" bIns="53312" anchor="ctr"/>
          <a:lstStyle/>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無法同時執行</a:t>
            </a:r>
            <a:endParaRPr kumimoji="1" lang="en-US" altLang="zh-TW" sz="1600" b="1"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多個不同的作業系統</a:t>
            </a:r>
            <a:endParaRPr kumimoji="1" lang="en-US" sz="1600" kern="1200" dirty="0">
              <a:solidFill>
                <a:prstClr val="black"/>
              </a:solidFill>
              <a:latin typeface="微軟正黑體" pitchFamily="34" charset="-120"/>
              <a:ea typeface="微軟正黑體" pitchFamily="34" charset="-120"/>
              <a:cs typeface="+mn-cs"/>
            </a:endParaRPr>
          </a:p>
        </p:txBody>
      </p:sp>
      <p:sp>
        <p:nvSpPr>
          <p:cNvPr id="22" name="AutoShape 12"/>
          <p:cNvSpPr>
            <a:spLocks noChangeArrowheads="1"/>
          </p:cNvSpPr>
          <p:nvPr/>
        </p:nvSpPr>
        <p:spPr bwMode="auto">
          <a:xfrm>
            <a:off x="229394" y="2410968"/>
            <a:ext cx="2505075" cy="576072"/>
          </a:xfrm>
          <a:prstGeom prst="roundRect">
            <a:avLst>
              <a:gd name="adj" fmla="val 16667"/>
            </a:avLst>
          </a:prstGeom>
          <a:solidFill>
            <a:schemeClr val="tx1">
              <a:lumMod val="50000"/>
            </a:schemeClr>
          </a:solidFill>
          <a:ln w="9525">
            <a:noFill/>
            <a:round/>
            <a:headEnd/>
            <a:tailEnd/>
          </a:ln>
          <a:effectLst/>
        </p:spPr>
        <p:txBody>
          <a:bodyPr wrap="none" lIns="99004" tIns="53312" rIns="99004" bIns="53312" anchor="ctr"/>
          <a:lstStyle/>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應用程式需要安裝在</a:t>
            </a:r>
            <a:endParaRPr kumimoji="1" lang="en-US" altLang="zh-TW" sz="1600" b="1" kern="1200" dirty="0">
              <a:solidFill>
                <a:srgbClr val="FFFFFF"/>
              </a:solidFill>
              <a:latin typeface="微軟正黑體" pitchFamily="34" charset="-120"/>
              <a:ea typeface="微軟正黑體" pitchFamily="34" charset="-120"/>
              <a:cs typeface="+mn-cs"/>
            </a:endParaRPr>
          </a:p>
          <a:p>
            <a:pPr algn="ctr" defTabSz="761580" rtl="0">
              <a:tabLst>
                <a:tab pos="5997390" algn="r"/>
              </a:tabLst>
              <a:defRPr/>
            </a:pPr>
            <a:r>
              <a:rPr kumimoji="1" lang="zh-TW" altLang="en-US" sz="1600" b="1" kern="1200" dirty="0">
                <a:solidFill>
                  <a:srgbClr val="FFFFFF"/>
                </a:solidFill>
                <a:latin typeface="微軟正黑體" pitchFamily="34" charset="-120"/>
                <a:ea typeface="微軟正黑體" pitchFamily="34" charset="-120"/>
                <a:cs typeface="+mn-cs"/>
              </a:rPr>
              <a:t>特定的硬體與作業系統上</a:t>
            </a:r>
            <a:endParaRPr kumimoji="1" lang="en-US" sz="1600" kern="1200" dirty="0">
              <a:solidFill>
                <a:prstClr val="black"/>
              </a:solidFill>
              <a:latin typeface="微軟正黑體" pitchFamily="34" charset="-120"/>
              <a:ea typeface="微軟正黑體" pitchFamily="34" charset="-120"/>
              <a:cs typeface="+mn-cs"/>
            </a:endParaRPr>
          </a:p>
        </p:txBody>
      </p:sp>
      <p:sp>
        <p:nvSpPr>
          <p:cNvPr id="13" name="Rectangle 12"/>
          <p:cNvSpPr/>
          <p:nvPr/>
        </p:nvSpPr>
        <p:spPr>
          <a:xfrm>
            <a:off x="457200" y="1295400"/>
            <a:ext cx="1723450" cy="400065"/>
          </a:xfrm>
          <a:prstGeom prst="rect">
            <a:avLst/>
          </a:prstGeom>
        </p:spPr>
        <p:txBody>
          <a:bodyPr wrap="none" lIns="91391" tIns="45698" rIns="91391" bIns="45698">
            <a:spAutoFit/>
          </a:bodyPr>
          <a:lstStyle/>
          <a:p>
            <a:pPr algn="l" rtl="0" fontAlgn="base">
              <a:spcBef>
                <a:spcPct val="0"/>
              </a:spcBef>
              <a:spcAft>
                <a:spcPct val="0"/>
              </a:spcAft>
              <a:defRPr/>
            </a:pPr>
            <a:r>
              <a:rPr kumimoji="1" lang="zh-TW" altLang="en-US" sz="2000" b="1" kern="1200" dirty="0">
                <a:solidFill>
                  <a:prstClr val="white"/>
                </a:solidFill>
                <a:latin typeface="微軟正黑體" pitchFamily="34" charset="-120"/>
                <a:ea typeface="微軟正黑體" pitchFamily="34" charset="-120"/>
                <a:cs typeface="+mn-cs"/>
              </a:rPr>
              <a:t>未導入虛擬化</a:t>
            </a:r>
            <a:endParaRPr kumimoji="1" lang="en-US" sz="2000" b="1" kern="1200" dirty="0">
              <a:solidFill>
                <a:prstClr val="white"/>
              </a:solidFill>
              <a:latin typeface="微軟正黑體" pitchFamily="34" charset="-120"/>
              <a:ea typeface="微軟正黑體" pitchFamily="34" charset="-120"/>
              <a:cs typeface="+mn-cs"/>
            </a:endParaRPr>
          </a:p>
        </p:txBody>
      </p:sp>
      <p:sp>
        <p:nvSpPr>
          <p:cNvPr id="23" name="Rectangle 22"/>
          <p:cNvSpPr/>
          <p:nvPr/>
        </p:nvSpPr>
        <p:spPr>
          <a:xfrm>
            <a:off x="3647008" y="1296989"/>
            <a:ext cx="1466969" cy="400065"/>
          </a:xfrm>
          <a:prstGeom prst="rect">
            <a:avLst/>
          </a:prstGeom>
        </p:spPr>
        <p:txBody>
          <a:bodyPr wrap="none" lIns="91391" tIns="45698" rIns="91391" bIns="45698">
            <a:spAutoFit/>
          </a:bodyPr>
          <a:lstStyle/>
          <a:p>
            <a:pPr algn="ctr" rtl="0" fontAlgn="base">
              <a:spcBef>
                <a:spcPct val="0"/>
              </a:spcBef>
              <a:spcAft>
                <a:spcPct val="0"/>
              </a:spcAft>
              <a:defRPr/>
            </a:pPr>
            <a:r>
              <a:rPr kumimoji="1" lang="zh-TW" altLang="en-US" sz="2000" b="1" kern="1200" dirty="0">
                <a:solidFill>
                  <a:prstClr val="white"/>
                </a:solidFill>
                <a:latin typeface="微軟正黑體" pitchFamily="34" charset="-120"/>
                <a:ea typeface="微軟正黑體" pitchFamily="34" charset="-120"/>
                <a:cs typeface="+mn-cs"/>
              </a:rPr>
              <a:t>導入虛擬化</a:t>
            </a:r>
            <a:endParaRPr kumimoji="1" lang="en-US" sz="2000" b="1" kern="1200" dirty="0">
              <a:solidFill>
                <a:prstClr val="white"/>
              </a:solidFill>
              <a:latin typeface="微軟正黑體" pitchFamily="34" charset="-120"/>
              <a:ea typeface="微軟正黑體" pitchFamily="34" charset="-120"/>
              <a:cs typeface="+mn-cs"/>
            </a:endParaRPr>
          </a:p>
        </p:txBody>
      </p:sp>
      <p:sp>
        <p:nvSpPr>
          <p:cNvPr id="33" name="Rectangle 32"/>
          <p:cNvSpPr/>
          <p:nvPr/>
        </p:nvSpPr>
        <p:spPr>
          <a:xfrm>
            <a:off x="6026145" y="1296998"/>
            <a:ext cx="3005852" cy="400065"/>
          </a:xfrm>
          <a:prstGeom prst="rect">
            <a:avLst/>
          </a:prstGeom>
        </p:spPr>
        <p:txBody>
          <a:bodyPr wrap="none" lIns="91391" tIns="45698" rIns="91391" bIns="45698">
            <a:spAutoFit/>
          </a:bodyPr>
          <a:lstStyle/>
          <a:p>
            <a:pPr algn="ctr" rtl="0" fontAlgn="base">
              <a:spcBef>
                <a:spcPct val="0"/>
              </a:spcBef>
              <a:spcAft>
                <a:spcPct val="0"/>
              </a:spcAft>
              <a:defRPr/>
            </a:pPr>
            <a:r>
              <a:rPr kumimoji="1" lang="zh-TW" altLang="en-US" sz="2000" b="1" kern="1200" dirty="0">
                <a:solidFill>
                  <a:prstClr val="white"/>
                </a:solidFill>
                <a:latin typeface="微軟正黑體" pitchFamily="34" charset="-120"/>
                <a:ea typeface="微軟正黑體" pitchFamily="34" charset="-120"/>
                <a:cs typeface="+mn-cs"/>
              </a:rPr>
              <a:t>導入微軟虛擬化解決方案</a:t>
            </a:r>
            <a:endParaRPr kumimoji="1" lang="en-US" sz="2000" b="1" kern="1200" dirty="0">
              <a:solidFill>
                <a:prstClr val="white"/>
              </a:solidFill>
              <a:latin typeface="微軟正黑體" pitchFamily="34" charset="-120"/>
              <a:ea typeface="微軟正黑體" pitchFamily="34" charset="-120"/>
              <a:cs typeface="+mn-cs"/>
            </a:endParaRPr>
          </a:p>
        </p:txBody>
      </p:sp>
      <p:sp>
        <p:nvSpPr>
          <p:cNvPr id="32" name="AutoShape 15"/>
          <p:cNvSpPr>
            <a:spLocks noChangeArrowheads="1"/>
          </p:cNvSpPr>
          <p:nvPr/>
        </p:nvSpPr>
        <p:spPr bwMode="auto">
          <a:xfrm>
            <a:off x="6330051" y="2133600"/>
            <a:ext cx="2514600" cy="3429000"/>
          </a:xfrm>
          <a:prstGeom prst="roundRect">
            <a:avLst>
              <a:gd name="adj" fmla="val 4843"/>
            </a:avLst>
          </a:prstGeom>
          <a:gradFill flip="none" rotWithShape="1">
            <a:gsLst>
              <a:gs pos="0">
                <a:srgbClr val="1F5AD1"/>
              </a:gs>
              <a:gs pos="49000">
                <a:srgbClr val="21D6E0">
                  <a:alpha val="70000"/>
                </a:srgbClr>
              </a:gs>
              <a:gs pos="100000">
                <a:srgbClr val="005CBF"/>
              </a:gs>
            </a:gsLst>
            <a:lin ang="8100000" scaled="0"/>
            <a:tileRect/>
          </a:gradFill>
          <a:ln w="25400">
            <a:solidFill>
              <a:schemeClr val="tx1">
                <a:alpha val="40000"/>
              </a:schemeClr>
            </a:solidFill>
            <a:round/>
            <a:headEnd/>
            <a:tailEnd/>
          </a:ln>
          <a:effectLst>
            <a:glow rad="228600">
              <a:schemeClr val="accent5">
                <a:satMod val="175000"/>
                <a:alpha val="40000"/>
              </a:schemeClr>
            </a:glow>
          </a:effectLst>
        </p:spPr>
        <p:txBody>
          <a:bodyPr wrap="none" lIns="99004" tIns="53312" rIns="99004" bIns="53312" anchor="ctr"/>
          <a:lstStyle/>
          <a:p>
            <a:pPr algn="l" defTabSz="761580" rtl="0">
              <a:tabLst>
                <a:tab pos="5997390" algn="r"/>
              </a:tabLst>
              <a:defRPr/>
            </a:pPr>
            <a:endParaRPr kumimoji="1" lang="en-US" sz="1600" kern="1200" dirty="0">
              <a:solidFill>
                <a:prstClr val="black"/>
              </a:solidFill>
              <a:latin typeface="微軟正黑體" pitchFamily="34" charset="-120"/>
              <a:ea typeface="微軟正黑體" pitchFamily="34" charset="-120"/>
              <a:cs typeface="+mn-cs"/>
            </a:endParaRPr>
          </a:p>
        </p:txBody>
      </p:sp>
      <p:sp>
        <p:nvSpPr>
          <p:cNvPr id="28" name="Rectangle 27"/>
          <p:cNvSpPr/>
          <p:nvPr/>
        </p:nvSpPr>
        <p:spPr bwMode="auto">
          <a:xfrm>
            <a:off x="6553200" y="23622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91" tIns="45698" rIns="91391" bIns="45698" numCol="1" rtlCol="0" anchor="ctr" anchorCtr="0" compatLnSpc="1">
            <a:prstTxWarp prst="textNoShape">
              <a:avLst/>
            </a:prstTxWarp>
          </a:bodyPr>
          <a:lstStyle/>
          <a:p>
            <a:pPr algn="ctr" defTabSz="913923" rtl="0" fontAlgn="base">
              <a:spcBef>
                <a:spcPct val="0"/>
              </a:spcBef>
              <a:spcAft>
                <a:spcPct val="0"/>
              </a:spcAft>
            </a:pPr>
            <a:r>
              <a:rPr kumimoji="1" lang="zh-TW" alt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rPr>
              <a:t>網路架構最佳化</a:t>
            </a:r>
            <a:endParaRPr kumimoji="1" 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0" name="Rectangle 29"/>
          <p:cNvSpPr/>
          <p:nvPr/>
        </p:nvSpPr>
        <p:spPr bwMode="auto">
          <a:xfrm>
            <a:off x="6553200" y="29718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91" tIns="45698" rIns="91391" bIns="45698" numCol="1" rtlCol="0" anchor="ctr" anchorCtr="0" compatLnSpc="1">
            <a:prstTxWarp prst="textNoShape">
              <a:avLst/>
            </a:prstTxWarp>
          </a:bodyPr>
          <a:lstStyle/>
          <a:p>
            <a:pPr algn="ctr" defTabSz="913923" rtl="0" fontAlgn="base">
              <a:spcBef>
                <a:spcPct val="0"/>
              </a:spcBef>
              <a:spcAft>
                <a:spcPct val="0"/>
              </a:spcAft>
            </a:pPr>
            <a:r>
              <a:rPr kumimoji="1" lang="zh-TW" alt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rPr>
              <a:t>系統管理最完善</a:t>
            </a:r>
            <a:endParaRPr kumimoji="1" 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1" name="Rectangle 30"/>
          <p:cNvSpPr/>
          <p:nvPr/>
        </p:nvSpPr>
        <p:spPr bwMode="auto">
          <a:xfrm>
            <a:off x="6553200" y="35814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91" tIns="45698" rIns="91391" bIns="45698" numCol="1" rtlCol="0" anchor="ctr" anchorCtr="0" compatLnSpc="1">
            <a:prstTxWarp prst="textNoShape">
              <a:avLst/>
            </a:prstTxWarp>
          </a:bodyPr>
          <a:lstStyle/>
          <a:p>
            <a:pPr algn="ctr" defTabSz="913923" rtl="0" fontAlgn="base">
              <a:spcBef>
                <a:spcPct val="0"/>
              </a:spcBef>
              <a:spcAft>
                <a:spcPct val="0"/>
              </a:spcAft>
            </a:pPr>
            <a:r>
              <a:rPr kumimoji="1" lang="zh-TW" alt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rPr>
              <a:t>整體擁有成本最低</a:t>
            </a:r>
            <a:endParaRPr kumimoji="1" 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5" name="Rectangle 34"/>
          <p:cNvSpPr/>
          <p:nvPr/>
        </p:nvSpPr>
        <p:spPr bwMode="auto">
          <a:xfrm>
            <a:off x="6553200" y="41910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91" tIns="45698" rIns="91391" bIns="45698" numCol="1" rtlCol="0" anchor="ctr" anchorCtr="0" compatLnSpc="1">
            <a:prstTxWarp prst="textNoShape">
              <a:avLst/>
            </a:prstTxWarp>
          </a:bodyPr>
          <a:lstStyle/>
          <a:p>
            <a:pPr algn="ctr" defTabSz="913923" rtl="0" fontAlgn="base">
              <a:spcBef>
                <a:spcPct val="0"/>
              </a:spcBef>
              <a:spcAft>
                <a:spcPct val="0"/>
              </a:spcAft>
            </a:pPr>
            <a:r>
              <a:rPr kumimoji="1" lang="zh-TW" alt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rPr>
              <a:t>相容互通性最佳</a:t>
            </a:r>
            <a:endParaRPr kumimoji="1" 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7" name="Rectangle 36"/>
          <p:cNvSpPr/>
          <p:nvPr/>
        </p:nvSpPr>
        <p:spPr bwMode="auto">
          <a:xfrm>
            <a:off x="6553200" y="4800600"/>
            <a:ext cx="2133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391" tIns="45698" rIns="91391" bIns="45698" numCol="1" rtlCol="0" anchor="ctr" anchorCtr="0" compatLnSpc="1">
            <a:prstTxWarp prst="textNoShape">
              <a:avLst/>
            </a:prstTxWarp>
          </a:bodyPr>
          <a:lstStyle/>
          <a:p>
            <a:pPr algn="ctr" defTabSz="913923" rtl="0" fontAlgn="base">
              <a:spcBef>
                <a:spcPct val="0"/>
              </a:spcBef>
              <a:spcAft>
                <a:spcPct val="0"/>
              </a:spcAft>
            </a:pPr>
            <a:r>
              <a:rPr kumimoji="1" lang="zh-TW" alt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rPr>
              <a:t>技術支援最佳</a:t>
            </a:r>
            <a:endParaRPr kumimoji="1" lang="en-US" b="1" kern="1200" dirty="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33" grpId="0"/>
      <p:bldP spid="32" grpId="0" animBg="1"/>
      <p:bldP spid="28" grpId="0" animBg="1"/>
      <p:bldP spid="30" grpId="0" animBg="1"/>
      <p:bldP spid="31" grpId="0" animBg="1"/>
      <p:bldP spid="35"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Rectangle 50178"/>
          <p:cNvPicPr>
            <a:picLocks noChangeAspect="1" noChangeArrowheads="1"/>
          </p:cNvPicPr>
          <p:nvPr/>
        </p:nvPicPr>
        <p:blipFill>
          <a:blip r:embed="rId4"/>
          <a:srcRect b="7550"/>
          <a:stretch>
            <a:fillRect/>
          </a:stretch>
        </p:blipFill>
        <p:spPr bwMode="auto">
          <a:xfrm>
            <a:off x="5257800" y="1901290"/>
            <a:ext cx="3505200" cy="3765272"/>
          </a:xfrm>
          <a:prstGeom prst="rect">
            <a:avLst/>
          </a:prstGeom>
          <a:noFill/>
          <a:ln w="9525">
            <a:noFill/>
            <a:miter lim="800000"/>
            <a:headEnd/>
            <a:tailEnd/>
          </a:ln>
          <a:effectLst>
            <a:outerShdw dist="35921" dir="2700000" algn="ctr" rotWithShape="0">
              <a:srgbClr val="808080"/>
            </a:outerShdw>
          </a:effectLst>
        </p:spPr>
      </p:pic>
      <p:pic>
        <p:nvPicPr>
          <p:cNvPr id="12" name="Rectangle 50178"/>
          <p:cNvPicPr>
            <a:picLocks noChangeAspect="1" noChangeArrowheads="1"/>
          </p:cNvPicPr>
          <p:nvPr/>
        </p:nvPicPr>
        <p:blipFill>
          <a:blip r:embed="rId4"/>
          <a:srcRect t="6040" b="7550"/>
          <a:stretch>
            <a:fillRect/>
          </a:stretch>
        </p:blipFill>
        <p:spPr bwMode="auto">
          <a:xfrm>
            <a:off x="5257800" y="2170464"/>
            <a:ext cx="3505200" cy="3519293"/>
          </a:xfrm>
          <a:prstGeom prst="rect">
            <a:avLst/>
          </a:prstGeom>
          <a:noFill/>
          <a:ln w="9525">
            <a:noFill/>
            <a:miter lim="800000"/>
            <a:headEnd/>
            <a:tailEnd/>
          </a:ln>
          <a:effectLst>
            <a:outerShdw dist="35921" dir="2700000" algn="ctr" rotWithShape="0">
              <a:srgbClr val="808080"/>
            </a:outerShdw>
          </a:effectLst>
        </p:spPr>
      </p:pic>
      <p:grpSp>
        <p:nvGrpSpPr>
          <p:cNvPr id="2" name="Group 13"/>
          <p:cNvGrpSpPr/>
          <p:nvPr/>
        </p:nvGrpSpPr>
        <p:grpSpPr>
          <a:xfrm>
            <a:off x="5292090" y="1686277"/>
            <a:ext cx="3429000" cy="2236787"/>
            <a:chOff x="4827662" y="1219201"/>
            <a:chExt cx="4020474" cy="2438401"/>
          </a:xfrm>
        </p:grpSpPr>
        <p:sp>
          <p:nvSpPr>
            <p:cNvPr id="10" name="Rectangle 9"/>
            <p:cNvSpPr/>
            <p:nvPr/>
          </p:nvSpPr>
          <p:spPr>
            <a:xfrm>
              <a:off x="4876801" y="1600201"/>
              <a:ext cx="3962400" cy="2057401"/>
            </a:xfrm>
            <a:prstGeom prst="rect">
              <a:avLst/>
            </a:prstGeom>
            <a:noFill/>
            <a:ln w="69850" cmpd="sng">
              <a:solidFill>
                <a:srgbClr val="FF0000"/>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kumimoji="1" lang="en-US" kern="1200" dirty="0">
                <a:solidFill>
                  <a:prstClr val="white"/>
                </a:solidFill>
                <a:latin typeface="Calibri"/>
                <a:ea typeface="微軟正黑體"/>
                <a:cs typeface="+mn-cs"/>
              </a:endParaRPr>
            </a:p>
          </p:txBody>
        </p:sp>
        <p:sp>
          <p:nvSpPr>
            <p:cNvPr id="13" name="TextBox 12"/>
            <p:cNvSpPr txBox="1"/>
            <p:nvPr/>
          </p:nvSpPr>
          <p:spPr>
            <a:xfrm>
              <a:off x="4827662" y="1219201"/>
              <a:ext cx="4020474" cy="369070"/>
            </a:xfrm>
            <a:prstGeom prst="rect">
              <a:avLst/>
            </a:prstGeom>
            <a:noFill/>
            <a:ln>
              <a:solidFill>
                <a:srgbClr val="FF0000"/>
              </a:solidFill>
            </a:ln>
          </p:spPr>
          <p:txBody>
            <a:bodyPr wrap="square" rtlCol="0">
              <a:spAutoFit/>
            </a:bodyPr>
            <a:lstStyle/>
            <a:p>
              <a:pPr algn="ctr" rtl="0" fontAlgn="base">
                <a:spcBef>
                  <a:spcPct val="0"/>
                </a:spcBef>
                <a:spcAft>
                  <a:spcPct val="0"/>
                </a:spcAft>
              </a:pPr>
              <a:r>
                <a:rPr kumimoji="1" lang="en-US" sz="1600" b="1" kern="1200" dirty="0">
                  <a:solidFill>
                    <a:srgbClr val="FF0000"/>
                  </a:solidFill>
                  <a:effectLst>
                    <a:outerShdw blurRad="38100" dist="38100" dir="2700000" algn="tl">
                      <a:srgbClr val="000000">
                        <a:alpha val="43137"/>
                      </a:srgbClr>
                    </a:outerShdw>
                  </a:effectLst>
                  <a:latin typeface="Calibri"/>
                  <a:ea typeface="新細明體" charset="-120"/>
                  <a:cs typeface="+mn-cs"/>
                </a:rPr>
                <a:t>Combined Virtual Environment</a:t>
              </a:r>
            </a:p>
          </p:txBody>
        </p:sp>
      </p:grpSp>
      <p:sp>
        <p:nvSpPr>
          <p:cNvPr id="14" name="Title 13"/>
          <p:cNvSpPr>
            <a:spLocks noGrp="1"/>
          </p:cNvSpPr>
          <p:nvPr>
            <p:ph type="title"/>
          </p:nvPr>
        </p:nvSpPr>
        <p:spPr>
          <a:xfrm>
            <a:off x="0" y="288560"/>
            <a:ext cx="8375946" cy="1828193"/>
          </a:xfrm>
        </p:spPr>
        <p:txBody>
          <a:bodyPr>
            <a:normAutofit fontScale="90000"/>
          </a:bodyPr>
          <a:lstStyle/>
          <a:p>
            <a: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動態套件組合 </a:t>
            </a:r>
            <a:b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lang="zh-TW"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a:t>
            </a:r>
            <a:r>
              <a:rPr lang="zh-TW"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Dynamic Suite Composition</a:t>
            </a:r>
            <a:r>
              <a:rPr lang="zh-TW" altLang="zh-TW"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 </a:t>
            </a:r>
            <a:r>
              <a:rPr lang="en-US"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
            </a:r>
            <a:br>
              <a:rPr lang="en-US" altLang="en-US"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lang="zh-TW" altLang="en-US" sz="3600" dirty="0" smtClean="0">
                <a:solidFill>
                  <a:schemeClr val="tx2"/>
                </a:solidFill>
              </a:rPr>
              <a:t>虛擬的環境</a:t>
            </a:r>
            <a:endParaRPr lang="en-US" dirty="0">
              <a:solidFill>
                <a:schemeClr val="tx2"/>
              </a:solidFill>
            </a:endParaRPr>
          </a:p>
        </p:txBody>
      </p:sp>
      <p:sp>
        <p:nvSpPr>
          <p:cNvPr id="15" name="Content Placeholder 14"/>
          <p:cNvSpPr>
            <a:spLocks noGrp="1"/>
          </p:cNvSpPr>
          <p:nvPr>
            <p:ph idx="1"/>
          </p:nvPr>
        </p:nvSpPr>
        <p:spPr>
          <a:xfrm>
            <a:off x="357158" y="2357430"/>
            <a:ext cx="4441723" cy="2886944"/>
          </a:xfrm>
        </p:spPr>
        <p:txBody>
          <a:bodyPr>
            <a:normAutofit fontScale="92500" lnSpcReduction="10000"/>
          </a:bodyPr>
          <a:lstStyle/>
          <a:p>
            <a:r>
              <a:rPr lang="zh-TW" altLang="en-US" sz="2800" dirty="0" smtClean="0">
                <a:solidFill>
                  <a:schemeClr val="bg1"/>
                </a:solidFill>
                <a:effectLst>
                  <a:outerShdw blurRad="38100" dist="38100" dir="2700000" algn="tl">
                    <a:srgbClr val="000000">
                      <a:alpha val="43137"/>
                    </a:srgbClr>
                  </a:outerShdw>
                </a:effectLst>
              </a:rPr>
              <a:t>已知不會互相衝突的應用程式可以被設定共用同樣的虛擬環境</a:t>
            </a:r>
            <a:endParaRPr lang="en-US" sz="2800" dirty="0" smtClean="0">
              <a:solidFill>
                <a:schemeClr val="bg1"/>
              </a:solidFill>
              <a:effectLst>
                <a:outerShdw blurRad="38100" dist="38100" dir="2700000" algn="tl">
                  <a:srgbClr val="000000">
                    <a:alpha val="43137"/>
                  </a:srgbClr>
                </a:outerShdw>
              </a:effectLst>
            </a:endParaRPr>
          </a:p>
          <a:p>
            <a:r>
              <a:rPr lang="zh-TW" altLang="en-US" sz="2800" dirty="0" smtClean="0">
                <a:solidFill>
                  <a:schemeClr val="bg1"/>
                </a:solidFill>
                <a:effectLst>
                  <a:outerShdw blurRad="38100" dist="38100" dir="2700000" algn="tl">
                    <a:srgbClr val="000000">
                      <a:alpha val="43137"/>
                    </a:srgbClr>
                  </a:outerShdw>
                </a:effectLst>
              </a:rPr>
              <a:t>強制或選擇性的依賴性設定選擇</a:t>
            </a:r>
            <a:endParaRPr lang="en-US" sz="2800" dirty="0" smtClean="0">
              <a:solidFill>
                <a:schemeClr val="bg1"/>
              </a:solidFill>
              <a:effectLst>
                <a:outerShdw blurRad="38100" dist="38100" dir="2700000" algn="tl">
                  <a:srgbClr val="000000">
                    <a:alpha val="43137"/>
                  </a:srgbClr>
                </a:outerShdw>
              </a:effectLst>
            </a:endParaRPr>
          </a:p>
          <a:p>
            <a:r>
              <a:rPr lang="zh-TW" altLang="en-US" sz="2800" dirty="0" smtClean="0">
                <a:solidFill>
                  <a:schemeClr val="bg1"/>
                </a:solidFill>
                <a:effectLst>
                  <a:outerShdw blurRad="38100" dist="38100" dir="2700000" algn="tl">
                    <a:srgbClr val="000000">
                      <a:alpha val="43137"/>
                    </a:srgbClr>
                  </a:outerShdw>
                </a:effectLst>
              </a:rPr>
              <a:t>不同的虛擬應用程式可以共用同樣的附屬元件</a:t>
            </a:r>
            <a:endParaRPr lang="en-US" sz="2800" dirty="0" smtClean="0">
              <a:solidFill>
                <a:schemeClr val="bg1"/>
              </a:solidFill>
              <a:effectLst>
                <a:outerShdw blurRad="38100" dist="38100" dir="2700000" algn="tl">
                  <a:srgbClr val="000000">
                    <a:alpha val="43137"/>
                  </a:srgbClr>
                </a:outerShd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96511" y="779487"/>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實機展示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p>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微軟應用程式虛擬化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4.5</a:t>
            </a:r>
          </a:p>
        </p:txBody>
      </p:sp>
      <p:sp>
        <p:nvSpPr>
          <p:cNvPr id="8" name="文字方塊 7"/>
          <p:cNvSpPr txBox="1"/>
          <p:nvPr/>
        </p:nvSpPr>
        <p:spPr>
          <a:xfrm>
            <a:off x="475701" y="2518113"/>
            <a:ext cx="7386638" cy="954107"/>
          </a:xfrm>
          <a:prstGeom prst="rect">
            <a:avLst/>
          </a:prstGeom>
          <a:noFill/>
        </p:spPr>
        <p:txBody>
          <a:bodyPr wrap="square" rtlCol="0">
            <a:spAutoFit/>
          </a:bodyPr>
          <a:lstStyle/>
          <a:p>
            <a:pPr algn="l" rtl="0" fontAlgn="base">
              <a:spcBef>
                <a:spcPct val="0"/>
              </a:spcBef>
              <a:spcAft>
                <a:spcPct val="0"/>
              </a:spcAft>
              <a:buFont typeface="Arial" pitchFamily="34" charset="0"/>
              <a:buChar char="•"/>
            </a:pPr>
            <a:r>
              <a:rPr kumimoji="1" lang="zh-TW" altLang="en-US" sz="2800" b="1" kern="1200" dirty="0">
                <a:solidFill>
                  <a:prstClr val="white"/>
                </a:solidFill>
                <a:latin typeface="微軟正黑體"/>
                <a:ea typeface="微軟正黑體"/>
                <a:cs typeface="+mn-cs"/>
              </a:rPr>
              <a:t>隨意組合應用程式 </a:t>
            </a:r>
            <a:r>
              <a:rPr kumimoji="1" lang="en-US" altLang="zh-TW" sz="2800" b="1" kern="1200" dirty="0">
                <a:solidFill>
                  <a:prstClr val="white"/>
                </a:solidFill>
                <a:latin typeface="微軟正黑體"/>
                <a:ea typeface="微軟正黑體"/>
                <a:cs typeface="+mn-cs"/>
              </a:rPr>
              <a:t>(</a:t>
            </a:r>
            <a:r>
              <a:rPr kumimoji="1" lang="zh-TW" altLang="en-US" sz="2800" b="1" kern="1200" dirty="0">
                <a:solidFill>
                  <a:prstClr val="white"/>
                </a:solidFill>
                <a:latin typeface="微軟正黑體"/>
                <a:ea typeface="微軟正黑體"/>
                <a:cs typeface="+mn-cs"/>
              </a:rPr>
              <a:t>動態套件組合</a:t>
            </a:r>
            <a:r>
              <a:rPr kumimoji="1" lang="en-US" altLang="zh-TW" sz="2800" b="1" kern="1200" dirty="0">
                <a:solidFill>
                  <a:prstClr val="white"/>
                </a:solidFill>
                <a:latin typeface="微軟正黑體"/>
                <a:ea typeface="微軟正黑體"/>
                <a:cs typeface="+mn-cs"/>
              </a:rPr>
              <a:t>)</a:t>
            </a:r>
            <a:endParaRPr kumimoji="1" lang="en-US" sz="2800" b="1" kern="1200" dirty="0">
              <a:solidFill>
                <a:prstClr val="white"/>
              </a:solidFill>
              <a:latin typeface="微軟正黑體"/>
              <a:ea typeface="微軟正黑體"/>
              <a:cs typeface="+mn-cs"/>
            </a:endParaRPr>
          </a:p>
          <a:p>
            <a:pPr algn="l" rtl="0" fontAlgn="base">
              <a:spcBef>
                <a:spcPct val="0"/>
              </a:spcBef>
              <a:spcAft>
                <a:spcPct val="0"/>
              </a:spcAft>
              <a:buFont typeface="Arial" pitchFamily="34" charset="0"/>
              <a:buChar char="•"/>
            </a:pPr>
            <a:endParaRPr kumimoji="1" lang="en-US" altLang="zh-TW" sz="2800" b="1" kern="1200" dirty="0">
              <a:solidFill>
                <a:prstClr val="white"/>
              </a:solidFill>
              <a:latin typeface="微軟正黑體"/>
              <a:ea typeface="微軟正黑體"/>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pPr>
              <a:defRPr/>
            </a:pP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a:t>
            </a:r>
            <a:r>
              <a:rPr lang="en-US" altLang="zh-TW"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360°</a:t>
            </a: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全方位虛擬化</a:t>
            </a:r>
            <a:endParaRPr lang="en-US" altLang="en-US"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grpSp>
        <p:nvGrpSpPr>
          <p:cNvPr id="2" name="Group 73"/>
          <p:cNvGrpSpPr/>
          <p:nvPr/>
        </p:nvGrpSpPr>
        <p:grpSpPr>
          <a:xfrm>
            <a:off x="2509070" y="1225789"/>
            <a:ext cx="2163249" cy="2736611"/>
            <a:chOff x="3762112" y="1520031"/>
            <a:chExt cx="1930654" cy="2442369"/>
          </a:xfrm>
        </p:grpSpPr>
        <p:grpSp>
          <p:nvGrpSpPr>
            <p:cNvPr id="3" name="Group 112"/>
            <p:cNvGrpSpPr/>
            <p:nvPr/>
          </p:nvGrpSpPr>
          <p:grpSpPr>
            <a:xfrm>
              <a:off x="3762112" y="2305987"/>
              <a:ext cx="1930654" cy="1656413"/>
              <a:chOff x="3413844" y="2680363"/>
              <a:chExt cx="2128990" cy="1656413"/>
            </a:xfrm>
          </p:grpSpPr>
          <p:sp>
            <p:nvSpPr>
              <p:cNvPr id="11" name="Rounded Rectangle 5"/>
              <p:cNvSpPr/>
              <p:nvPr/>
            </p:nvSpPr>
            <p:spPr bwMode="invGray">
              <a:xfrm>
                <a:off x="3442131" y="2680363"/>
                <a:ext cx="2072413" cy="1656413"/>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2" name="Rectangle 20"/>
              <p:cNvSpPr>
                <a:spLocks noChangeArrowheads="1"/>
              </p:cNvSpPr>
              <p:nvPr/>
            </p:nvSpPr>
            <p:spPr bwMode="invGray">
              <a:xfrm>
                <a:off x="3413844" y="3378991"/>
                <a:ext cx="2128990"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應用程式虛擬化</a:t>
                </a:r>
                <a:endParaRPr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pic>
          <p:nvPicPr>
            <p:cNvPr id="10" name="Picture 4" descr="Application-Virtual.png"/>
            <p:cNvPicPr>
              <a:picLocks noChangeAspect="1"/>
            </p:cNvPicPr>
            <p:nvPr/>
          </p:nvPicPr>
          <p:blipFill>
            <a:blip r:embed="rId2" cstate="print"/>
            <a:stretch>
              <a:fillRect/>
            </a:stretch>
          </p:blipFill>
          <p:spPr>
            <a:xfrm>
              <a:off x="4186951" y="1520031"/>
              <a:ext cx="1102170" cy="1241278"/>
            </a:xfrm>
            <a:prstGeom prst="rect">
              <a:avLst/>
            </a:prstGeom>
          </p:spPr>
        </p:pic>
      </p:grpSp>
      <p:grpSp>
        <p:nvGrpSpPr>
          <p:cNvPr id="4" name="Group 79"/>
          <p:cNvGrpSpPr/>
          <p:nvPr/>
        </p:nvGrpSpPr>
        <p:grpSpPr>
          <a:xfrm>
            <a:off x="4731446" y="1157512"/>
            <a:ext cx="2105310" cy="2804890"/>
            <a:chOff x="6581512" y="1459096"/>
            <a:chExt cx="1878945" cy="2503304"/>
          </a:xfrm>
        </p:grpSpPr>
        <p:sp>
          <p:nvSpPr>
            <p:cNvPr id="14" name="Rounded Rectangle 8"/>
            <p:cNvSpPr/>
            <p:nvPr/>
          </p:nvSpPr>
          <p:spPr bwMode="invGray">
            <a:xfrm>
              <a:off x="6581512" y="2287699"/>
              <a:ext cx="1828800" cy="167470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5" name="Rectangle 20"/>
            <p:cNvSpPr>
              <a:spLocks noChangeArrowheads="1"/>
            </p:cNvSpPr>
            <p:nvPr/>
          </p:nvSpPr>
          <p:spPr bwMode="invGray">
            <a:xfrm>
              <a:off x="6581513" y="3005650"/>
              <a:ext cx="1878944"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桌面虛擬化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16" name="Picture 7" descr="Desktop-Virtual"/>
            <p:cNvPicPr>
              <a:picLocks noChangeAspect="1" noChangeArrowheads="1"/>
            </p:cNvPicPr>
            <p:nvPr/>
          </p:nvPicPr>
          <p:blipFill>
            <a:blip r:embed="rId3" cstate="email"/>
            <a:srcRect/>
            <a:stretch>
              <a:fillRect/>
            </a:stretch>
          </p:blipFill>
          <p:spPr bwMode="auto">
            <a:xfrm>
              <a:off x="6884346" y="1459096"/>
              <a:ext cx="1207976" cy="1330404"/>
            </a:xfrm>
            <a:prstGeom prst="rect">
              <a:avLst/>
            </a:prstGeom>
            <a:noFill/>
            <a:ln w="9525">
              <a:noFill/>
              <a:miter lim="800000"/>
              <a:headEnd/>
              <a:tailEnd/>
            </a:ln>
          </p:spPr>
        </p:pic>
      </p:grpSp>
      <p:grpSp>
        <p:nvGrpSpPr>
          <p:cNvPr id="5" name="Group 85"/>
          <p:cNvGrpSpPr/>
          <p:nvPr/>
        </p:nvGrpSpPr>
        <p:grpSpPr>
          <a:xfrm>
            <a:off x="6783362" y="1104002"/>
            <a:ext cx="2218134" cy="2858395"/>
            <a:chOff x="9324713" y="1411341"/>
            <a:chExt cx="1979638" cy="2551059"/>
          </a:xfrm>
        </p:grpSpPr>
        <p:sp>
          <p:nvSpPr>
            <p:cNvPr id="18" name="Rounded Rectangle 12"/>
            <p:cNvSpPr/>
            <p:nvPr/>
          </p:nvSpPr>
          <p:spPr bwMode="invGray">
            <a:xfrm>
              <a:off x="9399350" y="2302839"/>
              <a:ext cx="1830362"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9" name="Rectangle 20"/>
            <p:cNvSpPr>
              <a:spLocks noChangeArrowheads="1"/>
            </p:cNvSpPr>
            <p:nvPr/>
          </p:nvSpPr>
          <p:spPr bwMode="invGray">
            <a:xfrm>
              <a:off x="9324713" y="3002372"/>
              <a:ext cx="1979638"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呈現虛擬化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20" name="Picture 6" descr="Desktop-TS-Client"/>
            <p:cNvPicPr>
              <a:picLocks noChangeArrowheads="1"/>
            </p:cNvPicPr>
            <p:nvPr/>
          </p:nvPicPr>
          <p:blipFill>
            <a:blip r:embed="rId4" cstate="email"/>
            <a:srcRect/>
            <a:stretch>
              <a:fillRect/>
            </a:stretch>
          </p:blipFill>
          <p:spPr bwMode="auto">
            <a:xfrm>
              <a:off x="9661584" y="1411341"/>
              <a:ext cx="1380274" cy="1495987"/>
            </a:xfrm>
            <a:prstGeom prst="rect">
              <a:avLst/>
            </a:prstGeom>
            <a:noFill/>
            <a:ln w="9525">
              <a:noFill/>
              <a:miter lim="800000"/>
              <a:headEnd/>
              <a:tailEnd/>
            </a:ln>
          </p:spPr>
        </p:pic>
      </p:grpSp>
      <p:grpSp>
        <p:nvGrpSpPr>
          <p:cNvPr id="7" name="Group 90"/>
          <p:cNvGrpSpPr/>
          <p:nvPr/>
        </p:nvGrpSpPr>
        <p:grpSpPr>
          <a:xfrm>
            <a:off x="380999" y="1294408"/>
            <a:ext cx="2084195" cy="2667992"/>
            <a:chOff x="1003843" y="1581272"/>
            <a:chExt cx="1860100" cy="2381128"/>
          </a:xfrm>
        </p:grpSpPr>
        <p:sp>
          <p:nvSpPr>
            <p:cNvPr id="22" name="Rounded Rectangle 16"/>
            <p:cNvSpPr/>
            <p:nvPr/>
          </p:nvSpPr>
          <p:spPr bwMode="invGray">
            <a:xfrm>
              <a:off x="1020072" y="2302839"/>
              <a:ext cx="1827640"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23" name="Rectangle 20"/>
            <p:cNvSpPr>
              <a:spLocks noChangeArrowheads="1"/>
            </p:cNvSpPr>
            <p:nvPr/>
          </p:nvSpPr>
          <p:spPr bwMode="invGray">
            <a:xfrm>
              <a:off x="1003843" y="3002370"/>
              <a:ext cx="1860100" cy="197773"/>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伺服器虛擬化</a:t>
              </a:r>
              <a:endParaRPr kumimoji="1" 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nvGrpSpPr>
            <p:cNvPr id="8" name="Group 24"/>
            <p:cNvGrpSpPr/>
            <p:nvPr/>
          </p:nvGrpSpPr>
          <p:grpSpPr>
            <a:xfrm>
              <a:off x="1404187" y="1581272"/>
              <a:ext cx="1076225" cy="1245224"/>
              <a:chOff x="1322419" y="1505701"/>
              <a:chExt cx="1242355" cy="1437443"/>
            </a:xfrm>
          </p:grpSpPr>
          <p:pic>
            <p:nvPicPr>
              <p:cNvPr id="25" name="Picture 15" descr="Server-Physical-Single"/>
              <p:cNvPicPr>
                <a:picLocks noChangeAspect="1" noChangeArrowheads="1"/>
              </p:cNvPicPr>
              <p:nvPr/>
            </p:nvPicPr>
            <p:blipFill>
              <a:blip r:embed="rId5" cstate="email"/>
              <a:srcRect/>
              <a:stretch>
                <a:fillRect/>
              </a:stretch>
            </p:blipFill>
            <p:spPr bwMode="auto">
              <a:xfrm>
                <a:off x="1322419" y="1955129"/>
                <a:ext cx="1242354" cy="988015"/>
              </a:xfrm>
              <a:prstGeom prst="rect">
                <a:avLst/>
              </a:prstGeom>
              <a:noFill/>
              <a:ln w="9525">
                <a:noFill/>
                <a:miter lim="800000"/>
                <a:headEnd/>
                <a:tailEnd/>
              </a:ln>
            </p:spPr>
          </p:pic>
          <p:pic>
            <p:nvPicPr>
              <p:cNvPr id="26" name="Picture 16" descr="Servers-Virtual-Two"/>
              <p:cNvPicPr>
                <a:picLocks noChangeArrowheads="1"/>
              </p:cNvPicPr>
              <p:nvPr/>
            </p:nvPicPr>
            <p:blipFill>
              <a:blip r:embed="rId6" cstate="email"/>
              <a:srcRect/>
              <a:stretch>
                <a:fillRect/>
              </a:stretch>
            </p:blipFill>
            <p:spPr bwMode="auto">
              <a:xfrm>
                <a:off x="1322420" y="1505701"/>
                <a:ext cx="1242354" cy="1154315"/>
              </a:xfrm>
              <a:prstGeom prst="rect">
                <a:avLst/>
              </a:prstGeom>
              <a:noFill/>
              <a:ln w="9525">
                <a:noFill/>
                <a:miter lim="800000"/>
                <a:headEnd/>
                <a:tailEnd/>
              </a:ln>
            </p:spPr>
          </p:pic>
        </p:grpSp>
      </p:grpSp>
      <p:sp>
        <p:nvSpPr>
          <p:cNvPr id="27" name="Freeform 6"/>
          <p:cNvSpPr>
            <a:spLocks/>
          </p:cNvSpPr>
          <p:nvPr/>
        </p:nvSpPr>
        <p:spPr bwMode="invGray">
          <a:xfrm>
            <a:off x="0" y="3842468"/>
            <a:ext cx="9144000" cy="2101132"/>
          </a:xfrm>
          <a:custGeom>
            <a:avLst/>
            <a:gdLst>
              <a:gd name="connsiteX0" fmla="*/ 0 w 10000"/>
              <a:gd name="connsiteY0" fmla="*/ 1 h 1008"/>
              <a:gd name="connsiteX1" fmla="*/ 4997 w 10000"/>
              <a:gd name="connsiteY1" fmla="*/ 1008 h 1008"/>
              <a:gd name="connsiteX2" fmla="*/ 10000 w 10000"/>
              <a:gd name="connsiteY2" fmla="*/ 0 h 1008"/>
              <a:gd name="connsiteX3" fmla="*/ 0 w 10000"/>
              <a:gd name="connsiteY3" fmla="*/ 1 h 1008"/>
            </a:gdLst>
            <a:ahLst/>
            <a:cxnLst>
              <a:cxn ang="0">
                <a:pos x="connsiteX0" y="connsiteY0"/>
              </a:cxn>
              <a:cxn ang="0">
                <a:pos x="connsiteX1" y="connsiteY1"/>
              </a:cxn>
              <a:cxn ang="0">
                <a:pos x="connsiteX2" y="connsiteY2"/>
              </a:cxn>
              <a:cxn ang="0">
                <a:pos x="connsiteX3" y="connsiteY3"/>
              </a:cxn>
            </a:cxnLst>
            <a:rect l="l" t="t" r="r" b="b"/>
            <a:pathLst>
              <a:path w="10000" h="1008">
                <a:moveTo>
                  <a:pt x="0" y="1"/>
                </a:moveTo>
                <a:cubicBezTo>
                  <a:pt x="0" y="1"/>
                  <a:pt x="3510" y="601"/>
                  <a:pt x="4997" y="1008"/>
                </a:cubicBezTo>
                <a:cubicBezTo>
                  <a:pt x="6502" y="577"/>
                  <a:pt x="10000" y="0"/>
                  <a:pt x="10000" y="0"/>
                </a:cubicBezTo>
                <a:lnTo>
                  <a:pt x="0" y="1"/>
                </a:lnTo>
                <a:close/>
              </a:path>
            </a:pathLst>
          </a:custGeom>
          <a:gradFill flip="none" rotWithShape="1">
            <a:gsLst>
              <a:gs pos="100000">
                <a:srgbClr val="000000">
                  <a:alpha val="0"/>
                </a:srgbClr>
              </a:gs>
              <a:gs pos="90000">
                <a:srgbClr val="26357E">
                  <a:lumMod val="75000"/>
                  <a:alpha val="31000"/>
                </a:srgbClr>
              </a:gs>
              <a:gs pos="49000">
                <a:srgbClr val="233073">
                  <a:alpha val="90000"/>
                </a:srgbClr>
              </a:gs>
              <a:gs pos="17000">
                <a:srgbClr val="00B0F0">
                  <a:alpha val="85000"/>
                </a:srgbClr>
              </a:gs>
              <a:gs pos="7000">
                <a:srgbClr val="00B0F0">
                  <a:alpha val="91000"/>
                </a:srgbClr>
              </a:gs>
            </a:gsLst>
            <a:lin ang="16200000" scaled="1"/>
            <a:tileRect/>
          </a:gradFill>
          <a:ln w="55000" cap="flat" cmpd="thickThin"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28" tIns="54864" rIns="109728" bIns="54864" numCol="1" rtlCol="0" anchor="ctr" anchorCtr="0" compatLnSpc="1">
            <a:prstTxWarp prst="textNoShape">
              <a:avLst/>
            </a:prstTxWarp>
          </a:bodyPr>
          <a:lstStyle/>
          <a:p>
            <a:pPr marL="457182" lvl="1"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28" name="Rectangle 19"/>
          <p:cNvSpPr>
            <a:spLocks noChangeArrowheads="1"/>
          </p:cNvSpPr>
          <p:nvPr/>
        </p:nvSpPr>
        <p:spPr bwMode="invGray">
          <a:xfrm>
            <a:off x="2887605" y="5633850"/>
            <a:ext cx="3368790" cy="535531"/>
          </a:xfrm>
          <a:prstGeom prst="rect">
            <a:avLst/>
          </a:prstGeom>
          <a:noFill/>
          <a:ln>
            <a:noFill/>
            <a:headEnd type="none" w="med" len="med"/>
            <a:tailEnd type="none" w="med" len="med"/>
          </a:ln>
          <a:effectLst/>
        </p:spPr>
        <p:txBody>
          <a:bodyPr wrap="square">
            <a:spAutoFit/>
          </a:bodyPr>
          <a:lstStyle/>
          <a:p>
            <a:pPr algn="ctr" defTabSz="914327" rtl="0" eaLnBrk="0" fontAlgn="base" hangingPunct="0">
              <a:lnSpc>
                <a:spcPct val="90000"/>
              </a:lnSpc>
              <a:spcBef>
                <a:spcPct val="0"/>
              </a:spcBef>
              <a:spcAft>
                <a:spcPct val="0"/>
              </a:spcAft>
              <a:defRPr/>
            </a:pPr>
            <a:r>
              <a:rPr kumimoji="1" lang="zh-TW" alt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rPr>
              <a:t>整合管理環境</a:t>
            </a:r>
            <a:endParaRPr kumimoji="1" 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endParaRPr>
          </a:p>
        </p:txBody>
      </p:sp>
      <p:pic>
        <p:nvPicPr>
          <p:cNvPr id="29" name="Picture 2" descr="C:\Users\maryfj\Desktop\DVD_ART34\Logos\System Center\System Center generic brand Grid h r.png"/>
          <p:cNvPicPr>
            <a:picLocks noChangeAspect="1" noChangeArrowheads="1"/>
          </p:cNvPicPr>
          <p:nvPr/>
        </p:nvPicPr>
        <p:blipFill>
          <a:blip r:embed="rId7"/>
          <a:srcRect/>
          <a:stretch>
            <a:fillRect/>
          </a:stretch>
        </p:blipFill>
        <p:spPr bwMode="invGray">
          <a:xfrm>
            <a:off x="2775152" y="4188088"/>
            <a:ext cx="3625648" cy="828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6" presetClass="emph" presetSubtype="0" fill="hold" nodeType="afterEffect">
                                  <p:stCondLst>
                                    <p:cond delay="0"/>
                                  </p:stCondLst>
                                  <p:childTnLst>
                                    <p:animScale>
                                      <p:cBhvr>
                                        <p:cTn id="44" dur="100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19100" y="2667000"/>
            <a:ext cx="3657600" cy="2057400"/>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kumimoji="1" lang="en-US" sz="2400" kern="1200" dirty="0">
              <a:solidFill>
                <a:srgbClr val="FFFFFF"/>
              </a:solidFill>
              <a:effectLst>
                <a:outerShdw blurRad="38100" dist="38100" dir="2700000" algn="tl">
                  <a:srgbClr val="000000">
                    <a:alpha val="43137"/>
                  </a:srgbClr>
                </a:outerShdw>
              </a:effectLst>
              <a:latin typeface="Segoe" pitchFamily="34" charset="0"/>
              <a:ea typeface="微軟正黑體"/>
              <a:cs typeface="+mn-cs"/>
            </a:endParaRPr>
          </a:p>
        </p:txBody>
      </p:sp>
      <p:sp>
        <p:nvSpPr>
          <p:cNvPr id="54276" name="Footer Placeholder 4"/>
          <p:cNvSpPr txBox="1">
            <a:spLocks noGrp="1"/>
          </p:cNvSpPr>
          <p:nvPr/>
        </p:nvSpPr>
        <p:spPr bwMode="auto">
          <a:xfrm>
            <a:off x="5943600" y="6492875"/>
            <a:ext cx="2895600" cy="365125"/>
          </a:xfrm>
          <a:prstGeom prst="rect">
            <a:avLst/>
          </a:prstGeom>
          <a:noFill/>
          <a:ln w="9525">
            <a:noFill/>
            <a:miter lim="800000"/>
            <a:headEnd/>
            <a:tailEnd/>
          </a:ln>
        </p:spPr>
        <p:txBody>
          <a:bodyPr anchor="ctr"/>
          <a:lstStyle/>
          <a:p>
            <a:pPr algn="r" rtl="0" fontAlgn="base">
              <a:spcBef>
                <a:spcPct val="0"/>
              </a:spcBef>
              <a:spcAft>
                <a:spcPct val="0"/>
              </a:spcAft>
            </a:pPr>
            <a:endParaRPr kumimoji="1" lang="en-US" sz="800" kern="1200">
              <a:solidFill>
                <a:prstClr val="white"/>
              </a:solidFill>
              <a:latin typeface="Segoe" pitchFamily="34" charset="0"/>
              <a:ea typeface="新細明體" charset="-120"/>
              <a:cs typeface="+mn-cs"/>
            </a:endParaRPr>
          </a:p>
        </p:txBody>
      </p:sp>
      <p:sp>
        <p:nvSpPr>
          <p:cNvPr id="54307" name="Text Box 6"/>
          <p:cNvSpPr txBox="1">
            <a:spLocks noChangeArrowheads="1"/>
          </p:cNvSpPr>
          <p:nvPr/>
        </p:nvSpPr>
        <p:spPr bwMode="auto">
          <a:xfrm>
            <a:off x="0" y="914400"/>
            <a:ext cx="9144000" cy="457200"/>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2400" b="1" kern="1200" dirty="0">
                <a:solidFill>
                  <a:prstClr val="white"/>
                </a:solidFill>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Desktop Virtualization</a:t>
            </a:r>
          </a:p>
        </p:txBody>
      </p:sp>
      <p:sp>
        <p:nvSpPr>
          <p:cNvPr id="54309" name="Text Box 8"/>
          <p:cNvSpPr txBox="1">
            <a:spLocks noChangeArrowheads="1"/>
          </p:cNvSpPr>
          <p:nvPr/>
        </p:nvSpPr>
        <p:spPr bwMode="auto">
          <a:xfrm>
            <a:off x="0" y="2133600"/>
            <a:ext cx="4572000" cy="457200"/>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2400" b="1" kern="1200" dirty="0">
                <a:solidFill>
                  <a:prstClr val="white"/>
                </a:solidFill>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Server-Based Virtualization</a:t>
            </a:r>
          </a:p>
        </p:txBody>
      </p:sp>
      <p:sp>
        <p:nvSpPr>
          <p:cNvPr id="54310" name="Text Box 9"/>
          <p:cNvSpPr txBox="1">
            <a:spLocks noChangeArrowheads="1"/>
          </p:cNvSpPr>
          <p:nvPr/>
        </p:nvSpPr>
        <p:spPr bwMode="auto">
          <a:xfrm>
            <a:off x="4624388" y="2133600"/>
            <a:ext cx="4572000" cy="457200"/>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2400" b="1" kern="1200" dirty="0">
                <a:solidFill>
                  <a:prstClr val="white"/>
                </a:solidFill>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Client-Hosted Virtualization</a:t>
            </a:r>
          </a:p>
        </p:txBody>
      </p:sp>
      <p:sp>
        <p:nvSpPr>
          <p:cNvPr id="54311" name="Line 10"/>
          <p:cNvSpPr>
            <a:spLocks noChangeShapeType="1"/>
          </p:cNvSpPr>
          <p:nvPr/>
        </p:nvSpPr>
        <p:spPr bwMode="auto">
          <a:xfrm flipH="1">
            <a:off x="2286000" y="1371600"/>
            <a:ext cx="2133600" cy="762000"/>
          </a:xfrm>
          <a:prstGeom prst="line">
            <a:avLst/>
          </a:prstGeom>
          <a:noFill/>
          <a:ln w="38100">
            <a:solidFill>
              <a:schemeClr val="accent3"/>
            </a:solidFill>
            <a:prstDash val="sysDash"/>
            <a:round/>
            <a:headEnd/>
            <a:tailEnd type="triangle" w="med" len="med"/>
          </a:ln>
        </p:spPr>
        <p:txBody>
          <a:bodyPr/>
          <a:lstStyle/>
          <a:p>
            <a:pPr algn="l" rtl="0" fontAlgn="base">
              <a:spcBef>
                <a:spcPct val="0"/>
              </a:spcBef>
              <a:spcAft>
                <a:spcPct val="0"/>
              </a:spcAft>
            </a:pPr>
            <a:endParaRPr kumimoji="1" lang="en-US" kern="1200">
              <a:solidFill>
                <a:prstClr val="black"/>
              </a:solidFill>
              <a:effectLst>
                <a:outerShdw blurRad="38100" dist="38100" dir="2700000" algn="tl">
                  <a:srgbClr val="000000">
                    <a:alpha val="43137"/>
                  </a:srgbClr>
                </a:outerShdw>
              </a:effectLst>
              <a:latin typeface="Segoe UI" pitchFamily="34" charset="0"/>
              <a:ea typeface="新細明體" charset="-120"/>
              <a:cs typeface="Segoe UI" pitchFamily="34" charset="0"/>
            </a:endParaRPr>
          </a:p>
        </p:txBody>
      </p:sp>
      <p:sp>
        <p:nvSpPr>
          <p:cNvPr id="54312" name="Line 11"/>
          <p:cNvSpPr>
            <a:spLocks noChangeShapeType="1"/>
          </p:cNvSpPr>
          <p:nvPr/>
        </p:nvSpPr>
        <p:spPr bwMode="auto">
          <a:xfrm>
            <a:off x="4406900" y="1371600"/>
            <a:ext cx="2133600" cy="762000"/>
          </a:xfrm>
          <a:prstGeom prst="line">
            <a:avLst/>
          </a:prstGeom>
          <a:noFill/>
          <a:ln w="38100">
            <a:solidFill>
              <a:schemeClr val="accent3"/>
            </a:solidFill>
            <a:prstDash val="sysDash"/>
            <a:round/>
            <a:headEnd/>
            <a:tailEnd type="triangle" w="med" len="med"/>
          </a:ln>
        </p:spPr>
        <p:txBody>
          <a:bodyPr/>
          <a:lstStyle/>
          <a:p>
            <a:pPr algn="l" rtl="0" fontAlgn="base">
              <a:spcBef>
                <a:spcPct val="0"/>
              </a:spcBef>
              <a:spcAft>
                <a:spcPct val="0"/>
              </a:spcAft>
            </a:pPr>
            <a:endParaRPr kumimoji="1" lang="en-US" kern="1200">
              <a:solidFill>
                <a:prstClr val="black"/>
              </a:solidFill>
              <a:effectLst>
                <a:outerShdw blurRad="38100" dist="38100" dir="2700000" algn="tl">
                  <a:srgbClr val="000000">
                    <a:alpha val="43137"/>
                  </a:srgbClr>
                </a:outerShdw>
              </a:effectLst>
              <a:latin typeface="Segoe UI" pitchFamily="34" charset="0"/>
              <a:ea typeface="新細明體" charset="-120"/>
              <a:cs typeface="Segoe UI" pitchFamily="34" charset="0"/>
            </a:endParaRPr>
          </a:p>
        </p:txBody>
      </p:sp>
      <p:grpSp>
        <p:nvGrpSpPr>
          <p:cNvPr id="2" name="Group 29"/>
          <p:cNvGrpSpPr/>
          <p:nvPr/>
        </p:nvGrpSpPr>
        <p:grpSpPr>
          <a:xfrm>
            <a:off x="381000" y="5647859"/>
            <a:ext cx="8382000" cy="981541"/>
            <a:chOff x="381000" y="5647859"/>
            <a:chExt cx="8382000" cy="981541"/>
          </a:xfrm>
        </p:grpSpPr>
        <p:pic>
          <p:nvPicPr>
            <p:cNvPr id="45" name="Picture 44" descr="Double headed Purple embossed arrow.png"/>
            <p:cNvPicPr>
              <a:picLocks noChangeAspect="1"/>
            </p:cNvPicPr>
            <p:nvPr/>
          </p:nvPicPr>
          <p:blipFill>
            <a:blip r:embed="rId4"/>
            <a:stretch>
              <a:fillRect/>
            </a:stretch>
          </p:blipFill>
          <p:spPr>
            <a:xfrm>
              <a:off x="381000" y="5647859"/>
              <a:ext cx="8382000" cy="981541"/>
            </a:xfrm>
            <a:prstGeom prst="rect">
              <a:avLst/>
            </a:prstGeom>
          </p:spPr>
        </p:pic>
        <p:sp>
          <p:nvSpPr>
            <p:cNvPr id="54314" name="Text Box 63"/>
            <p:cNvSpPr txBox="1">
              <a:spLocks noChangeArrowheads="1"/>
            </p:cNvSpPr>
            <p:nvPr/>
          </p:nvSpPr>
          <p:spPr bwMode="auto">
            <a:xfrm>
              <a:off x="4572000" y="5924490"/>
              <a:ext cx="3840164" cy="400110"/>
            </a:xfrm>
            <a:prstGeom prst="rect">
              <a:avLst/>
            </a:prstGeom>
            <a:noFill/>
            <a:ln w="9525">
              <a:noFill/>
              <a:miter lim="800000"/>
              <a:headEnd/>
              <a:tailEnd/>
            </a:ln>
          </p:spPr>
          <p:txBody>
            <a:bodyPr wrap="square">
              <a:spAutoFit/>
            </a:bodyPr>
            <a:lstStyle/>
            <a:p>
              <a:pPr algn="ctr" rtl="0" fontAlgn="base">
                <a:spcBef>
                  <a:spcPct val="50000"/>
                </a:spcBef>
                <a:spcAft>
                  <a:spcPct val="0"/>
                </a:spcAft>
                <a:buClr>
                  <a:srgbClr val="311852"/>
                </a:buClr>
                <a:buSzPct val="55000"/>
                <a:buFont typeface="Wingdings" pitchFamily="2" charset="2"/>
                <a:buNone/>
              </a:pPr>
              <a:r>
                <a:rPr kumimoji="1" lang="zh-TW" altLang="en-US" sz="2000" b="1" kern="1200" dirty="0">
                  <a:solidFill>
                    <a:prstClr val="white"/>
                  </a:solidFill>
                  <a:latin typeface="微軟正黑體"/>
                  <a:ea typeface="微軟正黑體"/>
                  <a:cs typeface="Segoe UI" pitchFamily="34" charset="0"/>
                </a:rPr>
                <a:t>行動與經常外出的工作者</a:t>
              </a:r>
              <a:endParaRPr kumimoji="1" lang="en-US" sz="2000" b="1" kern="1200" dirty="0">
                <a:solidFill>
                  <a:prstClr val="white"/>
                </a:solidFill>
                <a:latin typeface="微軟正黑體"/>
                <a:ea typeface="微軟正黑體"/>
                <a:cs typeface="Segoe UI" pitchFamily="34" charset="0"/>
              </a:endParaRPr>
            </a:p>
          </p:txBody>
        </p:sp>
        <p:sp>
          <p:nvSpPr>
            <p:cNvPr id="54315" name="Text Box 64"/>
            <p:cNvSpPr txBox="1">
              <a:spLocks noChangeArrowheads="1"/>
            </p:cNvSpPr>
            <p:nvPr/>
          </p:nvSpPr>
          <p:spPr bwMode="auto">
            <a:xfrm>
              <a:off x="743675" y="5936065"/>
              <a:ext cx="3828325" cy="400110"/>
            </a:xfrm>
            <a:prstGeom prst="rect">
              <a:avLst/>
            </a:prstGeom>
            <a:noFill/>
            <a:ln w="9525">
              <a:noFill/>
              <a:miter lim="800000"/>
              <a:headEnd/>
              <a:tailEnd/>
            </a:ln>
          </p:spPr>
          <p:txBody>
            <a:bodyPr wrap="square">
              <a:spAutoFit/>
            </a:bodyPr>
            <a:lstStyle/>
            <a:p>
              <a:pPr algn="ctr" rtl="0" fontAlgn="base">
                <a:spcBef>
                  <a:spcPct val="50000"/>
                </a:spcBef>
                <a:spcAft>
                  <a:spcPct val="0"/>
                </a:spcAft>
                <a:buClr>
                  <a:srgbClr val="311852"/>
                </a:buClr>
                <a:buSzPct val="55000"/>
                <a:buFont typeface="Wingdings" pitchFamily="2" charset="2"/>
                <a:buNone/>
              </a:pPr>
              <a:r>
                <a:rPr kumimoji="1" lang="zh-TW" altLang="en-US" sz="2000" b="1" kern="1200" dirty="0">
                  <a:solidFill>
                    <a:prstClr val="white"/>
                  </a:solidFill>
                  <a:latin typeface="微軟正黑體"/>
                  <a:ea typeface="微軟正黑體"/>
                  <a:cs typeface="Segoe UI" pitchFamily="34" charset="0"/>
                </a:rPr>
                <a:t>連結內部網路的使用者</a:t>
              </a:r>
              <a:endParaRPr kumimoji="1" lang="en-US" sz="2000" b="1" kern="1200" dirty="0">
                <a:solidFill>
                  <a:prstClr val="white"/>
                </a:solidFill>
                <a:latin typeface="微軟正黑體"/>
                <a:ea typeface="微軟正黑體"/>
                <a:cs typeface="Segoe UI" pitchFamily="34" charset="0"/>
              </a:endParaRPr>
            </a:p>
          </p:txBody>
        </p:sp>
      </p:grpSp>
      <p:grpSp>
        <p:nvGrpSpPr>
          <p:cNvPr id="3" name="Group 66"/>
          <p:cNvGrpSpPr>
            <a:grpSpLocks/>
          </p:cNvGrpSpPr>
          <p:nvPr/>
        </p:nvGrpSpPr>
        <p:grpSpPr bwMode="auto">
          <a:xfrm>
            <a:off x="1346199" y="3398832"/>
            <a:ext cx="1473200" cy="323849"/>
            <a:chOff x="397" y="2849"/>
            <a:chExt cx="928" cy="204"/>
          </a:xfrm>
        </p:grpSpPr>
        <p:sp>
          <p:nvSpPr>
            <p:cNvPr id="54320" name="Text Box 36"/>
            <p:cNvSpPr txBox="1">
              <a:spLocks noChangeAspect="1" noChangeArrowheads="1"/>
            </p:cNvSpPr>
            <p:nvPr/>
          </p:nvSpPr>
          <p:spPr bwMode="auto">
            <a:xfrm>
              <a:off x="397" y="2849"/>
              <a:ext cx="838" cy="204"/>
            </a:xfrm>
            <a:prstGeom prst="rect">
              <a:avLst/>
            </a:prstGeom>
            <a:noFill/>
            <a:ln w="9525">
              <a:noFill/>
              <a:miter lim="800000"/>
              <a:headEnd/>
              <a:tailEnd/>
            </a:ln>
          </p:spPr>
          <p:txBody>
            <a:bodyPr wrap="square">
              <a:spAutoFit/>
            </a:bodyPr>
            <a:lstStyle/>
            <a:p>
              <a:pPr algn="ctr" rtl="0" fontAlgn="base">
                <a:spcBef>
                  <a:spcPct val="50000"/>
                </a:spcBef>
                <a:spcAft>
                  <a:spcPct val="0"/>
                </a:spcAft>
                <a:buClr>
                  <a:srgbClr val="311852"/>
                </a:buClr>
                <a:buSzPct val="55000"/>
                <a:buFont typeface="Wingdings" pitchFamily="2" charset="2"/>
                <a:buNone/>
              </a:pPr>
              <a:r>
                <a:rPr kumimoji="1" lang="en-US" sz="1500" kern="1200" dirty="0">
                  <a:solidFill>
                    <a:prstClr val="white"/>
                  </a:solidFill>
                  <a:latin typeface="Arial" charset="0"/>
                  <a:ea typeface="ＭＳ Ｐゴシック" pitchFamily="34" charset="-128"/>
                  <a:cs typeface="+mn-cs"/>
                </a:rPr>
                <a:t>Network</a:t>
              </a:r>
            </a:p>
          </p:txBody>
        </p:sp>
        <p:sp>
          <p:nvSpPr>
            <p:cNvPr id="54321" name="Line 59"/>
            <p:cNvSpPr>
              <a:spLocks noChangeAspect="1" noChangeShapeType="1"/>
            </p:cNvSpPr>
            <p:nvPr/>
          </p:nvSpPr>
          <p:spPr bwMode="auto">
            <a:xfrm rot="5400000" flipV="1">
              <a:off x="1226" y="2808"/>
              <a:ext cx="4" cy="195"/>
            </a:xfrm>
            <a:prstGeom prst="line">
              <a:avLst/>
            </a:prstGeom>
            <a:noFill/>
            <a:ln w="19050">
              <a:solidFill>
                <a:schemeClr val="tx1"/>
              </a:solidFill>
              <a:round/>
              <a:headEnd/>
              <a:tailEnd type="triangle" w="lg" len="lg"/>
            </a:ln>
          </p:spPr>
          <p:txBody>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grpSp>
      <p:grpSp>
        <p:nvGrpSpPr>
          <p:cNvPr id="4" name="Group 43"/>
          <p:cNvGrpSpPr/>
          <p:nvPr/>
        </p:nvGrpSpPr>
        <p:grpSpPr>
          <a:xfrm>
            <a:off x="2667000" y="2693502"/>
            <a:ext cx="1073150" cy="1292911"/>
            <a:chOff x="2808228" y="2693502"/>
            <a:chExt cx="1073150" cy="1292911"/>
          </a:xfrm>
        </p:grpSpPr>
        <p:graphicFrame>
          <p:nvGraphicFramePr>
            <p:cNvPr id="54318" name="Object 3"/>
            <p:cNvGraphicFramePr>
              <a:graphicFrameLocks noChangeAspect="1"/>
            </p:cNvGraphicFramePr>
            <p:nvPr/>
          </p:nvGraphicFramePr>
          <p:xfrm>
            <a:off x="3017778" y="3318076"/>
            <a:ext cx="654050" cy="668337"/>
          </p:xfrm>
          <a:graphic>
            <a:graphicData uri="http://schemas.openxmlformats.org/presentationml/2006/ole">
              <p:oleObj spid="_x0000_s148483" name="Image" r:id="rId5" imgW="3047619" imgH="3111111" progId="">
                <p:embed/>
              </p:oleObj>
            </a:graphicData>
          </a:graphic>
        </p:graphicFrame>
        <p:sp>
          <p:nvSpPr>
            <p:cNvPr id="54324" name="Text Box 70"/>
            <p:cNvSpPr txBox="1">
              <a:spLocks noChangeAspect="1" noChangeArrowheads="1"/>
            </p:cNvSpPr>
            <p:nvPr/>
          </p:nvSpPr>
          <p:spPr bwMode="auto">
            <a:xfrm>
              <a:off x="2808228" y="2693502"/>
              <a:ext cx="1073150" cy="320675"/>
            </a:xfrm>
            <a:prstGeom prst="rect">
              <a:avLst/>
            </a:prstGeom>
            <a:noFill/>
            <a:ln w="9525">
              <a:noFill/>
              <a:miter lim="800000"/>
              <a:headEnd/>
              <a:tailEnd/>
            </a:ln>
          </p:spPr>
          <p:txBody>
            <a:bodyPr wrap="square">
              <a:spAutoFit/>
            </a:bodyPr>
            <a:lstStyle/>
            <a:p>
              <a:pPr algn="ctr" rtl="0" fontAlgn="base">
                <a:spcBef>
                  <a:spcPct val="50000"/>
                </a:spcBef>
                <a:spcAft>
                  <a:spcPct val="0"/>
                </a:spcAft>
                <a:buClr>
                  <a:srgbClr val="311852"/>
                </a:buClr>
                <a:buSzPct val="55000"/>
                <a:buFont typeface="Wingdings" pitchFamily="2" charset="2"/>
                <a:buNone/>
              </a:pPr>
              <a:r>
                <a:rPr kumimoji="1" lang="en-US" sz="1500" kern="1200" dirty="0">
                  <a:solidFill>
                    <a:prstClr val="white"/>
                  </a:solidFill>
                  <a:latin typeface="Arial" charset="0"/>
                  <a:ea typeface="ＭＳ Ｐゴシック" pitchFamily="34" charset="-128"/>
                  <a:cs typeface="+mn-cs"/>
                </a:rPr>
                <a:t>Client</a:t>
              </a:r>
            </a:p>
          </p:txBody>
        </p:sp>
      </p:grpSp>
      <p:sp>
        <p:nvSpPr>
          <p:cNvPr id="41" name="Rounded Rectangle 40"/>
          <p:cNvSpPr/>
          <p:nvPr/>
        </p:nvSpPr>
        <p:spPr bwMode="auto">
          <a:xfrm>
            <a:off x="5063925" y="2667000"/>
            <a:ext cx="3657600" cy="2057400"/>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kumimoji="1" lang="en-US" sz="2400" kern="1200" dirty="0">
              <a:solidFill>
                <a:srgbClr val="FFFFFF"/>
              </a:solidFill>
              <a:effectLst>
                <a:outerShdw blurRad="38100" dist="38100" dir="2700000" algn="tl">
                  <a:srgbClr val="000000">
                    <a:alpha val="43137"/>
                  </a:srgbClr>
                </a:outerShdw>
              </a:effectLst>
              <a:latin typeface="Segoe" pitchFamily="34" charset="0"/>
              <a:ea typeface="微軟正黑體"/>
              <a:cs typeface="+mn-cs"/>
            </a:endParaRPr>
          </a:p>
        </p:txBody>
      </p:sp>
      <p:graphicFrame>
        <p:nvGraphicFramePr>
          <p:cNvPr id="54326" name="Object 2"/>
          <p:cNvGraphicFramePr>
            <a:graphicFrameLocks noChangeAspect="1"/>
          </p:cNvGraphicFramePr>
          <p:nvPr/>
        </p:nvGraphicFramePr>
        <p:xfrm>
          <a:off x="6565700" y="3192463"/>
          <a:ext cx="654050" cy="668337"/>
        </p:xfrm>
        <a:graphic>
          <a:graphicData uri="http://schemas.openxmlformats.org/presentationml/2006/ole">
            <p:oleObj spid="_x0000_s148482" name="Image" r:id="rId6" imgW="3047619" imgH="3111111" progId="">
              <p:embed/>
            </p:oleObj>
          </a:graphicData>
        </a:graphic>
      </p:graphicFrame>
      <p:sp>
        <p:nvSpPr>
          <p:cNvPr id="54327" name="Text Box 81"/>
          <p:cNvSpPr txBox="1">
            <a:spLocks noChangeAspect="1" noChangeArrowheads="1"/>
          </p:cNvSpPr>
          <p:nvPr/>
        </p:nvSpPr>
        <p:spPr bwMode="auto">
          <a:xfrm>
            <a:off x="6202163" y="2744788"/>
            <a:ext cx="1381125" cy="320675"/>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1500" kern="1200" dirty="0">
                <a:solidFill>
                  <a:prstClr val="white"/>
                </a:solidFill>
                <a:latin typeface="Arial" charset="0"/>
                <a:ea typeface="ＭＳ Ｐゴシック" pitchFamily="34" charset="-128"/>
                <a:cs typeface="+mn-cs"/>
              </a:rPr>
              <a:t>Client</a:t>
            </a:r>
          </a:p>
        </p:txBody>
      </p:sp>
      <p:pic>
        <p:nvPicPr>
          <p:cNvPr id="444502" name="Picture 86"/>
          <p:cNvPicPr>
            <a:picLocks noChangeAspect="1" noChangeArrowheads="1"/>
          </p:cNvPicPr>
          <p:nvPr/>
        </p:nvPicPr>
        <p:blipFill>
          <a:blip r:embed="rId7">
            <a:clrChange>
              <a:clrFrom>
                <a:srgbClr val="004040"/>
              </a:clrFrom>
              <a:clrTo>
                <a:srgbClr val="004040">
                  <a:alpha val="0"/>
                </a:srgbClr>
              </a:clrTo>
            </a:clrChange>
          </a:blip>
          <a:srcRect/>
          <a:stretch>
            <a:fillRect/>
          </a:stretch>
        </p:blipFill>
        <p:spPr bwMode="auto">
          <a:xfrm>
            <a:off x="6506963" y="3687763"/>
            <a:ext cx="771525" cy="828675"/>
          </a:xfrm>
          <a:prstGeom prst="rect">
            <a:avLst/>
          </a:prstGeom>
          <a:noFill/>
          <a:ln w="9525">
            <a:noFill/>
            <a:miter lim="800000"/>
            <a:headEnd/>
            <a:tailEnd/>
          </a:ln>
        </p:spPr>
      </p:pic>
      <p:grpSp>
        <p:nvGrpSpPr>
          <p:cNvPr id="5" name="Group 42"/>
          <p:cNvGrpSpPr/>
          <p:nvPr/>
        </p:nvGrpSpPr>
        <p:grpSpPr>
          <a:xfrm>
            <a:off x="547104" y="2685106"/>
            <a:ext cx="1381125" cy="1905944"/>
            <a:chOff x="478842" y="2685106"/>
            <a:chExt cx="1381125" cy="1905944"/>
          </a:xfrm>
        </p:grpSpPr>
        <p:graphicFrame>
          <p:nvGraphicFramePr>
            <p:cNvPr id="54322" name="Object 4"/>
            <p:cNvGraphicFramePr>
              <a:graphicFrameLocks noChangeAspect="1"/>
            </p:cNvGraphicFramePr>
            <p:nvPr/>
          </p:nvGraphicFramePr>
          <p:xfrm>
            <a:off x="844760" y="2908300"/>
            <a:ext cx="649288" cy="904875"/>
          </p:xfrm>
          <a:graphic>
            <a:graphicData uri="http://schemas.openxmlformats.org/presentationml/2006/ole">
              <p:oleObj spid="_x0000_s148484" name="Image" r:id="rId8" imgW="1904762" imgH="2653968" progId="">
                <p:embed/>
              </p:oleObj>
            </a:graphicData>
          </a:graphic>
        </p:graphicFrame>
        <p:sp>
          <p:nvSpPr>
            <p:cNvPr id="54323" name="Text Box 68"/>
            <p:cNvSpPr txBox="1">
              <a:spLocks noChangeAspect="1" noChangeArrowheads="1"/>
            </p:cNvSpPr>
            <p:nvPr/>
          </p:nvSpPr>
          <p:spPr bwMode="auto">
            <a:xfrm>
              <a:off x="478842" y="2685106"/>
              <a:ext cx="1381125" cy="320675"/>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1500" kern="1200" dirty="0">
                  <a:solidFill>
                    <a:prstClr val="white"/>
                  </a:solidFill>
                  <a:latin typeface="Arial" charset="0"/>
                  <a:ea typeface="ＭＳ Ｐゴシック" pitchFamily="34" charset="-128"/>
                  <a:cs typeface="+mn-cs"/>
                </a:rPr>
                <a:t>Server</a:t>
              </a:r>
            </a:p>
          </p:txBody>
        </p:sp>
        <p:pic>
          <p:nvPicPr>
            <p:cNvPr id="444507" name="Picture 91"/>
            <p:cNvPicPr>
              <a:picLocks noChangeAspect="1" noChangeArrowheads="1"/>
            </p:cNvPicPr>
            <p:nvPr/>
          </p:nvPicPr>
          <p:blipFill>
            <a:blip r:embed="rId9">
              <a:clrChange>
                <a:clrFrom>
                  <a:srgbClr val="004040"/>
                </a:clrFrom>
                <a:clrTo>
                  <a:srgbClr val="004040">
                    <a:alpha val="0"/>
                  </a:srgbClr>
                </a:clrTo>
              </a:clrChange>
            </a:blip>
            <a:srcRect/>
            <a:stretch>
              <a:fillRect/>
            </a:stretch>
          </p:blipFill>
          <p:spPr bwMode="auto">
            <a:xfrm>
              <a:off x="502654" y="3657600"/>
              <a:ext cx="1333500" cy="933450"/>
            </a:xfrm>
            <a:prstGeom prst="rect">
              <a:avLst/>
            </a:prstGeom>
            <a:noFill/>
            <a:ln w="9525">
              <a:noFill/>
              <a:miter lim="800000"/>
              <a:headEnd/>
              <a:tailEnd/>
            </a:ln>
          </p:spPr>
        </p:pic>
      </p:grpSp>
      <p:sp>
        <p:nvSpPr>
          <p:cNvPr id="54331" name="Text Box 59"/>
          <p:cNvSpPr txBox="1">
            <a:spLocks noChangeArrowheads="1"/>
          </p:cNvSpPr>
          <p:nvPr/>
        </p:nvSpPr>
        <p:spPr bwMode="auto">
          <a:xfrm>
            <a:off x="228600" y="4800600"/>
            <a:ext cx="4038600" cy="366713"/>
          </a:xfrm>
          <a:prstGeom prst="rect">
            <a:avLst/>
          </a:prstGeom>
          <a:noFill/>
          <a:ln w="9525">
            <a:noFill/>
            <a:miter lim="800000"/>
            <a:headEnd/>
            <a:tailEnd/>
          </a:ln>
          <a:effectLst/>
        </p:spPr>
        <p:txBody>
          <a:bodyPr>
            <a:spAutoFit/>
          </a:bodyPr>
          <a:lstStyle/>
          <a:p>
            <a:pPr algn="ctr" rtl="0" fontAlgn="base">
              <a:spcBef>
                <a:spcPct val="50000"/>
              </a:spcBef>
              <a:spcAft>
                <a:spcPct val="0"/>
              </a:spcAft>
            </a:pPr>
            <a:r>
              <a:rPr kumimoji="1" lang="en-US" b="1" kern="1200" dirty="0">
                <a:solidFill>
                  <a:prstClr val="white"/>
                </a:solidFill>
                <a:latin typeface="Segoe UI" pitchFamily="34" charset="0"/>
                <a:ea typeface="新細明體" charset="-120"/>
                <a:cs typeface="Segoe UI" pitchFamily="34" charset="0"/>
              </a:rPr>
              <a:t>Windows VECD, Terminal Services</a:t>
            </a:r>
          </a:p>
        </p:txBody>
      </p:sp>
      <p:sp>
        <p:nvSpPr>
          <p:cNvPr id="54332" name="Text Box 60"/>
          <p:cNvSpPr txBox="1">
            <a:spLocks noChangeArrowheads="1"/>
          </p:cNvSpPr>
          <p:nvPr/>
        </p:nvSpPr>
        <p:spPr bwMode="auto">
          <a:xfrm>
            <a:off x="4876800" y="4800600"/>
            <a:ext cx="4038600" cy="641350"/>
          </a:xfrm>
          <a:prstGeom prst="rect">
            <a:avLst/>
          </a:prstGeom>
          <a:noFill/>
          <a:ln w="9525">
            <a:noFill/>
            <a:miter lim="800000"/>
            <a:headEnd/>
            <a:tailEnd/>
          </a:ln>
          <a:effectLst/>
        </p:spPr>
        <p:txBody>
          <a:bodyPr>
            <a:spAutoFit/>
          </a:bodyPr>
          <a:lstStyle/>
          <a:p>
            <a:pPr algn="ctr" rtl="0" fontAlgn="base">
              <a:spcBef>
                <a:spcPct val="50000"/>
              </a:spcBef>
              <a:spcAft>
                <a:spcPct val="0"/>
              </a:spcAft>
            </a:pPr>
            <a:r>
              <a:rPr kumimoji="1" lang="en-US" b="1" kern="1200" dirty="0">
                <a:solidFill>
                  <a:prstClr val="white"/>
                </a:solidFill>
                <a:latin typeface="Segoe UI" pitchFamily="34" charset="0"/>
                <a:ea typeface="新細明體" charset="-120"/>
                <a:cs typeface="Segoe UI" pitchFamily="34" charset="0"/>
              </a:rPr>
              <a:t>Microsoft Enterprise Desktop Virtualization</a:t>
            </a:r>
          </a:p>
        </p:txBody>
      </p:sp>
      <p:sp>
        <p:nvSpPr>
          <p:cNvPr id="54333" name="Oval 61"/>
          <p:cNvSpPr>
            <a:spLocks noChangeArrowheads="1"/>
          </p:cNvSpPr>
          <p:nvPr/>
        </p:nvSpPr>
        <p:spPr bwMode="auto">
          <a:xfrm>
            <a:off x="4724400" y="1835550"/>
            <a:ext cx="4419600" cy="1219200"/>
          </a:xfrm>
          <a:prstGeom prst="ellipse">
            <a:avLst/>
          </a:prstGeom>
          <a:noFill/>
          <a:ln w="28575">
            <a:solidFill>
              <a:srgbClr val="FF0000"/>
            </a:solidFill>
            <a:round/>
            <a:headEnd/>
            <a:tailEnd/>
          </a:ln>
          <a:effectLst/>
        </p:spPr>
        <p:txBody>
          <a:bodyPr wrap="none" anchor="ct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37" name="Title 36"/>
          <p:cNvSpPr>
            <a:spLocks noGrp="1"/>
          </p:cNvSpPr>
          <p:nvPr>
            <p:ph type="title"/>
          </p:nvPr>
        </p:nvSpPr>
        <p:spPr>
          <a:xfrm>
            <a:off x="321039" y="230188"/>
            <a:ext cx="8382000" cy="664797"/>
          </a:xfrm>
        </p:spPr>
        <p:txBody>
          <a:bodyPr>
            <a:noAutofit/>
          </a:bodyPr>
          <a:lstStyle/>
          <a:p>
            <a:pPr>
              <a:defRPr/>
            </a:pP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微軟桌面虛擬化概觀</a:t>
            </a:r>
            <a:endParaRPr lang="en-US" altLang="en-US"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8"/>
          <p:cNvGraphicFramePr>
            <a:graphicFrameLocks/>
          </p:cNvGraphicFramePr>
          <p:nvPr/>
        </p:nvGraphicFramePr>
        <p:xfrm>
          <a:off x="381000" y="1870075"/>
          <a:ext cx="8382000" cy="346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8" name="Rectangle 3"/>
          <p:cNvSpPr>
            <a:spLocks noChangeArrowheads="1"/>
          </p:cNvSpPr>
          <p:nvPr/>
        </p:nvSpPr>
        <p:spPr bwMode="auto">
          <a:xfrm>
            <a:off x="436563" y="76200"/>
            <a:ext cx="8478837" cy="685800"/>
          </a:xfrm>
          <a:prstGeom prst="rect">
            <a:avLst/>
          </a:prstGeom>
          <a:noFill/>
          <a:ln w="9525">
            <a:noFill/>
            <a:miter lim="800000"/>
            <a:headEnd/>
            <a:tailEnd/>
          </a:ln>
        </p:spPr>
        <p:txBody>
          <a:bodyPr anchor="ctr"/>
          <a:lstStyle/>
          <a:p>
            <a:pPr algn="l" rtl="0" fontAlgn="base">
              <a:lnSpc>
                <a:spcPct val="90000"/>
              </a:lnSpc>
              <a:spcBef>
                <a:spcPct val="0"/>
              </a:spcBef>
              <a:spcAft>
                <a:spcPct val="0"/>
              </a:spcAft>
            </a:pPr>
            <a:endParaRPr kumimoji="1" lang="en-US" sz="3600" kern="1200" dirty="0">
              <a:solidFill>
                <a:prstClr val="black"/>
              </a:solidFill>
              <a:latin typeface="Segoe" pitchFamily="34" charset="0"/>
              <a:ea typeface="新細明體" charset="-120"/>
              <a:cs typeface="+mn-cs"/>
            </a:endParaRPr>
          </a:p>
        </p:txBody>
      </p:sp>
      <p:sp>
        <p:nvSpPr>
          <p:cNvPr id="57384" name="Line 40"/>
          <p:cNvSpPr>
            <a:spLocks noChangeShapeType="1"/>
          </p:cNvSpPr>
          <p:nvPr/>
        </p:nvSpPr>
        <p:spPr bwMode="auto">
          <a:xfrm flipV="1">
            <a:off x="2429725" y="4002813"/>
            <a:ext cx="5857875" cy="0"/>
          </a:xfrm>
          <a:prstGeom prst="line">
            <a:avLst/>
          </a:prstGeom>
          <a:noFill/>
          <a:ln w="38100">
            <a:solidFill>
              <a:srgbClr val="FFFF00"/>
            </a:solidFill>
            <a:prstDash val="dashDot"/>
            <a:round/>
            <a:headEnd/>
            <a:tailEnd/>
          </a:ln>
          <a:effectLst/>
        </p:spPr>
        <p:txBody>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
        <p:nvSpPr>
          <p:cNvPr id="57385" name="Line 41"/>
          <p:cNvSpPr>
            <a:spLocks noChangeShapeType="1"/>
          </p:cNvSpPr>
          <p:nvPr/>
        </p:nvSpPr>
        <p:spPr bwMode="auto">
          <a:xfrm flipV="1">
            <a:off x="2426296" y="3077900"/>
            <a:ext cx="5861304" cy="17462"/>
          </a:xfrm>
          <a:prstGeom prst="line">
            <a:avLst/>
          </a:prstGeom>
          <a:noFill/>
          <a:ln w="38100">
            <a:solidFill>
              <a:srgbClr val="FFFF00"/>
            </a:solidFill>
            <a:prstDash val="dashDot"/>
            <a:round/>
            <a:headEnd/>
            <a:tailEnd/>
          </a:ln>
          <a:effectLst/>
        </p:spPr>
        <p:txBody>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grpSp>
        <p:nvGrpSpPr>
          <p:cNvPr id="2" name="Group 44"/>
          <p:cNvGrpSpPr>
            <a:grpSpLocks/>
          </p:cNvGrpSpPr>
          <p:nvPr/>
        </p:nvGrpSpPr>
        <p:grpSpPr bwMode="auto">
          <a:xfrm>
            <a:off x="3941726" y="2313976"/>
            <a:ext cx="797539" cy="702270"/>
            <a:chOff x="4006" y="2646"/>
            <a:chExt cx="505" cy="429"/>
          </a:xfrm>
        </p:grpSpPr>
        <p:pic>
          <p:nvPicPr>
            <p:cNvPr id="30" name="Picture 45"/>
            <p:cNvPicPr>
              <a:picLocks noChangeAspect="1" noChangeArrowheads="1"/>
            </p:cNvPicPr>
            <p:nvPr/>
          </p:nvPicPr>
          <p:blipFill>
            <a:blip r:embed="rId7">
              <a:clrChange>
                <a:clrFrom>
                  <a:srgbClr val="004040"/>
                </a:clrFrom>
                <a:clrTo>
                  <a:srgbClr val="004040">
                    <a:alpha val="0"/>
                  </a:srgbClr>
                </a:clrTo>
              </a:clrChange>
            </a:blip>
            <a:srcRect/>
            <a:stretch>
              <a:fillRect/>
            </a:stretch>
          </p:blipFill>
          <p:spPr bwMode="auto">
            <a:xfrm>
              <a:off x="4006" y="2719"/>
              <a:ext cx="384" cy="300"/>
            </a:xfrm>
            <a:prstGeom prst="rect">
              <a:avLst/>
            </a:prstGeom>
            <a:noFill/>
          </p:spPr>
        </p:pic>
        <p:pic>
          <p:nvPicPr>
            <p:cNvPr id="31" name="Picture 46"/>
            <p:cNvPicPr>
              <a:picLocks noChangeAspect="1" noChangeArrowheads="1"/>
            </p:cNvPicPr>
            <p:nvPr/>
          </p:nvPicPr>
          <p:blipFill>
            <a:blip r:embed="rId7">
              <a:clrChange>
                <a:clrFrom>
                  <a:srgbClr val="004040"/>
                </a:clrFrom>
                <a:clrTo>
                  <a:srgbClr val="004040">
                    <a:alpha val="0"/>
                  </a:srgbClr>
                </a:clrTo>
              </a:clrChange>
            </a:blip>
            <a:srcRect/>
            <a:stretch>
              <a:fillRect/>
            </a:stretch>
          </p:blipFill>
          <p:spPr bwMode="auto">
            <a:xfrm>
              <a:off x="4127" y="2775"/>
              <a:ext cx="384" cy="300"/>
            </a:xfrm>
            <a:prstGeom prst="rect">
              <a:avLst/>
            </a:prstGeom>
            <a:noFill/>
          </p:spPr>
        </p:pic>
        <p:pic>
          <p:nvPicPr>
            <p:cNvPr id="32" name="Picture 47"/>
            <p:cNvPicPr>
              <a:picLocks noChangeAspect="1" noChangeArrowheads="1"/>
            </p:cNvPicPr>
            <p:nvPr/>
          </p:nvPicPr>
          <p:blipFill>
            <a:blip r:embed="rId7">
              <a:clrChange>
                <a:clrFrom>
                  <a:srgbClr val="004040"/>
                </a:clrFrom>
                <a:clrTo>
                  <a:srgbClr val="004040">
                    <a:alpha val="0"/>
                  </a:srgbClr>
                </a:clrTo>
              </a:clrChange>
            </a:blip>
            <a:srcRect/>
            <a:stretch>
              <a:fillRect/>
            </a:stretch>
          </p:blipFill>
          <p:spPr bwMode="auto">
            <a:xfrm>
              <a:off x="4087" y="2646"/>
              <a:ext cx="384" cy="300"/>
            </a:xfrm>
            <a:prstGeom prst="rect">
              <a:avLst/>
            </a:prstGeom>
            <a:noFill/>
          </p:spPr>
        </p:pic>
      </p:grpSp>
      <p:pic>
        <p:nvPicPr>
          <p:cNvPr id="33" name="Picture 42"/>
          <p:cNvPicPr>
            <a:picLocks noChangeAspect="1" noChangeArrowheads="1"/>
          </p:cNvPicPr>
          <p:nvPr/>
        </p:nvPicPr>
        <p:blipFill>
          <a:blip r:embed="rId8" cstate="print">
            <a:clrChange>
              <a:clrFrom>
                <a:srgbClr val="008000"/>
              </a:clrFrom>
              <a:clrTo>
                <a:srgbClr val="008000">
                  <a:alpha val="0"/>
                </a:srgbClr>
              </a:clrTo>
            </a:clrChange>
          </a:blip>
          <a:srcRect/>
          <a:stretch>
            <a:fillRect/>
          </a:stretch>
        </p:blipFill>
        <p:spPr bwMode="auto">
          <a:xfrm>
            <a:off x="4115060" y="3299751"/>
            <a:ext cx="470487" cy="457200"/>
          </a:xfrm>
          <a:prstGeom prst="rect">
            <a:avLst/>
          </a:prstGeom>
          <a:noFill/>
        </p:spPr>
      </p:pic>
      <p:pic>
        <p:nvPicPr>
          <p:cNvPr id="34" name="Picture 41"/>
          <p:cNvPicPr>
            <a:picLocks noChangeAspect="1" noChangeArrowheads="1"/>
          </p:cNvPicPr>
          <p:nvPr/>
        </p:nvPicPr>
        <p:blipFill>
          <a:blip r:embed="rId9">
            <a:clrChange>
              <a:clrFrom>
                <a:srgbClr val="000080"/>
              </a:clrFrom>
              <a:clrTo>
                <a:srgbClr val="000080">
                  <a:alpha val="0"/>
                </a:srgbClr>
              </a:clrTo>
            </a:clrChange>
          </a:blip>
          <a:srcRect/>
          <a:stretch>
            <a:fillRect/>
          </a:stretch>
        </p:blipFill>
        <p:spPr bwMode="auto">
          <a:xfrm>
            <a:off x="4027740" y="4179786"/>
            <a:ext cx="620460" cy="620815"/>
          </a:xfrm>
          <a:prstGeom prst="rect">
            <a:avLst/>
          </a:prstGeom>
          <a:noFill/>
        </p:spPr>
      </p:pic>
      <p:sp>
        <p:nvSpPr>
          <p:cNvPr id="39" name="Rounded Rectangle 38"/>
          <p:cNvSpPr/>
          <p:nvPr/>
        </p:nvSpPr>
        <p:spPr bwMode="auto">
          <a:xfrm>
            <a:off x="723900" y="1715951"/>
            <a:ext cx="1409700" cy="2057400"/>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kumimoji="1" lang="en-US" sz="2400" kern="1200" dirty="0">
              <a:solidFill>
                <a:srgbClr val="FFFFFF"/>
              </a:solidFill>
              <a:effectLst>
                <a:outerShdw blurRad="38100" dist="38100" dir="2700000" algn="tl">
                  <a:srgbClr val="000000">
                    <a:alpha val="43137"/>
                  </a:srgbClr>
                </a:outerShdw>
              </a:effectLst>
              <a:latin typeface="Segoe" pitchFamily="34" charset="0"/>
              <a:ea typeface="微軟正黑體"/>
              <a:cs typeface="+mn-cs"/>
            </a:endParaRPr>
          </a:p>
        </p:txBody>
      </p:sp>
      <p:grpSp>
        <p:nvGrpSpPr>
          <p:cNvPr id="3" name="Group 89"/>
          <p:cNvGrpSpPr>
            <a:grpSpLocks/>
          </p:cNvGrpSpPr>
          <p:nvPr/>
        </p:nvGrpSpPr>
        <p:grpSpPr bwMode="auto">
          <a:xfrm>
            <a:off x="688984" y="1828801"/>
            <a:ext cx="1381125" cy="1116013"/>
            <a:chOff x="3846" y="2231"/>
            <a:chExt cx="870" cy="703"/>
          </a:xfrm>
        </p:grpSpPr>
        <p:graphicFrame>
          <p:nvGraphicFramePr>
            <p:cNvPr id="41" name="Object 2"/>
            <p:cNvGraphicFramePr>
              <a:graphicFrameLocks noChangeAspect="1"/>
            </p:cNvGraphicFramePr>
            <p:nvPr/>
          </p:nvGraphicFramePr>
          <p:xfrm>
            <a:off x="4041" y="2513"/>
            <a:ext cx="412" cy="421"/>
          </p:xfrm>
          <a:graphic>
            <a:graphicData uri="http://schemas.openxmlformats.org/presentationml/2006/ole">
              <p:oleObj spid="_x0000_s149506" name="Image" r:id="rId10" imgW="3047619" imgH="3111111" progId="">
                <p:embed/>
              </p:oleObj>
            </a:graphicData>
          </a:graphic>
        </p:graphicFrame>
        <p:sp>
          <p:nvSpPr>
            <p:cNvPr id="42" name="Text Box 81"/>
            <p:cNvSpPr txBox="1">
              <a:spLocks noChangeAspect="1" noChangeArrowheads="1"/>
            </p:cNvSpPr>
            <p:nvPr/>
          </p:nvSpPr>
          <p:spPr bwMode="auto">
            <a:xfrm>
              <a:off x="3846" y="2231"/>
              <a:ext cx="870" cy="202"/>
            </a:xfrm>
            <a:prstGeom prst="rect">
              <a:avLst/>
            </a:prstGeom>
            <a:noFill/>
            <a:ln w="9525">
              <a:noFill/>
              <a:miter lim="800000"/>
              <a:headEnd/>
              <a:tailEnd/>
            </a:ln>
          </p:spPr>
          <p:txBody>
            <a:bodyPr>
              <a:spAutoFit/>
            </a:bodyPr>
            <a:lstStyle/>
            <a:p>
              <a:pPr algn="ctr" rtl="0" fontAlgn="base">
                <a:spcBef>
                  <a:spcPct val="50000"/>
                </a:spcBef>
                <a:spcAft>
                  <a:spcPct val="0"/>
                </a:spcAft>
                <a:buClr>
                  <a:srgbClr val="311852"/>
                </a:buClr>
                <a:buSzPct val="55000"/>
                <a:buFont typeface="Wingdings" pitchFamily="2" charset="2"/>
                <a:buNone/>
              </a:pPr>
              <a:r>
                <a:rPr kumimoji="1" lang="en-US" sz="1500" kern="1200" dirty="0">
                  <a:solidFill>
                    <a:prstClr val="white"/>
                  </a:solidFill>
                  <a:latin typeface="Arial" charset="0"/>
                  <a:ea typeface="ＭＳ Ｐゴシック" pitchFamily="34" charset="-128"/>
                  <a:cs typeface="+mn-cs"/>
                </a:rPr>
                <a:t>Client</a:t>
              </a:r>
            </a:p>
          </p:txBody>
        </p:sp>
      </p:grpSp>
      <p:pic>
        <p:nvPicPr>
          <p:cNvPr id="43" name="Picture 86"/>
          <p:cNvPicPr>
            <a:picLocks noChangeAspect="1" noChangeArrowheads="1"/>
          </p:cNvPicPr>
          <p:nvPr/>
        </p:nvPicPr>
        <p:blipFill>
          <a:blip r:embed="rId11">
            <a:clrChange>
              <a:clrFrom>
                <a:srgbClr val="004040"/>
              </a:clrFrom>
              <a:clrTo>
                <a:srgbClr val="004040">
                  <a:alpha val="0"/>
                </a:srgbClr>
              </a:clrTo>
            </a:clrChange>
          </a:blip>
          <a:srcRect/>
          <a:stretch>
            <a:fillRect/>
          </a:stretch>
        </p:blipFill>
        <p:spPr bwMode="auto">
          <a:xfrm>
            <a:off x="1021025" y="2771776"/>
            <a:ext cx="771525" cy="828675"/>
          </a:xfrm>
          <a:prstGeom prst="rect">
            <a:avLst/>
          </a:prstGeom>
          <a:noFill/>
          <a:ln w="9525">
            <a:noFill/>
            <a:miter lim="800000"/>
            <a:headEnd/>
            <a:tailEnd/>
          </a:ln>
        </p:spPr>
      </p:pic>
      <p:sp>
        <p:nvSpPr>
          <p:cNvPr id="44" name="Title 43"/>
          <p:cNvSpPr>
            <a:spLocks noGrp="1"/>
          </p:cNvSpPr>
          <p:nvPr>
            <p:ph type="title"/>
          </p:nvPr>
        </p:nvSpPr>
        <p:spPr>
          <a:xfrm>
            <a:off x="344905" y="651293"/>
            <a:ext cx="8610600" cy="609398"/>
          </a:xfrm>
        </p:spPr>
        <p:txBody>
          <a:bodyPr>
            <a:noAutofit/>
          </a:bodyPr>
          <a:lstStyle/>
          <a:p>
            <a:pPr>
              <a:defRPr/>
            </a:pP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桌面 vs. 應用程式虛擬化</a:t>
            </a:r>
            <a:endParaRPr lang="en-US" altLang="en-US"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pic>
        <p:nvPicPr>
          <p:cNvPr id="35" name="Picture 2" descr="C:\Users\chajones\Desktop\Logo-MSAV.png"/>
          <p:cNvPicPr>
            <a:picLocks noChangeAspect="1" noChangeArrowheads="1"/>
          </p:cNvPicPr>
          <p:nvPr/>
        </p:nvPicPr>
        <p:blipFill>
          <a:blip r:embed="rId12"/>
          <a:srcRect/>
          <a:stretch>
            <a:fillRect/>
          </a:stretch>
        </p:blipFill>
        <p:spPr bwMode="auto">
          <a:xfrm>
            <a:off x="6705600" y="2420055"/>
            <a:ext cx="1828800" cy="475545"/>
          </a:xfrm>
          <a:prstGeom prst="rect">
            <a:avLst/>
          </a:prstGeom>
          <a:noFill/>
          <a:ln w="9525">
            <a:noFill/>
            <a:miter lim="800000"/>
            <a:headEnd/>
            <a:tailEnd/>
          </a:ln>
        </p:spPr>
      </p:pic>
      <p:sp>
        <p:nvSpPr>
          <p:cNvPr id="23" name="Oval 61"/>
          <p:cNvSpPr>
            <a:spLocks noChangeArrowheads="1"/>
          </p:cNvSpPr>
          <p:nvPr/>
        </p:nvSpPr>
        <p:spPr bwMode="auto">
          <a:xfrm flipV="1">
            <a:off x="6619460" y="3173896"/>
            <a:ext cx="2057400" cy="762000"/>
          </a:xfrm>
          <a:prstGeom prst="ellipse">
            <a:avLst/>
          </a:prstGeom>
          <a:noFill/>
          <a:ln w="28575">
            <a:solidFill>
              <a:srgbClr val="FF0000"/>
            </a:solidFill>
            <a:round/>
            <a:headEnd/>
            <a:tailEnd/>
          </a:ln>
          <a:effectLst/>
        </p:spPr>
        <p:txBody>
          <a:bodyPr wrap="none" anchor="ct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pic>
        <p:nvPicPr>
          <p:cNvPr id="24" name="Picture 20" descr="EDV_white"/>
          <p:cNvPicPr>
            <a:picLocks noChangeAspect="1" noChangeArrowheads="1"/>
          </p:cNvPicPr>
          <p:nvPr/>
        </p:nvPicPr>
        <p:blipFill>
          <a:blip r:embed="rId13"/>
          <a:srcRect/>
          <a:stretch>
            <a:fillRect/>
          </a:stretch>
        </p:blipFill>
        <p:spPr bwMode="auto">
          <a:xfrm>
            <a:off x="6757737" y="3270170"/>
            <a:ext cx="2209800" cy="60764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36551" y="674558"/>
            <a:ext cx="7772400" cy="1500187"/>
          </a:xfrm>
        </p:spPr>
        <p:txBody>
          <a:bodyPr>
            <a:normAutofit/>
          </a:bodyPr>
          <a:lstStyle/>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實機展示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 </a:t>
            </a:r>
          </a:p>
          <a:p>
            <a:pPr defTabSz="914327" eaLnBrk="0" fontAlgn="base" hangingPunct="0">
              <a:lnSpc>
                <a:spcPct val="90000"/>
              </a:lnSpc>
              <a:spcBef>
                <a:spcPct val="0"/>
              </a:spcBef>
              <a:spcAft>
                <a:spcPct val="0"/>
              </a:spcAft>
              <a:defRPr/>
            </a:pPr>
            <a:r>
              <a:rPr kumimoji="1" lang="zh-TW" altLang="en-US"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微軟桌面虛擬化 </a:t>
            </a:r>
            <a:r>
              <a:rPr kumimoji="1" lang="en-US" altLang="zh-TW" sz="4800"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cs typeface="Arial" charset="0"/>
              </a:rPr>
              <a:t>(EDV)</a:t>
            </a:r>
          </a:p>
        </p:txBody>
      </p:sp>
      <p:sp>
        <p:nvSpPr>
          <p:cNvPr id="8" name="文字方塊 7"/>
          <p:cNvSpPr txBox="1"/>
          <p:nvPr/>
        </p:nvSpPr>
        <p:spPr>
          <a:xfrm>
            <a:off x="370771" y="1903517"/>
            <a:ext cx="7386638" cy="954107"/>
          </a:xfrm>
          <a:prstGeom prst="rect">
            <a:avLst/>
          </a:prstGeom>
          <a:noFill/>
        </p:spPr>
        <p:txBody>
          <a:bodyPr wrap="square" rtlCol="0">
            <a:spAutoFit/>
          </a:bodyPr>
          <a:lstStyle/>
          <a:p>
            <a:pPr algn="l" rtl="0" fontAlgn="base">
              <a:spcBef>
                <a:spcPct val="0"/>
              </a:spcBef>
              <a:spcAft>
                <a:spcPct val="0"/>
              </a:spcAft>
              <a:buFont typeface="Arial" pitchFamily="34" charset="0"/>
              <a:buChar char="•"/>
            </a:pPr>
            <a:endParaRPr kumimoji="1" lang="en-US" sz="2800" b="1" kern="1200" dirty="0">
              <a:solidFill>
                <a:prstClr val="white"/>
              </a:solidFill>
              <a:latin typeface="微軟正黑體"/>
              <a:ea typeface="微軟正黑體"/>
              <a:cs typeface="+mn-cs"/>
            </a:endParaRPr>
          </a:p>
          <a:p>
            <a:pPr algn="l" rtl="0" fontAlgn="base">
              <a:spcBef>
                <a:spcPct val="0"/>
              </a:spcBef>
              <a:spcAft>
                <a:spcPct val="0"/>
              </a:spcAft>
              <a:buFont typeface="Arial" pitchFamily="34" charset="0"/>
              <a:buChar char="•"/>
            </a:pPr>
            <a:endParaRPr kumimoji="1" lang="en-US" altLang="zh-TW" sz="2800" b="1" kern="1200" dirty="0">
              <a:solidFill>
                <a:prstClr val="white"/>
              </a:solidFill>
              <a:latin typeface="微軟正黑體"/>
              <a:ea typeface="微軟正黑體"/>
              <a:cs typeface="+mn-cs"/>
            </a:endParaRPr>
          </a:p>
        </p:txBody>
      </p:sp>
      <p:sp>
        <p:nvSpPr>
          <p:cNvPr id="4" name="Rectangle 3" descr="SNAG-0015"/>
          <p:cNvSpPr>
            <a:spLocks noGrp="1" noChangeAspect="1" noChangeArrowheads="1"/>
          </p:cNvSpPr>
          <p:nvPr isPhoto="1"/>
        </p:nvSpPr>
        <p:spPr bwMode="auto">
          <a:xfrm>
            <a:off x="1753850" y="2398427"/>
            <a:ext cx="5366480" cy="3586398"/>
          </a:xfrm>
          <a:prstGeom prst="rect">
            <a:avLst/>
          </a:prstGeom>
          <a:blipFill dpi="0" rotWithShape="1">
            <a:blip r:embed="rId3"/>
            <a:srcRect/>
            <a:stretch>
              <a:fillRect/>
            </a:stretch>
          </a:blipFill>
          <a:ln w="9525">
            <a:solidFill>
              <a:schemeClr val="tx1"/>
            </a:solidFill>
            <a:miter lim="800000"/>
            <a:headEnd/>
            <a:tailEnd/>
          </a:ln>
          <a:scene3d>
            <a:camera prst="perspectiveContrastingLeftFacing"/>
            <a:lightRig rig="threePt" dir="t"/>
          </a:scene3d>
        </p:spPr>
        <p:txBody>
          <a:bodyPr/>
          <a:lstStyle/>
          <a:p>
            <a:pPr algn="l" rtl="0" fontAlgn="base">
              <a:spcBef>
                <a:spcPct val="0"/>
              </a:spcBef>
              <a:spcAft>
                <a:spcPct val="0"/>
              </a:spcAft>
            </a:pPr>
            <a:endParaRPr kumimoji="1" lang="en-US" kern="1200">
              <a:solidFill>
                <a:prstClr val="black"/>
              </a:solidFill>
              <a:latin typeface="Arial" charset="0"/>
              <a:ea typeface="新細明體" charset="-120"/>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3475654"/>
            <a:ext cx="5393758" cy="3390652"/>
            <a:chOff x="0" y="3361018"/>
            <a:chExt cx="5393758" cy="3390652"/>
          </a:xfrm>
        </p:grpSpPr>
        <p:pic>
          <p:nvPicPr>
            <p:cNvPr id="1026" name="Picture 2" descr="\\.PSF\Parallels Share\DDC\DDC - Racks.png"/>
            <p:cNvPicPr>
              <a:picLocks noChangeAspect="1" noChangeArrowheads="1"/>
            </p:cNvPicPr>
            <p:nvPr/>
          </p:nvPicPr>
          <p:blipFill>
            <a:blip r:embed="rId3" cstate="print"/>
            <a:srcRect/>
            <a:stretch>
              <a:fillRect/>
            </a:stretch>
          </p:blipFill>
          <p:spPr bwMode="auto">
            <a:xfrm>
              <a:off x="800801" y="3361018"/>
              <a:ext cx="4592957" cy="3305588"/>
            </a:xfrm>
            <a:prstGeom prst="rect">
              <a:avLst/>
            </a:prstGeom>
            <a:noFill/>
          </p:spPr>
        </p:pic>
        <p:sp>
          <p:nvSpPr>
            <p:cNvPr id="6" name="Rectangle 5"/>
            <p:cNvSpPr/>
            <p:nvPr/>
          </p:nvSpPr>
          <p:spPr bwMode="auto">
            <a:xfrm>
              <a:off x="0" y="5742972"/>
              <a:ext cx="3392423"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lnSpc>
                  <a:spcPct val="80000"/>
                </a:lnSpc>
                <a:spcBef>
                  <a:spcPct val="0"/>
                </a:spcBef>
                <a:spcAft>
                  <a:spcPct val="0"/>
                </a:spcAft>
              </a:pPr>
              <a:r>
                <a:rPr kumimoji="1" lang="en-US" sz="2500" kern="1200" dirty="0">
                  <a:solidFill>
                    <a:prstClr val="white"/>
                  </a:solidFill>
                  <a:effectLst>
                    <a:outerShdw blurRad="38100" dist="38100" dir="2700000" algn="tl">
                      <a:srgbClr val="000000">
                        <a:alpha val="43137"/>
                      </a:srgbClr>
                    </a:outerShdw>
                  </a:effectLst>
                  <a:latin typeface="Segoe" pitchFamily="34" charset="0"/>
                  <a:ea typeface="微軟正黑體"/>
                  <a:cs typeface="+mn-cs"/>
                </a:rPr>
                <a:t>Physical Datacenters</a:t>
              </a:r>
            </a:p>
          </p:txBody>
        </p:sp>
      </p:grpSp>
      <p:grpSp>
        <p:nvGrpSpPr>
          <p:cNvPr id="3" name="Group 11"/>
          <p:cNvGrpSpPr/>
          <p:nvPr/>
        </p:nvGrpSpPr>
        <p:grpSpPr>
          <a:xfrm>
            <a:off x="713232" y="2571184"/>
            <a:ext cx="4688869" cy="4106841"/>
            <a:chOff x="712382" y="2507581"/>
            <a:chExt cx="4688869" cy="4106841"/>
          </a:xfrm>
        </p:grpSpPr>
        <p:pic>
          <p:nvPicPr>
            <p:cNvPr id="1027" name="Picture 3" descr="\\.PSF\Parallels Share\DDC\DDC - Hardware Virtualization.png"/>
            <p:cNvPicPr>
              <a:picLocks noChangeAspect="1" noChangeArrowheads="1"/>
            </p:cNvPicPr>
            <p:nvPr/>
          </p:nvPicPr>
          <p:blipFill>
            <a:blip r:embed="rId4"/>
            <a:srcRect/>
            <a:stretch>
              <a:fillRect/>
            </a:stretch>
          </p:blipFill>
          <p:spPr bwMode="auto">
            <a:xfrm>
              <a:off x="737891" y="2507581"/>
              <a:ext cx="4663360" cy="4106841"/>
            </a:xfrm>
            <a:prstGeom prst="rect">
              <a:avLst/>
            </a:prstGeom>
            <a:noFill/>
          </p:spPr>
        </p:pic>
        <p:sp>
          <p:nvSpPr>
            <p:cNvPr id="9" name="Rectangle 8"/>
            <p:cNvSpPr/>
            <p:nvPr/>
          </p:nvSpPr>
          <p:spPr bwMode="auto">
            <a:xfrm>
              <a:off x="712382" y="4488335"/>
              <a:ext cx="2360428"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kumimoji="1" lang="en-US" kern="1200" dirty="0">
                  <a:solidFill>
                    <a:prstClr val="white"/>
                  </a:solidFill>
                  <a:latin typeface="Calibri"/>
                  <a:ea typeface="微軟正黑體"/>
                  <a:cs typeface="+mn-cs"/>
                </a:rPr>
                <a:t>Hardware Virtualization</a:t>
              </a:r>
            </a:p>
          </p:txBody>
        </p:sp>
        <p:pic>
          <p:nvPicPr>
            <p:cNvPr id="1028" name="Picture 4" descr="\\.PSF\Parallels Share\DDC\DDC - Logo - WS.png"/>
            <p:cNvPicPr>
              <a:picLocks noChangeAspect="1" noChangeArrowheads="1"/>
            </p:cNvPicPr>
            <p:nvPr/>
          </p:nvPicPr>
          <p:blipFill>
            <a:blip r:embed="rId5"/>
            <a:srcRect/>
            <a:stretch>
              <a:fillRect/>
            </a:stretch>
          </p:blipFill>
          <p:spPr bwMode="auto">
            <a:xfrm>
              <a:off x="3381527" y="4315525"/>
              <a:ext cx="1780120" cy="1138975"/>
            </a:xfrm>
            <a:prstGeom prst="rect">
              <a:avLst/>
            </a:prstGeom>
            <a:noFill/>
          </p:spPr>
        </p:pic>
      </p:grpSp>
      <p:grpSp>
        <p:nvGrpSpPr>
          <p:cNvPr id="4" name="Group 17"/>
          <p:cNvGrpSpPr/>
          <p:nvPr/>
        </p:nvGrpSpPr>
        <p:grpSpPr>
          <a:xfrm>
            <a:off x="723013" y="1406529"/>
            <a:ext cx="4667903" cy="3738063"/>
            <a:chOff x="723013" y="1291893"/>
            <a:chExt cx="4667903" cy="3738063"/>
          </a:xfrm>
        </p:grpSpPr>
        <p:pic>
          <p:nvPicPr>
            <p:cNvPr id="1029" name="Picture 5" descr="\\.PSF\Parallels Share\DDC\DDC - App Virtualization.png"/>
            <p:cNvPicPr>
              <a:picLocks noChangeAspect="1" noChangeArrowheads="1"/>
            </p:cNvPicPr>
            <p:nvPr/>
          </p:nvPicPr>
          <p:blipFill>
            <a:blip r:embed="rId6"/>
            <a:srcRect/>
            <a:stretch>
              <a:fillRect/>
            </a:stretch>
          </p:blipFill>
          <p:spPr bwMode="auto">
            <a:xfrm>
              <a:off x="727556" y="1291893"/>
              <a:ext cx="4663360" cy="3738063"/>
            </a:xfrm>
            <a:prstGeom prst="rect">
              <a:avLst/>
            </a:prstGeom>
            <a:noFill/>
          </p:spPr>
        </p:pic>
        <p:sp>
          <p:nvSpPr>
            <p:cNvPr id="16" name="Rectangle 15"/>
            <p:cNvSpPr/>
            <p:nvPr/>
          </p:nvSpPr>
          <p:spPr bwMode="auto">
            <a:xfrm>
              <a:off x="723013" y="3340022"/>
              <a:ext cx="2328531"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kumimoji="1" lang="en-US" sz="2500" kern="1200" dirty="0">
                  <a:solidFill>
                    <a:prstClr val="white"/>
                  </a:solidFill>
                  <a:effectLst>
                    <a:outerShdw blurRad="38100" dist="38100" dir="2700000" algn="tl">
                      <a:srgbClr val="000000">
                        <a:alpha val="43137"/>
                      </a:srgbClr>
                    </a:outerShdw>
                  </a:effectLst>
                  <a:latin typeface="Segoe" pitchFamily="34" charset="0"/>
                  <a:ea typeface="微軟正黑體"/>
                  <a:cs typeface="+mn-cs"/>
                </a:rPr>
                <a:t>Application Virtualization</a:t>
              </a:r>
            </a:p>
          </p:txBody>
        </p:sp>
      </p:grpSp>
      <p:grpSp>
        <p:nvGrpSpPr>
          <p:cNvPr id="5" name="Group 18"/>
          <p:cNvGrpSpPr/>
          <p:nvPr/>
        </p:nvGrpSpPr>
        <p:grpSpPr>
          <a:xfrm>
            <a:off x="751146" y="285267"/>
            <a:ext cx="4663360" cy="3758179"/>
            <a:chOff x="736858" y="113487"/>
            <a:chExt cx="4663360" cy="3758179"/>
          </a:xfrm>
        </p:grpSpPr>
        <p:pic>
          <p:nvPicPr>
            <p:cNvPr id="41" name="Picture 6" descr="\\.PSF\Parallels Share\DDC\DDC - Model.png"/>
            <p:cNvPicPr>
              <a:picLocks noChangeAspect="1" noChangeArrowheads="1"/>
            </p:cNvPicPr>
            <p:nvPr/>
          </p:nvPicPr>
          <p:blipFill>
            <a:blip r:embed="rId7"/>
            <a:srcRect/>
            <a:stretch>
              <a:fillRect/>
            </a:stretch>
          </p:blipFill>
          <p:spPr bwMode="auto">
            <a:xfrm>
              <a:off x="736858" y="113487"/>
              <a:ext cx="4663360" cy="3758179"/>
            </a:xfrm>
            <a:prstGeom prst="rect">
              <a:avLst/>
            </a:prstGeom>
            <a:noFill/>
          </p:spPr>
        </p:pic>
        <p:sp>
          <p:nvSpPr>
            <p:cNvPr id="42" name="Rectangle 41"/>
            <p:cNvSpPr/>
            <p:nvPr/>
          </p:nvSpPr>
          <p:spPr bwMode="auto">
            <a:xfrm>
              <a:off x="765545" y="2181071"/>
              <a:ext cx="2232837"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kumimoji="1" lang="en-US" sz="2500" kern="1200" dirty="0">
                  <a:solidFill>
                    <a:prstClr val="white"/>
                  </a:solidFill>
                  <a:effectLst>
                    <a:outerShdw blurRad="38100" dist="38100" dir="2700000" algn="tl">
                      <a:srgbClr val="000000">
                        <a:alpha val="43137"/>
                      </a:srgbClr>
                    </a:outerShdw>
                  </a:effectLst>
                  <a:latin typeface="Segoe" pitchFamily="34" charset="0"/>
                  <a:ea typeface="微軟正黑體"/>
                  <a:cs typeface="+mn-cs"/>
                </a:rPr>
                <a:t>Models</a:t>
              </a:r>
            </a:p>
          </p:txBody>
        </p:sp>
      </p:grpSp>
      <p:sp>
        <p:nvSpPr>
          <p:cNvPr id="44" name="Title 43"/>
          <p:cNvSpPr>
            <a:spLocks noGrp="1"/>
          </p:cNvSpPr>
          <p:nvPr>
            <p:ph type="title"/>
          </p:nvPr>
        </p:nvSpPr>
        <p:spPr>
          <a:xfrm>
            <a:off x="387054" y="385768"/>
            <a:ext cx="8375946" cy="553998"/>
          </a:xfrm>
        </p:spPr>
        <p:txBody>
          <a:bodyPr>
            <a:noAutofit/>
          </a:bodyPr>
          <a:lstStyle/>
          <a:p>
            <a:r>
              <a:rPr lang="zh-TW" altLang="en-US"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新一代的資料中心</a:t>
            </a:r>
            <a:r>
              <a:rPr lang="en-US"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t/>
            </a:r>
            <a:br>
              <a:rPr lang="en-US" altLang="zh-TW" sz="4000" b="1" dirty="0" smtClean="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effectLst>
                  <a:outerShdw blurRad="38100" dist="38100" dir="2700000" algn="tl">
                    <a:srgbClr val="000000">
                      <a:alpha val="43137"/>
                    </a:srgbClr>
                  </a:outerShdw>
                </a:effectLst>
              </a:rPr>
            </a:br>
            <a:r>
              <a:rPr kumimoji="1" lang="en-US" altLang="zh-TW" sz="2800" b="1" cap="all" dirty="0" smtClean="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ea typeface="+mn-ea"/>
                <a:cs typeface="Arial" charset="0"/>
              </a:rPr>
              <a:t>Dynamic Datacenter</a:t>
            </a:r>
            <a:endParaRPr kumimoji="1" lang="en-US" altLang="en-US" sz="4800" b="1" cap="all" dirty="0">
              <a:ln w="3175">
                <a:noFill/>
              </a:ln>
              <a:gradFill flip="none" rotWithShape="1">
                <a:gsLst>
                  <a:gs pos="0">
                    <a:srgbClr val="FFFFB9"/>
                  </a:gs>
                  <a:gs pos="36000">
                    <a:srgbClr val="FFFF99"/>
                  </a:gs>
                  <a:gs pos="86000">
                    <a:srgbClr val="F6AE1E"/>
                  </a:gs>
                </a:gsLst>
                <a:lin ang="5400000" scaled="0"/>
                <a:tileRect/>
              </a:gradFill>
              <a:effectLst>
                <a:glow rad="228600">
                  <a:schemeClr val="accent6">
                    <a:satMod val="175000"/>
                    <a:alpha val="40000"/>
                  </a:schemeClr>
                </a:glow>
                <a:outerShdw blurRad="419100" dist="266700" dir="18900000" algn="bl" rotWithShape="0">
                  <a:prstClr val="black"/>
                </a:outerShdw>
              </a:effectLst>
              <a:latin typeface="Segoe Black" pitchFamily="34" charset="0"/>
              <a:ea typeface="+mn-ea"/>
              <a:cs typeface="Arial" charset="0"/>
            </a:endParaRPr>
          </a:p>
        </p:txBody>
      </p:sp>
      <p:grpSp>
        <p:nvGrpSpPr>
          <p:cNvPr id="7" name="Group 152"/>
          <p:cNvGrpSpPr/>
          <p:nvPr/>
        </p:nvGrpSpPr>
        <p:grpSpPr>
          <a:xfrm>
            <a:off x="5959934" y="998996"/>
            <a:ext cx="2951388" cy="2990328"/>
            <a:chOff x="5880101" y="1106489"/>
            <a:chExt cx="3103987" cy="3144941"/>
          </a:xfrm>
        </p:grpSpPr>
        <p:pic>
          <p:nvPicPr>
            <p:cNvPr id="22" name="Picture 2" descr="\\.PSF\Parallels Share\DDC\Server-Virtual-Dynamics.png"/>
            <p:cNvPicPr>
              <a:picLocks noChangeAspect="1" noChangeArrowheads="1"/>
            </p:cNvPicPr>
            <p:nvPr/>
          </p:nvPicPr>
          <p:blipFill>
            <a:blip r:embed="rId8"/>
            <a:srcRect/>
            <a:stretch>
              <a:fillRect/>
            </a:stretch>
          </p:blipFill>
          <p:spPr bwMode="auto">
            <a:xfrm>
              <a:off x="5889625" y="1106489"/>
              <a:ext cx="1160887" cy="1002405"/>
            </a:xfrm>
            <a:prstGeom prst="rect">
              <a:avLst/>
            </a:prstGeom>
            <a:noFill/>
          </p:spPr>
        </p:pic>
        <p:pic>
          <p:nvPicPr>
            <p:cNvPr id="24" name="Picture 4" descr="\\.PSF\Parallels Share\DDC\Server-Virtual-Office.png"/>
            <p:cNvPicPr>
              <a:picLocks noChangeAspect="1" noChangeArrowheads="1"/>
            </p:cNvPicPr>
            <p:nvPr/>
          </p:nvPicPr>
          <p:blipFill>
            <a:blip r:embed="rId9"/>
            <a:srcRect/>
            <a:stretch>
              <a:fillRect/>
            </a:stretch>
          </p:blipFill>
          <p:spPr bwMode="auto">
            <a:xfrm>
              <a:off x="7178675" y="1968162"/>
              <a:ext cx="1160887" cy="879580"/>
            </a:xfrm>
            <a:prstGeom prst="rect">
              <a:avLst/>
            </a:prstGeom>
            <a:noFill/>
          </p:spPr>
        </p:pic>
        <p:pic>
          <p:nvPicPr>
            <p:cNvPr id="25" name="Picture 5" descr="\\.PSF\Parallels Share\DDC\Server-Virtual-Oracle.png"/>
            <p:cNvPicPr>
              <a:picLocks noChangeAspect="1" noChangeArrowheads="1"/>
            </p:cNvPicPr>
            <p:nvPr/>
          </p:nvPicPr>
          <p:blipFill>
            <a:blip r:embed="rId10"/>
            <a:srcRect/>
            <a:stretch>
              <a:fillRect/>
            </a:stretch>
          </p:blipFill>
          <p:spPr bwMode="auto">
            <a:xfrm>
              <a:off x="7823200" y="2333625"/>
              <a:ext cx="1160887" cy="879580"/>
            </a:xfrm>
            <a:prstGeom prst="rect">
              <a:avLst/>
            </a:prstGeom>
            <a:noFill/>
          </p:spPr>
        </p:pic>
        <p:pic>
          <p:nvPicPr>
            <p:cNvPr id="1030" name="Picture 6" descr="\\.PSF\Parallels Share\DDC\Server-Virtual-SAP.png"/>
            <p:cNvPicPr>
              <a:picLocks noChangeAspect="1" noChangeArrowheads="1"/>
            </p:cNvPicPr>
            <p:nvPr/>
          </p:nvPicPr>
          <p:blipFill>
            <a:blip r:embed="rId11"/>
            <a:srcRect/>
            <a:stretch>
              <a:fillRect/>
            </a:stretch>
          </p:blipFill>
          <p:spPr bwMode="auto">
            <a:xfrm>
              <a:off x="5880101" y="2276475"/>
              <a:ext cx="1160887" cy="879580"/>
            </a:xfrm>
            <a:prstGeom prst="rect">
              <a:avLst/>
            </a:prstGeom>
            <a:noFill/>
          </p:spPr>
        </p:pic>
        <p:pic>
          <p:nvPicPr>
            <p:cNvPr id="27" name="Picture 7" descr="\\.PSF\Parallels Share\DDC\Server-Virtual-SQL.png"/>
            <p:cNvPicPr>
              <a:picLocks noChangeAspect="1" noChangeArrowheads="1"/>
            </p:cNvPicPr>
            <p:nvPr/>
          </p:nvPicPr>
          <p:blipFill>
            <a:blip r:embed="rId12"/>
            <a:srcRect/>
            <a:stretch>
              <a:fillRect/>
            </a:stretch>
          </p:blipFill>
          <p:spPr bwMode="auto">
            <a:xfrm>
              <a:off x="6527801" y="2622848"/>
              <a:ext cx="1160887" cy="939011"/>
            </a:xfrm>
            <a:prstGeom prst="rect">
              <a:avLst/>
            </a:prstGeom>
            <a:noFill/>
          </p:spPr>
        </p:pic>
        <p:pic>
          <p:nvPicPr>
            <p:cNvPr id="30" name="Picture 8" descr="\\.PSF\Parallels Share\DDC\Server-Virtual-BizTalk.png"/>
            <p:cNvPicPr>
              <a:picLocks noChangeAspect="1" noChangeArrowheads="1"/>
            </p:cNvPicPr>
            <p:nvPr/>
          </p:nvPicPr>
          <p:blipFill>
            <a:blip r:embed="rId13"/>
            <a:srcRect/>
            <a:stretch>
              <a:fillRect/>
            </a:stretch>
          </p:blipFill>
          <p:spPr bwMode="auto">
            <a:xfrm>
              <a:off x="7175501" y="3028652"/>
              <a:ext cx="1160887" cy="879580"/>
            </a:xfrm>
            <a:prstGeom prst="rect">
              <a:avLst/>
            </a:prstGeom>
            <a:noFill/>
          </p:spPr>
        </p:pic>
        <p:pic>
          <p:nvPicPr>
            <p:cNvPr id="36" name="Picture 11" descr="\\.PSF\Parallels Share\DDC\Server-Virtual-Exchange.png"/>
            <p:cNvPicPr>
              <a:picLocks noChangeAspect="1" noChangeArrowheads="1"/>
            </p:cNvPicPr>
            <p:nvPr/>
          </p:nvPicPr>
          <p:blipFill>
            <a:blip r:embed="rId14"/>
            <a:srcRect/>
            <a:stretch>
              <a:fillRect/>
            </a:stretch>
          </p:blipFill>
          <p:spPr bwMode="auto">
            <a:xfrm>
              <a:off x="6524625" y="1594776"/>
              <a:ext cx="1160886" cy="879580"/>
            </a:xfrm>
            <a:prstGeom prst="rect">
              <a:avLst/>
            </a:prstGeom>
            <a:noFill/>
          </p:spPr>
        </p:pic>
        <p:pic>
          <p:nvPicPr>
            <p:cNvPr id="115" name="Picture 3" descr="\\showsrus\images\LOGOS\GEN_LOGO\L\Linux penguin.png"/>
            <p:cNvPicPr>
              <a:picLocks noChangeAspect="1" noChangeArrowheads="1"/>
            </p:cNvPicPr>
            <p:nvPr/>
          </p:nvPicPr>
          <p:blipFill>
            <a:blip r:embed="rId15" cstate="print"/>
            <a:srcRect/>
            <a:stretch>
              <a:fillRect/>
            </a:stretch>
          </p:blipFill>
          <p:spPr bwMode="auto">
            <a:xfrm>
              <a:off x="7883326" y="2738610"/>
              <a:ext cx="232367" cy="272975"/>
            </a:xfrm>
            <a:prstGeom prst="rect">
              <a:avLst/>
            </a:prstGeom>
            <a:noFill/>
            <a:scene3d>
              <a:camera prst="isometricOffAxis2Left"/>
              <a:lightRig rig="threePt" dir="t"/>
            </a:scene3d>
          </p:spPr>
        </p:pic>
        <p:pic>
          <p:nvPicPr>
            <p:cNvPr id="120" name="Picture 119" descr="Windows_Vista3.png"/>
            <p:cNvPicPr>
              <a:picLocks/>
            </p:cNvPicPr>
            <p:nvPr/>
          </p:nvPicPr>
          <p:blipFill>
            <a:blip r:embed="rId16" cstate="print"/>
            <a:srcRect r="76802" b="-2843"/>
            <a:stretch>
              <a:fillRect/>
            </a:stretch>
          </p:blipFill>
          <p:spPr>
            <a:xfrm>
              <a:off x="6002902" y="1678369"/>
              <a:ext cx="229305" cy="212663"/>
            </a:xfrm>
            <a:prstGeom prst="rect">
              <a:avLst/>
            </a:prstGeom>
            <a:scene3d>
              <a:camera prst="isometricOffAxis2Left"/>
              <a:lightRig rig="threePt" dir="t"/>
            </a:scene3d>
          </p:spPr>
        </p:pic>
        <p:pic>
          <p:nvPicPr>
            <p:cNvPr id="143" name="Picture 142" descr="Windows_Vista3.png"/>
            <p:cNvPicPr>
              <a:picLocks/>
            </p:cNvPicPr>
            <p:nvPr/>
          </p:nvPicPr>
          <p:blipFill>
            <a:blip r:embed="rId16" cstate="print"/>
            <a:srcRect r="76802" b="-2843"/>
            <a:stretch>
              <a:fillRect/>
            </a:stretch>
          </p:blipFill>
          <p:spPr>
            <a:xfrm>
              <a:off x="6650602" y="2059369"/>
              <a:ext cx="229305" cy="212663"/>
            </a:xfrm>
            <a:prstGeom prst="rect">
              <a:avLst/>
            </a:prstGeom>
            <a:scene3d>
              <a:camera prst="isometricOffAxis2Left"/>
              <a:lightRig rig="threePt" dir="t"/>
            </a:scene3d>
          </p:spPr>
        </p:pic>
        <p:pic>
          <p:nvPicPr>
            <p:cNvPr id="144" name="Picture 143" descr="Windows_Vista3.png"/>
            <p:cNvPicPr>
              <a:picLocks/>
            </p:cNvPicPr>
            <p:nvPr/>
          </p:nvPicPr>
          <p:blipFill>
            <a:blip r:embed="rId16" cstate="print"/>
            <a:srcRect r="76802" b="-2843"/>
            <a:stretch>
              <a:fillRect/>
            </a:stretch>
          </p:blipFill>
          <p:spPr>
            <a:xfrm>
              <a:off x="7307827" y="2411794"/>
              <a:ext cx="229305" cy="212663"/>
            </a:xfrm>
            <a:prstGeom prst="rect">
              <a:avLst/>
            </a:prstGeom>
            <a:scene3d>
              <a:camera prst="isometricOffAxis2Left"/>
              <a:lightRig rig="threePt" dir="t"/>
            </a:scene3d>
          </p:spPr>
        </p:pic>
        <p:pic>
          <p:nvPicPr>
            <p:cNvPr id="145" name="Picture 144" descr="Windows_Vista3.png"/>
            <p:cNvPicPr>
              <a:picLocks/>
            </p:cNvPicPr>
            <p:nvPr/>
          </p:nvPicPr>
          <p:blipFill>
            <a:blip r:embed="rId16" cstate="print"/>
            <a:srcRect r="76802" b="-2843"/>
            <a:stretch>
              <a:fillRect/>
            </a:stretch>
          </p:blipFill>
          <p:spPr>
            <a:xfrm>
              <a:off x="5993377" y="2726119"/>
              <a:ext cx="229305" cy="212663"/>
            </a:xfrm>
            <a:prstGeom prst="rect">
              <a:avLst/>
            </a:prstGeom>
            <a:scene3d>
              <a:camera prst="isometricOffAxis2Left"/>
              <a:lightRig rig="threePt" dir="t"/>
            </a:scene3d>
          </p:spPr>
        </p:pic>
        <p:pic>
          <p:nvPicPr>
            <p:cNvPr id="146" name="Picture 145" descr="Windows_Vista3.png"/>
            <p:cNvPicPr>
              <a:picLocks/>
            </p:cNvPicPr>
            <p:nvPr/>
          </p:nvPicPr>
          <p:blipFill>
            <a:blip r:embed="rId16" cstate="print"/>
            <a:srcRect r="76802" b="-2843"/>
            <a:stretch>
              <a:fillRect/>
            </a:stretch>
          </p:blipFill>
          <p:spPr>
            <a:xfrm>
              <a:off x="6641077" y="3145219"/>
              <a:ext cx="229305" cy="212663"/>
            </a:xfrm>
            <a:prstGeom prst="rect">
              <a:avLst/>
            </a:prstGeom>
            <a:scene3d>
              <a:camera prst="isometricOffAxis2Left"/>
              <a:lightRig rig="threePt" dir="t"/>
            </a:scene3d>
          </p:spPr>
        </p:pic>
        <p:pic>
          <p:nvPicPr>
            <p:cNvPr id="147" name="Picture 146" descr="Windows_Vista3.png"/>
            <p:cNvPicPr>
              <a:picLocks/>
            </p:cNvPicPr>
            <p:nvPr/>
          </p:nvPicPr>
          <p:blipFill>
            <a:blip r:embed="rId16" cstate="print"/>
            <a:srcRect r="76802" b="-2843"/>
            <a:stretch>
              <a:fillRect/>
            </a:stretch>
          </p:blipFill>
          <p:spPr>
            <a:xfrm>
              <a:off x="7288777" y="3469069"/>
              <a:ext cx="229305" cy="212663"/>
            </a:xfrm>
            <a:prstGeom prst="rect">
              <a:avLst/>
            </a:prstGeom>
            <a:scene3d>
              <a:camera prst="isometricOffAxis2Left"/>
              <a:lightRig rig="threePt" dir="t"/>
            </a:scene3d>
          </p:spPr>
        </p:pic>
        <p:pic>
          <p:nvPicPr>
            <p:cNvPr id="1042" name="Picture 18" descr="\\.PSF\Parallels Share\DDC\Server-Virtual-Web.png"/>
            <p:cNvPicPr>
              <a:picLocks noChangeAspect="1" noChangeArrowheads="1"/>
            </p:cNvPicPr>
            <p:nvPr/>
          </p:nvPicPr>
          <p:blipFill>
            <a:blip r:embed="rId17"/>
            <a:srcRect/>
            <a:stretch>
              <a:fillRect/>
            </a:stretch>
          </p:blipFill>
          <p:spPr bwMode="auto">
            <a:xfrm>
              <a:off x="7823201" y="3371850"/>
              <a:ext cx="1160887" cy="879580"/>
            </a:xfrm>
            <a:prstGeom prst="rect">
              <a:avLst/>
            </a:prstGeom>
            <a:noFill/>
          </p:spPr>
        </p:pic>
        <p:pic>
          <p:nvPicPr>
            <p:cNvPr id="148" name="Picture 3" descr="\\showsrus\images\LOGOS\GEN_LOGO\L\Linux penguin.png"/>
            <p:cNvPicPr>
              <a:picLocks noChangeAspect="1" noChangeArrowheads="1"/>
            </p:cNvPicPr>
            <p:nvPr/>
          </p:nvPicPr>
          <p:blipFill>
            <a:blip r:embed="rId15" cstate="print"/>
            <a:srcRect/>
            <a:stretch>
              <a:fillRect/>
            </a:stretch>
          </p:blipFill>
          <p:spPr bwMode="auto">
            <a:xfrm>
              <a:off x="7902376" y="3767310"/>
              <a:ext cx="232367" cy="272975"/>
            </a:xfrm>
            <a:prstGeom prst="rect">
              <a:avLst/>
            </a:prstGeom>
            <a:noFill/>
            <a:scene3d>
              <a:camera prst="isometricOffAxis2Left"/>
              <a:lightRig rig="threePt" dir="t"/>
            </a:scene3d>
          </p:spPr>
        </p:pic>
      </p:grpSp>
      <p:grpSp>
        <p:nvGrpSpPr>
          <p:cNvPr id="8" name="Group 153"/>
          <p:cNvGrpSpPr/>
          <p:nvPr/>
        </p:nvGrpSpPr>
        <p:grpSpPr>
          <a:xfrm>
            <a:off x="7451592" y="4110042"/>
            <a:ext cx="1517613" cy="1149865"/>
            <a:chOff x="6427096" y="3895724"/>
            <a:chExt cx="1359816" cy="1030305"/>
          </a:xfrm>
        </p:grpSpPr>
        <p:grpSp>
          <p:nvGrpSpPr>
            <p:cNvPr id="10" name="Group 57"/>
            <p:cNvGrpSpPr/>
            <p:nvPr/>
          </p:nvGrpSpPr>
          <p:grpSpPr>
            <a:xfrm>
              <a:off x="6427096" y="3895724"/>
              <a:ext cx="1359816" cy="1030305"/>
              <a:chOff x="6145166" y="3752850"/>
              <a:chExt cx="1422673" cy="1077930"/>
            </a:xfrm>
          </p:grpSpPr>
          <p:pic>
            <p:nvPicPr>
              <p:cNvPr id="157"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158" name="Picture 157"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156" name="TextBox 155"/>
            <p:cNvSpPr txBox="1"/>
            <p:nvPr/>
          </p:nvSpPr>
          <p:spPr>
            <a:xfrm>
              <a:off x="6451987" y="4338234"/>
              <a:ext cx="530133" cy="276999"/>
            </a:xfrm>
            <a:prstGeom prst="rect">
              <a:avLst/>
            </a:prstGeom>
            <a:noFill/>
          </p:spPr>
          <p:txBody>
            <a:bodyPr wrap="square" rtlCol="0">
              <a:spAutoFit/>
              <a:scene3d>
                <a:camera prst="isometricLeftDown"/>
                <a:lightRig rig="threePt" dir="t"/>
              </a:scene3d>
            </a:bodyPr>
            <a:lstStyle/>
            <a:p>
              <a:pPr algn="l" rtl="0" fontAlgn="base">
                <a:spcBef>
                  <a:spcPct val="0"/>
                </a:spcBef>
                <a:spcAft>
                  <a:spcPct val="0"/>
                </a:spcAft>
              </a:pPr>
              <a:r>
                <a:rPr kumimoji="1" lang="en-US" sz="1200" b="1" kern="1200" dirty="0">
                  <a:solidFill>
                    <a:prstClr val="black"/>
                  </a:solidFill>
                  <a:latin typeface="Segoe Semibold"/>
                  <a:ea typeface="新細明體" charset="-120"/>
                  <a:cs typeface="+mn-cs"/>
                </a:rPr>
                <a:t>.NET</a:t>
              </a:r>
              <a:endParaRPr kumimoji="1" lang="en-US" b="1" kern="1200" dirty="0">
                <a:solidFill>
                  <a:prstClr val="black"/>
                </a:solidFill>
                <a:latin typeface="Segoe Semibold"/>
                <a:ea typeface="新細明體" charset="-120"/>
                <a:cs typeface="+mn-cs"/>
              </a:endParaRPr>
            </a:p>
          </p:txBody>
        </p:sp>
      </p:grpSp>
      <p:grpSp>
        <p:nvGrpSpPr>
          <p:cNvPr id="11" name="Group 158"/>
          <p:cNvGrpSpPr/>
          <p:nvPr/>
        </p:nvGrpSpPr>
        <p:grpSpPr>
          <a:xfrm>
            <a:off x="5667375" y="1674377"/>
            <a:ext cx="3301609" cy="1749866"/>
            <a:chOff x="5667375" y="1707709"/>
            <a:chExt cx="3301609" cy="1749866"/>
          </a:xfrm>
        </p:grpSpPr>
        <p:pic>
          <p:nvPicPr>
            <p:cNvPr id="160" name="Picture 3" descr="\\.PSF\Parallels Share\DDC\Application-Virtual-BizTalk.png"/>
            <p:cNvPicPr>
              <a:picLocks noChangeAspect="1" noChangeArrowheads="1"/>
            </p:cNvPicPr>
            <p:nvPr/>
          </p:nvPicPr>
          <p:blipFill>
            <a:blip r:embed="rId19"/>
            <a:srcRect/>
            <a:stretch>
              <a:fillRect/>
            </a:stretch>
          </p:blipFill>
          <p:spPr bwMode="auto">
            <a:xfrm>
              <a:off x="7375907" y="2627592"/>
              <a:ext cx="738811" cy="829983"/>
            </a:xfrm>
            <a:prstGeom prst="rect">
              <a:avLst/>
            </a:prstGeom>
            <a:noFill/>
          </p:spPr>
        </p:pic>
        <p:pic>
          <p:nvPicPr>
            <p:cNvPr id="161" name="Picture 4" descr="\\.PSF\Parallels Share\DDC\Application-Virtual-Dynamics.png"/>
            <p:cNvPicPr>
              <a:picLocks noChangeAspect="1" noChangeArrowheads="1"/>
            </p:cNvPicPr>
            <p:nvPr/>
          </p:nvPicPr>
          <p:blipFill>
            <a:blip r:embed="rId20"/>
            <a:srcRect/>
            <a:stretch>
              <a:fillRect/>
            </a:stretch>
          </p:blipFill>
          <p:spPr bwMode="auto">
            <a:xfrm>
              <a:off x="5667375" y="1717234"/>
              <a:ext cx="738811" cy="829983"/>
            </a:xfrm>
            <a:prstGeom prst="rect">
              <a:avLst/>
            </a:prstGeom>
            <a:noFill/>
          </p:spPr>
        </p:pic>
        <p:pic>
          <p:nvPicPr>
            <p:cNvPr id="162" name="Picture 5" descr="\\.PSF\Parallels Share\DDC\Application-Virtual-Exchange.png"/>
            <p:cNvPicPr>
              <a:picLocks noChangeAspect="1" noChangeArrowheads="1"/>
            </p:cNvPicPr>
            <p:nvPr/>
          </p:nvPicPr>
          <p:blipFill>
            <a:blip r:embed="rId21"/>
            <a:srcRect/>
            <a:stretch>
              <a:fillRect/>
            </a:stretch>
          </p:blipFill>
          <p:spPr bwMode="auto">
            <a:xfrm>
              <a:off x="8230173" y="2627592"/>
              <a:ext cx="738811" cy="829983"/>
            </a:xfrm>
            <a:prstGeom prst="rect">
              <a:avLst/>
            </a:prstGeom>
            <a:noFill/>
          </p:spPr>
        </p:pic>
        <p:pic>
          <p:nvPicPr>
            <p:cNvPr id="163" name="Picture 7" descr="\\.PSF\Parallels Share\DDC\Application-Virtual-Office.png"/>
            <p:cNvPicPr>
              <a:picLocks noChangeAspect="1" noChangeArrowheads="1"/>
            </p:cNvPicPr>
            <p:nvPr/>
          </p:nvPicPr>
          <p:blipFill>
            <a:blip r:embed="rId22"/>
            <a:srcRect/>
            <a:stretch>
              <a:fillRect/>
            </a:stretch>
          </p:blipFill>
          <p:spPr bwMode="auto">
            <a:xfrm>
              <a:off x="7375907" y="1717234"/>
              <a:ext cx="738811" cy="829983"/>
            </a:xfrm>
            <a:prstGeom prst="rect">
              <a:avLst/>
            </a:prstGeom>
            <a:noFill/>
          </p:spPr>
        </p:pic>
        <p:pic>
          <p:nvPicPr>
            <p:cNvPr id="164" name="Picture 8" descr="\\.PSF\Parallels Share\DDC\Application-Virtual-Oracle.png"/>
            <p:cNvPicPr>
              <a:picLocks noChangeAspect="1" noChangeArrowheads="1"/>
            </p:cNvPicPr>
            <p:nvPr/>
          </p:nvPicPr>
          <p:blipFill>
            <a:blip r:embed="rId23"/>
            <a:srcRect/>
            <a:stretch>
              <a:fillRect/>
            </a:stretch>
          </p:blipFill>
          <p:spPr bwMode="auto">
            <a:xfrm>
              <a:off x="8230173" y="1717234"/>
              <a:ext cx="738811" cy="829983"/>
            </a:xfrm>
            <a:prstGeom prst="rect">
              <a:avLst/>
            </a:prstGeom>
            <a:noFill/>
          </p:spPr>
        </p:pic>
        <p:pic>
          <p:nvPicPr>
            <p:cNvPr id="165" name="Picture 9" descr="\\.PSF\Parallels Share\DDC\Application-Virtual-SAP.png"/>
            <p:cNvPicPr>
              <a:picLocks noChangeAspect="1" noChangeArrowheads="1"/>
            </p:cNvPicPr>
            <p:nvPr/>
          </p:nvPicPr>
          <p:blipFill>
            <a:blip r:embed="rId24"/>
            <a:srcRect/>
            <a:stretch>
              <a:fillRect/>
            </a:stretch>
          </p:blipFill>
          <p:spPr bwMode="auto">
            <a:xfrm>
              <a:off x="5667375" y="2627592"/>
              <a:ext cx="738811" cy="829983"/>
            </a:xfrm>
            <a:prstGeom prst="rect">
              <a:avLst/>
            </a:prstGeom>
            <a:noFill/>
          </p:spPr>
        </p:pic>
        <p:pic>
          <p:nvPicPr>
            <p:cNvPr id="166" name="Picture 10" descr="\\.PSF\Parallels Share\DDC\Application-Virtual-SQL.png"/>
            <p:cNvPicPr>
              <a:picLocks noChangeAspect="1" noChangeArrowheads="1"/>
            </p:cNvPicPr>
            <p:nvPr/>
          </p:nvPicPr>
          <p:blipFill>
            <a:blip r:embed="rId25"/>
            <a:srcRect/>
            <a:stretch>
              <a:fillRect/>
            </a:stretch>
          </p:blipFill>
          <p:spPr bwMode="auto">
            <a:xfrm>
              <a:off x="6521641" y="2627592"/>
              <a:ext cx="738811" cy="829983"/>
            </a:xfrm>
            <a:prstGeom prst="rect">
              <a:avLst/>
            </a:prstGeom>
            <a:noFill/>
          </p:spPr>
        </p:pic>
        <p:pic>
          <p:nvPicPr>
            <p:cNvPr id="167" name="Picture 6" descr="\\.PSF\Parallels Share\DDC\Application-Virtual-IIS.png"/>
            <p:cNvPicPr>
              <a:picLocks noChangeAspect="1" noChangeArrowheads="1"/>
            </p:cNvPicPr>
            <p:nvPr/>
          </p:nvPicPr>
          <p:blipFill>
            <a:blip r:embed="rId26"/>
            <a:srcRect/>
            <a:stretch>
              <a:fillRect/>
            </a:stretch>
          </p:blipFill>
          <p:spPr bwMode="auto">
            <a:xfrm>
              <a:off x="6521641" y="1707709"/>
              <a:ext cx="738811" cy="829983"/>
            </a:xfrm>
            <a:prstGeom prst="rect">
              <a:avLst/>
            </a:prstGeom>
            <a:noFill/>
          </p:spPr>
        </p:pic>
      </p:grpSp>
      <p:pic>
        <p:nvPicPr>
          <p:cNvPr id="168" name="Picture 6" descr="\\.PSF\Parallels Share\DDC\Application-Virtual-IIS.png"/>
          <p:cNvPicPr>
            <a:picLocks noChangeAspect="1" noChangeArrowheads="1"/>
          </p:cNvPicPr>
          <p:nvPr/>
        </p:nvPicPr>
        <p:blipFill>
          <a:blip r:embed="rId26"/>
          <a:srcRect/>
          <a:stretch>
            <a:fillRect/>
          </a:stretch>
        </p:blipFill>
        <p:spPr bwMode="auto">
          <a:xfrm>
            <a:off x="6521641" y="1674377"/>
            <a:ext cx="738811" cy="829983"/>
          </a:xfrm>
          <a:prstGeom prst="rect">
            <a:avLst/>
          </a:prstGeom>
          <a:noFill/>
        </p:spPr>
      </p:pic>
      <p:grpSp>
        <p:nvGrpSpPr>
          <p:cNvPr id="12" name="Group 127"/>
          <p:cNvGrpSpPr/>
          <p:nvPr/>
        </p:nvGrpSpPr>
        <p:grpSpPr>
          <a:xfrm>
            <a:off x="6012043" y="5427371"/>
            <a:ext cx="866757" cy="806871"/>
            <a:chOff x="6114197" y="2066189"/>
            <a:chExt cx="5213444" cy="4853226"/>
          </a:xfrm>
        </p:grpSpPr>
        <p:cxnSp>
          <p:nvCxnSpPr>
            <p:cNvPr id="170" name="Straight Connector 169"/>
            <p:cNvCxnSpPr>
              <a:endCxn id="188" idx="1"/>
            </p:cNvCxnSpPr>
            <p:nvPr/>
          </p:nvCxnSpPr>
          <p:spPr bwMode="auto">
            <a:xfrm rot="16200000" flipH="1">
              <a:off x="10047235" y="5219030"/>
              <a:ext cx="422461" cy="199131"/>
            </a:xfrm>
            <a:prstGeom prst="line">
              <a:avLst/>
            </a:prstGeom>
            <a:noFill/>
            <a:ln w="38100" cap="flat" cmpd="sng" algn="ctr">
              <a:solidFill>
                <a:srgbClr val="0079A4">
                  <a:lumMod val="40000"/>
                  <a:lumOff val="60000"/>
                </a:srgbClr>
              </a:solidFill>
              <a:prstDash val="solid"/>
              <a:headEnd type="none" w="med" len="med"/>
              <a:tailEnd type="none" w="med" len="med"/>
            </a:ln>
            <a:effectLst/>
          </p:spPr>
        </p:cxnSp>
        <p:sp>
          <p:nvSpPr>
            <p:cNvPr id="171" name="Freeform 170"/>
            <p:cNvSpPr/>
            <p:nvPr/>
          </p:nvSpPr>
          <p:spPr bwMode="auto">
            <a:xfrm>
              <a:off x="8666328" y="2074460"/>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72" name="Freeform 171"/>
            <p:cNvSpPr/>
            <p:nvPr/>
          </p:nvSpPr>
          <p:spPr bwMode="auto">
            <a:xfrm>
              <a:off x="6728346" y="4353636"/>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73" name="Freeform 172"/>
            <p:cNvSpPr/>
            <p:nvPr/>
          </p:nvSpPr>
          <p:spPr bwMode="auto">
            <a:xfrm>
              <a:off x="9184943" y="379407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74" name="Freeform 173"/>
            <p:cNvSpPr/>
            <p:nvPr/>
          </p:nvSpPr>
          <p:spPr bwMode="auto">
            <a:xfrm>
              <a:off x="9744501" y="5540991"/>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75" name="Freeform 174"/>
            <p:cNvSpPr/>
            <p:nvPr/>
          </p:nvSpPr>
          <p:spPr bwMode="auto">
            <a:xfrm>
              <a:off x="6127845" y="263401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grpSp>
          <p:nvGrpSpPr>
            <p:cNvPr id="13" name="Group 96"/>
            <p:cNvGrpSpPr/>
            <p:nvPr/>
          </p:nvGrpSpPr>
          <p:grpSpPr>
            <a:xfrm>
              <a:off x="6114197" y="2620370"/>
              <a:ext cx="1583140" cy="1364776"/>
              <a:chOff x="6114197" y="2620370"/>
              <a:chExt cx="1583140" cy="1364776"/>
            </a:xfrm>
          </p:grpSpPr>
          <p:cxnSp>
            <p:nvCxnSpPr>
              <p:cNvPr id="196" name="Straight Connector 195"/>
              <p:cNvCxnSpPr>
                <a:stCxn id="197" idx="3"/>
                <a:endCxn id="198"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7" name="Freeform 196"/>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98" name="Freeform 197"/>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a:defRPr/>
                </a:pPr>
                <a:endParaRPr lang="en-US" kern="1200" dirty="0">
                  <a:solidFill>
                    <a:srgbClr val="FFFFFF"/>
                  </a:solidFill>
                  <a:latin typeface="Segoe" pitchFamily="34" charset="0"/>
                  <a:ea typeface="微軟正黑體"/>
                  <a:cs typeface="+mn-cs"/>
                </a:endParaRPr>
              </a:p>
            </p:txBody>
          </p:sp>
        </p:grpSp>
        <p:cxnSp>
          <p:nvCxnSpPr>
            <p:cNvPr id="177" name="Straight Connector 176"/>
            <p:cNvCxnSpPr/>
            <p:nvPr/>
          </p:nvCxnSpPr>
          <p:spPr bwMode="auto">
            <a:xfrm flipV="1">
              <a:off x="7656394" y="2866030"/>
              <a:ext cx="1023582" cy="259307"/>
            </a:xfrm>
            <a:prstGeom prst="line">
              <a:avLst/>
            </a:prstGeom>
            <a:noFill/>
            <a:ln w="38100" cap="flat" cmpd="sng" algn="ctr">
              <a:solidFill>
                <a:srgbClr val="0079A4">
                  <a:lumMod val="40000"/>
                  <a:lumOff val="60000"/>
                </a:srgbClr>
              </a:solidFill>
              <a:prstDash val="solid"/>
              <a:headEnd type="none" w="med" len="med"/>
              <a:tailEnd type="none" w="med" len="med"/>
            </a:ln>
            <a:effectLst/>
          </p:spPr>
        </p:cxnSp>
        <p:cxnSp>
          <p:nvCxnSpPr>
            <p:cNvPr id="178" name="Straight Connector 177"/>
            <p:cNvCxnSpPr/>
            <p:nvPr/>
          </p:nvCxnSpPr>
          <p:spPr bwMode="auto">
            <a:xfrm flipV="1">
              <a:off x="8302388" y="4656161"/>
              <a:ext cx="914400" cy="228600"/>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4" name="Group 101"/>
            <p:cNvGrpSpPr/>
            <p:nvPr/>
          </p:nvGrpSpPr>
          <p:grpSpPr>
            <a:xfrm>
              <a:off x="6709943" y="4338335"/>
              <a:ext cx="1583140" cy="1364776"/>
              <a:chOff x="6114197" y="2620370"/>
              <a:chExt cx="1583140" cy="1364776"/>
            </a:xfrm>
          </p:grpSpPr>
          <p:cxnSp>
            <p:nvCxnSpPr>
              <p:cNvPr id="193" name="Straight Connector 192"/>
              <p:cNvCxnSpPr>
                <a:stCxn id="194" idx="3"/>
                <a:endCxn id="195"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4" name="Freeform 193"/>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95" name="Freeform 194"/>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a:defRPr/>
                </a:pPr>
                <a:endParaRPr lang="en-US" kern="1200" dirty="0">
                  <a:solidFill>
                    <a:srgbClr val="FFFFFF"/>
                  </a:solidFill>
                  <a:latin typeface="Segoe" pitchFamily="34" charset="0"/>
                  <a:ea typeface="微軟正黑體"/>
                  <a:cs typeface="+mn-cs"/>
                </a:endParaRPr>
              </a:p>
            </p:txBody>
          </p:sp>
        </p:grpSp>
        <p:grpSp>
          <p:nvGrpSpPr>
            <p:cNvPr id="15" name="Group 105"/>
            <p:cNvGrpSpPr/>
            <p:nvPr/>
          </p:nvGrpSpPr>
          <p:grpSpPr>
            <a:xfrm>
              <a:off x="9189907" y="3798008"/>
              <a:ext cx="1583140" cy="1364776"/>
              <a:chOff x="6114197" y="2620370"/>
              <a:chExt cx="1583140" cy="1364776"/>
            </a:xfrm>
          </p:grpSpPr>
          <p:cxnSp>
            <p:nvCxnSpPr>
              <p:cNvPr id="190" name="Straight Connector 189"/>
              <p:cNvCxnSpPr>
                <a:stCxn id="191" idx="3"/>
                <a:endCxn id="192"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1" name="Freeform 190"/>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92" name="Freeform 191"/>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a:defRPr/>
                </a:pPr>
                <a:endParaRPr lang="en-US" kern="1200" dirty="0">
                  <a:solidFill>
                    <a:srgbClr val="FFFFFF"/>
                  </a:solidFill>
                  <a:latin typeface="Segoe" pitchFamily="34" charset="0"/>
                  <a:ea typeface="微軟正黑體"/>
                  <a:cs typeface="+mn-cs"/>
                </a:endParaRPr>
              </a:p>
            </p:txBody>
          </p:sp>
        </p:grpSp>
        <p:cxnSp>
          <p:nvCxnSpPr>
            <p:cNvPr id="181" name="Straight Connector 180"/>
            <p:cNvCxnSpPr>
              <a:stCxn id="186" idx="2"/>
              <a:endCxn id="191" idx="1"/>
            </p:cNvCxnSpPr>
            <p:nvPr/>
          </p:nvCxnSpPr>
          <p:spPr bwMode="auto">
            <a:xfrm>
              <a:off x="9618572" y="3430965"/>
              <a:ext cx="199132" cy="367043"/>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7" name="Group 116"/>
            <p:cNvGrpSpPr/>
            <p:nvPr/>
          </p:nvGrpSpPr>
          <p:grpSpPr>
            <a:xfrm>
              <a:off x="9730234" y="5529827"/>
              <a:ext cx="1583140" cy="1364776"/>
              <a:chOff x="6114197" y="2620370"/>
              <a:chExt cx="1583140" cy="1364776"/>
            </a:xfrm>
          </p:grpSpPr>
          <p:cxnSp>
            <p:nvCxnSpPr>
              <p:cNvPr id="187" name="Straight Connector 186"/>
              <p:cNvCxnSpPr>
                <a:stCxn id="188" idx="3"/>
                <a:endCxn id="189" idx="2"/>
              </p:cNvCxnSpPr>
              <p:nvPr/>
            </p:nvCxnSpPr>
            <p:spPr bwMode="auto">
              <a:xfrm>
                <a:off x="7014949" y="3575713"/>
                <a:ext cx="68239" cy="409433"/>
              </a:xfrm>
              <a:prstGeom prst="line">
                <a:avLst/>
              </a:prstGeom>
              <a:noFill/>
              <a:ln w="9525" cap="flat" cmpd="sng" algn="ctr">
                <a:solidFill>
                  <a:srgbClr val="0079A4">
                    <a:shade val="60000"/>
                    <a:satMod val="300000"/>
                  </a:srgbClr>
                </a:solidFill>
                <a:prstDash val="solid"/>
                <a:headEnd type="none" w="med" len="med"/>
                <a:tailEnd type="none" w="med" len="med"/>
              </a:ln>
              <a:effectLst>
                <a:glow rad="70000">
                  <a:srgbClr val="0079A4">
                    <a:tint val="30000"/>
                    <a:shade val="95000"/>
                    <a:satMod val="300000"/>
                    <a:alpha val="50000"/>
                  </a:srgbClr>
                </a:glow>
              </a:effectLst>
            </p:spPr>
          </p:cxnSp>
          <p:sp>
            <p:nvSpPr>
              <p:cNvPr id="188" name="Freeform 187"/>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89" name="Freeform 188"/>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a:defRPr/>
                </a:pPr>
                <a:endParaRPr lang="en-US" kern="1200" dirty="0">
                  <a:solidFill>
                    <a:srgbClr val="FFFFFF"/>
                  </a:solidFill>
                  <a:latin typeface="Segoe" pitchFamily="34" charset="0"/>
                  <a:ea typeface="微軟正黑體"/>
                  <a:cs typeface="+mn-cs"/>
                </a:endParaRPr>
              </a:p>
            </p:txBody>
          </p:sp>
        </p:grpSp>
        <p:grpSp>
          <p:nvGrpSpPr>
            <p:cNvPr id="18" name="Group 97"/>
            <p:cNvGrpSpPr/>
            <p:nvPr/>
          </p:nvGrpSpPr>
          <p:grpSpPr>
            <a:xfrm>
              <a:off x="8649581" y="2066189"/>
              <a:ext cx="1583140" cy="1364776"/>
              <a:chOff x="6114197" y="2620370"/>
              <a:chExt cx="1583140" cy="1364776"/>
            </a:xfrm>
          </p:grpSpPr>
          <p:cxnSp>
            <p:nvCxnSpPr>
              <p:cNvPr id="184" name="Straight Connector 183"/>
              <p:cNvCxnSpPr>
                <a:stCxn id="185" idx="3"/>
                <a:endCxn id="186"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85" name="Freeform 184"/>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186" name="Freeform 185"/>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algn="ctr" defTabSz="1096963" rtl="0">
                  <a:defRPr/>
                </a:pPr>
                <a:endParaRPr lang="en-US" kern="1200" dirty="0">
                  <a:solidFill>
                    <a:srgbClr val="FFFFFF"/>
                  </a:solidFill>
                  <a:latin typeface="Segoe" pitchFamily="34" charset="0"/>
                  <a:ea typeface="微軟正黑體"/>
                  <a:cs typeface="+mn-cs"/>
                </a:endParaRPr>
              </a:p>
            </p:txBody>
          </p:sp>
        </p:grpSp>
      </p:grpSp>
      <p:grpSp>
        <p:nvGrpSpPr>
          <p:cNvPr id="19" name="Group 198"/>
          <p:cNvGrpSpPr/>
          <p:nvPr/>
        </p:nvGrpSpPr>
        <p:grpSpPr>
          <a:xfrm>
            <a:off x="7451592" y="4110042"/>
            <a:ext cx="1517615" cy="2295525"/>
            <a:chOff x="7451592" y="4019549"/>
            <a:chExt cx="1517615" cy="2295525"/>
          </a:xfrm>
        </p:grpSpPr>
        <p:grpSp>
          <p:nvGrpSpPr>
            <p:cNvPr id="20" name="Group 55"/>
            <p:cNvGrpSpPr/>
            <p:nvPr/>
          </p:nvGrpSpPr>
          <p:grpSpPr>
            <a:xfrm>
              <a:off x="7451593" y="5165209"/>
              <a:ext cx="1517614" cy="1149865"/>
              <a:chOff x="7721327" y="4717535"/>
              <a:chExt cx="1422673" cy="1077930"/>
            </a:xfrm>
          </p:grpSpPr>
          <p:pic>
            <p:nvPicPr>
              <p:cNvPr id="209" name="Picture 2" descr="\\.PSF\Parallels Share\DDC\Server-Virtual-2U.png"/>
              <p:cNvPicPr>
                <a:picLocks noChangeAspect="1" noChangeArrowheads="1"/>
              </p:cNvPicPr>
              <p:nvPr/>
            </p:nvPicPr>
            <p:blipFill>
              <a:blip r:embed="rId18"/>
              <a:srcRect/>
              <a:stretch>
                <a:fillRect/>
              </a:stretch>
            </p:blipFill>
            <p:spPr bwMode="auto">
              <a:xfrm>
                <a:off x="7721327" y="4717535"/>
                <a:ext cx="1422673" cy="1077930"/>
              </a:xfrm>
              <a:prstGeom prst="rect">
                <a:avLst/>
              </a:prstGeom>
              <a:noFill/>
            </p:spPr>
          </p:pic>
          <p:pic>
            <p:nvPicPr>
              <p:cNvPr id="210" name="Picture 3" descr="\\showsrus\images\LOGOS\GEN_LOGO\L\Linux penguin.png"/>
              <p:cNvPicPr>
                <a:picLocks noChangeAspect="1" noChangeArrowheads="1"/>
              </p:cNvPicPr>
              <p:nvPr/>
            </p:nvPicPr>
            <p:blipFill>
              <a:blip r:embed="rId15" cstate="print"/>
              <a:srcRect/>
              <a:stretch>
                <a:fillRect/>
              </a:stretch>
            </p:blipFill>
            <p:spPr bwMode="auto">
              <a:xfrm>
                <a:off x="7831447" y="5234039"/>
                <a:ext cx="295900" cy="347611"/>
              </a:xfrm>
              <a:prstGeom prst="rect">
                <a:avLst/>
              </a:prstGeom>
              <a:noFill/>
              <a:scene3d>
                <a:camera prst="isometricOffAxis2Left"/>
                <a:lightRig rig="threePt" dir="t"/>
              </a:scene3d>
            </p:spPr>
          </p:pic>
        </p:grpSp>
        <p:grpSp>
          <p:nvGrpSpPr>
            <p:cNvPr id="21" name="Group 56"/>
            <p:cNvGrpSpPr/>
            <p:nvPr/>
          </p:nvGrpSpPr>
          <p:grpSpPr>
            <a:xfrm>
              <a:off x="7451593" y="4597142"/>
              <a:ext cx="1517614" cy="1149865"/>
              <a:chOff x="6933246" y="4235193"/>
              <a:chExt cx="1422673" cy="1077930"/>
            </a:xfrm>
          </p:grpSpPr>
          <p:pic>
            <p:nvPicPr>
              <p:cNvPr id="207" name="Picture 2" descr="\\.PSF\Parallels Share\DDC\Server-Virtual-2U.png"/>
              <p:cNvPicPr>
                <a:picLocks noChangeAspect="1" noChangeArrowheads="1"/>
              </p:cNvPicPr>
              <p:nvPr/>
            </p:nvPicPr>
            <p:blipFill>
              <a:blip r:embed="rId18"/>
              <a:srcRect/>
              <a:stretch>
                <a:fillRect/>
              </a:stretch>
            </p:blipFill>
            <p:spPr bwMode="auto">
              <a:xfrm>
                <a:off x="6933246" y="4235193"/>
                <a:ext cx="1422673" cy="1077930"/>
              </a:xfrm>
              <a:prstGeom prst="rect">
                <a:avLst/>
              </a:prstGeom>
              <a:noFill/>
            </p:spPr>
          </p:pic>
          <p:pic>
            <p:nvPicPr>
              <p:cNvPr id="208" name="Picture 207" descr="Windows_Vista3.png"/>
              <p:cNvPicPr>
                <a:picLocks/>
              </p:cNvPicPr>
              <p:nvPr/>
            </p:nvPicPr>
            <p:blipFill>
              <a:blip r:embed="rId16" cstate="print"/>
              <a:srcRect r="76802" b="-2843"/>
              <a:stretch>
                <a:fillRect/>
              </a:stretch>
            </p:blipFill>
            <p:spPr>
              <a:xfrm>
                <a:off x="7022081" y="4767556"/>
                <a:ext cx="315765" cy="292849"/>
              </a:xfrm>
              <a:prstGeom prst="rect">
                <a:avLst/>
              </a:prstGeom>
              <a:scene3d>
                <a:camera prst="isometricOffAxis2Left"/>
                <a:lightRig rig="threePt" dir="t"/>
              </a:scene3d>
            </p:spPr>
          </p:pic>
        </p:grpSp>
        <p:grpSp>
          <p:nvGrpSpPr>
            <p:cNvPr id="23" name="Group 71"/>
            <p:cNvGrpSpPr/>
            <p:nvPr/>
          </p:nvGrpSpPr>
          <p:grpSpPr>
            <a:xfrm>
              <a:off x="7451592" y="4019549"/>
              <a:ext cx="1517613" cy="1149865"/>
              <a:chOff x="6427096" y="3895724"/>
              <a:chExt cx="1359816" cy="1030305"/>
            </a:xfrm>
          </p:grpSpPr>
          <p:grpSp>
            <p:nvGrpSpPr>
              <p:cNvPr id="26" name="Group 57"/>
              <p:cNvGrpSpPr/>
              <p:nvPr/>
            </p:nvGrpSpPr>
            <p:grpSpPr>
              <a:xfrm>
                <a:off x="6427096" y="3895724"/>
                <a:ext cx="1359816" cy="1030305"/>
                <a:chOff x="6145166" y="3752850"/>
                <a:chExt cx="1422673" cy="1077930"/>
              </a:xfrm>
            </p:grpSpPr>
            <p:pic>
              <p:nvPicPr>
                <p:cNvPr id="205"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206" name="Picture 205"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204" name="TextBox 203"/>
              <p:cNvSpPr txBox="1"/>
              <p:nvPr/>
            </p:nvSpPr>
            <p:spPr>
              <a:xfrm>
                <a:off x="6451987" y="4338234"/>
                <a:ext cx="530133" cy="276999"/>
              </a:xfrm>
              <a:prstGeom prst="rect">
                <a:avLst/>
              </a:prstGeom>
              <a:noFill/>
            </p:spPr>
            <p:txBody>
              <a:bodyPr wrap="square" rtlCol="0">
                <a:spAutoFit/>
                <a:scene3d>
                  <a:camera prst="isometricLeftDown"/>
                  <a:lightRig rig="threePt" dir="t"/>
                </a:scene3d>
              </a:bodyPr>
              <a:lstStyle/>
              <a:p>
                <a:pPr algn="l" rtl="0" fontAlgn="base">
                  <a:spcBef>
                    <a:spcPct val="0"/>
                  </a:spcBef>
                  <a:spcAft>
                    <a:spcPct val="0"/>
                  </a:spcAft>
                </a:pPr>
                <a:r>
                  <a:rPr kumimoji="1" lang="en-US" sz="1200" b="1" kern="1200" dirty="0">
                    <a:solidFill>
                      <a:prstClr val="black"/>
                    </a:solidFill>
                    <a:latin typeface="Segoe Semibold"/>
                    <a:ea typeface="新細明體" charset="-120"/>
                    <a:cs typeface="+mn-cs"/>
                  </a:rPr>
                  <a:t>.NET</a:t>
                </a:r>
                <a:endParaRPr kumimoji="1" lang="en-US" b="1" kern="1200" dirty="0">
                  <a:solidFill>
                    <a:prstClr val="black"/>
                  </a:solidFill>
                  <a:latin typeface="Segoe Semibold"/>
                  <a:ea typeface="新細明體" charset="-120"/>
                  <a:cs typeface="+mn-cs"/>
                </a:endParaRPr>
              </a:p>
            </p:txBody>
          </p:sp>
        </p:grpSp>
      </p:grpSp>
      <p:pic>
        <p:nvPicPr>
          <p:cNvPr id="211" name="Picture 12" descr="\\.PSF\Parallels Share\DDC\Oslo.png"/>
          <p:cNvPicPr>
            <a:picLocks noChangeAspect="1" noChangeArrowheads="1"/>
          </p:cNvPicPr>
          <p:nvPr/>
        </p:nvPicPr>
        <p:blipFill>
          <a:blip r:embed="rId27"/>
          <a:srcRect/>
          <a:stretch>
            <a:fillRect/>
          </a:stretch>
        </p:blipFill>
        <p:spPr bwMode="auto">
          <a:xfrm>
            <a:off x="4059238" y="2520955"/>
            <a:ext cx="455612" cy="544911"/>
          </a:xfrm>
          <a:prstGeom prst="rect">
            <a:avLst/>
          </a:prstGeom>
          <a:noFill/>
        </p:spPr>
      </p:pic>
      <p:pic>
        <p:nvPicPr>
          <p:cNvPr id="212" name="Picture 3" descr="C:\Program Files\Microsoft Resource DVD Artwork\DVD_ART\Artwork_Imagery\Shapes and Graphics\Symbols\bracket holder.png"/>
          <p:cNvPicPr>
            <a:picLocks noChangeAspect="1" noChangeArrowheads="1"/>
          </p:cNvPicPr>
          <p:nvPr/>
        </p:nvPicPr>
        <p:blipFill>
          <a:blip r:embed="rId28"/>
          <a:srcRect/>
          <a:stretch>
            <a:fillRect/>
          </a:stretch>
        </p:blipFill>
        <p:spPr bwMode="auto">
          <a:xfrm rot="10800000" flipH="1">
            <a:off x="5498157" y="1140615"/>
            <a:ext cx="919333" cy="5074453"/>
          </a:xfrm>
          <a:prstGeom prst="rect">
            <a:avLst/>
          </a:prstGeom>
          <a:noFill/>
        </p:spPr>
      </p:pic>
      <p:pic>
        <p:nvPicPr>
          <p:cNvPr id="213" name="Picture 2" descr="C:\Program Files\Microsoft Resource DVD Artwork\DVD_ART\BoxShots_Logos\System Center\System Center logo w.png"/>
          <p:cNvPicPr>
            <a:picLocks noChangeAspect="1" noChangeArrowheads="1"/>
          </p:cNvPicPr>
          <p:nvPr/>
        </p:nvPicPr>
        <p:blipFill>
          <a:blip r:embed="rId29" cstate="print"/>
          <a:srcRect/>
          <a:stretch>
            <a:fillRect/>
          </a:stretch>
        </p:blipFill>
        <p:spPr bwMode="auto">
          <a:xfrm>
            <a:off x="6705407" y="3870617"/>
            <a:ext cx="1908688" cy="429926"/>
          </a:xfrm>
          <a:prstGeom prst="rect">
            <a:avLst/>
          </a:prstGeom>
          <a:noFill/>
        </p:spPr>
      </p:pic>
      <p:sp>
        <p:nvSpPr>
          <p:cNvPr id="214" name="TextBox 213"/>
          <p:cNvSpPr txBox="1"/>
          <p:nvPr/>
        </p:nvSpPr>
        <p:spPr>
          <a:xfrm>
            <a:off x="6197974" y="3061717"/>
            <a:ext cx="2895600" cy="492443"/>
          </a:xfrm>
          <a:prstGeom prst="rect">
            <a:avLst/>
          </a:prstGeom>
          <a:noFill/>
        </p:spPr>
        <p:txBody>
          <a:bodyPr wrap="square" rtlCol="0">
            <a:spAutoFit/>
          </a:bodyPr>
          <a:lstStyle/>
          <a:p>
            <a:pPr algn="ctr" rtl="0" fontAlgn="base">
              <a:spcBef>
                <a:spcPct val="0"/>
              </a:spcBef>
              <a:spcAft>
                <a:spcPct val="0"/>
              </a:spcAft>
            </a:pPr>
            <a:r>
              <a:rPr kumimoji="1" lang="en-US" sz="2600" b="1" kern="1200" dirty="0">
                <a:solidFill>
                  <a:prstClr val="white"/>
                </a:solidFill>
                <a:latin typeface="Segoe" pitchFamily="34" charset="0"/>
                <a:ea typeface="新細明體" charset="-120"/>
                <a:cs typeface="+mn-cs"/>
              </a:rPr>
              <a:t>Management</a:t>
            </a:r>
            <a:endParaRPr kumimoji="1" lang="en-US" sz="2000" b="1" kern="1200" dirty="0">
              <a:solidFill>
                <a:prstClr val="white"/>
              </a:solidFill>
              <a:latin typeface="Segoe" pitchFamily="34" charset="0"/>
              <a:ea typeface="新細明體" charset="-12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par>
                                <p:cTn id="47" presetID="47"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fade">
                                      <p:cBhvr>
                                        <p:cTn id="54" dur="1000"/>
                                        <p:tgtEl>
                                          <p:spTgt spid="211"/>
                                        </p:tgtEl>
                                      </p:cBhvr>
                                    </p:animEffect>
                                  </p:childTnLst>
                                </p:cTn>
                              </p:par>
                              <p:par>
                                <p:cTn id="55" presetID="47" presetClass="entr" presetSubtype="0" fill="hold" nodeType="withEffect">
                                  <p:stCondLst>
                                    <p:cond delay="0"/>
                                  </p:stCondLst>
                                  <p:childTnLst>
                                    <p:set>
                                      <p:cBhvr>
                                        <p:cTn id="56" dur="1" fill="hold">
                                          <p:stCondLst>
                                            <p:cond delay="0"/>
                                          </p:stCondLst>
                                        </p:cTn>
                                        <p:tgtEl>
                                          <p:spTgt spid="211"/>
                                        </p:tgtEl>
                                        <p:attrNameLst>
                                          <p:attrName>style.visibility</p:attrName>
                                        </p:attrNameLst>
                                      </p:cBhvr>
                                      <p:to>
                                        <p:strVal val="visible"/>
                                      </p:to>
                                    </p:set>
                                    <p:animEffect transition="in" filter="fade">
                                      <p:cBhvr>
                                        <p:cTn id="57" dur="1000"/>
                                        <p:tgtEl>
                                          <p:spTgt spid="211"/>
                                        </p:tgtEl>
                                      </p:cBhvr>
                                    </p:animEffect>
                                    <p:anim calcmode="lin" valueType="num">
                                      <p:cBhvr>
                                        <p:cTn id="58" dur="1000" fill="hold"/>
                                        <p:tgtEl>
                                          <p:spTgt spid="211"/>
                                        </p:tgtEl>
                                        <p:attrNameLst>
                                          <p:attrName>ppt_x</p:attrName>
                                        </p:attrNameLst>
                                      </p:cBhvr>
                                      <p:tavLst>
                                        <p:tav tm="0">
                                          <p:val>
                                            <p:strVal val="#ppt_x"/>
                                          </p:val>
                                        </p:tav>
                                        <p:tav tm="100000">
                                          <p:val>
                                            <p:strVal val="#ppt_x"/>
                                          </p:val>
                                        </p:tav>
                                      </p:tavLst>
                                    </p:anim>
                                    <p:anim calcmode="lin" valueType="num">
                                      <p:cBhvr>
                                        <p:cTn id="59" dur="1000" fill="hold"/>
                                        <p:tgtEl>
                                          <p:spTgt spid="21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childTnLst>
                                </p:cTn>
                              </p:par>
                              <p:par>
                                <p:cTn id="72" presetID="10" presetClass="entr" presetSubtype="0" fill="hold" nodeType="withEffect">
                                  <p:stCondLst>
                                    <p:cond delay="0"/>
                                  </p:stCondLst>
                                  <p:childTnLst>
                                    <p:set>
                                      <p:cBhvr>
                                        <p:cTn id="73" dur="1" fill="hold">
                                          <p:stCondLst>
                                            <p:cond delay="0"/>
                                          </p:stCondLst>
                                        </p:cTn>
                                        <p:tgtEl>
                                          <p:spTgt spid="168"/>
                                        </p:tgtEl>
                                        <p:attrNameLst>
                                          <p:attrName>style.visibility</p:attrName>
                                        </p:attrNameLst>
                                      </p:cBhvr>
                                      <p:to>
                                        <p:strVal val="visible"/>
                                      </p:to>
                                    </p:set>
                                    <p:animEffect transition="in" filter="fade">
                                      <p:cBhvr>
                                        <p:cTn id="74" dur="1000"/>
                                        <p:tgtEl>
                                          <p:spTgt spid="168"/>
                                        </p:tgtEl>
                                      </p:cBhvr>
                                    </p:animEffect>
                                  </p:childTnLst>
                                </p:cTn>
                              </p:par>
                            </p:childTnLst>
                          </p:cTn>
                        </p:par>
                      </p:childTnLst>
                    </p:cTn>
                  </p:par>
                  <p:par>
                    <p:cTn id="75" fill="hold">
                      <p:stCondLst>
                        <p:cond delay="indefinite"/>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8.33333E-7 -1.21184E-6 L -0.00417 -0.11239 " pathEditMode="relative" rAng="0" ptsTypes="AA">
                                      <p:cBhvr>
                                        <p:cTn id="78" dur="2000" fill="hold"/>
                                        <p:tgtEl>
                                          <p:spTgt spid="12"/>
                                        </p:tgtEl>
                                        <p:attrNameLst>
                                          <p:attrName>ppt_x</p:attrName>
                                          <p:attrName>ppt_y</p:attrName>
                                        </p:attrNameLst>
                                      </p:cBhvr>
                                      <p:rCtr x="-2" y="-56"/>
                                    </p:animMotion>
                                  </p:childTnLst>
                                </p:cTn>
                              </p:par>
                            </p:childTnLst>
                          </p:cTn>
                        </p:par>
                        <p:par>
                          <p:cTn id="79" fill="hold">
                            <p:stCondLst>
                              <p:cond delay="2000"/>
                            </p:stCondLst>
                            <p:childTnLst>
                              <p:par>
                                <p:cTn id="80" presetID="35" presetClass="path" presetSubtype="0" accel="50000" decel="50000" fill="hold" nodeType="afterEffect">
                                  <p:stCondLst>
                                    <p:cond delay="0"/>
                                  </p:stCondLst>
                                  <p:childTnLst>
                                    <p:animMotion origin="layout" path="M -1.38889E-6 4.40333E-6 L -0.20417 0.06105 " pathEditMode="relative" rAng="0" ptsTypes="AA">
                                      <p:cBhvr>
                                        <p:cTn id="81" dur="2000" fill="hold"/>
                                        <p:tgtEl>
                                          <p:spTgt spid="8"/>
                                        </p:tgtEl>
                                        <p:attrNameLst>
                                          <p:attrName>ppt_x</p:attrName>
                                          <p:attrName>ppt_y</p:attrName>
                                        </p:attrNameLst>
                                      </p:cBhvr>
                                      <p:rCtr x="-102" y="31"/>
                                    </p:animMotion>
                                  </p:childTnLst>
                                </p:cTn>
                              </p:par>
                              <p:par>
                                <p:cTn id="82" presetID="42" presetClass="path" presetSubtype="0" accel="50000" decel="50000" fill="hold" nodeType="withEffect">
                                  <p:stCondLst>
                                    <p:cond delay="0"/>
                                  </p:stCondLst>
                                  <p:childTnLst>
                                    <p:animMotion origin="layout" path="M 4.16667E-6 4.81481E-6 L -0.05834 0.40555 " pathEditMode="relative" rAng="0" ptsTypes="AA">
                                      <p:cBhvr>
                                        <p:cTn id="83" dur="2000" fill="hold"/>
                                        <p:tgtEl>
                                          <p:spTgt spid="168"/>
                                        </p:tgtEl>
                                        <p:attrNameLst>
                                          <p:attrName>ppt_x</p:attrName>
                                          <p:attrName>ppt_y</p:attrName>
                                        </p:attrNameLst>
                                      </p:cBhvr>
                                      <p:rCtr x="-29" y="203"/>
                                    </p:animMotion>
                                  </p:childTnLst>
                                </p:cTn>
                              </p:par>
                            </p:childTnLst>
                          </p:cTn>
                        </p:par>
                        <p:par>
                          <p:cTn id="84" fill="hold">
                            <p:stCondLst>
                              <p:cond delay="4000"/>
                            </p:stCondLst>
                            <p:childTnLst>
                              <p:par>
                                <p:cTn id="85" presetID="35" presetClass="path" presetSubtype="0" accel="50000" decel="50000" fill="hold" nodeType="afterEffect">
                                  <p:stCondLst>
                                    <p:cond delay="0"/>
                                  </p:stCondLst>
                                  <p:childTnLst>
                                    <p:animMotion origin="layout" path="M -0.01111 -0.10592 L -0.15851 -0.10592 " pathEditMode="relative" rAng="0" ptsTypes="AA">
                                      <p:cBhvr>
                                        <p:cTn id="86" dur="2000" fill="hold"/>
                                        <p:tgtEl>
                                          <p:spTgt spid="12"/>
                                        </p:tgtEl>
                                        <p:attrNameLst>
                                          <p:attrName>ppt_x</p:attrName>
                                          <p:attrName>ppt_y</p:attrName>
                                        </p:attrNameLst>
                                      </p:cBhvr>
                                      <p:rCtr x="-74" y="0"/>
                                    </p:animMotion>
                                  </p:childTnLst>
                                </p:cTn>
                              </p:par>
                              <p:par>
                                <p:cTn id="87" presetID="35" presetClass="path" presetSubtype="0" accel="50000" decel="50000" fill="hold" nodeType="withEffect">
                                  <p:stCondLst>
                                    <p:cond delay="0"/>
                                  </p:stCondLst>
                                  <p:childTnLst>
                                    <p:animMotion origin="layout" path="M -0.05834 0.40555 L -0.23438 0.40555 " pathEditMode="relative" rAng="0" ptsTypes="AA">
                                      <p:cBhvr>
                                        <p:cTn id="88" dur="2000" fill="hold"/>
                                        <p:tgtEl>
                                          <p:spTgt spid="168"/>
                                        </p:tgtEl>
                                        <p:attrNameLst>
                                          <p:attrName>ppt_x</p:attrName>
                                          <p:attrName>ppt_y</p:attrName>
                                        </p:attrNameLst>
                                      </p:cBhvr>
                                      <p:rCtr x="-88" y="0"/>
                                    </p:animMotion>
                                  </p:childTnLst>
                                </p:cTn>
                              </p:par>
                              <p:par>
                                <p:cTn id="89" presetID="35" presetClass="path" presetSubtype="0" accel="50000" decel="50000" fill="hold" nodeType="withEffect">
                                  <p:stCondLst>
                                    <p:cond delay="0"/>
                                  </p:stCondLst>
                                  <p:childTnLst>
                                    <p:animMotion origin="layout" path="M -0.20365 0.06041 L -0.37865 0.06041 " pathEditMode="relative" rAng="0" ptsTypes="AA">
                                      <p:cBhvr>
                                        <p:cTn id="90" dur="2000" fill="hold"/>
                                        <p:tgtEl>
                                          <p:spTgt spid="8"/>
                                        </p:tgtEl>
                                        <p:attrNameLst>
                                          <p:attrName>ppt_x</p:attrName>
                                          <p:attrName>ppt_y</p:attrName>
                                        </p:attrNameLst>
                                      </p:cBhvr>
                                      <p:rCtr x="-87" y="0"/>
                                    </p:animMotion>
                                  </p:childTnLst>
                                </p:cTn>
                              </p:par>
                              <p:par>
                                <p:cTn id="91" presetID="6" presetClass="emph" presetSubtype="0" fill="hold" nodeType="withEffect">
                                  <p:stCondLst>
                                    <p:cond delay="0"/>
                                  </p:stCondLst>
                                  <p:childTnLst>
                                    <p:animScale>
                                      <p:cBhvr>
                                        <p:cTn id="92" dur="2000" fill="hold"/>
                                        <p:tgtEl>
                                          <p:spTgt spid="8"/>
                                        </p:tgtEl>
                                      </p:cBhvr>
                                      <p:by x="50000" y="50000"/>
                                    </p:animScale>
                                  </p:childTnLst>
                                </p:cTn>
                              </p:par>
                              <p:par>
                                <p:cTn id="93" presetID="6" presetClass="emph" presetSubtype="0" fill="hold" nodeType="withEffect">
                                  <p:stCondLst>
                                    <p:cond delay="0"/>
                                  </p:stCondLst>
                                  <p:childTnLst>
                                    <p:animScale>
                                      <p:cBhvr>
                                        <p:cTn id="94" dur="2000" fill="hold"/>
                                        <p:tgtEl>
                                          <p:spTgt spid="168"/>
                                        </p:tgtEl>
                                      </p:cBhvr>
                                      <p:by x="50000" y="50000"/>
                                    </p:animScale>
                                  </p:childTnLst>
                                </p:cTn>
                              </p:par>
                              <p:par>
                                <p:cTn id="95" presetID="6" presetClass="emph" presetSubtype="0" fill="hold" nodeType="withEffect">
                                  <p:stCondLst>
                                    <p:cond delay="0"/>
                                  </p:stCondLst>
                                  <p:childTnLst>
                                    <p:animScale>
                                      <p:cBhvr>
                                        <p:cTn id="96" dur="2000" fill="hold"/>
                                        <p:tgtEl>
                                          <p:spTgt spid="12"/>
                                        </p:tgtEl>
                                      </p:cBhvr>
                                      <p:by x="50000" y="50000"/>
                                    </p:animScale>
                                  </p:childTnLst>
                                </p:cTn>
                              </p:par>
                              <p:par>
                                <p:cTn id="97" presetID="10" presetClass="exit" presetSubtype="0" fill="hold" nodeType="withEffect">
                                  <p:stCondLst>
                                    <p:cond delay="1200"/>
                                  </p:stCondLst>
                                  <p:childTnLst>
                                    <p:animEffect transition="out" filter="fade">
                                      <p:cBhvr>
                                        <p:cTn id="98" dur="1000"/>
                                        <p:tgtEl>
                                          <p:spTgt spid="8"/>
                                        </p:tgtEl>
                                      </p:cBhvr>
                                    </p:animEffect>
                                    <p:set>
                                      <p:cBhvr>
                                        <p:cTn id="99" dur="1" fill="hold">
                                          <p:stCondLst>
                                            <p:cond delay="999"/>
                                          </p:stCondLst>
                                        </p:cTn>
                                        <p:tgtEl>
                                          <p:spTgt spid="8"/>
                                        </p:tgtEl>
                                        <p:attrNameLst>
                                          <p:attrName>style.visibility</p:attrName>
                                        </p:attrNameLst>
                                      </p:cBhvr>
                                      <p:to>
                                        <p:strVal val="hidden"/>
                                      </p:to>
                                    </p:set>
                                  </p:childTnLst>
                                </p:cTn>
                              </p:par>
                              <p:par>
                                <p:cTn id="100" presetID="10" presetClass="exit" presetSubtype="0" fill="hold" nodeType="withEffect">
                                  <p:stCondLst>
                                    <p:cond delay="1200"/>
                                  </p:stCondLst>
                                  <p:childTnLst>
                                    <p:animEffect transition="out" filter="fade">
                                      <p:cBhvr>
                                        <p:cTn id="101" dur="1000"/>
                                        <p:tgtEl>
                                          <p:spTgt spid="168"/>
                                        </p:tgtEl>
                                      </p:cBhvr>
                                    </p:animEffect>
                                    <p:set>
                                      <p:cBhvr>
                                        <p:cTn id="102" dur="1" fill="hold">
                                          <p:stCondLst>
                                            <p:cond delay="999"/>
                                          </p:stCondLst>
                                        </p:cTn>
                                        <p:tgtEl>
                                          <p:spTgt spid="168"/>
                                        </p:tgtEl>
                                        <p:attrNameLst>
                                          <p:attrName>style.visibility</p:attrName>
                                        </p:attrNameLst>
                                      </p:cBhvr>
                                      <p:to>
                                        <p:strVal val="hidden"/>
                                      </p:to>
                                    </p:set>
                                  </p:childTnLst>
                                </p:cTn>
                              </p:par>
                              <p:par>
                                <p:cTn id="103" presetID="10" presetClass="exit" presetSubtype="0" fill="hold" nodeType="withEffect">
                                  <p:stCondLst>
                                    <p:cond delay="1200"/>
                                  </p:stCondLst>
                                  <p:childTnLst>
                                    <p:animEffect transition="out" filter="fade">
                                      <p:cBhvr>
                                        <p:cTn id="104" dur="1000"/>
                                        <p:tgtEl>
                                          <p:spTgt spid="12"/>
                                        </p:tgtEl>
                                      </p:cBhvr>
                                    </p:animEffect>
                                    <p:set>
                                      <p:cBhvr>
                                        <p:cTn id="105" dur="1" fill="hold">
                                          <p:stCondLst>
                                            <p:cond delay="999"/>
                                          </p:stCondLst>
                                        </p:cTn>
                                        <p:tgtEl>
                                          <p:spTgt spid="1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11"/>
                                        </p:tgtEl>
                                      </p:cBhvr>
                                    </p:animEffect>
                                    <p:set>
                                      <p:cBhvr>
                                        <p:cTn id="110" dur="1" fill="hold">
                                          <p:stCondLst>
                                            <p:cond delay="999"/>
                                          </p:stCondLst>
                                        </p:cTn>
                                        <p:tgtEl>
                                          <p:spTgt spid="1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1000"/>
                                        <p:tgtEl>
                                          <p:spTgt spid="19"/>
                                        </p:tgtEl>
                                      </p:cBhvr>
                                    </p:animEffect>
                                    <p:set>
                                      <p:cBhvr>
                                        <p:cTn id="113" dur="1" fill="hold">
                                          <p:stCondLst>
                                            <p:cond delay="999"/>
                                          </p:stCondLst>
                                        </p:cTn>
                                        <p:tgtEl>
                                          <p:spTgt spid="19"/>
                                        </p:tgtEl>
                                        <p:attrNameLst>
                                          <p:attrName>style.visibility</p:attrName>
                                        </p:attrNameLst>
                                      </p:cBhvr>
                                      <p:to>
                                        <p:strVal val="hidden"/>
                                      </p:to>
                                    </p:set>
                                  </p:childTnLst>
                                </p:cTn>
                              </p:par>
                            </p:childTnLst>
                          </p:cTn>
                        </p:par>
                        <p:par>
                          <p:cTn id="114" fill="hold">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212"/>
                                        </p:tgtEl>
                                        <p:attrNameLst>
                                          <p:attrName>style.visibility</p:attrName>
                                        </p:attrNameLst>
                                      </p:cBhvr>
                                      <p:to>
                                        <p:strVal val="visible"/>
                                      </p:to>
                                    </p:set>
                                    <p:animEffect transition="in" filter="wipe(left)">
                                      <p:cBhvr>
                                        <p:cTn id="117" dur="500"/>
                                        <p:tgtEl>
                                          <p:spTgt spid="212"/>
                                        </p:tgtEl>
                                      </p:cBhvr>
                                    </p:animEffect>
                                  </p:childTnLst>
                                </p:cTn>
                              </p:par>
                            </p:childTnLst>
                          </p:cTn>
                        </p:par>
                        <p:par>
                          <p:cTn id="118" fill="hold">
                            <p:stCondLst>
                              <p:cond delay="1500"/>
                            </p:stCondLst>
                            <p:childTnLst>
                              <p:par>
                                <p:cTn id="119" presetID="10" presetClass="entr" presetSubtype="0" fill="hold" grpId="0" nodeType="afterEffect">
                                  <p:stCondLst>
                                    <p:cond delay="0"/>
                                  </p:stCondLst>
                                  <p:childTnLst>
                                    <p:set>
                                      <p:cBhvr>
                                        <p:cTn id="120" dur="1" fill="hold">
                                          <p:stCondLst>
                                            <p:cond delay="0"/>
                                          </p:stCondLst>
                                        </p:cTn>
                                        <p:tgtEl>
                                          <p:spTgt spid="214"/>
                                        </p:tgtEl>
                                        <p:attrNameLst>
                                          <p:attrName>style.visibility</p:attrName>
                                        </p:attrNameLst>
                                      </p:cBhvr>
                                      <p:to>
                                        <p:strVal val="visible"/>
                                      </p:to>
                                    </p:set>
                                    <p:animEffect transition="in" filter="fade">
                                      <p:cBhvr>
                                        <p:cTn id="121" dur="500"/>
                                        <p:tgtEl>
                                          <p:spTgt spid="214"/>
                                        </p:tgtEl>
                                      </p:cBhvr>
                                    </p:animEffect>
                                  </p:childTnLst>
                                </p:cTn>
                              </p:par>
                              <p:par>
                                <p:cTn id="122" presetID="22" presetClass="entr" presetSubtype="8" fill="hold" nodeType="withEffect">
                                  <p:stCondLst>
                                    <p:cond delay="0"/>
                                  </p:stCondLst>
                                  <p:childTnLst>
                                    <p:set>
                                      <p:cBhvr>
                                        <p:cTn id="123" dur="1" fill="hold">
                                          <p:stCondLst>
                                            <p:cond delay="0"/>
                                          </p:stCondLst>
                                        </p:cTn>
                                        <p:tgtEl>
                                          <p:spTgt spid="213"/>
                                        </p:tgtEl>
                                        <p:attrNameLst>
                                          <p:attrName>style.visibility</p:attrName>
                                        </p:attrNameLst>
                                      </p:cBhvr>
                                      <p:to>
                                        <p:strVal val="visible"/>
                                      </p:to>
                                    </p:set>
                                    <p:animEffect transition="in" filter="wipe(left)">
                                      <p:cBhvr>
                                        <p:cTn id="124"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883546" y="2967317"/>
            <a:ext cx="4112014" cy="1052244"/>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pPr>
              <a:defRPr/>
            </a:pP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a:t>
            </a:r>
            <a:r>
              <a:rPr lang="en-US" altLang="zh-TW"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360°</a:t>
            </a:r>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全方位虛擬化</a:t>
            </a:r>
            <a:endParaRPr lang="en-US" altLang="en-US"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grpSp>
        <p:nvGrpSpPr>
          <p:cNvPr id="2" name="Group 73"/>
          <p:cNvGrpSpPr/>
          <p:nvPr/>
        </p:nvGrpSpPr>
        <p:grpSpPr>
          <a:xfrm>
            <a:off x="2509070" y="1225789"/>
            <a:ext cx="2163249" cy="2736611"/>
            <a:chOff x="3762112" y="1520031"/>
            <a:chExt cx="1930654" cy="2442369"/>
          </a:xfrm>
        </p:grpSpPr>
        <p:grpSp>
          <p:nvGrpSpPr>
            <p:cNvPr id="3" name="Group 112"/>
            <p:cNvGrpSpPr/>
            <p:nvPr/>
          </p:nvGrpSpPr>
          <p:grpSpPr>
            <a:xfrm>
              <a:off x="3762112" y="2305987"/>
              <a:ext cx="1930654" cy="1656413"/>
              <a:chOff x="3413844" y="2680363"/>
              <a:chExt cx="2128990" cy="1656413"/>
            </a:xfrm>
          </p:grpSpPr>
          <p:sp>
            <p:nvSpPr>
              <p:cNvPr id="11" name="Rounded Rectangle 5"/>
              <p:cNvSpPr/>
              <p:nvPr/>
            </p:nvSpPr>
            <p:spPr bwMode="invGray">
              <a:xfrm>
                <a:off x="3442131" y="2680363"/>
                <a:ext cx="2072413" cy="1656413"/>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2" name="Rectangle 20"/>
              <p:cNvSpPr>
                <a:spLocks noChangeArrowheads="1"/>
              </p:cNvSpPr>
              <p:nvPr/>
            </p:nvSpPr>
            <p:spPr bwMode="invGray">
              <a:xfrm>
                <a:off x="3413844" y="3378991"/>
                <a:ext cx="2128990"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應用程式虛擬化</a:t>
                </a:r>
                <a:endParaRPr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pic>
          <p:nvPicPr>
            <p:cNvPr id="10" name="Picture 4" descr="Application-Virtual.png"/>
            <p:cNvPicPr>
              <a:picLocks noChangeAspect="1"/>
            </p:cNvPicPr>
            <p:nvPr/>
          </p:nvPicPr>
          <p:blipFill>
            <a:blip r:embed="rId2" cstate="print"/>
            <a:stretch>
              <a:fillRect/>
            </a:stretch>
          </p:blipFill>
          <p:spPr>
            <a:xfrm>
              <a:off x="4186951" y="1520031"/>
              <a:ext cx="1102170" cy="1241278"/>
            </a:xfrm>
            <a:prstGeom prst="rect">
              <a:avLst/>
            </a:prstGeom>
          </p:spPr>
        </p:pic>
      </p:grpSp>
      <p:grpSp>
        <p:nvGrpSpPr>
          <p:cNvPr id="4" name="Group 79"/>
          <p:cNvGrpSpPr/>
          <p:nvPr/>
        </p:nvGrpSpPr>
        <p:grpSpPr>
          <a:xfrm>
            <a:off x="4731446" y="1157512"/>
            <a:ext cx="2105310" cy="2804890"/>
            <a:chOff x="6581512" y="1459096"/>
            <a:chExt cx="1878945" cy="2503304"/>
          </a:xfrm>
        </p:grpSpPr>
        <p:sp>
          <p:nvSpPr>
            <p:cNvPr id="14" name="Rounded Rectangle 8"/>
            <p:cNvSpPr/>
            <p:nvPr/>
          </p:nvSpPr>
          <p:spPr bwMode="invGray">
            <a:xfrm>
              <a:off x="6581512" y="2287699"/>
              <a:ext cx="1828800" cy="167470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5" name="Rectangle 20"/>
            <p:cNvSpPr>
              <a:spLocks noChangeArrowheads="1"/>
            </p:cNvSpPr>
            <p:nvPr/>
          </p:nvSpPr>
          <p:spPr bwMode="invGray">
            <a:xfrm>
              <a:off x="6581513" y="3005650"/>
              <a:ext cx="1878944"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桌面虛擬化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16" name="Picture 7" descr="Desktop-Virtual"/>
            <p:cNvPicPr>
              <a:picLocks noChangeAspect="1" noChangeArrowheads="1"/>
            </p:cNvPicPr>
            <p:nvPr/>
          </p:nvPicPr>
          <p:blipFill>
            <a:blip r:embed="rId3" cstate="email"/>
            <a:srcRect/>
            <a:stretch>
              <a:fillRect/>
            </a:stretch>
          </p:blipFill>
          <p:spPr bwMode="auto">
            <a:xfrm>
              <a:off x="6884346" y="1459096"/>
              <a:ext cx="1207976" cy="1330404"/>
            </a:xfrm>
            <a:prstGeom prst="rect">
              <a:avLst/>
            </a:prstGeom>
            <a:noFill/>
            <a:ln w="9525">
              <a:noFill/>
              <a:miter lim="800000"/>
              <a:headEnd/>
              <a:tailEnd/>
            </a:ln>
          </p:spPr>
        </p:pic>
      </p:grpSp>
      <p:grpSp>
        <p:nvGrpSpPr>
          <p:cNvPr id="5" name="Group 85"/>
          <p:cNvGrpSpPr/>
          <p:nvPr/>
        </p:nvGrpSpPr>
        <p:grpSpPr>
          <a:xfrm>
            <a:off x="6783362" y="1104002"/>
            <a:ext cx="2218134" cy="2858395"/>
            <a:chOff x="9324713" y="1411341"/>
            <a:chExt cx="1979638" cy="2551059"/>
          </a:xfrm>
        </p:grpSpPr>
        <p:sp>
          <p:nvSpPr>
            <p:cNvPr id="18" name="Rounded Rectangle 12"/>
            <p:cNvSpPr/>
            <p:nvPr/>
          </p:nvSpPr>
          <p:spPr bwMode="invGray">
            <a:xfrm>
              <a:off x="9399350" y="2302839"/>
              <a:ext cx="1830362"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19" name="Rectangle 20"/>
            <p:cNvSpPr>
              <a:spLocks noChangeArrowheads="1"/>
            </p:cNvSpPr>
            <p:nvPr/>
          </p:nvSpPr>
          <p:spPr bwMode="invGray">
            <a:xfrm>
              <a:off x="9324713" y="3002372"/>
              <a:ext cx="1979638" cy="219747"/>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呈現虛擬化</a:t>
              </a:r>
              <a:endParaRPr kumimoji="1" lang="en-US" sz="2000"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pic>
          <p:nvPicPr>
            <p:cNvPr id="20" name="Picture 6" descr="Desktop-TS-Client"/>
            <p:cNvPicPr>
              <a:picLocks noChangeArrowheads="1"/>
            </p:cNvPicPr>
            <p:nvPr/>
          </p:nvPicPr>
          <p:blipFill>
            <a:blip r:embed="rId4" cstate="email"/>
            <a:srcRect/>
            <a:stretch>
              <a:fillRect/>
            </a:stretch>
          </p:blipFill>
          <p:spPr bwMode="auto">
            <a:xfrm>
              <a:off x="9661584" y="1411341"/>
              <a:ext cx="1380274" cy="1495987"/>
            </a:xfrm>
            <a:prstGeom prst="rect">
              <a:avLst/>
            </a:prstGeom>
            <a:noFill/>
            <a:ln w="9525">
              <a:noFill/>
              <a:miter lim="800000"/>
              <a:headEnd/>
              <a:tailEnd/>
            </a:ln>
          </p:spPr>
        </p:pic>
      </p:grpSp>
      <p:grpSp>
        <p:nvGrpSpPr>
          <p:cNvPr id="7" name="Group 90"/>
          <p:cNvGrpSpPr/>
          <p:nvPr/>
        </p:nvGrpSpPr>
        <p:grpSpPr>
          <a:xfrm>
            <a:off x="380999" y="1294408"/>
            <a:ext cx="2084195" cy="2667992"/>
            <a:chOff x="1003843" y="1581272"/>
            <a:chExt cx="1860100" cy="2381128"/>
          </a:xfrm>
        </p:grpSpPr>
        <p:sp>
          <p:nvSpPr>
            <p:cNvPr id="22" name="Rounded Rectangle 16"/>
            <p:cNvSpPr/>
            <p:nvPr/>
          </p:nvSpPr>
          <p:spPr bwMode="invGray">
            <a:xfrm>
              <a:off x="1020072" y="2302839"/>
              <a:ext cx="1827640" cy="1659561"/>
            </a:xfrm>
            <a:prstGeom prst="roundRect">
              <a:avLst>
                <a:gd name="adj" fmla="val 19677"/>
              </a:avLst>
            </a:prstGeom>
            <a:gradFill flip="none" rotWithShape="1">
              <a:gsLst>
                <a:gs pos="0">
                  <a:srgbClr val="FFFFFF"/>
                </a:gs>
                <a:gs pos="12000">
                  <a:srgbClr val="62E0FE">
                    <a:alpha val="63000"/>
                  </a:srgbClr>
                </a:gs>
                <a:gs pos="37000">
                  <a:srgbClr val="26357E">
                    <a:alpha val="55000"/>
                  </a:srgbClr>
                </a:gs>
                <a:gs pos="74000">
                  <a:srgbClr val="26357E">
                    <a:alpha val="21000"/>
                  </a:srgbClr>
                </a:gs>
                <a:gs pos="72000">
                  <a:srgbClr val="26357E">
                    <a:alpha val="15000"/>
                  </a:srgbClr>
                </a:gs>
                <a:gs pos="100000">
                  <a:srgbClr val="26357E">
                    <a:alpha val="0"/>
                  </a:srgbClr>
                </a:gs>
              </a:gsLst>
              <a:path path="circle">
                <a:fillToRect r="100000" b="100000"/>
              </a:path>
              <a:tileRect l="-100000" t="-100000"/>
            </a:gradFill>
            <a:ln w="28575" cmpd="sng">
              <a:solidFill>
                <a:srgbClr val="00B0F0">
                  <a:alpha val="48000"/>
                </a:srgbClr>
              </a:solidFill>
              <a:headEnd type="none" w="med" len="med"/>
              <a:tailEnd type="none" w="med" len="med"/>
            </a:ln>
            <a:effectLst>
              <a:outerShdw blurRad="63500" sx="102000" sy="102000" algn="ctr" rotWithShape="0">
                <a:prstClr val="black">
                  <a:alpha val="40000"/>
                </a:prstClr>
              </a:outerShdw>
            </a:effectLst>
            <a:scene3d>
              <a:camera prst="orthographicFront"/>
              <a:lightRig rig="glow" dir="t">
                <a:rot lat="0" lon="0" rev="6360000"/>
              </a:lightRig>
            </a:scene3d>
            <a:sp3d prstMaterial="flat">
              <a:contourClr>
                <a:srgbClr val="54B0E2">
                  <a:satMod val="300000"/>
                </a:srgbClr>
              </a:contourClr>
            </a:sp3d>
          </p:spPr>
          <p:txBody>
            <a:bodyPr vert="horz" wrap="square" lIns="0" tIns="91440" rIns="0" bIns="0" numCol="1" rtlCol="0" anchor="ctr" anchorCtr="0" compatLnSpc="1">
              <a:prstTxWarp prst="textNoShape">
                <a:avLst/>
              </a:prstTxWarp>
            </a:bodyPr>
            <a:lstStyle/>
            <a:p>
              <a:pPr algn="ctr" defTabSz="914363" rtl="0" fontAlgn="base">
                <a:lnSpc>
                  <a:spcPct val="80000"/>
                </a:lnSpc>
                <a:spcBef>
                  <a:spcPct val="0"/>
                </a:spcBef>
                <a:spcAft>
                  <a:spcPct val="0"/>
                </a:spcAft>
                <a:defRPr/>
              </a:pPr>
              <a:endParaRPr lang="en-US" sz="2800" b="1" kern="1200" cap="all" spc="-40" dirty="0">
                <a:solidFill>
                  <a:prstClr val="white"/>
                </a:solidFill>
                <a:latin typeface="Segoe" pitchFamily="34" charset="0"/>
                <a:ea typeface="微軟正黑體"/>
                <a:cs typeface="+mn-cs"/>
              </a:endParaRPr>
            </a:p>
          </p:txBody>
        </p:sp>
        <p:sp>
          <p:nvSpPr>
            <p:cNvPr id="23" name="Rectangle 20"/>
            <p:cNvSpPr>
              <a:spLocks noChangeArrowheads="1"/>
            </p:cNvSpPr>
            <p:nvPr/>
          </p:nvSpPr>
          <p:spPr bwMode="invGray">
            <a:xfrm>
              <a:off x="1003843" y="3002370"/>
              <a:ext cx="1860100" cy="197773"/>
            </a:xfrm>
            <a:prstGeom prst="rect">
              <a:avLst/>
            </a:prstGeom>
          </p:spPr>
          <p:txBody>
            <a:bodyPr wrap="square" lIns="0" tIns="0" rIns="0" bIns="0">
              <a:spAutoFit/>
            </a:bodyPr>
            <a:lstStyle/>
            <a:p>
              <a:pPr algn="ctr" defTabSz="914363" rtl="0" fontAlgn="base">
                <a:lnSpc>
                  <a:spcPct val="80000"/>
                </a:lnSpc>
                <a:spcBef>
                  <a:spcPct val="0"/>
                </a:spcBef>
                <a:spcAft>
                  <a:spcPct val="0"/>
                </a:spcAft>
                <a:defRPr/>
              </a:pPr>
              <a:r>
                <a:rPr kumimoji="1" lang="zh-TW" alt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rPr>
                <a:t>伺服器虛擬化</a:t>
              </a:r>
              <a:endParaRPr kumimoji="1" lang="en-US" b="1" kern="1200" cap="all"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Black" pitchFamily="34" charset="0"/>
                <a:ea typeface="微軟正黑體"/>
                <a:cs typeface="Arial" charset="0"/>
              </a:endParaRPr>
            </a:p>
          </p:txBody>
        </p:sp>
        <p:grpSp>
          <p:nvGrpSpPr>
            <p:cNvPr id="8" name="Group 24"/>
            <p:cNvGrpSpPr/>
            <p:nvPr/>
          </p:nvGrpSpPr>
          <p:grpSpPr>
            <a:xfrm>
              <a:off x="1404187" y="1581272"/>
              <a:ext cx="1076225" cy="1245224"/>
              <a:chOff x="1322419" y="1505701"/>
              <a:chExt cx="1242355" cy="1437443"/>
            </a:xfrm>
          </p:grpSpPr>
          <p:pic>
            <p:nvPicPr>
              <p:cNvPr id="25" name="Picture 15" descr="Server-Physical-Single"/>
              <p:cNvPicPr>
                <a:picLocks noChangeAspect="1" noChangeArrowheads="1"/>
              </p:cNvPicPr>
              <p:nvPr/>
            </p:nvPicPr>
            <p:blipFill>
              <a:blip r:embed="rId5" cstate="email"/>
              <a:srcRect/>
              <a:stretch>
                <a:fillRect/>
              </a:stretch>
            </p:blipFill>
            <p:spPr bwMode="auto">
              <a:xfrm>
                <a:off x="1322419" y="1955129"/>
                <a:ext cx="1242354" cy="988015"/>
              </a:xfrm>
              <a:prstGeom prst="rect">
                <a:avLst/>
              </a:prstGeom>
              <a:noFill/>
              <a:ln w="9525">
                <a:noFill/>
                <a:miter lim="800000"/>
                <a:headEnd/>
                <a:tailEnd/>
              </a:ln>
            </p:spPr>
          </p:pic>
          <p:pic>
            <p:nvPicPr>
              <p:cNvPr id="26" name="Picture 16" descr="Servers-Virtual-Two"/>
              <p:cNvPicPr>
                <a:picLocks noChangeArrowheads="1"/>
              </p:cNvPicPr>
              <p:nvPr/>
            </p:nvPicPr>
            <p:blipFill>
              <a:blip r:embed="rId6" cstate="email"/>
              <a:srcRect/>
              <a:stretch>
                <a:fillRect/>
              </a:stretch>
            </p:blipFill>
            <p:spPr bwMode="auto">
              <a:xfrm>
                <a:off x="1322420" y="1505701"/>
                <a:ext cx="1242354" cy="1154315"/>
              </a:xfrm>
              <a:prstGeom prst="rect">
                <a:avLst/>
              </a:prstGeom>
              <a:noFill/>
              <a:ln w="9525">
                <a:noFill/>
                <a:miter lim="800000"/>
                <a:headEnd/>
                <a:tailEnd/>
              </a:ln>
            </p:spPr>
          </p:pic>
        </p:grpSp>
      </p:grpSp>
      <p:sp>
        <p:nvSpPr>
          <p:cNvPr id="27" name="Freeform 6"/>
          <p:cNvSpPr>
            <a:spLocks/>
          </p:cNvSpPr>
          <p:nvPr/>
        </p:nvSpPr>
        <p:spPr bwMode="invGray">
          <a:xfrm>
            <a:off x="0" y="3842468"/>
            <a:ext cx="9144000" cy="2101132"/>
          </a:xfrm>
          <a:custGeom>
            <a:avLst/>
            <a:gdLst>
              <a:gd name="connsiteX0" fmla="*/ 0 w 10000"/>
              <a:gd name="connsiteY0" fmla="*/ 1 h 1008"/>
              <a:gd name="connsiteX1" fmla="*/ 4997 w 10000"/>
              <a:gd name="connsiteY1" fmla="*/ 1008 h 1008"/>
              <a:gd name="connsiteX2" fmla="*/ 10000 w 10000"/>
              <a:gd name="connsiteY2" fmla="*/ 0 h 1008"/>
              <a:gd name="connsiteX3" fmla="*/ 0 w 10000"/>
              <a:gd name="connsiteY3" fmla="*/ 1 h 1008"/>
            </a:gdLst>
            <a:ahLst/>
            <a:cxnLst>
              <a:cxn ang="0">
                <a:pos x="connsiteX0" y="connsiteY0"/>
              </a:cxn>
              <a:cxn ang="0">
                <a:pos x="connsiteX1" y="connsiteY1"/>
              </a:cxn>
              <a:cxn ang="0">
                <a:pos x="connsiteX2" y="connsiteY2"/>
              </a:cxn>
              <a:cxn ang="0">
                <a:pos x="connsiteX3" y="connsiteY3"/>
              </a:cxn>
            </a:cxnLst>
            <a:rect l="l" t="t" r="r" b="b"/>
            <a:pathLst>
              <a:path w="10000" h="1008">
                <a:moveTo>
                  <a:pt x="0" y="1"/>
                </a:moveTo>
                <a:cubicBezTo>
                  <a:pt x="0" y="1"/>
                  <a:pt x="3510" y="601"/>
                  <a:pt x="4997" y="1008"/>
                </a:cubicBezTo>
                <a:cubicBezTo>
                  <a:pt x="6502" y="577"/>
                  <a:pt x="10000" y="0"/>
                  <a:pt x="10000" y="0"/>
                </a:cubicBezTo>
                <a:lnTo>
                  <a:pt x="0" y="1"/>
                </a:lnTo>
                <a:close/>
              </a:path>
            </a:pathLst>
          </a:custGeom>
          <a:gradFill flip="none" rotWithShape="1">
            <a:gsLst>
              <a:gs pos="100000">
                <a:srgbClr val="000000">
                  <a:alpha val="0"/>
                </a:srgbClr>
              </a:gs>
              <a:gs pos="90000">
                <a:srgbClr val="26357E">
                  <a:lumMod val="75000"/>
                  <a:alpha val="31000"/>
                </a:srgbClr>
              </a:gs>
              <a:gs pos="49000">
                <a:srgbClr val="233073">
                  <a:alpha val="90000"/>
                </a:srgbClr>
              </a:gs>
              <a:gs pos="17000">
                <a:srgbClr val="00B0F0">
                  <a:alpha val="85000"/>
                </a:srgbClr>
              </a:gs>
              <a:gs pos="7000">
                <a:srgbClr val="00B0F0">
                  <a:alpha val="91000"/>
                </a:srgbClr>
              </a:gs>
            </a:gsLst>
            <a:lin ang="16200000" scaled="1"/>
            <a:tileRect/>
          </a:gradFill>
          <a:ln w="55000" cap="flat" cmpd="thickThin" algn="ctr">
            <a:noFill/>
            <a:prstDash val="solid"/>
            <a:headEnd type="none" w="med" len="med"/>
            <a:tailEnd type="none" w="med" len="med"/>
          </a:ln>
          <a:effectLst>
            <a:outerShdw blurRad="63500" sx="102000" sy="102000" algn="ctr" rotWithShape="0">
              <a:prstClr val="black">
                <a:alpha val="40000"/>
              </a:prstClr>
            </a:outerShdw>
          </a:effectLst>
        </p:spPr>
        <p:txBody>
          <a:bodyPr vert="horz" wrap="square" lIns="109728" tIns="54864" rIns="109728" bIns="54864" numCol="1" rtlCol="0" anchor="ctr" anchorCtr="0" compatLnSpc="1">
            <a:prstTxWarp prst="textNoShape">
              <a:avLst/>
            </a:prstTxWarp>
          </a:bodyPr>
          <a:lstStyle/>
          <a:p>
            <a:pPr marL="457182" lvl="1" algn="ctr" defTabSz="1096963" rtl="0" fontAlgn="base">
              <a:spcBef>
                <a:spcPct val="0"/>
              </a:spcBef>
              <a:spcAft>
                <a:spcPct val="0"/>
              </a:spcAft>
              <a:defRPr/>
            </a:pPr>
            <a:endParaRPr lang="en-US" sz="2900" kern="1200" dirty="0">
              <a:solidFill>
                <a:srgbClr val="FFFFFF"/>
              </a:solidFill>
              <a:latin typeface="Segoe" pitchFamily="34" charset="0"/>
              <a:ea typeface="微軟正黑體"/>
              <a:cs typeface="+mn-cs"/>
            </a:endParaRPr>
          </a:p>
        </p:txBody>
      </p:sp>
      <p:sp>
        <p:nvSpPr>
          <p:cNvPr id="28" name="Rectangle 19"/>
          <p:cNvSpPr>
            <a:spLocks noChangeArrowheads="1"/>
          </p:cNvSpPr>
          <p:nvPr/>
        </p:nvSpPr>
        <p:spPr bwMode="invGray">
          <a:xfrm>
            <a:off x="2887605" y="5633850"/>
            <a:ext cx="3368790" cy="535531"/>
          </a:xfrm>
          <a:prstGeom prst="rect">
            <a:avLst/>
          </a:prstGeom>
          <a:noFill/>
          <a:ln>
            <a:noFill/>
            <a:headEnd type="none" w="med" len="med"/>
            <a:tailEnd type="none" w="med" len="med"/>
          </a:ln>
          <a:effectLst/>
        </p:spPr>
        <p:txBody>
          <a:bodyPr wrap="square">
            <a:spAutoFit/>
          </a:bodyPr>
          <a:lstStyle/>
          <a:p>
            <a:pPr algn="ctr" defTabSz="914327" rtl="0" eaLnBrk="0" fontAlgn="base" hangingPunct="0">
              <a:lnSpc>
                <a:spcPct val="90000"/>
              </a:lnSpc>
              <a:spcBef>
                <a:spcPct val="0"/>
              </a:spcBef>
              <a:spcAft>
                <a:spcPct val="0"/>
              </a:spcAft>
              <a:defRPr/>
            </a:pPr>
            <a:r>
              <a:rPr kumimoji="1" lang="zh-TW" alt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rPr>
              <a:t>整合管理環境</a:t>
            </a:r>
            <a:endParaRPr kumimoji="1" lang="en-US" sz="3200" kern="1200" cap="all" dirty="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endParaRPr>
          </a:p>
        </p:txBody>
      </p:sp>
      <p:pic>
        <p:nvPicPr>
          <p:cNvPr id="29" name="Picture 2" descr="C:\Users\maryfj\Desktop\DVD_ART34\Logos\System Center\System Center generic brand Grid h r.png"/>
          <p:cNvPicPr>
            <a:picLocks noChangeAspect="1" noChangeArrowheads="1"/>
          </p:cNvPicPr>
          <p:nvPr/>
        </p:nvPicPr>
        <p:blipFill>
          <a:blip r:embed="rId7"/>
          <a:srcRect/>
          <a:stretch>
            <a:fillRect/>
          </a:stretch>
        </p:blipFill>
        <p:spPr bwMode="invGray">
          <a:xfrm>
            <a:off x="2775152" y="4188088"/>
            <a:ext cx="3625648" cy="828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7"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473076"/>
            <a:ext cx="8382000" cy="664797"/>
          </a:xfrm>
        </p:spPr>
        <p:txBody>
          <a:bodyPr>
            <a:noAutofit/>
          </a:bodyPr>
          <a:lstStyle/>
          <a:p>
            <a:pPr algn="ctr"/>
            <a:r>
              <a:rPr lang="zh-TW" altLang="en-US" sz="40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微軟的虛擬化技術投資</a:t>
            </a:r>
            <a:endParaRPr lang="en-US" altLang="zh-TW" sz="40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pic>
        <p:nvPicPr>
          <p:cNvPr id="5" name="Rectangle 30721" descr="5 bar glass rectangle"/>
          <p:cNvPicPr>
            <a:picLocks noChangeAspect="1" noChangeArrowheads="1"/>
          </p:cNvPicPr>
          <p:nvPr/>
        </p:nvPicPr>
        <p:blipFill>
          <a:blip r:embed="rId2"/>
          <a:srcRect/>
          <a:stretch>
            <a:fillRect/>
          </a:stretch>
        </p:blipFill>
        <p:spPr bwMode="auto">
          <a:xfrm>
            <a:off x="238127" y="1366354"/>
            <a:ext cx="8683625" cy="4899025"/>
          </a:xfrm>
          <a:prstGeom prst="rect">
            <a:avLst/>
          </a:prstGeom>
          <a:gradFill>
            <a:gsLst>
              <a:gs pos="0">
                <a:schemeClr val="bg2">
                  <a:alpha val="80000"/>
                </a:schemeClr>
              </a:gs>
              <a:gs pos="100000">
                <a:schemeClr val="bg2">
                  <a:lumMod val="65000"/>
                  <a:lumOff val="35000"/>
                  <a:alpha val="80000"/>
                </a:schemeClr>
              </a:gs>
            </a:gsLst>
            <a:lin ang="5400000" scaled="1"/>
          </a:gradFill>
          <a:ln w="9525">
            <a:noFill/>
            <a:miter lim="800000"/>
            <a:headEnd/>
            <a:tailEnd/>
          </a:ln>
          <a:effectLst>
            <a:outerShdw blurRad="63500" sx="102000" sy="102000" algn="ctr" rotWithShape="0">
              <a:prstClr val="black">
                <a:alpha val="40000"/>
              </a:prstClr>
            </a:outerShdw>
            <a:softEdge rad="31750"/>
          </a:effectLst>
        </p:spPr>
      </p:pic>
      <p:pic>
        <p:nvPicPr>
          <p:cNvPr id="6" name="Rectangle 30722" descr="white bar with faded ends"/>
          <p:cNvPicPr>
            <a:picLocks noChangeAspect="1" noChangeArrowheads="1"/>
          </p:cNvPicPr>
          <p:nvPr/>
        </p:nvPicPr>
        <p:blipFill>
          <a:blip r:embed="rId3">
            <a:lum bright="-96000"/>
          </a:blip>
          <a:srcRect/>
          <a:stretch>
            <a:fillRect/>
          </a:stretch>
        </p:blipFill>
        <p:spPr bwMode="auto">
          <a:xfrm>
            <a:off x="358775" y="1472717"/>
            <a:ext cx="8456613" cy="857250"/>
          </a:xfrm>
          <a:prstGeom prst="rect">
            <a:avLst/>
          </a:prstGeom>
          <a:noFill/>
          <a:ln w="9525">
            <a:noFill/>
            <a:miter lim="800000"/>
            <a:headEnd/>
            <a:tailEnd/>
          </a:ln>
        </p:spPr>
      </p:pic>
      <p:pic>
        <p:nvPicPr>
          <p:cNvPr id="7" name="Rectangle 30723" descr="long rectangle"/>
          <p:cNvPicPr>
            <a:picLocks noChangeAspect="1" noChangeArrowheads="1"/>
          </p:cNvPicPr>
          <p:nvPr/>
        </p:nvPicPr>
        <p:blipFill>
          <a:blip r:embed="rId4"/>
          <a:srcRect/>
          <a:stretch>
            <a:fillRect/>
          </a:stretch>
        </p:blipFill>
        <p:spPr bwMode="auto">
          <a:xfrm>
            <a:off x="327025" y="1463191"/>
            <a:ext cx="8488363" cy="790575"/>
          </a:xfrm>
          <a:prstGeom prst="rect">
            <a:avLst/>
          </a:prstGeom>
          <a:noFill/>
          <a:ln w="9525">
            <a:noFill/>
            <a:miter lim="800000"/>
            <a:headEnd/>
            <a:tailEnd/>
          </a:ln>
        </p:spPr>
      </p:pic>
      <p:pic>
        <p:nvPicPr>
          <p:cNvPr id="8" name="Rectangle 30724" descr="5 bar - 2"/>
          <p:cNvPicPr>
            <a:picLocks noChangeAspect="1" noChangeArrowheads="1"/>
          </p:cNvPicPr>
          <p:nvPr/>
        </p:nvPicPr>
        <p:blipFill>
          <a:blip r:embed="rId5"/>
          <a:srcRect/>
          <a:stretch>
            <a:fillRect/>
          </a:stretch>
        </p:blipFill>
        <p:spPr bwMode="auto">
          <a:xfrm>
            <a:off x="1978025" y="2382354"/>
            <a:ext cx="1758950" cy="3878263"/>
          </a:xfrm>
          <a:prstGeom prst="rect">
            <a:avLst/>
          </a:prstGeom>
          <a:noFill/>
          <a:ln w="9525">
            <a:noFill/>
            <a:miter lim="800000"/>
            <a:headEnd/>
            <a:tailEnd/>
          </a:ln>
          <a:effectLst>
            <a:innerShdw blurRad="114300">
              <a:prstClr val="black"/>
            </a:innerShdw>
          </a:effectLst>
        </p:spPr>
      </p:pic>
      <p:pic>
        <p:nvPicPr>
          <p:cNvPr id="9" name="Rectangle 30725" descr="5 bar - 1"/>
          <p:cNvPicPr>
            <a:picLocks noChangeAspect="1" noChangeArrowheads="1"/>
          </p:cNvPicPr>
          <p:nvPr/>
        </p:nvPicPr>
        <p:blipFill>
          <a:blip r:embed="rId6"/>
          <a:srcRect/>
          <a:stretch>
            <a:fillRect/>
          </a:stretch>
        </p:blipFill>
        <p:spPr bwMode="auto">
          <a:xfrm>
            <a:off x="292100" y="2382354"/>
            <a:ext cx="1693863" cy="3878263"/>
          </a:xfrm>
          <a:prstGeom prst="rect">
            <a:avLst/>
          </a:prstGeom>
          <a:noFill/>
          <a:ln w="9525">
            <a:noFill/>
            <a:miter lim="800000"/>
            <a:headEnd/>
            <a:tailEnd/>
          </a:ln>
          <a:effectLst>
            <a:innerShdw blurRad="114300">
              <a:prstClr val="black"/>
            </a:innerShdw>
          </a:effectLst>
        </p:spPr>
      </p:pic>
      <p:pic>
        <p:nvPicPr>
          <p:cNvPr id="10" name="Rectangle 30726" descr="5 bar - 3"/>
          <p:cNvPicPr>
            <a:picLocks noChangeAspect="1" noChangeArrowheads="1"/>
          </p:cNvPicPr>
          <p:nvPr/>
        </p:nvPicPr>
        <p:blipFill>
          <a:blip r:embed="rId7"/>
          <a:srcRect/>
          <a:stretch>
            <a:fillRect/>
          </a:stretch>
        </p:blipFill>
        <p:spPr bwMode="auto">
          <a:xfrm>
            <a:off x="3727450" y="2382354"/>
            <a:ext cx="1758950" cy="3878263"/>
          </a:xfrm>
          <a:prstGeom prst="rect">
            <a:avLst/>
          </a:prstGeom>
          <a:noFill/>
          <a:ln w="9525">
            <a:noFill/>
            <a:miter lim="800000"/>
            <a:headEnd/>
            <a:tailEnd/>
          </a:ln>
          <a:effectLst>
            <a:innerShdw blurRad="114300">
              <a:prstClr val="black"/>
            </a:innerShdw>
          </a:effectLst>
        </p:spPr>
      </p:pic>
      <p:pic>
        <p:nvPicPr>
          <p:cNvPr id="11" name="Rectangle 30727" descr="5 bar - 4"/>
          <p:cNvPicPr>
            <a:picLocks noChangeAspect="1" noChangeArrowheads="1"/>
          </p:cNvPicPr>
          <p:nvPr/>
        </p:nvPicPr>
        <p:blipFill>
          <a:blip r:embed="rId8"/>
          <a:srcRect/>
          <a:stretch>
            <a:fillRect/>
          </a:stretch>
        </p:blipFill>
        <p:spPr bwMode="auto">
          <a:xfrm>
            <a:off x="5486400" y="2382354"/>
            <a:ext cx="1758950" cy="3878263"/>
          </a:xfrm>
          <a:prstGeom prst="rect">
            <a:avLst/>
          </a:prstGeom>
          <a:noFill/>
          <a:ln w="9525">
            <a:noFill/>
            <a:miter lim="800000"/>
            <a:headEnd/>
            <a:tailEnd/>
          </a:ln>
          <a:effectLst>
            <a:innerShdw blurRad="114300">
              <a:prstClr val="black"/>
            </a:innerShdw>
          </a:effectLst>
        </p:spPr>
      </p:pic>
      <p:pic>
        <p:nvPicPr>
          <p:cNvPr id="12" name="Rectangle 30728" descr="5 bar - 5"/>
          <p:cNvPicPr>
            <a:picLocks noChangeAspect="1" noChangeArrowheads="1"/>
          </p:cNvPicPr>
          <p:nvPr/>
        </p:nvPicPr>
        <p:blipFill>
          <a:blip r:embed="rId9"/>
          <a:srcRect/>
          <a:stretch>
            <a:fillRect/>
          </a:stretch>
        </p:blipFill>
        <p:spPr bwMode="auto">
          <a:xfrm>
            <a:off x="7226302" y="2382354"/>
            <a:ext cx="1685925" cy="3878263"/>
          </a:xfrm>
          <a:prstGeom prst="rect">
            <a:avLst/>
          </a:prstGeom>
          <a:noFill/>
          <a:ln w="9525">
            <a:noFill/>
            <a:miter lim="800000"/>
            <a:headEnd/>
            <a:tailEnd/>
          </a:ln>
          <a:effectLst>
            <a:innerShdw blurRad="114300">
              <a:prstClr val="black"/>
            </a:innerShdw>
          </a:effectLst>
        </p:spPr>
      </p:pic>
      <p:pic>
        <p:nvPicPr>
          <p:cNvPr id="13" name="Rectangle 30733" descr="System Center Virtual Machine Manager logo bl"/>
          <p:cNvPicPr>
            <a:picLocks noChangeAspect="1" noChangeArrowheads="1"/>
          </p:cNvPicPr>
          <p:nvPr/>
        </p:nvPicPr>
        <p:blipFill>
          <a:blip r:embed="rId10"/>
          <a:srcRect/>
          <a:stretch>
            <a:fillRect/>
          </a:stretch>
        </p:blipFill>
        <p:spPr bwMode="auto">
          <a:xfrm>
            <a:off x="3825818" y="2959362"/>
            <a:ext cx="1514475" cy="3952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Rectangle 30735" descr="Windows Vista Logo Horizontal B"/>
          <p:cNvPicPr>
            <a:picLocks noChangeAspect="1" noChangeArrowheads="1"/>
          </p:cNvPicPr>
          <p:nvPr/>
        </p:nvPicPr>
        <p:blipFill>
          <a:blip r:embed="rId11"/>
          <a:srcRect/>
          <a:stretch>
            <a:fillRect/>
          </a:stretch>
        </p:blipFill>
        <p:spPr bwMode="auto">
          <a:xfrm>
            <a:off x="381000" y="3280879"/>
            <a:ext cx="1524000" cy="3063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Rectangle 15"/>
          <p:cNvSpPr>
            <a:spLocks noChangeArrowheads="1"/>
          </p:cNvSpPr>
          <p:nvPr/>
        </p:nvSpPr>
        <p:spPr bwMode="ltGray">
          <a:xfrm>
            <a:off x="3733800" y="1788631"/>
            <a:ext cx="1676400" cy="2769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rtl="0" fontAlgn="base">
              <a:lnSpc>
                <a:spcPct val="90000"/>
              </a:lnSpc>
              <a:spcBef>
                <a:spcPct val="30000"/>
              </a:spcBef>
              <a:spcAft>
                <a:spcPct val="0"/>
              </a:spcAft>
              <a:buClr>
                <a:srgbClr val="1F497D"/>
              </a:buClr>
              <a:buSzPct val="95000"/>
              <a:buFont typeface="Wingdings" pitchFamily="2" charset="2"/>
              <a:buNone/>
              <a:defRPr/>
            </a:pPr>
            <a:r>
              <a:rPr kumimoji="1" lang="zh-TW" altLang="en-US" sz="20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rPr>
              <a:t>管理</a:t>
            </a:r>
            <a:endParaRPr kumimoji="1" lang="en-US" altLang="zh-TW" sz="15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endParaRPr>
          </a:p>
        </p:txBody>
      </p:sp>
      <p:sp>
        <p:nvSpPr>
          <p:cNvPr id="17" name="TextBox 16"/>
          <p:cNvSpPr txBox="1">
            <a:spLocks noChangeArrowheads="1"/>
          </p:cNvSpPr>
          <p:nvPr/>
        </p:nvSpPr>
        <p:spPr bwMode="ltGray">
          <a:xfrm>
            <a:off x="2041582" y="1788631"/>
            <a:ext cx="1619250" cy="2769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rtl="0" fontAlgn="base">
              <a:lnSpc>
                <a:spcPct val="90000"/>
              </a:lnSpc>
              <a:spcBef>
                <a:spcPct val="30000"/>
              </a:spcBef>
              <a:spcAft>
                <a:spcPct val="0"/>
              </a:spcAft>
              <a:buClr>
                <a:srgbClr val="1F497D"/>
              </a:buClr>
              <a:buSzPct val="95000"/>
              <a:buFont typeface="Wingdings" pitchFamily="2" charset="2"/>
              <a:buNone/>
              <a:defRPr/>
            </a:pPr>
            <a:r>
              <a:rPr kumimoji="1" lang="zh-TW" altLang="en-US" sz="2000" b="1" kern="1200" dirty="0">
                <a:solidFill>
                  <a:prstClr val="white"/>
                </a:solidFill>
                <a:latin typeface="微軟正黑體" pitchFamily="34" charset="-120"/>
                <a:ea typeface="微軟正黑體" pitchFamily="34" charset="-120"/>
                <a:cs typeface="+mn-cs"/>
              </a:rPr>
              <a:t>基礎架構</a:t>
            </a:r>
            <a:endParaRPr kumimoji="1" lang="en-US" sz="2000" b="1" kern="1200" dirty="0">
              <a:solidFill>
                <a:prstClr val="white"/>
              </a:solidFill>
              <a:latin typeface="微軟正黑體" pitchFamily="34" charset="-120"/>
              <a:ea typeface="微軟正黑體" pitchFamily="34" charset="-120"/>
              <a:cs typeface="+mn-cs"/>
            </a:endParaRPr>
          </a:p>
        </p:txBody>
      </p:sp>
      <p:sp>
        <p:nvSpPr>
          <p:cNvPr id="18" name="Rectangle 17"/>
          <p:cNvSpPr>
            <a:spLocks noChangeArrowheads="1"/>
          </p:cNvSpPr>
          <p:nvPr/>
        </p:nvSpPr>
        <p:spPr bwMode="ltGray">
          <a:xfrm>
            <a:off x="7216777" y="1788631"/>
            <a:ext cx="1622425" cy="2769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rtl="0" fontAlgn="base">
              <a:lnSpc>
                <a:spcPct val="90000"/>
              </a:lnSpc>
              <a:spcBef>
                <a:spcPct val="30000"/>
              </a:spcBef>
              <a:spcAft>
                <a:spcPct val="0"/>
              </a:spcAft>
              <a:buClr>
                <a:srgbClr val="1F497D"/>
              </a:buClr>
              <a:buSzPct val="95000"/>
              <a:buFont typeface="Wingdings" pitchFamily="2" charset="2"/>
              <a:buNone/>
              <a:defRPr/>
            </a:pPr>
            <a:r>
              <a:rPr kumimoji="1" lang="zh-TW" altLang="en-US" sz="20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rPr>
              <a:t>應用程式</a:t>
            </a:r>
            <a:endParaRPr kumimoji="1" lang="en-US" sz="20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endParaRPr>
          </a:p>
        </p:txBody>
      </p:sp>
      <p:sp>
        <p:nvSpPr>
          <p:cNvPr id="19" name="Rectangle 18"/>
          <p:cNvSpPr>
            <a:spLocks noChangeArrowheads="1"/>
          </p:cNvSpPr>
          <p:nvPr/>
        </p:nvSpPr>
        <p:spPr bwMode="ltGray">
          <a:xfrm>
            <a:off x="5467350" y="1788631"/>
            <a:ext cx="1695450" cy="2769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rtl="0" fontAlgn="base">
              <a:lnSpc>
                <a:spcPct val="90000"/>
              </a:lnSpc>
              <a:spcBef>
                <a:spcPct val="30000"/>
              </a:spcBef>
              <a:spcAft>
                <a:spcPct val="0"/>
              </a:spcAft>
              <a:buClr>
                <a:srgbClr val="1F497D"/>
              </a:buClr>
              <a:buSzPct val="95000"/>
              <a:buFont typeface="Wingdings" pitchFamily="2" charset="2"/>
              <a:buNone/>
              <a:defRPr/>
            </a:pPr>
            <a:r>
              <a:rPr kumimoji="1" lang="zh-TW" altLang="en-US" sz="20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rPr>
              <a:t>互通性</a:t>
            </a:r>
            <a:endParaRPr kumimoji="1" lang="en-US" sz="2000" b="1" kern="1200" dirty="0">
              <a:solidFill>
                <a:prstClr val="white"/>
              </a:solidFill>
              <a:effectLst>
                <a:outerShdw blurRad="38100" dist="38100" dir="2700000" algn="tl">
                  <a:srgbClr val="000000"/>
                </a:outerShdw>
              </a:effectLst>
              <a:latin typeface="微軟正黑體" pitchFamily="34" charset="-120"/>
              <a:ea typeface="微軟正黑體" pitchFamily="34" charset="-120"/>
              <a:cs typeface="+mn-cs"/>
            </a:endParaRPr>
          </a:p>
        </p:txBody>
      </p:sp>
      <p:sp>
        <p:nvSpPr>
          <p:cNvPr id="20" name="Rectangle 19"/>
          <p:cNvSpPr>
            <a:spLocks noChangeArrowheads="1"/>
          </p:cNvSpPr>
          <p:nvPr/>
        </p:nvSpPr>
        <p:spPr bwMode="ltGray">
          <a:xfrm>
            <a:off x="390525" y="1788631"/>
            <a:ext cx="1524000" cy="2769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rtl="0" fontAlgn="base">
              <a:lnSpc>
                <a:spcPct val="90000"/>
              </a:lnSpc>
              <a:spcBef>
                <a:spcPct val="30000"/>
              </a:spcBef>
              <a:spcAft>
                <a:spcPct val="0"/>
              </a:spcAft>
              <a:buClr>
                <a:srgbClr val="1F497D"/>
              </a:buClr>
              <a:buSzPct val="95000"/>
              <a:buFont typeface="Wingdings" pitchFamily="2" charset="2"/>
              <a:buNone/>
              <a:defRPr/>
            </a:pPr>
            <a:r>
              <a:rPr kumimoji="1" lang="zh-TW" altLang="en-US" sz="2000" b="1" kern="1200" dirty="0">
                <a:solidFill>
                  <a:prstClr val="white"/>
                </a:solidFill>
                <a:latin typeface="微軟正黑體" pitchFamily="34" charset="-120"/>
                <a:ea typeface="微軟正黑體" pitchFamily="34" charset="-120"/>
                <a:cs typeface="+mn-cs"/>
              </a:rPr>
              <a:t>授權</a:t>
            </a:r>
            <a:endParaRPr kumimoji="1" lang="en-US" sz="2000" b="1" kern="1200" dirty="0">
              <a:solidFill>
                <a:prstClr val="white"/>
              </a:solidFill>
              <a:latin typeface="微軟正黑體" pitchFamily="34" charset="-120"/>
              <a:ea typeface="微軟正黑體" pitchFamily="34" charset="-120"/>
              <a:cs typeface="+mn-cs"/>
            </a:endParaRPr>
          </a:p>
        </p:txBody>
      </p:sp>
      <p:pic>
        <p:nvPicPr>
          <p:cNvPr id="21" name="Rectangle 30741" descr="Windows Server 2003 v b logo"/>
          <p:cNvPicPr>
            <a:picLocks noChangeAspect="1" noChangeArrowheads="1"/>
          </p:cNvPicPr>
          <p:nvPr/>
        </p:nvPicPr>
        <p:blipFill>
          <a:blip r:embed="rId12"/>
          <a:srcRect/>
          <a:stretch>
            <a:fillRect/>
          </a:stretch>
        </p:blipFill>
        <p:spPr bwMode="auto">
          <a:xfrm>
            <a:off x="365125" y="2585554"/>
            <a:ext cx="1524000" cy="45878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46"/>
          <p:cNvGrpSpPr>
            <a:grpSpLocks/>
          </p:cNvGrpSpPr>
          <p:nvPr/>
        </p:nvGrpSpPr>
        <p:grpSpPr bwMode="auto">
          <a:xfrm>
            <a:off x="5830888" y="2413980"/>
            <a:ext cx="1069975" cy="1415546"/>
            <a:chOff x="3600" y="1667"/>
            <a:chExt cx="786" cy="1015"/>
          </a:xfrm>
        </p:grpSpPr>
        <p:grpSp>
          <p:nvGrpSpPr>
            <p:cNvPr id="3" name="Group 44"/>
            <p:cNvGrpSpPr>
              <a:grpSpLocks/>
            </p:cNvGrpSpPr>
            <p:nvPr/>
          </p:nvGrpSpPr>
          <p:grpSpPr bwMode="auto">
            <a:xfrm>
              <a:off x="3600" y="1669"/>
              <a:ext cx="786" cy="1016"/>
              <a:chOff x="3630" y="1710"/>
              <a:chExt cx="646" cy="835"/>
            </a:xfrm>
          </p:grpSpPr>
          <p:pic>
            <p:nvPicPr>
              <p:cNvPr id="25" name="Rectangle 30751"/>
              <p:cNvPicPr>
                <a:picLocks noChangeAspect="1" noChangeArrowheads="1"/>
              </p:cNvPicPr>
              <p:nvPr/>
            </p:nvPicPr>
            <p:blipFill>
              <a:blip r:embed="rId13">
                <a:clrChange>
                  <a:clrFrom>
                    <a:srgbClr val="FFFFFF"/>
                  </a:clrFrom>
                  <a:clrTo>
                    <a:srgbClr val="FFFFFF">
                      <a:alpha val="0"/>
                    </a:srgbClr>
                  </a:clrTo>
                </a:clrChange>
                <a:lum bright="48000" contrast="66000"/>
              </a:blip>
              <a:srcRect/>
              <a:stretch>
                <a:fillRect/>
              </a:stretch>
            </p:blipFill>
            <p:spPr bwMode="auto">
              <a:xfrm>
                <a:off x="3720" y="2379"/>
                <a:ext cx="388" cy="166"/>
              </a:xfrm>
              <a:prstGeom prst="rect">
                <a:avLst/>
              </a:prstGeom>
              <a:noFill/>
              <a:ln w="9525">
                <a:noFill/>
                <a:miter lim="800000"/>
                <a:headEnd/>
                <a:tailEnd/>
              </a:ln>
            </p:spPr>
          </p:pic>
          <p:pic>
            <p:nvPicPr>
              <p:cNvPr id="26" name="Rectangle 30752" descr="Windows Vista Logo Vertical B"/>
              <p:cNvPicPr>
                <a:picLocks noChangeAspect="1" noChangeArrowheads="1"/>
              </p:cNvPicPr>
              <p:nvPr/>
            </p:nvPicPr>
            <p:blipFill>
              <a:blip r:embed="rId14" cstate="print"/>
              <a:srcRect/>
              <a:stretch>
                <a:fillRect/>
              </a:stretch>
            </p:blipFill>
            <p:spPr bwMode="auto">
              <a:xfrm>
                <a:off x="3630" y="1710"/>
                <a:ext cx="288" cy="2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7" name="Rectangle 30753" descr="3 white curved arrows"/>
              <p:cNvPicPr>
                <a:picLocks noChangeAspect="1" noChangeArrowheads="1"/>
              </p:cNvPicPr>
              <p:nvPr/>
            </p:nvPicPr>
            <p:blipFill>
              <a:blip r:embed="rId15" cstate="print">
                <a:lum bright="-100000"/>
              </a:blip>
              <a:srcRect/>
              <a:stretch>
                <a:fillRect/>
              </a:stretch>
            </p:blipFill>
            <p:spPr bwMode="auto">
              <a:xfrm rot="1483270">
                <a:off x="3744" y="1728"/>
                <a:ext cx="418" cy="492"/>
              </a:xfrm>
              <a:prstGeom prst="rect">
                <a:avLst/>
              </a:prstGeom>
              <a:noFill/>
              <a:ln w="9525">
                <a:noFill/>
                <a:miter lim="800000"/>
                <a:headEnd/>
                <a:tailEnd/>
              </a:ln>
            </p:spPr>
          </p:pic>
          <p:pic>
            <p:nvPicPr>
              <p:cNvPr id="28" name="Rectangle 30754"/>
              <p:cNvPicPr>
                <a:picLocks noChangeAspect="1" noChangeArrowheads="1"/>
              </p:cNvPicPr>
              <p:nvPr/>
            </p:nvPicPr>
            <p:blipFill>
              <a:blip r:embed="rId16"/>
              <a:srcRect/>
              <a:stretch>
                <a:fillRect/>
              </a:stretch>
            </p:blipFill>
            <p:spPr bwMode="auto">
              <a:xfrm>
                <a:off x="4008" y="1734"/>
                <a:ext cx="268" cy="311"/>
              </a:xfrm>
              <a:prstGeom prst="rect">
                <a:avLst/>
              </a:prstGeom>
              <a:noFill/>
              <a:ln w="9525">
                <a:noFill/>
                <a:miter lim="800000"/>
                <a:headEnd/>
                <a:tailEnd/>
              </a:ln>
            </p:spPr>
          </p:pic>
        </p:grpSp>
        <p:pic>
          <p:nvPicPr>
            <p:cNvPr id="24" name="Rectangle 30750" descr="Server"/>
            <p:cNvPicPr>
              <a:picLocks noChangeAspect="1" noChangeArrowheads="1"/>
            </p:cNvPicPr>
            <p:nvPr/>
          </p:nvPicPr>
          <p:blipFill>
            <a:blip r:embed="rId17" cstate="print"/>
            <a:srcRect/>
            <a:stretch>
              <a:fillRect/>
            </a:stretch>
          </p:blipFill>
          <p:spPr bwMode="auto">
            <a:xfrm>
              <a:off x="3888" y="1920"/>
              <a:ext cx="187" cy="256"/>
            </a:xfrm>
            <a:prstGeom prst="rect">
              <a:avLst/>
            </a:prstGeom>
            <a:noFill/>
            <a:ln w="9525">
              <a:noFill/>
              <a:miter lim="800000"/>
              <a:headEnd/>
              <a:tailEnd/>
            </a:ln>
          </p:spPr>
        </p:pic>
      </p:grpSp>
      <p:sp>
        <p:nvSpPr>
          <p:cNvPr id="29" name="Rounded Rectangle 28"/>
          <p:cNvSpPr>
            <a:spLocks noChangeArrowheads="1"/>
          </p:cNvSpPr>
          <p:nvPr/>
        </p:nvSpPr>
        <p:spPr bwMode="blackGray">
          <a:xfrm>
            <a:off x="2047877" y="4002657"/>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en-US" sz="1600" b="1" kern="1200" dirty="0">
                <a:solidFill>
                  <a:prstClr val="black"/>
                </a:solidFill>
                <a:latin typeface="微軟正黑體"/>
                <a:ea typeface="微軟正黑體"/>
                <a:cs typeface="+mn-cs"/>
              </a:rPr>
              <a:t>Create agility</a:t>
            </a: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妥善利用伺服器硬體資源</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與</a:t>
            </a:r>
            <a:r>
              <a:rPr kumimoji="1" lang="en-US" sz="1600" b="1" kern="1200" dirty="0">
                <a:solidFill>
                  <a:prstClr val="black"/>
                </a:solidFill>
                <a:latin typeface="微軟正黑體"/>
                <a:ea typeface="微軟正黑體"/>
                <a:cs typeface="+mn-cs"/>
              </a:rPr>
              <a:t> AMD</a:t>
            </a:r>
            <a:r>
              <a:rPr kumimoji="1" lang="zh-TW" altLang="en-US" sz="1600" b="1" kern="1200" dirty="0">
                <a:solidFill>
                  <a:prstClr val="black"/>
                </a:solidFill>
                <a:latin typeface="微軟正黑體"/>
                <a:ea typeface="微軟正黑體"/>
                <a:cs typeface="+mn-cs"/>
              </a:rPr>
              <a:t> 以及</a:t>
            </a:r>
            <a:r>
              <a:rPr kumimoji="1" lang="en-US" sz="1600" b="1" kern="1200" dirty="0">
                <a:solidFill>
                  <a:prstClr val="black"/>
                </a:solidFill>
                <a:latin typeface="微軟正黑體"/>
                <a:ea typeface="微軟正黑體"/>
                <a:cs typeface="+mn-cs"/>
              </a:rPr>
              <a:t> Intel</a:t>
            </a:r>
            <a:r>
              <a:rPr kumimoji="1" lang="zh-TW" altLang="en-US" sz="1600" b="1" kern="1200" dirty="0">
                <a:solidFill>
                  <a:prstClr val="black"/>
                </a:solidFill>
                <a:latin typeface="微軟正黑體"/>
                <a:ea typeface="微軟正黑體"/>
                <a:cs typeface="+mn-cs"/>
              </a:rPr>
              <a:t> 長期技術合作合作關係</a:t>
            </a:r>
            <a:endParaRPr kumimoji="1" lang="en-US" sz="1600" b="1" kern="1200" dirty="0">
              <a:solidFill>
                <a:prstClr val="black"/>
              </a:solidFill>
              <a:latin typeface="微軟正黑體"/>
              <a:ea typeface="微軟正黑體"/>
              <a:cs typeface="+mn-cs"/>
            </a:endParaRPr>
          </a:p>
        </p:txBody>
      </p:sp>
      <p:sp>
        <p:nvSpPr>
          <p:cNvPr id="30" name="Rounded Rectangle 29"/>
          <p:cNvSpPr>
            <a:spLocks noChangeArrowheads="1"/>
          </p:cNvSpPr>
          <p:nvPr/>
        </p:nvSpPr>
        <p:spPr bwMode="blackGray">
          <a:xfrm>
            <a:off x="3781427" y="4002657"/>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便於整併到虛擬化的基礎架構</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更有效管理資源</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減少</a:t>
            </a:r>
            <a:r>
              <a:rPr kumimoji="1" lang="en-US" altLang="zh-TW" sz="1600" b="1" kern="1200" dirty="0">
                <a:solidFill>
                  <a:prstClr val="black"/>
                </a:solidFill>
                <a:latin typeface="微軟正黑體"/>
                <a:ea typeface="微軟正黑體"/>
                <a:cs typeface="+mn-cs"/>
              </a:rPr>
              <a:t>IT</a:t>
            </a:r>
            <a:r>
              <a:rPr kumimoji="1" lang="zh-TW" altLang="en-US" sz="1600" b="1" kern="1200" dirty="0">
                <a:solidFill>
                  <a:prstClr val="black"/>
                </a:solidFill>
                <a:latin typeface="微軟正黑體"/>
                <a:ea typeface="微軟正黑體"/>
                <a:cs typeface="+mn-cs"/>
              </a:rPr>
              <a:t>部門支出</a:t>
            </a:r>
            <a:endParaRPr kumimoji="1" lang="en-US" sz="1600" b="1" kern="1200" dirty="0">
              <a:solidFill>
                <a:prstClr val="black"/>
              </a:solidFill>
              <a:latin typeface="微軟正黑體"/>
              <a:ea typeface="微軟正黑體"/>
              <a:cs typeface="+mn-cs"/>
            </a:endParaRPr>
          </a:p>
        </p:txBody>
      </p:sp>
      <p:sp>
        <p:nvSpPr>
          <p:cNvPr id="31" name="Rounded Rectangle 30"/>
          <p:cNvSpPr>
            <a:spLocks noChangeArrowheads="1"/>
          </p:cNvSpPr>
          <p:nvPr/>
        </p:nvSpPr>
        <p:spPr bwMode="blackGray">
          <a:xfrm>
            <a:off x="5534027" y="4002657"/>
            <a:ext cx="15906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支援異質資料庫環境</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en-US" sz="1600" b="1" kern="1200" dirty="0">
                <a:solidFill>
                  <a:prstClr val="black"/>
                </a:solidFill>
                <a:latin typeface="微軟正黑體"/>
                <a:ea typeface="微軟正黑體"/>
                <a:cs typeface="+mn-cs"/>
              </a:rPr>
              <a:t>OSP (Open Specification Promise) VHD</a:t>
            </a:r>
          </a:p>
          <a:p>
            <a:pPr marL="95242" indent="-95242" algn="l" rtl="0" eaLnBrk="0" fontAlgn="base" hangingPunct="0">
              <a:lnSpc>
                <a:spcPct val="90000"/>
              </a:lnSpc>
              <a:spcBef>
                <a:spcPct val="30000"/>
              </a:spcBef>
              <a:spcAft>
                <a:spcPct val="0"/>
              </a:spcAft>
              <a:buClr>
                <a:srgbClr val="1F497D"/>
              </a:buClr>
              <a:buSzPct val="65000"/>
              <a:buFontTx/>
              <a:buBlip>
                <a:blip r:embed="rId18"/>
              </a:buBlip>
            </a:pPr>
            <a:endParaRPr kumimoji="1" lang="en-US" sz="1600" b="1" kern="1200" dirty="0">
              <a:solidFill>
                <a:prstClr val="black"/>
              </a:solidFill>
              <a:latin typeface="微軟正黑體"/>
              <a:ea typeface="微軟正黑體"/>
              <a:cs typeface="+mn-cs"/>
            </a:endParaRPr>
          </a:p>
        </p:txBody>
      </p:sp>
      <p:sp>
        <p:nvSpPr>
          <p:cNvPr id="32" name="Rounded Rectangle 31"/>
          <p:cNvSpPr>
            <a:spLocks noChangeArrowheads="1"/>
          </p:cNvSpPr>
          <p:nvPr/>
        </p:nvSpPr>
        <p:spPr bwMode="blackGray">
          <a:xfrm>
            <a:off x="7296152" y="4002657"/>
            <a:ext cx="151447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快速部屬</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降低應用程式維護成本</a:t>
            </a:r>
            <a:endParaRPr kumimoji="1" lang="en-US" sz="1600" b="1" kern="1200" dirty="0">
              <a:solidFill>
                <a:prstClr val="black"/>
              </a:solidFill>
              <a:latin typeface="微軟正黑體"/>
              <a:ea typeface="微軟正黑體"/>
              <a:cs typeface="+mn-cs"/>
            </a:endParaRPr>
          </a:p>
          <a:p>
            <a:pPr marL="95242" indent="-95242" algn="l" rtl="0" eaLnBrk="0" fontAlgn="base" hangingPunct="0">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轉化應用程式為動態且即時的服務</a:t>
            </a:r>
            <a:endParaRPr kumimoji="1" lang="en-US" sz="1600" b="1" kern="1200" dirty="0">
              <a:solidFill>
                <a:prstClr val="black"/>
              </a:solidFill>
              <a:latin typeface="微軟正黑體"/>
              <a:ea typeface="微軟正黑體"/>
              <a:cs typeface="+mn-cs"/>
            </a:endParaRPr>
          </a:p>
        </p:txBody>
      </p:sp>
      <p:sp>
        <p:nvSpPr>
          <p:cNvPr id="33" name="Rounded Rectangle 32"/>
          <p:cNvSpPr>
            <a:spLocks noChangeArrowheads="1"/>
          </p:cNvSpPr>
          <p:nvPr/>
        </p:nvSpPr>
        <p:spPr bwMode="blackGray">
          <a:xfrm>
            <a:off x="354648" y="4002657"/>
            <a:ext cx="1495425" cy="2146517"/>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tIns="45717" rIns="9144" bIns="45717"/>
          <a:lstStyle/>
          <a:p>
            <a:pPr marL="95242" indent="-95242" algn="l" rtl="0" fontAlgn="base">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最經濟實惠的授權模式</a:t>
            </a:r>
            <a:endParaRPr kumimoji="1" lang="en-US" altLang="zh-TW" sz="1600" b="1" kern="1200" dirty="0">
              <a:solidFill>
                <a:prstClr val="black"/>
              </a:solidFill>
              <a:latin typeface="微軟正黑體"/>
              <a:ea typeface="微軟正黑體"/>
              <a:cs typeface="+mn-cs"/>
            </a:endParaRPr>
          </a:p>
          <a:p>
            <a:pPr marL="95242" indent="-95242" algn="l" rtl="0" fontAlgn="base">
              <a:lnSpc>
                <a:spcPct val="90000"/>
              </a:lnSpc>
              <a:spcBef>
                <a:spcPct val="30000"/>
              </a:spcBef>
              <a:spcAft>
                <a:spcPct val="0"/>
              </a:spcAft>
              <a:buClr>
                <a:srgbClr val="1F497D"/>
              </a:buClr>
              <a:buSzPct val="65000"/>
              <a:buFontTx/>
              <a:buBlip>
                <a:blip r:embed="rId18"/>
              </a:buBlip>
            </a:pPr>
            <a:r>
              <a:rPr kumimoji="1" lang="zh-TW" altLang="en-US" sz="1600" b="1" kern="1200" dirty="0">
                <a:solidFill>
                  <a:prstClr val="black"/>
                </a:solidFill>
                <a:latin typeface="微軟正黑體"/>
                <a:ea typeface="微軟正黑體"/>
                <a:cs typeface="+mn-cs"/>
              </a:rPr>
              <a:t>免費使用的 </a:t>
            </a:r>
            <a:r>
              <a:rPr kumimoji="1" lang="en-US" sz="1600" b="1" kern="1200" dirty="0">
                <a:solidFill>
                  <a:prstClr val="black"/>
                </a:solidFill>
                <a:latin typeface="微軟正黑體"/>
                <a:ea typeface="微軟正黑體"/>
                <a:cs typeface="+mn-cs"/>
              </a:rPr>
              <a:t>VHD </a:t>
            </a:r>
            <a:r>
              <a:rPr kumimoji="1" lang="zh-TW" altLang="en-US" sz="1600" b="1" kern="1200" dirty="0">
                <a:solidFill>
                  <a:prstClr val="black"/>
                </a:solidFill>
                <a:latin typeface="微軟正黑體"/>
                <a:ea typeface="微軟正黑體"/>
                <a:cs typeface="+mn-cs"/>
              </a:rPr>
              <a:t>檔案格式</a:t>
            </a:r>
            <a:endParaRPr kumimoji="1" lang="en-US" sz="1600" b="1" kern="1200" dirty="0">
              <a:solidFill>
                <a:prstClr val="black"/>
              </a:solidFill>
              <a:latin typeface="微軟正黑體"/>
              <a:ea typeface="微軟正黑體"/>
              <a:cs typeface="+mn-cs"/>
            </a:endParaRPr>
          </a:p>
          <a:p>
            <a:pPr marL="95242" indent="-95242" algn="l" rtl="0" fontAlgn="base">
              <a:spcBef>
                <a:spcPct val="0"/>
              </a:spcBef>
              <a:spcAft>
                <a:spcPct val="0"/>
              </a:spcAft>
            </a:pPr>
            <a:endParaRPr kumimoji="1" lang="en-US" sz="1600" b="1" kern="1200" dirty="0">
              <a:solidFill>
                <a:prstClr val="black"/>
              </a:solidFill>
              <a:latin typeface="微軟正黑體"/>
              <a:ea typeface="微軟正黑體"/>
              <a:cs typeface="+mn-cs"/>
            </a:endParaRPr>
          </a:p>
        </p:txBody>
      </p:sp>
      <p:pic>
        <p:nvPicPr>
          <p:cNvPr id="34" name="Picture 38" descr="Microsoft-SoftGrid-Logo"/>
          <p:cNvPicPr>
            <a:picLocks noChangeAspect="1" noChangeArrowheads="1"/>
          </p:cNvPicPr>
          <p:nvPr/>
        </p:nvPicPr>
        <p:blipFill>
          <a:blip r:embed="rId19">
            <a:lum bright="-68000"/>
          </a:blip>
          <a:srcRect r="42459" b="24588"/>
          <a:stretch>
            <a:fillRect/>
          </a:stretch>
        </p:blipFill>
        <p:spPr bwMode="auto">
          <a:xfrm>
            <a:off x="7351880" y="2540824"/>
            <a:ext cx="1487488" cy="5746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5" name="Picture 2" descr="I:\LOGOS\GEN_LOGO\N\Novell-red.png"/>
          <p:cNvPicPr>
            <a:picLocks noChangeAspect="1" noChangeArrowheads="1"/>
          </p:cNvPicPr>
          <p:nvPr/>
        </p:nvPicPr>
        <p:blipFill>
          <a:blip r:embed="rId20" cstate="print"/>
          <a:srcRect/>
          <a:stretch>
            <a:fillRect/>
          </a:stretch>
        </p:blipFill>
        <p:spPr bwMode="auto">
          <a:xfrm>
            <a:off x="5723304" y="3352269"/>
            <a:ext cx="662842" cy="152486"/>
          </a:xfrm>
          <a:prstGeom prst="rect">
            <a:avLst/>
          </a:prstGeom>
          <a:noFill/>
          <a:effectLst/>
        </p:spPr>
      </p:pic>
      <p:pic>
        <p:nvPicPr>
          <p:cNvPr id="36" name="Picture 2" descr="C:\Users\swinard\Desktop\Muglia 11-14 TechEd EMEA IT Forume\Artwork\Logos\SUSE_Linux.png"/>
          <p:cNvPicPr>
            <a:picLocks noChangeAspect="1" noChangeArrowheads="1"/>
          </p:cNvPicPr>
          <p:nvPr/>
        </p:nvPicPr>
        <p:blipFill>
          <a:blip r:embed="rId21" cstate="print"/>
          <a:srcRect b="12129"/>
          <a:stretch>
            <a:fillRect/>
          </a:stretch>
        </p:blipFill>
        <p:spPr bwMode="auto">
          <a:xfrm>
            <a:off x="6452381" y="3212408"/>
            <a:ext cx="571554" cy="359052"/>
          </a:xfrm>
          <a:prstGeom prst="rect">
            <a:avLst/>
          </a:prstGeom>
          <a:noFill/>
          <a:effectLst>
            <a:outerShdw blurRad="203200" sx="108000" sy="108000" algn="ctr" rotWithShape="0">
              <a:srgbClr val="FFFFFF"/>
            </a:outerShdw>
          </a:effectLst>
        </p:spPr>
      </p:pic>
      <p:pic>
        <p:nvPicPr>
          <p:cNvPr id="40" name="Picture 39" descr="WS08_v_rgb.png"/>
          <p:cNvPicPr>
            <a:picLocks noChangeAspect="1"/>
          </p:cNvPicPr>
          <p:nvPr/>
        </p:nvPicPr>
        <p:blipFill>
          <a:blip r:embed="rId22" cstate="print"/>
          <a:stretch>
            <a:fillRect/>
          </a:stretch>
        </p:blipFill>
        <p:spPr>
          <a:xfrm>
            <a:off x="2067631" y="2569320"/>
            <a:ext cx="1508760" cy="505513"/>
          </a:xfrm>
          <a:prstGeom prst="rect">
            <a:avLst/>
          </a:prstGeom>
          <a:effectLst>
            <a:outerShdw blurRad="50800" dist="38100" dir="2700000" algn="tl" rotWithShape="0">
              <a:prstClr val="black">
                <a:alpha val="40000"/>
              </a:prstClr>
            </a:outerShdw>
          </a:effectLst>
        </p:spPr>
      </p:pic>
      <p:grpSp>
        <p:nvGrpSpPr>
          <p:cNvPr id="14" name="Group 37"/>
          <p:cNvGrpSpPr/>
          <p:nvPr/>
        </p:nvGrpSpPr>
        <p:grpSpPr>
          <a:xfrm>
            <a:off x="7368321" y="3205525"/>
            <a:ext cx="1364564" cy="888541"/>
            <a:chOff x="-1706521" y="3451413"/>
            <a:chExt cx="1364564" cy="888541"/>
          </a:xfrm>
        </p:grpSpPr>
        <p:sp>
          <p:nvSpPr>
            <p:cNvPr id="39" name="TextBox 38"/>
            <p:cNvSpPr txBox="1"/>
            <p:nvPr/>
          </p:nvSpPr>
          <p:spPr>
            <a:xfrm>
              <a:off x="-1706521" y="3909067"/>
              <a:ext cx="1187408" cy="430887"/>
            </a:xfrm>
            <a:prstGeom prst="rect">
              <a:avLst/>
            </a:prstGeom>
            <a:noFill/>
          </p:spPr>
          <p:txBody>
            <a:bodyPr wrap="square" lIns="0" tIns="0" rIns="0" bIns="0" rtlCol="0">
              <a:spAutoFit/>
            </a:bodyPr>
            <a:lstStyle/>
            <a:p>
              <a:pPr algn="l" rtl="0" fontAlgn="base">
                <a:spcBef>
                  <a:spcPct val="0"/>
                </a:spcBef>
                <a:spcAft>
                  <a:spcPct val="0"/>
                </a:spcAft>
              </a:pPr>
              <a:r>
                <a:rPr kumimoji="1" lang="en-US" sz="1400" kern="1200" dirty="0">
                  <a:solidFill>
                    <a:prstClr val="black"/>
                  </a:solidFill>
                  <a:effectLst>
                    <a:outerShdw blurRad="38100" dist="38100" dir="2700000" algn="tl">
                      <a:srgbClr val="000000">
                        <a:alpha val="43137"/>
                      </a:srgbClr>
                    </a:outerShdw>
                  </a:effectLst>
                  <a:latin typeface="微軟正黑體"/>
                  <a:ea typeface="微軟正黑體"/>
                  <a:cs typeface="+mn-cs"/>
                </a:rPr>
                <a:t>Terminal Services</a:t>
              </a:r>
            </a:p>
          </p:txBody>
        </p:sp>
        <p:pic>
          <p:nvPicPr>
            <p:cNvPr id="37" name="Picture 36" descr="WS08_v_rgb.png"/>
            <p:cNvPicPr>
              <a:picLocks noChangeAspect="1"/>
            </p:cNvPicPr>
            <p:nvPr/>
          </p:nvPicPr>
          <p:blipFill>
            <a:blip r:embed="rId23" cstate="print"/>
            <a:stretch>
              <a:fillRect/>
            </a:stretch>
          </p:blipFill>
          <p:spPr>
            <a:xfrm>
              <a:off x="-1706521" y="3451413"/>
              <a:ext cx="1364564" cy="457200"/>
            </a:xfrm>
            <a:prstGeom prst="rect">
              <a:avLst/>
            </a:prstGeom>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6000"/>
                            </p:stCondLst>
                            <p:childTnLst>
                              <p:par>
                                <p:cTn id="80" presetID="22" presetClass="entr" presetSubtype="1"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up)">
                                      <p:cBhvr>
                                        <p:cTn id="82" dur="500"/>
                                        <p:tgtEl>
                                          <p:spTgt spid="29"/>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par>
                                <p:cTn id="91" presetID="10" presetClass="entr" presetSubtype="0" fill="hold"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6347632" y="1587259"/>
            <a:ext cx="2616061" cy="4468483"/>
            <a:chOff x="6347632" y="1587259"/>
            <a:chExt cx="2616061" cy="4468483"/>
          </a:xfrm>
        </p:grpSpPr>
        <p:sp>
          <p:nvSpPr>
            <p:cNvPr id="5" name="Rounded Rectangle 4"/>
            <p:cNvSpPr/>
            <p:nvPr/>
          </p:nvSpPr>
          <p:spPr bwMode="invGray">
            <a:xfrm>
              <a:off x="6347632" y="1587259"/>
              <a:ext cx="2616061" cy="4468483"/>
            </a:xfrm>
            <a:prstGeom prst="roundRect">
              <a:avLst>
                <a:gd name="adj" fmla="val 11856"/>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457200" lvl="1" indent="-228582" algn="ctr" defTabSz="822984" rtl="0">
                <a:lnSpc>
                  <a:spcPct val="90000"/>
                </a:lnSpc>
                <a:spcBef>
                  <a:spcPct val="0"/>
                </a:spcBef>
                <a:buSzPct val="90000"/>
                <a:defRPr/>
              </a:pPr>
              <a:r>
                <a:rPr kumimoji="1" lang="en-US" altLang="zh-CN" sz="20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Physical &amp; Virtual </a:t>
              </a:r>
              <a:br>
                <a:rPr kumimoji="1" lang="en-US" altLang="zh-CN" sz="20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br>
              <a:r>
                <a:rPr kumimoji="1" lang="en-US" altLang="zh-CN" sz="2000"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Management</a:t>
              </a:r>
            </a:p>
          </p:txBody>
        </p:sp>
        <p:sp>
          <p:nvSpPr>
            <p:cNvPr id="46" name="Rounded Rectangle 45"/>
            <p:cNvSpPr/>
            <p:nvPr/>
          </p:nvSpPr>
          <p:spPr>
            <a:xfrm>
              <a:off x="6383547" y="1638839"/>
              <a:ext cx="2541917" cy="569523"/>
            </a:xfrm>
            <a:prstGeom prst="roundRect">
              <a:avLst>
                <a:gd name="adj" fmla="val 48353"/>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fontAlgn="base">
                <a:spcBef>
                  <a:spcPct val="0"/>
                </a:spcBef>
                <a:spcAft>
                  <a:spcPct val="0"/>
                </a:spcAft>
              </a:pPr>
              <a:endParaRPr kumimoji="1" lang="en-US" kern="1200">
                <a:solidFill>
                  <a:prstClr val="white"/>
                </a:solidFill>
                <a:latin typeface="Calibri"/>
                <a:ea typeface="微軟正黑體"/>
                <a:cs typeface="+mn-cs"/>
              </a:endParaRPr>
            </a:p>
          </p:txBody>
        </p:sp>
      </p:grpSp>
      <p:grpSp>
        <p:nvGrpSpPr>
          <p:cNvPr id="3" name="Group 75"/>
          <p:cNvGrpSpPr/>
          <p:nvPr/>
        </p:nvGrpSpPr>
        <p:grpSpPr>
          <a:xfrm>
            <a:off x="6399035" y="4255738"/>
            <a:ext cx="2744965" cy="1733227"/>
            <a:chOff x="3897059" y="2866006"/>
            <a:chExt cx="2424228" cy="1794405"/>
          </a:xfrm>
        </p:grpSpPr>
        <p:pic>
          <p:nvPicPr>
            <p:cNvPr id="7" name="Picture 4" descr="\\.PSF\Parallels Share\Virtualization Slides\Server-Physical-3U.png"/>
            <p:cNvPicPr>
              <a:picLocks noChangeAspect="1" noChangeArrowheads="1"/>
            </p:cNvPicPr>
            <p:nvPr/>
          </p:nvPicPr>
          <p:blipFill>
            <a:blip r:embed="rId3"/>
            <a:srcRect/>
            <a:stretch>
              <a:fillRect/>
            </a:stretch>
          </p:blipFill>
          <p:spPr bwMode="auto">
            <a:xfrm>
              <a:off x="3897059" y="2866006"/>
              <a:ext cx="2424228" cy="1794405"/>
            </a:xfrm>
            <a:prstGeom prst="rect">
              <a:avLst/>
            </a:prstGeom>
            <a:noFill/>
          </p:spPr>
        </p:pic>
        <p:pic>
          <p:nvPicPr>
            <p:cNvPr id="8" name="Picture 2"/>
            <p:cNvPicPr>
              <a:picLocks noChangeAspect="1" noChangeArrowheads="1"/>
            </p:cNvPicPr>
            <p:nvPr/>
          </p:nvPicPr>
          <p:blipFill>
            <a:blip r:embed="rId4">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grpSp>
        <p:nvGrpSpPr>
          <p:cNvPr id="4" name="Group 78"/>
          <p:cNvGrpSpPr/>
          <p:nvPr/>
        </p:nvGrpSpPr>
        <p:grpSpPr>
          <a:xfrm>
            <a:off x="6912723" y="2450862"/>
            <a:ext cx="1686064" cy="2550322"/>
            <a:chOff x="6912723" y="1876704"/>
            <a:chExt cx="1686064" cy="2550322"/>
          </a:xfrm>
        </p:grpSpPr>
        <p:pic>
          <p:nvPicPr>
            <p:cNvPr id="10" name="Picture 2" descr="\\.PSF\Parallels Share\DDC\Server-Virtual-2U.png"/>
            <p:cNvPicPr>
              <a:picLocks noChangeAspect="1" noChangeArrowheads="1"/>
            </p:cNvPicPr>
            <p:nvPr/>
          </p:nvPicPr>
          <p:blipFill>
            <a:blip r:embed="rId5"/>
            <a:srcRect/>
            <a:stretch>
              <a:fillRect/>
            </a:stretch>
          </p:blipFill>
          <p:spPr bwMode="auto">
            <a:xfrm>
              <a:off x="6912723" y="3149530"/>
              <a:ext cx="1686064" cy="1277496"/>
            </a:xfrm>
            <a:prstGeom prst="rect">
              <a:avLst/>
            </a:prstGeom>
            <a:noFill/>
          </p:spPr>
        </p:pic>
        <p:pic>
          <p:nvPicPr>
            <p:cNvPr id="11" name="Picture 2" descr="\\.PSF\Parallels Share\DDC\Server-Virtual-2U.png"/>
            <p:cNvPicPr>
              <a:picLocks noChangeAspect="1" noChangeArrowheads="1"/>
            </p:cNvPicPr>
            <p:nvPr/>
          </p:nvPicPr>
          <p:blipFill>
            <a:blip r:embed="rId5"/>
            <a:srcRect/>
            <a:stretch>
              <a:fillRect/>
            </a:stretch>
          </p:blipFill>
          <p:spPr bwMode="auto">
            <a:xfrm>
              <a:off x="6912723" y="2518408"/>
              <a:ext cx="1686064" cy="1277496"/>
            </a:xfrm>
            <a:prstGeom prst="rect">
              <a:avLst/>
            </a:prstGeom>
            <a:noFill/>
          </p:spPr>
        </p:pic>
        <p:pic>
          <p:nvPicPr>
            <p:cNvPr id="12" name="Picture 2" descr="\\.PSF\Parallels Share\DDC\Server-Virtual-2U.png"/>
            <p:cNvPicPr>
              <a:picLocks noChangeAspect="1" noChangeArrowheads="1"/>
            </p:cNvPicPr>
            <p:nvPr/>
          </p:nvPicPr>
          <p:blipFill>
            <a:blip r:embed="rId5"/>
            <a:srcRect/>
            <a:stretch>
              <a:fillRect/>
            </a:stretch>
          </p:blipFill>
          <p:spPr bwMode="auto">
            <a:xfrm>
              <a:off x="6912724" y="1876704"/>
              <a:ext cx="1686063" cy="1277496"/>
            </a:xfrm>
            <a:prstGeom prst="rect">
              <a:avLst/>
            </a:prstGeom>
            <a:noFill/>
          </p:spPr>
        </p:pic>
      </p:grpSp>
      <p:pic>
        <p:nvPicPr>
          <p:cNvPr id="13" name="Picture 12" descr="Windows_Vista3.png"/>
          <p:cNvPicPr>
            <a:picLocks/>
          </p:cNvPicPr>
          <p:nvPr/>
        </p:nvPicPr>
        <p:blipFill>
          <a:blip r:embed="rId6" cstate="print"/>
          <a:srcRect r="76802" b="-2843"/>
          <a:stretch>
            <a:fillRect/>
          </a:stretch>
        </p:blipFill>
        <p:spPr>
          <a:xfrm>
            <a:off x="6946195" y="3162556"/>
            <a:ext cx="341583" cy="316792"/>
          </a:xfrm>
          <a:prstGeom prst="rect">
            <a:avLst/>
          </a:prstGeom>
          <a:scene3d>
            <a:camera prst="isometricOffAxis2Left"/>
            <a:lightRig rig="threePt" dir="t"/>
          </a:scene3d>
        </p:spPr>
      </p:pic>
      <p:pic>
        <p:nvPicPr>
          <p:cNvPr id="14" name="Picture 2" descr="C:\Program Files\Microsoft Resource DVD Artwork\DVD_ART\Artwork_Imagery\Shapes and Graphics\Arrows - arrow\Straight\arrow swoosh.png"/>
          <p:cNvPicPr>
            <a:picLocks noChangeAspect="1" noChangeArrowheads="1"/>
          </p:cNvPicPr>
          <p:nvPr/>
        </p:nvPicPr>
        <p:blipFill>
          <a:blip r:embed="rId7" cstate="print"/>
          <a:srcRect/>
          <a:stretch>
            <a:fillRect/>
          </a:stretch>
        </p:blipFill>
        <p:spPr bwMode="auto">
          <a:xfrm>
            <a:off x="3437524" y="2800222"/>
            <a:ext cx="3042788" cy="2466753"/>
          </a:xfrm>
          <a:prstGeom prst="rect">
            <a:avLst/>
          </a:prstGeom>
          <a:noFill/>
        </p:spPr>
      </p:pic>
      <p:pic>
        <p:nvPicPr>
          <p:cNvPr id="15" name="Picture 4" descr="\\.PSF\Parallels Share\Virtualization Slides\Server-Physical-3U.png"/>
          <p:cNvPicPr>
            <a:picLocks noChangeAspect="1" noChangeArrowheads="1"/>
          </p:cNvPicPr>
          <p:nvPr/>
        </p:nvPicPr>
        <p:blipFill>
          <a:blip r:embed="rId3"/>
          <a:srcRect/>
          <a:stretch>
            <a:fillRect/>
          </a:stretch>
        </p:blipFill>
        <p:spPr bwMode="auto">
          <a:xfrm>
            <a:off x="2314241" y="3526391"/>
            <a:ext cx="1653900" cy="1300192"/>
          </a:xfrm>
          <a:prstGeom prst="rect">
            <a:avLst/>
          </a:prstGeom>
          <a:noFill/>
        </p:spPr>
      </p:pic>
      <p:pic>
        <p:nvPicPr>
          <p:cNvPr id="16" name="Picture 4" descr="\\.PSF\Parallels Share\Virtualization Slides\Server-Physical-3U.png"/>
          <p:cNvPicPr>
            <a:picLocks noChangeAspect="1" noChangeArrowheads="1"/>
          </p:cNvPicPr>
          <p:nvPr/>
        </p:nvPicPr>
        <p:blipFill>
          <a:blip r:embed="rId3"/>
          <a:srcRect/>
          <a:stretch>
            <a:fillRect/>
          </a:stretch>
        </p:blipFill>
        <p:spPr bwMode="auto">
          <a:xfrm>
            <a:off x="431765" y="4176855"/>
            <a:ext cx="1653900" cy="1300192"/>
          </a:xfrm>
          <a:prstGeom prst="rect">
            <a:avLst/>
          </a:prstGeom>
          <a:noFill/>
        </p:spPr>
      </p:pic>
      <p:pic>
        <p:nvPicPr>
          <p:cNvPr id="17" name="Picture 4" descr="\\.PSF\Parallels Share\Virtualization Slides\Server-Physical-3U.png"/>
          <p:cNvPicPr>
            <a:picLocks noChangeAspect="1" noChangeArrowheads="1"/>
          </p:cNvPicPr>
          <p:nvPr/>
        </p:nvPicPr>
        <p:blipFill>
          <a:blip r:embed="rId3"/>
          <a:srcRect/>
          <a:stretch>
            <a:fillRect/>
          </a:stretch>
        </p:blipFill>
        <p:spPr bwMode="auto">
          <a:xfrm>
            <a:off x="-25887" y="3495614"/>
            <a:ext cx="1653900" cy="1300192"/>
          </a:xfrm>
          <a:prstGeom prst="rect">
            <a:avLst/>
          </a:prstGeom>
          <a:noFill/>
        </p:spPr>
      </p:pic>
      <p:pic>
        <p:nvPicPr>
          <p:cNvPr id="18" name="Picture 4" descr="\\.PSF\Parallels Share\Virtualization Slides\Server-Physical-3U.png"/>
          <p:cNvPicPr>
            <a:picLocks noChangeAspect="1" noChangeArrowheads="1"/>
          </p:cNvPicPr>
          <p:nvPr/>
        </p:nvPicPr>
        <p:blipFill>
          <a:blip r:embed="rId3"/>
          <a:srcRect/>
          <a:stretch>
            <a:fillRect/>
          </a:stretch>
        </p:blipFill>
        <p:spPr bwMode="auto">
          <a:xfrm>
            <a:off x="692335" y="2988279"/>
            <a:ext cx="1653900" cy="1300192"/>
          </a:xfrm>
          <a:prstGeom prst="rect">
            <a:avLst/>
          </a:prstGeom>
          <a:noFill/>
        </p:spPr>
      </p:pic>
      <p:pic>
        <p:nvPicPr>
          <p:cNvPr id="19" name="Picture 4" descr="\\.PSF\Parallels Share\Virtualization Slides\Server-Physical-3U.png"/>
          <p:cNvPicPr>
            <a:picLocks noChangeAspect="1" noChangeArrowheads="1"/>
          </p:cNvPicPr>
          <p:nvPr/>
        </p:nvPicPr>
        <p:blipFill>
          <a:blip r:embed="rId3"/>
          <a:srcRect/>
          <a:stretch>
            <a:fillRect/>
          </a:stretch>
        </p:blipFill>
        <p:spPr bwMode="auto">
          <a:xfrm>
            <a:off x="1146300" y="3682185"/>
            <a:ext cx="1653900" cy="1300192"/>
          </a:xfrm>
          <a:prstGeom prst="rect">
            <a:avLst/>
          </a:prstGeom>
          <a:noFill/>
        </p:spPr>
      </p:pic>
      <p:pic>
        <p:nvPicPr>
          <p:cNvPr id="20" name="Picture 4" descr="\\.PSF\Parallels Share\Virtualization Slides\Server-Physical-3U.png"/>
          <p:cNvPicPr>
            <a:picLocks noChangeAspect="1" noChangeArrowheads="1"/>
          </p:cNvPicPr>
          <p:nvPr/>
        </p:nvPicPr>
        <p:blipFill>
          <a:blip r:embed="rId3"/>
          <a:srcRect/>
          <a:stretch>
            <a:fillRect/>
          </a:stretch>
        </p:blipFill>
        <p:spPr bwMode="auto">
          <a:xfrm>
            <a:off x="1705666" y="3033367"/>
            <a:ext cx="1653900" cy="1300192"/>
          </a:xfrm>
          <a:prstGeom prst="rect">
            <a:avLst/>
          </a:prstGeom>
          <a:noFill/>
        </p:spPr>
      </p:pic>
      <p:grpSp>
        <p:nvGrpSpPr>
          <p:cNvPr id="6" name="Group 76"/>
          <p:cNvGrpSpPr/>
          <p:nvPr/>
        </p:nvGrpSpPr>
        <p:grpSpPr>
          <a:xfrm>
            <a:off x="1786329" y="4223763"/>
            <a:ext cx="1653900" cy="1300192"/>
            <a:chOff x="1715527" y="3512257"/>
            <a:chExt cx="1653900" cy="1300192"/>
          </a:xfrm>
        </p:grpSpPr>
        <p:pic>
          <p:nvPicPr>
            <p:cNvPr id="22" name="Picture 4" descr="\\.PSF\Parallels Share\Virtualization Slides\Server-Physical-3U.png"/>
            <p:cNvPicPr>
              <a:picLocks noChangeAspect="1" noChangeArrowheads="1"/>
            </p:cNvPicPr>
            <p:nvPr/>
          </p:nvPicPr>
          <p:blipFill>
            <a:blip r:embed="rId3"/>
            <a:srcRect/>
            <a:stretch>
              <a:fillRect/>
            </a:stretch>
          </p:blipFill>
          <p:spPr bwMode="auto">
            <a:xfrm>
              <a:off x="1715527" y="3512257"/>
              <a:ext cx="1653900" cy="1300192"/>
            </a:xfrm>
            <a:prstGeom prst="rect">
              <a:avLst/>
            </a:prstGeom>
            <a:noFill/>
          </p:spPr>
        </p:pic>
        <p:pic>
          <p:nvPicPr>
            <p:cNvPr id="23" name="Picture 22" descr="IIS.png"/>
            <p:cNvPicPr>
              <a:picLocks noChangeAspect="1"/>
            </p:cNvPicPr>
            <p:nvPr/>
          </p:nvPicPr>
          <p:blipFill>
            <a:blip r:embed="rId8"/>
            <a:stretch>
              <a:fillRect/>
            </a:stretch>
          </p:blipFill>
          <p:spPr>
            <a:xfrm>
              <a:off x="2236433" y="3635975"/>
              <a:ext cx="578549" cy="429144"/>
            </a:xfrm>
            <a:prstGeom prst="rect">
              <a:avLst/>
            </a:prstGeom>
          </p:spPr>
        </p:pic>
      </p:grpSp>
      <p:pic>
        <p:nvPicPr>
          <p:cNvPr id="24" name="Picture 23" descr="SQL.png"/>
          <p:cNvPicPr>
            <a:picLocks noChangeAspect="1"/>
          </p:cNvPicPr>
          <p:nvPr/>
        </p:nvPicPr>
        <p:blipFill>
          <a:blip r:embed="rId9"/>
          <a:stretch>
            <a:fillRect/>
          </a:stretch>
        </p:blipFill>
        <p:spPr>
          <a:xfrm>
            <a:off x="1716226" y="3808870"/>
            <a:ext cx="580003" cy="405082"/>
          </a:xfrm>
          <a:prstGeom prst="rect">
            <a:avLst/>
          </a:prstGeom>
        </p:spPr>
      </p:pic>
      <p:pic>
        <p:nvPicPr>
          <p:cNvPr id="25" name="Picture 24" descr="IIS.png"/>
          <p:cNvPicPr>
            <a:picLocks noChangeAspect="1"/>
          </p:cNvPicPr>
          <p:nvPr/>
        </p:nvPicPr>
        <p:blipFill>
          <a:blip r:embed="rId8"/>
          <a:stretch>
            <a:fillRect/>
          </a:stretch>
        </p:blipFill>
        <p:spPr>
          <a:xfrm>
            <a:off x="506968" y="3621858"/>
            <a:ext cx="578549" cy="429144"/>
          </a:xfrm>
          <a:prstGeom prst="rect">
            <a:avLst/>
          </a:prstGeom>
        </p:spPr>
      </p:pic>
      <p:pic>
        <p:nvPicPr>
          <p:cNvPr id="26" name="Picture 25" descr="exc.png"/>
          <p:cNvPicPr>
            <a:picLocks noChangeAspect="1"/>
          </p:cNvPicPr>
          <p:nvPr/>
        </p:nvPicPr>
        <p:blipFill>
          <a:blip r:embed="rId10"/>
          <a:stretch>
            <a:fillRect/>
          </a:stretch>
        </p:blipFill>
        <p:spPr>
          <a:xfrm>
            <a:off x="1232228" y="3116806"/>
            <a:ext cx="578549" cy="429144"/>
          </a:xfrm>
          <a:prstGeom prst="rect">
            <a:avLst/>
          </a:prstGeom>
        </p:spPr>
      </p:pic>
      <p:grpSp>
        <p:nvGrpSpPr>
          <p:cNvPr id="9" name="Group 61"/>
          <p:cNvGrpSpPr/>
          <p:nvPr/>
        </p:nvGrpSpPr>
        <p:grpSpPr>
          <a:xfrm>
            <a:off x="3890402" y="3386903"/>
            <a:ext cx="2424228" cy="1794405"/>
            <a:chOff x="3897059" y="2866006"/>
            <a:chExt cx="2424228" cy="1794405"/>
          </a:xfrm>
        </p:grpSpPr>
        <p:pic>
          <p:nvPicPr>
            <p:cNvPr id="28" name="Picture 4" descr="\\.PSF\Parallels Share\Virtualization Slides\Server-Physical-3U.png"/>
            <p:cNvPicPr>
              <a:picLocks noChangeAspect="1" noChangeArrowheads="1"/>
            </p:cNvPicPr>
            <p:nvPr/>
          </p:nvPicPr>
          <p:blipFill>
            <a:blip r:embed="rId3"/>
            <a:srcRect/>
            <a:stretch>
              <a:fillRect/>
            </a:stretch>
          </p:blipFill>
          <p:spPr bwMode="auto">
            <a:xfrm>
              <a:off x="3897059" y="2866006"/>
              <a:ext cx="2424228" cy="1794405"/>
            </a:xfrm>
            <a:prstGeom prst="rect">
              <a:avLst/>
            </a:prstGeom>
            <a:noFill/>
          </p:spPr>
        </p:pic>
        <p:pic>
          <p:nvPicPr>
            <p:cNvPr id="29" name="Picture 2"/>
            <p:cNvPicPr>
              <a:picLocks noChangeAspect="1" noChangeArrowheads="1"/>
            </p:cNvPicPr>
            <p:nvPr/>
          </p:nvPicPr>
          <p:blipFill>
            <a:blip r:embed="rId4">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30" name="Picture 29" descr="exc.png"/>
          <p:cNvPicPr>
            <a:picLocks noChangeAspect="1"/>
          </p:cNvPicPr>
          <p:nvPr/>
        </p:nvPicPr>
        <p:blipFill>
          <a:blip r:embed="rId10"/>
          <a:stretch>
            <a:fillRect/>
          </a:stretch>
        </p:blipFill>
        <p:spPr>
          <a:xfrm>
            <a:off x="2883958" y="3648192"/>
            <a:ext cx="578549" cy="429144"/>
          </a:xfrm>
          <a:prstGeom prst="rect">
            <a:avLst/>
          </a:prstGeom>
        </p:spPr>
      </p:pic>
      <p:pic>
        <p:nvPicPr>
          <p:cNvPr id="31" name="Picture 30" descr="IIS.png"/>
          <p:cNvPicPr>
            <a:picLocks noChangeAspect="1"/>
          </p:cNvPicPr>
          <p:nvPr/>
        </p:nvPicPr>
        <p:blipFill>
          <a:blip r:embed="rId8"/>
          <a:stretch>
            <a:fillRect/>
          </a:stretch>
        </p:blipFill>
        <p:spPr>
          <a:xfrm>
            <a:off x="2277992" y="3159530"/>
            <a:ext cx="578549" cy="429144"/>
          </a:xfrm>
          <a:prstGeom prst="rect">
            <a:avLst/>
          </a:prstGeom>
        </p:spPr>
      </p:pic>
      <p:pic>
        <p:nvPicPr>
          <p:cNvPr id="32" name="Picture 31" descr="SQL.png"/>
          <p:cNvPicPr>
            <a:picLocks noChangeAspect="1"/>
          </p:cNvPicPr>
          <p:nvPr/>
        </p:nvPicPr>
        <p:blipFill>
          <a:blip r:embed="rId9"/>
          <a:stretch>
            <a:fillRect/>
          </a:stretch>
        </p:blipFill>
        <p:spPr>
          <a:xfrm>
            <a:off x="968572" y="4330511"/>
            <a:ext cx="580003" cy="405082"/>
          </a:xfrm>
          <a:prstGeom prst="rect">
            <a:avLst/>
          </a:prstGeom>
        </p:spPr>
      </p:pic>
      <p:pic>
        <p:nvPicPr>
          <p:cNvPr id="33" name="Picture 3" descr="\\showsrus\images\LOGOS\GEN_LOGO\L\Linux penguin.png"/>
          <p:cNvPicPr>
            <a:picLocks noChangeAspect="1" noChangeArrowheads="1"/>
          </p:cNvPicPr>
          <p:nvPr/>
        </p:nvPicPr>
        <p:blipFill>
          <a:blip r:embed="rId11" cstate="print"/>
          <a:srcRect/>
          <a:stretch>
            <a:fillRect/>
          </a:stretch>
        </p:blipFill>
        <p:spPr bwMode="auto">
          <a:xfrm>
            <a:off x="7043241" y="4335823"/>
            <a:ext cx="350683" cy="411967"/>
          </a:xfrm>
          <a:prstGeom prst="rect">
            <a:avLst/>
          </a:prstGeom>
          <a:noFill/>
          <a:scene3d>
            <a:camera prst="isometricOffAxis2Left"/>
            <a:lightRig rig="threePt" dir="t"/>
          </a:scene3d>
        </p:spPr>
      </p:pic>
      <p:pic>
        <p:nvPicPr>
          <p:cNvPr id="34" name="Picture 33" descr="Windows_Vista3.png"/>
          <p:cNvPicPr>
            <a:picLocks/>
          </p:cNvPicPr>
          <p:nvPr/>
        </p:nvPicPr>
        <p:blipFill>
          <a:blip r:embed="rId6" cstate="print"/>
          <a:srcRect r="76802" b="-2843"/>
          <a:stretch>
            <a:fillRect/>
          </a:stretch>
        </p:blipFill>
        <p:spPr>
          <a:xfrm>
            <a:off x="7060922" y="3752106"/>
            <a:ext cx="374225" cy="347067"/>
          </a:xfrm>
          <a:prstGeom prst="rect">
            <a:avLst/>
          </a:prstGeom>
          <a:scene3d>
            <a:camera prst="isometricOffAxis2Left"/>
            <a:lightRig rig="threePt" dir="t"/>
          </a:scene3d>
        </p:spPr>
      </p:pic>
      <p:sp>
        <p:nvSpPr>
          <p:cNvPr id="35" name="TextBox 34"/>
          <p:cNvSpPr txBox="1"/>
          <p:nvPr/>
        </p:nvSpPr>
        <p:spPr>
          <a:xfrm>
            <a:off x="6943584" y="2999540"/>
            <a:ext cx="657322" cy="343457"/>
          </a:xfrm>
          <a:prstGeom prst="rect">
            <a:avLst/>
          </a:prstGeom>
          <a:noFill/>
        </p:spPr>
        <p:txBody>
          <a:bodyPr wrap="square" rtlCol="0">
            <a:spAutoFit/>
            <a:scene3d>
              <a:camera prst="isometricLeftDown"/>
              <a:lightRig rig="threePt" dir="t"/>
            </a:scene3d>
          </a:bodyPr>
          <a:lstStyle/>
          <a:p>
            <a:pPr algn="l" rtl="0" fontAlgn="base">
              <a:spcBef>
                <a:spcPct val="0"/>
              </a:spcBef>
              <a:spcAft>
                <a:spcPct val="0"/>
              </a:spcAft>
            </a:pPr>
            <a:r>
              <a:rPr kumimoji="1" lang="en-US" sz="1200" b="1" kern="1200" dirty="0">
                <a:solidFill>
                  <a:prstClr val="black"/>
                </a:solidFill>
                <a:latin typeface="Segoe Semibold"/>
                <a:ea typeface="新細明體" charset="-120"/>
                <a:cs typeface="+mn-cs"/>
              </a:rPr>
              <a:t>.NET</a:t>
            </a:r>
            <a:endParaRPr kumimoji="1" lang="en-US" b="1" kern="1200" dirty="0">
              <a:solidFill>
                <a:prstClr val="black"/>
              </a:solidFill>
              <a:latin typeface="Segoe Semibold"/>
              <a:ea typeface="新細明體" charset="-120"/>
              <a:cs typeface="+mn-cs"/>
            </a:endParaRPr>
          </a:p>
        </p:txBody>
      </p:sp>
      <p:sp>
        <p:nvSpPr>
          <p:cNvPr id="36" name="Text Box 19"/>
          <p:cNvSpPr txBox="1">
            <a:spLocks noChangeArrowheads="1"/>
          </p:cNvSpPr>
          <p:nvPr/>
        </p:nvSpPr>
        <p:spPr bwMode="auto">
          <a:xfrm>
            <a:off x="7771705" y="4354750"/>
            <a:ext cx="830414"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rtl="0" fontAlgn="base">
              <a:lnSpc>
                <a:spcPct val="90000"/>
              </a:lnSpc>
              <a:spcBef>
                <a:spcPct val="50000"/>
              </a:spcBef>
              <a:spcAft>
                <a:spcPct val="0"/>
              </a:spcAft>
              <a:defRPr/>
            </a:pPr>
            <a:r>
              <a:rPr kumimoji="1" lang="en-US" sz="1500" b="1" kern="1200" dirty="0">
                <a:solidFill>
                  <a:prstClr val="black"/>
                </a:solidFill>
                <a:latin typeface="Segoe Semibold" pitchFamily="34" charset="0"/>
                <a:ea typeface="新細明體" charset="-120"/>
                <a:cs typeface="+mn-cs"/>
              </a:rPr>
              <a:t>SQL</a:t>
            </a:r>
          </a:p>
        </p:txBody>
      </p:sp>
      <p:sp>
        <p:nvSpPr>
          <p:cNvPr id="37" name="Text Box 19"/>
          <p:cNvSpPr txBox="1">
            <a:spLocks noChangeArrowheads="1"/>
          </p:cNvSpPr>
          <p:nvPr/>
        </p:nvSpPr>
        <p:spPr bwMode="auto">
          <a:xfrm>
            <a:off x="7732584" y="3101114"/>
            <a:ext cx="797284" cy="3554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rtl="0" fontAlgn="base">
              <a:lnSpc>
                <a:spcPct val="90000"/>
              </a:lnSpc>
              <a:spcBef>
                <a:spcPct val="50000"/>
              </a:spcBef>
              <a:spcAft>
                <a:spcPct val="0"/>
              </a:spcAft>
              <a:defRPr/>
            </a:pPr>
            <a:r>
              <a:rPr kumimoji="1" lang="en-US" sz="1900" b="1" kern="1200" dirty="0">
                <a:solidFill>
                  <a:prstClr val="black"/>
                </a:solidFill>
                <a:latin typeface="Segoe Semibold" pitchFamily="34" charset="0"/>
                <a:ea typeface="新細明體" charset="-120"/>
                <a:cs typeface="+mn-cs"/>
              </a:rPr>
              <a:t>IIS</a:t>
            </a:r>
          </a:p>
        </p:txBody>
      </p:sp>
      <p:sp>
        <p:nvSpPr>
          <p:cNvPr id="38" name="Text Box 19"/>
          <p:cNvSpPr txBox="1">
            <a:spLocks noChangeArrowheads="1"/>
          </p:cNvSpPr>
          <p:nvPr/>
        </p:nvSpPr>
        <p:spPr bwMode="auto">
          <a:xfrm>
            <a:off x="7494539" y="3754606"/>
            <a:ext cx="1345095" cy="300082"/>
          </a:xfrm>
          <a:prstGeom prst="rect">
            <a:avLst/>
          </a:prstGeom>
          <a:noFill/>
          <a:ln w="9525">
            <a:noFill/>
            <a:miter lim="800000"/>
            <a:headEnd/>
            <a:tailEnd/>
          </a:ln>
          <a:effectLst>
            <a:prstShdw prst="shdw17" dist="17961" dir="2700000">
              <a:srgbClr val="323232"/>
            </a:prstShdw>
          </a:effectLst>
        </p:spPr>
        <p:txBody>
          <a:bodyPr wrap="square">
            <a:spAutoFit/>
            <a:scene3d>
              <a:camera prst="isometricRightUp"/>
              <a:lightRig rig="threePt" dir="t"/>
            </a:scene3d>
          </a:bodyPr>
          <a:lstStyle/>
          <a:p>
            <a:pPr algn="ctr" rtl="0" fontAlgn="base">
              <a:lnSpc>
                <a:spcPct val="90000"/>
              </a:lnSpc>
              <a:spcBef>
                <a:spcPct val="50000"/>
              </a:spcBef>
              <a:spcAft>
                <a:spcPct val="0"/>
              </a:spcAft>
              <a:defRPr/>
            </a:pPr>
            <a:r>
              <a:rPr kumimoji="1" lang="en-US" sz="1500" b="1" kern="1200" dirty="0">
                <a:solidFill>
                  <a:prstClr val="black"/>
                </a:solidFill>
                <a:latin typeface="Segoe Semibold" pitchFamily="34" charset="0"/>
                <a:ea typeface="新細明體" charset="-120"/>
                <a:cs typeface="+mn-cs"/>
              </a:rPr>
              <a:t>Exchange</a:t>
            </a:r>
          </a:p>
        </p:txBody>
      </p:sp>
      <p:grpSp>
        <p:nvGrpSpPr>
          <p:cNvPr id="21" name="Group 75"/>
          <p:cNvGrpSpPr/>
          <p:nvPr/>
        </p:nvGrpSpPr>
        <p:grpSpPr>
          <a:xfrm>
            <a:off x="1944920" y="3479844"/>
            <a:ext cx="971279" cy="694021"/>
            <a:chOff x="1746522" y="2725806"/>
            <a:chExt cx="971279" cy="694021"/>
          </a:xfrm>
        </p:grpSpPr>
        <p:pic>
          <p:nvPicPr>
            <p:cNvPr id="40" name="Picture 39" descr="Windows_Vista3.png"/>
            <p:cNvPicPr>
              <a:picLocks/>
            </p:cNvPicPr>
            <p:nvPr/>
          </p:nvPicPr>
          <p:blipFill>
            <a:blip r:embed="rId12" cstate="print"/>
            <a:srcRect r="76802" b="-2843"/>
            <a:stretch>
              <a:fillRect/>
            </a:stretch>
          </p:blipFill>
          <p:spPr>
            <a:xfrm>
              <a:off x="2510457" y="3227530"/>
              <a:ext cx="207344" cy="192297"/>
            </a:xfrm>
            <a:prstGeom prst="rect">
              <a:avLst/>
            </a:prstGeom>
            <a:scene3d>
              <a:camera prst="isometricOffAxis2Left"/>
              <a:lightRig rig="threePt" dir="t"/>
            </a:scene3d>
          </p:spPr>
        </p:pic>
        <p:sp>
          <p:nvSpPr>
            <p:cNvPr id="41" name="TextBox 40"/>
            <p:cNvSpPr txBox="1"/>
            <p:nvPr/>
          </p:nvSpPr>
          <p:spPr>
            <a:xfrm>
              <a:off x="1746522" y="2725806"/>
              <a:ext cx="696295" cy="261610"/>
            </a:xfrm>
            <a:prstGeom prst="rect">
              <a:avLst/>
            </a:prstGeom>
            <a:noFill/>
          </p:spPr>
          <p:txBody>
            <a:bodyPr wrap="square" rtlCol="0">
              <a:spAutoFit/>
              <a:scene3d>
                <a:camera prst="isometricLeftDown"/>
                <a:lightRig rig="threePt" dir="t"/>
              </a:scene3d>
            </a:bodyPr>
            <a:lstStyle/>
            <a:p>
              <a:pPr algn="l" rtl="0" fontAlgn="base">
                <a:spcBef>
                  <a:spcPct val="0"/>
                </a:spcBef>
                <a:spcAft>
                  <a:spcPct val="0"/>
                </a:spcAft>
              </a:pPr>
              <a:r>
                <a:rPr kumimoji="1" lang="en-US" sz="1050" b="1" kern="1200" dirty="0">
                  <a:solidFill>
                    <a:srgbClr val="1F497D"/>
                  </a:solidFill>
                  <a:effectLst>
                    <a:outerShdw blurRad="38100" dist="38100" dir="2700000" algn="tl">
                      <a:srgbClr val="000000">
                        <a:alpha val="43137"/>
                      </a:srgbClr>
                    </a:outerShdw>
                  </a:effectLst>
                  <a:latin typeface="Segoe Semibold"/>
                  <a:ea typeface="新細明體" charset="-120"/>
                  <a:cs typeface="+mn-cs"/>
                </a:rPr>
                <a:t>.NET</a:t>
              </a:r>
              <a:endParaRPr kumimoji="1" lang="en-US" b="1" kern="1200" dirty="0">
                <a:solidFill>
                  <a:srgbClr val="1F497D"/>
                </a:solidFill>
                <a:effectLst>
                  <a:outerShdw blurRad="38100" dist="38100" dir="2700000" algn="tl">
                    <a:srgbClr val="000000">
                      <a:alpha val="43137"/>
                    </a:srgbClr>
                  </a:outerShdw>
                </a:effectLst>
                <a:latin typeface="Segoe Semibold"/>
                <a:ea typeface="新細明體" charset="-120"/>
                <a:cs typeface="+mn-cs"/>
              </a:endParaRPr>
            </a:p>
          </p:txBody>
        </p:sp>
        <p:pic>
          <p:nvPicPr>
            <p:cNvPr id="42" name="Picture 41" descr="Windows_Vista3.png"/>
            <p:cNvPicPr>
              <a:picLocks/>
            </p:cNvPicPr>
            <p:nvPr/>
          </p:nvPicPr>
          <p:blipFill>
            <a:blip r:embed="rId12" cstate="print"/>
            <a:srcRect r="76802" b="-2843"/>
            <a:stretch>
              <a:fillRect/>
            </a:stretch>
          </p:blipFill>
          <p:spPr>
            <a:xfrm>
              <a:off x="2110407" y="2884630"/>
              <a:ext cx="207344" cy="192297"/>
            </a:xfrm>
            <a:prstGeom prst="rect">
              <a:avLst/>
            </a:prstGeom>
            <a:scene3d>
              <a:camera prst="isometricOffAxis2Left"/>
              <a:lightRig rig="threePt" dir="t"/>
            </a:scene3d>
          </p:spPr>
        </p:pic>
      </p:grpSp>
      <p:pic>
        <p:nvPicPr>
          <p:cNvPr id="43" name="Picture 3" descr="\\showsrus\images\LOGOS\GEN_LOGO\L\Linux penguin.png"/>
          <p:cNvPicPr>
            <a:picLocks noChangeAspect="1" noChangeArrowheads="1"/>
          </p:cNvPicPr>
          <p:nvPr/>
        </p:nvPicPr>
        <p:blipFill>
          <a:blip r:embed="rId13" cstate="print"/>
          <a:srcRect/>
          <a:stretch>
            <a:fillRect/>
          </a:stretch>
        </p:blipFill>
        <p:spPr bwMode="auto">
          <a:xfrm>
            <a:off x="803068" y="4598692"/>
            <a:ext cx="190809" cy="224154"/>
          </a:xfrm>
          <a:prstGeom prst="rect">
            <a:avLst/>
          </a:prstGeom>
          <a:noFill/>
          <a:scene3d>
            <a:camera prst="isometricOffAxis2Left"/>
            <a:lightRig rig="threePt" dir="t"/>
          </a:scene3d>
        </p:spPr>
      </p:pic>
      <p:pic>
        <p:nvPicPr>
          <p:cNvPr id="45" name="Picture 2" descr="C:\Program Files\Microsoft Resource DVD Artwork\DVD_ART\BoxShots_Logos\System Center\System Center logo w.png"/>
          <p:cNvPicPr>
            <a:picLocks noChangeArrowheads="1"/>
          </p:cNvPicPr>
          <p:nvPr/>
        </p:nvPicPr>
        <p:blipFill>
          <a:blip r:embed="rId14" cstate="print"/>
          <a:srcRect/>
          <a:stretch>
            <a:fillRect/>
          </a:stretch>
        </p:blipFill>
        <p:spPr bwMode="auto">
          <a:xfrm>
            <a:off x="6562266" y="5521214"/>
            <a:ext cx="1574955" cy="356289"/>
          </a:xfrm>
          <a:prstGeom prst="rect">
            <a:avLst/>
          </a:prstGeom>
          <a:noFill/>
          <a:effectLst>
            <a:outerShdw blurRad="393700" dir="2400000" sx="107000" sy="107000" algn="tl" rotWithShape="0">
              <a:prstClr val="black"/>
            </a:outerShdw>
          </a:effectLst>
        </p:spPr>
      </p:pic>
      <p:grpSp>
        <p:nvGrpSpPr>
          <p:cNvPr id="27" name="群組 54"/>
          <p:cNvGrpSpPr/>
          <p:nvPr/>
        </p:nvGrpSpPr>
        <p:grpSpPr>
          <a:xfrm>
            <a:off x="198694" y="2598596"/>
            <a:ext cx="3724536" cy="2905923"/>
            <a:chOff x="198694" y="2598596"/>
            <a:chExt cx="3724536" cy="2905923"/>
          </a:xfrm>
        </p:grpSpPr>
        <p:sp>
          <p:nvSpPr>
            <p:cNvPr id="47" name="TextBox 155"/>
            <p:cNvSpPr txBox="1"/>
            <p:nvPr/>
          </p:nvSpPr>
          <p:spPr>
            <a:xfrm>
              <a:off x="198694" y="3192956"/>
              <a:ext cx="1011816" cy="437043"/>
            </a:xfrm>
            <a:prstGeom prst="rect">
              <a:avLst/>
            </a:prstGeom>
            <a:noFill/>
          </p:spPr>
          <p:txBody>
            <a:bodyPr wrap="none" rtlCol="0">
              <a:spAutoFit/>
            </a:bodyPr>
            <a:lstStyle/>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9%</a:t>
              </a:r>
            </a:p>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sp>
          <p:nvSpPr>
            <p:cNvPr id="49" name="TextBox 159"/>
            <p:cNvSpPr txBox="1"/>
            <p:nvPr/>
          </p:nvSpPr>
          <p:spPr>
            <a:xfrm>
              <a:off x="1969128" y="2766236"/>
              <a:ext cx="1011816" cy="437043"/>
            </a:xfrm>
            <a:prstGeom prst="rect">
              <a:avLst/>
            </a:prstGeom>
            <a:noFill/>
          </p:spPr>
          <p:txBody>
            <a:bodyPr wrap="none" rtlCol="0">
              <a:spAutoFit/>
            </a:bodyPr>
            <a:lstStyle/>
            <a:p>
              <a:pPr algn="ctr" rtl="0" fontAlgn="base">
                <a:lnSpc>
                  <a:spcPct val="80000"/>
                </a:lnSpc>
                <a:spcBef>
                  <a:spcPct val="0"/>
                </a:spcBef>
                <a:spcAft>
                  <a:spcPct val="0"/>
                </a:spcAft>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6%</a:t>
              </a:r>
            </a:p>
            <a:p>
              <a:pPr algn="ctr" rtl="0" fontAlgn="base">
                <a:lnSpc>
                  <a:spcPct val="80000"/>
                </a:lnSpc>
                <a:spcBef>
                  <a:spcPct val="0"/>
                </a:spcBef>
                <a:spcAft>
                  <a:spcPct val="0"/>
                </a:spcAft>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sp>
          <p:nvSpPr>
            <p:cNvPr id="50" name="TextBox 160"/>
            <p:cNvSpPr txBox="1"/>
            <p:nvPr/>
          </p:nvSpPr>
          <p:spPr>
            <a:xfrm>
              <a:off x="438674" y="4869356"/>
              <a:ext cx="1011815" cy="437043"/>
            </a:xfrm>
            <a:prstGeom prst="rect">
              <a:avLst/>
            </a:prstGeom>
            <a:noFill/>
          </p:spPr>
          <p:txBody>
            <a:bodyPr wrap="none" rtlCol="0">
              <a:spAutoFit/>
            </a:bodyPr>
            <a:lstStyle/>
            <a:p>
              <a:pPr algn="ctr" rtl="0" fontAlgn="base">
                <a:lnSpc>
                  <a:spcPct val="80000"/>
                </a:lnSpc>
                <a:spcBef>
                  <a:spcPct val="0"/>
                </a:spcBef>
                <a:spcAft>
                  <a:spcPct val="0"/>
                </a:spcAft>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30%</a:t>
              </a:r>
            </a:p>
            <a:p>
              <a:pPr algn="ctr" rtl="0" fontAlgn="base">
                <a:lnSpc>
                  <a:spcPct val="80000"/>
                </a:lnSpc>
                <a:spcBef>
                  <a:spcPct val="0"/>
                </a:spcBef>
                <a:spcAft>
                  <a:spcPct val="0"/>
                </a:spcAft>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sp>
          <p:nvSpPr>
            <p:cNvPr id="51" name="TextBox 155"/>
            <p:cNvSpPr txBox="1"/>
            <p:nvPr/>
          </p:nvSpPr>
          <p:spPr>
            <a:xfrm>
              <a:off x="1113094" y="2598596"/>
              <a:ext cx="1011816" cy="437043"/>
            </a:xfrm>
            <a:prstGeom prst="rect">
              <a:avLst/>
            </a:prstGeom>
            <a:noFill/>
          </p:spPr>
          <p:txBody>
            <a:bodyPr wrap="none" rtlCol="0">
              <a:spAutoFit/>
            </a:bodyPr>
            <a:lstStyle/>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10%</a:t>
              </a:r>
            </a:p>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sp>
          <p:nvSpPr>
            <p:cNvPr id="52" name="TextBox 155"/>
            <p:cNvSpPr txBox="1"/>
            <p:nvPr/>
          </p:nvSpPr>
          <p:spPr>
            <a:xfrm>
              <a:off x="2042734" y="5067476"/>
              <a:ext cx="1011816" cy="437043"/>
            </a:xfrm>
            <a:prstGeom prst="rect">
              <a:avLst/>
            </a:prstGeom>
            <a:noFill/>
          </p:spPr>
          <p:txBody>
            <a:bodyPr wrap="none" rtlCol="0">
              <a:spAutoFit/>
            </a:bodyPr>
            <a:lstStyle/>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5%</a:t>
              </a:r>
            </a:p>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sp>
          <p:nvSpPr>
            <p:cNvPr id="53" name="TextBox 155"/>
            <p:cNvSpPr txBox="1"/>
            <p:nvPr/>
          </p:nvSpPr>
          <p:spPr>
            <a:xfrm>
              <a:off x="2911414" y="3269156"/>
              <a:ext cx="1011816" cy="437043"/>
            </a:xfrm>
            <a:prstGeom prst="rect">
              <a:avLst/>
            </a:prstGeom>
            <a:noFill/>
          </p:spPr>
          <p:txBody>
            <a:bodyPr wrap="none" rtlCol="0">
              <a:spAutoFit/>
            </a:bodyPr>
            <a:lstStyle/>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17%</a:t>
              </a:r>
            </a:p>
            <a:p>
              <a:pPr algn="ctr" rtl="0">
                <a:lnSpc>
                  <a:spcPct val="80000"/>
                </a:lnSpc>
                <a:defRPr/>
              </a:pPr>
              <a:r>
                <a:rPr kumimoji="1" lang="en-US" sz="1400" kern="1200" dirty="0">
                  <a:gradFill flip="none" rotWithShape="1">
                    <a:gsLst>
                      <a:gs pos="26000">
                        <a:prstClr val="white">
                          <a:lumMod val="75000"/>
                        </a:prstClr>
                      </a:gs>
                      <a:gs pos="50000">
                        <a:prstClr val="white">
                          <a:shade val="100000"/>
                          <a:satMod val="115000"/>
                        </a:prstClr>
                      </a:gs>
                    </a:gsLst>
                    <a:lin ang="16200000" scaled="1"/>
                    <a:tileRect/>
                  </a:gradFill>
                  <a:effectLst>
                    <a:outerShdw blurRad="203200" dist="38100" dir="2700000" algn="tl">
                      <a:srgbClr val="000000"/>
                    </a:outerShdw>
                  </a:effectLst>
                  <a:latin typeface="Arial" charset="0"/>
                  <a:ea typeface="新細明體" charset="-120"/>
                  <a:cs typeface="+mn-cs"/>
                </a:rPr>
                <a:t>Utilization </a:t>
              </a:r>
            </a:p>
          </p:txBody>
        </p:sp>
      </p:grpSp>
      <p:sp>
        <p:nvSpPr>
          <p:cNvPr id="54" name="Rectangle 18"/>
          <p:cNvSpPr>
            <a:spLocks noChangeArrowheads="1"/>
          </p:cNvSpPr>
          <p:nvPr/>
        </p:nvSpPr>
        <p:spPr bwMode="auto">
          <a:xfrm>
            <a:off x="326708" y="1379538"/>
            <a:ext cx="3673788" cy="1295739"/>
          </a:xfrm>
          <a:prstGeom prst="rect">
            <a:avLst/>
          </a:prstGeom>
          <a:noFill/>
          <a:ln w="9525">
            <a:noFill/>
            <a:miter lim="800000"/>
            <a:headEnd/>
            <a:tailEnd/>
          </a:ln>
        </p:spPr>
        <p:txBody>
          <a:bodyPr wrap="square">
            <a:spAutoFit/>
          </a:bodyPr>
          <a:lstStyle/>
          <a:p>
            <a:pPr algn="l" rtl="0" eaLnBrk="0" fontAlgn="base" hangingPunct="0">
              <a:spcBef>
                <a:spcPct val="20000"/>
              </a:spcBef>
              <a:spcAft>
                <a:spcPct val="0"/>
              </a:spcAft>
            </a:pPr>
            <a:r>
              <a:rPr lang="zh-TW" altLang="en-US" sz="1700" b="1" kern="1200" dirty="0">
                <a:solidFill>
                  <a:prstClr val="white"/>
                </a:solidFill>
                <a:latin typeface="Arial" charset="0"/>
                <a:ea typeface="微軟正黑體" pitchFamily="34" charset="-120"/>
                <a:cs typeface="+mn-cs"/>
              </a:rPr>
              <a:t>面臨的挑戰</a:t>
            </a:r>
            <a:r>
              <a:rPr lang="en-US" altLang="zh-TW" sz="1700" b="1" kern="1200" dirty="0">
                <a:solidFill>
                  <a:prstClr val="white"/>
                </a:solidFill>
                <a:latin typeface="Arial" charset="0"/>
                <a:ea typeface="新細明體" charset="-120"/>
                <a:cs typeface="+mn-cs"/>
              </a:rPr>
              <a:t>:</a:t>
            </a:r>
          </a:p>
          <a:p>
            <a:pPr algn="l" rtl="0" eaLnBrk="0" fontAlgn="base" hangingPunct="0">
              <a:spcBef>
                <a:spcPct val="20000"/>
              </a:spcBef>
              <a:spcAft>
                <a:spcPct val="0"/>
              </a:spcAft>
            </a:pPr>
            <a:r>
              <a:rPr lang="zh-TW" altLang="en-US" sz="1700" b="1" kern="1200" dirty="0">
                <a:solidFill>
                  <a:prstClr val="white"/>
                </a:solidFill>
                <a:latin typeface="微軟正黑體" pitchFamily="34" charset="-120"/>
                <a:ea typeface="微軟正黑體" pitchFamily="34" charset="-120"/>
                <a:cs typeface="+mn-cs"/>
              </a:rPr>
              <a:t>伺服器使用率偏低</a:t>
            </a:r>
            <a:endParaRPr lang="en-US" altLang="zh-TW" sz="1700" b="1" kern="1200" dirty="0">
              <a:solidFill>
                <a:prstClr val="white"/>
              </a:solidFill>
              <a:latin typeface="微軟正黑體" pitchFamily="34" charset="-120"/>
              <a:ea typeface="微軟正黑體" pitchFamily="34" charset="-120"/>
              <a:cs typeface="+mn-cs"/>
            </a:endParaRPr>
          </a:p>
          <a:p>
            <a:pPr algn="l" rtl="0" eaLnBrk="0" fontAlgn="base" hangingPunct="0">
              <a:spcBef>
                <a:spcPct val="20000"/>
              </a:spcBef>
              <a:spcAft>
                <a:spcPct val="0"/>
              </a:spcAft>
            </a:pPr>
            <a:r>
              <a:rPr lang="zh-TW" altLang="en-US" sz="1700" b="1" kern="1200" dirty="0">
                <a:solidFill>
                  <a:prstClr val="white"/>
                </a:solidFill>
                <a:latin typeface="微軟正黑體" pitchFamily="34" charset="-120"/>
                <a:ea typeface="微軟正黑體" pitchFamily="34" charset="-120"/>
                <a:cs typeface="+mn-cs"/>
              </a:rPr>
              <a:t>無法面對快速變化的效能需求</a:t>
            </a:r>
            <a:endParaRPr lang="en-US" altLang="zh-TW" sz="1700" b="1" kern="1200" dirty="0">
              <a:solidFill>
                <a:prstClr val="white"/>
              </a:solidFill>
              <a:latin typeface="微軟正黑體" pitchFamily="34" charset="-120"/>
              <a:ea typeface="微軟正黑體" pitchFamily="34" charset="-120"/>
              <a:cs typeface="+mn-cs"/>
            </a:endParaRPr>
          </a:p>
          <a:p>
            <a:pPr algn="l" rtl="0" eaLnBrk="0" fontAlgn="base" hangingPunct="0">
              <a:spcBef>
                <a:spcPct val="20000"/>
              </a:spcBef>
              <a:spcAft>
                <a:spcPct val="0"/>
              </a:spcAft>
            </a:pPr>
            <a:r>
              <a:rPr lang="zh-TW" altLang="en-US" sz="1700" b="1" kern="1200" dirty="0">
                <a:solidFill>
                  <a:prstClr val="white"/>
                </a:solidFill>
                <a:latin typeface="微軟正黑體" pitchFamily="34" charset="-120"/>
                <a:ea typeface="微軟正黑體" pitchFamily="34" charset="-120"/>
                <a:cs typeface="+mn-cs"/>
              </a:rPr>
              <a:t>無法加快測試環境建置流程時間</a:t>
            </a:r>
            <a:endParaRPr lang="en-US" altLang="zh-TW" sz="1700" b="1" kern="1200" dirty="0">
              <a:solidFill>
                <a:prstClr val="white"/>
              </a:solidFill>
              <a:latin typeface="微軟正黑體" pitchFamily="34" charset="-120"/>
              <a:ea typeface="微軟正黑體" pitchFamily="34" charset="-120"/>
              <a:cs typeface="+mn-cs"/>
            </a:endParaRPr>
          </a:p>
        </p:txBody>
      </p:sp>
      <p:sp>
        <p:nvSpPr>
          <p:cNvPr id="56" name="Title 47"/>
          <p:cNvSpPr>
            <a:spLocks noGrp="1"/>
          </p:cNvSpPr>
          <p:nvPr>
            <p:ph type="title"/>
          </p:nvPr>
        </p:nvSpPr>
        <p:spPr>
          <a:xfrm>
            <a:off x="266700" y="442305"/>
            <a:ext cx="8877300" cy="733425"/>
          </a:xfrm>
        </p:spPr>
        <p:txBody>
          <a:bodyPr>
            <a:noAutofit/>
          </a:bodyPr>
          <a:lstStyle/>
          <a:p>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伺服器虛擬化帶來的效益</a:t>
            </a:r>
            <a:r>
              <a:rPr lang="en-US" altLang="zh-TW" sz="3600" b="1" spc="-10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
            </a:r>
            <a:br>
              <a:rPr lang="en-US" altLang="zh-TW" sz="3600" b="1" spc="-100" dirty="0" smtClean="0">
                <a:ln>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br>
            <a:r>
              <a:rPr kumimoji="1" lang="zh-TW" altLang="en-US" sz="3200" cap="all" dirty="0" smtClean="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rPr>
              <a:t>整體持有成本、提高效率</a:t>
            </a:r>
            <a:endParaRPr kumimoji="1" lang="en-US" altLang="zh-CN" sz="3200" cap="all" dirty="0" smtClean="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childTnLst>
                                </p:cTn>
                              </p:par>
                              <p:par>
                                <p:cTn id="60" presetID="22" presetClass="entr" presetSubtype="8"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p:stCondLst>
                              <p:cond delay="1000"/>
                            </p:stCondLst>
                            <p:childTnLst>
                              <p:par>
                                <p:cTn id="64" presetID="63" presetClass="path" presetSubtype="0" accel="50000" decel="50000" fill="hold" nodeType="afterEffect">
                                  <p:stCondLst>
                                    <p:cond delay="0"/>
                                  </p:stCondLst>
                                  <p:childTnLst>
                                    <p:animMotion origin="layout" path="M -2.22222E-6 4.07407E-6 L 0.69462 -0.00417 " pathEditMode="relative" rAng="0" ptsTypes="AA">
                                      <p:cBhvr>
                                        <p:cTn id="65" dur="2000" fill="hold"/>
                                        <p:tgtEl>
                                          <p:spTgt spid="32"/>
                                        </p:tgtEl>
                                        <p:attrNameLst>
                                          <p:attrName>ppt_x</p:attrName>
                                          <p:attrName>ppt_y</p:attrName>
                                        </p:attrNameLst>
                                      </p:cBhvr>
                                      <p:rCtr x="347" y="-2"/>
                                    </p:animMotion>
                                  </p:childTnLst>
                                </p:cTn>
                              </p:par>
                              <p:par>
                                <p:cTn id="66" presetID="10" presetClass="exit" presetSubtype="0" fill="hold" nodeType="withEffect">
                                  <p:stCondLst>
                                    <p:cond delay="0"/>
                                  </p:stCondLst>
                                  <p:childTnLst>
                                    <p:animEffect transition="out" filter="fade">
                                      <p:cBhvr>
                                        <p:cTn id="67" dur="2000"/>
                                        <p:tgtEl>
                                          <p:spTgt spid="43"/>
                                        </p:tgtEl>
                                      </p:cBhvr>
                                    </p:animEffect>
                                    <p:set>
                                      <p:cBhvr>
                                        <p:cTn id="68" dur="1" fill="hold">
                                          <p:stCondLst>
                                            <p:cond delay="1999"/>
                                          </p:stCondLst>
                                        </p:cTn>
                                        <p:tgtEl>
                                          <p:spTgt spid="43"/>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2.22222E-6 -4.44444E-6 L 0.55208 0.00278 " pathEditMode="relative" rAng="0" ptsTypes="AA">
                                      <p:cBhvr>
                                        <p:cTn id="70" dur="2000" fill="hold"/>
                                        <p:tgtEl>
                                          <p:spTgt spid="31"/>
                                        </p:tgtEl>
                                        <p:attrNameLst>
                                          <p:attrName>ppt_x</p:attrName>
                                          <p:attrName>ppt_y</p:attrName>
                                        </p:attrNameLst>
                                      </p:cBhvr>
                                      <p:rCtr x="276" y="1"/>
                                    </p:animMotion>
                                  </p:childTnLst>
                                </p:cTn>
                              </p:par>
                              <p:par>
                                <p:cTn id="71" presetID="63" presetClass="path" presetSubtype="0" accel="50000" decel="50000" fill="hold" nodeType="withEffect">
                                  <p:stCondLst>
                                    <p:cond delay="0"/>
                                  </p:stCondLst>
                                  <p:childTnLst>
                                    <p:animMotion origin="layout" path="M 2.77778E-6 -7.40741E-7 L 0.48923 -0.00301 " pathEditMode="relative" rAng="0" ptsTypes="AA">
                                      <p:cBhvr>
                                        <p:cTn id="72" dur="2000" fill="hold"/>
                                        <p:tgtEl>
                                          <p:spTgt spid="30"/>
                                        </p:tgtEl>
                                        <p:attrNameLst>
                                          <p:attrName>ppt_x</p:attrName>
                                          <p:attrName>ppt_y</p:attrName>
                                        </p:attrNameLst>
                                      </p:cBhvr>
                                      <p:rCtr x="245" y="-2"/>
                                    </p:animMotion>
                                  </p:childTnLst>
                                </p:cTn>
                              </p:par>
                              <p:par>
                                <p:cTn id="73" presetID="10" presetClass="exit" presetSubtype="0" fill="hold" nodeType="withEffect">
                                  <p:stCondLst>
                                    <p:cond delay="0"/>
                                  </p:stCondLst>
                                  <p:childTnLst>
                                    <p:animEffect transition="out" filter="fade">
                                      <p:cBhvr>
                                        <p:cTn id="74" dur="2000"/>
                                        <p:tgtEl>
                                          <p:spTgt spid="21"/>
                                        </p:tgtEl>
                                      </p:cBhvr>
                                    </p:animEffect>
                                    <p:set>
                                      <p:cBhvr>
                                        <p:cTn id="75" dur="1" fill="hold">
                                          <p:stCondLst>
                                            <p:cond delay="1999"/>
                                          </p:stCondLst>
                                        </p:cTn>
                                        <p:tgtEl>
                                          <p:spTgt spid="21"/>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000"/>
                                        <p:tgtEl>
                                          <p:spTgt spid="4"/>
                                        </p:tgtEl>
                                      </p:cBhvr>
                                    </p:animEffect>
                                  </p:childTnLst>
                                </p:cTn>
                              </p:par>
                              <p:par>
                                <p:cTn id="79" presetID="10"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1000"/>
                                        <p:tgtEl>
                                          <p:spTgt spid="3"/>
                                        </p:tgtEl>
                                      </p:cBhvr>
                                    </p:animEffect>
                                  </p:childTnLst>
                                </p:cTn>
                              </p:par>
                            </p:childTnLst>
                          </p:cTn>
                        </p:par>
                        <p:par>
                          <p:cTn id="82" fill="hold">
                            <p:stCondLst>
                              <p:cond delay="3000"/>
                            </p:stCondLst>
                            <p:childTnLst>
                              <p:par>
                                <p:cTn id="83" presetID="10" presetClass="exit" presetSubtype="0" fill="hold" nodeType="afterEffect">
                                  <p:stCondLst>
                                    <p:cond delay="0"/>
                                  </p:stCondLst>
                                  <p:childTnLst>
                                    <p:animEffect transition="out" filter="fad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53" presetClass="entr" presetSubtype="0"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500" fill="hold"/>
                                        <p:tgtEl>
                                          <p:spTgt spid="36"/>
                                        </p:tgtEl>
                                        <p:attrNameLst>
                                          <p:attrName>ppt_w</p:attrName>
                                        </p:attrNameLst>
                                      </p:cBhvr>
                                      <p:tavLst>
                                        <p:tav tm="0">
                                          <p:val>
                                            <p:fltVal val="0"/>
                                          </p:val>
                                        </p:tav>
                                        <p:tav tm="100000">
                                          <p:val>
                                            <p:strVal val="#ppt_w"/>
                                          </p:val>
                                        </p:tav>
                                      </p:tavLst>
                                    </p:anim>
                                    <p:anim calcmode="lin" valueType="num">
                                      <p:cBhvr>
                                        <p:cTn id="95" dur="500" fill="hold"/>
                                        <p:tgtEl>
                                          <p:spTgt spid="36"/>
                                        </p:tgtEl>
                                        <p:attrNameLst>
                                          <p:attrName>ppt_h</p:attrName>
                                        </p:attrNameLst>
                                      </p:cBhvr>
                                      <p:tavLst>
                                        <p:tav tm="0">
                                          <p:val>
                                            <p:fltVal val="0"/>
                                          </p:val>
                                        </p:tav>
                                        <p:tav tm="100000">
                                          <p:val>
                                            <p:strVal val="#ppt_h"/>
                                          </p:val>
                                        </p:tav>
                                      </p:tavLst>
                                    </p:anim>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childTnLst>
                                </p:cTn>
                              </p:par>
                              <p:par>
                                <p:cTn id="108" presetID="10" presetClass="entr" presetSubtype="0" fill="hold"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1000"/>
                                        <p:tgtEl>
                                          <p:spTgt spid="13"/>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10" presetClass="entr" presetSubtype="0" fill="hold"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childTnLst>
                                </p:cTn>
                              </p:par>
                              <p:par>
                                <p:cTn id="119" presetID="20" presetClass="entr" presetSubtype="0" fill="hold" nodeType="withEffect">
                                  <p:stCondLst>
                                    <p:cond delay="0"/>
                                  </p:stCondLst>
                                  <p:childTnLst>
                                    <p:set>
                                      <p:cBhvr>
                                        <p:cTn id="120" dur="1" fill="hold">
                                          <p:stCondLst>
                                            <p:cond delay="0"/>
                                          </p:stCondLst>
                                        </p:cTn>
                                        <p:tgtEl>
                                          <p:spTgt spid="2"/>
                                        </p:tgtEl>
                                        <p:attrNameLst>
                                          <p:attrName>style.visibility</p:attrName>
                                        </p:attrNameLst>
                                      </p:cBhvr>
                                      <p:to>
                                        <p:strVal val="visible"/>
                                      </p:to>
                                    </p:set>
                                    <p:animEffect transition="in" filter="wedge">
                                      <p:cBhvr>
                                        <p:cTn id="121" dur="1000"/>
                                        <p:tgtEl>
                                          <p:spTgt spid="2"/>
                                        </p:tgtEl>
                                      </p:cBhvr>
                                    </p:animEffect>
                                  </p:childTnLst>
                                </p:cTn>
                              </p:par>
                              <p:par>
                                <p:cTn id="122" presetID="53" presetClass="entr" presetSubtype="0"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 fill="hold"/>
                                        <p:tgtEl>
                                          <p:spTgt spid="45"/>
                                        </p:tgtEl>
                                        <p:attrNameLst>
                                          <p:attrName>ppt_w</p:attrName>
                                        </p:attrNameLst>
                                      </p:cBhvr>
                                      <p:tavLst>
                                        <p:tav tm="0">
                                          <p:val>
                                            <p:fltVal val="0"/>
                                          </p:val>
                                        </p:tav>
                                        <p:tav tm="100000">
                                          <p:val>
                                            <p:strVal val="#ppt_w"/>
                                          </p:val>
                                        </p:tav>
                                      </p:tavLst>
                                    </p:anim>
                                    <p:anim calcmode="lin" valueType="num">
                                      <p:cBhvr>
                                        <p:cTn id="125" dur="500" fill="hold"/>
                                        <p:tgtEl>
                                          <p:spTgt spid="45"/>
                                        </p:tgtEl>
                                        <p:attrNameLst>
                                          <p:attrName>ppt_h</p:attrName>
                                        </p:attrNameLst>
                                      </p:cBhvr>
                                      <p:tavLst>
                                        <p:tav tm="0">
                                          <p:val>
                                            <p:fltVal val="0"/>
                                          </p:val>
                                        </p:tav>
                                        <p:tav tm="100000">
                                          <p:val>
                                            <p:strVal val="#ppt_h"/>
                                          </p:val>
                                        </p:tav>
                                      </p:tavLst>
                                    </p:anim>
                                    <p:animEffect transition="in" filter="fade">
                                      <p:cBhvr>
                                        <p:cTn id="126" dur="500"/>
                                        <p:tgtEl>
                                          <p:spTgt spid="45"/>
                                        </p:tgtEl>
                                      </p:cBhvr>
                                    </p:animEffect>
                                  </p:childTnLst>
                                </p:cTn>
                              </p:par>
                            </p:childTnLst>
                          </p:cTn>
                        </p:par>
                        <p:par>
                          <p:cTn id="127" fill="hold">
                            <p:stCondLst>
                              <p:cond delay="4000"/>
                            </p:stCondLst>
                            <p:childTnLst>
                              <p:par>
                                <p:cTn id="128" presetID="10" presetClass="entr" presetSubtype="0" fill="hold" grpId="0"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272562" y="5204077"/>
            <a:ext cx="8584912" cy="1497728"/>
          </a:xfrm>
          <a:prstGeom prst="roundRect">
            <a:avLst>
              <a:gd name="adj" fmla="val 12849"/>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sp>
        <p:nvSpPr>
          <p:cNvPr id="34" name="Pentagon 33"/>
          <p:cNvSpPr/>
          <p:nvPr/>
        </p:nvSpPr>
        <p:spPr>
          <a:xfrm>
            <a:off x="312188" y="5230453"/>
            <a:ext cx="2026566" cy="1427073"/>
          </a:xfrm>
          <a:prstGeom prst="homePlate">
            <a:avLst>
              <a:gd name="adj" fmla="val 13684"/>
            </a:avLst>
          </a:prstGeom>
          <a:gradFill>
            <a:gsLst>
              <a:gs pos="0">
                <a:schemeClr val="bg1">
                  <a:alpha val="0"/>
                </a:schemeClr>
              </a:gs>
              <a:gs pos="50000">
                <a:schemeClr val="bg1"/>
              </a:gs>
              <a:gs pos="100000">
                <a:schemeClr val="bg1">
                  <a:alpha val="0"/>
                </a:schemeClr>
              </a:gs>
            </a:gsLst>
            <a:lin ang="54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gn="l" rtl="0" fontAlgn="base">
              <a:lnSpc>
                <a:spcPct val="90000"/>
              </a:lnSpc>
              <a:spcBef>
                <a:spcPct val="0"/>
              </a:spcBef>
              <a:spcAft>
                <a:spcPct val="0"/>
              </a:spcAft>
              <a:buClr>
                <a:srgbClr val="FFFFFF"/>
              </a:buClr>
              <a:buSzPct val="95000"/>
              <a:tabLst>
                <a:tab pos="514476" algn="l"/>
              </a:tabLst>
              <a:defRPr/>
            </a:pPr>
            <a:endParaRPr kumimoji="1" lang="en-US" altLang="zh-CN"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ea typeface="新細明體" charset="-120"/>
              <a:cs typeface="Arial" charset="0"/>
            </a:endParaRPr>
          </a:p>
        </p:txBody>
      </p:sp>
      <p:sp>
        <p:nvSpPr>
          <p:cNvPr id="31" name="AutoShape 15"/>
          <p:cNvSpPr>
            <a:spLocks noChangeArrowheads="1"/>
          </p:cNvSpPr>
          <p:nvPr/>
        </p:nvSpPr>
        <p:spPr bwMode="auto">
          <a:xfrm rot="16200000">
            <a:off x="2663276" y="-650587"/>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rtl="0">
              <a:lnSpc>
                <a:spcPct val="80000"/>
              </a:lnSpc>
              <a:tabLst>
                <a:tab pos="5999790" algn="r"/>
              </a:tabLst>
              <a:defRPr/>
            </a:pPr>
            <a:endParaRPr kumimoji="1" lang="en-US" kern="1200" spc="-1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sp>
        <p:nvSpPr>
          <p:cNvPr id="32" name="AutoShape 15"/>
          <p:cNvSpPr>
            <a:spLocks noChangeArrowheads="1"/>
          </p:cNvSpPr>
          <p:nvPr/>
        </p:nvSpPr>
        <p:spPr bwMode="auto">
          <a:xfrm rot="16200000">
            <a:off x="2364964" y="1060240"/>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rtl="0">
              <a:lnSpc>
                <a:spcPct val="80000"/>
              </a:lnSpc>
              <a:tabLst>
                <a:tab pos="5999790" algn="r"/>
              </a:tabLst>
              <a:defRPr/>
            </a:pPr>
            <a:endParaRPr kumimoji="1" lang="en-US" kern="1200" spc="-100" dirty="0">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sp>
        <p:nvSpPr>
          <p:cNvPr id="29" name="Pentagon 28"/>
          <p:cNvSpPr/>
          <p:nvPr/>
        </p:nvSpPr>
        <p:spPr>
          <a:xfrm>
            <a:off x="356148" y="1734606"/>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gn="l" rtl="0" fontAlgn="base">
              <a:lnSpc>
                <a:spcPct val="90000"/>
              </a:lnSpc>
              <a:spcBef>
                <a:spcPct val="0"/>
              </a:spcBef>
              <a:spcAft>
                <a:spcPct val="0"/>
              </a:spcAft>
              <a:buClr>
                <a:srgbClr val="FFFFFF"/>
              </a:buClr>
              <a:buSzPct val="95000"/>
              <a:tabLst>
                <a:tab pos="514476" algn="l"/>
              </a:tabLst>
              <a:defRPr/>
            </a:pPr>
            <a:r>
              <a:rPr kumimoji="1" lang="en-US" altLang="zh-TW"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a:ea typeface="微軟正黑體"/>
                <a:cs typeface="Arial" charset="0"/>
              </a:rPr>
              <a:t>IT</a:t>
            </a:r>
            <a:r>
              <a:rPr kumimoji="1" lang="zh-TW" altLang="en-US"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a:ea typeface="微軟正黑體"/>
                <a:cs typeface="Arial" charset="0"/>
              </a:rPr>
              <a:t>的挑戰</a:t>
            </a:r>
            <a:endParaRPr kumimoji="1" lang="en-US" altLang="zh-CN"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a:ea typeface="微軟正黑體"/>
              <a:cs typeface="Arial" charset="0"/>
            </a:endParaRPr>
          </a:p>
        </p:txBody>
      </p:sp>
      <p:sp>
        <p:nvSpPr>
          <p:cNvPr id="35" name="Rectangle 8"/>
          <p:cNvSpPr>
            <a:spLocks noChangeArrowheads="1"/>
          </p:cNvSpPr>
          <p:nvPr/>
        </p:nvSpPr>
        <p:spPr bwMode="auto">
          <a:xfrm>
            <a:off x="2488224" y="5360021"/>
            <a:ext cx="6260120" cy="1179554"/>
          </a:xfrm>
          <a:prstGeom prst="rect">
            <a:avLst/>
          </a:prstGeom>
          <a:noFill/>
          <a:ln w="9525">
            <a:noFill/>
            <a:miter lim="800000"/>
            <a:headEnd/>
            <a:tailEnd/>
          </a:ln>
        </p:spPr>
        <p:txBody>
          <a:bodyPr wrap="square" lIns="109728" tIns="54864" rIns="109728" bIns="54864" anchor="ctr">
            <a:spAutoFit/>
          </a:bodyPr>
          <a:lstStyle/>
          <a:p>
            <a:pPr algn="l" defTabSz="1096963" rtl="0" eaLnBrk="0" fontAlgn="base" hangingPunct="0">
              <a:lnSpc>
                <a:spcPct val="90000"/>
              </a:lnSpc>
              <a:spcBef>
                <a:spcPct val="0"/>
              </a:spcBef>
              <a:spcAft>
                <a:spcPts val="600"/>
              </a:spcAft>
              <a:buSzPct val="135000"/>
            </a:pPr>
            <a:r>
              <a:rPr kumimoji="1" lang="en-US" altLang="ja-JP" sz="1200" kern="1200" dirty="0">
                <a:solidFill>
                  <a:srgbClr val="1F497D">
                    <a:lumMod val="40000"/>
                    <a:lumOff val="60000"/>
                  </a:srgbClr>
                </a:solidFill>
                <a:latin typeface="Arial" charset="0"/>
                <a:ea typeface="ＭＳ Ｐゴシック" pitchFamily="34" charset="-128"/>
                <a:cs typeface="+mn-cs"/>
              </a:rPr>
              <a:t>“I can provide our system administrators with more in-depth monitoring and more explicit alerting. We can configure server reports to show downtime warnings, downtime events, and the start time and end time of every occurrence. We can also quickly learn why a server experienced downtime—whether it was a power outage, a hardware or software malfunction, or a server maintenance issue.”</a:t>
            </a:r>
          </a:p>
          <a:p>
            <a:pPr algn="r" defTabSz="1096963" rtl="0" eaLnBrk="0" fontAlgn="base" hangingPunct="0">
              <a:lnSpc>
                <a:spcPct val="75000"/>
              </a:lnSpc>
              <a:spcBef>
                <a:spcPct val="20000"/>
              </a:spcBef>
              <a:spcAft>
                <a:spcPct val="20000"/>
              </a:spcAft>
              <a:buSzPct val="135000"/>
            </a:pPr>
            <a:r>
              <a:rPr kumimoji="1" lang="en-US" altLang="ja-JP" sz="1100" i="1" kern="1200" spc="-100" dirty="0">
                <a:solidFill>
                  <a:prstClr val="white"/>
                </a:solidFill>
                <a:latin typeface="Arial" charset="0"/>
                <a:ea typeface="ＭＳ Ｐゴシック" pitchFamily="34" charset="-128"/>
                <a:cs typeface="+mn-cs"/>
              </a:rPr>
              <a:t>-  </a:t>
            </a:r>
            <a:r>
              <a:rPr kumimoji="1" lang="en-US" altLang="ja-JP" sz="1100" i="1" kern="1200" spc="-100" dirty="0">
                <a:solidFill>
                  <a:prstClr val="white"/>
                </a:solidFill>
                <a:latin typeface="Segoe" pitchFamily="34" charset="0"/>
                <a:ea typeface="ＭＳ Ｐゴシック" pitchFamily="34" charset="-128"/>
                <a:cs typeface="+mn-cs"/>
              </a:rPr>
              <a:t>Paul Johnson, Windows Monitoring Architect &amp; Systems Engineer, Gates Corp</a:t>
            </a:r>
          </a:p>
        </p:txBody>
      </p:sp>
      <p:sp>
        <p:nvSpPr>
          <p:cNvPr id="39" name="Rectangle 6"/>
          <p:cNvSpPr txBox="1">
            <a:spLocks noChangeArrowheads="1"/>
          </p:cNvSpPr>
          <p:nvPr/>
        </p:nvSpPr>
        <p:spPr>
          <a:xfrm>
            <a:off x="1973159" y="1798995"/>
            <a:ext cx="3316625" cy="11849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lvl="1" indent="-233363" algn="l" rtl="0" fontAlgn="base">
              <a:lnSpc>
                <a:spcPct val="90000"/>
              </a:lnSpc>
              <a:spcBef>
                <a:spcPct val="0"/>
              </a:spcBef>
              <a:spcAft>
                <a:spcPts val="600"/>
              </a:spcAft>
              <a:buSzPct val="80000"/>
              <a:buFontTx/>
              <a:buBlip>
                <a:blip r:embed="rId3"/>
              </a:buBlip>
              <a:tabLst>
                <a:tab pos="173038" algn="l"/>
              </a:tabLst>
              <a:defRPr/>
            </a:pPr>
            <a:r>
              <a:rPr kumimoji="1" lang="en-US" altLang="ja-JP" kern="1200" dirty="0">
                <a:solidFill>
                  <a:prstClr val="white"/>
                </a:solidFill>
                <a:latin typeface="微軟正黑體"/>
                <a:ea typeface="微軟正黑體"/>
                <a:cs typeface="+mn-cs"/>
              </a:rPr>
              <a:t>IT </a:t>
            </a:r>
            <a:r>
              <a:rPr kumimoji="1" lang="zh-TW" altLang="en-US" kern="1200" dirty="0">
                <a:solidFill>
                  <a:prstClr val="white"/>
                </a:solidFill>
                <a:latin typeface="微軟正黑體"/>
                <a:ea typeface="微軟正黑體"/>
                <a:cs typeface="+mn-cs"/>
              </a:rPr>
              <a:t>服務</a:t>
            </a:r>
            <a:r>
              <a:rPr kumimoji="1" lang="en-US" altLang="zh-TW" kern="1200" dirty="0">
                <a:solidFill>
                  <a:prstClr val="white"/>
                </a:solidFill>
                <a:latin typeface="微軟正黑體"/>
                <a:ea typeface="微軟正黑體"/>
                <a:cs typeface="+mn-cs"/>
              </a:rPr>
              <a:t>,</a:t>
            </a:r>
            <a:r>
              <a:rPr kumimoji="1" lang="zh-TW" altLang="en-US" kern="1200" dirty="0">
                <a:solidFill>
                  <a:prstClr val="white"/>
                </a:solidFill>
                <a:latin typeface="微軟正黑體"/>
                <a:ea typeface="微軟正黑體"/>
                <a:cs typeface="+mn-cs"/>
              </a:rPr>
              <a:t>應用程式和伺服器需要持續順利的提供服務</a:t>
            </a:r>
            <a:endParaRPr kumimoji="1" lang="en-US" altLang="ja-JP" kern="1200" dirty="0">
              <a:solidFill>
                <a:prstClr val="white"/>
              </a:solidFill>
              <a:latin typeface="微軟正黑體"/>
              <a:ea typeface="微軟正黑體"/>
              <a:cs typeface="+mn-cs"/>
            </a:endParaRPr>
          </a:p>
          <a:p>
            <a:pPr marL="344488" lvl="1" indent="-233363" algn="l" rtl="0" fontAlgn="base">
              <a:lnSpc>
                <a:spcPct val="90000"/>
              </a:lnSpc>
              <a:spcBef>
                <a:spcPct val="0"/>
              </a:spcBef>
              <a:spcAft>
                <a:spcPts val="600"/>
              </a:spcAft>
              <a:buSzPct val="80000"/>
              <a:buFontTx/>
              <a:buBlip>
                <a:blip r:embed="rId3"/>
              </a:buBlip>
              <a:tabLst>
                <a:tab pos="173038" algn="l"/>
              </a:tabLst>
              <a:defRPr/>
            </a:pPr>
            <a:r>
              <a:rPr kumimoji="1" lang="zh-TW" altLang="en-US" kern="1200" dirty="0">
                <a:solidFill>
                  <a:prstClr val="white"/>
                </a:solidFill>
                <a:latin typeface="微軟正黑體"/>
                <a:ea typeface="微軟正黑體"/>
                <a:cs typeface="+mn-cs"/>
              </a:rPr>
              <a:t>維持</a:t>
            </a:r>
            <a:r>
              <a:rPr kumimoji="1" lang="en-US" altLang="zh-TW" kern="1200" dirty="0">
                <a:solidFill>
                  <a:prstClr val="white"/>
                </a:solidFill>
                <a:latin typeface="微軟正黑體"/>
                <a:ea typeface="微軟正黑體"/>
                <a:cs typeface="+mn-cs"/>
              </a:rPr>
              <a:t>IT</a:t>
            </a:r>
            <a:r>
              <a:rPr kumimoji="1" lang="zh-TW" altLang="en-US" kern="1200" dirty="0">
                <a:solidFill>
                  <a:prstClr val="white"/>
                </a:solidFill>
                <a:latin typeface="微軟正黑體"/>
                <a:ea typeface="微軟正黑體"/>
                <a:cs typeface="+mn-cs"/>
              </a:rPr>
              <a:t>有最高的服務水平與縮短反映時間</a:t>
            </a:r>
            <a:endParaRPr kumimoji="1" lang="en-US" altLang="ja-JP" kern="1200" dirty="0">
              <a:solidFill>
                <a:prstClr val="white"/>
              </a:solidFill>
              <a:latin typeface="微軟正黑體"/>
              <a:ea typeface="微軟正黑體"/>
              <a:cs typeface="+mn-cs"/>
            </a:endParaRPr>
          </a:p>
        </p:txBody>
      </p:sp>
      <p:sp>
        <p:nvSpPr>
          <p:cNvPr id="40" name="Rectangle 7"/>
          <p:cNvSpPr>
            <a:spLocks noChangeArrowheads="1"/>
          </p:cNvSpPr>
          <p:nvPr/>
        </p:nvSpPr>
        <p:spPr bwMode="auto">
          <a:xfrm>
            <a:off x="1973160" y="3478924"/>
            <a:ext cx="2909467" cy="12403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algn="l" rtl="0" fontAlgn="base">
              <a:lnSpc>
                <a:spcPct val="90000"/>
              </a:lnSpc>
              <a:spcBef>
                <a:spcPct val="20000"/>
              </a:spcBef>
              <a:spcAft>
                <a:spcPts val="600"/>
              </a:spcAft>
              <a:buSzPct val="80000"/>
              <a:buFontTx/>
              <a:buBlip>
                <a:blip r:embed="rId3"/>
              </a:buBlip>
              <a:tabLst>
                <a:tab pos="173038" algn="l"/>
              </a:tabLst>
              <a:defRPr/>
            </a:pPr>
            <a:r>
              <a:rPr kumimoji="1" lang="zh-TW" altLang="en-US" kern="1200" dirty="0">
                <a:solidFill>
                  <a:prstClr val="white"/>
                </a:solidFill>
                <a:latin typeface="微軟正黑體"/>
                <a:ea typeface="微軟正黑體"/>
                <a:cs typeface="+mn-cs"/>
              </a:rPr>
              <a:t>主動監控包括可用度、系統效能及設定的狀態</a:t>
            </a:r>
            <a:endParaRPr kumimoji="1" lang="en-US" altLang="ja-JP" kern="1200" dirty="0">
              <a:solidFill>
                <a:prstClr val="white"/>
              </a:solidFill>
              <a:latin typeface="微軟正黑體"/>
              <a:ea typeface="微軟正黑體"/>
              <a:cs typeface="+mn-cs"/>
            </a:endParaRPr>
          </a:p>
          <a:p>
            <a:pPr marL="344488" lvl="1" indent="-233363" algn="l" rtl="0" fontAlgn="base">
              <a:lnSpc>
                <a:spcPct val="90000"/>
              </a:lnSpc>
              <a:spcBef>
                <a:spcPct val="20000"/>
              </a:spcBef>
              <a:spcAft>
                <a:spcPts val="600"/>
              </a:spcAft>
              <a:buSzPct val="80000"/>
              <a:buFontTx/>
              <a:buBlip>
                <a:blip r:embed="rId3"/>
              </a:buBlip>
              <a:tabLst>
                <a:tab pos="173038" algn="l"/>
              </a:tabLst>
              <a:defRPr/>
            </a:pPr>
            <a:r>
              <a:rPr kumimoji="1" lang="zh-TW" altLang="en-US" kern="1200" dirty="0">
                <a:solidFill>
                  <a:prstClr val="white"/>
                </a:solidFill>
                <a:latin typeface="微軟正黑體"/>
                <a:ea typeface="微軟正黑體"/>
                <a:cs typeface="+mn-cs"/>
              </a:rPr>
              <a:t>可以詳細的監控應用程式跟服務狀態</a:t>
            </a:r>
            <a:endParaRPr kumimoji="1" lang="en-US" altLang="ja-JP" kern="1200" dirty="0">
              <a:solidFill>
                <a:prstClr val="white"/>
              </a:solidFill>
              <a:latin typeface="微軟正黑體"/>
              <a:ea typeface="微軟正黑體"/>
              <a:cs typeface="+mn-cs"/>
            </a:endParaRPr>
          </a:p>
        </p:txBody>
      </p:sp>
      <p:sp>
        <p:nvSpPr>
          <p:cNvPr id="45" name="Pentagon 44"/>
          <p:cNvSpPr/>
          <p:nvPr/>
        </p:nvSpPr>
        <p:spPr>
          <a:xfrm>
            <a:off x="364941" y="3147368"/>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gn="l" rtl="0" fontAlgn="base">
              <a:lnSpc>
                <a:spcPct val="90000"/>
              </a:lnSpc>
              <a:spcBef>
                <a:spcPct val="0"/>
              </a:spcBef>
              <a:spcAft>
                <a:spcPct val="0"/>
              </a:spcAft>
              <a:buClr>
                <a:srgbClr val="FFFFFF"/>
              </a:buClr>
              <a:buSzPct val="95000"/>
              <a:tabLst>
                <a:tab pos="514476" algn="l"/>
              </a:tabLst>
              <a:defRPr/>
            </a:pPr>
            <a:r>
              <a:rPr kumimoji="1" lang="zh-TW" altLang="en-US"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a:ea typeface="微軟正黑體"/>
                <a:cs typeface="Arial" charset="0"/>
              </a:rPr>
              <a:t>關鍵效益</a:t>
            </a:r>
            <a:endParaRPr kumimoji="1" lang="en-US" altLang="zh-CN"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a:ea typeface="微軟正黑體"/>
              <a:cs typeface="Arial" charset="0"/>
            </a:endParaRPr>
          </a:p>
        </p:txBody>
      </p:sp>
      <p:sp>
        <p:nvSpPr>
          <p:cNvPr id="30" name="Title 29"/>
          <p:cNvSpPr>
            <a:spLocks noGrp="1"/>
          </p:cNvSpPr>
          <p:nvPr>
            <p:ph type="title"/>
          </p:nvPr>
        </p:nvSpPr>
        <p:spPr>
          <a:xfrm>
            <a:off x="457200" y="640079"/>
            <a:ext cx="8400274" cy="914400"/>
          </a:xfrm>
        </p:spPr>
        <p:txBody>
          <a:bodyPr>
            <a:normAutofit fontScale="90000"/>
          </a:bodyPr>
          <a:lstStyle/>
          <a:p>
            <a:r>
              <a:rPr lang="zh-TW" altLang="en-US"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全方位的監控提高可用度 </a:t>
            </a:r>
            <a:r>
              <a:rPr dirty="0" smtClean="0"/>
              <a:t/>
            </a:r>
            <a:br>
              <a:rPr dirty="0" smtClean="0"/>
            </a:br>
            <a:r>
              <a:rPr kumimoji="1" lang="zh-TW" altLang="en-US" sz="2200" b="1" cap="all" dirty="0" smtClean="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rPr>
              <a:t>主動式平台, 應用程式 與 service-level監控</a:t>
            </a:r>
            <a:endParaRPr kumimoji="1" lang="zh-TW" altLang="en-US" sz="3600" b="1" cap="all" dirty="0" smtClean="0">
              <a:ln w="3175">
                <a:noFill/>
              </a:ln>
              <a:gradFill flip="none" rotWithShape="1">
                <a:gsLst>
                  <a:gs pos="0">
                    <a:srgbClr val="FFFFB9"/>
                  </a:gs>
                  <a:gs pos="36000">
                    <a:srgbClr val="FFFF99"/>
                  </a:gs>
                  <a:gs pos="86000">
                    <a:srgbClr val="F6AE1E"/>
                  </a:gs>
                </a:gsLst>
                <a:lin ang="5400000" scaled="0"/>
                <a:tileRect/>
              </a:gradFill>
              <a:effectLst>
                <a:glow rad="228600">
                  <a:srgbClr val="F79646">
                    <a:satMod val="175000"/>
                    <a:alpha val="40000"/>
                  </a:srgbClr>
                </a:glow>
                <a:outerShdw blurRad="419100" dist="266700" dir="18900000" algn="bl" rotWithShape="0">
                  <a:prstClr val="black"/>
                </a:outerShdw>
              </a:effectLst>
              <a:latin typeface="Segoe Black" pitchFamily="34" charset="0"/>
              <a:ea typeface="微軟正黑體"/>
              <a:cs typeface="Arial" charset="0"/>
            </a:endParaRPr>
          </a:p>
        </p:txBody>
      </p:sp>
      <p:sp>
        <p:nvSpPr>
          <p:cNvPr id="33" name="Rounded Rectangle 32"/>
          <p:cNvSpPr/>
          <p:nvPr/>
        </p:nvSpPr>
        <p:spPr>
          <a:xfrm>
            <a:off x="307730" y="5256829"/>
            <a:ext cx="8503920" cy="550770"/>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fontAlgn="base">
              <a:spcBef>
                <a:spcPct val="0"/>
              </a:spcBef>
              <a:spcAft>
                <a:spcPct val="0"/>
              </a:spcAft>
            </a:pPr>
            <a:endParaRPr kumimoji="1" lang="en-US" sz="1600" kern="1200" dirty="0">
              <a:solidFill>
                <a:prstClr val="white"/>
              </a:solidFill>
              <a:latin typeface="Calibri"/>
              <a:ea typeface="微軟正黑體"/>
              <a:cs typeface="+mn-cs"/>
            </a:endParaRPr>
          </a:p>
        </p:txBody>
      </p:sp>
      <p:grpSp>
        <p:nvGrpSpPr>
          <p:cNvPr id="2" name="Group 15"/>
          <p:cNvGrpSpPr/>
          <p:nvPr/>
        </p:nvGrpSpPr>
        <p:grpSpPr>
          <a:xfrm>
            <a:off x="5090007" y="2002455"/>
            <a:ext cx="3761826" cy="2586940"/>
            <a:chOff x="4463405" y="1986604"/>
            <a:chExt cx="4255322" cy="2926309"/>
          </a:xfrm>
        </p:grpSpPr>
        <p:grpSp>
          <p:nvGrpSpPr>
            <p:cNvPr id="3" name="Group 158"/>
            <p:cNvGrpSpPr>
              <a:grpSpLocks/>
            </p:cNvGrpSpPr>
            <p:nvPr/>
          </p:nvGrpSpPr>
          <p:grpSpPr bwMode="auto">
            <a:xfrm>
              <a:off x="4463405" y="1986604"/>
              <a:ext cx="4255322" cy="2926309"/>
              <a:chOff x="4145709" y="997748"/>
              <a:chExt cx="7183396" cy="4409062"/>
            </a:xfrm>
          </p:grpSpPr>
          <p:pic>
            <p:nvPicPr>
              <p:cNvPr id="43" name="Rectangle 24597" descr="VPN"/>
              <p:cNvPicPr>
                <a:picLocks noChangeAspect="1" noChangeArrowheads="1"/>
              </p:cNvPicPr>
              <p:nvPr/>
            </p:nvPicPr>
            <p:blipFill>
              <a:blip r:embed="rId4" cstate="print">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46" name="Picture 20" descr="Database 4 blue"/>
              <p:cNvPicPr>
                <a:picLocks noChangeAspect="1" noChangeArrowheads="1"/>
              </p:cNvPicPr>
              <p:nvPr/>
            </p:nvPicPr>
            <p:blipFill>
              <a:blip r:embed="rId5">
                <a:duotone>
                  <a:prstClr val="black"/>
                  <a:schemeClr val="accent5">
                    <a:tint val="45000"/>
                    <a:satMod val="400000"/>
                  </a:schemeClr>
                </a:duotone>
              </a:blip>
              <a:stretch>
                <a:fillRect/>
              </a:stretch>
            </p:blipFill>
            <p:spPr bwMode="auto">
              <a:xfrm>
                <a:off x="4632721" y="2785936"/>
                <a:ext cx="824469" cy="670890"/>
              </a:xfrm>
              <a:prstGeom prst="rect">
                <a:avLst/>
              </a:prstGeom>
              <a:noFill/>
              <a:ln>
                <a:noFill/>
              </a:ln>
            </p:spPr>
          </p:pic>
          <p:pic>
            <p:nvPicPr>
              <p:cNvPr id="47" name="Rectangle 24597" descr="VPN"/>
              <p:cNvPicPr>
                <a:picLocks noChangeAspect="1" noChangeArrowheads="1"/>
              </p:cNvPicPr>
              <p:nvPr/>
            </p:nvPicPr>
            <p:blipFill>
              <a:blip r:embed="rId4" cstate="print"/>
              <a:srcRect/>
              <a:stretch>
                <a:fillRect/>
              </a:stretch>
            </p:blipFill>
            <p:spPr bwMode="auto">
              <a:xfrm>
                <a:off x="9436611" y="2680856"/>
                <a:ext cx="581978" cy="814132"/>
              </a:xfrm>
              <a:prstGeom prst="rect">
                <a:avLst/>
              </a:prstGeom>
              <a:noFill/>
              <a:ln w="9525">
                <a:noFill/>
                <a:miter lim="800000"/>
                <a:headEnd/>
                <a:tailEnd/>
              </a:ln>
            </p:spPr>
          </p:pic>
          <p:pic>
            <p:nvPicPr>
              <p:cNvPr id="48" name="Rectangle 156959"/>
              <p:cNvPicPr>
                <a:picLocks noChangeAspect="1" noChangeArrowheads="1"/>
              </p:cNvPicPr>
              <p:nvPr/>
            </p:nvPicPr>
            <p:blipFill>
              <a:blip r:embed="rId6">
                <a:grayscl/>
              </a:blip>
              <a:srcRect/>
              <a:stretch>
                <a:fillRect/>
              </a:stretch>
            </p:blipFill>
            <p:spPr bwMode="auto">
              <a:xfrm>
                <a:off x="5814657" y="2643225"/>
                <a:ext cx="394263" cy="835306"/>
              </a:xfrm>
              <a:prstGeom prst="rect">
                <a:avLst/>
              </a:prstGeom>
              <a:noFill/>
              <a:ln w="9525">
                <a:noFill/>
                <a:miter lim="800000"/>
                <a:headEnd/>
                <a:tailEnd/>
              </a:ln>
            </p:spPr>
          </p:pic>
          <p:pic>
            <p:nvPicPr>
              <p:cNvPr id="49" name="Rectangle 156959"/>
              <p:cNvPicPr>
                <a:picLocks noChangeAspect="1" noChangeArrowheads="1"/>
              </p:cNvPicPr>
              <p:nvPr/>
            </p:nvPicPr>
            <p:blipFill>
              <a:blip r:embed="rId6">
                <a:grayscl/>
              </a:blip>
              <a:srcRect/>
              <a:stretch>
                <a:fillRect/>
              </a:stretch>
            </p:blipFill>
            <p:spPr bwMode="auto">
              <a:xfrm>
                <a:off x="7792163" y="2643225"/>
                <a:ext cx="394263" cy="835306"/>
              </a:xfrm>
              <a:prstGeom prst="rect">
                <a:avLst/>
              </a:prstGeom>
              <a:noFill/>
              <a:ln w="9525">
                <a:noFill/>
                <a:miter lim="800000"/>
                <a:headEnd/>
                <a:tailEnd/>
              </a:ln>
            </p:spPr>
          </p:pic>
          <p:pic>
            <p:nvPicPr>
              <p:cNvPr id="50" name="Rectangle 156959"/>
              <p:cNvPicPr>
                <a:picLocks noChangeAspect="1" noChangeArrowheads="1"/>
              </p:cNvPicPr>
              <p:nvPr/>
            </p:nvPicPr>
            <p:blipFill>
              <a:blip r:embed="rId6">
                <a:grayscl/>
              </a:blip>
              <a:srcRect/>
              <a:stretch>
                <a:fillRect/>
              </a:stretch>
            </p:blipFill>
            <p:spPr bwMode="auto">
              <a:xfrm>
                <a:off x="10219514" y="2643225"/>
                <a:ext cx="394263" cy="835306"/>
              </a:xfrm>
              <a:prstGeom prst="rect">
                <a:avLst/>
              </a:prstGeom>
              <a:noFill/>
              <a:ln w="9525">
                <a:noFill/>
                <a:miter lim="800000"/>
                <a:headEnd/>
                <a:tailEnd/>
              </a:ln>
            </p:spPr>
          </p:pic>
          <p:pic>
            <p:nvPicPr>
              <p:cNvPr id="51" name="Rectangle 156959"/>
              <p:cNvPicPr>
                <a:picLocks noChangeAspect="1" noChangeArrowheads="1"/>
              </p:cNvPicPr>
              <p:nvPr/>
            </p:nvPicPr>
            <p:blipFill>
              <a:blip r:embed="rId6">
                <a:grayscl/>
              </a:blip>
              <a:srcRect/>
              <a:stretch>
                <a:fillRect/>
              </a:stretch>
            </p:blipFill>
            <p:spPr bwMode="auto">
              <a:xfrm>
                <a:off x="8536352" y="1321824"/>
                <a:ext cx="394263" cy="835306"/>
              </a:xfrm>
              <a:prstGeom prst="rect">
                <a:avLst/>
              </a:prstGeom>
              <a:noFill/>
              <a:ln w="9525">
                <a:noFill/>
                <a:miter lim="800000"/>
                <a:headEnd/>
                <a:tailEnd/>
              </a:ln>
            </p:spPr>
          </p:pic>
          <p:pic>
            <p:nvPicPr>
              <p:cNvPr id="52" name="Picture 2"/>
              <p:cNvPicPr>
                <a:picLocks noChangeAspect="1" noChangeArrowheads="1"/>
              </p:cNvPicPr>
              <p:nvPr/>
            </p:nvPicPr>
            <p:blipFill>
              <a:blip r:embed="rId7" cstate="print"/>
              <a:srcRect/>
              <a:stretch>
                <a:fillRect/>
              </a:stretch>
            </p:blipFill>
            <p:spPr bwMode="auto">
              <a:xfrm>
                <a:off x="6648152" y="997748"/>
                <a:ext cx="877438" cy="732579"/>
              </a:xfrm>
              <a:prstGeom prst="rect">
                <a:avLst/>
              </a:prstGeom>
              <a:noFill/>
              <a:ln w="9525">
                <a:noFill/>
                <a:miter lim="800000"/>
                <a:headEnd/>
                <a:tailEnd/>
              </a:ln>
            </p:spPr>
          </p:pic>
          <p:sp>
            <p:nvSpPr>
              <p:cNvPr id="53" name="TextBox 52"/>
              <p:cNvSpPr txBox="1"/>
              <p:nvPr/>
            </p:nvSpPr>
            <p:spPr>
              <a:xfrm>
                <a:off x="6074454" y="1748702"/>
                <a:ext cx="1686618"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ERP Application</a:t>
                </a:r>
              </a:p>
            </p:txBody>
          </p:sp>
          <p:sp>
            <p:nvSpPr>
              <p:cNvPr id="54" name="TextBox 53"/>
              <p:cNvSpPr txBox="1"/>
              <p:nvPr/>
            </p:nvSpPr>
            <p:spPr>
              <a:xfrm>
                <a:off x="4527193" y="3547499"/>
                <a:ext cx="1101965"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Databases</a:t>
                </a:r>
              </a:p>
            </p:txBody>
          </p:sp>
          <p:pic>
            <p:nvPicPr>
              <p:cNvPr id="55" name="Picture 20" descr="Database 4 blue"/>
              <p:cNvPicPr>
                <a:picLocks noChangeAspect="1" noChangeArrowheads="1"/>
              </p:cNvPicPr>
              <p:nvPr/>
            </p:nvPicPr>
            <p:blipFill>
              <a:blip r:embed="rId5"/>
              <a:srcRect/>
              <a:stretch>
                <a:fillRect/>
              </a:stretch>
            </p:blipFill>
            <p:spPr bwMode="auto">
              <a:xfrm>
                <a:off x="4632721" y="4402541"/>
                <a:ext cx="824469" cy="670891"/>
              </a:xfrm>
              <a:prstGeom prst="rect">
                <a:avLst/>
              </a:prstGeom>
              <a:noFill/>
              <a:ln w="9525">
                <a:noFill/>
                <a:miter lim="800000"/>
                <a:headEnd/>
                <a:tailEnd/>
              </a:ln>
            </p:spPr>
          </p:pic>
          <p:sp>
            <p:nvSpPr>
              <p:cNvPr id="56" name="TextBox 55"/>
              <p:cNvSpPr txBox="1"/>
              <p:nvPr/>
            </p:nvSpPr>
            <p:spPr>
              <a:xfrm>
                <a:off x="4145709" y="5158956"/>
                <a:ext cx="1842731"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Order Tracker DB</a:t>
                </a:r>
              </a:p>
            </p:txBody>
          </p:sp>
          <p:pic>
            <p:nvPicPr>
              <p:cNvPr id="57" name="Rectangle 24597" descr="VPN"/>
              <p:cNvPicPr>
                <a:picLocks noChangeAspect="1" noChangeArrowheads="1"/>
              </p:cNvPicPr>
              <p:nvPr/>
            </p:nvPicPr>
            <p:blipFill>
              <a:blip r:embed="rId4" cstate="print"/>
              <a:srcRect/>
              <a:stretch>
                <a:fillRect/>
              </a:stretch>
            </p:blipFill>
            <p:spPr bwMode="auto">
              <a:xfrm>
                <a:off x="6792223" y="2687323"/>
                <a:ext cx="581977" cy="814132"/>
              </a:xfrm>
              <a:prstGeom prst="rect">
                <a:avLst/>
              </a:prstGeom>
              <a:noFill/>
              <a:ln w="9525">
                <a:noFill/>
                <a:miter lim="800000"/>
                <a:headEnd/>
                <a:tailEnd/>
              </a:ln>
            </p:spPr>
          </p:pic>
          <p:sp>
            <p:nvSpPr>
              <p:cNvPr id="58" name="TextBox 57"/>
              <p:cNvSpPr txBox="1"/>
              <p:nvPr/>
            </p:nvSpPr>
            <p:spPr>
              <a:xfrm>
                <a:off x="6699095" y="3547499"/>
                <a:ext cx="789742"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Servers</a:t>
                </a:r>
              </a:p>
            </p:txBody>
          </p:sp>
          <p:sp>
            <p:nvSpPr>
              <p:cNvPr id="59" name="TextBox 58"/>
              <p:cNvSpPr txBox="1"/>
              <p:nvPr/>
            </p:nvSpPr>
            <p:spPr>
              <a:xfrm>
                <a:off x="9093274" y="3547499"/>
                <a:ext cx="1346846"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Web Servers</a:t>
                </a:r>
              </a:p>
            </p:txBody>
          </p:sp>
          <p:pic>
            <p:nvPicPr>
              <p:cNvPr id="60" name="Rectangle 24597" descr="VPN"/>
              <p:cNvPicPr>
                <a:picLocks noChangeAspect="1" noChangeArrowheads="1"/>
              </p:cNvPicPr>
              <p:nvPr/>
            </p:nvPicPr>
            <p:blipFill>
              <a:blip r:embed="rId4" cstate="print"/>
              <a:srcRect/>
              <a:stretch>
                <a:fillRect/>
              </a:stretch>
            </p:blipFill>
            <p:spPr bwMode="auto">
              <a:xfrm>
                <a:off x="6792223" y="4338750"/>
                <a:ext cx="581977" cy="814132"/>
              </a:xfrm>
              <a:prstGeom prst="rect">
                <a:avLst/>
              </a:prstGeom>
              <a:noFill/>
              <a:ln w="9525">
                <a:noFill/>
                <a:miter lim="800000"/>
                <a:headEnd/>
                <a:tailEnd/>
              </a:ln>
            </p:spPr>
          </p:pic>
          <p:sp>
            <p:nvSpPr>
              <p:cNvPr id="61" name="TextBox 60"/>
              <p:cNvSpPr txBox="1"/>
              <p:nvPr/>
            </p:nvSpPr>
            <p:spPr>
              <a:xfrm>
                <a:off x="6571806" y="5158956"/>
                <a:ext cx="973403" cy="2478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DN-App1</a:t>
                </a:r>
              </a:p>
            </p:txBody>
          </p:sp>
          <p:sp>
            <p:nvSpPr>
              <p:cNvPr id="62" name="TextBox 61"/>
              <p:cNvSpPr txBox="1"/>
              <p:nvPr/>
            </p:nvSpPr>
            <p:spPr>
              <a:xfrm>
                <a:off x="8352840" y="5158958"/>
                <a:ext cx="1434454"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OTW-IIS-01</a:t>
                </a:r>
              </a:p>
            </p:txBody>
          </p:sp>
          <p:sp>
            <p:nvSpPr>
              <p:cNvPr id="63" name="TextBox 62"/>
              <p:cNvSpPr txBox="1"/>
              <p:nvPr/>
            </p:nvSpPr>
            <p:spPr>
              <a:xfrm>
                <a:off x="9962148" y="5158958"/>
                <a:ext cx="1366957" cy="2478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defTabSz="1107614" rtl="0" fontAlgn="base">
                  <a:lnSpc>
                    <a:spcPct val="90000"/>
                  </a:lnSpc>
                  <a:spcBef>
                    <a:spcPct val="0"/>
                  </a:spcBef>
                  <a:spcAft>
                    <a:spcPct val="0"/>
                  </a:spcAft>
                  <a:defRPr/>
                </a:pPr>
                <a:r>
                  <a:rPr kumimoji="1" lang="en-US" sz="1050" b="1" kern="1200" dirty="0">
                    <a:solidFill>
                      <a:prstClr val="white"/>
                    </a:solidFill>
                    <a:effectLst>
                      <a:outerShdw blurRad="38100" dist="38100" dir="2700000" algn="tl">
                        <a:srgbClr val="000000">
                          <a:alpha val="43137"/>
                        </a:srgbClr>
                      </a:outerShdw>
                    </a:effectLst>
                    <a:latin typeface="Calibri"/>
                    <a:ea typeface="微軟正黑體"/>
                    <a:cs typeface="+mn-cs"/>
                  </a:rPr>
                  <a:t>OTW-IIS-02</a:t>
                </a:r>
              </a:p>
            </p:txBody>
          </p:sp>
          <p:cxnSp>
            <p:nvCxnSpPr>
              <p:cNvPr id="64" name="Elbow Connector 63"/>
              <p:cNvCxnSpPr>
                <a:stCxn id="46" idx="0"/>
              </p:cNvCxnSpPr>
              <p:nvPr/>
            </p:nvCxnSpPr>
            <p:spPr>
              <a:xfrm rot="5400000" flipH="1" flipV="1">
                <a:off x="7334157" y="391257"/>
                <a:ext cx="104784" cy="4683566"/>
              </a:xfrm>
              <a:prstGeom prst="bentConnector3">
                <a:avLst>
                  <a:gd name="adj1" fmla="val 47457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4747878" y="4104761"/>
                <a:ext cx="58266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6838811" y="4058720"/>
                <a:ext cx="48899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87"/>
              <p:cNvGrpSpPr>
                <a:grpSpLocks/>
              </p:cNvGrpSpPr>
              <p:nvPr/>
            </p:nvGrpSpPr>
            <p:grpSpPr bwMode="auto">
              <a:xfrm>
                <a:off x="8982368" y="3814228"/>
                <a:ext cx="1487694" cy="592192"/>
                <a:chOff x="6188023" y="4307361"/>
                <a:chExt cx="1753131" cy="697837"/>
              </a:xfrm>
            </p:grpSpPr>
            <p:cxnSp>
              <p:nvCxnSpPr>
                <p:cNvPr id="79" name="Straight Connector 78"/>
                <p:cNvCxnSpPr/>
                <p:nvPr/>
              </p:nvCxnSpPr>
              <p:spPr>
                <a:xfrm rot="5400000">
                  <a:off x="6933627" y="4414936"/>
                  <a:ext cx="220763" cy="56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H="1" flipV="1">
                  <a:off x="7063654" y="4127697"/>
                  <a:ext cx="1870" cy="1753131"/>
                </a:xfrm>
                <a:prstGeom prst="bentConnector3">
                  <a:avLst>
                    <a:gd name="adj1" fmla="val 17008284"/>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68"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8725335" y="4497412"/>
                <a:ext cx="543206" cy="514987"/>
              </a:xfrm>
              <a:prstGeom prst="rect">
                <a:avLst/>
              </a:prstGeom>
              <a:noFill/>
              <a:ln w="9525">
                <a:noFill/>
                <a:miter lim="800000"/>
                <a:headEnd/>
                <a:tailEnd/>
              </a:ln>
            </p:spPr>
          </p:pic>
          <p:pic>
            <p:nvPicPr>
              <p:cNvPr id="69"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10201025" y="4495085"/>
                <a:ext cx="543206" cy="514986"/>
              </a:xfrm>
              <a:prstGeom prst="rect">
                <a:avLst/>
              </a:prstGeom>
              <a:noFill/>
              <a:ln w="9525">
                <a:noFill/>
                <a:miter lim="800000"/>
                <a:headEnd/>
                <a:tailEnd/>
              </a:ln>
            </p:spPr>
          </p:pic>
          <p:cxnSp>
            <p:nvCxnSpPr>
              <p:cNvPr id="70" name="Straight Arrow Connector 69"/>
              <p:cNvCxnSpPr/>
              <p:nvPr/>
            </p:nvCxnSpPr>
            <p:spPr>
              <a:xfrm rot="5400000">
                <a:off x="6753079" y="2364706"/>
                <a:ext cx="639819"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5" descr="\\imself-lh-srv-1\desktop$\barryshi\Desktop\images\201_Framework_Green_32.png"/>
              <p:cNvPicPr>
                <a:picLocks noChangeAspect="1" noChangeArrowheads="1"/>
              </p:cNvPicPr>
              <p:nvPr/>
            </p:nvPicPr>
            <p:blipFill>
              <a:blip r:embed="rId9"/>
              <a:srcRect/>
              <a:stretch>
                <a:fillRect/>
              </a:stretch>
            </p:blipFill>
            <p:spPr bwMode="auto">
              <a:xfrm>
                <a:off x="5298549" y="4763121"/>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2" name="Picture 5" descr="\\imself-lh-srv-1\desktop$\barryshi\Desktop\images\201_Framework_Green_32.png"/>
              <p:cNvPicPr>
                <a:picLocks noChangeAspect="1" noChangeArrowheads="1"/>
              </p:cNvPicPr>
              <p:nvPr/>
            </p:nvPicPr>
            <p:blipFill>
              <a:blip r:embed="rId9"/>
              <a:srcRect/>
              <a:stretch>
                <a:fillRect/>
              </a:stretch>
            </p:blipFill>
            <p:spPr bwMode="auto">
              <a:xfrm>
                <a:off x="7185956" y="4790910"/>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3" name="Picture 5" descr="\\imself-lh-srv-1\desktop$\barryshi\Desktop\images\201_Framework_Green_32.png"/>
              <p:cNvPicPr>
                <a:picLocks noChangeAspect="1" noChangeArrowheads="1"/>
              </p:cNvPicPr>
              <p:nvPr/>
            </p:nvPicPr>
            <p:blipFill>
              <a:blip r:embed="rId9"/>
              <a:srcRect/>
              <a:stretch>
                <a:fillRect/>
              </a:stretch>
            </p:blipFill>
            <p:spPr bwMode="auto">
              <a:xfrm>
                <a:off x="5298549"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4" name="Picture 5" descr="\\imself-lh-srv-1\desktop$\barryshi\Desktop\images\201_Framework_Green_32.png"/>
              <p:cNvPicPr>
                <a:picLocks noChangeAspect="1" noChangeArrowheads="1"/>
              </p:cNvPicPr>
              <p:nvPr/>
            </p:nvPicPr>
            <p:blipFill>
              <a:blip r:embed="rId9"/>
              <a:srcRect/>
              <a:stretch>
                <a:fillRect/>
              </a:stretch>
            </p:blipFill>
            <p:spPr bwMode="auto">
              <a:xfrm>
                <a:off x="7196304" y="314652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5" name="Picture 5" descr="\\imself-lh-srv-1\desktop$\barryshi\Desktop\images\201_Framework_Green_32.png"/>
              <p:cNvPicPr>
                <a:picLocks noChangeAspect="1" noChangeArrowheads="1"/>
              </p:cNvPicPr>
              <p:nvPr/>
            </p:nvPicPr>
            <p:blipFill>
              <a:blip r:embed="rId9"/>
              <a:srcRect/>
              <a:stretch>
                <a:fillRect/>
              </a:stretch>
            </p:blipFill>
            <p:spPr bwMode="auto">
              <a:xfrm>
                <a:off x="9144040" y="4689697"/>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6" name="Picture 5" descr="\\imself-lh-srv-1\desktop$\barryshi\Desktop\images\201_Framework_Green_32.png"/>
              <p:cNvPicPr>
                <a:picLocks noChangeAspect="1" noChangeArrowheads="1"/>
              </p:cNvPicPr>
              <p:nvPr/>
            </p:nvPicPr>
            <p:blipFill>
              <a:blip r:embed="rId9"/>
              <a:srcRect/>
              <a:stretch>
                <a:fillRect/>
              </a:stretch>
            </p:blipFill>
            <p:spPr bwMode="auto">
              <a:xfrm>
                <a:off x="10638794" y="4700142"/>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7" name="Picture 5" descr="\\imself-lh-srv-1\desktop$\barryshi\Desktop\images\201_Framework_Green_32.png"/>
              <p:cNvPicPr>
                <a:picLocks noChangeAspect="1" noChangeArrowheads="1"/>
              </p:cNvPicPr>
              <p:nvPr/>
            </p:nvPicPr>
            <p:blipFill>
              <a:blip r:embed="rId9"/>
              <a:srcRect/>
              <a:stretch>
                <a:fillRect/>
              </a:stretch>
            </p:blipFill>
            <p:spPr bwMode="auto">
              <a:xfrm>
                <a:off x="9836616" y="3139199"/>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pic>
            <p:nvPicPr>
              <p:cNvPr id="78" name="Picture 5" descr="\\imself-lh-srv-1\desktop$\barryshi\Desktop\images\201_Framework_Green_32.png"/>
              <p:cNvPicPr>
                <a:picLocks noChangeAspect="1" noChangeArrowheads="1"/>
              </p:cNvPicPr>
              <p:nvPr/>
            </p:nvPicPr>
            <p:blipFill>
              <a:blip r:embed="rId9"/>
              <a:srcRect/>
              <a:stretch>
                <a:fillRect/>
              </a:stretch>
            </p:blipFill>
            <p:spPr bwMode="auto">
              <a:xfrm>
                <a:off x="7338643" y="1347808"/>
                <a:ext cx="315140" cy="315140"/>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pic>
        </p:grpSp>
        <p:pic>
          <p:nvPicPr>
            <p:cNvPr id="37"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38"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42"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grpSp>
      <p:pic>
        <p:nvPicPr>
          <p:cNvPr id="82" name="Picture 81" descr="gates.png"/>
          <p:cNvPicPr>
            <a:picLocks noChangeAspect="1"/>
          </p:cNvPicPr>
          <p:nvPr/>
        </p:nvPicPr>
        <p:blipFill>
          <a:blip r:embed="rId11"/>
          <a:stretch>
            <a:fillRect/>
          </a:stretch>
        </p:blipFill>
        <p:spPr>
          <a:xfrm>
            <a:off x="524440" y="5418517"/>
            <a:ext cx="1544237" cy="1061413"/>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2492375"/>
            <a:ext cx="8785225" cy="4176713"/>
            <a:chOff x="363" y="1834"/>
            <a:chExt cx="5257" cy="2532"/>
          </a:xfrm>
        </p:grpSpPr>
        <p:grpSp>
          <p:nvGrpSpPr>
            <p:cNvPr id="3" name="Group 3"/>
            <p:cNvGrpSpPr>
              <a:grpSpLocks/>
            </p:cNvGrpSpPr>
            <p:nvPr/>
          </p:nvGrpSpPr>
          <p:grpSpPr bwMode="auto">
            <a:xfrm>
              <a:off x="363" y="1834"/>
              <a:ext cx="1686" cy="2532"/>
              <a:chOff x="227" y="1698"/>
              <a:chExt cx="1686" cy="2532"/>
            </a:xfrm>
          </p:grpSpPr>
          <p:pic>
            <p:nvPicPr>
              <p:cNvPr id="3076" name="Picture 4" descr="empty-blue-rectangle"/>
              <p:cNvPicPr>
                <a:picLocks noChangeAspect="1" noChangeArrowheads="1"/>
              </p:cNvPicPr>
              <p:nvPr/>
            </p:nvPicPr>
            <p:blipFill>
              <a:blip r:embed="rId3"/>
              <a:srcRect/>
              <a:stretch>
                <a:fillRect/>
              </a:stretch>
            </p:blipFill>
            <p:spPr bwMode="auto">
              <a:xfrm>
                <a:off x="227" y="1698"/>
                <a:ext cx="1686" cy="2532"/>
              </a:xfrm>
              <a:prstGeom prst="rect">
                <a:avLst/>
              </a:prstGeom>
              <a:noFill/>
            </p:spPr>
          </p:pic>
          <p:pic>
            <p:nvPicPr>
              <p:cNvPr id="3077" name="Picture 5" descr="blue-top-faded"/>
              <p:cNvPicPr>
                <a:picLocks noChangeAspect="1" noChangeArrowheads="1"/>
              </p:cNvPicPr>
              <p:nvPr/>
            </p:nvPicPr>
            <p:blipFill>
              <a:blip r:embed="rId4"/>
              <a:srcRect/>
              <a:stretch>
                <a:fillRect/>
              </a:stretch>
            </p:blipFill>
            <p:spPr bwMode="auto">
              <a:xfrm>
                <a:off x="249" y="1717"/>
                <a:ext cx="1626" cy="720"/>
              </a:xfrm>
              <a:prstGeom prst="rect">
                <a:avLst/>
              </a:prstGeom>
              <a:noFill/>
            </p:spPr>
          </p:pic>
          <p:pic>
            <p:nvPicPr>
              <p:cNvPr id="3078" name="Picture 6" descr="Customer--Business-Challeng"/>
              <p:cNvPicPr>
                <a:picLocks noChangeAspect="1" noChangeArrowheads="1"/>
              </p:cNvPicPr>
              <p:nvPr/>
            </p:nvPicPr>
            <p:blipFill>
              <a:blip r:embed="rId5"/>
              <a:srcRect/>
              <a:stretch>
                <a:fillRect/>
              </a:stretch>
            </p:blipFill>
            <p:spPr bwMode="auto">
              <a:xfrm>
                <a:off x="314" y="1914"/>
                <a:ext cx="1432" cy="412"/>
              </a:xfrm>
              <a:prstGeom prst="rect">
                <a:avLst/>
              </a:prstGeom>
              <a:noFill/>
            </p:spPr>
          </p:pic>
        </p:grpSp>
        <p:grpSp>
          <p:nvGrpSpPr>
            <p:cNvPr id="4" name="Group 7"/>
            <p:cNvGrpSpPr>
              <a:grpSpLocks/>
            </p:cNvGrpSpPr>
            <p:nvPr/>
          </p:nvGrpSpPr>
          <p:grpSpPr bwMode="auto">
            <a:xfrm>
              <a:off x="2148" y="1834"/>
              <a:ext cx="1686" cy="2532"/>
              <a:chOff x="2012" y="1698"/>
              <a:chExt cx="1686" cy="2532"/>
            </a:xfrm>
          </p:grpSpPr>
          <p:pic>
            <p:nvPicPr>
              <p:cNvPr id="3080" name="Picture 8" descr="empty-green-rectangle"/>
              <p:cNvPicPr>
                <a:picLocks noChangeAspect="1" noChangeArrowheads="1"/>
              </p:cNvPicPr>
              <p:nvPr/>
            </p:nvPicPr>
            <p:blipFill>
              <a:blip r:embed="rId6"/>
              <a:srcRect/>
              <a:stretch>
                <a:fillRect/>
              </a:stretch>
            </p:blipFill>
            <p:spPr bwMode="auto">
              <a:xfrm>
                <a:off x="2012" y="1698"/>
                <a:ext cx="1686" cy="2532"/>
              </a:xfrm>
              <a:prstGeom prst="rect">
                <a:avLst/>
              </a:prstGeom>
              <a:noFill/>
            </p:spPr>
          </p:pic>
          <p:pic>
            <p:nvPicPr>
              <p:cNvPr id="3081" name="Picture 9" descr="green-top-faded"/>
              <p:cNvPicPr>
                <a:picLocks noChangeAspect="1" noChangeArrowheads="1"/>
              </p:cNvPicPr>
              <p:nvPr/>
            </p:nvPicPr>
            <p:blipFill>
              <a:blip r:embed="rId7"/>
              <a:srcRect/>
              <a:stretch>
                <a:fillRect/>
              </a:stretch>
            </p:blipFill>
            <p:spPr bwMode="auto">
              <a:xfrm>
                <a:off x="2045" y="1718"/>
                <a:ext cx="1626" cy="720"/>
              </a:xfrm>
              <a:prstGeom prst="rect">
                <a:avLst/>
              </a:prstGeom>
              <a:noFill/>
            </p:spPr>
          </p:pic>
          <p:pic>
            <p:nvPicPr>
              <p:cNvPr id="3082" name="Picture 10" descr="Solution"/>
              <p:cNvPicPr>
                <a:picLocks noChangeAspect="1" noChangeArrowheads="1"/>
              </p:cNvPicPr>
              <p:nvPr/>
            </p:nvPicPr>
            <p:blipFill>
              <a:blip r:embed="rId8"/>
              <a:srcRect/>
              <a:stretch>
                <a:fillRect/>
              </a:stretch>
            </p:blipFill>
            <p:spPr bwMode="auto">
              <a:xfrm>
                <a:off x="2430" y="1935"/>
                <a:ext cx="834" cy="260"/>
              </a:xfrm>
              <a:prstGeom prst="rect">
                <a:avLst/>
              </a:prstGeom>
              <a:noFill/>
            </p:spPr>
          </p:pic>
        </p:grpSp>
        <p:grpSp>
          <p:nvGrpSpPr>
            <p:cNvPr id="5" name="Group 11"/>
            <p:cNvGrpSpPr>
              <a:grpSpLocks/>
            </p:cNvGrpSpPr>
            <p:nvPr/>
          </p:nvGrpSpPr>
          <p:grpSpPr bwMode="auto">
            <a:xfrm>
              <a:off x="3934" y="1834"/>
              <a:ext cx="1686" cy="2532"/>
              <a:chOff x="3798" y="1698"/>
              <a:chExt cx="1686" cy="2532"/>
            </a:xfrm>
          </p:grpSpPr>
          <p:pic>
            <p:nvPicPr>
              <p:cNvPr id="3084" name="Picture 12" descr="empty-red-rectangle"/>
              <p:cNvPicPr>
                <a:picLocks noChangeAspect="1" noChangeArrowheads="1"/>
              </p:cNvPicPr>
              <p:nvPr/>
            </p:nvPicPr>
            <p:blipFill>
              <a:blip r:embed="rId9"/>
              <a:srcRect/>
              <a:stretch>
                <a:fillRect/>
              </a:stretch>
            </p:blipFill>
            <p:spPr bwMode="auto">
              <a:xfrm>
                <a:off x="3798" y="1698"/>
                <a:ext cx="1686" cy="2532"/>
              </a:xfrm>
              <a:prstGeom prst="rect">
                <a:avLst/>
              </a:prstGeom>
              <a:noFill/>
            </p:spPr>
          </p:pic>
          <p:pic>
            <p:nvPicPr>
              <p:cNvPr id="3085" name="Picture 13" descr="red-top-faded"/>
              <p:cNvPicPr>
                <a:picLocks noChangeAspect="1" noChangeArrowheads="1"/>
              </p:cNvPicPr>
              <p:nvPr/>
            </p:nvPicPr>
            <p:blipFill>
              <a:blip r:embed="rId10"/>
              <a:srcRect/>
              <a:stretch>
                <a:fillRect/>
              </a:stretch>
            </p:blipFill>
            <p:spPr bwMode="auto">
              <a:xfrm>
                <a:off x="3821" y="1727"/>
                <a:ext cx="1626" cy="720"/>
              </a:xfrm>
              <a:prstGeom prst="rect">
                <a:avLst/>
              </a:prstGeom>
              <a:noFill/>
            </p:spPr>
          </p:pic>
          <p:pic>
            <p:nvPicPr>
              <p:cNvPr id="3086" name="Picture 14" descr="Customer-Results-Benefits"/>
              <p:cNvPicPr>
                <a:picLocks noChangeAspect="1" noChangeArrowheads="1"/>
              </p:cNvPicPr>
              <p:nvPr/>
            </p:nvPicPr>
            <p:blipFill>
              <a:blip r:embed="rId11"/>
              <a:srcRect/>
              <a:stretch>
                <a:fillRect/>
              </a:stretch>
            </p:blipFill>
            <p:spPr bwMode="auto">
              <a:xfrm>
                <a:off x="4077" y="1870"/>
                <a:ext cx="1153" cy="391"/>
              </a:xfrm>
              <a:prstGeom prst="rect">
                <a:avLst/>
              </a:prstGeom>
              <a:noFill/>
            </p:spPr>
          </p:pic>
        </p:grpSp>
      </p:grpSp>
      <p:pic>
        <p:nvPicPr>
          <p:cNvPr id="3087" name="Picture 15"/>
          <p:cNvPicPr>
            <a:picLocks noChangeAspect="1" noChangeArrowheads="1"/>
          </p:cNvPicPr>
          <p:nvPr/>
        </p:nvPicPr>
        <p:blipFill>
          <a:blip r:embed="rId12">
            <a:lum bright="18000"/>
          </a:blip>
          <a:srcRect/>
          <a:stretch>
            <a:fillRect/>
          </a:stretch>
        </p:blipFill>
        <p:spPr bwMode="auto">
          <a:xfrm>
            <a:off x="0" y="1341438"/>
            <a:ext cx="9144000" cy="1079500"/>
          </a:xfrm>
          <a:prstGeom prst="rect">
            <a:avLst/>
          </a:prstGeom>
          <a:noFill/>
          <a:ln w="12700" algn="ctr">
            <a:noFill/>
            <a:miter lim="800000"/>
            <a:headEnd type="none" w="sm" len="sm"/>
            <a:tailEnd type="none" w="sm" len="sm"/>
          </a:ln>
          <a:effectLst/>
        </p:spPr>
      </p:pic>
      <p:sp>
        <p:nvSpPr>
          <p:cNvPr id="3088" name="Line 16"/>
          <p:cNvSpPr>
            <a:spLocks noChangeShapeType="1"/>
          </p:cNvSpPr>
          <p:nvPr/>
        </p:nvSpPr>
        <p:spPr bwMode="auto">
          <a:xfrm>
            <a:off x="484188" y="4808538"/>
            <a:ext cx="5334000" cy="0"/>
          </a:xfrm>
          <a:prstGeom prst="line">
            <a:avLst/>
          </a:prstGeom>
          <a:noFill/>
          <a:ln w="38100">
            <a:noFill/>
            <a:round/>
            <a:headEnd/>
            <a:tailEnd type="none" w="lg" len="sm"/>
          </a:ln>
          <a:effectLst/>
        </p:spPr>
        <p:txBody>
          <a:bodyPr tIns="91440" bIns="91440">
            <a:spAutoFit/>
          </a:bodyPr>
          <a:lstStyle/>
          <a:p>
            <a:pPr algn="l" rtl="0" fontAlgn="base">
              <a:spcBef>
                <a:spcPct val="0"/>
              </a:spcBef>
              <a:spcAft>
                <a:spcPct val="0"/>
              </a:spcAft>
            </a:pPr>
            <a:endParaRPr kumimoji="1" lang="en-CA" kern="1200">
              <a:solidFill>
                <a:prstClr val="black"/>
              </a:solidFill>
              <a:latin typeface="微軟正黑體"/>
              <a:ea typeface="微軟正黑體"/>
              <a:cs typeface="+mn-cs"/>
            </a:endParaRPr>
          </a:p>
        </p:txBody>
      </p:sp>
      <p:sp>
        <p:nvSpPr>
          <p:cNvPr id="3089" name="Rectangle 17"/>
          <p:cNvSpPr>
            <a:spLocks noChangeArrowheads="1"/>
          </p:cNvSpPr>
          <p:nvPr/>
        </p:nvSpPr>
        <p:spPr bwMode="auto">
          <a:xfrm>
            <a:off x="6248400" y="3505200"/>
            <a:ext cx="2592387" cy="1551963"/>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pPr>
            <a:r>
              <a:rPr kumimoji="1" lang="en-US" sz="600" b="1" kern="1200" dirty="0">
                <a:solidFill>
                  <a:prstClr val="white"/>
                </a:solidFill>
                <a:latin typeface="微軟正黑體"/>
                <a:ea typeface="微軟正黑體"/>
                <a:cs typeface="+mn-cs"/>
              </a:rPr>
              <a:t> </a:t>
            </a: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減少至少</a:t>
            </a:r>
            <a:r>
              <a:rPr kumimoji="1" lang="en-US" altLang="zh-TW" b="1" kern="1200" dirty="0">
                <a:solidFill>
                  <a:prstClr val="white"/>
                </a:solidFill>
                <a:latin typeface="微軟正黑體"/>
                <a:ea typeface="微軟正黑體"/>
                <a:cs typeface="+mn-cs"/>
              </a:rPr>
              <a:t>50</a:t>
            </a:r>
            <a:r>
              <a:rPr kumimoji="1" lang="zh-TW" altLang="en-US" b="1" kern="1200" dirty="0">
                <a:solidFill>
                  <a:prstClr val="white"/>
                </a:solidFill>
                <a:latin typeface="微軟正黑體"/>
                <a:ea typeface="微軟正黑體"/>
                <a:cs typeface="+mn-cs"/>
              </a:rPr>
              <a:t>台伺服器的軟硬體成本與空調成本</a:t>
            </a:r>
            <a:endParaRPr kumimoji="1" lang="en-US" sz="600" b="1" kern="1200" dirty="0">
              <a:solidFill>
                <a:prstClr val="white"/>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建置測試環境的流程節省數倍以上的時間</a:t>
            </a:r>
            <a:r>
              <a:rPr kumimoji="1" lang="en-US" b="1" kern="1200" dirty="0">
                <a:solidFill>
                  <a:prstClr val="white"/>
                </a:solidFill>
                <a:latin typeface="微軟正黑體"/>
                <a:ea typeface="微軟正黑體"/>
                <a:cs typeface="+mn-cs"/>
              </a:rPr>
              <a:t/>
            </a:r>
            <a:br>
              <a:rPr kumimoji="1" lang="en-US" b="1" kern="1200" dirty="0">
                <a:solidFill>
                  <a:prstClr val="white"/>
                </a:solidFill>
                <a:latin typeface="微軟正黑體"/>
                <a:ea typeface="微軟正黑體"/>
                <a:cs typeface="+mn-cs"/>
              </a:rPr>
            </a:br>
            <a:r>
              <a:rPr kumimoji="1" lang="en-US" sz="500" b="1" kern="1200" dirty="0">
                <a:solidFill>
                  <a:prstClr val="white"/>
                </a:solidFill>
                <a:latin typeface="微軟正黑體"/>
                <a:ea typeface="微軟正黑體"/>
                <a:cs typeface="+mn-cs"/>
              </a:rPr>
              <a:t> </a:t>
            </a:r>
            <a:endParaRPr kumimoji="1" lang="en-CA" b="1" kern="1200" dirty="0">
              <a:solidFill>
                <a:prstClr val="white"/>
              </a:solidFill>
              <a:latin typeface="微軟正黑體"/>
              <a:ea typeface="微軟正黑體"/>
              <a:cs typeface="+mn-cs"/>
            </a:endParaRPr>
          </a:p>
        </p:txBody>
      </p:sp>
      <p:sp>
        <p:nvSpPr>
          <p:cNvPr id="3090" name="Rectangle 18"/>
          <p:cNvSpPr>
            <a:spLocks noChangeArrowheads="1"/>
          </p:cNvSpPr>
          <p:nvPr/>
        </p:nvSpPr>
        <p:spPr bwMode="auto">
          <a:xfrm>
            <a:off x="3276600" y="3573463"/>
            <a:ext cx="2590800" cy="1482714"/>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高效能</a:t>
            </a:r>
            <a:r>
              <a:rPr kumimoji="1" lang="en-US" altLang="zh-TW" b="1" kern="1200" dirty="0">
                <a:solidFill>
                  <a:prstClr val="white"/>
                </a:solidFill>
                <a:latin typeface="微軟正黑體"/>
                <a:ea typeface="微軟正黑體"/>
                <a:cs typeface="+mn-cs"/>
              </a:rPr>
              <a:t>Hypervisor</a:t>
            </a:r>
            <a:r>
              <a:rPr kumimoji="1" lang="zh-TW" altLang="en-US" b="1" kern="1200" dirty="0">
                <a:solidFill>
                  <a:prstClr val="white"/>
                </a:solidFill>
                <a:latin typeface="微軟正黑體"/>
                <a:ea typeface="微軟正黑體"/>
                <a:cs typeface="+mn-cs"/>
              </a:rPr>
              <a:t>架構的</a:t>
            </a:r>
            <a:r>
              <a:rPr kumimoji="1" lang="en-GB" b="1" kern="1200" dirty="0">
                <a:solidFill>
                  <a:prstClr val="white"/>
                </a:solidFill>
                <a:latin typeface="微軟正黑體"/>
                <a:ea typeface="微軟正黑體"/>
                <a:cs typeface="+mn-cs"/>
              </a:rPr>
              <a:t> Windows Server</a:t>
            </a:r>
            <a:r>
              <a:rPr kumimoji="1" lang="en-GB" sz="900" b="1" kern="1200" dirty="0">
                <a:solidFill>
                  <a:prstClr val="white"/>
                </a:solidFill>
                <a:latin typeface="微軟正黑體"/>
                <a:ea typeface="微軟正黑體"/>
                <a:cs typeface="+mn-cs"/>
              </a:rPr>
              <a:t>®</a:t>
            </a:r>
            <a:r>
              <a:rPr kumimoji="1" lang="en-GB" b="1" kern="1200" dirty="0">
                <a:solidFill>
                  <a:prstClr val="white"/>
                </a:solidFill>
                <a:latin typeface="微軟正黑體"/>
                <a:ea typeface="微軟正黑體"/>
                <a:cs typeface="+mn-cs"/>
              </a:rPr>
              <a:t> 2008 Hyper-V</a:t>
            </a:r>
            <a:r>
              <a:rPr kumimoji="1" lang="en-GB" sz="1400" b="1" kern="1200" dirty="0">
                <a:solidFill>
                  <a:prstClr val="white"/>
                </a:solidFill>
                <a:latin typeface="微軟正黑體"/>
                <a:ea typeface="微軟正黑體"/>
                <a:cs typeface="+mn-cs"/>
              </a:rPr>
              <a:t>™  </a:t>
            </a:r>
            <a:r>
              <a:rPr kumimoji="1" lang="en-GB" b="1" kern="1200" dirty="0">
                <a:solidFill>
                  <a:prstClr val="white"/>
                </a:solidFill>
                <a:latin typeface="微軟正黑體"/>
                <a:ea typeface="微軟正黑體"/>
                <a:cs typeface="+mn-cs"/>
              </a:rPr>
              <a:t> </a:t>
            </a:r>
            <a:r>
              <a:rPr kumimoji="1" lang="en-GB" b="1" kern="1200" dirty="0">
                <a:solidFill>
                  <a:prstClr val="black"/>
                </a:solidFill>
                <a:latin typeface="微軟正黑體"/>
                <a:ea typeface="微軟正黑體"/>
                <a:cs typeface="+mn-cs"/>
              </a:rPr>
              <a:t/>
            </a:r>
            <a:br>
              <a:rPr kumimoji="1" lang="en-GB" b="1" kern="1200" dirty="0">
                <a:solidFill>
                  <a:prstClr val="black"/>
                </a:solidFill>
                <a:latin typeface="微軟正黑體"/>
                <a:ea typeface="微軟正黑體"/>
                <a:cs typeface="+mn-cs"/>
              </a:rPr>
            </a:br>
            <a:r>
              <a:rPr kumimoji="1" lang="en-GB" sz="600" kern="1200" dirty="0">
                <a:solidFill>
                  <a:prstClr val="black"/>
                </a:solidFill>
                <a:latin typeface="微軟正黑體"/>
                <a:ea typeface="微軟正黑體"/>
                <a:cs typeface="+mn-cs"/>
              </a:rPr>
              <a:t/>
            </a:r>
            <a:br>
              <a:rPr kumimoji="1" lang="en-GB" sz="600" kern="1200" dirty="0">
                <a:solidFill>
                  <a:prstClr val="black"/>
                </a:solidFill>
                <a:latin typeface="微軟正黑體"/>
                <a:ea typeface="微軟正黑體"/>
                <a:cs typeface="+mn-cs"/>
              </a:rPr>
            </a:br>
            <a:endParaRPr kumimoji="1" lang="en-US" sz="500" kern="1200" dirty="0">
              <a:solidFill>
                <a:prstClr val="black"/>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endParaRPr kumimoji="1" lang="en-US" kern="1200" dirty="0">
              <a:solidFill>
                <a:prstClr val="black"/>
              </a:solidFill>
              <a:latin typeface="微軟正黑體"/>
              <a:ea typeface="微軟正黑體"/>
              <a:cs typeface="+mn-cs"/>
            </a:endParaRPr>
          </a:p>
        </p:txBody>
      </p:sp>
      <p:sp>
        <p:nvSpPr>
          <p:cNvPr id="3091" name="Rectangle 19"/>
          <p:cNvSpPr>
            <a:spLocks noChangeArrowheads="1"/>
          </p:cNvSpPr>
          <p:nvPr/>
        </p:nvSpPr>
        <p:spPr bwMode="auto">
          <a:xfrm>
            <a:off x="228600" y="3573463"/>
            <a:ext cx="2659063" cy="1925912"/>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機房空間不足</a:t>
            </a:r>
            <a:r>
              <a:rPr kumimoji="1" lang="en-US" b="1" kern="1200" dirty="0">
                <a:solidFill>
                  <a:prstClr val="white"/>
                </a:solidFill>
                <a:latin typeface="微軟正黑體"/>
                <a:ea typeface="微軟正黑體"/>
                <a:cs typeface="+mn-cs"/>
              </a:rPr>
              <a:t/>
            </a:r>
            <a:br>
              <a:rPr kumimoji="1" lang="en-US" b="1" kern="1200" dirty="0">
                <a:solidFill>
                  <a:prstClr val="white"/>
                </a:solidFill>
                <a:latin typeface="微軟正黑體"/>
                <a:ea typeface="微軟正黑體"/>
                <a:cs typeface="+mn-cs"/>
              </a:rPr>
            </a:br>
            <a:endParaRPr kumimoji="1" lang="en-US" sz="500" b="1" kern="1200" dirty="0">
              <a:solidFill>
                <a:prstClr val="white"/>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電費與空調成本上漲</a:t>
            </a:r>
            <a:r>
              <a:rPr kumimoji="1" lang="en-US" b="1" kern="1200" dirty="0">
                <a:solidFill>
                  <a:prstClr val="white"/>
                </a:solidFill>
                <a:latin typeface="微軟正黑體"/>
                <a:ea typeface="微軟正黑體"/>
                <a:cs typeface="+mn-cs"/>
              </a:rPr>
              <a:t/>
            </a:r>
            <a:br>
              <a:rPr kumimoji="1" lang="en-US" b="1" kern="1200" dirty="0">
                <a:solidFill>
                  <a:prstClr val="white"/>
                </a:solidFill>
                <a:latin typeface="微軟正黑體"/>
                <a:ea typeface="微軟正黑體"/>
                <a:cs typeface="+mn-cs"/>
              </a:rPr>
            </a:br>
            <a:endParaRPr kumimoji="1" lang="en-US" sz="600" b="1" kern="1200" dirty="0">
              <a:solidFill>
                <a:prstClr val="white"/>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伺服器使用率低</a:t>
            </a:r>
            <a:endParaRPr kumimoji="1" lang="en-US" sz="600" b="1" kern="1200" dirty="0">
              <a:solidFill>
                <a:prstClr val="white"/>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高昂的硬體成本</a:t>
            </a:r>
            <a:endParaRPr kumimoji="1" lang="en-US" altLang="zh-TW" b="1" kern="1200" dirty="0">
              <a:solidFill>
                <a:prstClr val="white"/>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latin typeface="微軟正黑體"/>
                <a:ea typeface="微軟正黑體"/>
                <a:cs typeface="+mn-cs"/>
              </a:rPr>
              <a:t>提高軟體測試環境建置速度</a:t>
            </a:r>
            <a:endParaRPr kumimoji="1" lang="en-US" b="1" kern="1200" dirty="0">
              <a:solidFill>
                <a:prstClr val="white"/>
              </a:solidFill>
              <a:latin typeface="微軟正黑體"/>
              <a:ea typeface="微軟正黑體"/>
              <a:cs typeface="+mn-cs"/>
            </a:endParaRPr>
          </a:p>
        </p:txBody>
      </p:sp>
      <p:sp>
        <p:nvSpPr>
          <p:cNvPr id="3092" name="Text Box 20"/>
          <p:cNvSpPr txBox="1">
            <a:spLocks noChangeArrowheads="1"/>
          </p:cNvSpPr>
          <p:nvPr/>
        </p:nvSpPr>
        <p:spPr bwMode="auto">
          <a:xfrm>
            <a:off x="327025" y="1447800"/>
            <a:ext cx="8512175" cy="867930"/>
          </a:xfrm>
          <a:prstGeom prst="rect">
            <a:avLst/>
          </a:prstGeom>
          <a:noFill/>
          <a:ln w="12700" algn="ctr">
            <a:noFill/>
            <a:miter lim="800000"/>
            <a:headEnd/>
            <a:tailEnd/>
          </a:ln>
          <a:effectLst/>
        </p:spPr>
        <p:txBody>
          <a:bodyPr>
            <a:spAutoFit/>
          </a:bodyPr>
          <a:lstStyle/>
          <a:p>
            <a:pPr algn="l" rtl="0" eaLnBrk="0" fontAlgn="base" hangingPunct="0">
              <a:lnSpc>
                <a:spcPct val="90000"/>
              </a:lnSpc>
              <a:spcBef>
                <a:spcPct val="30000"/>
              </a:spcBef>
              <a:spcAft>
                <a:spcPct val="0"/>
              </a:spcAft>
              <a:buClr>
                <a:srgbClr val="1F497D"/>
              </a:buClr>
              <a:buSzPct val="85000"/>
            </a:pPr>
            <a:r>
              <a:rPr kumimoji="1" lang="zh-TW" altLang="en-US" sz="2800" b="1" kern="1200" dirty="0">
                <a:solidFill>
                  <a:prstClr val="black"/>
                </a:solidFill>
                <a:effectLst>
                  <a:outerShdw blurRad="38100" dist="38100" dir="2700000" algn="tl">
                    <a:srgbClr val="000000">
                      <a:alpha val="43137"/>
                    </a:srgbClr>
                  </a:outerShdw>
                </a:effectLst>
                <a:latin typeface="微軟正黑體"/>
                <a:ea typeface="微軟正黑體"/>
                <a:cs typeface="+mn-cs"/>
              </a:rPr>
              <a:t>虛擬化產品的穩定與否，是財金資訊最重視的環節，因此選擇了穩定性最高的微軟</a:t>
            </a:r>
            <a:r>
              <a:rPr kumimoji="1" lang="en-US" altLang="zh-TW" sz="2800" b="1" kern="1200" dirty="0">
                <a:solidFill>
                  <a:prstClr val="black"/>
                </a:solidFill>
                <a:effectLst>
                  <a:outerShdw blurRad="38100" dist="38100" dir="2700000" algn="tl">
                    <a:srgbClr val="000000">
                      <a:alpha val="43137"/>
                    </a:srgbClr>
                  </a:outerShdw>
                </a:effectLst>
                <a:latin typeface="微軟正黑體"/>
                <a:ea typeface="微軟正黑體"/>
                <a:cs typeface="+mn-cs"/>
              </a:rPr>
              <a:t>Hyper-V</a:t>
            </a:r>
            <a:r>
              <a:rPr kumimoji="1" lang="zh-TW" altLang="en-US" sz="2800" b="1" kern="1200" dirty="0">
                <a:solidFill>
                  <a:prstClr val="black"/>
                </a:solidFill>
                <a:effectLst>
                  <a:outerShdw blurRad="38100" dist="38100" dir="2700000" algn="tl">
                    <a:srgbClr val="000000">
                      <a:alpha val="43137"/>
                    </a:srgbClr>
                  </a:outerShdw>
                </a:effectLst>
                <a:latin typeface="微軟正黑體"/>
                <a:ea typeface="微軟正黑體"/>
                <a:cs typeface="+mn-cs"/>
              </a:rPr>
              <a:t>平台。</a:t>
            </a:r>
            <a:endParaRPr kumimoji="1" lang="en-US" sz="2800" b="1" kern="1200" dirty="0">
              <a:solidFill>
                <a:prstClr val="black"/>
              </a:solidFill>
              <a:effectLst>
                <a:outerShdw blurRad="38100" dist="38100" dir="2700000" algn="tl">
                  <a:srgbClr val="000000">
                    <a:alpha val="43137"/>
                  </a:srgbClr>
                </a:outerShdw>
              </a:effectLst>
              <a:latin typeface="微軟正黑體"/>
              <a:ea typeface="微軟正黑體"/>
              <a:cs typeface="+mn-cs"/>
            </a:endParaRPr>
          </a:p>
        </p:txBody>
      </p:sp>
      <p:sp>
        <p:nvSpPr>
          <p:cNvPr id="3093" name="Line 21"/>
          <p:cNvSpPr>
            <a:spLocks noChangeShapeType="1"/>
          </p:cNvSpPr>
          <p:nvPr/>
        </p:nvSpPr>
        <p:spPr bwMode="auto">
          <a:xfrm>
            <a:off x="706438" y="2770188"/>
            <a:ext cx="5334000" cy="0"/>
          </a:xfrm>
          <a:prstGeom prst="line">
            <a:avLst/>
          </a:prstGeom>
          <a:noFill/>
          <a:ln w="38100" cap="sq">
            <a:noFill/>
            <a:round/>
            <a:headEnd/>
            <a:tailEnd type="none" w="lg" len="sm"/>
          </a:ln>
          <a:effectLst/>
        </p:spPr>
        <p:txBody>
          <a:bodyPr tIns="91440" bIns="91440">
            <a:spAutoFit/>
          </a:bodyPr>
          <a:lstStyle/>
          <a:p>
            <a:pPr algn="l" rtl="0" fontAlgn="base">
              <a:spcBef>
                <a:spcPct val="0"/>
              </a:spcBef>
              <a:spcAft>
                <a:spcPct val="0"/>
              </a:spcAft>
            </a:pPr>
            <a:endParaRPr kumimoji="1" lang="en-CA" kern="1200">
              <a:solidFill>
                <a:prstClr val="black"/>
              </a:solidFill>
              <a:latin typeface="微軟正黑體"/>
              <a:ea typeface="微軟正黑體"/>
              <a:cs typeface="+mn-cs"/>
            </a:endParaRPr>
          </a:p>
        </p:txBody>
      </p:sp>
      <p:pic>
        <p:nvPicPr>
          <p:cNvPr id="3094" name="Picture 22" descr="GEL Wide Arrow with Fade steel-gray"/>
          <p:cNvPicPr>
            <a:picLocks noChangeAspect="1" noChangeArrowheads="1"/>
          </p:cNvPicPr>
          <p:nvPr/>
        </p:nvPicPr>
        <p:blipFill>
          <a:blip r:embed="rId13" cstate="print"/>
          <a:srcRect/>
          <a:stretch>
            <a:fillRect/>
          </a:stretch>
        </p:blipFill>
        <p:spPr bwMode="auto">
          <a:xfrm>
            <a:off x="2843213" y="2997200"/>
            <a:ext cx="508000" cy="581025"/>
          </a:xfrm>
          <a:prstGeom prst="rect">
            <a:avLst/>
          </a:prstGeom>
          <a:noFill/>
        </p:spPr>
      </p:pic>
      <p:pic>
        <p:nvPicPr>
          <p:cNvPr id="3095" name="Picture 23" descr="GEL Wide Arrow with Fade steel-gray"/>
          <p:cNvPicPr>
            <a:picLocks noChangeAspect="1" noChangeArrowheads="1"/>
          </p:cNvPicPr>
          <p:nvPr/>
        </p:nvPicPr>
        <p:blipFill>
          <a:blip r:embed="rId13" cstate="print"/>
          <a:srcRect/>
          <a:stretch>
            <a:fillRect/>
          </a:stretch>
        </p:blipFill>
        <p:spPr bwMode="auto">
          <a:xfrm>
            <a:off x="5795963" y="2997200"/>
            <a:ext cx="508000" cy="581025"/>
          </a:xfrm>
          <a:prstGeom prst="rect">
            <a:avLst/>
          </a:prstGeom>
          <a:noFill/>
        </p:spPr>
      </p:pic>
      <p:sp>
        <p:nvSpPr>
          <p:cNvPr id="28" name="標題 3"/>
          <p:cNvSpPr txBox="1">
            <a:spLocks/>
          </p:cNvSpPr>
          <p:nvPr/>
        </p:nvSpPr>
        <p:spPr>
          <a:xfrm>
            <a:off x="457200" y="274638"/>
            <a:ext cx="8229600" cy="1143000"/>
          </a:xfrm>
          <a:prstGeom prst="rect">
            <a:avLst/>
          </a:prstGeom>
        </p:spPr>
        <p:txBody>
          <a:bodyPr>
            <a:normAutofit fontScale="90000" lnSpcReduction="20000"/>
          </a:bodyPr>
          <a:lstStyle/>
          <a:p>
            <a:pPr algn="ctr" rtl="0">
              <a:spcBef>
                <a:spcPct val="0"/>
              </a:spcBef>
              <a:defRPr/>
            </a:pPr>
            <a:r>
              <a:rPr lang="zh-TW" altLang="en-US"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財金資訊</a:t>
            </a:r>
            <a:r>
              <a:rPr lang="en-US" altLang="zh-TW"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
            </a:r>
            <a:br>
              <a:rPr lang="en-US" altLang="zh-TW"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br>
            <a:r>
              <a:rPr lang="en-US" altLang="zh-TW"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a:t>
            </a:r>
            <a:r>
              <a:rPr lang="zh-TW" altLang="en-US" sz="40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測試環境虛擬化</a:t>
            </a:r>
            <a:r>
              <a:rPr lang="en-US" altLang="zh-TW" sz="40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a:t>
            </a:r>
            <a:r>
              <a:rPr lang="zh-TW" altLang="en-US" sz="40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rPr>
              <a:t> 先期導入案例</a:t>
            </a:r>
            <a:endParaRPr lang="zh-TW" altLang="en-US"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微軟正黑體"/>
              <a:ea typeface="微軟正黑體"/>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fade">
                                      <p:cBhvr>
                                        <p:cTn id="7" dur="1000"/>
                                        <p:tgtEl>
                                          <p:spTgt spid="3092"/>
                                        </p:tgtEl>
                                      </p:cBhvr>
                                    </p:animEffect>
                                  </p:childTnLst>
                                </p:cTn>
                              </p:par>
                              <p:par>
                                <p:cTn id="8" presetID="10" presetClass="entr" presetSubtype="0" fill="hold" nodeType="withEffect">
                                  <p:stCondLst>
                                    <p:cond delay="0"/>
                                  </p:stCondLst>
                                  <p:childTnLst>
                                    <p:set>
                                      <p:cBhvr>
                                        <p:cTn id="9" dur="1" fill="hold">
                                          <p:stCondLst>
                                            <p:cond delay="0"/>
                                          </p:stCondLst>
                                        </p:cTn>
                                        <p:tgtEl>
                                          <p:spTgt spid="3087"/>
                                        </p:tgtEl>
                                        <p:attrNameLst>
                                          <p:attrName>style.visibility</p:attrName>
                                        </p:attrNameLst>
                                      </p:cBhvr>
                                      <p:to>
                                        <p:strVal val="visible"/>
                                      </p:to>
                                    </p:set>
                                    <p:animEffect transition="in" filter="fade">
                                      <p:cBhvr>
                                        <p:cTn id="10"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2492375"/>
            <a:ext cx="8785225" cy="4176713"/>
            <a:chOff x="363" y="1834"/>
            <a:chExt cx="5257" cy="2532"/>
          </a:xfrm>
        </p:grpSpPr>
        <p:grpSp>
          <p:nvGrpSpPr>
            <p:cNvPr id="3" name="Group 3"/>
            <p:cNvGrpSpPr>
              <a:grpSpLocks/>
            </p:cNvGrpSpPr>
            <p:nvPr/>
          </p:nvGrpSpPr>
          <p:grpSpPr bwMode="auto">
            <a:xfrm>
              <a:off x="363" y="1834"/>
              <a:ext cx="1686" cy="2532"/>
              <a:chOff x="227" y="1698"/>
              <a:chExt cx="1686" cy="2532"/>
            </a:xfrm>
          </p:grpSpPr>
          <p:pic>
            <p:nvPicPr>
              <p:cNvPr id="3076" name="Picture 4" descr="empty-blue-rectangle"/>
              <p:cNvPicPr>
                <a:picLocks noChangeAspect="1" noChangeArrowheads="1"/>
              </p:cNvPicPr>
              <p:nvPr/>
            </p:nvPicPr>
            <p:blipFill>
              <a:blip r:embed="rId3"/>
              <a:srcRect/>
              <a:stretch>
                <a:fillRect/>
              </a:stretch>
            </p:blipFill>
            <p:spPr bwMode="auto">
              <a:xfrm>
                <a:off x="227" y="1698"/>
                <a:ext cx="1686" cy="2532"/>
              </a:xfrm>
              <a:prstGeom prst="rect">
                <a:avLst/>
              </a:prstGeom>
              <a:noFill/>
            </p:spPr>
          </p:pic>
          <p:pic>
            <p:nvPicPr>
              <p:cNvPr id="3077" name="Picture 5" descr="blue-top-faded"/>
              <p:cNvPicPr>
                <a:picLocks noChangeAspect="1" noChangeArrowheads="1"/>
              </p:cNvPicPr>
              <p:nvPr/>
            </p:nvPicPr>
            <p:blipFill>
              <a:blip r:embed="rId4"/>
              <a:srcRect/>
              <a:stretch>
                <a:fillRect/>
              </a:stretch>
            </p:blipFill>
            <p:spPr bwMode="auto">
              <a:xfrm>
                <a:off x="249" y="1717"/>
                <a:ext cx="1626" cy="720"/>
              </a:xfrm>
              <a:prstGeom prst="rect">
                <a:avLst/>
              </a:prstGeom>
              <a:noFill/>
            </p:spPr>
          </p:pic>
          <p:pic>
            <p:nvPicPr>
              <p:cNvPr id="3078" name="Picture 6" descr="Customer--Business-Challeng"/>
              <p:cNvPicPr>
                <a:picLocks noChangeAspect="1" noChangeArrowheads="1"/>
              </p:cNvPicPr>
              <p:nvPr/>
            </p:nvPicPr>
            <p:blipFill>
              <a:blip r:embed="rId5"/>
              <a:srcRect/>
              <a:stretch>
                <a:fillRect/>
              </a:stretch>
            </p:blipFill>
            <p:spPr bwMode="auto">
              <a:xfrm>
                <a:off x="314" y="1914"/>
                <a:ext cx="1432" cy="412"/>
              </a:xfrm>
              <a:prstGeom prst="rect">
                <a:avLst/>
              </a:prstGeom>
              <a:noFill/>
            </p:spPr>
          </p:pic>
        </p:grpSp>
        <p:grpSp>
          <p:nvGrpSpPr>
            <p:cNvPr id="4" name="Group 7"/>
            <p:cNvGrpSpPr>
              <a:grpSpLocks/>
            </p:cNvGrpSpPr>
            <p:nvPr/>
          </p:nvGrpSpPr>
          <p:grpSpPr bwMode="auto">
            <a:xfrm>
              <a:off x="2148" y="1834"/>
              <a:ext cx="1686" cy="2532"/>
              <a:chOff x="2012" y="1698"/>
              <a:chExt cx="1686" cy="2532"/>
            </a:xfrm>
          </p:grpSpPr>
          <p:pic>
            <p:nvPicPr>
              <p:cNvPr id="3080" name="Picture 8" descr="empty-green-rectangle"/>
              <p:cNvPicPr>
                <a:picLocks noChangeAspect="1" noChangeArrowheads="1"/>
              </p:cNvPicPr>
              <p:nvPr/>
            </p:nvPicPr>
            <p:blipFill>
              <a:blip r:embed="rId6"/>
              <a:srcRect/>
              <a:stretch>
                <a:fillRect/>
              </a:stretch>
            </p:blipFill>
            <p:spPr bwMode="auto">
              <a:xfrm>
                <a:off x="2012" y="1698"/>
                <a:ext cx="1686" cy="2532"/>
              </a:xfrm>
              <a:prstGeom prst="rect">
                <a:avLst/>
              </a:prstGeom>
              <a:noFill/>
            </p:spPr>
          </p:pic>
          <p:pic>
            <p:nvPicPr>
              <p:cNvPr id="3081" name="Picture 9" descr="green-top-faded"/>
              <p:cNvPicPr>
                <a:picLocks noChangeAspect="1" noChangeArrowheads="1"/>
              </p:cNvPicPr>
              <p:nvPr/>
            </p:nvPicPr>
            <p:blipFill>
              <a:blip r:embed="rId7"/>
              <a:srcRect/>
              <a:stretch>
                <a:fillRect/>
              </a:stretch>
            </p:blipFill>
            <p:spPr bwMode="auto">
              <a:xfrm>
                <a:off x="2045" y="1718"/>
                <a:ext cx="1626" cy="720"/>
              </a:xfrm>
              <a:prstGeom prst="rect">
                <a:avLst/>
              </a:prstGeom>
              <a:noFill/>
            </p:spPr>
          </p:pic>
          <p:pic>
            <p:nvPicPr>
              <p:cNvPr id="3082" name="Picture 10" descr="Solution"/>
              <p:cNvPicPr>
                <a:picLocks noChangeAspect="1" noChangeArrowheads="1"/>
              </p:cNvPicPr>
              <p:nvPr/>
            </p:nvPicPr>
            <p:blipFill>
              <a:blip r:embed="rId8"/>
              <a:srcRect/>
              <a:stretch>
                <a:fillRect/>
              </a:stretch>
            </p:blipFill>
            <p:spPr bwMode="auto">
              <a:xfrm>
                <a:off x="2430" y="1935"/>
                <a:ext cx="834" cy="260"/>
              </a:xfrm>
              <a:prstGeom prst="rect">
                <a:avLst/>
              </a:prstGeom>
              <a:noFill/>
            </p:spPr>
          </p:pic>
        </p:grpSp>
        <p:grpSp>
          <p:nvGrpSpPr>
            <p:cNvPr id="5" name="Group 11"/>
            <p:cNvGrpSpPr>
              <a:grpSpLocks/>
            </p:cNvGrpSpPr>
            <p:nvPr/>
          </p:nvGrpSpPr>
          <p:grpSpPr bwMode="auto">
            <a:xfrm>
              <a:off x="3934" y="1834"/>
              <a:ext cx="1686" cy="2532"/>
              <a:chOff x="3798" y="1698"/>
              <a:chExt cx="1686" cy="2532"/>
            </a:xfrm>
          </p:grpSpPr>
          <p:pic>
            <p:nvPicPr>
              <p:cNvPr id="3084" name="Picture 12" descr="empty-red-rectangle"/>
              <p:cNvPicPr>
                <a:picLocks noChangeAspect="1" noChangeArrowheads="1"/>
              </p:cNvPicPr>
              <p:nvPr/>
            </p:nvPicPr>
            <p:blipFill>
              <a:blip r:embed="rId9"/>
              <a:srcRect/>
              <a:stretch>
                <a:fillRect/>
              </a:stretch>
            </p:blipFill>
            <p:spPr bwMode="auto">
              <a:xfrm>
                <a:off x="3798" y="1698"/>
                <a:ext cx="1686" cy="2532"/>
              </a:xfrm>
              <a:prstGeom prst="rect">
                <a:avLst/>
              </a:prstGeom>
              <a:noFill/>
            </p:spPr>
          </p:pic>
          <p:pic>
            <p:nvPicPr>
              <p:cNvPr id="3085" name="Picture 13" descr="red-top-faded"/>
              <p:cNvPicPr>
                <a:picLocks noChangeAspect="1" noChangeArrowheads="1"/>
              </p:cNvPicPr>
              <p:nvPr/>
            </p:nvPicPr>
            <p:blipFill>
              <a:blip r:embed="rId10"/>
              <a:srcRect/>
              <a:stretch>
                <a:fillRect/>
              </a:stretch>
            </p:blipFill>
            <p:spPr bwMode="auto">
              <a:xfrm>
                <a:off x="3821" y="1727"/>
                <a:ext cx="1626" cy="720"/>
              </a:xfrm>
              <a:prstGeom prst="rect">
                <a:avLst/>
              </a:prstGeom>
              <a:noFill/>
            </p:spPr>
          </p:pic>
          <p:pic>
            <p:nvPicPr>
              <p:cNvPr id="3086" name="Picture 14" descr="Customer-Results-Benefits"/>
              <p:cNvPicPr>
                <a:picLocks noChangeAspect="1" noChangeArrowheads="1"/>
              </p:cNvPicPr>
              <p:nvPr/>
            </p:nvPicPr>
            <p:blipFill>
              <a:blip r:embed="rId11"/>
              <a:srcRect/>
              <a:stretch>
                <a:fillRect/>
              </a:stretch>
            </p:blipFill>
            <p:spPr bwMode="auto">
              <a:xfrm>
                <a:off x="4077" y="1870"/>
                <a:ext cx="1153" cy="391"/>
              </a:xfrm>
              <a:prstGeom prst="rect">
                <a:avLst/>
              </a:prstGeom>
              <a:noFill/>
            </p:spPr>
          </p:pic>
        </p:grpSp>
      </p:grpSp>
      <p:pic>
        <p:nvPicPr>
          <p:cNvPr id="3087" name="Picture 15"/>
          <p:cNvPicPr>
            <a:picLocks noChangeAspect="1" noChangeArrowheads="1"/>
          </p:cNvPicPr>
          <p:nvPr/>
        </p:nvPicPr>
        <p:blipFill>
          <a:blip r:embed="rId12">
            <a:lum bright="18000"/>
          </a:blip>
          <a:srcRect/>
          <a:stretch>
            <a:fillRect/>
          </a:stretch>
        </p:blipFill>
        <p:spPr bwMode="auto">
          <a:xfrm>
            <a:off x="0" y="1341438"/>
            <a:ext cx="9144000" cy="1079500"/>
          </a:xfrm>
          <a:prstGeom prst="rect">
            <a:avLst/>
          </a:prstGeom>
          <a:noFill/>
          <a:ln w="12700" algn="ctr">
            <a:noFill/>
            <a:miter lim="800000"/>
            <a:headEnd type="none" w="sm" len="sm"/>
            <a:tailEnd type="none" w="sm" len="sm"/>
          </a:ln>
          <a:effectLst/>
        </p:spPr>
      </p:pic>
      <p:sp>
        <p:nvSpPr>
          <p:cNvPr id="3088" name="Line 16"/>
          <p:cNvSpPr>
            <a:spLocks noChangeShapeType="1"/>
          </p:cNvSpPr>
          <p:nvPr/>
        </p:nvSpPr>
        <p:spPr bwMode="auto">
          <a:xfrm>
            <a:off x="484188" y="4808538"/>
            <a:ext cx="5334000" cy="0"/>
          </a:xfrm>
          <a:prstGeom prst="line">
            <a:avLst/>
          </a:prstGeom>
          <a:noFill/>
          <a:ln w="38100">
            <a:noFill/>
            <a:round/>
            <a:headEnd/>
            <a:tailEnd type="none" w="lg" len="sm"/>
          </a:ln>
          <a:effectLst/>
        </p:spPr>
        <p:txBody>
          <a:bodyPr tIns="91440" bIns="91440">
            <a:spAutoFit/>
          </a:bodyPr>
          <a:lstStyle/>
          <a:p>
            <a:pPr algn="l" rtl="0" fontAlgn="base">
              <a:spcBef>
                <a:spcPct val="0"/>
              </a:spcBef>
              <a:spcAft>
                <a:spcPct val="0"/>
              </a:spcAft>
            </a:pPr>
            <a:endParaRPr kumimoji="1" lang="en-CA" kern="1200">
              <a:solidFill>
                <a:prstClr val="black"/>
              </a:solidFill>
              <a:latin typeface="微軟正黑體"/>
              <a:ea typeface="微軟正黑體"/>
              <a:cs typeface="+mn-cs"/>
            </a:endParaRPr>
          </a:p>
        </p:txBody>
      </p:sp>
      <p:sp>
        <p:nvSpPr>
          <p:cNvPr id="3089" name="Rectangle 17"/>
          <p:cNvSpPr>
            <a:spLocks noChangeArrowheads="1"/>
          </p:cNvSpPr>
          <p:nvPr/>
        </p:nvSpPr>
        <p:spPr bwMode="auto">
          <a:xfrm>
            <a:off x="6248400" y="3505200"/>
            <a:ext cx="2592387" cy="2176750"/>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pPr>
            <a:r>
              <a:rPr kumimoji="1" lang="en-US" sz="600" kern="1200" dirty="0">
                <a:solidFill>
                  <a:prstClr val="black"/>
                </a:solidFill>
                <a:latin typeface="微軟正黑體"/>
                <a:ea typeface="微軟正黑體"/>
                <a:cs typeface="+mn-cs"/>
              </a:rPr>
              <a:t> </a:t>
            </a: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遊戲橘子透過微軟</a:t>
            </a:r>
            <a: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Hyper-V</a:t>
            </a: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平臺降低</a:t>
            </a:r>
            <a: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6</a:t>
            </a: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成資本支出</a:t>
            </a:r>
            <a: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
            </a:r>
            <a:b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br>
            <a:r>
              <a:rPr kumimoji="1" lang="en-US" sz="500" b="1" kern="1200" dirty="0">
                <a:solidFill>
                  <a:prstClr val="white"/>
                </a:solidFill>
                <a:effectLst>
                  <a:outerShdw blurRad="38100" dist="38100" dir="2700000" algn="tl">
                    <a:srgbClr val="000000">
                      <a:alpha val="43137"/>
                    </a:srgbClr>
                  </a:outerShdw>
                </a:effectLst>
                <a:latin typeface="微軟正黑體"/>
                <a:ea typeface="微軟正黑體"/>
                <a:cs typeface="+mn-cs"/>
              </a:rPr>
              <a:t> </a:t>
            </a:r>
            <a:endParaRPr kumimoji="1" lang="en-CA"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只需要</a:t>
            </a:r>
            <a:r>
              <a:rPr kumimoji="1" lang="en-US" altLang="zh-TW" b="1" kern="1200" dirty="0">
                <a:solidFill>
                  <a:prstClr val="white"/>
                </a:solidFill>
                <a:effectLst>
                  <a:outerShdw blurRad="38100" dist="38100" dir="2700000" algn="tl">
                    <a:srgbClr val="000000">
                      <a:alpha val="43137"/>
                    </a:srgbClr>
                  </a:outerShdw>
                </a:effectLst>
                <a:latin typeface="微軟正黑體"/>
                <a:ea typeface="微軟正黑體"/>
                <a:cs typeface="+mn-cs"/>
              </a:rPr>
              <a:t>20</a:t>
            </a: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秒就可以轉移伺服器至備援環境減少</a:t>
            </a:r>
            <a: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 </a:t>
            </a:r>
            <a:r>
              <a:rPr kumimoji="1" lang="en-US" altLang="zh-TW" b="1" kern="1200" dirty="0">
                <a:solidFill>
                  <a:prstClr val="white"/>
                </a:solidFill>
                <a:effectLst>
                  <a:outerShdw blurRad="38100" dist="38100" dir="2700000" algn="tl">
                    <a:srgbClr val="000000">
                      <a:alpha val="43137"/>
                    </a:srgbClr>
                  </a:outerShdw>
                </a:effectLst>
                <a:latin typeface="微軟正黑體"/>
                <a:ea typeface="微軟正黑體"/>
                <a:cs typeface="+mn-cs"/>
              </a:rPr>
              <a:t>Downtime</a:t>
            </a:r>
            <a:endPar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pPr>
            <a:endParaRPr kumimoji="1" lang="en-US" kern="1200" dirty="0">
              <a:solidFill>
                <a:prstClr val="black"/>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endParaRPr kumimoji="1" lang="en-US" sz="500" kern="1200" dirty="0">
              <a:solidFill>
                <a:prstClr val="black"/>
              </a:solidFill>
              <a:latin typeface="微軟正黑體"/>
              <a:ea typeface="微軟正黑體"/>
              <a:cs typeface="+mn-cs"/>
            </a:endParaRPr>
          </a:p>
        </p:txBody>
      </p:sp>
      <p:sp>
        <p:nvSpPr>
          <p:cNvPr id="3090" name="Rectangle 18"/>
          <p:cNvSpPr>
            <a:spLocks noChangeArrowheads="1"/>
          </p:cNvSpPr>
          <p:nvPr/>
        </p:nvSpPr>
        <p:spPr bwMode="auto">
          <a:xfrm>
            <a:off x="3276600" y="3573463"/>
            <a:ext cx="2590800" cy="3033907"/>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高效能</a:t>
            </a:r>
            <a:r>
              <a:rPr kumimoji="1" lang="en-US" altLang="zh-TW" b="1" kern="1200" dirty="0">
                <a:solidFill>
                  <a:prstClr val="white"/>
                </a:solidFill>
                <a:effectLst>
                  <a:outerShdw blurRad="38100" dist="38100" dir="2700000" algn="tl">
                    <a:srgbClr val="000000">
                      <a:alpha val="43137"/>
                    </a:srgbClr>
                  </a:outerShdw>
                </a:effectLst>
                <a:latin typeface="微軟正黑體"/>
                <a:ea typeface="微軟正黑體"/>
                <a:cs typeface="+mn-cs"/>
              </a:rPr>
              <a:t>Hypervisor</a:t>
            </a: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架構的</a:t>
            </a:r>
            <a:r>
              <a:rPr kumimoji="1" lang="en-GB" b="1" kern="1200" dirty="0">
                <a:solidFill>
                  <a:prstClr val="white"/>
                </a:solidFill>
                <a:effectLst>
                  <a:outerShdw blurRad="38100" dist="38100" dir="2700000" algn="tl">
                    <a:srgbClr val="000000">
                      <a:alpha val="43137"/>
                    </a:srgbClr>
                  </a:outerShdw>
                </a:effectLst>
                <a:latin typeface="微軟正黑體"/>
                <a:ea typeface="微軟正黑體"/>
                <a:cs typeface="+mn-cs"/>
              </a:rPr>
              <a:t> Windows Server</a:t>
            </a:r>
            <a:r>
              <a:rPr kumimoji="1" lang="en-GB" sz="900" b="1" kern="1200" dirty="0">
                <a:solidFill>
                  <a:prstClr val="white"/>
                </a:solidFill>
                <a:effectLst>
                  <a:outerShdw blurRad="38100" dist="38100" dir="2700000" algn="tl">
                    <a:srgbClr val="000000">
                      <a:alpha val="43137"/>
                    </a:srgbClr>
                  </a:outerShdw>
                </a:effectLst>
                <a:latin typeface="微軟正黑體"/>
                <a:ea typeface="微軟正黑體"/>
                <a:cs typeface="+mn-cs"/>
              </a:rPr>
              <a:t>®</a:t>
            </a:r>
            <a:r>
              <a:rPr kumimoji="1" lang="en-GB" b="1" kern="1200" dirty="0">
                <a:solidFill>
                  <a:prstClr val="white"/>
                </a:solidFill>
                <a:effectLst>
                  <a:outerShdw blurRad="38100" dist="38100" dir="2700000" algn="tl">
                    <a:srgbClr val="000000">
                      <a:alpha val="43137"/>
                    </a:srgbClr>
                  </a:outerShdw>
                </a:effectLst>
                <a:latin typeface="微軟正黑體"/>
                <a:ea typeface="微軟正黑體"/>
                <a:cs typeface="+mn-cs"/>
              </a:rPr>
              <a:t> 2008 Hyper-V</a:t>
            </a:r>
            <a:r>
              <a:rPr kumimoji="1" lang="en-GB" sz="1400" b="1" kern="1200" dirty="0">
                <a:solidFill>
                  <a:prstClr val="white"/>
                </a:solidFill>
                <a:effectLst>
                  <a:outerShdw blurRad="38100" dist="38100" dir="2700000" algn="tl">
                    <a:srgbClr val="000000">
                      <a:alpha val="43137"/>
                    </a:srgbClr>
                  </a:outerShdw>
                </a:effectLst>
                <a:latin typeface="微軟正黑體"/>
                <a:ea typeface="微軟正黑體"/>
                <a:cs typeface="+mn-cs"/>
              </a:rPr>
              <a:t>™  </a:t>
            </a:r>
            <a:r>
              <a:rPr kumimoji="1" lang="en-GB" b="1" kern="1200" dirty="0">
                <a:solidFill>
                  <a:prstClr val="white"/>
                </a:solidFill>
                <a:effectLst>
                  <a:outerShdw blurRad="38100" dist="38100" dir="2700000" algn="tl">
                    <a:srgbClr val="000000">
                      <a:alpha val="43137"/>
                    </a:srgbClr>
                  </a:outerShdw>
                </a:effectLst>
                <a:latin typeface="微軟正黑體"/>
                <a:ea typeface="微軟正黑體"/>
                <a:cs typeface="+mn-cs"/>
              </a:rPr>
              <a:t> </a:t>
            </a:r>
            <a:br>
              <a:rPr kumimoji="1" lang="en-GB" b="1" kern="1200" dirty="0">
                <a:solidFill>
                  <a:prstClr val="white"/>
                </a:solidFill>
                <a:effectLst>
                  <a:outerShdw blurRad="38100" dist="38100" dir="2700000" algn="tl">
                    <a:srgbClr val="000000">
                      <a:alpha val="43137"/>
                    </a:srgbClr>
                  </a:outerShdw>
                </a:effectLst>
                <a:latin typeface="微軟正黑體"/>
                <a:ea typeface="微軟正黑體"/>
                <a:cs typeface="+mn-cs"/>
              </a:rPr>
            </a:br>
            <a:r>
              <a:rPr kumimoji="1" lang="en-GB" sz="600" b="1" kern="1200" dirty="0">
                <a:solidFill>
                  <a:prstClr val="white"/>
                </a:solidFill>
                <a:effectLst>
                  <a:outerShdw blurRad="38100" dist="38100" dir="2700000" algn="tl">
                    <a:srgbClr val="000000">
                      <a:alpha val="43137"/>
                    </a:srgbClr>
                  </a:outerShdw>
                </a:effectLst>
                <a:latin typeface="微軟正黑體"/>
                <a:ea typeface="微軟正黑體"/>
                <a:cs typeface="+mn-cs"/>
              </a:rPr>
              <a:t/>
            </a:r>
            <a:br>
              <a:rPr kumimoji="1" lang="en-GB" sz="600" b="1" kern="1200" dirty="0">
                <a:solidFill>
                  <a:prstClr val="white"/>
                </a:solidFill>
                <a:effectLst>
                  <a:outerShdw blurRad="38100" dist="38100" dir="2700000" algn="tl">
                    <a:srgbClr val="000000">
                      <a:alpha val="43137"/>
                    </a:srgbClr>
                  </a:outerShdw>
                </a:effectLst>
                <a:latin typeface="微軟正黑體"/>
                <a:ea typeface="微軟正黑體"/>
                <a:cs typeface="+mn-cs"/>
              </a:rPr>
            </a:br>
            <a:endParaRPr kumimoji="1" lang="en-US" sz="5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en-GB" b="1" kern="1200" dirty="0">
                <a:solidFill>
                  <a:prstClr val="white"/>
                </a:solidFill>
                <a:effectLst>
                  <a:outerShdw blurRad="38100" dist="38100" dir="2700000" algn="tl">
                    <a:srgbClr val="000000">
                      <a:alpha val="43137"/>
                    </a:srgbClr>
                  </a:outerShdw>
                </a:effectLst>
                <a:latin typeface="微軟正黑體"/>
                <a:ea typeface="微軟正黑體"/>
                <a:cs typeface="+mn-cs"/>
              </a:rPr>
              <a:t>Microsoft System Center Virtual Machine Manager 2008</a:t>
            </a: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高可用度</a:t>
            </a:r>
            <a:r>
              <a:rPr kumimoji="1" lang="en-US" altLang="zh-TW" b="1" kern="1200" dirty="0">
                <a:solidFill>
                  <a:prstClr val="white"/>
                </a:solidFill>
                <a:effectLst>
                  <a:outerShdw blurRad="38100" dist="38100" dir="2700000" algn="tl">
                    <a:srgbClr val="000000">
                      <a:alpha val="43137"/>
                    </a:srgbClr>
                  </a:outerShdw>
                </a:effectLst>
                <a:latin typeface="微軟正黑體"/>
                <a:ea typeface="微軟正黑體"/>
                <a:cs typeface="+mn-cs"/>
              </a:rPr>
              <a:t>Quick Migration</a:t>
            </a: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架構</a:t>
            </a:r>
            <a:endPar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endParaRPr kumimoji="1" lang="en-US" kern="1200" dirty="0">
              <a:solidFill>
                <a:prstClr val="black"/>
              </a:solidFill>
              <a:latin typeface="微軟正黑體"/>
              <a:ea typeface="微軟正黑體"/>
              <a:cs typeface="+mn-cs"/>
            </a:endParaRPr>
          </a:p>
        </p:txBody>
      </p:sp>
      <p:sp>
        <p:nvSpPr>
          <p:cNvPr id="3091" name="Rectangle 19"/>
          <p:cNvSpPr>
            <a:spLocks noChangeArrowheads="1"/>
          </p:cNvSpPr>
          <p:nvPr/>
        </p:nvSpPr>
        <p:spPr bwMode="auto">
          <a:xfrm>
            <a:off x="228600" y="3573463"/>
            <a:ext cx="2659063" cy="2105192"/>
          </a:xfrm>
          <a:prstGeom prst="rect">
            <a:avLst/>
          </a:prstGeom>
          <a:noFill/>
          <a:ln w="9525" algn="ctr">
            <a:noFill/>
            <a:miter lim="800000"/>
            <a:headEnd type="none" w="sm" len="sm"/>
            <a:tailEnd type="none" w="sm" len="sm"/>
          </a:ln>
          <a:effectLst/>
        </p:spPr>
        <p:txBody>
          <a:bodyPr>
            <a:spAutoFit/>
          </a:bodyPr>
          <a:lstStyle/>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電費與空調等營運成本上漲</a:t>
            </a:r>
            <a: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
            </a:r>
            <a:br>
              <a:rPr kumimoji="1" lang="en-US" b="1" kern="1200" dirty="0">
                <a:solidFill>
                  <a:prstClr val="white"/>
                </a:solidFill>
                <a:effectLst>
                  <a:outerShdw blurRad="38100" dist="38100" dir="2700000" algn="tl">
                    <a:srgbClr val="000000">
                      <a:alpha val="43137"/>
                    </a:srgbClr>
                  </a:outerShdw>
                </a:effectLst>
                <a:latin typeface="微軟正黑體"/>
                <a:ea typeface="微軟正黑體"/>
                <a:cs typeface="+mn-cs"/>
              </a:rPr>
            </a:br>
            <a:endParaRPr kumimoji="1" lang="en-US" sz="600"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高昂的硬體成本</a:t>
            </a:r>
            <a:endParaRPr kumimoji="1" lang="en-US" altLang="zh-TW" b="1" kern="1200" dirty="0">
              <a:solidFill>
                <a:prstClr val="white"/>
              </a:solidFill>
              <a:effectLst>
                <a:outerShdw blurRad="38100" dist="38100" dir="2700000" algn="tl">
                  <a:srgbClr val="000000">
                    <a:alpha val="43137"/>
                  </a:srgbClr>
                </a:outerShdw>
              </a:effectLst>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r>
              <a:rPr kumimoji="1" lang="zh-TW" altLang="en-US" b="1" kern="1200" dirty="0">
                <a:solidFill>
                  <a:prstClr val="white"/>
                </a:solidFill>
                <a:effectLst>
                  <a:outerShdw blurRad="38100" dist="38100" dir="2700000" algn="tl">
                    <a:srgbClr val="000000">
                      <a:alpha val="43137"/>
                    </a:srgbClr>
                  </a:outerShdw>
                </a:effectLst>
                <a:latin typeface="微軟正黑體"/>
                <a:ea typeface="微軟正黑體"/>
                <a:cs typeface="+mn-cs"/>
              </a:rPr>
              <a:t>期望同時達成降低成本與維持系統高可用度與效能</a:t>
            </a:r>
            <a:r>
              <a:rPr kumimoji="1" lang="en-US" kern="1200" dirty="0">
                <a:solidFill>
                  <a:prstClr val="black"/>
                </a:solidFill>
                <a:latin typeface="微軟正黑體"/>
                <a:ea typeface="微軟正黑體"/>
                <a:cs typeface="+mn-cs"/>
              </a:rPr>
              <a:t/>
            </a:r>
            <a:br>
              <a:rPr kumimoji="1" lang="en-US" kern="1200" dirty="0">
                <a:solidFill>
                  <a:prstClr val="black"/>
                </a:solidFill>
                <a:latin typeface="微軟正黑體"/>
                <a:ea typeface="微軟正黑體"/>
                <a:cs typeface="+mn-cs"/>
              </a:rPr>
            </a:br>
            <a:endParaRPr kumimoji="1" lang="en-US" sz="600" kern="1200" dirty="0">
              <a:solidFill>
                <a:prstClr val="black"/>
              </a:solidFill>
              <a:latin typeface="微軟正黑體"/>
              <a:ea typeface="微軟正黑體"/>
              <a:cs typeface="+mn-cs"/>
            </a:endParaRPr>
          </a:p>
          <a:p>
            <a:pPr marL="193675" indent="-193675" algn="l" rtl="0" fontAlgn="base">
              <a:lnSpc>
                <a:spcPct val="85000"/>
              </a:lnSpc>
              <a:spcBef>
                <a:spcPct val="25000"/>
              </a:spcBef>
              <a:spcAft>
                <a:spcPct val="0"/>
              </a:spcAft>
              <a:buClr>
                <a:srgbClr val="800080"/>
              </a:buClr>
              <a:buSzPct val="45000"/>
              <a:buFont typeface="Wingdings 2" pitchFamily="18" charset="2"/>
              <a:buChar char="¢"/>
            </a:pPr>
            <a:endParaRPr kumimoji="1" lang="en-US" kern="1200" dirty="0">
              <a:solidFill>
                <a:prstClr val="black"/>
              </a:solidFill>
              <a:latin typeface="微軟正黑體"/>
              <a:ea typeface="微軟正黑體"/>
              <a:cs typeface="+mn-cs"/>
            </a:endParaRPr>
          </a:p>
        </p:txBody>
      </p:sp>
      <p:sp>
        <p:nvSpPr>
          <p:cNvPr id="3092" name="Text Box 20"/>
          <p:cNvSpPr txBox="1">
            <a:spLocks noChangeArrowheads="1"/>
          </p:cNvSpPr>
          <p:nvPr/>
        </p:nvSpPr>
        <p:spPr bwMode="auto">
          <a:xfrm>
            <a:off x="327025" y="1447800"/>
            <a:ext cx="8512175" cy="923330"/>
          </a:xfrm>
          <a:prstGeom prst="rect">
            <a:avLst/>
          </a:prstGeom>
          <a:noFill/>
          <a:ln w="12700" algn="ctr">
            <a:noFill/>
            <a:miter lim="800000"/>
            <a:headEnd/>
            <a:tailEnd/>
          </a:ln>
          <a:effectLst/>
        </p:spPr>
        <p:txBody>
          <a:bodyPr>
            <a:spAutoFit/>
          </a:bodyPr>
          <a:lstStyle/>
          <a:p>
            <a:pPr algn="l" rtl="0" eaLnBrk="0" fontAlgn="base" hangingPunct="0">
              <a:lnSpc>
                <a:spcPct val="90000"/>
              </a:lnSpc>
              <a:spcBef>
                <a:spcPct val="30000"/>
              </a:spcBef>
              <a:spcAft>
                <a:spcPct val="0"/>
              </a:spcAft>
              <a:buClr>
                <a:srgbClr val="1F497D"/>
              </a:buClr>
              <a:buSzPct val="85000"/>
            </a:pPr>
            <a:r>
              <a:rPr kumimoji="1" lang="zh-TW" altLang="en-US" sz="2000" b="1" kern="1200" dirty="0">
                <a:solidFill>
                  <a:prstClr val="black"/>
                </a:solidFill>
                <a:effectLst>
                  <a:outerShdw blurRad="38100" dist="38100" dir="2700000" algn="tl">
                    <a:srgbClr val="000000">
                      <a:alpha val="43137"/>
                    </a:srgbClr>
                  </a:outerShdw>
                </a:effectLst>
                <a:latin typeface="微軟正黑體"/>
                <a:ea typeface="微軟正黑體"/>
                <a:cs typeface="+mn-cs"/>
              </a:rPr>
              <a:t>技術長林純忠表示：「穩定、效能、價格是遊戲橘子評估虛擬化平臺的標準，所以在通過資訊部內部測試後，決定將內部的</a:t>
            </a:r>
            <a:r>
              <a:rPr kumimoji="1" lang="en-US" altLang="zh-TW" sz="2000" b="1" kern="1200" dirty="0">
                <a:solidFill>
                  <a:prstClr val="black"/>
                </a:solidFill>
                <a:effectLst>
                  <a:outerShdw blurRad="38100" dist="38100" dir="2700000" algn="tl">
                    <a:srgbClr val="000000">
                      <a:alpha val="43137"/>
                    </a:srgbClr>
                  </a:outerShdw>
                </a:effectLst>
                <a:latin typeface="微軟正黑體"/>
                <a:ea typeface="微軟正黑體"/>
                <a:cs typeface="+mn-cs"/>
              </a:rPr>
              <a:t>EIP</a:t>
            </a:r>
            <a:r>
              <a:rPr kumimoji="1" lang="zh-TW" altLang="en-US" sz="2000" b="1" kern="1200" dirty="0">
                <a:solidFill>
                  <a:prstClr val="black"/>
                </a:solidFill>
                <a:effectLst>
                  <a:outerShdw blurRad="38100" dist="38100" dir="2700000" algn="tl">
                    <a:srgbClr val="000000">
                      <a:alpha val="43137"/>
                    </a:srgbClr>
                  </a:outerShdw>
                </a:effectLst>
                <a:latin typeface="微軟正黑體"/>
                <a:ea typeface="微軟正黑體"/>
                <a:cs typeface="+mn-cs"/>
              </a:rPr>
              <a:t>系統及內部系統轉移到微軟</a:t>
            </a:r>
            <a:r>
              <a:rPr kumimoji="1" lang="en-US" altLang="zh-TW" sz="2000" b="1" kern="1200" dirty="0">
                <a:solidFill>
                  <a:prstClr val="black"/>
                </a:solidFill>
                <a:effectLst>
                  <a:outerShdw blurRad="38100" dist="38100" dir="2700000" algn="tl">
                    <a:srgbClr val="000000">
                      <a:alpha val="43137"/>
                    </a:srgbClr>
                  </a:outerShdw>
                </a:effectLst>
                <a:latin typeface="微軟正黑體"/>
                <a:ea typeface="微軟正黑體"/>
                <a:cs typeface="+mn-cs"/>
              </a:rPr>
              <a:t>Hyper-V</a:t>
            </a:r>
            <a:r>
              <a:rPr kumimoji="1" lang="zh-TW" altLang="en-US" sz="2000" b="1" kern="1200" dirty="0">
                <a:solidFill>
                  <a:prstClr val="black"/>
                </a:solidFill>
                <a:effectLst>
                  <a:outerShdw blurRad="38100" dist="38100" dir="2700000" algn="tl">
                    <a:srgbClr val="000000">
                      <a:alpha val="43137"/>
                    </a:srgbClr>
                  </a:outerShdw>
                </a:effectLst>
                <a:latin typeface="微軟正黑體"/>
                <a:ea typeface="微軟正黑體"/>
                <a:cs typeface="+mn-cs"/>
              </a:rPr>
              <a:t>平臺上，以降低企業的營運成本。」</a:t>
            </a:r>
          </a:p>
        </p:txBody>
      </p:sp>
      <p:sp>
        <p:nvSpPr>
          <p:cNvPr id="3093" name="Line 21"/>
          <p:cNvSpPr>
            <a:spLocks noChangeShapeType="1"/>
          </p:cNvSpPr>
          <p:nvPr/>
        </p:nvSpPr>
        <p:spPr bwMode="auto">
          <a:xfrm>
            <a:off x="706438" y="2770188"/>
            <a:ext cx="5334000" cy="0"/>
          </a:xfrm>
          <a:prstGeom prst="line">
            <a:avLst/>
          </a:prstGeom>
          <a:noFill/>
          <a:ln w="38100" cap="sq">
            <a:noFill/>
            <a:round/>
            <a:headEnd/>
            <a:tailEnd type="none" w="lg" len="sm"/>
          </a:ln>
          <a:effectLst/>
        </p:spPr>
        <p:txBody>
          <a:bodyPr tIns="91440" bIns="91440">
            <a:spAutoFit/>
          </a:bodyPr>
          <a:lstStyle/>
          <a:p>
            <a:pPr algn="l" rtl="0" fontAlgn="base">
              <a:spcBef>
                <a:spcPct val="0"/>
              </a:spcBef>
              <a:spcAft>
                <a:spcPct val="0"/>
              </a:spcAft>
            </a:pPr>
            <a:endParaRPr kumimoji="1" lang="en-CA" kern="1200">
              <a:solidFill>
                <a:prstClr val="black"/>
              </a:solidFill>
              <a:latin typeface="微軟正黑體"/>
              <a:ea typeface="微軟正黑體"/>
              <a:cs typeface="+mn-cs"/>
            </a:endParaRPr>
          </a:p>
        </p:txBody>
      </p:sp>
      <p:pic>
        <p:nvPicPr>
          <p:cNvPr id="3094" name="Picture 22" descr="GEL Wide Arrow with Fade steel-gray"/>
          <p:cNvPicPr>
            <a:picLocks noChangeAspect="1" noChangeArrowheads="1"/>
          </p:cNvPicPr>
          <p:nvPr/>
        </p:nvPicPr>
        <p:blipFill>
          <a:blip r:embed="rId13" cstate="print"/>
          <a:srcRect/>
          <a:stretch>
            <a:fillRect/>
          </a:stretch>
        </p:blipFill>
        <p:spPr bwMode="auto">
          <a:xfrm>
            <a:off x="2843213" y="2997200"/>
            <a:ext cx="508000" cy="581025"/>
          </a:xfrm>
          <a:prstGeom prst="rect">
            <a:avLst/>
          </a:prstGeom>
          <a:noFill/>
        </p:spPr>
      </p:pic>
      <p:pic>
        <p:nvPicPr>
          <p:cNvPr id="3095" name="Picture 23" descr="GEL Wide Arrow with Fade steel-gray"/>
          <p:cNvPicPr>
            <a:picLocks noChangeAspect="1" noChangeArrowheads="1"/>
          </p:cNvPicPr>
          <p:nvPr/>
        </p:nvPicPr>
        <p:blipFill>
          <a:blip r:embed="rId13" cstate="print"/>
          <a:srcRect/>
          <a:stretch>
            <a:fillRect/>
          </a:stretch>
        </p:blipFill>
        <p:spPr bwMode="auto">
          <a:xfrm>
            <a:off x="5795963" y="2997200"/>
            <a:ext cx="508000" cy="581025"/>
          </a:xfrm>
          <a:prstGeom prst="rect">
            <a:avLst/>
          </a:prstGeom>
          <a:noFill/>
        </p:spPr>
      </p:pic>
      <p:sp>
        <p:nvSpPr>
          <p:cNvPr id="28" name="標題 3"/>
          <p:cNvSpPr txBox="1">
            <a:spLocks/>
          </p:cNvSpPr>
          <p:nvPr/>
        </p:nvSpPr>
        <p:spPr>
          <a:xfrm>
            <a:off x="457200" y="274638"/>
            <a:ext cx="8229600" cy="1143000"/>
          </a:xfrm>
          <a:prstGeom prst="rect">
            <a:avLst/>
          </a:prstGeom>
        </p:spPr>
        <p:txBody>
          <a:bodyPr>
            <a:normAutofit fontScale="90000" lnSpcReduction="10000"/>
          </a:bodyPr>
          <a:lstStyle/>
          <a:p>
            <a:pPr algn="ctr" rtl="0">
              <a:spcBef>
                <a:spcPct val="0"/>
              </a:spcBef>
              <a:defRPr/>
            </a:pPr>
            <a:r>
              <a:rPr lang="zh-TW" altLang="en-US"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遊戲橘子</a:t>
            </a:r>
            <a:r>
              <a:rPr lang="en-US" altLang="zh-TW"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
            </a:r>
            <a:br>
              <a:rPr lang="en-US" altLang="zh-TW"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br>
            <a:r>
              <a:rPr lang="zh-TW" altLang="en-US" sz="40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rPr>
              <a:t>伺服器整合案例先期導入案例</a:t>
            </a:r>
            <a:endParaRPr lang="zh-TW" altLang="en-US" sz="4400" b="1"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38100" dist="38100" dir="2700000" algn="tl">
                  <a:srgbClr val="000000">
                    <a:alpha val="43137"/>
                  </a:srgbClr>
                </a:outerShdw>
              </a:effectLst>
              <a:latin typeface="Calibri"/>
              <a:ea typeface="微軟正黑體"/>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fade">
                                      <p:cBhvr>
                                        <p:cTn id="7" dur="1000"/>
                                        <p:tgtEl>
                                          <p:spTgt spid="3092"/>
                                        </p:tgtEl>
                                      </p:cBhvr>
                                    </p:animEffect>
                                  </p:childTnLst>
                                </p:cTn>
                              </p:par>
                              <p:par>
                                <p:cTn id="8" presetID="10" presetClass="entr" presetSubtype="0" fill="hold" nodeType="withEffect">
                                  <p:stCondLst>
                                    <p:cond delay="0"/>
                                  </p:stCondLst>
                                  <p:childTnLst>
                                    <p:set>
                                      <p:cBhvr>
                                        <p:cTn id="9" dur="1" fill="hold">
                                          <p:stCondLst>
                                            <p:cond delay="0"/>
                                          </p:stCondLst>
                                        </p:cTn>
                                        <p:tgtEl>
                                          <p:spTgt spid="3087"/>
                                        </p:tgtEl>
                                        <p:attrNameLst>
                                          <p:attrName>style.visibility</p:attrName>
                                        </p:attrNameLst>
                                      </p:cBhvr>
                                      <p:to>
                                        <p:strVal val="visible"/>
                                      </p:to>
                                    </p:set>
                                    <p:animEffect transition="in" filter="fade">
                                      <p:cBhvr>
                                        <p:cTn id="10"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8"/>
</p:tagLst>
</file>

<file path=ppt/tags/tag2.xml><?xml version="1.0" encoding="utf-8"?>
<p:tagLst xmlns:a="http://schemas.openxmlformats.org/drawingml/2006/main" xmlns:r="http://schemas.openxmlformats.org/officeDocument/2006/relationships" xmlns:p="http://schemas.openxmlformats.org/presentationml/2006/main">
  <p:tag name="TIMING" val="|29|2.4"/>
</p:tagLst>
</file>

<file path=ppt/theme/theme1.xml><?xml version="1.0" encoding="utf-8"?>
<a:theme xmlns:a="http://schemas.openxmlformats.org/drawingml/2006/main" name="Green IT ppt更深色">
  <a:themeElements>
    <a:clrScheme name="鋒芒">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自訂 4">
      <a:majorFont>
        <a:latin typeface="Segoe UI"/>
        <a:ea typeface="微軟正黑體"/>
        <a:cs typeface=""/>
      </a:majorFont>
      <a:minorFont>
        <a:latin typeface="Segoe UI"/>
        <a:ea typeface="微軟正黑體"/>
        <a:cs typeface=""/>
      </a:minorFont>
    </a:fontScheme>
    <a:fmtScheme name="行雲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Segoe UI"/>
        <a:ea typeface="微軟正黑體"/>
        <a:cs typeface=""/>
      </a:majorFont>
      <a:minorFont>
        <a:latin typeface="Segoe U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IT ppt更深色</Template>
  <TotalTime>1537</TotalTime>
  <Words>3074</Words>
  <Application>Microsoft Office PowerPoint</Application>
  <PresentationFormat>如螢幕大小 (4:3)</PresentationFormat>
  <Paragraphs>498</Paragraphs>
  <Slides>37</Slides>
  <Notes>25</Notes>
  <HiddenSlides>0</HiddenSlides>
  <MMClips>0</MMClips>
  <ScaleCrop>false</ScaleCrop>
  <HeadingPairs>
    <vt:vector size="6" baseType="variant">
      <vt:variant>
        <vt:lpstr>佈景主題</vt:lpstr>
      </vt:variant>
      <vt:variant>
        <vt:i4>7</vt:i4>
      </vt:variant>
      <vt:variant>
        <vt:lpstr>內嵌 OLE 伺服程式</vt:lpstr>
      </vt:variant>
      <vt:variant>
        <vt:i4>1</vt:i4>
      </vt:variant>
      <vt:variant>
        <vt:lpstr>投影片標題</vt:lpstr>
      </vt:variant>
      <vt:variant>
        <vt:i4>37</vt:i4>
      </vt:variant>
    </vt:vector>
  </HeadingPairs>
  <TitlesOfParts>
    <vt:vector size="45" baseType="lpstr">
      <vt:lpstr>Green IT ppt更深色</vt:lpstr>
      <vt:lpstr>1_自訂設計</vt:lpstr>
      <vt:lpstr>自訂設計</vt:lpstr>
      <vt:lpstr>2_自訂設計</vt:lpstr>
      <vt:lpstr>3_自訂設計</vt:lpstr>
      <vt:lpstr>4_自訂設計</vt:lpstr>
      <vt:lpstr>5_自訂設計</vt:lpstr>
      <vt:lpstr>Image</vt:lpstr>
      <vt:lpstr>全方位虛擬化 下一代高效能綠色 IT 的關鍵 </vt:lpstr>
      <vt:lpstr>投影片 2</vt:lpstr>
      <vt:lpstr>什麼是虛擬化</vt:lpstr>
      <vt:lpstr>微軟360°全方位虛擬化</vt:lpstr>
      <vt:lpstr>微軟的虛擬化技術投資</vt:lpstr>
      <vt:lpstr>伺服器虛擬化帶來的效益 整體持有成本、提高效率</vt:lpstr>
      <vt:lpstr>全方位的監控提高可用度  主動式平台, 應用程式 與 service-level監控</vt:lpstr>
      <vt:lpstr>投影片 8</vt:lpstr>
      <vt:lpstr>投影片 9</vt:lpstr>
      <vt:lpstr>投影片 10</vt:lpstr>
      <vt:lpstr>整合HA技術提高系統可用度</vt:lpstr>
      <vt:lpstr>快速轉移(Quick Migration) 有多快?</vt:lpstr>
      <vt:lpstr>投影片 13</vt:lpstr>
      <vt:lpstr>投影片 14</vt:lpstr>
      <vt:lpstr>投影片 15</vt:lpstr>
      <vt:lpstr>投影片 16</vt:lpstr>
      <vt:lpstr>投影片 17</vt:lpstr>
      <vt:lpstr>微軟伺服器虛擬化帶來的效益 </vt:lpstr>
      <vt:lpstr>微軟360°全方位虛擬化</vt:lpstr>
      <vt:lpstr>傳統架構在軟體管理上所遭遇的挑戰  缺乏彈性, 高成本與無法預期</vt:lpstr>
      <vt:lpstr>應用程式虛擬化 (App-V) 帶來的改變</vt:lpstr>
      <vt:lpstr>應用程式虛擬化解決方案</vt:lpstr>
      <vt:lpstr>從任何地方存取應用程式</vt:lpstr>
      <vt:lpstr>簡化與加速OS升級</vt:lpstr>
      <vt:lpstr>統一與標準化映像檔</vt:lpstr>
      <vt:lpstr>投影片 26</vt:lpstr>
      <vt:lpstr>微軟應用程式虛擬化 4.5  投資的領域</vt:lpstr>
      <vt:lpstr>微軟應用程式虛擬化 4.5</vt:lpstr>
      <vt:lpstr>投影片 29</vt:lpstr>
      <vt:lpstr>動態套件組合  (Dynamic Suite Composition)  虛擬的環境</vt:lpstr>
      <vt:lpstr>投影片 31</vt:lpstr>
      <vt:lpstr>微軟360°全方位虛擬化</vt:lpstr>
      <vt:lpstr>微軟桌面虛擬化概觀</vt:lpstr>
      <vt:lpstr>桌面 vs. 應用程式虛擬化</vt:lpstr>
      <vt:lpstr>投影片 35</vt:lpstr>
      <vt:lpstr>新一代的資料中心 Dynamic Datacenter</vt:lpstr>
      <vt:lpstr>投影片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全方位虛擬化 下一代高效能綠色 IT 的關鍵 </dc:title>
  <dc:creator>Hans Ju</dc:creator>
  <cp:lastModifiedBy>Hans Ju</cp:lastModifiedBy>
  <cp:revision>87</cp:revision>
  <dcterms:created xsi:type="dcterms:W3CDTF">2008-10-02T09:44:45Z</dcterms:created>
  <dcterms:modified xsi:type="dcterms:W3CDTF">2008-10-28T10:02:34Z</dcterms:modified>
</cp:coreProperties>
</file>