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663" r:id="rId2"/>
  </p:sldMasterIdLst>
  <p:notesMasterIdLst>
    <p:notesMasterId r:id="rId69"/>
  </p:notesMasterIdLst>
  <p:handoutMasterIdLst>
    <p:handoutMasterId r:id="rId70"/>
  </p:handoutMasterIdLst>
  <p:sldIdLst>
    <p:sldId id="258" r:id="rId3"/>
    <p:sldId id="259" r:id="rId4"/>
    <p:sldId id="261" r:id="rId5"/>
    <p:sldId id="262" r:id="rId6"/>
    <p:sldId id="263" r:id="rId7"/>
    <p:sldId id="266" r:id="rId8"/>
    <p:sldId id="341" r:id="rId9"/>
    <p:sldId id="268" r:id="rId10"/>
    <p:sldId id="272" r:id="rId11"/>
    <p:sldId id="342" r:id="rId12"/>
    <p:sldId id="343" r:id="rId13"/>
    <p:sldId id="344" r:id="rId14"/>
    <p:sldId id="345" r:id="rId15"/>
    <p:sldId id="349" r:id="rId16"/>
    <p:sldId id="279" r:id="rId17"/>
    <p:sldId id="280" r:id="rId18"/>
    <p:sldId id="281" r:id="rId19"/>
    <p:sldId id="282" r:id="rId20"/>
    <p:sldId id="283" r:id="rId21"/>
    <p:sldId id="284" r:id="rId22"/>
    <p:sldId id="285" r:id="rId23"/>
    <p:sldId id="286" r:id="rId24"/>
    <p:sldId id="300" r:id="rId25"/>
    <p:sldId id="301" r:id="rId26"/>
    <p:sldId id="302" r:id="rId27"/>
    <p:sldId id="358" r:id="rId28"/>
    <p:sldId id="359" r:id="rId29"/>
    <p:sldId id="361" r:id="rId30"/>
    <p:sldId id="363" r:id="rId31"/>
    <p:sldId id="304" r:id="rId32"/>
    <p:sldId id="364" r:id="rId33"/>
    <p:sldId id="365" r:id="rId34"/>
    <p:sldId id="366" r:id="rId35"/>
    <p:sldId id="367" r:id="rId36"/>
    <p:sldId id="314" r:id="rId37"/>
    <p:sldId id="315" r:id="rId38"/>
    <p:sldId id="316" r:id="rId39"/>
    <p:sldId id="317" r:id="rId40"/>
    <p:sldId id="318" r:id="rId41"/>
    <p:sldId id="319" r:id="rId42"/>
    <p:sldId id="369" r:id="rId43"/>
    <p:sldId id="368" r:id="rId44"/>
    <p:sldId id="370" r:id="rId45"/>
    <p:sldId id="371" r:id="rId46"/>
    <p:sldId id="372" r:id="rId47"/>
    <p:sldId id="373" r:id="rId48"/>
    <p:sldId id="374" r:id="rId49"/>
    <p:sldId id="375" r:id="rId50"/>
    <p:sldId id="376" r:id="rId51"/>
    <p:sldId id="377" r:id="rId52"/>
    <p:sldId id="378" r:id="rId53"/>
    <p:sldId id="379" r:id="rId54"/>
    <p:sldId id="380" r:id="rId55"/>
    <p:sldId id="381" r:id="rId56"/>
    <p:sldId id="382" r:id="rId57"/>
    <p:sldId id="383" r:id="rId58"/>
    <p:sldId id="384" r:id="rId59"/>
    <p:sldId id="385" r:id="rId60"/>
    <p:sldId id="386" r:id="rId61"/>
    <p:sldId id="387" r:id="rId62"/>
    <p:sldId id="399" r:id="rId63"/>
    <p:sldId id="400" r:id="rId64"/>
    <p:sldId id="401" r:id="rId65"/>
    <p:sldId id="402" r:id="rId66"/>
    <p:sldId id="403" r:id="rId67"/>
    <p:sldId id="298"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55D82"/>
    <a:srgbClr val="0069B8"/>
    <a:srgbClr val="555464"/>
    <a:srgbClr val="000000"/>
    <a:srgbClr val="FF0000"/>
    <a:srgbClr val="FFCC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31" autoAdjust="0"/>
    <p:restoredTop sz="96303" autoAdjust="0"/>
  </p:normalViewPr>
  <p:slideViewPr>
    <p:cSldViewPr snapToGrid="0">
      <p:cViewPr>
        <p:scale>
          <a:sx n="75" d="100"/>
          <a:sy n="75" d="100"/>
        </p:scale>
        <p:origin x="-390" y="-18"/>
      </p:cViewPr>
      <p:guideLst>
        <p:guide orient="horz" pos="592"/>
        <p:guide pos="222"/>
      </p:guideLst>
    </p:cSldViewPr>
  </p:slideViewPr>
  <p:notesTextViewPr>
    <p:cViewPr>
      <p:scale>
        <a:sx n="100" d="100"/>
        <a:sy n="100" d="100"/>
      </p:scale>
      <p:origin x="0" y="0"/>
    </p:cViewPr>
  </p:notesTextViewPr>
  <p:notesViewPr>
    <p:cSldViewPr snapToGrid="0">
      <p:cViewPr>
        <p:scale>
          <a:sx n="100" d="100"/>
          <a:sy n="100" d="100"/>
        </p:scale>
        <p:origin x="-1548" y="227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720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720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720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77A646-D0C7-43B9-9353-741C0473215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56210F-D8DF-4295-8E45-D793F74BA41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BE0E3-86EF-456E-AB53-8D9549A4E7FF}"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vi-VN" noProof="0" dirty="0" smtClean="0"/>
              <a:t>[</a:t>
            </a:r>
            <a:r>
              <a:rPr lang="vi-VN" b="1" noProof="0" dirty="0" smtClean="0"/>
              <a:t>Những</a:t>
            </a:r>
            <a:r>
              <a:rPr lang="vi-VN" b="1" baseline="0" noProof="0" dirty="0" smtClean="0"/>
              <a:t> ghi chú cho người huấn luyện:</a:t>
            </a:r>
            <a:r>
              <a:rPr lang="vi-VN" noProof="0" dirty="0" smtClean="0"/>
              <a:t> </a:t>
            </a:r>
          </a:p>
          <a:p>
            <a:pPr>
              <a:buFontTx/>
              <a:buNone/>
            </a:pPr>
            <a:r>
              <a:rPr lang="vi-VN" noProof="0" dirty="0" smtClean="0"/>
              <a:t>Về</a:t>
            </a:r>
            <a:r>
              <a:rPr lang="vi-VN" baseline="0" noProof="0" dirty="0" smtClean="0"/>
              <a:t> trợ giúp chi tiết trong khuôn mẫu tùy chỉnh này, hãy xem bản chiếu cuối cùng. Ngoài ra, xem bài học bổ sung trong ngăn ghi chú của một vài bản chiếu</a:t>
            </a:r>
            <a:r>
              <a:rPr lang="vi-VN" noProof="0" dirty="0" smtClean="0"/>
              <a:t>.</a:t>
            </a:r>
          </a:p>
          <a:p>
            <a:endParaRPr lang="vi-VN" noProof="0" dirty="0" smtClean="0"/>
          </a:p>
          <a:p>
            <a:endParaRPr lang="vi-VN" noProof="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C09D2-6E03-42BB-A3DA-9A9127B81856}" type="slidenum">
              <a:rPr lang="en-US"/>
              <a:pPr/>
              <a:t>10</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700CA-662F-48AF-A449-7FCAF1F21D72}" type="slidenum">
              <a:rPr lang="en-US"/>
              <a:pPr/>
              <a:t>11</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vi-VN" noProof="0" dirty="0" smtClean="0"/>
              <a:t>Khi</a:t>
            </a:r>
            <a:r>
              <a:rPr lang="vi-VN" baseline="0" noProof="0" dirty="0" smtClean="0"/>
              <a:t> bạn bấm ra ngoài hình ảnh</a:t>
            </a:r>
            <a:r>
              <a:rPr lang="vi-VN" noProof="0" dirty="0" smtClean="0"/>
              <a:t>, </a:t>
            </a:r>
            <a:r>
              <a:rPr lang="vi-VN" b="1" noProof="0" dirty="0" smtClean="0"/>
              <a:t>Công</a:t>
            </a:r>
            <a:r>
              <a:rPr lang="vi-VN" b="1" baseline="0" noProof="0" dirty="0" smtClean="0"/>
              <a:t> cụ Hình ảnh </a:t>
            </a:r>
            <a:r>
              <a:rPr lang="vi-VN" noProof="0" dirty="0" smtClean="0"/>
              <a:t>biến</a:t>
            </a:r>
            <a:r>
              <a:rPr lang="vi-VN" baseline="0" noProof="0" dirty="0" smtClean="0"/>
              <a:t> mất</a:t>
            </a:r>
            <a:r>
              <a:rPr lang="vi-VN" noProof="0" dirty="0" smtClean="0"/>
              <a:t>, và</a:t>
            </a:r>
            <a:r>
              <a:rPr lang="vi-VN" baseline="0" noProof="0" dirty="0" smtClean="0"/>
              <a:t> các nhóm khác trở lại</a:t>
            </a:r>
            <a:r>
              <a:rPr lang="vi-VN" noProof="0" dirty="0" smtClean="0"/>
              <a:t>. </a:t>
            </a:r>
          </a:p>
          <a:p>
            <a:r>
              <a:rPr lang="vi-VN" b="1" noProof="0" dirty="0" smtClean="0"/>
              <a:t>Ghi chú</a:t>
            </a:r>
            <a:r>
              <a:rPr lang="vi-VN" noProof="0" dirty="0" smtClean="0"/>
              <a:t>: Các</a:t>
            </a:r>
            <a:r>
              <a:rPr lang="vi-VN" baseline="0" noProof="0" dirty="0" smtClean="0"/>
              <a:t> công cụ theo-yêu cầu cũng xuất hiện cho các vùng hoạt động khác, thí dụ như các bảng, hình vẽ, biểu đồ và đồ thị</a:t>
            </a:r>
            <a:r>
              <a:rPr lang="vi-VN" noProof="0" dirty="0" smtClean="0"/>
              <a:t>.</a:t>
            </a:r>
            <a:endParaRPr lang="vi-VN" noProof="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48D82E-E3E2-4025-9A73-0C21E6C052FF}" type="slidenum">
              <a:rPr lang="en-US"/>
              <a:pPr/>
              <a:t>12</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58BAB-2045-4CCE-BB4D-D512E0DB50EE}" type="slidenum">
              <a:rPr lang="en-US"/>
              <a:pPr/>
              <a:t>13</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smtClean="0"/>
              <a:t>Thanh công</a:t>
            </a:r>
            <a:r>
              <a:rPr lang="en-US" baseline="0" smtClean="0"/>
              <a:t> cụ </a:t>
            </a:r>
            <a:r>
              <a:rPr lang="en-US" smtClean="0"/>
              <a:t>Mini thật</a:t>
            </a:r>
            <a:r>
              <a:rPr lang="en-US" baseline="0" smtClean="0"/>
              <a:t> là tuyệt vời cho các tùy chọn định dạng</a:t>
            </a:r>
            <a:r>
              <a:rPr lang="en-US" smtClean="0"/>
              <a:t>, nhưng</a:t>
            </a:r>
            <a:r>
              <a:rPr lang="en-US" baseline="0" smtClean="0"/>
              <a:t> nếu bạn muốn các loại lệnh </a:t>
            </a:r>
            <a:r>
              <a:rPr lang="vi-VN" baseline="0" smtClean="0"/>
              <a:t>khác </a:t>
            </a:r>
            <a:r>
              <a:rPr lang="en-US" i="1" smtClean="0"/>
              <a:t>luôn</a:t>
            </a:r>
            <a:r>
              <a:rPr lang="en-US" i="1" baseline="0" smtClean="0"/>
              <a:t> luôn </a:t>
            </a:r>
            <a:r>
              <a:rPr lang="en-US" baseline="0" smtClean="0"/>
              <a:t>sẵn dùng</a:t>
            </a:r>
            <a:r>
              <a:rPr lang="en-US" smtClean="0"/>
              <a:t>? Dùng</a:t>
            </a:r>
            <a:r>
              <a:rPr lang="en-US" baseline="0" smtClean="0"/>
              <a:t> </a:t>
            </a:r>
            <a:r>
              <a:rPr lang="en-US" b="1" smtClean="0"/>
              <a:t>Thanh Công</a:t>
            </a:r>
            <a:r>
              <a:rPr lang="en-US" b="1" baseline="0" smtClean="0"/>
              <a:t> cụ Truy nhập Nhanh</a:t>
            </a:r>
            <a:r>
              <a:rPr lang="en-US" smtClean="0"/>
              <a:t>. </a:t>
            </a:r>
            <a:r>
              <a:rPr lang="vi-VN" smtClean="0"/>
              <a:t>Bản chiếu</a:t>
            </a:r>
            <a:r>
              <a:rPr lang="en-US" smtClean="0"/>
              <a:t> tiếp</a:t>
            </a:r>
            <a:r>
              <a:rPr lang="en-US" baseline="0" smtClean="0"/>
              <a:t> theo sẽ giải thích nó là cái gì.</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3242B-C2C6-4CCC-B670-ADD6810E44B6}" type="slidenum">
              <a:rPr lang="en-US"/>
              <a:pPr/>
              <a:t>14</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5CA88A-03EF-4FD4-9D2C-A08FEF3AA140}" type="slidenum">
              <a:rPr lang="en-US"/>
              <a:pPr/>
              <a:t>15</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5FC5C-EB83-4941-9177-EA85FCE346C6}" type="slidenum">
              <a:rPr lang="en-US"/>
              <a:pPr/>
              <a:t>16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57CAC7-1A85-4807-88E5-335A3DF7BA66}" type="slidenum">
              <a:rPr lang="en-US"/>
              <a:pPr/>
              <a:t>17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5C1A4-6FC5-4697-9232-2AFAA245E477}" type="slidenum">
              <a:rPr lang="en-US"/>
              <a:pPr/>
              <a:t>18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226FF-7ACE-43ED-A847-E276CA17620F}" type="slidenum">
              <a:rPr lang="en-US"/>
              <a:pPr/>
              <a:t>19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68847-3868-456E-B7B6-C353FA270D1A}" type="slidenum">
              <a:rPr lang="en-US"/>
              <a:pPr/>
              <a:t>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7AA874-5AD2-4D37-B1A6-D70BF7C9A1A6}" type="slidenum">
              <a:rPr lang="en-US"/>
              <a:pPr/>
              <a:t>20</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86AA9-C5AF-4C0A-9578-059FE96E6F87}" type="slidenum">
              <a:rPr lang="en-US"/>
              <a:pPr/>
              <a:t>21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CB401-8745-4DBD-B9A9-B63533A5A818}" type="slidenum">
              <a:rPr lang="en-US"/>
              <a:pPr/>
              <a:t>22</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D4600-DB46-4950-A2EE-44E16A5FE58C}" type="slidenum">
              <a:rPr lang="en-US"/>
              <a:pPr/>
              <a:t>23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01ADB-0C5E-4EF8-B3A5-037EDA63BA4E}" type="slidenum">
              <a:rPr lang="en-US"/>
              <a:pPr/>
              <a:t>24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vi-VN" noProof="0" dirty="0" smtClean="0"/>
              <a:t>Trên</a:t>
            </a:r>
            <a:r>
              <a:rPr lang="vi-VN" baseline="0" noProof="0" dirty="0" smtClean="0"/>
              <a:t> phía trái của m</a:t>
            </a:r>
            <a:r>
              <a:rPr lang="vi-VN" noProof="0" dirty="0" smtClean="0"/>
              <a:t>enu, bạn</a:t>
            </a:r>
            <a:r>
              <a:rPr lang="vi-VN" baseline="0" noProof="0" dirty="0" smtClean="0"/>
              <a:t> nhìn thấy tất cả các lệnh để làm việc với một tệp</a:t>
            </a:r>
            <a:r>
              <a:rPr lang="vi-VN" noProof="0" dirty="0" smtClean="0"/>
              <a:t>. Đ</a:t>
            </a:r>
            <a:r>
              <a:rPr lang="vi-VN" baseline="0" noProof="0" dirty="0" smtClean="0"/>
              <a:t>ây là nơi tạo ra một tài liệu mới hoặc mở một tài liệu hiện có</a:t>
            </a:r>
            <a:r>
              <a:rPr lang="vi-VN" noProof="0" dirty="0" smtClean="0"/>
              <a:t>. Bạn</a:t>
            </a:r>
            <a:r>
              <a:rPr lang="vi-VN" baseline="0" noProof="0" dirty="0" smtClean="0"/>
              <a:t> cũng thấy các lệnh </a:t>
            </a:r>
            <a:r>
              <a:rPr lang="vi-VN" b="1" noProof="0" dirty="0" smtClean="0"/>
              <a:t>Lưu</a:t>
            </a:r>
            <a:r>
              <a:rPr lang="vi-VN" b="1" baseline="0" noProof="0" dirty="0" smtClean="0"/>
              <a:t> </a:t>
            </a:r>
            <a:r>
              <a:rPr lang="vi-VN" noProof="0" dirty="0" smtClean="0"/>
              <a:t>và</a:t>
            </a:r>
            <a:r>
              <a:rPr lang="vi-VN" baseline="0" noProof="0" dirty="0" smtClean="0"/>
              <a:t> </a:t>
            </a:r>
            <a:r>
              <a:rPr lang="vi-VN" b="1" noProof="0" dirty="0" smtClean="0"/>
              <a:t>Lưu</a:t>
            </a:r>
            <a:r>
              <a:rPr lang="vi-VN" b="1" baseline="0" noProof="0" dirty="0" smtClean="0"/>
              <a:t> như</a:t>
            </a:r>
            <a:r>
              <a:rPr lang="vi-VN" noProof="0" dirty="0" smtClean="0"/>
              <a:t> của</a:t>
            </a:r>
            <a:r>
              <a:rPr lang="vi-VN" baseline="0" noProof="0" dirty="0" smtClean="0"/>
              <a:t> bạn ở đây</a:t>
            </a:r>
            <a:r>
              <a:rPr lang="vi-VN" noProof="0" dirty="0" smtClean="0"/>
              <a:t>. </a:t>
            </a:r>
          </a:p>
          <a:p>
            <a:r>
              <a:rPr lang="vi-VN" noProof="0" dirty="0" smtClean="0"/>
              <a:t>Phía</a:t>
            </a:r>
            <a:r>
              <a:rPr lang="vi-VN" baseline="0" noProof="0" dirty="0" smtClean="0"/>
              <a:t> phải của </a:t>
            </a:r>
            <a:r>
              <a:rPr lang="vi-VN" noProof="0" dirty="0" smtClean="0"/>
              <a:t>menu liệt</a:t>
            </a:r>
            <a:r>
              <a:rPr lang="vi-VN" baseline="0" noProof="0" dirty="0" smtClean="0"/>
              <a:t> kê những tài liệu mới mở gần đây của bạn</a:t>
            </a:r>
            <a:r>
              <a:rPr lang="vi-VN" noProof="0" dirty="0" smtClean="0"/>
              <a:t>. Những</a:t>
            </a:r>
            <a:r>
              <a:rPr lang="vi-VN" baseline="0" noProof="0" dirty="0" smtClean="0"/>
              <a:t> tài liệu này luôn luôn hiện hữu một cách thuận tiện sao cho bạn không phải tìm kiếm trong máy tính của bạn một tài liệu mà bạn thường xuyên làm việc với nó</a:t>
            </a:r>
            <a:r>
              <a:rPr lang="vi-VN" noProof="0" dirty="0" smtClean="0"/>
              <a:t>.</a:t>
            </a:r>
            <a:endParaRPr lang="vi-VN" noProof="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38E7D-DCAE-4452-B608-5CE9071B90A7}" type="slidenum">
              <a:rPr lang="en-US"/>
              <a:pPr/>
              <a:t>25</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pPr>
              <a:spcBef>
                <a:spcPct val="20000"/>
              </a:spcBef>
              <a:spcAft>
                <a:spcPct val="45000"/>
              </a:spcAft>
            </a:pPr>
            <a:r>
              <a:rPr lang="en-US" smtClean="0"/>
              <a:t>Các</a:t>
            </a:r>
            <a:r>
              <a:rPr lang="en-US" baseline="0" smtClean="0"/>
              <a:t> Kiểu Nhanh </a:t>
            </a:r>
            <a:r>
              <a:rPr lang="en-US" smtClean="0"/>
              <a:t>thường</a:t>
            </a:r>
            <a:r>
              <a:rPr lang="en-US" baseline="0" smtClean="0"/>
              <a:t> dùng sẽ xuất hiện trực tiếp trên </a:t>
            </a:r>
            <a:r>
              <a:rPr lang="vi-VN" baseline="0" smtClean="0"/>
              <a:t>Ruy-băng</a:t>
            </a:r>
            <a:r>
              <a:rPr lang="en-US" smtClean="0"/>
              <a:t>.</a:t>
            </a:r>
            <a:endParaRPr 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7A0A5-B0F5-4ED0-9E02-5674B55063BD}" type="slidenum">
              <a:rPr lang="en-US"/>
              <a:pPr/>
              <a:t>26</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pPr>
              <a:spcBef>
                <a:spcPct val="20000"/>
              </a:spcBef>
              <a:spcAft>
                <a:spcPct val="45000"/>
              </a:spcAft>
            </a:pPr>
            <a:r>
              <a:rPr lang="vi-VN" noProof="0" dirty="0" smtClean="0"/>
              <a:t>Các</a:t>
            </a:r>
            <a:r>
              <a:rPr lang="vi-VN" baseline="0" noProof="0" dirty="0" smtClean="0"/>
              <a:t> Kiểu Nhanh thuận tiện hơn, cung cấp diện mạo ưa nhìn hơn cho tài liệu của bạn</a:t>
            </a:r>
            <a:r>
              <a:rPr lang="vi-VN" noProof="0" dirty="0" smtClean="0"/>
              <a:t>. Dùng</a:t>
            </a:r>
            <a:r>
              <a:rPr lang="vi-VN" baseline="0" noProof="0" dirty="0" smtClean="0"/>
              <a:t> những kiểu này trong suốt tài liệu sẽ đem lại cho bạn những thuận lợi lớn</a:t>
            </a:r>
            <a:r>
              <a:rPr lang="vi-VN" noProof="0" dirty="0" smtClean="0"/>
              <a:t>: thay đổi với</a:t>
            </a:r>
            <a:r>
              <a:rPr lang="vi-VN" baseline="0" noProof="0" dirty="0" smtClean="0"/>
              <a:t> một-bấm</a:t>
            </a:r>
            <a:r>
              <a:rPr lang="vi-VN" noProof="0" dirty="0" smtClean="0"/>
              <a:t>. Các</a:t>
            </a:r>
            <a:r>
              <a:rPr lang="vi-VN" baseline="0" noProof="0" dirty="0" smtClean="0"/>
              <a:t> Kiểu Nhanh thường dùng sẽ xuất hiện trực tiếp trên Ruy-băng</a:t>
            </a:r>
            <a:r>
              <a:rPr lang="vi-VN" noProof="0" dirty="0" smtClean="0">
                <a:solidFill>
                  <a:srgbClr val="FFCC00"/>
                </a:solidFill>
              </a:rPr>
              <a:t>.</a:t>
            </a:r>
          </a:p>
          <a:p>
            <a:pPr>
              <a:spcBef>
                <a:spcPct val="20000"/>
              </a:spcBef>
              <a:spcAft>
                <a:spcPct val="45000"/>
              </a:spcAft>
            </a:pPr>
            <a:r>
              <a:rPr lang="vi-VN" b="0" noProof="0" dirty="0" smtClean="0"/>
              <a:t>Ngăn</a:t>
            </a:r>
            <a:r>
              <a:rPr lang="vi-VN" b="1" baseline="0" noProof="0" dirty="0" smtClean="0"/>
              <a:t> </a:t>
            </a:r>
            <a:r>
              <a:rPr lang="vi-VN" b="1" noProof="0" dirty="0" smtClean="0"/>
              <a:t>Kiểu</a:t>
            </a:r>
            <a:r>
              <a:rPr lang="vi-VN" b="1" baseline="0" noProof="0" dirty="0" smtClean="0"/>
              <a:t> </a:t>
            </a:r>
            <a:r>
              <a:rPr lang="vi-VN" noProof="0" dirty="0" smtClean="0"/>
              <a:t>giữ</a:t>
            </a:r>
            <a:r>
              <a:rPr lang="vi-VN" baseline="0" noProof="0" dirty="0" smtClean="0"/>
              <a:t> các kiểu tùy-chỉnh mà bạn có thể đã tự tạo ra trong một phiên bản trước đây của Word</a:t>
            </a:r>
            <a:r>
              <a:rPr lang="vi-VN" noProof="0" dirty="0" smtClean="0"/>
              <a:t> và</a:t>
            </a:r>
            <a:r>
              <a:rPr lang="vi-VN" baseline="0" noProof="0" dirty="0" smtClean="0"/>
              <a:t> đó là nơi bạn tạo ra các kiểu mới hoặc sửa đổi</a:t>
            </a:r>
            <a:r>
              <a:rPr lang="vi-VN" noProof="0" dirty="0" smtClean="0"/>
              <a:t>. </a:t>
            </a:r>
            <a:endParaRPr lang="vi-VN" noProof="0" dirty="0" smtClean="0">
              <a:solidFill>
                <a:srgbClr val="FFCC00"/>
              </a:solidFill>
            </a:endParaRPr>
          </a:p>
          <a:p>
            <a:endParaRPr lang="vi-VN" noProof="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56D04-6F2B-46B1-9771-77A1C5E2A434}" type="slidenum">
              <a:rPr lang="en-US"/>
              <a:pPr/>
              <a:t>27</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smtClean="0"/>
              <a:t>Nếu</a:t>
            </a:r>
            <a:r>
              <a:rPr lang="en-US" baseline="0" smtClean="0"/>
              <a:t> bạn có nhiều hơn một </a:t>
            </a:r>
            <a:r>
              <a:rPr lang="vi-VN" baseline="0" smtClean="0"/>
              <a:t>vị trí</a:t>
            </a:r>
            <a:r>
              <a:rPr lang="en-US" baseline="0" smtClean="0"/>
              <a:t> để vẽ định dạng của bạn</a:t>
            </a:r>
            <a:r>
              <a:rPr lang="en-US" smtClean="0"/>
              <a:t>, hãy</a:t>
            </a:r>
            <a:r>
              <a:rPr lang="en-US" baseline="0" smtClean="0"/>
              <a:t> tin chắc rằng bạn </a:t>
            </a:r>
            <a:r>
              <a:rPr lang="en-US" i="1" smtClean="0"/>
              <a:t>bấm-đúp</a:t>
            </a:r>
            <a:r>
              <a:rPr lang="en-US" i="1" baseline="0" smtClean="0"/>
              <a:t> vào </a:t>
            </a:r>
            <a:r>
              <a:rPr lang="vi-VN" b="1" smtClean="0">
                <a:solidFill>
                  <a:srgbClr val="FFCC00"/>
                </a:solidFill>
              </a:rPr>
              <a:t>Bút Định dạng</a:t>
            </a:r>
            <a:r>
              <a:rPr lang="en-US" smtClean="0"/>
              <a:t> để</a:t>
            </a:r>
            <a:r>
              <a:rPr lang="en-US" baseline="0" smtClean="0"/>
              <a:t> làm nó dừng lại</a:t>
            </a:r>
            <a:r>
              <a:rPr lang="en-US" smtClean="0"/>
              <a:t>. Rồi</a:t>
            </a:r>
            <a:r>
              <a:rPr lang="en-US" baseline="0" smtClean="0"/>
              <a:t> chọn văn bản mà bạn muốn vẽ với </a:t>
            </a:r>
            <a:r>
              <a:rPr lang="vi-VN" baseline="0" smtClean="0"/>
              <a:t>định dạng</a:t>
            </a:r>
            <a:r>
              <a:rPr lang="en-US" baseline="0" smtClean="0"/>
              <a:t> mới</a:t>
            </a:r>
            <a:r>
              <a:rPr lang="en-US" smtClean="0"/>
              <a:t>. </a:t>
            </a:r>
            <a:endParaRPr lang="en-US"/>
          </a:p>
          <a:p>
            <a:r>
              <a:rPr lang="en-US" smtClean="0"/>
              <a:t>Để</a:t>
            </a:r>
            <a:r>
              <a:rPr lang="en-US" baseline="0" smtClean="0"/>
              <a:t> tắt</a:t>
            </a:r>
            <a:r>
              <a:rPr lang="en-US" smtClean="0"/>
              <a:t> </a:t>
            </a:r>
            <a:r>
              <a:rPr lang="vi-VN" b="1" smtClean="0">
                <a:solidFill>
                  <a:srgbClr val="FFCC00"/>
                </a:solidFill>
              </a:rPr>
              <a:t>Bút Định dạng</a:t>
            </a:r>
            <a:r>
              <a:rPr lang="en-US" smtClean="0"/>
              <a:t>, bấm</a:t>
            </a:r>
            <a:r>
              <a:rPr lang="en-US" baseline="0" smtClean="0"/>
              <a:t> nút lần nữa,</a:t>
            </a:r>
            <a:r>
              <a:rPr lang="en-US" smtClean="0"/>
              <a:t> hoặc</a:t>
            </a:r>
            <a:r>
              <a:rPr lang="en-US" baseline="0" smtClean="0"/>
              <a:t> nhấn </a:t>
            </a:r>
            <a:r>
              <a:rPr lang="en-US" smtClean="0"/>
              <a:t>ESC</a:t>
            </a:r>
            <a:r>
              <a:rPr lang="en-US"/>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D6EB3-E13A-4A05-AB86-FA82F1AA9E1F}" type="slidenum">
              <a:rPr lang="en-US"/>
              <a:pPr/>
              <a:t>28</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vi-VN" b="1" noProof="0" dirty="0" smtClean="0"/>
              <a:t>Mẹo</a:t>
            </a:r>
            <a:r>
              <a:rPr lang="vi-VN" noProof="0" dirty="0" smtClean="0"/>
              <a:t>    </a:t>
            </a:r>
          </a:p>
          <a:p>
            <a:pPr>
              <a:buFontTx/>
              <a:buChar char="•"/>
            </a:pPr>
            <a:r>
              <a:rPr lang="vi-VN" noProof="0" dirty="0" smtClean="0"/>
              <a:t> Bấm</a:t>
            </a:r>
            <a:r>
              <a:rPr lang="vi-VN" baseline="0" noProof="0" dirty="0" smtClean="0"/>
              <a:t> số phần trăm ở phía trái con trượt sẽ mở hộp thoại </a:t>
            </a:r>
            <a:r>
              <a:rPr lang="vi-VN" b="1" noProof="0" dirty="0" smtClean="0"/>
              <a:t>Thu phóng</a:t>
            </a:r>
            <a:r>
              <a:rPr lang="vi-VN" noProof="0" dirty="0" smtClean="0"/>
              <a:t>, tại</a:t>
            </a:r>
            <a:r>
              <a:rPr lang="vi-VN" baseline="0" noProof="0" dirty="0" smtClean="0"/>
              <a:t> đây bạn có thể chỉ rõ số phần trăm thu phóng</a:t>
            </a:r>
            <a:r>
              <a:rPr lang="vi-VN" noProof="0" dirty="0" smtClean="0"/>
              <a:t>. </a:t>
            </a:r>
          </a:p>
          <a:p>
            <a:pPr>
              <a:buFontTx/>
              <a:buChar char="•"/>
            </a:pPr>
            <a:r>
              <a:rPr lang="vi-VN" noProof="0" dirty="0" smtClean="0"/>
              <a:t> Nếu</a:t>
            </a:r>
            <a:r>
              <a:rPr lang="vi-VN" baseline="0" noProof="0" dirty="0" smtClean="0"/>
              <a:t> chuột của bạn có bánh xe, bạn có thể giữ phím </a:t>
            </a:r>
            <a:r>
              <a:rPr lang="vi-VN" noProof="0" dirty="0" smtClean="0"/>
              <a:t>CTRL và</a:t>
            </a:r>
            <a:r>
              <a:rPr lang="vi-VN" baseline="0" noProof="0" dirty="0" smtClean="0"/>
              <a:t> đẩy bánh xe về phía trước để phóng to, hoặc đẩy bánh xe về phía sau để thu nhỏ</a:t>
            </a:r>
            <a:r>
              <a:rPr lang="vi-VN" noProof="0" dirty="0" smtClean="0"/>
              <a:t>. </a:t>
            </a:r>
          </a:p>
          <a:p>
            <a:pPr>
              <a:buFontTx/>
              <a:buChar char="•"/>
            </a:pPr>
            <a:r>
              <a:rPr lang="vi-VN" noProof="0" dirty="0" smtClean="0"/>
              <a:t> Bạn</a:t>
            </a:r>
            <a:r>
              <a:rPr lang="vi-VN" baseline="0" noProof="0" dirty="0" smtClean="0"/>
              <a:t> cũng có thể </a:t>
            </a:r>
            <a:r>
              <a:rPr lang="vi-VN" noProof="0" dirty="0" smtClean="0"/>
              <a:t>tìm</a:t>
            </a:r>
            <a:r>
              <a:rPr lang="vi-VN" baseline="0" noProof="0" dirty="0" smtClean="0"/>
              <a:t> thấy các lệnh </a:t>
            </a:r>
            <a:r>
              <a:rPr lang="vi-VN" b="1" noProof="0" dirty="0" smtClean="0"/>
              <a:t>Thu phóng</a:t>
            </a:r>
            <a:r>
              <a:rPr lang="vi-VN" b="1" baseline="0" noProof="0" dirty="0" smtClean="0"/>
              <a:t> </a:t>
            </a:r>
            <a:r>
              <a:rPr lang="vi-VN" noProof="0" dirty="0" smtClean="0"/>
              <a:t>trên</a:t>
            </a:r>
            <a:r>
              <a:rPr lang="vi-VN" baseline="0" noProof="0" dirty="0" smtClean="0"/>
              <a:t> tab</a:t>
            </a:r>
            <a:r>
              <a:rPr lang="vi-VN" noProof="0" dirty="0" smtClean="0"/>
              <a:t> </a:t>
            </a:r>
            <a:r>
              <a:rPr lang="vi-VN" b="1" noProof="0" dirty="0" smtClean="0"/>
              <a:t>X</a:t>
            </a:r>
            <a:r>
              <a:rPr lang="vi-VN" b="1" baseline="0" noProof="0" dirty="0" smtClean="0"/>
              <a:t>em</a:t>
            </a:r>
            <a:r>
              <a:rPr lang="vi-VN" noProof="0" dirty="0" smtClean="0"/>
              <a:t>. </a:t>
            </a:r>
          </a:p>
          <a:p>
            <a:endParaRPr lang="vi-VN" noProof="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707DFA-BB58-4F13-9B0E-B3759B45453B}" type="slidenum">
              <a:rPr lang="en-US"/>
              <a:pPr/>
              <a:t>29</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vi-VN" noProof="0" dirty="0" smtClean="0"/>
              <a:t>Thật</a:t>
            </a:r>
            <a:r>
              <a:rPr lang="vi-VN" baseline="0" noProof="0" dirty="0" smtClean="0"/>
              <a:t> vậy</a:t>
            </a:r>
            <a:r>
              <a:rPr lang="vi-VN" noProof="0" dirty="0" smtClean="0"/>
              <a:t>: Thiết</a:t>
            </a:r>
            <a:r>
              <a:rPr lang="vi-VN" baseline="0" noProof="0" dirty="0" smtClean="0"/>
              <a:t> đặt lề được truy nhập dễ dàng</a:t>
            </a:r>
            <a:r>
              <a:rPr lang="vi-VN" noProof="0" dirty="0" smtClean="0"/>
              <a:t>, ở</a:t>
            </a:r>
            <a:r>
              <a:rPr lang="vi-VN" baseline="0" noProof="0" dirty="0" smtClean="0"/>
              <a:t> trên cùng mức như các lệnh khác trong nhóm này</a:t>
            </a:r>
            <a:r>
              <a:rPr lang="vi-VN" noProof="0" dirty="0" smtClean="0"/>
              <a:t>. Nhớ</a:t>
            </a:r>
            <a:r>
              <a:rPr lang="vi-VN" baseline="0" noProof="0" dirty="0" smtClean="0"/>
              <a:t> lại xem trong các phiên bản trước bạn đã phải đào rất sâu, đến menu</a:t>
            </a:r>
            <a:r>
              <a:rPr lang="vi-VN" noProof="0" dirty="0" smtClean="0"/>
              <a:t> </a:t>
            </a:r>
            <a:r>
              <a:rPr lang="vi-VN" b="1" noProof="0" dirty="0" smtClean="0"/>
              <a:t>Tệp</a:t>
            </a:r>
            <a:r>
              <a:rPr lang="vi-VN" noProof="0" dirty="0" smtClean="0"/>
              <a:t>, </a:t>
            </a:r>
            <a:r>
              <a:rPr lang="vi-VN" b="1" noProof="0" dirty="0" smtClean="0"/>
              <a:t>Thiết</a:t>
            </a:r>
            <a:r>
              <a:rPr lang="vi-VN" b="1" baseline="0" noProof="0" dirty="0" smtClean="0"/>
              <a:t> đặt Trang</a:t>
            </a:r>
            <a:r>
              <a:rPr lang="vi-VN" noProof="0" dirty="0" smtClean="0"/>
              <a:t>, và</a:t>
            </a:r>
            <a:r>
              <a:rPr lang="vi-VN" baseline="0" noProof="0" dirty="0" smtClean="0"/>
              <a:t> v.v…</a:t>
            </a:r>
            <a:r>
              <a:rPr lang="vi-VN" noProof="0" dirty="0" smtClean="0"/>
              <a:t>? Không</a:t>
            </a:r>
            <a:r>
              <a:rPr lang="vi-VN" baseline="0" noProof="0" dirty="0" smtClean="0"/>
              <a:t> còn như thế nữa.</a:t>
            </a:r>
            <a:endParaRPr lang="vi-VN" noProof="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23EDD-58E8-485F-BF15-A130081555CE}" type="slidenum">
              <a:rPr lang="en-US"/>
              <a:pPr/>
              <a:t>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03A8F-DA2C-4BBB-B31E-9EECCE21F5E9}" type="slidenum">
              <a:rPr lang="en-US"/>
              <a:pPr/>
              <a:t>30</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smtClean="0"/>
              <a:t>Ba lệnh</a:t>
            </a:r>
            <a:r>
              <a:rPr lang="en-US" baseline="0" smtClean="0"/>
              <a:t> in bổ sung này được mô tả trong </a:t>
            </a:r>
            <a:r>
              <a:rPr lang="vi-VN" baseline="0" smtClean="0"/>
              <a:t>bản chiếu</a:t>
            </a:r>
            <a:r>
              <a:rPr lang="en-US" baseline="0" smtClean="0"/>
              <a:t> tiếp theo</a:t>
            </a:r>
            <a:r>
              <a:rPr lang="en-US" smtClean="0"/>
              <a:t>.</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C7D1A-CDC8-4DB5-8729-4741A55BCAA4}" type="slidenum">
              <a:rPr lang="en-US"/>
              <a:pPr/>
              <a:t>31</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pPr>
              <a:buFontTx/>
              <a:buChar char="•"/>
            </a:pPr>
            <a:r>
              <a:rPr lang="vi-VN" b="1" noProof="0" dirty="0" smtClean="0"/>
              <a:t> In </a:t>
            </a:r>
            <a:r>
              <a:rPr lang="vi-VN" noProof="0" dirty="0" smtClean="0"/>
              <a:t>mở</a:t>
            </a:r>
            <a:r>
              <a:rPr lang="vi-VN" baseline="0" noProof="0" dirty="0" smtClean="0"/>
              <a:t> ra hộp thoại </a:t>
            </a:r>
            <a:r>
              <a:rPr lang="vi-VN" b="1" noProof="0" dirty="0" smtClean="0"/>
              <a:t>In </a:t>
            </a:r>
            <a:r>
              <a:rPr lang="vi-VN" b="0" noProof="0" dirty="0" smtClean="0"/>
              <a:t>quen thuộc</a:t>
            </a:r>
            <a:r>
              <a:rPr lang="vi-VN" noProof="0" dirty="0" smtClean="0"/>
              <a:t>.</a:t>
            </a:r>
          </a:p>
          <a:p>
            <a:pPr>
              <a:buFontTx/>
              <a:buChar char="•"/>
            </a:pPr>
            <a:r>
              <a:rPr lang="vi-VN" b="1" noProof="0" dirty="0" smtClean="0"/>
              <a:t> In Nhanh</a:t>
            </a:r>
            <a:r>
              <a:rPr lang="vi-VN" noProof="0" dirty="0" smtClean="0"/>
              <a:t> gửi</a:t>
            </a:r>
            <a:r>
              <a:rPr lang="vi-VN" baseline="0" noProof="0" dirty="0" smtClean="0"/>
              <a:t> tài liệu của bạn tới máy in ngay tức thời</a:t>
            </a:r>
            <a:r>
              <a:rPr lang="vi-VN" noProof="0" dirty="0" smtClean="0"/>
              <a:t>.</a:t>
            </a:r>
          </a:p>
          <a:p>
            <a:pPr>
              <a:buFontTx/>
              <a:buChar char="•"/>
            </a:pPr>
            <a:r>
              <a:rPr lang="vi-VN" b="1" noProof="0" dirty="0" smtClean="0"/>
              <a:t> Xem trước</a:t>
            </a:r>
            <a:r>
              <a:rPr lang="vi-VN" b="1" baseline="0" noProof="0" dirty="0" smtClean="0"/>
              <a:t> khi In</a:t>
            </a:r>
            <a:r>
              <a:rPr lang="vi-VN" noProof="0" dirty="0" smtClean="0"/>
              <a:t> cho bạn</a:t>
            </a:r>
            <a:r>
              <a:rPr lang="vi-VN" baseline="0" noProof="0" dirty="0" smtClean="0"/>
              <a:t> thấy tài liệu được in sẽ trông ra sao</a:t>
            </a:r>
            <a:r>
              <a:rPr lang="vi-VN" noProof="0" dirty="0" smtClean="0"/>
              <a:t>. Nếu</a:t>
            </a:r>
            <a:r>
              <a:rPr lang="vi-VN" baseline="0" noProof="0" dirty="0" smtClean="0"/>
              <a:t> bạn dùng lệnh này nhiều bạn có thể thích thêm nó vào Thanh công cụ Truy nhập Nhanh</a:t>
            </a:r>
            <a:r>
              <a:rPr lang="vi-VN" noProof="0" dirty="0" smtClean="0"/>
              <a:t>.</a:t>
            </a:r>
            <a:endParaRPr lang="vi-VN" noProof="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21495D-B5AA-40C0-85BE-C33CC82C08B2}" type="slidenum">
              <a:rPr lang="en-US"/>
              <a:pPr/>
              <a:t>32</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smtClean="0"/>
              <a:t>Những</a:t>
            </a:r>
            <a:r>
              <a:rPr lang="en-US" baseline="0" smtClean="0"/>
              <a:t> thiết đặt này bao gồm thiết đặt như thông tin bảo mật và về người dùng, các từ điển soát chính tả và Tự </a:t>
            </a:r>
            <a:r>
              <a:rPr lang="en-US" smtClean="0"/>
              <a:t>Sửa. </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8CF4D-A233-4AC8-8E73-16FAAFF459A2}" type="slidenum">
              <a:rPr lang="en-US"/>
              <a:pPr/>
              <a:t>33</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3D8A5-D0DA-46EF-9E56-6324BE3D44B8}" type="slidenum">
              <a:rPr lang="en-US"/>
              <a:pPr/>
              <a:t>34</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B6D3B-50AC-4187-BB44-639672A9FE9F}" type="slidenum">
              <a:rPr lang="en-US"/>
              <a:pPr/>
              <a:t>35</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802EA-9EFF-4B74-B3EE-0AB17C79D98A}" type="slidenum">
              <a:rPr lang="en-US"/>
              <a:pPr/>
              <a:t>36</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E17B42-EF25-4066-B53B-A2E40DD6CA3B}" type="slidenum">
              <a:rPr lang="en-US"/>
              <a:pPr/>
              <a:t>37</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89CED-15BE-4648-BD92-A0A2E171003C}" type="slidenum">
              <a:rPr lang="en-US"/>
              <a:pPr/>
              <a:t>38</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791E3-2AEA-43FA-9DB8-8928D1905442}" type="slidenum">
              <a:rPr lang="en-US"/>
              <a:pPr/>
              <a:t>39</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B632A-ED20-4684-92E8-46905E9CBAE4}"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6CF2BA-34D4-4DE2-8F1A-69C05E160A12}" type="slidenum">
              <a:rPr lang="en-US"/>
              <a:pPr/>
              <a:t>40</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D1947-4AB3-4773-8C11-60599DC71DF0}" type="slidenum">
              <a:rPr lang="en-US"/>
              <a:pPr/>
              <a:t>41</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7E285-CC6C-42AE-BEEA-9DD13C583051}" type="slidenum">
              <a:rPr lang="en-US"/>
              <a:pPr/>
              <a:t>42</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pPr>
              <a:spcAft>
                <a:spcPct val="75000"/>
              </a:spcAft>
            </a:pPr>
            <a:r>
              <a:rPr lang="vi-VN" noProof="0" dirty="0" smtClean="0"/>
              <a:t>Danh sách</a:t>
            </a:r>
            <a:r>
              <a:rPr lang="vi-VN" baseline="0" noProof="0" dirty="0" smtClean="0"/>
              <a:t> một-mức cũng được gọi là những danh sách </a:t>
            </a:r>
            <a:r>
              <a:rPr lang="vi-VN" noProof="0" dirty="0" smtClean="0"/>
              <a:t>“một-tầng” hoặc</a:t>
            </a:r>
            <a:r>
              <a:rPr lang="vi-VN" baseline="0" noProof="0" dirty="0" smtClean="0"/>
              <a:t> </a:t>
            </a:r>
            <a:r>
              <a:rPr lang="vi-VN" noProof="0" dirty="0" smtClean="0"/>
              <a:t>“đơn</a:t>
            </a:r>
            <a:r>
              <a:rPr lang="vi-VN" baseline="0" noProof="0" dirty="0" smtClean="0"/>
              <a:t> giản</a:t>
            </a:r>
            <a:r>
              <a:rPr lang="vi-VN" noProof="0" dirty="0" smtClean="0"/>
              <a:t>” . </a:t>
            </a:r>
          </a:p>
          <a:p>
            <a:pPr>
              <a:spcAft>
                <a:spcPct val="75000"/>
              </a:spcAft>
            </a:pPr>
            <a:r>
              <a:rPr lang="vi-VN" noProof="0" dirty="0" smtClean="0"/>
              <a:t>Bạn</a:t>
            </a:r>
            <a:r>
              <a:rPr lang="vi-VN" baseline="0" noProof="0" dirty="0" smtClean="0"/>
              <a:t> có thể thấy sự khác biệt giữa các danh sách một-mức và nhiều-mức </a:t>
            </a:r>
            <a:r>
              <a:rPr lang="vi-VN" noProof="0" dirty="0" smtClean="0"/>
              <a:t>trong hình</a:t>
            </a:r>
            <a:r>
              <a:rPr lang="vi-VN" baseline="0" noProof="0" dirty="0" smtClean="0"/>
              <a:t> ảnh</a:t>
            </a:r>
            <a:r>
              <a:rPr lang="vi-VN" noProof="0" dirty="0" smtClean="0"/>
              <a:t>, </a:t>
            </a:r>
            <a:r>
              <a:rPr lang="vi-VN" baseline="0" noProof="0" dirty="0" smtClean="0"/>
              <a:t>cho thấy một danh sách dấu đầu dòng một-mức</a:t>
            </a:r>
            <a:r>
              <a:rPr lang="vi-VN" noProof="0" dirty="0" smtClean="0"/>
              <a:t>, một</a:t>
            </a:r>
            <a:r>
              <a:rPr lang="vi-VN" baseline="0" noProof="0" dirty="0" smtClean="0"/>
              <a:t> danh sách đánh số một-mức</a:t>
            </a:r>
            <a:r>
              <a:rPr lang="vi-VN" noProof="0" dirty="0" smtClean="0"/>
              <a:t> và</a:t>
            </a:r>
            <a:r>
              <a:rPr lang="vi-VN" baseline="0" noProof="0" dirty="0" smtClean="0"/>
              <a:t> một danh sách dấu đầu dòng nhiều-mức</a:t>
            </a:r>
            <a:r>
              <a:rPr lang="vi-VN" noProof="0" dirty="0" smtClean="0"/>
              <a:t>. </a:t>
            </a:r>
          </a:p>
          <a:p>
            <a:r>
              <a:rPr lang="vi-VN" noProof="0" dirty="0" smtClean="0"/>
              <a:t>Bài</a:t>
            </a:r>
            <a:r>
              <a:rPr lang="vi-VN" baseline="0" noProof="0" dirty="0" smtClean="0"/>
              <a:t> học này tập trung vào mọi thứ của danh sách đơn giản</a:t>
            </a:r>
            <a:r>
              <a:rPr lang="vi-VN" noProof="0" dirty="0" smtClean="0"/>
              <a:t>. </a:t>
            </a:r>
            <a:endParaRPr lang="vi-VN" noProof="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DED894-90C1-43D0-AC33-07D63A943B77}" type="slidenum">
              <a:rPr lang="en-US"/>
              <a:pPr/>
              <a:t>43</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b="1" smtClean="0"/>
              <a:t>Ghi chú: </a:t>
            </a:r>
            <a:r>
              <a:rPr lang="en-US" smtClean="0"/>
              <a:t>Trong Word</a:t>
            </a:r>
            <a:r>
              <a:rPr lang="en-US"/>
              <a:t>, </a:t>
            </a:r>
            <a:r>
              <a:rPr lang="en-US" smtClean="0"/>
              <a:t>các</a:t>
            </a:r>
            <a:r>
              <a:rPr lang="en-US" baseline="0" smtClean="0"/>
              <a:t> danh sách được thụt lề tự động theo lề trang.</a:t>
            </a:r>
            <a:endParaRPr lang="en-US"/>
          </a:p>
          <a:p>
            <a:pPr>
              <a:buFont typeface="Arial" charset="0"/>
              <a:buNone/>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AB3AE-F768-4924-A3FF-87E3FE7A055E}" type="slidenum">
              <a:rPr lang="en-US"/>
              <a:pPr/>
              <a:t>44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01142-6AB9-461E-A533-15C5D495D59B}" type="slidenum">
              <a:rPr lang="en-US"/>
              <a:pPr/>
              <a:t>45</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vi-VN" noProof="0" dirty="0" smtClean="0"/>
              <a:t>Bạn</a:t>
            </a:r>
            <a:r>
              <a:rPr lang="vi-VN" baseline="0" noProof="0" dirty="0" smtClean="0"/>
              <a:t> cũng có thể dùng các kí hiệu khác nhau để bắt đầu một danh sách khi bạn gõ</a:t>
            </a:r>
            <a:r>
              <a:rPr lang="vi-VN" noProof="0" dirty="0" smtClean="0"/>
              <a:t>, bao gồm</a:t>
            </a:r>
            <a:r>
              <a:rPr lang="vi-VN" baseline="0" noProof="0" dirty="0" smtClean="0"/>
              <a:t> mũi tên</a:t>
            </a:r>
            <a:r>
              <a:rPr lang="vi-VN" noProof="0" dirty="0" smtClean="0"/>
              <a:t>, dấu</a:t>
            </a:r>
            <a:r>
              <a:rPr lang="vi-VN" baseline="0" noProof="0" dirty="0" smtClean="0"/>
              <a:t> gạch</a:t>
            </a:r>
            <a:r>
              <a:rPr lang="vi-VN" noProof="0" dirty="0" smtClean="0"/>
              <a:t> và</a:t>
            </a:r>
            <a:r>
              <a:rPr lang="vi-VN" baseline="0" noProof="0" dirty="0" smtClean="0"/>
              <a:t> ô vuông</a:t>
            </a:r>
            <a:r>
              <a:rPr lang="vi-VN" noProof="0" dirty="0" smtClean="0"/>
              <a:t>. Bạn</a:t>
            </a:r>
            <a:r>
              <a:rPr lang="vi-VN" baseline="0" noProof="0" dirty="0" smtClean="0"/>
              <a:t> sẽ tìm thấy một danh sách hoàn chỉnh của các kí hiệu trong Thẻ Tham chiếu Nhanh được nối kết ở cuối của khoá học này</a:t>
            </a:r>
            <a:r>
              <a:rPr lang="vi-VN" noProof="0" dirty="0" smtClean="0"/>
              <a:t>. </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7CFD3-7A69-4EDE-80DF-1495270CC557}" type="slidenum">
              <a:rPr lang="en-US"/>
              <a:pPr/>
              <a:t>46</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vi-VN" b="1" noProof="0" dirty="0" smtClean="0"/>
              <a:t>Thêm</a:t>
            </a:r>
            <a:r>
              <a:rPr lang="vi-VN" b="1" baseline="0" noProof="0" dirty="0" smtClean="0"/>
              <a:t> về cách nhấn </a:t>
            </a:r>
            <a:r>
              <a:rPr lang="vi-VN" b="1" noProof="0" dirty="0" smtClean="0"/>
              <a:t>ENTER hai lần: </a:t>
            </a:r>
            <a:r>
              <a:rPr lang="vi-VN" noProof="0" dirty="0" smtClean="0"/>
              <a:t>Mỗi</a:t>
            </a:r>
            <a:r>
              <a:rPr lang="vi-VN" baseline="0" noProof="0" dirty="0" smtClean="0"/>
              <a:t> lúc bạn nhấn </a:t>
            </a:r>
            <a:r>
              <a:rPr lang="vi-VN" noProof="0" dirty="0" smtClean="0"/>
              <a:t>ENTER ở</a:t>
            </a:r>
            <a:r>
              <a:rPr lang="vi-VN" baseline="0" noProof="0" dirty="0" smtClean="0"/>
              <a:t> cuối danh sách</a:t>
            </a:r>
            <a:r>
              <a:rPr lang="vi-VN" noProof="0" dirty="0" smtClean="0"/>
              <a:t>, bạn</a:t>
            </a:r>
            <a:r>
              <a:rPr lang="vi-VN" baseline="0" noProof="0" dirty="0" smtClean="0"/>
              <a:t> nhận được một dấu hoặc số đầu dòng </a:t>
            </a:r>
            <a:r>
              <a:rPr lang="vi-VN" noProof="0" dirty="0" smtClean="0"/>
              <a:t>mới; nhưng</a:t>
            </a:r>
            <a:r>
              <a:rPr lang="vi-VN" baseline="0" noProof="0" dirty="0" smtClean="0"/>
              <a:t> nếu bạn nhấn </a:t>
            </a:r>
            <a:r>
              <a:rPr lang="vi-VN" noProof="0" dirty="0" smtClean="0"/>
              <a:t>ENTER lần</a:t>
            </a:r>
            <a:r>
              <a:rPr lang="vi-VN" baseline="0" noProof="0" dirty="0" smtClean="0"/>
              <a:t> nữa</a:t>
            </a:r>
            <a:r>
              <a:rPr lang="vi-VN" noProof="0" dirty="0" smtClean="0"/>
              <a:t>, dấu</a:t>
            </a:r>
            <a:r>
              <a:rPr lang="vi-VN" baseline="0" noProof="0" dirty="0" smtClean="0"/>
              <a:t> hoặc số đầu dòng cuối cùng </a:t>
            </a:r>
            <a:r>
              <a:rPr lang="vi-VN" noProof="0" dirty="0" smtClean="0"/>
              <a:t>biến</a:t>
            </a:r>
            <a:r>
              <a:rPr lang="vi-VN" baseline="0" noProof="0" dirty="0" smtClean="0"/>
              <a:t> mất</a:t>
            </a:r>
            <a:r>
              <a:rPr lang="vi-VN" noProof="0" dirty="0" smtClean="0"/>
              <a:t>, và</a:t>
            </a:r>
            <a:r>
              <a:rPr lang="vi-VN" baseline="0" noProof="0" dirty="0" smtClean="0"/>
              <a:t> bạn sẵn sàng bắt đầu một đoạn văn mới trên một hàng mới</a:t>
            </a:r>
            <a:r>
              <a:rPr lang="vi-VN" noProof="0" dirty="0" smtClean="0"/>
              <a:t>. </a:t>
            </a:r>
          </a:p>
          <a:p>
            <a:r>
              <a:rPr lang="vi-VN" b="1" noProof="0" dirty="0" smtClean="0"/>
              <a:t>Thêm</a:t>
            </a:r>
            <a:r>
              <a:rPr lang="vi-VN" b="1" baseline="0" noProof="0" dirty="0" smtClean="0"/>
              <a:t> về cách dùng phím </a:t>
            </a:r>
            <a:r>
              <a:rPr lang="vi-VN" b="1" noProof="0" dirty="0" smtClean="0"/>
              <a:t>BACKSPACE: </a:t>
            </a:r>
            <a:r>
              <a:rPr lang="vi-VN" noProof="0" dirty="0" smtClean="0"/>
              <a:t>Giả</a:t>
            </a:r>
            <a:r>
              <a:rPr lang="vi-VN" baseline="0" noProof="0" dirty="0" smtClean="0"/>
              <a:t> sử bạn đang ở giữa một danh sách</a:t>
            </a:r>
            <a:r>
              <a:rPr lang="vi-VN" noProof="0" dirty="0" smtClean="0"/>
              <a:t>. Bạn</a:t>
            </a:r>
            <a:r>
              <a:rPr lang="vi-VN" baseline="0" noProof="0" dirty="0" smtClean="0"/>
              <a:t> muốn gõ một vài dòng văn bản bên dưới dấu đầu dòng mà được thụt lề cùng mức như văn bản ở bên trên</a:t>
            </a:r>
            <a:r>
              <a:rPr lang="vi-VN" noProof="0" dirty="0" smtClean="0"/>
              <a:t>. Trong trường hợp</a:t>
            </a:r>
            <a:r>
              <a:rPr lang="vi-VN" baseline="0" noProof="0" dirty="0" smtClean="0"/>
              <a:t> này</a:t>
            </a:r>
            <a:r>
              <a:rPr lang="vi-VN" noProof="0" dirty="0" smtClean="0"/>
              <a:t>, dùng</a:t>
            </a:r>
            <a:r>
              <a:rPr lang="vi-VN" baseline="0" noProof="0" dirty="0" smtClean="0"/>
              <a:t> phím </a:t>
            </a:r>
            <a:r>
              <a:rPr lang="vi-VN" noProof="0" dirty="0" smtClean="0"/>
              <a:t>BACKSPACE. Làm</a:t>
            </a:r>
            <a:r>
              <a:rPr lang="vi-VN" baseline="0" noProof="0" dirty="0" smtClean="0"/>
              <a:t> như vậy loại bỏ dấu đầu dòng nhưng giữ thụt lề văn bản như nhau</a:t>
            </a:r>
            <a:r>
              <a:rPr lang="vi-VN" noProof="0" dirty="0" smtClean="0"/>
              <a:t>. </a:t>
            </a:r>
          </a:p>
          <a:p>
            <a:r>
              <a:rPr lang="vi-VN" noProof="0" dirty="0" smtClean="0"/>
              <a:t>Nếu</a:t>
            </a:r>
            <a:r>
              <a:rPr lang="vi-VN" baseline="0" noProof="0" dirty="0" smtClean="0"/>
              <a:t> bạn muốn văn bản mới tự nó được căn chỉnh bên dưới dấu đầu dòng hơn là thẳng hàng với văn bản trên nó</a:t>
            </a:r>
            <a:r>
              <a:rPr lang="vi-VN" noProof="0" dirty="0" smtClean="0"/>
              <a:t>, nhấn</a:t>
            </a:r>
            <a:r>
              <a:rPr lang="vi-VN" baseline="0" noProof="0" dirty="0" smtClean="0"/>
              <a:t> </a:t>
            </a:r>
            <a:r>
              <a:rPr lang="vi-VN" noProof="0" dirty="0" smtClean="0"/>
              <a:t>BACKSPACE lần</a:t>
            </a:r>
            <a:r>
              <a:rPr lang="vi-VN" baseline="0" noProof="0" dirty="0" smtClean="0"/>
              <a:t> nữa</a:t>
            </a:r>
            <a:r>
              <a:rPr lang="vi-VN" noProof="0" dirty="0" smtClean="0"/>
              <a:t>. </a:t>
            </a:r>
          </a:p>
          <a:p>
            <a:r>
              <a:rPr lang="vi-VN" noProof="0" dirty="0" smtClean="0"/>
              <a:t>Cuối</a:t>
            </a:r>
            <a:r>
              <a:rPr lang="vi-VN" baseline="0" noProof="0" dirty="0" smtClean="0"/>
              <a:t> cùng</a:t>
            </a:r>
            <a:r>
              <a:rPr lang="vi-VN" noProof="0" dirty="0" smtClean="0"/>
              <a:t>, để</a:t>
            </a:r>
            <a:r>
              <a:rPr lang="vi-VN" baseline="0" noProof="0" dirty="0" smtClean="0"/>
              <a:t> ra khỏi hẳn thụt lề danh sách</a:t>
            </a:r>
            <a:r>
              <a:rPr lang="vi-VN" noProof="0" dirty="0" smtClean="0"/>
              <a:t>, nhấn</a:t>
            </a:r>
            <a:r>
              <a:rPr lang="vi-VN" baseline="0" noProof="0" dirty="0" smtClean="0"/>
              <a:t> </a:t>
            </a:r>
            <a:r>
              <a:rPr lang="vi-VN" noProof="0" dirty="0" smtClean="0"/>
              <a:t>BACKSPACE lần</a:t>
            </a:r>
            <a:r>
              <a:rPr lang="vi-VN" baseline="0" noProof="0" dirty="0" smtClean="0"/>
              <a:t> nữa</a:t>
            </a:r>
            <a:r>
              <a:rPr lang="vi-VN" noProof="0" dirty="0" smtClean="0"/>
              <a:t>. </a:t>
            </a:r>
          </a:p>
          <a:p>
            <a:r>
              <a:rPr lang="vi-VN" b="1" noProof="0" dirty="0" smtClean="0"/>
              <a:t>Ghi chú:</a:t>
            </a:r>
            <a:r>
              <a:rPr lang="vi-VN" noProof="0" dirty="0" smtClean="0"/>
              <a:t> Có</a:t>
            </a:r>
            <a:r>
              <a:rPr lang="vi-VN" baseline="0" noProof="0" dirty="0" smtClean="0"/>
              <a:t> thể thay đổi thụt lề danh sách mặc định sao cho dấu hoặc số đầu dòng nằm ở lề </a:t>
            </a:r>
            <a:r>
              <a:rPr lang="vi-VN" noProof="0" dirty="0" smtClean="0"/>
              <a:t>trang (bạn</a:t>
            </a:r>
            <a:r>
              <a:rPr lang="vi-VN" baseline="0" noProof="0" dirty="0" smtClean="0"/>
              <a:t> sẽ biết cách sau này)</a:t>
            </a:r>
            <a:r>
              <a:rPr lang="vi-VN" noProof="0" dirty="0" smtClean="0"/>
              <a:t>. Trong trường</a:t>
            </a:r>
            <a:r>
              <a:rPr lang="vi-VN" baseline="0" noProof="0" dirty="0" smtClean="0"/>
              <a:t> hợp này</a:t>
            </a:r>
            <a:r>
              <a:rPr lang="vi-VN" noProof="0" dirty="0" smtClean="0"/>
              <a:t>, nhấn</a:t>
            </a:r>
            <a:r>
              <a:rPr lang="vi-VN" baseline="0" noProof="0" dirty="0" smtClean="0"/>
              <a:t> </a:t>
            </a:r>
            <a:r>
              <a:rPr lang="vi-VN" noProof="0" dirty="0" smtClean="0"/>
              <a:t>BACKSPACE hai lần</a:t>
            </a:r>
            <a:r>
              <a:rPr lang="vi-VN" baseline="0" noProof="0" dirty="0" smtClean="0"/>
              <a:t> </a:t>
            </a:r>
            <a:r>
              <a:rPr lang="vi-VN" noProof="0" dirty="0" smtClean="0"/>
              <a:t>(chứ không phải </a:t>
            </a:r>
            <a:r>
              <a:rPr lang="vi-VN" baseline="0" noProof="0" dirty="0" smtClean="0"/>
              <a:t>là ba lần</a:t>
            </a:r>
            <a:r>
              <a:rPr lang="vi-VN" noProof="0" dirty="0" smtClean="0"/>
              <a:t>) đưa</a:t>
            </a:r>
            <a:r>
              <a:rPr lang="vi-VN" baseline="0" noProof="0" dirty="0" smtClean="0"/>
              <a:t> bạn ra khỏi danh sách</a:t>
            </a:r>
            <a:r>
              <a:rPr lang="vi-VN" noProof="0" dirty="0" smtClean="0"/>
              <a:t>.</a:t>
            </a:r>
          </a:p>
          <a:p>
            <a:endParaRPr lang="vi-VN" noProof="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456E9D-380B-4A02-89AF-EFBE79EE78E5}" type="slidenum">
              <a:rPr lang="en-US"/>
              <a:pPr/>
              <a:t>47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vi-VN" noProof="0" dirty="0" smtClean="0"/>
              <a:t>“Đoạn</a:t>
            </a:r>
            <a:r>
              <a:rPr lang="vi-VN" baseline="0" noProof="0" dirty="0" smtClean="0"/>
              <a:t> văn con</a:t>
            </a:r>
            <a:r>
              <a:rPr lang="vi-VN" noProof="0" dirty="0" smtClean="0"/>
              <a:t>” là</a:t>
            </a:r>
            <a:r>
              <a:rPr lang="vi-VN" baseline="0" noProof="0" dirty="0" smtClean="0"/>
              <a:t> những đoạn văn không được đánh số hoặc đánh dấu đầu dòng.</a:t>
            </a:r>
            <a:endParaRPr lang="vi-VN" noProof="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456E9D-380B-4A02-89AF-EFBE79EE78E5}" type="slidenum">
              <a:rPr lang="en-US"/>
              <a:pPr/>
              <a:t>48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“Đoạn</a:t>
            </a:r>
            <a:r>
              <a:rPr lang="en-US" baseline="0" smtClean="0"/>
              <a:t> văn con</a:t>
            </a:r>
            <a:r>
              <a:rPr lang="en-US" smtClean="0"/>
              <a:t>” là</a:t>
            </a:r>
            <a:r>
              <a:rPr lang="en-US" baseline="0" smtClean="0"/>
              <a:t> những đoạn văn không được đánh số hoặc đánh dấu đầu dòng.</a:t>
            </a: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784DE-AABF-4439-847A-98068E954539}" type="slidenum">
              <a:rPr lang="en-US"/>
              <a:pPr/>
              <a:t>49</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AFF6F-7928-4B8E-BC83-2D7C9EEA98F9}" type="slidenum">
              <a:rPr lang="en-US"/>
              <a:pPr/>
              <a:t>5</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86CF8E-B392-4C11-A746-08803DEA1EC4}" type="slidenum">
              <a:rPr lang="en-US"/>
              <a:pPr/>
              <a:t>50</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vi-VN" noProof="0" dirty="0" smtClean="0"/>
              <a:t>Cả</a:t>
            </a:r>
            <a:r>
              <a:rPr lang="vi-VN" baseline="0" noProof="0" dirty="0" smtClean="0"/>
              <a:t> hai nút này sẽ </a:t>
            </a:r>
            <a:r>
              <a:rPr lang="vi-VN" noProof="0" dirty="0" smtClean="0"/>
              <a:t>“</a:t>
            </a:r>
            <a:r>
              <a:rPr lang="vi-VN" baseline="0" noProof="0" dirty="0" smtClean="0"/>
              <a:t>nhớ</a:t>
            </a:r>
            <a:r>
              <a:rPr lang="vi-VN" noProof="0" dirty="0" smtClean="0"/>
              <a:t>” kiểu </a:t>
            </a:r>
            <a:r>
              <a:rPr lang="vi-VN" baseline="0" noProof="0" dirty="0" smtClean="0"/>
              <a:t>danh sách lần cuối bạn dùng và sẽ dùng chính kiểu đó cho lần tiếp theo</a:t>
            </a:r>
            <a:r>
              <a:rPr lang="vi-VN" noProof="0" dirty="0" smtClean="0"/>
              <a:t>. Do vậy,</a:t>
            </a:r>
            <a:r>
              <a:rPr lang="vi-VN" baseline="0" noProof="0" dirty="0" smtClean="0"/>
              <a:t> nếu danh sách đánh số lần cuối bạn đã dùng là một kiểu dùng chữ cái, bạn sẽ nhận được một danh sách chữ cái khác </a:t>
            </a:r>
            <a:r>
              <a:rPr lang="vi-VN" noProof="0" dirty="0" smtClean="0"/>
              <a:t>lần</a:t>
            </a:r>
            <a:r>
              <a:rPr lang="vi-VN" baseline="0" noProof="0" dirty="0" smtClean="0"/>
              <a:t> tiếp theo khi bạn bấm nút </a:t>
            </a:r>
            <a:r>
              <a:rPr lang="vi-VN" b="1" baseline="0" noProof="0" dirty="0" smtClean="0"/>
              <a:t>Đánh số</a:t>
            </a:r>
            <a:r>
              <a:rPr lang="vi-VN" noProof="0" dirty="0" smtClean="0"/>
              <a:t>. Và</a:t>
            </a:r>
            <a:r>
              <a:rPr lang="vi-VN" baseline="0" noProof="0" dirty="0" smtClean="0"/>
              <a:t> nếu việc thiết kế dấu đầu dòng lần cuối </a:t>
            </a:r>
            <a:r>
              <a:rPr lang="vi-VN" noProof="0" dirty="0" smtClean="0"/>
              <a:t>bạn</a:t>
            </a:r>
            <a:r>
              <a:rPr lang="vi-VN" baseline="0" noProof="0" dirty="0" smtClean="0"/>
              <a:t> đã dùng là một ô vuông đen, thì đó chính là dấu đầu dòng bạn nhận được lần tiếp.</a:t>
            </a:r>
            <a:r>
              <a:rPr lang="vi-VN" noProof="0" dirty="0" smtClean="0"/>
              <a:t> (Thêm</a:t>
            </a:r>
            <a:r>
              <a:rPr lang="vi-VN" baseline="0" noProof="0" dirty="0" smtClean="0"/>
              <a:t> về thiết kế trong </a:t>
            </a:r>
            <a:r>
              <a:rPr lang="vi-VN" noProof="0" dirty="0" smtClean="0"/>
              <a:t>chốc</a:t>
            </a:r>
            <a:r>
              <a:rPr lang="vi-VN" baseline="0" noProof="0" dirty="0" smtClean="0"/>
              <a:t> lát.</a:t>
            </a:r>
            <a:r>
              <a:rPr lang="vi-VN" noProof="0" dirty="0" smtClean="0"/>
              <a:t>) </a:t>
            </a:r>
          </a:p>
          <a:p>
            <a:r>
              <a:rPr lang="vi-VN" b="1" noProof="0" dirty="0" smtClean="0"/>
              <a:t>Mẹo:</a:t>
            </a:r>
            <a:r>
              <a:rPr lang="vi-VN" noProof="0" dirty="0" smtClean="0"/>
              <a:t> Nếu</a:t>
            </a:r>
            <a:r>
              <a:rPr lang="vi-VN" baseline="0" noProof="0" dirty="0" smtClean="0"/>
              <a:t> bạn muốn sắp xếp một danh sách sau khi tạo nó</a:t>
            </a:r>
            <a:r>
              <a:rPr lang="vi-VN" noProof="0" dirty="0" smtClean="0"/>
              <a:t>, thí</a:t>
            </a:r>
            <a:r>
              <a:rPr lang="vi-VN" baseline="0" noProof="0" dirty="0" smtClean="0"/>
              <a:t> dụ</a:t>
            </a:r>
            <a:r>
              <a:rPr lang="vi-VN" noProof="0" dirty="0" smtClean="0"/>
              <a:t>, theo thứ</a:t>
            </a:r>
            <a:r>
              <a:rPr lang="vi-VN" baseline="0" noProof="0" dirty="0" smtClean="0"/>
              <a:t> tự chữ cái</a:t>
            </a:r>
            <a:r>
              <a:rPr lang="vi-VN" noProof="0" dirty="0" smtClean="0"/>
              <a:t>, bạn</a:t>
            </a:r>
            <a:r>
              <a:rPr lang="vi-VN" baseline="0" noProof="0" dirty="0" smtClean="0"/>
              <a:t> có thể dùng nút </a:t>
            </a:r>
            <a:r>
              <a:rPr lang="vi-VN" b="1" noProof="0" dirty="0" smtClean="0"/>
              <a:t>Sắp</a:t>
            </a:r>
            <a:r>
              <a:rPr lang="vi-VN" b="1" baseline="0" noProof="0" dirty="0" smtClean="0"/>
              <a:t> xếp </a:t>
            </a:r>
            <a:r>
              <a:rPr lang="vi-VN" noProof="0" dirty="0" smtClean="0"/>
              <a:t>trong nhóm</a:t>
            </a:r>
            <a:r>
              <a:rPr lang="vi-VN" baseline="0" noProof="0" dirty="0" smtClean="0"/>
              <a:t> </a:t>
            </a:r>
            <a:r>
              <a:rPr lang="vi-VN" b="1" baseline="0" noProof="0" dirty="0" smtClean="0"/>
              <a:t>Đoạn văn </a:t>
            </a:r>
            <a:r>
              <a:rPr lang="vi-VN" b="0" baseline="0" noProof="0" dirty="0" smtClean="0"/>
              <a:t>trên</a:t>
            </a:r>
            <a:r>
              <a:rPr lang="vi-VN" noProof="0" dirty="0" smtClean="0"/>
              <a:t> tab </a:t>
            </a:r>
            <a:r>
              <a:rPr lang="vi-VN" b="1" noProof="0" dirty="0" smtClean="0"/>
              <a:t>Trang đầu</a:t>
            </a:r>
            <a:r>
              <a:rPr lang="vi-VN" b="1" baseline="0" noProof="0" dirty="0" smtClean="0"/>
              <a:t> </a:t>
            </a:r>
            <a:r>
              <a:rPr lang="vi-VN" noProof="0" dirty="0" smtClean="0"/>
              <a:t>của</a:t>
            </a:r>
            <a:r>
              <a:rPr lang="vi-VN" baseline="0" noProof="0" dirty="0" smtClean="0"/>
              <a:t> Ruy-băng</a:t>
            </a:r>
            <a:r>
              <a:rPr lang="vi-VN" noProof="0" dirty="0" smtClean="0"/>
              <a:t>. N</a:t>
            </a:r>
            <a:r>
              <a:rPr lang="vi-VN" baseline="0" noProof="0" dirty="0" smtClean="0"/>
              <a:t>hớ rằng khi bạn sắp xếp một danh sách đánh số</a:t>
            </a:r>
            <a:r>
              <a:rPr lang="vi-VN" noProof="0" dirty="0" smtClean="0"/>
              <a:t>, chỉ</a:t>
            </a:r>
            <a:r>
              <a:rPr lang="vi-VN" baseline="0" noProof="0" dirty="0" smtClean="0"/>
              <a:t> những khoản mục danh sách được sắp xếp</a:t>
            </a:r>
            <a:r>
              <a:rPr lang="vi-VN" noProof="0" dirty="0" smtClean="0"/>
              <a:t>, không</a:t>
            </a:r>
            <a:r>
              <a:rPr lang="vi-VN" baseline="0" noProof="0" dirty="0" smtClean="0"/>
              <a:t> phải các số </a:t>
            </a:r>
            <a:r>
              <a:rPr lang="vi-VN" noProof="0" dirty="0" smtClean="0"/>
              <a:t>(như</a:t>
            </a:r>
            <a:r>
              <a:rPr lang="vi-VN" baseline="0" noProof="0" dirty="0" smtClean="0"/>
              <a:t> vậy số 1 vẫn sẽ xuất hiện đầu tiên</a:t>
            </a:r>
            <a:r>
              <a:rPr lang="vi-VN" noProof="0" dirty="0" smtClean="0"/>
              <a:t>). </a:t>
            </a:r>
            <a:endParaRPr lang="vi-VN" noProof="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158FC-138A-4968-B12B-DF91D1A31CFA}" type="slidenum">
              <a:rPr lang="en-US"/>
              <a:pPr/>
              <a:t>51</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ADEAFB-0600-4D5C-ADDC-F1C1DFB303D1}" type="slidenum">
              <a:rPr lang="en-US"/>
              <a:pPr/>
              <a:t>52</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CAB62-5DE1-4BA8-AC47-2B057CDB87AB}" type="slidenum">
              <a:rPr lang="en-US"/>
              <a:pPr/>
              <a:t>53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D75AF4-9FC0-41DC-AA6C-9CAC88751CCB}" type="slidenum">
              <a:rPr lang="en-US"/>
              <a:pPr/>
              <a:t>54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F27B1-5464-4DF1-B5D7-0475AB84CC53}" type="slidenum">
              <a:rPr lang="en-US"/>
              <a:pPr/>
              <a:t>55</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D99C2-4B57-4FFE-A0BE-2A934D24ADC7}" type="slidenum">
              <a:rPr lang="en-US"/>
              <a:pPr/>
              <a:t>56</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A6812-7109-49E2-A3C8-BA02D782668D}" type="slidenum">
              <a:rPr lang="en-US"/>
              <a:pPr/>
              <a:t>57</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B04C7-F50B-4FC8-BEEB-3D58BAC84E55}" type="slidenum">
              <a:rPr lang="en-US"/>
              <a:pPr/>
              <a:t>58</a:t>
            </a:fld>
            <a:endParaRPr 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pPr>
              <a:spcAft>
                <a:spcPct val="75000"/>
              </a:spcAft>
            </a:pP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2941DE-6EA1-4E7A-8539-665A7B572065}" type="slidenum">
              <a:rPr lang="en-US"/>
              <a:pPr/>
              <a:t>59</a:t>
            </a:fld>
            <a:endParaRPr lang="en-US"/>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8C712-96B2-4141-994F-745E5F5670DF}" type="slidenum">
              <a:rPr lang="en-US"/>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vi-VN" noProof="0" dirty="0" smtClean="0"/>
              <a:t>Ruy-băng</a:t>
            </a:r>
            <a:r>
              <a:rPr lang="vi-VN" baseline="0" noProof="0" dirty="0" smtClean="0"/>
              <a:t> đã được nghiên cứu và thiết kế kĩ lưỡng từ những kinh nghiệm người dùng sao cho các lệnh nằm ở những</a:t>
            </a:r>
            <a:r>
              <a:rPr lang="vi-VN" noProof="0" dirty="0" smtClean="0"/>
              <a:t> vị</a:t>
            </a:r>
            <a:r>
              <a:rPr lang="vi-VN" baseline="0" noProof="0" dirty="0" smtClean="0"/>
              <a:t> trí tối ưu</a:t>
            </a:r>
            <a:r>
              <a:rPr lang="vi-VN" noProof="0" dirty="0" smtClean="0"/>
              <a:t>. </a:t>
            </a:r>
          </a:p>
          <a:p>
            <a:r>
              <a:rPr lang="vi-VN" noProof="0" dirty="0" smtClean="0"/>
              <a:t>Bài</a:t>
            </a:r>
            <a:r>
              <a:rPr lang="vi-VN" baseline="0" noProof="0" dirty="0" smtClean="0"/>
              <a:t> học này sẽ cho bạn nhiều hơn về Ruy-băng và cách làm việc với nó</a:t>
            </a:r>
            <a:r>
              <a:rPr lang="vi-VN" noProof="0" dirty="0" smtClean="0"/>
              <a:t>.</a:t>
            </a:r>
            <a:endParaRPr lang="vi-VN" noProof="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12177-12CE-4F7A-B328-39EB08D36B51}" type="slidenum">
              <a:rPr lang="en-US"/>
              <a:pPr/>
              <a:t>60</a:t>
            </a:fld>
            <a:endParaRPr lang="en-US"/>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12177-12CE-4F7A-B328-39EB08D36B51}" type="slidenum">
              <a:rPr lang="en-US"/>
              <a:pPr/>
              <a:t>61</a:t>
            </a:fld>
            <a:endParaRPr lang="en-US"/>
          </a:p>
        </p:txBody>
      </p:sp>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5FC5C-EB83-4941-9177-EA85FCE346C6}" type="slidenum">
              <a:rPr lang="en-US"/>
              <a:pPr/>
              <a:t>62</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57CAC7-1A85-4807-88E5-335A3DF7BA66}" type="slidenum">
              <a:rPr lang="en-US"/>
              <a:pPr/>
              <a:t>63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5C1A4-6FC5-4697-9232-2AFAA245E477}" type="slidenum">
              <a:rPr lang="en-US"/>
              <a:pPr/>
              <a:t>64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226FF-7ACE-43ED-A847-E276CA17620F}" type="slidenum">
              <a:rPr lang="en-US"/>
              <a:pPr/>
              <a:t>65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3E2571F-0D7A-4967-A281-9F1E8947AB9E}" type="slidenum">
              <a:rPr lang="en-US"/>
              <a:pPr/>
              <a:t>66</a:t>
            </a:fld>
            <a:endParaRPr lang="en-US"/>
          </a:p>
        </p:txBody>
      </p:sp>
      <p:sp>
        <p:nvSpPr>
          <p:cNvPr id="87042" name="Rectangle 2"/>
          <p:cNvSpPr>
            <a:spLocks noGrp="1" noChangeArrowheads="1"/>
          </p:cNvSpPr>
          <p:nvPr>
            <p:ph type="body" idx="1"/>
          </p:nvPr>
        </p:nvSpPr>
        <p:spPr>
          <a:xfrm>
            <a:off x="685800" y="457200"/>
            <a:ext cx="5486400" cy="7929563"/>
          </a:xfrm>
        </p:spPr>
        <p:txBody>
          <a:bodyPr/>
          <a:lstStyle/>
          <a:p>
            <a:r>
              <a:rPr lang="vi-VN" b="1" noProof="0" dirty="0" smtClean="0"/>
              <a:t>Dùng</a:t>
            </a:r>
            <a:r>
              <a:rPr lang="vi-VN" b="1" baseline="0" noProof="0" dirty="0" smtClean="0"/>
              <a:t> Khuôn mẫu Này</a:t>
            </a:r>
            <a:endParaRPr lang="vi-VN" b="1" noProof="0" dirty="0" smtClean="0"/>
          </a:p>
          <a:p>
            <a:r>
              <a:rPr lang="vi-VN" dirty="0" smtClean="0"/>
              <a:t>Khuôn</a:t>
            </a:r>
            <a:r>
              <a:rPr lang="vi-VN" baseline="0" dirty="0" smtClean="0"/>
              <a:t> mẫu </a:t>
            </a:r>
            <a:r>
              <a:rPr lang="vi-VN" dirty="0" smtClean="0"/>
              <a:t>Microsoft Office PowerPoint</a:t>
            </a:r>
            <a:r>
              <a:rPr lang="vi-VN" sz="800" baseline="30000" dirty="0" smtClean="0">
                <a:cs typeface="Arial" charset="0"/>
              </a:rPr>
              <a:t>®</a:t>
            </a:r>
            <a:r>
              <a:rPr lang="vi-VN" dirty="0" smtClean="0"/>
              <a:t> này</a:t>
            </a:r>
            <a:r>
              <a:rPr lang="vi-VN" baseline="0" dirty="0" smtClean="0"/>
              <a:t> bao gồm nội dung đào tạo về </a:t>
            </a:r>
            <a:r>
              <a:rPr lang="vi-VN" dirty="0" smtClean="0"/>
              <a:t>những</a:t>
            </a:r>
            <a:r>
              <a:rPr lang="vi-VN" baseline="0" dirty="0" smtClean="0"/>
              <a:t> tính mới và những lợi ích của </a:t>
            </a:r>
            <a:r>
              <a:rPr lang="vi-VN" dirty="0" smtClean="0"/>
              <a:t>Word 2007.  Bạn có thể sử dụng để trình bày trước một nhóm</a:t>
            </a:r>
            <a:r>
              <a:rPr lang="vi-VN" baseline="0" dirty="0" smtClean="0"/>
              <a:t> nhóm và tùy chỉnh khi cần thiết. </a:t>
            </a:r>
            <a:endParaRPr lang="vi-VN" dirty="0" smtClean="0"/>
          </a:p>
          <a:p>
            <a:r>
              <a:rPr lang="vi-VN" dirty="0" smtClean="0"/>
              <a:t>Nội</a:t>
            </a:r>
            <a:r>
              <a:rPr lang="vi-VN" baseline="0" dirty="0" smtClean="0"/>
              <a:t> dung của khuôn mẫu này được lấy từ khoá học Đào tạo Trực tuyến về </a:t>
            </a:r>
            <a:r>
              <a:rPr lang="vi-VN" dirty="0" smtClean="0"/>
              <a:t>Microsoft Office được</a:t>
            </a:r>
            <a:r>
              <a:rPr lang="vi-VN" baseline="0" dirty="0" smtClean="0"/>
              <a:t> gọi là</a:t>
            </a:r>
            <a:r>
              <a:rPr lang="vi-VN" dirty="0" smtClean="0"/>
              <a:t> “Up to speed with Word 2007”</a:t>
            </a:r>
            <a:endParaRPr lang="vi-VN" b="1" dirty="0" smtClean="0"/>
          </a:p>
          <a:p>
            <a:r>
              <a:rPr lang="vi-VN" b="1" dirty="0" smtClean="0"/>
              <a:t>Đặc</a:t>
            </a:r>
            <a:r>
              <a:rPr lang="vi-VN" b="1" baseline="0" dirty="0" smtClean="0"/>
              <a:t> tính của khuôn mẫu</a:t>
            </a:r>
            <a:endParaRPr lang="vi-VN" b="1" dirty="0" smtClean="0"/>
          </a:p>
          <a:p>
            <a:r>
              <a:rPr lang="vi-VN" b="1" dirty="0" smtClean="0"/>
              <a:t>Bản chiếu tiêu</a:t>
            </a:r>
            <a:r>
              <a:rPr lang="vi-VN" b="1" baseline="0" dirty="0" smtClean="0"/>
              <a:t> đề</a:t>
            </a:r>
            <a:r>
              <a:rPr lang="vi-VN" b="1" dirty="0" smtClean="0"/>
              <a:t>:</a:t>
            </a:r>
            <a:r>
              <a:rPr lang="vi-VN" dirty="0" smtClean="0"/>
              <a:t> Trên</a:t>
            </a:r>
            <a:r>
              <a:rPr lang="vi-VN" baseline="0" dirty="0" smtClean="0"/>
              <a:t> ngay bản chiếu đầu tiên</a:t>
            </a:r>
            <a:r>
              <a:rPr lang="vi-VN" dirty="0" smtClean="0"/>
              <a:t>, có</a:t>
            </a:r>
            <a:r>
              <a:rPr lang="vi-VN" baseline="0" dirty="0" smtClean="0"/>
              <a:t> văn bản chỗ dành sẵn trên đó bạn có thể gõ tên của công ty của bạn</a:t>
            </a:r>
            <a:r>
              <a:rPr lang="vi-VN" dirty="0" smtClean="0"/>
              <a:t>. Hoặc</a:t>
            </a:r>
            <a:r>
              <a:rPr lang="vi-VN" baseline="0" dirty="0" smtClean="0"/>
              <a:t> bạn có thể xoá bỏ </a:t>
            </a:r>
            <a:r>
              <a:rPr lang="vi-VN" dirty="0" smtClean="0"/>
              <a:t>nếu</a:t>
            </a:r>
            <a:r>
              <a:rPr lang="vi-VN" baseline="0" dirty="0" smtClean="0"/>
              <a:t> bạn không muốn văn bản này.</a:t>
            </a:r>
            <a:endParaRPr lang="vi-VN" b="1" dirty="0" smtClean="0"/>
          </a:p>
          <a:p>
            <a:r>
              <a:rPr lang="vi-VN" b="1" dirty="0" smtClean="0"/>
              <a:t>Hoạt</a:t>
            </a:r>
            <a:r>
              <a:rPr lang="vi-VN" b="1" baseline="0" dirty="0" smtClean="0"/>
              <a:t> hình</a:t>
            </a:r>
            <a:r>
              <a:rPr lang="vi-VN" b="1" dirty="0" smtClean="0"/>
              <a:t>:</a:t>
            </a:r>
            <a:r>
              <a:rPr lang="vi-VN" dirty="0" smtClean="0"/>
              <a:t> Những</a:t>
            </a:r>
            <a:r>
              <a:rPr lang="vi-VN" baseline="0" dirty="0" smtClean="0"/>
              <a:t> hiệu ứng hoạt hình tuỳ chỉnh được áp dụng trong suốt bản trình bày</a:t>
            </a:r>
            <a:r>
              <a:rPr lang="vi-VN" dirty="0" smtClean="0"/>
              <a:t>. Những</a:t>
            </a:r>
            <a:r>
              <a:rPr lang="vi-VN" baseline="0" dirty="0" smtClean="0"/>
              <a:t> hiệu ứng này bao gồm </a:t>
            </a:r>
            <a:r>
              <a:rPr lang="vi-VN" b="1" dirty="0" smtClean="0"/>
              <a:t>Lướt</a:t>
            </a:r>
            <a:r>
              <a:rPr lang="vi-VN" dirty="0" smtClean="0"/>
              <a:t>, </a:t>
            </a:r>
            <a:r>
              <a:rPr lang="vi-VN" b="1" dirty="0" smtClean="0"/>
              <a:t>Kéo</a:t>
            </a:r>
            <a:r>
              <a:rPr lang="vi-VN" b="1" baseline="0" dirty="0" smtClean="0"/>
              <a:t> dãn</a:t>
            </a:r>
            <a:r>
              <a:rPr lang="vi-VN" dirty="0" smtClean="0"/>
              <a:t>, </a:t>
            </a:r>
            <a:r>
              <a:rPr lang="vi-VN" b="1" dirty="0" smtClean="0"/>
              <a:t>Tan ra, </a:t>
            </a:r>
            <a:r>
              <a:rPr lang="vi-VN" dirty="0" smtClean="0"/>
              <a:t>và</a:t>
            </a:r>
            <a:r>
              <a:rPr lang="vi-VN" baseline="0" dirty="0" smtClean="0"/>
              <a:t> </a:t>
            </a:r>
            <a:r>
              <a:rPr lang="vi-VN" b="1" dirty="0" smtClean="0"/>
              <a:t>Bàn</a:t>
            </a:r>
            <a:r>
              <a:rPr lang="vi-VN" b="1" baseline="0" dirty="0" smtClean="0"/>
              <a:t> cờ</a:t>
            </a:r>
            <a:r>
              <a:rPr lang="vi-VN" dirty="0" smtClean="0"/>
              <a:t>. Tất</a:t>
            </a:r>
            <a:r>
              <a:rPr lang="vi-VN" baseline="0" dirty="0" smtClean="0"/>
              <a:t> cả những hiệu ứng này có trong những phiên bản từ M</a:t>
            </a:r>
            <a:r>
              <a:rPr lang="vi-VN" dirty="0" smtClean="0"/>
              <a:t>icrosoft PowerPoint 2000 trở đi. Để</a:t>
            </a:r>
            <a:r>
              <a:rPr lang="vi-VN" baseline="0" dirty="0" smtClean="0"/>
              <a:t> thay đổi những hiệu ứng hoạt hình, đến menu </a:t>
            </a:r>
            <a:r>
              <a:rPr lang="vi-VN" b="1" dirty="0" smtClean="0"/>
              <a:t>Chiếu</a:t>
            </a:r>
            <a:r>
              <a:rPr lang="vi-VN" b="1" baseline="0" dirty="0" smtClean="0"/>
              <a:t> Hình</a:t>
            </a:r>
            <a:r>
              <a:rPr lang="vi-VN" dirty="0" smtClean="0"/>
              <a:t>, bấm</a:t>
            </a:r>
            <a:r>
              <a:rPr lang="vi-VN" baseline="0" dirty="0" smtClean="0"/>
              <a:t> </a:t>
            </a:r>
            <a:r>
              <a:rPr lang="vi-VN" b="1" dirty="0" smtClean="0"/>
              <a:t>Hoạt</a:t>
            </a:r>
            <a:r>
              <a:rPr lang="vi-VN" b="1" baseline="0" dirty="0" smtClean="0"/>
              <a:t> hình Tùy chỉnh</a:t>
            </a:r>
            <a:r>
              <a:rPr lang="vi-VN" dirty="0" smtClean="0"/>
              <a:t> và</a:t>
            </a:r>
            <a:r>
              <a:rPr lang="vi-VN" baseline="0" dirty="0" smtClean="0"/>
              <a:t> chọn các tùy chọn ở đó.</a:t>
            </a:r>
            <a:endParaRPr lang="vi-VN" dirty="0" smtClean="0"/>
          </a:p>
          <a:p>
            <a:r>
              <a:rPr lang="vi-VN" b="1" dirty="0" smtClean="0"/>
              <a:t>Nếu</a:t>
            </a:r>
            <a:r>
              <a:rPr lang="vi-VN" b="1" baseline="0" dirty="0" smtClean="0"/>
              <a:t> b</a:t>
            </a:r>
            <a:r>
              <a:rPr lang="vi-VN" b="1" dirty="0" smtClean="0"/>
              <a:t>ản</a:t>
            </a:r>
            <a:r>
              <a:rPr lang="vi-VN" b="1" baseline="0" dirty="0" smtClean="0"/>
              <a:t> trình bày này </a:t>
            </a:r>
            <a:r>
              <a:rPr lang="vi-VN" b="1" dirty="0" smtClean="0"/>
              <a:t>chứa</a:t>
            </a:r>
            <a:r>
              <a:rPr lang="vi-VN" b="1" baseline="0" dirty="0" smtClean="0"/>
              <a:t> một hoạt hình </a:t>
            </a:r>
            <a:r>
              <a:rPr lang="vi-VN" b="1" dirty="0" smtClean="0"/>
              <a:t>Macromedia Flash - Hiệu ứng ảnh xuất hiện cùng với âm thanh:</a:t>
            </a:r>
            <a:r>
              <a:rPr lang="vi-VN" dirty="0" smtClean="0"/>
              <a:t> Để</a:t>
            </a:r>
            <a:r>
              <a:rPr lang="vi-VN" baseline="0" dirty="0" smtClean="0"/>
              <a:t> phát một tệp </a:t>
            </a:r>
            <a:r>
              <a:rPr lang="vi-VN" dirty="0" smtClean="0"/>
              <a:t>Flash, bạn</a:t>
            </a:r>
            <a:r>
              <a:rPr lang="vi-VN" baseline="0" dirty="0" smtClean="0"/>
              <a:t> phải đăng kí một điều khiển </a:t>
            </a:r>
            <a:r>
              <a:rPr lang="vi-VN" dirty="0" smtClean="0"/>
              <a:t>Microsoft ActiveX</a:t>
            </a:r>
            <a:r>
              <a:rPr lang="vi-VN" sz="800" baseline="30000" dirty="0" smtClean="0">
                <a:cs typeface="Arial" charset="0"/>
              </a:rPr>
              <a:t>®</a:t>
            </a:r>
            <a:r>
              <a:rPr lang="vi-VN" dirty="0" smtClean="0"/>
              <a:t>, được</a:t>
            </a:r>
            <a:r>
              <a:rPr lang="vi-VN" baseline="0" dirty="0" smtClean="0"/>
              <a:t> gọi là </a:t>
            </a:r>
            <a:r>
              <a:rPr lang="vi-VN" dirty="0" smtClean="0"/>
              <a:t>Shockwave Flash Object, trên</a:t>
            </a:r>
            <a:r>
              <a:rPr lang="vi-VN" baseline="0" dirty="0" smtClean="0"/>
              <a:t> máy tính của bạn. Để làm được điều này</a:t>
            </a:r>
            <a:r>
              <a:rPr lang="vi-VN" dirty="0" smtClean="0"/>
              <a:t>, tải</a:t>
            </a:r>
            <a:r>
              <a:rPr lang="vi-VN" baseline="0" dirty="0" smtClean="0"/>
              <a:t> về phiên bản cuối cùng của </a:t>
            </a:r>
            <a:r>
              <a:rPr lang="vi-VN" dirty="0" smtClean="0"/>
              <a:t>Macromedia Flash Player từ</a:t>
            </a:r>
            <a:r>
              <a:rPr lang="vi-VN" baseline="0" dirty="0" smtClean="0"/>
              <a:t> Web site của</a:t>
            </a:r>
            <a:r>
              <a:rPr lang="vi-VN" dirty="0" smtClean="0"/>
              <a:t> Macromedia.</a:t>
            </a:r>
          </a:p>
          <a:p>
            <a:r>
              <a:rPr lang="vi-VN" b="1" dirty="0" smtClean="0"/>
              <a:t>Chuyển</a:t>
            </a:r>
            <a:r>
              <a:rPr lang="vi-VN" b="1" baseline="0" dirty="0" smtClean="0"/>
              <a:t> tiếp Bản chiếu</a:t>
            </a:r>
            <a:r>
              <a:rPr lang="vi-VN" b="1" dirty="0" smtClean="0"/>
              <a:t> : </a:t>
            </a:r>
            <a:r>
              <a:rPr lang="vi-VN" b="0" dirty="0" smtClean="0"/>
              <a:t>Hiệu ứng</a:t>
            </a:r>
            <a:r>
              <a:rPr lang="vi-VN" dirty="0" smtClean="0"/>
              <a:t> </a:t>
            </a:r>
            <a:r>
              <a:rPr lang="vi-VN" b="1" dirty="0" smtClean="0"/>
              <a:t>Xoá</a:t>
            </a:r>
            <a:r>
              <a:rPr lang="vi-VN" b="1" baseline="0" dirty="0" smtClean="0"/>
              <a:t> Dần</a:t>
            </a:r>
            <a:r>
              <a:rPr lang="vi-VN" dirty="0" smtClean="0"/>
              <a:t> được</a:t>
            </a:r>
            <a:r>
              <a:rPr lang="vi-VN" baseline="0" dirty="0" smtClean="0"/>
              <a:t> áp dụng trong suốt </a:t>
            </a:r>
            <a:r>
              <a:rPr lang="vi-VN" dirty="0" smtClean="0"/>
              <a:t>trình</a:t>
            </a:r>
            <a:r>
              <a:rPr lang="vi-VN" baseline="0" dirty="0" smtClean="0"/>
              <a:t> diễn</a:t>
            </a:r>
            <a:r>
              <a:rPr lang="vi-VN" dirty="0" smtClean="0"/>
              <a:t>. Nếu</a:t>
            </a:r>
            <a:r>
              <a:rPr lang="vi-VN" baseline="0" dirty="0" smtClean="0"/>
              <a:t> bạn muốn hiệu ứng khác, đến menu </a:t>
            </a:r>
            <a:r>
              <a:rPr lang="vi-VN" b="1" baseline="0" dirty="0" smtClean="0"/>
              <a:t>Chiếu</a:t>
            </a:r>
            <a:r>
              <a:rPr lang="vi-VN" baseline="0" dirty="0" smtClean="0"/>
              <a:t> </a:t>
            </a:r>
            <a:r>
              <a:rPr lang="vi-VN" b="1" dirty="0" smtClean="0"/>
              <a:t>Hình</a:t>
            </a:r>
            <a:r>
              <a:rPr lang="vi-VN" dirty="0" smtClean="0"/>
              <a:t>, bấm</a:t>
            </a:r>
            <a:r>
              <a:rPr lang="vi-VN" baseline="0" dirty="0" smtClean="0"/>
              <a:t> </a:t>
            </a:r>
            <a:r>
              <a:rPr lang="vi-VN" b="1" dirty="0" smtClean="0"/>
              <a:t>Chuyển</a:t>
            </a:r>
            <a:r>
              <a:rPr lang="vi-VN" b="1" baseline="0" dirty="0" smtClean="0"/>
              <a:t> tiếp Bản chiếu</a:t>
            </a:r>
            <a:r>
              <a:rPr lang="vi-VN" dirty="0" smtClean="0"/>
              <a:t>, và</a:t>
            </a:r>
            <a:r>
              <a:rPr lang="vi-VN" baseline="0" dirty="0" smtClean="0"/>
              <a:t> chọn các tùy chọn ở đó.</a:t>
            </a:r>
            <a:r>
              <a:rPr lang="vi-VN" dirty="0" smtClean="0"/>
              <a:t>. </a:t>
            </a:r>
          </a:p>
          <a:p>
            <a:r>
              <a:rPr lang="vi-VN" b="1" dirty="0" smtClean="0"/>
              <a:t>Những</a:t>
            </a:r>
            <a:r>
              <a:rPr lang="vi-VN" b="1" baseline="0" dirty="0" smtClean="0"/>
              <a:t> siêu nối kết tới khoá học trực tuyến</a:t>
            </a:r>
            <a:r>
              <a:rPr lang="vi-VN" b="1" dirty="0" smtClean="0"/>
              <a:t>:</a:t>
            </a:r>
            <a:r>
              <a:rPr lang="vi-VN" dirty="0" smtClean="0"/>
              <a:t> Khuôn</a:t>
            </a:r>
            <a:r>
              <a:rPr lang="vi-VN" baseline="0" dirty="0" smtClean="0"/>
              <a:t> mẫu này chứa các nối kết tới các phiên bản trực tuyến </a:t>
            </a:r>
            <a:r>
              <a:rPr lang="vi-VN" dirty="0" smtClean="0"/>
              <a:t>của</a:t>
            </a:r>
            <a:r>
              <a:rPr lang="vi-VN" baseline="0" dirty="0" smtClean="0"/>
              <a:t> khoá đào tạo</a:t>
            </a:r>
            <a:r>
              <a:rPr lang="vi-VN" dirty="0" smtClean="0"/>
              <a:t>. Những</a:t>
            </a:r>
            <a:r>
              <a:rPr lang="vi-VN" baseline="0" dirty="0" smtClean="0"/>
              <a:t> nối kết đưa bạn đến phần luyện tập thực hành cho </a:t>
            </a:r>
            <a:r>
              <a:rPr lang="vi-VN" dirty="0" smtClean="0"/>
              <a:t>mỗi</a:t>
            </a:r>
            <a:r>
              <a:rPr lang="vi-VN" baseline="0" dirty="0" smtClean="0"/>
              <a:t> bài học và đến Thẻ Tham chiếu Nhanh mà được phát hành cho khoá học này</a:t>
            </a:r>
            <a:r>
              <a:rPr lang="vi-VN" dirty="0" smtClean="0"/>
              <a:t>. </a:t>
            </a:r>
            <a:r>
              <a:rPr lang="vi-VN" b="1" dirty="0" smtClean="0"/>
              <a:t>Vui lòng</a:t>
            </a:r>
            <a:r>
              <a:rPr lang="vi-VN" b="1" baseline="0" dirty="0" smtClean="0"/>
              <a:t> ghi chú lại</a:t>
            </a:r>
            <a:r>
              <a:rPr lang="vi-VN" b="1" dirty="0" smtClean="0"/>
              <a:t>:</a:t>
            </a:r>
            <a:r>
              <a:rPr lang="vi-VN" dirty="0" smtClean="0"/>
              <a:t> Bạn</a:t>
            </a:r>
            <a:r>
              <a:rPr lang="vi-VN" baseline="0" dirty="0" smtClean="0"/>
              <a:t> phải có </a:t>
            </a:r>
            <a:r>
              <a:rPr lang="vi-VN" dirty="0" smtClean="0"/>
              <a:t>Word 2007 được</a:t>
            </a:r>
            <a:r>
              <a:rPr lang="vi-VN" baseline="0" dirty="0" smtClean="0"/>
              <a:t> cài đặt để xem </a:t>
            </a:r>
            <a:r>
              <a:rPr lang="vi-VN" baseline="0" smtClean="0"/>
              <a:t>các phần </a:t>
            </a:r>
            <a:r>
              <a:rPr lang="vi-VN" baseline="0" dirty="0" smtClean="0"/>
              <a:t>luyện tập thực hành</a:t>
            </a:r>
            <a:r>
              <a:rPr lang="vi-VN" dirty="0" smtClean="0"/>
              <a:t>. </a:t>
            </a:r>
          </a:p>
          <a:p>
            <a:r>
              <a:rPr lang="vi-VN" dirty="0" smtClean="0"/>
              <a:t>Nếu</a:t>
            </a:r>
            <a:r>
              <a:rPr lang="vi-VN" baseline="0" dirty="0" smtClean="0"/>
              <a:t> bạn không có </a:t>
            </a:r>
            <a:r>
              <a:rPr lang="vi-VN" dirty="0" smtClean="0"/>
              <a:t>Word 2007, bạn</a:t>
            </a:r>
            <a:r>
              <a:rPr lang="vi-VN" baseline="0" dirty="0" smtClean="0"/>
              <a:t> không thể truy nhập vào các hướng dẫn luyện tập</a:t>
            </a:r>
            <a:r>
              <a:rPr lang="vi-VN" dirty="0" smtClean="0"/>
              <a:t>. </a:t>
            </a:r>
          </a:p>
          <a:p>
            <a:r>
              <a:rPr lang="vi-VN" b="1" dirty="0" smtClean="0"/>
              <a:t>Đầu</a:t>
            </a:r>
            <a:r>
              <a:rPr lang="vi-VN" b="1" baseline="0" dirty="0" smtClean="0"/>
              <a:t> trang và Chân trang</a:t>
            </a:r>
            <a:r>
              <a:rPr lang="vi-VN" b="1" dirty="0" smtClean="0"/>
              <a:t>:</a:t>
            </a:r>
            <a:r>
              <a:rPr lang="vi-VN" dirty="0" smtClean="0"/>
              <a:t> Khuôn</a:t>
            </a:r>
            <a:r>
              <a:rPr lang="vi-VN" baseline="0" dirty="0" smtClean="0"/>
              <a:t> mẫu này chứa một chân trang mà có tiêu đề khoá học</a:t>
            </a:r>
            <a:r>
              <a:rPr lang="vi-VN" dirty="0" smtClean="0"/>
              <a:t>. Bạn</a:t>
            </a:r>
            <a:r>
              <a:rPr lang="vi-VN" baseline="0" dirty="0" smtClean="0"/>
              <a:t> có thể thay đổi hoặc </a:t>
            </a:r>
            <a:r>
              <a:rPr lang="vi-VN" dirty="0" smtClean="0"/>
              <a:t>loại</a:t>
            </a:r>
            <a:r>
              <a:rPr lang="vi-VN" baseline="0" dirty="0" smtClean="0"/>
              <a:t> bỏ các chân trang trong hộp thoại </a:t>
            </a:r>
            <a:r>
              <a:rPr lang="vi-VN" b="1" dirty="0" smtClean="0"/>
              <a:t>Đầu</a:t>
            </a:r>
            <a:r>
              <a:rPr lang="vi-VN" b="1" baseline="0" dirty="0" smtClean="0"/>
              <a:t> trang và Chân trang</a:t>
            </a:r>
            <a:r>
              <a:rPr lang="vi-VN" dirty="0" smtClean="0"/>
              <a:t> (</a:t>
            </a:r>
            <a:r>
              <a:rPr lang="vi-VN" baseline="0" dirty="0" smtClean="0"/>
              <a:t>mở từ menu </a:t>
            </a:r>
            <a:r>
              <a:rPr lang="vi-VN" b="1" dirty="0" smtClean="0"/>
              <a:t>Xem</a:t>
            </a:r>
            <a:r>
              <a:rPr lang="vi-VN" dirty="0" smtClean="0"/>
              <a:t>).</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3D2AA-DA22-4379-B621-D20B91C868C9}" type="slidenum">
              <a:rPr lang="en-US"/>
              <a:pPr/>
              <a:t>7</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115C4-196D-43F1-A8EC-163D5E969A1F}" type="slidenum">
              <a:rPr lang="en-US"/>
              <a:pPr/>
              <a:t>8</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vi-VN" noProof="0" dirty="0" smtClean="0"/>
              <a:t>Mọi</a:t>
            </a:r>
            <a:r>
              <a:rPr lang="vi-VN" baseline="0" noProof="0" dirty="0" smtClean="0"/>
              <a:t> thứ trên tab đã được chọn cẩn thận tùy theo những hoạt động của người dùng</a:t>
            </a:r>
            <a:r>
              <a:rPr lang="vi-VN" noProof="0" dirty="0" smtClean="0"/>
              <a:t>. Thí</a:t>
            </a:r>
            <a:r>
              <a:rPr lang="vi-VN" baseline="0" noProof="0" dirty="0" smtClean="0"/>
              <a:t> dụ</a:t>
            </a:r>
            <a:r>
              <a:rPr lang="vi-VN" noProof="0" dirty="0" smtClean="0"/>
              <a:t>, tab </a:t>
            </a:r>
            <a:r>
              <a:rPr lang="vi-VN" b="1" noProof="0" dirty="0" smtClean="0"/>
              <a:t>Trang đầu</a:t>
            </a:r>
            <a:r>
              <a:rPr lang="vi-VN" noProof="0" dirty="0" smtClean="0"/>
              <a:t> chứa</a:t>
            </a:r>
            <a:r>
              <a:rPr lang="vi-VN" baseline="0" noProof="0" dirty="0" smtClean="0"/>
              <a:t> tất cả các thứ bạn thường dùng nhất</a:t>
            </a:r>
            <a:r>
              <a:rPr lang="vi-VN" noProof="0" dirty="0" smtClean="0"/>
              <a:t>, như</a:t>
            </a:r>
            <a:r>
              <a:rPr lang="vi-VN" baseline="0" noProof="0" dirty="0" smtClean="0"/>
              <a:t> các lệnh trong nhóm </a:t>
            </a:r>
            <a:r>
              <a:rPr lang="vi-VN" b="1" noProof="0" dirty="0" smtClean="0"/>
              <a:t>Phông</a:t>
            </a:r>
            <a:r>
              <a:rPr lang="vi-VN" noProof="0" dirty="0" smtClean="0"/>
              <a:t> để</a:t>
            </a:r>
            <a:r>
              <a:rPr lang="vi-VN" baseline="0" noProof="0" dirty="0" smtClean="0"/>
              <a:t> thay đổi phông văn bản</a:t>
            </a:r>
            <a:r>
              <a:rPr lang="vi-VN" noProof="0" dirty="0" smtClean="0"/>
              <a:t>: </a:t>
            </a:r>
            <a:r>
              <a:rPr lang="vi-VN" b="1" noProof="0" dirty="0" smtClean="0"/>
              <a:t>Phông</a:t>
            </a:r>
            <a:r>
              <a:rPr lang="vi-VN" noProof="0" dirty="0" smtClean="0"/>
              <a:t>, </a:t>
            </a:r>
            <a:r>
              <a:rPr lang="vi-VN" b="1" noProof="0" dirty="0" smtClean="0"/>
              <a:t>Cỡ</a:t>
            </a:r>
            <a:r>
              <a:rPr lang="vi-VN" b="1" baseline="0" noProof="0" dirty="0" smtClean="0"/>
              <a:t> Phông</a:t>
            </a:r>
            <a:r>
              <a:rPr lang="vi-VN" noProof="0" dirty="0" smtClean="0"/>
              <a:t>, </a:t>
            </a:r>
            <a:r>
              <a:rPr lang="vi-VN" b="1" noProof="0" dirty="0" smtClean="0"/>
              <a:t>Đậm</a:t>
            </a:r>
            <a:r>
              <a:rPr lang="vi-VN" noProof="0" dirty="0" smtClean="0"/>
              <a:t>, </a:t>
            </a:r>
            <a:r>
              <a:rPr lang="vi-VN" b="1" noProof="0" dirty="0" smtClean="0"/>
              <a:t>Nghiêng</a:t>
            </a:r>
            <a:r>
              <a:rPr lang="vi-VN" noProof="0" dirty="0" smtClean="0"/>
              <a:t>, v.v…</a:t>
            </a:r>
            <a:endParaRPr lang="vi-VN"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F1470-4331-4952-92F2-38F5AF7B78C6}" type="slidenum">
              <a:rPr lang="en-US"/>
              <a:pPr/>
              <a:t>9</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vi-VN" noProof="0" dirty="0" smtClean="0"/>
              <a:t>Nói</a:t>
            </a:r>
            <a:r>
              <a:rPr lang="vi-VN" baseline="0" noProof="0" dirty="0" smtClean="0"/>
              <a:t> về các phiên bản trước đây, nếu bạn tự hỏi liệu bạn có thể có được thấy một diện mạo và cảm nhận tương tự như phiên bản cũ của </a:t>
            </a:r>
            <a:r>
              <a:rPr lang="vi-VN" noProof="0" dirty="0" smtClean="0"/>
              <a:t>Word không, thì</a:t>
            </a:r>
            <a:r>
              <a:rPr lang="vi-VN" baseline="0" noProof="0" dirty="0" smtClean="0"/>
              <a:t> câu trả lời đơn giản là không thể</a:t>
            </a:r>
            <a:r>
              <a:rPr lang="vi-VN" noProof="0" dirty="0" smtClean="0"/>
              <a:t>. Nhưng</a:t>
            </a:r>
            <a:r>
              <a:rPr lang="vi-VN" baseline="0" noProof="0" dirty="0" smtClean="0"/>
              <a:t> một khi bạn lướt qua một vòng với Ruy-băng, bạn sẽ quen với việc chức năng gì ở đâu và sẽ thấy cách thiết kế mới thực hiện công việc của bạn thật dễ dàng.</a:t>
            </a:r>
            <a:endParaRPr lang="vi-VN" noProof="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a:t>Get up to speed</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0CE364C9-48A1-4996-A614-AA404B26BF8A}"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F8869050-0695-451E-9B81-EEB35FC240E5}" type="slidenum">
              <a:rPr lang="en-US"/>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525D6DA8-255C-48A1-887C-F20DCBD612CA}" type="slidenum">
              <a:rPr lang="en-US"/>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Get up to speed</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287BBBEE-0D6D-4532-A7B8-810E927774A6}" type="slidenum">
              <a:rPr lang="en-US"/>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Get up to speed</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AF5AC407-641B-4C29-8AE8-17BBA345ED70}" type="slidenum">
              <a:rPr lang="en-US"/>
              <a:pPr/>
              <a:t>‹#›</a:t>
            </a:fld>
            <a:endParaRPr lang="en-US"/>
          </a:p>
        </p:txBody>
      </p:sp>
    </p:spTree>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smtClean="0"/>
              <a:t>Get up to speed</a:t>
            </a:r>
            <a:endParaRPr lang="en-US"/>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0CE364C9-48A1-4996-A614-AA404B26BF8A}" type="slidenum">
              <a:rPr lang="en-US" smtClean="0"/>
              <a:pPr/>
              <a:t>‹#›</a:t>
            </a:fld>
            <a:endParaRPr lang="en-US"/>
          </a:p>
        </p:txBody>
      </p:sp>
    </p:spTree>
  </p:cSld>
  <p:clrMapOvr>
    <a:masterClrMapping/>
  </p:clrMapOvr>
  <p:transitio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Get up to speed</a:t>
            </a:r>
            <a:endParaRPr lang="en-US"/>
          </a:p>
        </p:txBody>
      </p:sp>
      <p:sp>
        <p:nvSpPr>
          <p:cNvPr id="6" name="Slide Number Placeholder 5"/>
          <p:cNvSpPr>
            <a:spLocks noGrp="1"/>
          </p:cNvSpPr>
          <p:nvPr>
            <p:ph type="sldNum" sz="quarter" idx="12"/>
          </p:nvPr>
        </p:nvSpPr>
        <p:spPr/>
        <p:txBody>
          <a:bodyPr/>
          <a:lstStyle>
            <a:lvl1pPr>
              <a:defRPr/>
            </a:lvl1pPr>
          </a:lstStyle>
          <a:p>
            <a:fld id="{208DB9A4-0DA3-4D37-8103-205D2B946EFE}" type="slidenum">
              <a:rPr lang="en-US" smtClean="0"/>
              <a:pPr/>
              <a:t>‹#›</a:t>
            </a:fld>
            <a:endParaRPr lang="en-US"/>
          </a:p>
        </p:txBody>
      </p:sp>
    </p:spTree>
  </p:cSld>
  <p:clrMapOvr>
    <a:masterClrMapping/>
  </p:clrMapOvr>
  <p:transitio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Get up to speed</a:t>
            </a:r>
            <a:endParaRPr lang="en-US"/>
          </a:p>
        </p:txBody>
      </p:sp>
      <p:sp>
        <p:nvSpPr>
          <p:cNvPr id="6" name="Slide Number Placeholder 5"/>
          <p:cNvSpPr>
            <a:spLocks noGrp="1"/>
          </p:cNvSpPr>
          <p:nvPr>
            <p:ph type="sldNum" sz="quarter" idx="12"/>
          </p:nvPr>
        </p:nvSpPr>
        <p:spPr/>
        <p:txBody>
          <a:bodyPr/>
          <a:lstStyle>
            <a:lvl1pPr>
              <a:defRPr/>
            </a:lvl1pPr>
          </a:lstStyle>
          <a:p>
            <a:fld id="{71871978-9672-4C57-A377-4C7128523499}" type="slidenum">
              <a:rPr lang="en-US" smtClean="0"/>
              <a:pPr/>
              <a:t>‹#›</a:t>
            </a:fld>
            <a:endParaRPr lang="en-US"/>
          </a:p>
        </p:txBody>
      </p:sp>
    </p:spTree>
  </p:cSld>
  <p:clrMapOvr>
    <a:masterClrMapping/>
  </p:clrMapOvr>
  <p:transitio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Get up to speed</a:t>
            </a:r>
            <a:endParaRPr lang="en-US"/>
          </a:p>
        </p:txBody>
      </p:sp>
      <p:sp>
        <p:nvSpPr>
          <p:cNvPr id="7" name="Slide Number Placeholder 6"/>
          <p:cNvSpPr>
            <a:spLocks noGrp="1"/>
          </p:cNvSpPr>
          <p:nvPr>
            <p:ph type="sldNum" sz="quarter" idx="12"/>
          </p:nvPr>
        </p:nvSpPr>
        <p:spPr/>
        <p:txBody>
          <a:bodyPr/>
          <a:lstStyle>
            <a:lvl1pPr>
              <a:defRPr/>
            </a:lvl1pPr>
          </a:lstStyle>
          <a:p>
            <a:fld id="{9B52B418-663D-4270-BD6B-01B4010798B4}" type="slidenum">
              <a:rPr lang="en-US" smtClean="0"/>
              <a:pPr/>
              <a:t>‹#›</a:t>
            </a:fld>
            <a:endParaRPr lang="en-US"/>
          </a:p>
        </p:txBody>
      </p:sp>
    </p:spTree>
  </p:cSld>
  <p:clrMapOvr>
    <a:masterClrMapping/>
  </p:clrMapOvr>
  <p:transitio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Get up to speed</a:t>
            </a:r>
            <a:endParaRPr lang="en-US"/>
          </a:p>
        </p:txBody>
      </p:sp>
      <p:sp>
        <p:nvSpPr>
          <p:cNvPr id="9" name="Slide Number Placeholder 8"/>
          <p:cNvSpPr>
            <a:spLocks noGrp="1"/>
          </p:cNvSpPr>
          <p:nvPr>
            <p:ph type="sldNum" sz="quarter" idx="12"/>
          </p:nvPr>
        </p:nvSpPr>
        <p:spPr/>
        <p:txBody>
          <a:bodyPr/>
          <a:lstStyle>
            <a:lvl1pPr>
              <a:defRPr/>
            </a:lvl1pPr>
          </a:lstStyle>
          <a:p>
            <a:fld id="{809FB8A6-0E24-42B5-AE46-FFA16A196760}" type="slidenum">
              <a:rPr lang="en-US" smtClean="0"/>
              <a:pPr/>
              <a:t>‹#›</a:t>
            </a:fld>
            <a:endParaRPr lang="en-US"/>
          </a:p>
        </p:txBody>
      </p:sp>
    </p:spTree>
  </p:cSld>
  <p:clrMapOvr>
    <a:masterClrMapping/>
  </p:clrMapOvr>
  <p:transitio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Get up to speed</a:t>
            </a:r>
            <a:endParaRPr lang="en-US"/>
          </a:p>
        </p:txBody>
      </p:sp>
      <p:sp>
        <p:nvSpPr>
          <p:cNvPr id="5" name="Slide Number Placeholder 4"/>
          <p:cNvSpPr>
            <a:spLocks noGrp="1"/>
          </p:cNvSpPr>
          <p:nvPr>
            <p:ph type="sldNum" sz="quarter" idx="12"/>
          </p:nvPr>
        </p:nvSpPr>
        <p:spPr/>
        <p:txBody>
          <a:bodyPr/>
          <a:lstStyle>
            <a:lvl1pPr>
              <a:defRPr/>
            </a:lvl1pPr>
          </a:lstStyle>
          <a:p>
            <a:fld id="{4038E864-66D7-4E1D-8622-1F8746EC97A3}" type="slidenum">
              <a:rPr lang="en-US" smtClean="0"/>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208DB9A4-0DA3-4D37-8103-205D2B946EFE}" type="slidenum">
              <a:rPr lang="en-US"/>
              <a:pPr/>
              <a:t>‹#›</a:t>
            </a:fld>
            <a:endParaRPr lang="en-US"/>
          </a:p>
        </p:txBody>
      </p:sp>
    </p:spTree>
  </p:cSld>
  <p:clrMapOvr>
    <a:masterClrMapping/>
  </p:clrMapOvr>
  <p:transition spd="med">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Get up to speed</a:t>
            </a:r>
            <a:endParaRPr lang="en-US"/>
          </a:p>
        </p:txBody>
      </p:sp>
      <p:sp>
        <p:nvSpPr>
          <p:cNvPr id="4" name="Slide Number Placeholder 3"/>
          <p:cNvSpPr>
            <a:spLocks noGrp="1"/>
          </p:cNvSpPr>
          <p:nvPr>
            <p:ph type="sldNum" sz="quarter" idx="12"/>
          </p:nvPr>
        </p:nvSpPr>
        <p:spPr/>
        <p:txBody>
          <a:bodyPr/>
          <a:lstStyle>
            <a:lvl1pPr>
              <a:defRPr/>
            </a:lvl1pPr>
          </a:lstStyle>
          <a:p>
            <a:fld id="{E8E66F73-E1C0-417E-BB80-19C695C3FB1E}" type="slidenum">
              <a:rPr lang="en-US" smtClean="0"/>
              <a:pPr/>
              <a:t>‹#›</a:t>
            </a:fld>
            <a:endParaRPr lang="en-US"/>
          </a:p>
        </p:txBody>
      </p:sp>
    </p:spTree>
  </p:cSld>
  <p:clrMapOvr>
    <a:masterClrMapping/>
  </p:clrMapOvr>
  <p:transitio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Get up to speed</a:t>
            </a:r>
            <a:endParaRPr lang="en-US"/>
          </a:p>
        </p:txBody>
      </p:sp>
      <p:sp>
        <p:nvSpPr>
          <p:cNvPr id="7" name="Slide Number Placeholder 6"/>
          <p:cNvSpPr>
            <a:spLocks noGrp="1"/>
          </p:cNvSpPr>
          <p:nvPr>
            <p:ph type="sldNum" sz="quarter" idx="12"/>
          </p:nvPr>
        </p:nvSpPr>
        <p:spPr/>
        <p:txBody>
          <a:bodyPr/>
          <a:lstStyle>
            <a:lvl1pPr>
              <a:defRPr/>
            </a:lvl1pPr>
          </a:lstStyle>
          <a:p>
            <a:fld id="{25B35A53-59D8-4AE5-8615-30D1DFD84AE9}" type="slidenum">
              <a:rPr lang="en-US" smtClean="0"/>
              <a:pPr/>
              <a:t>‹#›</a:t>
            </a:fld>
            <a:endParaRPr lang="en-US"/>
          </a:p>
        </p:txBody>
      </p:sp>
    </p:spTree>
  </p:cSld>
  <p:clrMapOvr>
    <a:masterClrMapping/>
  </p:clrMapOvr>
  <p:transitio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Get up to speed</a:t>
            </a:r>
            <a:endParaRPr lang="en-US"/>
          </a:p>
        </p:txBody>
      </p:sp>
      <p:sp>
        <p:nvSpPr>
          <p:cNvPr id="7" name="Slide Number Placeholder 6"/>
          <p:cNvSpPr>
            <a:spLocks noGrp="1"/>
          </p:cNvSpPr>
          <p:nvPr>
            <p:ph type="sldNum" sz="quarter" idx="12"/>
          </p:nvPr>
        </p:nvSpPr>
        <p:spPr/>
        <p:txBody>
          <a:bodyPr/>
          <a:lstStyle>
            <a:lvl1pPr>
              <a:defRPr/>
            </a:lvl1pPr>
          </a:lstStyle>
          <a:p>
            <a:fld id="{8A29EA91-99BE-40A1-898F-E7E888416E1F}" type="slidenum">
              <a:rPr lang="en-US" smtClean="0"/>
              <a:pPr/>
              <a:t>‹#›</a:t>
            </a:fld>
            <a:endParaRPr lang="en-US"/>
          </a:p>
        </p:txBody>
      </p:sp>
    </p:spTree>
  </p:cSld>
  <p:clrMapOvr>
    <a:masterClrMapping/>
  </p:clrMapOvr>
  <p:transitio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Get up to speed</a:t>
            </a:r>
            <a:endParaRPr lang="en-US"/>
          </a:p>
        </p:txBody>
      </p:sp>
      <p:sp>
        <p:nvSpPr>
          <p:cNvPr id="6" name="Slide Number Placeholder 5"/>
          <p:cNvSpPr>
            <a:spLocks noGrp="1"/>
          </p:cNvSpPr>
          <p:nvPr>
            <p:ph type="sldNum" sz="quarter" idx="12"/>
          </p:nvPr>
        </p:nvSpPr>
        <p:spPr/>
        <p:txBody>
          <a:bodyPr/>
          <a:lstStyle>
            <a:lvl1pPr>
              <a:defRPr/>
            </a:lvl1pPr>
          </a:lstStyle>
          <a:p>
            <a:fld id="{F8869050-0695-451E-9B81-EEB35FC240E5}" type="slidenum">
              <a:rPr lang="en-US" smtClean="0"/>
              <a:pPr/>
              <a:t>‹#›</a:t>
            </a:fld>
            <a:endParaRPr lang="en-US"/>
          </a:p>
        </p:txBody>
      </p:sp>
    </p:spTree>
  </p:cSld>
  <p:clrMapOvr>
    <a:masterClrMapping/>
  </p:clrMapOvr>
  <p:transition spd="med">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Get up to speed</a:t>
            </a:r>
            <a:endParaRPr lang="en-US"/>
          </a:p>
        </p:txBody>
      </p:sp>
      <p:sp>
        <p:nvSpPr>
          <p:cNvPr id="6" name="Slide Number Placeholder 5"/>
          <p:cNvSpPr>
            <a:spLocks noGrp="1"/>
          </p:cNvSpPr>
          <p:nvPr>
            <p:ph type="sldNum" sz="quarter" idx="12"/>
          </p:nvPr>
        </p:nvSpPr>
        <p:spPr/>
        <p:txBody>
          <a:bodyPr/>
          <a:lstStyle>
            <a:lvl1pPr>
              <a:defRPr/>
            </a:lvl1pPr>
          </a:lstStyle>
          <a:p>
            <a:fld id="{525D6DA8-255C-48A1-887C-F20DCBD612CA}" type="slidenum">
              <a:rPr lang="en-US" smtClean="0"/>
              <a:pPr/>
              <a:t>‹#›</a:t>
            </a:fld>
            <a:endParaRPr lang="en-US"/>
          </a:p>
        </p:txBody>
      </p:sp>
    </p:spTree>
  </p:cSld>
  <p:clrMapOvr>
    <a:masterClrMapping/>
  </p:clrMapOvr>
  <p:transition spd="med">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smtClean="0"/>
              <a:t>Get up to speed</a:t>
            </a:r>
            <a:endParaRPr lang="en-US"/>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287BBBEE-0D6D-4532-A7B8-810E927774A6}" type="slidenum">
              <a:rPr lang="en-US" smtClean="0"/>
              <a:pPr/>
              <a:t>‹#›</a:t>
            </a:fld>
            <a:endParaRPr lang="en-US"/>
          </a:p>
        </p:txBody>
      </p:sp>
    </p:spTree>
  </p:cSld>
  <p:clrMapOvr>
    <a:masterClrMapping/>
  </p:clrMapOvr>
  <p:transition spd="med">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smtClean="0"/>
              <a:t>Get up to speed</a:t>
            </a:r>
            <a:endParaRPr lang="en-US"/>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AF5AC407-641B-4C29-8AE8-17BBA345ED70}" type="slidenum">
              <a:rPr lang="en-US" smtClean="0"/>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Get up to speed</a:t>
            </a:r>
          </a:p>
        </p:txBody>
      </p:sp>
      <p:sp>
        <p:nvSpPr>
          <p:cNvPr id="6" name="Slide Number Placeholder 5"/>
          <p:cNvSpPr>
            <a:spLocks noGrp="1"/>
          </p:cNvSpPr>
          <p:nvPr>
            <p:ph type="sldNum" sz="quarter" idx="12"/>
          </p:nvPr>
        </p:nvSpPr>
        <p:spPr/>
        <p:txBody>
          <a:bodyPr/>
          <a:lstStyle>
            <a:lvl1pPr>
              <a:defRPr/>
            </a:lvl1pPr>
          </a:lstStyle>
          <a:p>
            <a:fld id="{71871978-9672-4C57-A377-4C7128523499}" type="slidenum">
              <a:rPr lang="en-US"/>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9B52B418-663D-4270-BD6B-01B4010798B4}" type="slidenum">
              <a:rPr lang="en-US"/>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Get up to speed</a:t>
            </a:r>
          </a:p>
        </p:txBody>
      </p:sp>
      <p:sp>
        <p:nvSpPr>
          <p:cNvPr id="9" name="Slide Number Placeholder 8"/>
          <p:cNvSpPr>
            <a:spLocks noGrp="1"/>
          </p:cNvSpPr>
          <p:nvPr>
            <p:ph type="sldNum" sz="quarter" idx="12"/>
          </p:nvPr>
        </p:nvSpPr>
        <p:spPr/>
        <p:txBody>
          <a:bodyPr/>
          <a:lstStyle>
            <a:lvl1pPr>
              <a:defRPr/>
            </a:lvl1pPr>
          </a:lstStyle>
          <a:p>
            <a:fld id="{809FB8A6-0E24-42B5-AE46-FFA16A196760}" type="slidenum">
              <a:rPr lang="en-US"/>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Get up to speed</a:t>
            </a:r>
          </a:p>
        </p:txBody>
      </p:sp>
      <p:sp>
        <p:nvSpPr>
          <p:cNvPr id="5" name="Slide Number Placeholder 4"/>
          <p:cNvSpPr>
            <a:spLocks noGrp="1"/>
          </p:cNvSpPr>
          <p:nvPr>
            <p:ph type="sldNum" sz="quarter" idx="12"/>
          </p:nvPr>
        </p:nvSpPr>
        <p:spPr/>
        <p:txBody>
          <a:bodyPr/>
          <a:lstStyle>
            <a:lvl1pPr>
              <a:defRPr/>
            </a:lvl1pPr>
          </a:lstStyle>
          <a:p>
            <a:fld id="{4038E864-66D7-4E1D-8622-1F8746EC97A3}" type="slidenum">
              <a:rPr lang="en-US"/>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Get up to speed</a:t>
            </a:r>
          </a:p>
        </p:txBody>
      </p:sp>
      <p:sp>
        <p:nvSpPr>
          <p:cNvPr id="4" name="Slide Number Placeholder 3"/>
          <p:cNvSpPr>
            <a:spLocks noGrp="1"/>
          </p:cNvSpPr>
          <p:nvPr>
            <p:ph type="sldNum" sz="quarter" idx="12"/>
          </p:nvPr>
        </p:nvSpPr>
        <p:spPr/>
        <p:txBody>
          <a:bodyPr/>
          <a:lstStyle>
            <a:lvl1pPr>
              <a:defRPr/>
            </a:lvl1pPr>
          </a:lstStyle>
          <a:p>
            <a:fld id="{E8E66F73-E1C0-417E-BB80-19C695C3FB1E}" type="slidenum">
              <a:rPr lang="en-US"/>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25B35A53-59D8-4AE5-8615-30D1DFD84AE9}" type="slidenum">
              <a:rPr lang="en-US"/>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Get up to speed</a:t>
            </a:r>
          </a:p>
        </p:txBody>
      </p:sp>
      <p:sp>
        <p:nvSpPr>
          <p:cNvPr id="7" name="Slide Number Placeholder 6"/>
          <p:cNvSpPr>
            <a:spLocks noGrp="1"/>
          </p:cNvSpPr>
          <p:nvPr>
            <p:ph type="sldNum" sz="quarter" idx="12"/>
          </p:nvPr>
        </p:nvSpPr>
        <p:spPr/>
        <p:txBody>
          <a:bodyPr/>
          <a:lstStyle>
            <a:lvl1pPr>
              <a:defRPr/>
            </a:lvl1pPr>
          </a:lstStyle>
          <a:p>
            <a:fld id="{8A29EA91-99BE-40A1-898F-E7E888416E1F}" type="slidenum">
              <a:rPr lang="en-US"/>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214313" y="7302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r>
              <a:rPr lang="en-US"/>
              <a:t>Get up to speed</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643F23A2-6A46-4C82-AA2A-3ECC2AE1678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sldNum="0" hd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214313" y="7302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r>
              <a:rPr lang="en-US" smtClean="0"/>
              <a:t>Get up to speed</a:t>
            </a:r>
            <a:endParaRPr lang="en-US"/>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643F23A2-6A46-4C82-AA2A-3ECC2AE1678A}"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ransition spd="med">
    <p:wipe dir="d"/>
  </p:transition>
  <p:hf sldNum="0" hd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5.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2219325"/>
            <a:ext cx="6919912" cy="1470025"/>
          </a:xfrm>
        </p:spPr>
        <p:txBody>
          <a:bodyPr/>
          <a:lstStyle/>
          <a:p>
            <a:r>
              <a:rPr lang="en-US" dirty="0" err="1" smtClean="0"/>
              <a:t>Đào</a:t>
            </a:r>
            <a:r>
              <a:rPr lang="en-US" dirty="0" smtClean="0"/>
              <a:t> </a:t>
            </a:r>
            <a:r>
              <a:rPr lang="en-US" dirty="0" err="1" smtClean="0"/>
              <a:t>tạo</a:t>
            </a:r>
            <a:r>
              <a:rPr lang="en-US" dirty="0" smtClean="0"/>
              <a:t> Microsoft</a:t>
            </a:r>
            <a:r>
              <a:rPr lang="en-US" sz="2800" baseline="70000" dirty="0">
                <a:cs typeface="Tahoma" pitchFamily="34" charset="0"/>
              </a:rPr>
              <a:t>®</a:t>
            </a:r>
            <a:r>
              <a:rPr lang="en-US" dirty="0"/>
              <a:t> Office </a:t>
            </a:r>
            <a:br>
              <a:rPr lang="en-US" dirty="0"/>
            </a:br>
            <a:r>
              <a:rPr lang="en-US" dirty="0" smtClean="0"/>
              <a:t>Word</a:t>
            </a:r>
            <a:r>
              <a:rPr lang="en-US" baseline="70000" dirty="0" smtClean="0">
                <a:cs typeface="Tahoma" pitchFamily="34" charset="0"/>
              </a:rPr>
              <a:t> </a:t>
            </a:r>
            <a:r>
              <a:rPr lang="en-US" sz="2800" baseline="70000" dirty="0" smtClean="0">
                <a:cs typeface="Tahoma" pitchFamily="34" charset="0"/>
              </a:rPr>
              <a:t>®</a:t>
            </a:r>
            <a:r>
              <a:rPr lang="en-US" dirty="0" smtClean="0"/>
              <a:t> </a:t>
            </a:r>
            <a:r>
              <a:rPr lang="en-US" dirty="0" smtClean="0">
                <a:cs typeface="Tahoma" pitchFamily="34" charset="0"/>
              </a:rPr>
              <a:t>2007</a:t>
            </a:r>
            <a:endParaRPr lang="en-US" dirty="0">
              <a:cs typeface="Tahoma" pitchFamily="34" charset="0"/>
            </a:endParaRPr>
          </a:p>
        </p:txBody>
      </p:sp>
      <p:sp>
        <p:nvSpPr>
          <p:cNvPr id="8195" name="Rectangle 3"/>
          <p:cNvSpPr>
            <a:spLocks noGrp="1" noChangeArrowheads="1"/>
          </p:cNvSpPr>
          <p:nvPr>
            <p:ph type="subTitle" idx="1"/>
          </p:nvPr>
        </p:nvSpPr>
        <p:spPr>
          <a:xfrm>
            <a:off x="1371600" y="4291013"/>
            <a:ext cx="6400800" cy="1030287"/>
          </a:xfrm>
        </p:spPr>
        <p:txBody>
          <a:bodyPr/>
          <a:lstStyle/>
          <a:p>
            <a:r>
              <a:rPr lang="vi-VN" b="1" smtClean="0"/>
              <a:t>Tăng tốc</a:t>
            </a:r>
            <a:endParaRPr lang="vi-VN" b="1"/>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500"/>
                                        <p:tgtEl>
                                          <p:spTgt spid="8194"/>
                                        </p:tgtEl>
                                      </p:cBhvr>
                                    </p:animEffect>
                                  </p:childTnLst>
                                </p:cTn>
                              </p:par>
                            </p:childTnLst>
                          </p:cTn>
                        </p:par>
                        <p:par>
                          <p:cTn id="8" fill="hold">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slide(fromBottom)">
                                      <p:cBhvr>
                                        <p:cTn id="11"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2273" name="Picture 1"/>
          <p:cNvPicPr>
            <a:picLocks noChangeAspect="1" noChangeArrowheads="1"/>
          </p:cNvPicPr>
          <p:nvPr/>
        </p:nvPicPr>
        <p:blipFill>
          <a:blip r:embed="rId3"/>
          <a:srcRect/>
          <a:stretch>
            <a:fillRect/>
          </a:stretch>
        </p:blipFill>
        <p:spPr bwMode="auto">
          <a:xfrm>
            <a:off x="350839" y="953993"/>
            <a:ext cx="5697536" cy="2892614"/>
          </a:xfrm>
          <a:prstGeom prst="rect">
            <a:avLst/>
          </a:prstGeom>
          <a:noFill/>
          <a:ln w="9525">
            <a:noFill/>
            <a:miter lim="800000"/>
            <a:headEnd/>
            <a:tailEnd/>
          </a:ln>
          <a:effectLst/>
        </p:spPr>
      </p:pic>
      <p:sp>
        <p:nvSpPr>
          <p:cNvPr id="178178" name="Rectangle 2"/>
          <p:cNvSpPr>
            <a:spLocks noGrp="1" noChangeArrowheads="1"/>
          </p:cNvSpPr>
          <p:nvPr>
            <p:ph type="title"/>
          </p:nvPr>
        </p:nvSpPr>
        <p:spPr>
          <a:xfrm>
            <a:off x="268288" y="63500"/>
            <a:ext cx="8904287" cy="614363"/>
          </a:xfrm>
        </p:spPr>
        <p:txBody>
          <a:bodyPr/>
          <a:lstStyle/>
          <a:p>
            <a:r>
              <a:rPr lang="en-US" smtClean="0"/>
              <a:t>Các tab bổ sung xuất hiện</a:t>
            </a:r>
            <a:endParaRPr lang="en-US"/>
          </a:p>
        </p:txBody>
      </p:sp>
      <p:sp>
        <p:nvSpPr>
          <p:cNvPr id="178179"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vi-VN" sz="2000" smtClean="0"/>
              <a:t>Một </a:t>
            </a:r>
            <a:r>
              <a:rPr lang="en-US" sz="2000" smtClean="0"/>
              <a:t>vài tab nào đó xuất hiện chỉ khi bạn cần chúng.</a:t>
            </a:r>
            <a:endParaRPr lang="en-US" sz="2000"/>
          </a:p>
        </p:txBody>
      </p:sp>
      <p:sp>
        <p:nvSpPr>
          <p:cNvPr id="17818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8186" name="Rectangle 10"/>
          <p:cNvSpPr>
            <a:spLocks noChangeArrowheads="1"/>
          </p:cNvSpPr>
          <p:nvPr/>
        </p:nvSpPr>
        <p:spPr bwMode="auto">
          <a:xfrm>
            <a:off x="268288" y="3994150"/>
            <a:ext cx="5926137" cy="1404938"/>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H</a:t>
            </a:r>
            <a:r>
              <a:rPr lang="vi-VN" smtClean="0">
                <a:solidFill>
                  <a:srgbClr val="FFCC00"/>
                </a:solidFill>
              </a:rPr>
              <a:t>ãy </a:t>
            </a:r>
            <a:r>
              <a:rPr lang="en-US" smtClean="0">
                <a:solidFill>
                  <a:srgbClr val="FFCC00"/>
                </a:solidFill>
              </a:rPr>
              <a:t>chèn một hình ảnh và làm nhiều v</a:t>
            </a:r>
            <a:r>
              <a:rPr lang="vi-VN" smtClean="0">
                <a:solidFill>
                  <a:srgbClr val="FFCC00"/>
                </a:solidFill>
              </a:rPr>
              <a:t>iệc </a:t>
            </a:r>
            <a:r>
              <a:rPr lang="en-US" smtClean="0">
                <a:solidFill>
                  <a:srgbClr val="FFCC00"/>
                </a:solidFill>
              </a:rPr>
              <a:t>hơn với nó, giống như xén nó hoặc thay đổi cách văn bản bao quanh nó. </a:t>
            </a:r>
            <a:endParaRPr lang="en-US">
              <a:solidFill>
                <a:srgbClr val="FFCC00"/>
              </a:solidFill>
            </a:endParaRPr>
          </a:p>
          <a:p>
            <a:pPr>
              <a:spcBef>
                <a:spcPct val="20000"/>
              </a:spcBef>
              <a:spcAft>
                <a:spcPct val="75000"/>
              </a:spcAft>
            </a:pPr>
            <a:r>
              <a:rPr lang="en-US" smtClean="0">
                <a:solidFill>
                  <a:srgbClr val="FFCC00"/>
                </a:solidFill>
              </a:rPr>
              <a:t>Những lệnh này được tìm thấy ở đâu?  </a:t>
            </a:r>
            <a:endParaRPr lang="en-US">
              <a:solidFill>
                <a:srgbClr val="FFCC00"/>
              </a:solidFill>
            </a:endParaRPr>
          </a:p>
        </p:txBody>
      </p:sp>
      <p:sp>
        <p:nvSpPr>
          <p:cNvPr id="18" name="TextBox 17"/>
          <p:cNvSpPr txBox="1"/>
          <p:nvPr/>
        </p:nvSpPr>
        <p:spPr>
          <a:xfrm>
            <a:off x="4514850" y="981075"/>
            <a:ext cx="102235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Công cụ Hình ảnh </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4724400" y="1228725"/>
            <a:ext cx="742950" cy="215444"/>
          </a:xfrm>
          <a:prstGeom prst="rect">
            <a:avLst/>
          </a:prstGeom>
          <a:noFill/>
        </p:spPr>
        <p:txBody>
          <a:bodyPr wrap="square" rtlCol="0">
            <a:spAutoFit/>
          </a:bodyPr>
          <a:lstStyle/>
          <a:p>
            <a:pPr algn="ctr"/>
            <a:r>
              <a:rPr lang="en-IE" sz="800" smtClean="0">
                <a:solidFill>
                  <a:schemeClr val="accent1">
                    <a:lumMod val="75000"/>
                  </a:schemeClr>
                </a:solidFill>
                <a:latin typeface="Arial Unicode MS" pitchFamily="34" charset="-128"/>
                <a:ea typeface="Arial Unicode MS" pitchFamily="34" charset="-128"/>
                <a:cs typeface="Arial Unicode MS" pitchFamily="34" charset="-128"/>
              </a:rPr>
              <a:t>Định dạng</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3486149" y="2114550"/>
            <a:ext cx="866775"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Kjiểu Ảnh</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4514850" y="1476375"/>
            <a:ext cx="1123950" cy="215444"/>
          </a:xfrm>
          <a:prstGeom prst="rect">
            <a:avLst/>
          </a:prstGeom>
          <a:noFill/>
        </p:spPr>
        <p:txBody>
          <a:bodyPr wrap="square" rtlCol="0">
            <a:spAutoFit/>
          </a:bodyPr>
          <a:lstStyle/>
          <a:p>
            <a:r>
              <a:rPr lang="en-IE" sz="800" smtClean="0">
                <a:solidFill>
                  <a:schemeClr val="tx2">
                    <a:lumMod val="65000"/>
                  </a:schemeClr>
                </a:solidFill>
                <a:latin typeface="Arial Unicode MS" pitchFamily="34" charset="-128"/>
                <a:ea typeface="Arial Unicode MS" pitchFamily="34" charset="-128"/>
                <a:cs typeface="Arial Unicode MS" pitchFamily="34" charset="-128"/>
              </a:rPr>
              <a:t>Hình dạng Ảnh</a:t>
            </a:r>
            <a:endParaRPr lang="en-US" sz="900">
              <a:solidFill>
                <a:schemeClr val="tx2">
                  <a:lumMod val="6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4514850" y="1695450"/>
            <a:ext cx="857250" cy="215444"/>
          </a:xfrm>
          <a:prstGeom prst="rect">
            <a:avLst/>
          </a:prstGeom>
          <a:noFill/>
        </p:spPr>
        <p:txBody>
          <a:bodyPr wrap="square" rtlCol="0">
            <a:spAutoFit/>
          </a:bodyPr>
          <a:lstStyle/>
          <a:p>
            <a:r>
              <a:rPr lang="en-IE" sz="800" smtClean="0">
                <a:solidFill>
                  <a:schemeClr val="accent1">
                    <a:lumMod val="75000"/>
                  </a:schemeClr>
                </a:solidFill>
                <a:latin typeface="Arial Unicode MS" pitchFamily="34" charset="-128"/>
                <a:ea typeface="Arial Unicode MS" pitchFamily="34" charset="-128"/>
                <a:cs typeface="Arial Unicode MS" pitchFamily="34" charset="-128"/>
              </a:rPr>
              <a:t>Viền Ảnh</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4514850" y="1895475"/>
            <a:ext cx="857250" cy="215444"/>
          </a:xfrm>
          <a:prstGeom prst="rect">
            <a:avLst/>
          </a:prstGeom>
          <a:noFill/>
        </p:spPr>
        <p:txBody>
          <a:bodyPr wrap="square" rtlCol="0">
            <a:spAutoFit/>
          </a:bodyPr>
          <a:lstStyle/>
          <a:p>
            <a:r>
              <a:rPr lang="en-IE" sz="800" smtClean="0">
                <a:solidFill>
                  <a:schemeClr val="accent1">
                    <a:lumMod val="75000"/>
                  </a:schemeClr>
                </a:solidFill>
                <a:latin typeface="Arial Unicode MS" pitchFamily="34" charset="-128"/>
                <a:ea typeface="Arial Unicode MS" pitchFamily="34" charset="-128"/>
                <a:cs typeface="Arial Unicode MS" pitchFamily="34" charset="-128"/>
              </a:rPr>
              <a:t>Hiệu ứng Ảnh</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8179"/>
                                        </p:tgtEl>
                                        <p:attrNameLst>
                                          <p:attrName>style.visibility</p:attrName>
                                        </p:attrNameLst>
                                      </p:cBhvr>
                                      <p:to>
                                        <p:strVal val="visible"/>
                                      </p:to>
                                    </p:set>
                                    <p:animEffect transition="in" filter="slide(fromTop)">
                                      <p:cBhvr>
                                        <p:cTn id="7" dur="500"/>
                                        <p:tgtEl>
                                          <p:spTgt spid="17817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78186">
                                            <p:txEl>
                                              <p:pRg st="0" end="0"/>
                                            </p:txEl>
                                          </p:spTgt>
                                        </p:tgtEl>
                                        <p:attrNameLst>
                                          <p:attrName>style.visibility</p:attrName>
                                        </p:attrNameLst>
                                      </p:cBhvr>
                                      <p:to>
                                        <p:strVal val="visible"/>
                                      </p:to>
                                    </p:set>
                                    <p:animEffect transition="in" filter="slide(fromLeft)">
                                      <p:cBhvr>
                                        <p:cTn id="12" dur="500"/>
                                        <p:tgtEl>
                                          <p:spTgt spid="1781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8186">
                                            <p:txEl>
                                              <p:pRg st="1" end="1"/>
                                            </p:txEl>
                                          </p:spTgt>
                                        </p:tgtEl>
                                        <p:attrNameLst>
                                          <p:attrName>style.visibility</p:attrName>
                                        </p:attrNameLst>
                                      </p:cBhvr>
                                      <p:to>
                                        <p:strVal val="visible"/>
                                      </p:to>
                                    </p:set>
                                    <p:animEffect transition="in" filter="slide(fromLeft)">
                                      <p:cBhvr>
                                        <p:cTn id="17" dur="500"/>
                                        <p:tgtEl>
                                          <p:spTgt spid="1781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autoUpdateAnimBg="0"/>
      <p:bldP spid="17818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68288" y="63500"/>
            <a:ext cx="8904287" cy="614363"/>
          </a:xfrm>
        </p:spPr>
        <p:txBody>
          <a:bodyPr/>
          <a:lstStyle/>
          <a:p>
            <a:r>
              <a:rPr lang="en-US" smtClean="0"/>
              <a:t>Các tab bổ sung xuất hiện</a:t>
            </a:r>
            <a:endParaRPr lang="en-US"/>
          </a:p>
        </p:txBody>
      </p:sp>
      <p:sp>
        <p:nvSpPr>
          <p:cNvPr id="180227"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vi-VN" sz="2000" smtClean="0"/>
              <a:t>Một </a:t>
            </a:r>
            <a:r>
              <a:rPr lang="en-US" sz="2000" smtClean="0"/>
              <a:t>vài tab nào đó xuất hiện chỉ khi bạn cần chúng.</a:t>
            </a:r>
            <a:endParaRPr lang="en-US" sz="2000"/>
          </a:p>
        </p:txBody>
      </p:sp>
      <p:graphicFrame>
        <p:nvGraphicFramePr>
          <p:cNvPr id="180228" name="Object 4"/>
          <p:cNvGraphicFramePr>
            <a:graphicFrameLocks noChangeAspect="1"/>
          </p:cNvGraphicFramePr>
          <p:nvPr/>
        </p:nvGraphicFramePr>
        <p:xfrm>
          <a:off x="339725" y="4497388"/>
          <a:ext cx="269875" cy="303212"/>
        </p:xfrm>
        <a:graphic>
          <a:graphicData uri="http://schemas.openxmlformats.org/presentationml/2006/ole">
            <p:oleObj spid="_x0000_s180228" name="Visio" r:id="rId4" imgW="270231" imgH="303063" progId="">
              <p:embed/>
            </p:oleObj>
          </a:graphicData>
        </a:graphic>
      </p:graphicFrame>
      <p:graphicFrame>
        <p:nvGraphicFramePr>
          <p:cNvPr id="180229" name="Object 5"/>
          <p:cNvGraphicFramePr>
            <a:graphicFrameLocks noChangeAspect="1"/>
          </p:cNvGraphicFramePr>
          <p:nvPr/>
        </p:nvGraphicFramePr>
        <p:xfrm>
          <a:off x="339725" y="4943475"/>
          <a:ext cx="269875" cy="303213"/>
        </p:xfrm>
        <a:graphic>
          <a:graphicData uri="http://schemas.openxmlformats.org/presentationml/2006/ole">
            <p:oleObj spid="_x0000_s180229" name="Visio" r:id="rId5" imgW="270231" imgH="303063" progId="">
              <p:embed/>
            </p:oleObj>
          </a:graphicData>
        </a:graphic>
      </p:graphicFrame>
      <p:graphicFrame>
        <p:nvGraphicFramePr>
          <p:cNvPr id="180230" name="Object 6"/>
          <p:cNvGraphicFramePr>
            <a:graphicFrameLocks noChangeAspect="1"/>
          </p:cNvGraphicFramePr>
          <p:nvPr/>
        </p:nvGraphicFramePr>
        <p:xfrm>
          <a:off x="339725" y="5405438"/>
          <a:ext cx="269875" cy="303212"/>
        </p:xfrm>
        <a:graphic>
          <a:graphicData uri="http://schemas.openxmlformats.org/presentationml/2006/ole">
            <p:oleObj spid="_x0000_s180230" name="Visio" r:id="rId6" imgW="270231" imgH="303063" progId="">
              <p:embed/>
            </p:oleObj>
          </a:graphicData>
        </a:graphic>
      </p:graphicFrame>
      <p:sp>
        <p:nvSpPr>
          <p:cNvPr id="18023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0232" name="Rectangle 8"/>
          <p:cNvSpPr>
            <a:spLocks noChangeArrowheads="1"/>
          </p:cNvSpPr>
          <p:nvPr/>
        </p:nvSpPr>
        <p:spPr bwMode="auto">
          <a:xfrm>
            <a:off x="676275" y="4464050"/>
            <a:ext cx="5940425" cy="1560427"/>
          </a:xfrm>
          <a:prstGeom prst="rect">
            <a:avLst/>
          </a:prstGeom>
          <a:noFill/>
          <a:ln w="9525" algn="ctr">
            <a:noFill/>
            <a:miter lim="800000"/>
            <a:headEnd/>
            <a:tailEnd/>
          </a:ln>
          <a:effectLst/>
        </p:spPr>
        <p:txBody>
          <a:bodyPr>
            <a:spAutoFit/>
          </a:bodyPr>
          <a:lstStyle/>
          <a:p>
            <a:pPr>
              <a:spcBef>
                <a:spcPct val="20000"/>
              </a:spcBef>
              <a:spcAft>
                <a:spcPct val="45000"/>
              </a:spcAft>
            </a:pPr>
            <a:r>
              <a:rPr lang="vi-VN" smtClean="0">
                <a:solidFill>
                  <a:srgbClr val="FFCC00"/>
                </a:solidFill>
              </a:rPr>
              <a:t>Chọn hình ảnh.</a:t>
            </a:r>
          </a:p>
          <a:p>
            <a:pPr>
              <a:spcBef>
                <a:spcPct val="20000"/>
              </a:spcBef>
              <a:spcAft>
                <a:spcPct val="45000"/>
              </a:spcAft>
            </a:pPr>
            <a:r>
              <a:rPr lang="vi-VN" b="1" smtClean="0">
                <a:solidFill>
                  <a:srgbClr val="FFCC00"/>
                </a:solidFill>
              </a:rPr>
              <a:t>Công cụ Hình ảnh</a:t>
            </a:r>
            <a:r>
              <a:rPr lang="vi-VN" smtClean="0">
                <a:solidFill>
                  <a:srgbClr val="FFCC00"/>
                </a:solidFill>
              </a:rPr>
              <a:t> xuất hiện. Bấm vào tab </a:t>
            </a:r>
            <a:r>
              <a:rPr lang="vi-VN" b="1" smtClean="0">
                <a:solidFill>
                  <a:srgbClr val="FFCC00"/>
                </a:solidFill>
              </a:rPr>
              <a:t>Định dạng</a:t>
            </a:r>
            <a:r>
              <a:rPr lang="vi-VN" smtClean="0">
                <a:solidFill>
                  <a:srgbClr val="FFCC00"/>
                </a:solidFill>
              </a:rPr>
              <a:t>.</a:t>
            </a:r>
          </a:p>
          <a:p>
            <a:pPr>
              <a:spcBef>
                <a:spcPct val="20000"/>
              </a:spcBef>
              <a:spcAft>
                <a:spcPct val="45000"/>
              </a:spcAft>
            </a:pPr>
            <a:r>
              <a:rPr lang="vi-VN" smtClean="0">
                <a:solidFill>
                  <a:srgbClr val="FFCC00"/>
                </a:solidFill>
              </a:rPr>
              <a:t>Các nhóm và lệnh bổ sung xuất hiện để làm việc với hình ảnh, giống như nhóm </a:t>
            </a:r>
            <a:r>
              <a:rPr lang="vi-VN" b="1" smtClean="0">
                <a:solidFill>
                  <a:srgbClr val="FFCC00"/>
                </a:solidFill>
              </a:rPr>
              <a:t>Kiểu Hình ảnh</a:t>
            </a:r>
            <a:r>
              <a:rPr lang="vi-VN" smtClean="0">
                <a:solidFill>
                  <a:srgbClr val="FFCC00"/>
                </a:solidFill>
              </a:rPr>
              <a:t>.</a:t>
            </a:r>
            <a:endParaRPr lang="vi-VN">
              <a:solidFill>
                <a:srgbClr val="FFCC00"/>
              </a:solidFill>
            </a:endParaRPr>
          </a:p>
        </p:txBody>
      </p:sp>
      <p:sp>
        <p:nvSpPr>
          <p:cNvPr id="180233" name="Rectangle 9"/>
          <p:cNvSpPr>
            <a:spLocks noChangeArrowheads="1"/>
          </p:cNvSpPr>
          <p:nvPr/>
        </p:nvSpPr>
        <p:spPr bwMode="auto">
          <a:xfrm>
            <a:off x="268288" y="3994150"/>
            <a:ext cx="5926137" cy="450850"/>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Bạn không phải tìm kiếm chúng. Thay vì </a:t>
            </a:r>
            <a:r>
              <a:rPr lang="vi-VN" smtClean="0">
                <a:solidFill>
                  <a:srgbClr val="FFCC00"/>
                </a:solidFill>
              </a:rPr>
              <a:t>đó</a:t>
            </a:r>
            <a:r>
              <a:rPr lang="en-US" smtClean="0">
                <a:solidFill>
                  <a:srgbClr val="FFCC00"/>
                </a:solidFill>
              </a:rPr>
              <a:t>:</a:t>
            </a:r>
            <a:endParaRPr lang="en-US">
              <a:solidFill>
                <a:srgbClr val="FFCC00"/>
              </a:solidFill>
            </a:endParaRPr>
          </a:p>
        </p:txBody>
      </p:sp>
      <p:pic>
        <p:nvPicPr>
          <p:cNvPr id="19" name="Picture 1"/>
          <p:cNvPicPr>
            <a:picLocks noChangeAspect="1" noChangeArrowheads="1"/>
          </p:cNvPicPr>
          <p:nvPr/>
        </p:nvPicPr>
        <p:blipFill>
          <a:blip r:embed="rId7"/>
          <a:srcRect/>
          <a:stretch>
            <a:fillRect/>
          </a:stretch>
        </p:blipFill>
        <p:spPr bwMode="auto">
          <a:xfrm>
            <a:off x="350839" y="953993"/>
            <a:ext cx="5697536" cy="2892614"/>
          </a:xfrm>
          <a:prstGeom prst="rect">
            <a:avLst/>
          </a:prstGeom>
          <a:noFill/>
          <a:ln w="9525">
            <a:noFill/>
            <a:miter lim="800000"/>
            <a:headEnd/>
            <a:tailEnd/>
          </a:ln>
          <a:effectLst/>
        </p:spPr>
      </p:pic>
      <p:sp>
        <p:nvSpPr>
          <p:cNvPr id="20" name="TextBox 19"/>
          <p:cNvSpPr txBox="1"/>
          <p:nvPr/>
        </p:nvSpPr>
        <p:spPr>
          <a:xfrm>
            <a:off x="4502150" y="981075"/>
            <a:ext cx="106680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Công cụ Hình ảnh </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4724400" y="1228725"/>
            <a:ext cx="742950" cy="215444"/>
          </a:xfrm>
          <a:prstGeom prst="rect">
            <a:avLst/>
          </a:prstGeom>
          <a:noFill/>
        </p:spPr>
        <p:txBody>
          <a:bodyPr wrap="square" rtlCol="0">
            <a:spAutoFit/>
          </a:bodyPr>
          <a:lstStyle/>
          <a:p>
            <a:pPr algn="ctr"/>
            <a:r>
              <a:rPr lang="en-IE" sz="800" smtClean="0">
                <a:solidFill>
                  <a:schemeClr val="accent1">
                    <a:lumMod val="75000"/>
                  </a:schemeClr>
                </a:solidFill>
                <a:latin typeface="Arial Unicode MS" pitchFamily="34" charset="-128"/>
                <a:ea typeface="Arial Unicode MS" pitchFamily="34" charset="-128"/>
                <a:cs typeface="Arial Unicode MS" pitchFamily="34" charset="-128"/>
              </a:rPr>
              <a:t>Định dạng</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3486149" y="2114550"/>
            <a:ext cx="866775"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Kjiểu Ảnh</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4514850" y="1476375"/>
            <a:ext cx="1123950" cy="215444"/>
          </a:xfrm>
          <a:prstGeom prst="rect">
            <a:avLst/>
          </a:prstGeom>
          <a:noFill/>
        </p:spPr>
        <p:txBody>
          <a:bodyPr wrap="square" rtlCol="0">
            <a:spAutoFit/>
          </a:bodyPr>
          <a:lstStyle/>
          <a:p>
            <a:r>
              <a:rPr lang="en-IE" sz="800" smtClean="0">
                <a:solidFill>
                  <a:schemeClr val="tx2">
                    <a:lumMod val="65000"/>
                  </a:schemeClr>
                </a:solidFill>
                <a:latin typeface="Arial Unicode MS" pitchFamily="34" charset="-128"/>
                <a:ea typeface="Arial Unicode MS" pitchFamily="34" charset="-128"/>
                <a:cs typeface="Arial Unicode MS" pitchFamily="34" charset="-128"/>
              </a:rPr>
              <a:t>Hình dạng Ảnh</a:t>
            </a:r>
            <a:endParaRPr lang="en-US" sz="900">
              <a:solidFill>
                <a:schemeClr val="tx2">
                  <a:lumMod val="6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4514850" y="1695450"/>
            <a:ext cx="857250" cy="215444"/>
          </a:xfrm>
          <a:prstGeom prst="rect">
            <a:avLst/>
          </a:prstGeom>
          <a:noFill/>
        </p:spPr>
        <p:txBody>
          <a:bodyPr wrap="square" rtlCol="0">
            <a:spAutoFit/>
          </a:bodyPr>
          <a:lstStyle/>
          <a:p>
            <a:r>
              <a:rPr lang="en-IE" sz="800" smtClean="0">
                <a:solidFill>
                  <a:schemeClr val="accent1">
                    <a:lumMod val="75000"/>
                  </a:schemeClr>
                </a:solidFill>
                <a:latin typeface="Arial Unicode MS" pitchFamily="34" charset="-128"/>
                <a:ea typeface="Arial Unicode MS" pitchFamily="34" charset="-128"/>
                <a:cs typeface="Arial Unicode MS" pitchFamily="34" charset="-128"/>
              </a:rPr>
              <a:t>Viền Ảnh</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4514850" y="1895475"/>
            <a:ext cx="857250" cy="215444"/>
          </a:xfrm>
          <a:prstGeom prst="rect">
            <a:avLst/>
          </a:prstGeom>
          <a:noFill/>
        </p:spPr>
        <p:txBody>
          <a:bodyPr wrap="square" rtlCol="0">
            <a:spAutoFit/>
          </a:bodyPr>
          <a:lstStyle/>
          <a:p>
            <a:r>
              <a:rPr lang="en-IE" sz="800" smtClean="0">
                <a:solidFill>
                  <a:schemeClr val="accent1">
                    <a:lumMod val="75000"/>
                  </a:schemeClr>
                </a:solidFill>
                <a:latin typeface="Arial Unicode MS" pitchFamily="34" charset="-128"/>
                <a:ea typeface="Arial Unicode MS" pitchFamily="34" charset="-128"/>
                <a:cs typeface="Arial Unicode MS" pitchFamily="34" charset="-128"/>
              </a:rPr>
              <a:t>Hiệu ứng Ảnh</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0233">
                                            <p:txEl>
                                              <p:pRg st="0" end="0"/>
                                            </p:txEl>
                                          </p:spTgt>
                                        </p:tgtEl>
                                        <p:attrNameLst>
                                          <p:attrName>style.visibility</p:attrName>
                                        </p:attrNameLst>
                                      </p:cBhvr>
                                      <p:to>
                                        <p:strVal val="visible"/>
                                      </p:to>
                                    </p:set>
                                    <p:animEffect transition="in" filter="slide(fromLeft)">
                                      <p:cBhvr>
                                        <p:cTn id="7" dur="500"/>
                                        <p:tgtEl>
                                          <p:spTgt spid="1802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0228"/>
                                        </p:tgtEl>
                                        <p:attrNameLst>
                                          <p:attrName>style.visibility</p:attrName>
                                        </p:attrNameLst>
                                      </p:cBhvr>
                                      <p:to>
                                        <p:strVal val="visible"/>
                                      </p:to>
                                    </p:set>
                                    <p:animEffect transition="in" filter="dissolve">
                                      <p:cBhvr>
                                        <p:cTn id="12" dur="500"/>
                                        <p:tgtEl>
                                          <p:spTgt spid="18022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0229"/>
                                        </p:tgtEl>
                                        <p:attrNameLst>
                                          <p:attrName>style.visibility</p:attrName>
                                        </p:attrNameLst>
                                      </p:cBhvr>
                                      <p:to>
                                        <p:strVal val="visible"/>
                                      </p:to>
                                    </p:set>
                                    <p:animEffect transition="in" filter="dissolve">
                                      <p:cBhvr>
                                        <p:cTn id="16" dur="500"/>
                                        <p:tgtEl>
                                          <p:spTgt spid="180229"/>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80230"/>
                                        </p:tgtEl>
                                        <p:attrNameLst>
                                          <p:attrName>style.visibility</p:attrName>
                                        </p:attrNameLst>
                                      </p:cBhvr>
                                      <p:to>
                                        <p:strVal val="visible"/>
                                      </p:to>
                                    </p:set>
                                    <p:animEffect transition="in" filter="dissolve">
                                      <p:cBhvr>
                                        <p:cTn id="20" dur="500"/>
                                        <p:tgtEl>
                                          <p:spTgt spid="18023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80232">
                                            <p:txEl>
                                              <p:pRg st="0" end="0"/>
                                            </p:txEl>
                                          </p:spTgt>
                                        </p:tgtEl>
                                        <p:attrNameLst>
                                          <p:attrName>style.visibility</p:attrName>
                                        </p:attrNameLst>
                                      </p:cBhvr>
                                      <p:to>
                                        <p:strVal val="visible"/>
                                      </p:to>
                                    </p:set>
                                    <p:animEffect transition="in" filter="checkerboard(across)">
                                      <p:cBhvr>
                                        <p:cTn id="25" dur="500"/>
                                        <p:tgtEl>
                                          <p:spTgt spid="18023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80232">
                                            <p:txEl>
                                              <p:pRg st="1" end="1"/>
                                            </p:txEl>
                                          </p:spTgt>
                                        </p:tgtEl>
                                        <p:attrNameLst>
                                          <p:attrName>style.visibility</p:attrName>
                                        </p:attrNameLst>
                                      </p:cBhvr>
                                      <p:to>
                                        <p:strVal val="visible"/>
                                      </p:to>
                                    </p:set>
                                    <p:animEffect transition="in" filter="checkerboard(across)">
                                      <p:cBhvr>
                                        <p:cTn id="30" dur="500"/>
                                        <p:tgtEl>
                                          <p:spTgt spid="18023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80232">
                                            <p:txEl>
                                              <p:pRg st="2" end="2"/>
                                            </p:txEl>
                                          </p:spTgt>
                                        </p:tgtEl>
                                        <p:attrNameLst>
                                          <p:attrName>style.visibility</p:attrName>
                                        </p:attrNameLst>
                                      </p:cBhvr>
                                      <p:to>
                                        <p:strVal val="visible"/>
                                      </p:to>
                                    </p:set>
                                    <p:animEffect transition="in" filter="checkerboard(across)">
                                      <p:cBhvr>
                                        <p:cTn id="35" dur="500"/>
                                        <p:tgtEl>
                                          <p:spTgt spid="1802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2" grpId="0" build="p" autoUpdateAnimBg="0"/>
      <p:bldP spid="180233"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7393" name="Picture 1"/>
          <p:cNvPicPr>
            <a:picLocks noChangeAspect="1" noChangeArrowheads="1"/>
          </p:cNvPicPr>
          <p:nvPr/>
        </p:nvPicPr>
        <p:blipFill>
          <a:blip r:embed="rId3"/>
          <a:srcRect/>
          <a:stretch>
            <a:fillRect/>
          </a:stretch>
        </p:blipFill>
        <p:spPr bwMode="auto">
          <a:xfrm>
            <a:off x="341314" y="959269"/>
            <a:ext cx="5564186" cy="2824912"/>
          </a:xfrm>
          <a:prstGeom prst="rect">
            <a:avLst/>
          </a:prstGeom>
          <a:noFill/>
          <a:ln w="9525">
            <a:noFill/>
            <a:miter lim="800000"/>
            <a:headEnd/>
            <a:tailEnd/>
          </a:ln>
          <a:effectLst/>
        </p:spPr>
      </p:pic>
      <p:sp>
        <p:nvSpPr>
          <p:cNvPr id="182274" name="Rectangle 2"/>
          <p:cNvSpPr>
            <a:spLocks noGrp="1" noChangeArrowheads="1"/>
          </p:cNvSpPr>
          <p:nvPr>
            <p:ph type="title"/>
          </p:nvPr>
        </p:nvSpPr>
        <p:spPr>
          <a:xfrm>
            <a:off x="268288" y="63500"/>
            <a:ext cx="8904287" cy="614363"/>
          </a:xfrm>
        </p:spPr>
        <p:txBody>
          <a:bodyPr/>
          <a:lstStyle/>
          <a:p>
            <a:r>
              <a:rPr lang="en-US" smtClean="0"/>
              <a:t>Thanh công cụ Mini</a:t>
            </a:r>
            <a:endParaRPr lang="en-US"/>
          </a:p>
        </p:txBody>
      </p:sp>
      <p:sp>
        <p:nvSpPr>
          <p:cNvPr id="182275"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smtClean="0"/>
              <a:t>Một vài lệnh định dạng </a:t>
            </a:r>
            <a:r>
              <a:rPr lang="vi-VN" sz="2000" smtClean="0"/>
              <a:t>hữu dụng</a:t>
            </a:r>
            <a:r>
              <a:rPr lang="en-US" sz="2000" smtClean="0"/>
              <a:t> đến nỗi bạn muốn chúng sẵn dùng bất kể bạn đang làm gì.</a:t>
            </a:r>
            <a:endParaRPr lang="en-US" sz="2000"/>
          </a:p>
        </p:txBody>
      </p:sp>
      <p:sp>
        <p:nvSpPr>
          <p:cNvPr id="18227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2282" name="Rectangle 10"/>
          <p:cNvSpPr>
            <a:spLocks noChangeArrowheads="1"/>
          </p:cNvSpPr>
          <p:nvPr/>
        </p:nvSpPr>
        <p:spPr bwMode="auto">
          <a:xfrm>
            <a:off x="268288" y="3994150"/>
            <a:ext cx="5926137" cy="1465263"/>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Bây giờ nếu</a:t>
            </a:r>
            <a:r>
              <a:rPr lang="en-US" smtClean="0">
                <a:solidFill>
                  <a:srgbClr val="FFCC00"/>
                </a:solidFill>
              </a:rPr>
              <a:t> bạn muốn định dạng nhanh một vài văn bản, nhưng bạn đang làm việc trên tab </a:t>
            </a:r>
            <a:r>
              <a:rPr lang="en-US" b="1" smtClean="0">
                <a:solidFill>
                  <a:srgbClr val="FFCC00"/>
                </a:solidFill>
              </a:rPr>
              <a:t>Bố trí Trang</a:t>
            </a:r>
            <a:r>
              <a:rPr lang="en-US" smtClean="0">
                <a:solidFill>
                  <a:srgbClr val="FFCC00"/>
                </a:solidFill>
              </a:rPr>
              <a:t>. </a:t>
            </a:r>
            <a:endParaRPr lang="en-US">
              <a:solidFill>
                <a:srgbClr val="FFCC00"/>
              </a:solidFill>
            </a:endParaRPr>
          </a:p>
          <a:p>
            <a:pPr>
              <a:spcBef>
                <a:spcPct val="20000"/>
              </a:spcBef>
              <a:spcAft>
                <a:spcPct val="75000"/>
              </a:spcAft>
            </a:pPr>
            <a:r>
              <a:rPr lang="en-US" smtClean="0">
                <a:solidFill>
                  <a:srgbClr val="FFCC00"/>
                </a:solidFill>
              </a:rPr>
              <a:t>Bạn có thể bấm vào tab </a:t>
            </a:r>
            <a:r>
              <a:rPr lang="vi-VN" b="1" smtClean="0">
                <a:solidFill>
                  <a:srgbClr val="FFCC00"/>
                </a:solidFill>
              </a:rPr>
              <a:t>Trang đầu</a:t>
            </a:r>
            <a:r>
              <a:rPr lang="en-US" smtClean="0">
                <a:solidFill>
                  <a:srgbClr val="FFCC00"/>
                </a:solidFill>
              </a:rPr>
              <a:t> để xem các tùy chọn định dạng, nhưng có một cách nhanh hơn. </a:t>
            </a:r>
            <a:endParaRPr lang="en-US">
              <a:solidFill>
                <a:srgbClr val="FFCC00"/>
              </a:solidFill>
            </a:endParaRPr>
          </a:p>
        </p:txBody>
      </p:sp>
      <p:sp>
        <p:nvSpPr>
          <p:cNvPr id="11" name="TextBox 10"/>
          <p:cNvSpPr txBox="1"/>
          <p:nvPr/>
        </p:nvSpPr>
        <p:spPr>
          <a:xfrm>
            <a:off x="2087412" y="1285875"/>
            <a:ext cx="790575" cy="215444"/>
          </a:xfrm>
          <a:prstGeom prst="rect">
            <a:avLst/>
          </a:prstGeom>
          <a:noFill/>
        </p:spPr>
        <p:txBody>
          <a:bodyPr wrap="square" rtlCol="0">
            <a:spAutoFit/>
          </a:bodyPr>
          <a:lstStyle/>
          <a:p>
            <a:pPr algn="ctr"/>
            <a:r>
              <a:rPr lang="en-IE" sz="800" smtClean="0">
                <a:solidFill>
                  <a:schemeClr val="accent6">
                    <a:lumMod val="60000"/>
                    <a:lumOff val="40000"/>
                  </a:schemeClr>
                </a:solidFill>
                <a:latin typeface="Arial Unicode MS" pitchFamily="34" charset="-128"/>
                <a:ea typeface="Arial Unicode MS" pitchFamily="34" charset="-128"/>
                <a:cs typeface="Arial Unicode MS" pitchFamily="34" charset="-128"/>
              </a:rPr>
              <a:t>Bố trí Trang</a:t>
            </a:r>
            <a:endParaRPr lang="en-US" sz="900">
              <a:solidFill>
                <a:schemeClr val="accent6">
                  <a:lumMod val="60000"/>
                  <a:lumOff val="40000"/>
                </a:schemeClr>
              </a:solidFill>
              <a:latin typeface="Arial Unicode MS" pitchFamily="34" charset="-128"/>
              <a:ea typeface="Arial Unicode MS" pitchFamily="34" charset="-128"/>
              <a:cs typeface="Arial Unicode MS" pitchFamily="34" charset="-128"/>
            </a:endParaRPr>
          </a:p>
        </p:txBody>
      </p:sp>
      <p:sp>
        <p:nvSpPr>
          <p:cNvPr id="42" name="TextBox 41"/>
          <p:cNvSpPr txBox="1"/>
          <p:nvPr/>
        </p:nvSpPr>
        <p:spPr>
          <a:xfrm>
            <a:off x="2659541" y="3342376"/>
            <a:ext cx="474185" cy="215444"/>
          </a:xfrm>
          <a:prstGeom prst="rect">
            <a:avLst/>
          </a:prstGeom>
          <a:noFill/>
        </p:spPr>
        <p:txBody>
          <a:bodyPr wrap="square" rtlCol="0">
            <a:spAutoFit/>
          </a:bodyPr>
          <a:lstStyle/>
          <a:p>
            <a:pPr algn="ctr"/>
            <a:r>
              <a:rPr lang="en-IE" sz="800" b="1" smtClean="0">
                <a:solidFill>
                  <a:schemeClr val="bg1">
                    <a:lumMod val="50000"/>
                  </a:schemeClr>
                </a:solidFill>
                <a:latin typeface="Arial Unicode MS" pitchFamily="34" charset="-128"/>
                <a:ea typeface="Arial Unicode MS" pitchFamily="34" charset="-128"/>
                <a:cs typeface="Arial Unicode MS" pitchFamily="34" charset="-128"/>
              </a:rPr>
              <a:t>A23B</a:t>
            </a:r>
            <a:endParaRPr lang="en-US" sz="800" b="1" smtClean="0">
              <a:solidFill>
                <a:schemeClr val="bg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animEffect transition="in" filter="slide(fromTop)">
                                      <p:cBhvr>
                                        <p:cTn id="7" dur="500"/>
                                        <p:tgtEl>
                                          <p:spTgt spid="18227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2282">
                                            <p:txEl>
                                              <p:pRg st="0" end="0"/>
                                            </p:txEl>
                                          </p:spTgt>
                                        </p:tgtEl>
                                        <p:attrNameLst>
                                          <p:attrName>style.visibility</p:attrName>
                                        </p:attrNameLst>
                                      </p:cBhvr>
                                      <p:to>
                                        <p:strVal val="visible"/>
                                      </p:to>
                                    </p:set>
                                    <p:animEffect transition="in" filter="slide(fromLeft)">
                                      <p:cBhvr>
                                        <p:cTn id="12" dur="500"/>
                                        <p:tgtEl>
                                          <p:spTgt spid="18228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2282">
                                            <p:txEl>
                                              <p:pRg st="1" end="1"/>
                                            </p:txEl>
                                          </p:spTgt>
                                        </p:tgtEl>
                                        <p:attrNameLst>
                                          <p:attrName>style.visibility</p:attrName>
                                        </p:attrNameLst>
                                      </p:cBhvr>
                                      <p:to>
                                        <p:strVal val="visible"/>
                                      </p:to>
                                    </p:set>
                                    <p:animEffect transition="in" filter="slide(fromLeft)">
                                      <p:cBhvr>
                                        <p:cTn id="17" dur="500"/>
                                        <p:tgtEl>
                                          <p:spTgt spid="1822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utoUpdateAnimBg="0"/>
      <p:bldP spid="18228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268288" y="63500"/>
            <a:ext cx="8904287" cy="614363"/>
          </a:xfrm>
        </p:spPr>
        <p:txBody>
          <a:bodyPr/>
          <a:lstStyle/>
          <a:p>
            <a:r>
              <a:rPr lang="en-US" smtClean="0"/>
              <a:t>Thanh công cụ Mini</a:t>
            </a:r>
            <a:endParaRPr lang="en-US"/>
          </a:p>
        </p:txBody>
      </p:sp>
      <p:sp>
        <p:nvSpPr>
          <p:cNvPr id="184323"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smtClean="0"/>
              <a:t>Một vài lệnh định dạng </a:t>
            </a:r>
            <a:r>
              <a:rPr lang="vi-VN" sz="2000" smtClean="0"/>
              <a:t>hữu dụng</a:t>
            </a:r>
            <a:r>
              <a:rPr lang="en-US" sz="2000" smtClean="0"/>
              <a:t> đến nỗi bạn muốn chúng sẵn dùng bất kể bạn đang làm gì.</a:t>
            </a:r>
            <a:endParaRPr lang="en-US" sz="2000"/>
          </a:p>
        </p:txBody>
      </p:sp>
      <p:graphicFrame>
        <p:nvGraphicFramePr>
          <p:cNvPr id="184324" name="Object 4"/>
          <p:cNvGraphicFramePr>
            <a:graphicFrameLocks noChangeAspect="1"/>
          </p:cNvGraphicFramePr>
          <p:nvPr/>
        </p:nvGraphicFramePr>
        <p:xfrm>
          <a:off x="339725" y="4102100"/>
          <a:ext cx="269875" cy="303213"/>
        </p:xfrm>
        <a:graphic>
          <a:graphicData uri="http://schemas.openxmlformats.org/presentationml/2006/ole">
            <p:oleObj spid="_x0000_s184324" name="Visio" r:id="rId4" imgW="270231" imgH="303063" progId="">
              <p:embed/>
            </p:oleObj>
          </a:graphicData>
        </a:graphic>
      </p:graphicFrame>
      <p:graphicFrame>
        <p:nvGraphicFramePr>
          <p:cNvPr id="184325" name="Object 5"/>
          <p:cNvGraphicFramePr>
            <a:graphicFrameLocks noChangeAspect="1"/>
          </p:cNvGraphicFramePr>
          <p:nvPr/>
        </p:nvGraphicFramePr>
        <p:xfrm>
          <a:off x="339725" y="4818063"/>
          <a:ext cx="269875" cy="303212"/>
        </p:xfrm>
        <a:graphic>
          <a:graphicData uri="http://schemas.openxmlformats.org/presentationml/2006/ole">
            <p:oleObj spid="_x0000_s184325" name="Visio" r:id="rId5" imgW="270231" imgH="303063" progId="">
              <p:embed/>
            </p:oleObj>
          </a:graphicData>
        </a:graphic>
      </p:graphicFrame>
      <p:sp>
        <p:nvSpPr>
          <p:cNvPr id="18432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4328" name="Rectangle 8"/>
          <p:cNvSpPr>
            <a:spLocks noChangeArrowheads="1"/>
          </p:cNvSpPr>
          <p:nvPr/>
        </p:nvSpPr>
        <p:spPr bwMode="auto">
          <a:xfrm>
            <a:off x="676275" y="4068763"/>
            <a:ext cx="5940425" cy="646331"/>
          </a:xfrm>
          <a:prstGeom prst="rect">
            <a:avLst/>
          </a:prstGeom>
          <a:noFill/>
          <a:ln w="9525" algn="ctr">
            <a:noFill/>
            <a:miter lim="800000"/>
            <a:headEnd/>
            <a:tailEnd/>
          </a:ln>
          <a:effectLst/>
        </p:spPr>
        <p:txBody>
          <a:bodyPr>
            <a:spAutoFit/>
          </a:bodyPr>
          <a:lstStyle/>
          <a:p>
            <a:pPr>
              <a:spcBef>
                <a:spcPct val="20000"/>
              </a:spcBef>
              <a:spcAft>
                <a:spcPct val="45000"/>
              </a:spcAft>
            </a:pPr>
            <a:r>
              <a:rPr lang="en-US" smtClean="0">
                <a:solidFill>
                  <a:srgbClr val="FFCC00"/>
                </a:solidFill>
              </a:rPr>
              <a:t>Chọn văn bản của bạn bằng cách kéo chuột, rồi trỏ vào vùng chọn.</a:t>
            </a:r>
            <a:endParaRPr lang="en-US">
              <a:solidFill>
                <a:srgbClr val="FFCC00"/>
              </a:solidFill>
            </a:endParaRPr>
          </a:p>
        </p:txBody>
      </p:sp>
      <p:sp>
        <p:nvSpPr>
          <p:cNvPr id="184331" name="Rectangle 11"/>
          <p:cNvSpPr>
            <a:spLocks noChangeArrowheads="1"/>
          </p:cNvSpPr>
          <p:nvPr/>
        </p:nvSpPr>
        <p:spPr bwMode="auto">
          <a:xfrm>
            <a:off x="684213" y="4778375"/>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en-US" smtClean="0">
                <a:solidFill>
                  <a:srgbClr val="FFCC00"/>
                </a:solidFill>
              </a:rPr>
              <a:t>Thanh công cụ Mini sẽ xuất hiện trong </a:t>
            </a:r>
            <a:r>
              <a:rPr lang="vi-VN" smtClean="0">
                <a:solidFill>
                  <a:srgbClr val="FFCC00"/>
                </a:solidFill>
              </a:rPr>
              <a:t>trạng thái</a:t>
            </a:r>
            <a:r>
              <a:rPr lang="en-US" smtClean="0">
                <a:solidFill>
                  <a:srgbClr val="FFCC00"/>
                </a:solidFill>
              </a:rPr>
              <a:t> mờ. Nếu bạn trỏ tới Thanh công cụ Mini, nó sẽ trở nên r</a:t>
            </a:r>
            <a:r>
              <a:rPr lang="vi-VN" smtClean="0">
                <a:solidFill>
                  <a:srgbClr val="FFCC00"/>
                </a:solidFill>
              </a:rPr>
              <a:t>õ ràng</a:t>
            </a:r>
            <a:r>
              <a:rPr lang="en-US" smtClean="0">
                <a:solidFill>
                  <a:srgbClr val="FFCC00"/>
                </a:solidFill>
              </a:rPr>
              <a:t>, và bạn có thể bấm vào một tùy chọn định dạng trên nó. </a:t>
            </a:r>
            <a:endParaRPr lang="en-US">
              <a:solidFill>
                <a:srgbClr val="FFCC00"/>
              </a:solidFill>
            </a:endParaRPr>
          </a:p>
        </p:txBody>
      </p:sp>
      <p:pic>
        <p:nvPicPr>
          <p:cNvPr id="40" name="Picture 1"/>
          <p:cNvPicPr>
            <a:picLocks noChangeAspect="1" noChangeArrowheads="1"/>
          </p:cNvPicPr>
          <p:nvPr/>
        </p:nvPicPr>
        <p:blipFill>
          <a:blip r:embed="rId6"/>
          <a:srcRect/>
          <a:stretch>
            <a:fillRect/>
          </a:stretch>
        </p:blipFill>
        <p:spPr bwMode="auto">
          <a:xfrm>
            <a:off x="341314" y="959269"/>
            <a:ext cx="5564186" cy="2824912"/>
          </a:xfrm>
          <a:prstGeom prst="rect">
            <a:avLst/>
          </a:prstGeom>
          <a:noFill/>
          <a:ln w="9525">
            <a:noFill/>
            <a:miter lim="800000"/>
            <a:headEnd/>
            <a:tailEnd/>
          </a:ln>
          <a:effectLst/>
        </p:spPr>
      </p:pic>
      <p:sp>
        <p:nvSpPr>
          <p:cNvPr id="41" name="TextBox 40"/>
          <p:cNvSpPr txBox="1"/>
          <p:nvPr/>
        </p:nvSpPr>
        <p:spPr>
          <a:xfrm>
            <a:off x="2087412" y="1285875"/>
            <a:ext cx="790575" cy="215444"/>
          </a:xfrm>
          <a:prstGeom prst="rect">
            <a:avLst/>
          </a:prstGeom>
          <a:noFill/>
        </p:spPr>
        <p:txBody>
          <a:bodyPr wrap="square" rtlCol="0">
            <a:spAutoFit/>
          </a:bodyPr>
          <a:lstStyle/>
          <a:p>
            <a:pPr algn="ctr"/>
            <a:r>
              <a:rPr lang="en-IE" sz="800" smtClean="0">
                <a:solidFill>
                  <a:schemeClr val="accent6">
                    <a:lumMod val="60000"/>
                    <a:lumOff val="40000"/>
                  </a:schemeClr>
                </a:solidFill>
                <a:latin typeface="Arial Unicode MS" pitchFamily="34" charset="-128"/>
                <a:ea typeface="Arial Unicode MS" pitchFamily="34" charset="-128"/>
                <a:cs typeface="Arial Unicode MS" pitchFamily="34" charset="-128"/>
              </a:rPr>
              <a:t>Bố trí Trang</a:t>
            </a:r>
            <a:endParaRPr lang="en-US" sz="900">
              <a:solidFill>
                <a:schemeClr val="accent6">
                  <a:lumMod val="60000"/>
                  <a:lumOff val="40000"/>
                </a:schemeClr>
              </a:solidFill>
              <a:latin typeface="Arial Unicode MS" pitchFamily="34" charset="-128"/>
              <a:ea typeface="Arial Unicode MS" pitchFamily="34" charset="-128"/>
              <a:cs typeface="Arial Unicode MS" pitchFamily="34" charset="-128"/>
            </a:endParaRPr>
          </a:p>
        </p:txBody>
      </p:sp>
      <p:sp>
        <p:nvSpPr>
          <p:cNvPr id="42" name="TextBox 41"/>
          <p:cNvSpPr txBox="1"/>
          <p:nvPr/>
        </p:nvSpPr>
        <p:spPr>
          <a:xfrm>
            <a:off x="2659541" y="3342376"/>
            <a:ext cx="474185" cy="215444"/>
          </a:xfrm>
          <a:prstGeom prst="rect">
            <a:avLst/>
          </a:prstGeom>
          <a:noFill/>
        </p:spPr>
        <p:txBody>
          <a:bodyPr wrap="square" rtlCol="0">
            <a:spAutoFit/>
          </a:bodyPr>
          <a:lstStyle/>
          <a:p>
            <a:pPr algn="ctr"/>
            <a:r>
              <a:rPr lang="en-IE" sz="800" b="1" smtClean="0">
                <a:solidFill>
                  <a:schemeClr val="bg1">
                    <a:lumMod val="50000"/>
                  </a:schemeClr>
                </a:solidFill>
                <a:latin typeface="Arial Unicode MS" pitchFamily="34" charset="-128"/>
                <a:ea typeface="Arial Unicode MS" pitchFamily="34" charset="-128"/>
                <a:cs typeface="Arial Unicode MS" pitchFamily="34" charset="-128"/>
              </a:rPr>
              <a:t>A23B</a:t>
            </a:r>
            <a:endParaRPr lang="en-US" sz="800" b="1" smtClean="0">
              <a:solidFill>
                <a:schemeClr val="bg1">
                  <a:lumMod val="50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dissolve">
                                      <p:cBhvr>
                                        <p:cTn id="7" dur="500"/>
                                        <p:tgtEl>
                                          <p:spTgt spid="18432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4325"/>
                                        </p:tgtEl>
                                        <p:attrNameLst>
                                          <p:attrName>style.visibility</p:attrName>
                                        </p:attrNameLst>
                                      </p:cBhvr>
                                      <p:to>
                                        <p:strVal val="visible"/>
                                      </p:to>
                                    </p:set>
                                    <p:animEffect transition="in" filter="dissolve">
                                      <p:cBhvr>
                                        <p:cTn id="11" dur="500"/>
                                        <p:tgtEl>
                                          <p:spTgt spid="184325"/>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84328">
                                            <p:txEl>
                                              <p:pRg st="0" end="0"/>
                                            </p:txEl>
                                          </p:spTgt>
                                        </p:tgtEl>
                                        <p:attrNameLst>
                                          <p:attrName>style.visibility</p:attrName>
                                        </p:attrNameLst>
                                      </p:cBhvr>
                                      <p:to>
                                        <p:strVal val="visible"/>
                                      </p:to>
                                    </p:set>
                                    <p:animEffect transition="in" filter="checkerboard(across)">
                                      <p:cBhvr>
                                        <p:cTn id="16" dur="500"/>
                                        <p:tgtEl>
                                          <p:spTgt spid="18432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84331">
                                            <p:txEl>
                                              <p:pRg st="0" end="0"/>
                                            </p:txEl>
                                          </p:spTgt>
                                        </p:tgtEl>
                                        <p:attrNameLst>
                                          <p:attrName>style.visibility</p:attrName>
                                        </p:attrNameLst>
                                      </p:cBhvr>
                                      <p:to>
                                        <p:strVal val="visible"/>
                                      </p:to>
                                    </p:set>
                                    <p:animEffect transition="in" filter="checkerboard(across)">
                                      <p:cBhvr>
                                        <p:cTn id="21" dur="500"/>
                                        <p:tgtEl>
                                          <p:spTgt spid="1843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8" grpId="0" build="p" autoUpdateAnimBg="0"/>
      <p:bldP spid="1843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9617" name="Picture 1"/>
          <p:cNvPicPr>
            <a:picLocks noChangeAspect="1" noChangeArrowheads="1"/>
          </p:cNvPicPr>
          <p:nvPr/>
        </p:nvPicPr>
        <p:blipFill>
          <a:blip r:embed="rId3"/>
          <a:srcRect/>
          <a:stretch>
            <a:fillRect/>
          </a:stretch>
        </p:blipFill>
        <p:spPr bwMode="auto">
          <a:xfrm>
            <a:off x="398463" y="930944"/>
            <a:ext cx="5507038" cy="2805362"/>
          </a:xfrm>
          <a:prstGeom prst="rect">
            <a:avLst/>
          </a:prstGeom>
          <a:noFill/>
          <a:ln w="9525">
            <a:noFill/>
            <a:miter lim="800000"/>
            <a:headEnd/>
            <a:tailEnd/>
          </a:ln>
          <a:effectLst/>
        </p:spPr>
      </p:pic>
      <p:sp>
        <p:nvSpPr>
          <p:cNvPr id="192514" name="Rectangle 2"/>
          <p:cNvSpPr>
            <a:spLocks noGrp="1" noChangeArrowheads="1"/>
          </p:cNvSpPr>
          <p:nvPr>
            <p:ph type="title"/>
          </p:nvPr>
        </p:nvSpPr>
        <p:spPr>
          <a:xfrm>
            <a:off x="271463" y="73025"/>
            <a:ext cx="8229600" cy="609600"/>
          </a:xfrm>
        </p:spPr>
        <p:txBody>
          <a:bodyPr/>
          <a:lstStyle/>
          <a:p>
            <a:r>
              <a:rPr lang="en-US" smtClean="0"/>
              <a:t>Thanh công cụ Truy nhập Nhanh</a:t>
            </a:r>
            <a:endParaRPr lang="en-US"/>
          </a:p>
        </p:txBody>
      </p:sp>
      <p:sp>
        <p:nvSpPr>
          <p:cNvPr id="192515" name="Rectangle 3"/>
          <p:cNvSpPr>
            <a:spLocks noChangeArrowheads="1"/>
          </p:cNvSpPr>
          <p:nvPr/>
        </p:nvSpPr>
        <p:spPr bwMode="auto">
          <a:xfrm>
            <a:off x="6119813" y="854075"/>
            <a:ext cx="3024187" cy="1384300"/>
          </a:xfrm>
          <a:prstGeom prst="rect">
            <a:avLst/>
          </a:prstGeom>
          <a:noFill/>
          <a:ln w="9525">
            <a:noFill/>
            <a:miter lim="800000"/>
            <a:headEnd/>
            <a:tailEnd/>
          </a:ln>
          <a:effectLst/>
        </p:spPr>
        <p:txBody>
          <a:bodyPr/>
          <a:lstStyle/>
          <a:p>
            <a:pPr>
              <a:spcBef>
                <a:spcPct val="20000"/>
              </a:spcBef>
              <a:spcAft>
                <a:spcPct val="75000"/>
              </a:spcAft>
            </a:pPr>
            <a:r>
              <a:rPr lang="en-US" sz="2000" smtClean="0"/>
              <a:t>Thanh công cụ Truy nhập Nhanh là một vùng nhỏ ở góc trên bên trái của </a:t>
            </a:r>
            <a:r>
              <a:rPr lang="vi-VN" sz="2000" smtClean="0"/>
              <a:t>Ruy-băng</a:t>
            </a:r>
            <a:r>
              <a:rPr lang="en-US" sz="2000" smtClean="0"/>
              <a:t>.</a:t>
            </a:r>
            <a:endParaRPr lang="en-US" sz="2000"/>
          </a:p>
        </p:txBody>
      </p:sp>
      <p:sp>
        <p:nvSpPr>
          <p:cNvPr id="19251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92518" name="Rectangle 6"/>
          <p:cNvSpPr>
            <a:spLocks noChangeArrowheads="1"/>
          </p:cNvSpPr>
          <p:nvPr/>
        </p:nvSpPr>
        <p:spPr bwMode="auto">
          <a:xfrm>
            <a:off x="271463" y="3994150"/>
            <a:ext cx="5864225" cy="2025650"/>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Hình ảnh cho thấy cách bạn có thể thêm các lệnh ưa chuộng khác của bạn vào Thanh công cụ Truy nhập Nhanh sao cho chúng sẵn dùng bất kể bạn đang ở trên tab nào.</a:t>
            </a:r>
            <a:endParaRPr lang="en-US">
              <a:solidFill>
                <a:srgbClr val="FFCC00"/>
              </a:solidFill>
            </a:endParaRPr>
          </a:p>
          <a:p>
            <a:pPr>
              <a:spcBef>
                <a:spcPct val="20000"/>
              </a:spcBef>
              <a:spcAft>
                <a:spcPct val="75000"/>
              </a:spcAft>
            </a:pPr>
            <a:r>
              <a:rPr lang="en-US" smtClean="0">
                <a:solidFill>
                  <a:srgbClr val="FFCC00"/>
                </a:solidFill>
              </a:rPr>
              <a:t>Bạn cũng có thể loại bỏ các nút từ Thanh công cụ Truy nhập Nhanh.</a:t>
            </a:r>
            <a:endParaRPr lang="en-US">
              <a:solidFill>
                <a:srgbClr val="FFCC00"/>
              </a:solidFill>
            </a:endParaRPr>
          </a:p>
        </p:txBody>
      </p:sp>
      <p:sp>
        <p:nvSpPr>
          <p:cNvPr id="192521" name="Rectangle 9"/>
          <p:cNvSpPr>
            <a:spLocks noChangeArrowheads="1"/>
          </p:cNvSpPr>
          <p:nvPr/>
        </p:nvSpPr>
        <p:spPr bwMode="auto">
          <a:xfrm>
            <a:off x="6107113" y="2333625"/>
            <a:ext cx="3036887" cy="1397000"/>
          </a:xfrm>
          <a:prstGeom prst="rect">
            <a:avLst/>
          </a:prstGeom>
          <a:noFill/>
          <a:ln w="9525">
            <a:noFill/>
            <a:miter lim="800000"/>
            <a:headEnd/>
            <a:tailEnd/>
          </a:ln>
          <a:effectLst/>
        </p:spPr>
        <p:txBody>
          <a:bodyPr/>
          <a:lstStyle/>
          <a:p>
            <a:pPr>
              <a:spcBef>
                <a:spcPct val="20000"/>
              </a:spcBef>
              <a:spcAft>
                <a:spcPct val="75000"/>
              </a:spcAft>
            </a:pPr>
            <a:r>
              <a:rPr lang="en-US" sz="2000" smtClean="0"/>
              <a:t>Nó gồm các chức năng mà bạn dùng lặp đi lặp lại </a:t>
            </a:r>
            <a:r>
              <a:rPr lang="vi-VN" sz="2000" smtClean="0"/>
              <a:t>hàng ngày</a:t>
            </a:r>
            <a:r>
              <a:rPr lang="en-US" sz="2000" smtClean="0"/>
              <a:t>: </a:t>
            </a:r>
            <a:r>
              <a:rPr lang="en-US" sz="2000" b="1" smtClean="0"/>
              <a:t>Lưu</a:t>
            </a:r>
            <a:r>
              <a:rPr lang="en-US" sz="2000" smtClean="0"/>
              <a:t>, </a:t>
            </a:r>
            <a:r>
              <a:rPr lang="en-US" sz="2000" b="1" smtClean="0"/>
              <a:t>Hoàn tác</a:t>
            </a:r>
            <a:r>
              <a:rPr lang="en-US" sz="2000" smtClean="0"/>
              <a:t> và </a:t>
            </a:r>
            <a:r>
              <a:rPr lang="en-US" sz="2000" b="1" smtClean="0"/>
              <a:t>Lặp lại</a:t>
            </a:r>
            <a:endParaRPr lang="en-US" sz="2000"/>
          </a:p>
        </p:txBody>
      </p:sp>
      <p:sp>
        <p:nvSpPr>
          <p:cNvPr id="12" name="TextBox 11"/>
          <p:cNvSpPr txBox="1"/>
          <p:nvPr/>
        </p:nvSpPr>
        <p:spPr>
          <a:xfrm>
            <a:off x="989797" y="1290006"/>
            <a:ext cx="839001" cy="353943"/>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Trang đầu</a:t>
            </a:r>
            <a:endParaRPr lang="vi-VN" sz="9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ct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2935139" y="2099634"/>
            <a:ext cx="2440556"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Thêm vào Thanh Công cụ Truy nhập Nhanh</a:t>
            </a:r>
          </a:p>
        </p:txBody>
      </p:sp>
      <p:sp>
        <p:nvSpPr>
          <p:cNvPr id="23" name="TextBox 22"/>
          <p:cNvSpPr txBox="1"/>
          <p:nvPr/>
        </p:nvSpPr>
        <p:spPr>
          <a:xfrm>
            <a:off x="2935139" y="2332546"/>
            <a:ext cx="2440556"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Tùy chỉnh Thanh Công cụ Truy nhập Nhanh…</a:t>
            </a:r>
          </a:p>
        </p:txBody>
      </p:sp>
      <p:sp>
        <p:nvSpPr>
          <p:cNvPr id="24" name="TextBox 23"/>
          <p:cNvSpPr txBox="1"/>
          <p:nvPr/>
        </p:nvSpPr>
        <p:spPr>
          <a:xfrm>
            <a:off x="2935138" y="2522328"/>
            <a:ext cx="2786211"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Hiện Thanh Công cụ Truy nhập Nhanh dưới Ruy-băng</a:t>
            </a:r>
          </a:p>
        </p:txBody>
      </p:sp>
      <p:sp>
        <p:nvSpPr>
          <p:cNvPr id="25" name="TextBox 24"/>
          <p:cNvSpPr txBox="1"/>
          <p:nvPr/>
        </p:nvSpPr>
        <p:spPr>
          <a:xfrm>
            <a:off x="2952391" y="2755241"/>
            <a:ext cx="2440556"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Cực tiểu hóa Ruy-băng</a:t>
            </a:r>
            <a:endParaRPr lang="en-IE" sz="800" b="1" dirty="0" smtClean="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2520" name="Rectangle 8"/>
          <p:cNvSpPr>
            <a:spLocks noChangeArrowheads="1"/>
          </p:cNvSpPr>
          <p:nvPr/>
        </p:nvSpPr>
        <p:spPr bwMode="auto">
          <a:xfrm>
            <a:off x="695325" y="914400"/>
            <a:ext cx="1209675" cy="338138"/>
          </a:xfrm>
          <a:prstGeom prst="rect">
            <a:avLst/>
          </a:prstGeom>
          <a:noFill/>
          <a:ln w="28575">
            <a:solidFill>
              <a:srgbClr val="FF0000"/>
            </a:solidFill>
            <a:miter lim="800000"/>
            <a:headEnd/>
            <a:tailEnd/>
          </a:ln>
          <a:effectLst/>
        </p:spPr>
        <p:txBody>
          <a:bodyPr wrap="none" anchor="ctr"/>
          <a:lstStyle/>
          <a:p>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slide(fromTop)">
                                      <p:cBhvr>
                                        <p:cTn id="7" dur="500"/>
                                        <p:tgtEl>
                                          <p:spTgt spid="19251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2520"/>
                                        </p:tgtEl>
                                        <p:attrNameLst>
                                          <p:attrName>style.visibility</p:attrName>
                                        </p:attrNameLst>
                                      </p:cBhvr>
                                      <p:to>
                                        <p:strVal val="visible"/>
                                      </p:to>
                                    </p:set>
                                    <p:animEffect transition="in" filter="dissolve">
                                      <p:cBhvr>
                                        <p:cTn id="11" dur="500"/>
                                        <p:tgtEl>
                                          <p:spTgt spid="192520"/>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192521">
                                            <p:txEl>
                                              <p:pRg st="0" end="0"/>
                                            </p:txEl>
                                          </p:spTgt>
                                        </p:tgtEl>
                                        <p:attrNameLst>
                                          <p:attrName>style.visibility</p:attrName>
                                        </p:attrNameLst>
                                      </p:cBhvr>
                                      <p:to>
                                        <p:strVal val="visible"/>
                                      </p:to>
                                    </p:set>
                                    <p:animEffect transition="in" filter="slide(fromTop)">
                                      <p:cBhvr>
                                        <p:cTn id="16" dur="500"/>
                                        <p:tgtEl>
                                          <p:spTgt spid="1925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192518">
                                            <p:txEl>
                                              <p:pRg st="0" end="0"/>
                                            </p:txEl>
                                          </p:spTgt>
                                        </p:tgtEl>
                                        <p:attrNameLst>
                                          <p:attrName>style.visibility</p:attrName>
                                        </p:attrNameLst>
                                      </p:cBhvr>
                                      <p:to>
                                        <p:strVal val="visible"/>
                                      </p:to>
                                    </p:set>
                                    <p:animEffect transition="in" filter="slide(fromLeft)">
                                      <p:cBhvr>
                                        <p:cTn id="21" dur="500"/>
                                        <p:tgtEl>
                                          <p:spTgt spid="19251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192518">
                                            <p:txEl>
                                              <p:pRg st="1" end="1"/>
                                            </p:txEl>
                                          </p:spTgt>
                                        </p:tgtEl>
                                        <p:attrNameLst>
                                          <p:attrName>style.visibility</p:attrName>
                                        </p:attrNameLst>
                                      </p:cBhvr>
                                      <p:to>
                                        <p:strVal val="visible"/>
                                      </p:to>
                                    </p:set>
                                    <p:animEffect transition="in" filter="slide(fromLeft)">
                                      <p:cBhvr>
                                        <p:cTn id="26" dur="500"/>
                                        <p:tgtEl>
                                          <p:spTgt spid="1925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P spid="192518" grpId="0" build="p" autoUpdateAnimBg="0"/>
      <p:bldP spid="192521" grpId="0" build="p" autoUpdateAnimBg="0"/>
      <p:bldP spid="1925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57175" y="73025"/>
            <a:ext cx="8229600" cy="609600"/>
          </a:xfrm>
        </p:spPr>
        <p:txBody>
          <a:bodyPr/>
          <a:lstStyle/>
          <a:p>
            <a:r>
              <a:rPr lang="vi-VN" smtClean="0"/>
              <a:t>Gợi ý</a:t>
            </a:r>
            <a:r>
              <a:rPr lang="en-US" smtClean="0"/>
              <a:t> thực hành</a:t>
            </a:r>
            <a:endParaRPr lang="en-US"/>
          </a:p>
        </p:txBody>
      </p:sp>
      <p:sp>
        <p:nvSpPr>
          <p:cNvPr id="50179" name="Rectangle 3"/>
          <p:cNvSpPr>
            <a:spLocks noGrp="1" noChangeArrowheads="1"/>
          </p:cNvSpPr>
          <p:nvPr>
            <p:ph type="body" idx="1"/>
          </p:nvPr>
        </p:nvSpPr>
        <p:spPr>
          <a:xfrm>
            <a:off x="257175" y="828675"/>
            <a:ext cx="8905875" cy="3282950"/>
          </a:xfrm>
        </p:spPr>
        <p:txBody>
          <a:bodyPr/>
          <a:lstStyle/>
          <a:p>
            <a:pPr marL="288925" indent="-288925">
              <a:spcAft>
                <a:spcPct val="75000"/>
              </a:spcAft>
              <a:buClr>
                <a:srgbClr val="FF9900"/>
              </a:buClr>
              <a:buFontTx/>
              <a:buAutoNum type="arabicPeriod"/>
            </a:pPr>
            <a:r>
              <a:rPr lang="en-US" dirty="0" err="1" smtClean="0"/>
              <a:t>Dùng</a:t>
            </a:r>
            <a:r>
              <a:rPr lang="en-US" dirty="0" smtClean="0"/>
              <a:t> </a:t>
            </a:r>
            <a:r>
              <a:rPr lang="vi-VN" dirty="0" smtClean="0"/>
              <a:t>Ruy-băng</a:t>
            </a:r>
            <a:r>
              <a:rPr lang="en-US" dirty="0" smtClean="0"/>
              <a:t>.</a:t>
            </a:r>
            <a:endParaRPr lang="en-US" dirty="0"/>
          </a:p>
          <a:p>
            <a:pPr marL="288925" indent="-288925">
              <a:spcAft>
                <a:spcPct val="75000"/>
              </a:spcAft>
              <a:buClr>
                <a:srgbClr val="FF9900"/>
              </a:buClr>
              <a:buFontTx/>
              <a:buAutoNum type="arabicPeriod"/>
            </a:pPr>
            <a:r>
              <a:rPr lang="en-US" dirty="0" err="1" smtClean="0"/>
              <a:t>Làm</a:t>
            </a:r>
            <a:r>
              <a:rPr lang="en-US" dirty="0" smtClean="0"/>
              <a:t> </a:t>
            </a:r>
            <a:r>
              <a:rPr lang="en-US" dirty="0" err="1" smtClean="0"/>
              <a:t>xuất</a:t>
            </a:r>
            <a:r>
              <a:rPr lang="en-US" dirty="0" smtClean="0"/>
              <a:t> </a:t>
            </a:r>
            <a:r>
              <a:rPr lang="en-US" dirty="0" err="1" smtClean="0"/>
              <a:t>hiện</a:t>
            </a:r>
            <a:r>
              <a:rPr lang="en-US" dirty="0" smtClean="0"/>
              <a:t> </a:t>
            </a:r>
            <a:r>
              <a:rPr lang="en-US" dirty="0" err="1" smtClean="0"/>
              <a:t>các</a:t>
            </a:r>
            <a:r>
              <a:rPr lang="en-US" dirty="0" smtClean="0"/>
              <a:t> tab </a:t>
            </a:r>
            <a:r>
              <a:rPr lang="en-US" dirty="0" err="1" smtClean="0"/>
              <a:t>bô</a:t>
            </a:r>
            <a:r>
              <a:rPr lang="en-US" dirty="0" smtClean="0"/>
              <a:t>̉ sung, </a:t>
            </a:r>
            <a:r>
              <a:rPr lang="en-US" dirty="0" err="1" smtClean="0"/>
              <a:t>rồi</a:t>
            </a:r>
            <a:r>
              <a:rPr lang="en-US" dirty="0" smtClean="0"/>
              <a:t> </a:t>
            </a:r>
            <a:r>
              <a:rPr lang="en-US" dirty="0" err="1" smtClean="0"/>
              <a:t>chèn</a:t>
            </a:r>
            <a:r>
              <a:rPr lang="en-US" dirty="0" smtClean="0"/>
              <a:t> </a:t>
            </a:r>
            <a:r>
              <a:rPr lang="en-US" dirty="0" err="1" smtClean="0"/>
              <a:t>một</a:t>
            </a:r>
            <a:r>
              <a:rPr lang="en-US" dirty="0" smtClean="0"/>
              <a:t> </a:t>
            </a:r>
            <a:r>
              <a:rPr lang="en-US" dirty="0" err="1" smtClean="0"/>
              <a:t>ảnh</a:t>
            </a:r>
            <a:r>
              <a:rPr lang="en-US" dirty="0" smtClean="0"/>
              <a:t> </a:t>
            </a:r>
            <a:r>
              <a:rPr lang="en-US" dirty="0" err="1" smtClean="0"/>
              <a:t>va</a:t>
            </a:r>
            <a:r>
              <a:rPr lang="en-US" dirty="0" smtClean="0"/>
              <a:t>̀ </a:t>
            </a:r>
            <a:r>
              <a:rPr lang="en-US" dirty="0" err="1" smtClean="0"/>
              <a:t>làm</a:t>
            </a:r>
            <a:r>
              <a:rPr lang="en-US" dirty="0" smtClean="0"/>
              <a:t> </a:t>
            </a:r>
            <a:r>
              <a:rPr lang="en-US" dirty="0" err="1" smtClean="0"/>
              <a:t>việc</a:t>
            </a:r>
            <a:r>
              <a:rPr lang="en-US" dirty="0" smtClean="0"/>
              <a:t> </a:t>
            </a:r>
            <a:r>
              <a:rPr lang="en-US" dirty="0" err="1" smtClean="0"/>
              <a:t>với</a:t>
            </a:r>
            <a:r>
              <a:rPr lang="en-US" dirty="0" smtClean="0"/>
              <a:t> </a:t>
            </a:r>
            <a:r>
              <a:rPr lang="en-US" dirty="0" err="1" smtClean="0"/>
              <a:t>Công</a:t>
            </a:r>
            <a:r>
              <a:rPr lang="en-US" dirty="0" smtClean="0"/>
              <a:t> cụ </a:t>
            </a:r>
            <a:r>
              <a:rPr lang="en-US" dirty="0" err="1" smtClean="0"/>
              <a:t>Hình</a:t>
            </a:r>
            <a:r>
              <a:rPr lang="en-US" dirty="0" smtClean="0"/>
              <a:t> </a:t>
            </a:r>
            <a:r>
              <a:rPr lang="en-US" dirty="0" err="1" smtClean="0"/>
              <a:t>ảnh</a:t>
            </a:r>
            <a:r>
              <a:rPr lang="en-US" dirty="0" smtClean="0"/>
              <a:t>.  </a:t>
            </a:r>
            <a:endParaRPr lang="en-US" dirty="0"/>
          </a:p>
          <a:p>
            <a:pPr marL="288925" indent="-288925">
              <a:spcAft>
                <a:spcPct val="75000"/>
              </a:spcAft>
              <a:buClr>
                <a:srgbClr val="FF9900"/>
              </a:buClr>
              <a:buFontTx/>
              <a:buAutoNum type="arabicPeriod"/>
            </a:pPr>
            <a:r>
              <a:rPr lang="en-US" dirty="0" err="1" smtClean="0"/>
              <a:t>Làm</a:t>
            </a:r>
            <a:r>
              <a:rPr lang="en-US" dirty="0" smtClean="0"/>
              <a:t> </a:t>
            </a:r>
            <a:r>
              <a:rPr lang="en-US" dirty="0" err="1" smtClean="0"/>
              <a:t>việc</a:t>
            </a:r>
            <a:r>
              <a:rPr lang="en-US" dirty="0" smtClean="0"/>
              <a:t> </a:t>
            </a:r>
            <a:r>
              <a:rPr lang="en-US" dirty="0" err="1" smtClean="0"/>
              <a:t>với</a:t>
            </a:r>
            <a:r>
              <a:rPr lang="en-US" dirty="0" smtClean="0"/>
              <a:t> </a:t>
            </a:r>
            <a:r>
              <a:rPr lang="en-US" dirty="0" err="1" smtClean="0"/>
              <a:t>Thanh</a:t>
            </a:r>
            <a:r>
              <a:rPr lang="en-US" dirty="0" smtClean="0"/>
              <a:t> </a:t>
            </a:r>
            <a:r>
              <a:rPr lang="en-US" dirty="0" err="1" smtClean="0"/>
              <a:t>công</a:t>
            </a:r>
            <a:r>
              <a:rPr lang="en-US" dirty="0" smtClean="0"/>
              <a:t> cụ Mini. </a:t>
            </a:r>
            <a:endParaRPr lang="en-US" dirty="0"/>
          </a:p>
          <a:p>
            <a:pPr marL="288925" indent="-288925">
              <a:spcAft>
                <a:spcPct val="75000"/>
              </a:spcAft>
              <a:buClr>
                <a:srgbClr val="FF9900"/>
              </a:buClr>
              <a:buFontTx/>
              <a:buAutoNum type="arabicPeriod"/>
            </a:pPr>
            <a:r>
              <a:rPr lang="vi-VN" dirty="0" smtClean="0"/>
              <a:t>Sử dụng Thanh công cụ Truy nhập Nhanh</a:t>
            </a:r>
            <a:r>
              <a:rPr lang="en-US" dirty="0" smtClean="0"/>
              <a:t>.</a:t>
            </a:r>
          </a:p>
          <a:p>
            <a:pPr marL="288925" indent="-288925">
              <a:spcAft>
                <a:spcPct val="75000"/>
              </a:spcAft>
              <a:buClr>
                <a:srgbClr val="FF9900"/>
              </a:buClr>
              <a:buFontTx/>
              <a:buAutoNum type="arabicPeriod"/>
            </a:pPr>
            <a:r>
              <a:rPr lang="en-US" dirty="0" err="1" smtClean="0"/>
              <a:t>Ẩn</a:t>
            </a:r>
            <a:r>
              <a:rPr lang="en-US" dirty="0" smtClean="0"/>
              <a:t> </a:t>
            </a:r>
            <a:r>
              <a:rPr lang="en-US" dirty="0" err="1" smtClean="0"/>
              <a:t>các</a:t>
            </a:r>
            <a:r>
              <a:rPr lang="en-US" dirty="0" smtClean="0"/>
              <a:t> </a:t>
            </a:r>
            <a:r>
              <a:rPr lang="en-US" dirty="0" err="1" smtClean="0"/>
              <a:t>nhóm</a:t>
            </a:r>
            <a:r>
              <a:rPr lang="en-US" dirty="0" smtClean="0"/>
              <a:t> </a:t>
            </a:r>
            <a:r>
              <a:rPr lang="en-US" dirty="0" err="1" smtClean="0"/>
              <a:t>va</a:t>
            </a:r>
            <a:r>
              <a:rPr lang="en-US" dirty="0" smtClean="0"/>
              <a:t>̀ </a:t>
            </a:r>
            <a:r>
              <a:rPr lang="en-US" dirty="0" err="1" smtClean="0"/>
              <a:t>các</a:t>
            </a:r>
            <a:r>
              <a:rPr lang="en-US" dirty="0" smtClean="0"/>
              <a:t> </a:t>
            </a:r>
            <a:r>
              <a:rPr lang="en-US" dirty="0" err="1" smtClean="0"/>
              <a:t>lệnh</a:t>
            </a:r>
            <a:r>
              <a:rPr lang="en-US" dirty="0" smtClean="0"/>
              <a:t>.</a:t>
            </a:r>
          </a:p>
          <a:p>
            <a:pPr marL="288925" indent="-288925">
              <a:spcAft>
                <a:spcPct val="75000"/>
              </a:spcAft>
              <a:buClr>
                <a:srgbClr val="FF9900"/>
              </a:buClr>
              <a:buFontTx/>
              <a:buAutoNum type="arabicPeriod"/>
            </a:pPr>
            <a:endParaRPr lang="en-US" dirty="0" smtClean="0"/>
          </a:p>
          <a:p>
            <a:pPr marL="288925" indent="-288925">
              <a:spcAft>
                <a:spcPct val="75000"/>
              </a:spcAft>
              <a:buClr>
                <a:srgbClr val="FF9900"/>
              </a:buClr>
              <a:buFontTx/>
              <a:buAutoNum type="arabicPeriod"/>
            </a:pPr>
            <a:endParaRPr lang="en-US" dirty="0"/>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7175" y="73025"/>
            <a:ext cx="8229600" cy="609600"/>
          </a:xfrm>
        </p:spPr>
        <p:txBody>
          <a:bodyPr/>
          <a:lstStyle/>
          <a:p>
            <a:r>
              <a:rPr lang="en-US" smtClean="0"/>
              <a:t>Kiểm tra 1, câu hỏi 1</a:t>
            </a:r>
            <a:endParaRPr lang="en-US"/>
          </a:p>
        </p:txBody>
      </p:sp>
      <p:sp>
        <p:nvSpPr>
          <p:cNvPr id="52227" name="Rectangle 3"/>
          <p:cNvSpPr>
            <a:spLocks noGrp="1" noChangeArrowheads="1"/>
          </p:cNvSpPr>
          <p:nvPr>
            <p:ph type="body" sz="half" idx="2"/>
          </p:nvPr>
        </p:nvSpPr>
        <p:spPr>
          <a:xfrm>
            <a:off x="257175" y="850900"/>
            <a:ext cx="7685088" cy="1189038"/>
          </a:xfrm>
        </p:spPr>
        <p:txBody>
          <a:bodyPr/>
          <a:lstStyle/>
          <a:p>
            <a:pPr marL="0" indent="0">
              <a:spcAft>
                <a:spcPct val="75000"/>
              </a:spcAft>
            </a:pPr>
            <a:r>
              <a:rPr lang="en-US" b="1" smtClean="0"/>
              <a:t>Nếu bạn bấm vào nút này     trong Word </a:t>
            </a:r>
            <a:r>
              <a:rPr lang="en-US" b="1"/>
              <a:t>2007, </a:t>
            </a:r>
            <a:r>
              <a:rPr lang="vi-VN" b="1" smtClean="0"/>
              <a:t>điều </a:t>
            </a:r>
            <a:r>
              <a:rPr lang="en-US" b="1" smtClean="0"/>
              <a:t>gì xảy ra? (Chọn một đáp án.)</a:t>
            </a:r>
            <a:endParaRPr lang="en-US" b="1"/>
          </a:p>
        </p:txBody>
      </p:sp>
      <p:sp>
        <p:nvSpPr>
          <p:cNvPr id="52228" name="Rectangle 4"/>
          <p:cNvSpPr>
            <a:spLocks noChangeArrowheads="1"/>
          </p:cNvSpPr>
          <p:nvPr/>
        </p:nvSpPr>
        <p:spPr bwMode="auto">
          <a:xfrm>
            <a:off x="257175" y="2344738"/>
            <a:ext cx="7624763"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dirty="0" err="1" smtClean="0"/>
              <a:t>Bạn</a:t>
            </a:r>
            <a:r>
              <a:rPr lang="en-US" sz="2000" dirty="0" smtClean="0"/>
              <a:t> </a:t>
            </a:r>
            <a:r>
              <a:rPr lang="en-US" sz="2000" dirty="0" err="1" smtClean="0"/>
              <a:t>tạm</a:t>
            </a:r>
            <a:r>
              <a:rPr lang="en-US" sz="2000" dirty="0" smtClean="0"/>
              <a:t> </a:t>
            </a:r>
            <a:r>
              <a:rPr lang="en-US" sz="2000" dirty="0" err="1" smtClean="0"/>
              <a:t>thời</a:t>
            </a:r>
            <a:r>
              <a:rPr lang="en-US" sz="2000" dirty="0" smtClean="0"/>
              <a:t> </a:t>
            </a:r>
            <a:r>
              <a:rPr lang="en-US" sz="2000" dirty="0" err="1" smtClean="0"/>
              <a:t>ẩn</a:t>
            </a:r>
            <a:r>
              <a:rPr lang="en-US" sz="2000" dirty="0" smtClean="0"/>
              <a:t> </a:t>
            </a:r>
            <a:r>
              <a:rPr lang="vi-VN" sz="2000" dirty="0" smtClean="0"/>
              <a:t>Ruy-băng</a:t>
            </a:r>
            <a:r>
              <a:rPr lang="en-US" sz="2000" dirty="0" smtClean="0"/>
              <a:t> </a:t>
            </a:r>
            <a:r>
              <a:rPr lang="en-US" sz="2000" dirty="0" err="1" smtClean="0"/>
              <a:t>đê</a:t>
            </a:r>
            <a:r>
              <a:rPr lang="en-US" sz="2000" dirty="0" smtClean="0"/>
              <a:t>̉ </a:t>
            </a:r>
            <a:r>
              <a:rPr lang="en-US" sz="2000" dirty="0" err="1" smtClean="0"/>
              <a:t>bạn</a:t>
            </a:r>
            <a:r>
              <a:rPr lang="en-US" sz="2000" dirty="0" smtClean="0"/>
              <a:t> có </a:t>
            </a:r>
            <a:r>
              <a:rPr lang="en-US" sz="2000" dirty="0" err="1" smtClean="0"/>
              <a:t>thêm</a:t>
            </a:r>
            <a:r>
              <a:rPr lang="en-US" sz="2000" dirty="0" smtClean="0"/>
              <a:t> </a:t>
            </a:r>
            <a:r>
              <a:rPr lang="en-US" sz="2000" dirty="0" err="1" smtClean="0"/>
              <a:t>chô</a:t>
            </a:r>
            <a:r>
              <a:rPr lang="en-US" sz="2000" dirty="0" smtClean="0"/>
              <a:t>̃ </a:t>
            </a:r>
            <a:r>
              <a:rPr lang="en-US" sz="2000" dirty="0" err="1" smtClean="0"/>
              <a:t>cho</a:t>
            </a:r>
            <a:r>
              <a:rPr lang="en-US" sz="2000" dirty="0" smtClean="0"/>
              <a:t> </a:t>
            </a:r>
            <a:r>
              <a:rPr lang="en-US" sz="2000" dirty="0" err="1" smtClean="0"/>
              <a:t>tài</a:t>
            </a:r>
            <a:r>
              <a:rPr lang="en-US" sz="2000" dirty="0" smtClean="0"/>
              <a:t> </a:t>
            </a:r>
            <a:r>
              <a:rPr lang="en-US" sz="2000" dirty="0" err="1" smtClean="0"/>
              <a:t>liệu</a:t>
            </a:r>
            <a:r>
              <a:rPr lang="en-US" sz="2000" dirty="0" smtClean="0"/>
              <a:t> </a:t>
            </a:r>
            <a:r>
              <a:rPr lang="en-US" sz="2000" dirty="0" err="1" smtClean="0"/>
              <a:t>của</a:t>
            </a:r>
            <a:r>
              <a:rPr lang="en-US" sz="2000" dirty="0" smtClean="0"/>
              <a:t> </a:t>
            </a:r>
            <a:r>
              <a:rPr lang="en-US" sz="2000" dirty="0" err="1" smtClean="0"/>
              <a:t>bạn</a:t>
            </a:r>
            <a:r>
              <a:rPr lang="en-US" sz="2000" dirty="0" smtClean="0"/>
              <a:t>. </a:t>
            </a:r>
            <a:endParaRPr lang="en-US" sz="2000" dirty="0"/>
          </a:p>
          <a:p>
            <a:pPr marL="401638" indent="-401638">
              <a:spcBef>
                <a:spcPct val="20000"/>
              </a:spcBef>
              <a:spcAft>
                <a:spcPct val="75000"/>
              </a:spcAft>
              <a:buFontTx/>
              <a:buAutoNum type="arabicPeriod"/>
            </a:pPr>
            <a:r>
              <a:rPr lang="en-US" sz="2000" dirty="0" err="1" smtClean="0"/>
              <a:t>Bạn</a:t>
            </a:r>
            <a:r>
              <a:rPr lang="en-US" sz="2000" dirty="0" smtClean="0"/>
              <a:t> </a:t>
            </a:r>
            <a:r>
              <a:rPr lang="en-US" sz="2000" dirty="0" err="1" smtClean="0"/>
              <a:t>áp</a:t>
            </a:r>
            <a:r>
              <a:rPr lang="en-US" sz="2000" dirty="0" smtClean="0"/>
              <a:t> </a:t>
            </a:r>
            <a:r>
              <a:rPr lang="en-US" sz="2000" dirty="0" err="1" smtClean="0"/>
              <a:t>dụng</a:t>
            </a:r>
            <a:r>
              <a:rPr lang="en-US" sz="2000" dirty="0" smtClean="0"/>
              <a:t> </a:t>
            </a:r>
            <a:r>
              <a:rPr lang="en-US" sz="2000" dirty="0" err="1" smtClean="0"/>
              <a:t>cơ</a:t>
            </a:r>
            <a:r>
              <a:rPr lang="en-US" sz="2000" dirty="0" smtClean="0"/>
              <a:t>̃ </a:t>
            </a:r>
            <a:r>
              <a:rPr lang="en-US" sz="2000" dirty="0" err="1" smtClean="0"/>
              <a:t>phông</a:t>
            </a:r>
            <a:r>
              <a:rPr lang="en-US" sz="2000" dirty="0" smtClean="0"/>
              <a:t> </a:t>
            </a:r>
            <a:r>
              <a:rPr lang="en-US" sz="2000" dirty="0" err="1" smtClean="0"/>
              <a:t>lớn</a:t>
            </a:r>
            <a:r>
              <a:rPr lang="en-US" sz="2000" dirty="0" smtClean="0"/>
              <a:t> </a:t>
            </a:r>
            <a:r>
              <a:rPr lang="en-US" sz="2000" dirty="0" err="1" smtClean="0"/>
              <a:t>hơn</a:t>
            </a:r>
            <a:r>
              <a:rPr lang="en-US" sz="2000" dirty="0" smtClean="0"/>
              <a:t> </a:t>
            </a:r>
            <a:r>
              <a:rPr lang="en-US" sz="2000" dirty="0" err="1" smtClean="0"/>
              <a:t>cho</a:t>
            </a:r>
            <a:r>
              <a:rPr lang="en-US" sz="2000" dirty="0" smtClean="0"/>
              <a:t> </a:t>
            </a:r>
            <a:r>
              <a:rPr lang="en-US" sz="2000" dirty="0" err="1" smtClean="0"/>
              <a:t>văn</a:t>
            </a:r>
            <a:r>
              <a:rPr lang="en-US" sz="2000" dirty="0" smtClean="0"/>
              <a:t> </a:t>
            </a:r>
            <a:r>
              <a:rPr lang="en-US" sz="2000" dirty="0" err="1" smtClean="0"/>
              <a:t>bản</a:t>
            </a:r>
            <a:r>
              <a:rPr lang="en-US" sz="2000" dirty="0" smtClean="0"/>
              <a:t> </a:t>
            </a:r>
            <a:r>
              <a:rPr lang="en-US" sz="2000" dirty="0" err="1" smtClean="0"/>
              <a:t>của</a:t>
            </a:r>
            <a:r>
              <a:rPr lang="en-US" sz="2000" dirty="0" smtClean="0"/>
              <a:t> </a:t>
            </a:r>
            <a:r>
              <a:rPr lang="en-US" sz="2000" dirty="0" err="1" smtClean="0"/>
              <a:t>bạn</a:t>
            </a:r>
            <a:r>
              <a:rPr lang="en-US" sz="2000" dirty="0" smtClean="0"/>
              <a:t>. </a:t>
            </a:r>
            <a:endParaRPr lang="en-US" sz="2000" dirty="0"/>
          </a:p>
          <a:p>
            <a:pPr marL="401638" indent="-401638">
              <a:spcBef>
                <a:spcPct val="20000"/>
              </a:spcBef>
              <a:spcAft>
                <a:spcPct val="75000"/>
              </a:spcAft>
              <a:buFontTx/>
              <a:buAutoNum type="arabicPeriod"/>
            </a:pPr>
            <a:r>
              <a:rPr lang="en-US" sz="2000" dirty="0" err="1" smtClean="0"/>
              <a:t>Bạn</a:t>
            </a:r>
            <a:r>
              <a:rPr lang="en-US" sz="2000" dirty="0" smtClean="0"/>
              <a:t> </a:t>
            </a:r>
            <a:r>
              <a:rPr lang="en-US" sz="2000" dirty="0" err="1" smtClean="0"/>
              <a:t>thấy</a:t>
            </a:r>
            <a:r>
              <a:rPr lang="en-US" sz="2000" dirty="0" smtClean="0"/>
              <a:t> </a:t>
            </a:r>
            <a:r>
              <a:rPr lang="en-US" sz="2000" dirty="0" err="1" smtClean="0"/>
              <a:t>các</a:t>
            </a:r>
            <a:r>
              <a:rPr lang="en-US" sz="2000" dirty="0" smtClean="0"/>
              <a:t> </a:t>
            </a:r>
            <a:r>
              <a:rPr lang="en-US" sz="2000" dirty="0" err="1" smtClean="0"/>
              <a:t>tùy</a:t>
            </a:r>
            <a:r>
              <a:rPr lang="en-US" sz="2000" dirty="0" smtClean="0"/>
              <a:t> </a:t>
            </a:r>
            <a:r>
              <a:rPr lang="en-US" sz="2000" dirty="0" err="1" smtClean="0"/>
              <a:t>chọn</a:t>
            </a:r>
            <a:r>
              <a:rPr lang="en-US" sz="2000" dirty="0" smtClean="0"/>
              <a:t> </a:t>
            </a:r>
            <a:r>
              <a:rPr lang="en-US" sz="2000" dirty="0" err="1" smtClean="0"/>
              <a:t>bô</a:t>
            </a:r>
            <a:r>
              <a:rPr lang="en-US" sz="2000" dirty="0" smtClean="0"/>
              <a:t>̉ sung. </a:t>
            </a:r>
            <a:endParaRPr lang="en-US" sz="2000" dirty="0"/>
          </a:p>
          <a:p>
            <a:pPr marL="401638" indent="-401638">
              <a:spcBef>
                <a:spcPct val="20000"/>
              </a:spcBef>
              <a:spcAft>
                <a:spcPct val="75000"/>
              </a:spcAft>
              <a:buFontTx/>
              <a:buAutoNum type="arabicPeriod"/>
            </a:pPr>
            <a:r>
              <a:rPr lang="en-US" sz="2000" dirty="0" err="1" smtClean="0"/>
              <a:t>Bạn</a:t>
            </a:r>
            <a:r>
              <a:rPr lang="en-US" sz="2000" dirty="0" smtClean="0"/>
              <a:t> </a:t>
            </a:r>
            <a:r>
              <a:rPr lang="en-US" sz="2000" dirty="0" err="1" smtClean="0"/>
              <a:t>thêm</a:t>
            </a:r>
            <a:r>
              <a:rPr lang="en-US" sz="2000" dirty="0" smtClean="0"/>
              <a:t> </a:t>
            </a:r>
            <a:r>
              <a:rPr lang="en-US" sz="2000" dirty="0" err="1" smtClean="0"/>
              <a:t>một</a:t>
            </a:r>
            <a:r>
              <a:rPr lang="en-US" sz="2000" dirty="0" smtClean="0"/>
              <a:t> </a:t>
            </a:r>
            <a:r>
              <a:rPr lang="en-US" sz="2000" dirty="0" err="1" smtClean="0"/>
              <a:t>lệnh</a:t>
            </a:r>
            <a:r>
              <a:rPr lang="en-US" sz="2000" dirty="0" smtClean="0"/>
              <a:t> </a:t>
            </a:r>
            <a:r>
              <a:rPr lang="en-US" sz="2000" dirty="0" err="1" smtClean="0"/>
              <a:t>vào</a:t>
            </a:r>
            <a:r>
              <a:rPr lang="en-US" sz="2000" dirty="0" smtClean="0"/>
              <a:t> </a:t>
            </a:r>
            <a:r>
              <a:rPr lang="en-US" sz="2000" dirty="0" err="1" smtClean="0"/>
              <a:t>Thanh</a:t>
            </a:r>
            <a:r>
              <a:rPr lang="en-US" sz="2000" dirty="0" smtClean="0"/>
              <a:t> </a:t>
            </a:r>
            <a:r>
              <a:rPr lang="en-US" sz="2000" dirty="0" err="1" smtClean="0"/>
              <a:t>công</a:t>
            </a:r>
            <a:r>
              <a:rPr lang="en-US" sz="2000" dirty="0" smtClean="0"/>
              <a:t> cụ </a:t>
            </a:r>
            <a:r>
              <a:rPr lang="en-US" sz="2000" dirty="0" err="1" smtClean="0"/>
              <a:t>Truy</a:t>
            </a:r>
            <a:r>
              <a:rPr lang="en-US" sz="2000" dirty="0" smtClean="0"/>
              <a:t> </a:t>
            </a:r>
            <a:r>
              <a:rPr lang="en-US" sz="2000" dirty="0" err="1" smtClean="0"/>
              <a:t>nhập</a:t>
            </a:r>
            <a:r>
              <a:rPr lang="en-US" sz="2000" dirty="0" smtClean="0"/>
              <a:t> </a:t>
            </a:r>
            <a:r>
              <a:rPr lang="en-US" sz="2000" dirty="0" err="1" smtClean="0"/>
              <a:t>Nhanh</a:t>
            </a:r>
            <a:r>
              <a:rPr lang="en-US" sz="2000" dirty="0" smtClean="0"/>
              <a:t>. </a:t>
            </a:r>
            <a:endParaRPr lang="en-US" sz="2000" dirty="0"/>
          </a:p>
        </p:txBody>
      </p:sp>
      <p:pic>
        <p:nvPicPr>
          <p:cNvPr id="52229" name="Picture 5" descr="Dialog Box Launcher"/>
          <p:cNvPicPr>
            <a:picLocks noChangeAspect="1" noChangeArrowheads="1"/>
          </p:cNvPicPr>
          <p:nvPr/>
        </p:nvPicPr>
        <p:blipFill>
          <a:blip r:embed="rId3"/>
          <a:srcRect/>
          <a:stretch>
            <a:fillRect/>
          </a:stretch>
        </p:blipFill>
        <p:spPr bwMode="auto">
          <a:xfrm>
            <a:off x="3470041" y="935038"/>
            <a:ext cx="238125" cy="220662"/>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2229"/>
                                        </p:tgtEl>
                                        <p:attrNameLst>
                                          <p:attrName>style.visibility</p:attrName>
                                        </p:attrNameLst>
                                      </p:cBhvr>
                                      <p:to>
                                        <p:strVal val="visible"/>
                                      </p:to>
                                    </p:set>
                                    <p:animEffect transition="in" filter="dissolve">
                                      <p:cBhvr>
                                        <p:cTn id="11" dur="500"/>
                                        <p:tgtEl>
                                          <p:spTgt spid="5222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52228">
                                            <p:txEl>
                                              <p:pRg st="0" end="0"/>
                                            </p:txEl>
                                          </p:spTgt>
                                        </p:tgtEl>
                                        <p:attrNameLst>
                                          <p:attrName>style.visibility</p:attrName>
                                        </p:attrNameLst>
                                      </p:cBhvr>
                                      <p:to>
                                        <p:strVal val="visible"/>
                                      </p:to>
                                    </p:set>
                                    <p:animEffect transition="in" filter="slide(fromLeft)">
                                      <p:cBhvr>
                                        <p:cTn id="16" dur="500"/>
                                        <p:tgtEl>
                                          <p:spTgt spid="5222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52228">
                                            <p:txEl>
                                              <p:pRg st="1" end="1"/>
                                            </p:txEl>
                                          </p:spTgt>
                                        </p:tgtEl>
                                        <p:attrNameLst>
                                          <p:attrName>style.visibility</p:attrName>
                                        </p:attrNameLst>
                                      </p:cBhvr>
                                      <p:to>
                                        <p:strVal val="visible"/>
                                      </p:to>
                                    </p:set>
                                    <p:animEffect transition="in" filter="slide(fromLeft)">
                                      <p:cBhvr>
                                        <p:cTn id="21" dur="500"/>
                                        <p:tgtEl>
                                          <p:spTgt spid="5222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52228">
                                            <p:txEl>
                                              <p:pRg st="2" end="2"/>
                                            </p:txEl>
                                          </p:spTgt>
                                        </p:tgtEl>
                                        <p:attrNameLst>
                                          <p:attrName>style.visibility</p:attrName>
                                        </p:attrNameLst>
                                      </p:cBhvr>
                                      <p:to>
                                        <p:strVal val="visible"/>
                                      </p:to>
                                    </p:set>
                                    <p:animEffect transition="in" filter="slide(fromLeft)">
                                      <p:cBhvr>
                                        <p:cTn id="26" dur="500"/>
                                        <p:tgtEl>
                                          <p:spTgt spid="5222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52228">
                                            <p:txEl>
                                              <p:pRg st="3" end="3"/>
                                            </p:txEl>
                                          </p:spTgt>
                                        </p:tgtEl>
                                        <p:attrNameLst>
                                          <p:attrName>style.visibility</p:attrName>
                                        </p:attrNameLst>
                                      </p:cBhvr>
                                      <p:to>
                                        <p:strVal val="visible"/>
                                      </p:to>
                                    </p:set>
                                    <p:animEffect transition="in" filter="slide(fromLeft)">
                                      <p:cBhvr>
                                        <p:cTn id="31" dur="500"/>
                                        <p:tgtEl>
                                          <p:spTgt spid="522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7175" y="73025"/>
            <a:ext cx="8229600" cy="609600"/>
          </a:xfrm>
        </p:spPr>
        <p:txBody>
          <a:bodyPr/>
          <a:lstStyle/>
          <a:p>
            <a:r>
              <a:rPr lang="en-US" dirty="0" err="1" smtClean="0"/>
              <a:t>Kiểm</a:t>
            </a:r>
            <a:r>
              <a:rPr lang="en-US" dirty="0" smtClean="0"/>
              <a:t> </a:t>
            </a:r>
            <a:r>
              <a:rPr lang="en-US" dirty="0" err="1" smtClean="0"/>
              <a:t>tra</a:t>
            </a:r>
            <a:r>
              <a:rPr lang="en-US" dirty="0" smtClean="0"/>
              <a:t> 1</a:t>
            </a:r>
            <a:r>
              <a:rPr lang="en-US" dirty="0"/>
              <a:t>, </a:t>
            </a:r>
            <a:r>
              <a:rPr lang="en-US" dirty="0" err="1" smtClean="0"/>
              <a:t>câu</a:t>
            </a:r>
            <a:r>
              <a:rPr lang="en-US" dirty="0" smtClean="0"/>
              <a:t> </a:t>
            </a:r>
            <a:r>
              <a:rPr lang="en-US" dirty="0" err="1" smtClean="0"/>
              <a:t>hỏi</a:t>
            </a:r>
            <a:r>
              <a:rPr lang="en-US" dirty="0" smtClean="0"/>
              <a:t> 1</a:t>
            </a:r>
            <a:r>
              <a:rPr lang="en-US" dirty="0"/>
              <a:t>: </a:t>
            </a:r>
            <a:r>
              <a:rPr lang="en-US" dirty="0" err="1" smtClean="0"/>
              <a:t>Tra</a:t>
            </a:r>
            <a:r>
              <a:rPr lang="en-US" dirty="0" smtClean="0"/>
              <a:t>̉ </a:t>
            </a:r>
            <a:r>
              <a:rPr lang="en-US" dirty="0" err="1" smtClean="0"/>
              <a:t>lời</a:t>
            </a:r>
            <a:endParaRPr lang="en-US" dirty="0"/>
          </a:p>
        </p:txBody>
      </p:sp>
      <p:sp>
        <p:nvSpPr>
          <p:cNvPr id="54275" name="Rectangle 3"/>
          <p:cNvSpPr>
            <a:spLocks noGrp="1" noChangeArrowheads="1"/>
          </p:cNvSpPr>
          <p:nvPr>
            <p:ph sz="half" idx="2"/>
          </p:nvPr>
        </p:nvSpPr>
        <p:spPr>
          <a:xfrm>
            <a:off x="257175" y="844550"/>
            <a:ext cx="8350250" cy="703263"/>
          </a:xfrm>
        </p:spPr>
        <p:txBody>
          <a:bodyPr/>
          <a:lstStyle/>
          <a:p>
            <a:pPr marL="0" indent="0">
              <a:spcAft>
                <a:spcPct val="75000"/>
              </a:spcAft>
            </a:pPr>
            <a:r>
              <a:rPr lang="en-US" smtClean="0"/>
              <a:t>Bạn thấy các tùy chọn bổ sung. </a:t>
            </a:r>
            <a:endParaRPr lang="en-US"/>
          </a:p>
        </p:txBody>
      </p:sp>
      <p:sp>
        <p:nvSpPr>
          <p:cNvPr id="54276" name="Rectangle 4"/>
          <p:cNvSpPr>
            <a:spLocks noChangeArrowheads="1"/>
          </p:cNvSpPr>
          <p:nvPr/>
        </p:nvSpPr>
        <p:spPr bwMode="auto">
          <a:xfrm>
            <a:off x="257175" y="2028825"/>
            <a:ext cx="8350250" cy="1171575"/>
          </a:xfrm>
          <a:prstGeom prst="rect">
            <a:avLst/>
          </a:prstGeom>
          <a:noFill/>
          <a:ln w="9525">
            <a:noFill/>
            <a:miter lim="800000"/>
            <a:headEnd/>
            <a:tailEnd/>
          </a:ln>
          <a:effectLst/>
        </p:spPr>
        <p:txBody>
          <a:bodyPr/>
          <a:lstStyle/>
          <a:p>
            <a:pPr>
              <a:spcBef>
                <a:spcPct val="20000"/>
              </a:spcBef>
              <a:spcAft>
                <a:spcPct val="75000"/>
              </a:spcAft>
            </a:pPr>
            <a:r>
              <a:rPr lang="en-US" sz="2000" smtClean="0"/>
              <a:t>Thường một hộp thoại sẽ xuất hiện, nó có thể trông quen thuộc như từ các phiên bản trước đây của Word</a:t>
            </a:r>
            <a:r>
              <a:rPr lang="en-US" sz="2000"/>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57175" y="73025"/>
            <a:ext cx="8229600" cy="609600"/>
          </a:xfrm>
        </p:spPr>
        <p:txBody>
          <a:bodyPr/>
          <a:lstStyle/>
          <a:p>
            <a:r>
              <a:rPr lang="en-US" smtClean="0"/>
              <a:t>Kiểm tra 1, câu hỏi 2</a:t>
            </a:r>
            <a:endParaRPr lang="en-US"/>
          </a:p>
        </p:txBody>
      </p:sp>
      <p:sp>
        <p:nvSpPr>
          <p:cNvPr id="56323" name="Rectangle 3"/>
          <p:cNvSpPr>
            <a:spLocks noGrp="1" noChangeArrowheads="1"/>
          </p:cNvSpPr>
          <p:nvPr>
            <p:ph type="body" sz="half" idx="2"/>
          </p:nvPr>
        </p:nvSpPr>
        <p:spPr>
          <a:xfrm>
            <a:off x="257175" y="865188"/>
            <a:ext cx="7685088" cy="1189037"/>
          </a:xfrm>
        </p:spPr>
        <p:txBody>
          <a:bodyPr/>
          <a:lstStyle/>
          <a:p>
            <a:pPr marL="0" indent="0">
              <a:spcAft>
                <a:spcPct val="75000"/>
              </a:spcAft>
            </a:pPr>
            <a:r>
              <a:rPr lang="en-US" b="1" smtClean="0"/>
              <a:t>Thanh công cụ Truy nhập Nhanh nằm ở đâu và khi nào bạn nên dùng nó? (Chọn một đáp án.)</a:t>
            </a:r>
            <a:endParaRPr lang="en-US" b="1"/>
          </a:p>
        </p:txBody>
      </p:sp>
      <p:sp>
        <p:nvSpPr>
          <p:cNvPr id="56324" name="Rectangle 4"/>
          <p:cNvSpPr>
            <a:spLocks noChangeArrowheads="1"/>
          </p:cNvSpPr>
          <p:nvPr/>
        </p:nvSpPr>
        <p:spPr bwMode="auto">
          <a:xfrm>
            <a:off x="257175" y="2255838"/>
            <a:ext cx="7624763" cy="3502025"/>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Nó nằm ở góc trên bên trái của màn hình, và bạn nên dùng nó cho những lệnh ưa chuộng của bạn.</a:t>
            </a:r>
            <a:endParaRPr lang="en-US" sz="2000"/>
          </a:p>
          <a:p>
            <a:pPr marL="401638" indent="-401638">
              <a:spcBef>
                <a:spcPct val="20000"/>
              </a:spcBef>
              <a:spcAft>
                <a:spcPct val="75000"/>
              </a:spcAft>
              <a:buFontTx/>
              <a:buAutoNum type="arabicPeriod"/>
            </a:pPr>
            <a:r>
              <a:rPr lang="en-US" sz="2000" smtClean="0"/>
              <a:t>Nó nằm ở trên văn bản của bạn, và bạn nên dùng nó khi bạn cần thay đổi định dạng. </a:t>
            </a:r>
            <a:endParaRPr lang="en-US" sz="2000"/>
          </a:p>
          <a:p>
            <a:pPr marL="401638" indent="-401638">
              <a:spcBef>
                <a:spcPct val="20000"/>
              </a:spcBef>
              <a:spcAft>
                <a:spcPct val="75000"/>
              </a:spcAft>
              <a:buFontTx/>
              <a:buAutoNum type="arabicPeriod"/>
            </a:pPr>
            <a:r>
              <a:rPr lang="en-US" sz="2000" smtClean="0"/>
              <a:t>Nó nằm ở góc trên bên trái của màn hình, và bạn nên dùng nó khi bạn cần truy nhập nhanh một tài liệu.</a:t>
            </a:r>
          </a:p>
          <a:p>
            <a:pPr marL="401638" indent="-401638">
              <a:spcBef>
                <a:spcPct val="20000"/>
              </a:spcBef>
              <a:spcAft>
                <a:spcPct val="75000"/>
              </a:spcAft>
              <a:buFontTx/>
              <a:buAutoNum type="arabicPeriod"/>
            </a:pPr>
            <a:r>
              <a:rPr lang="en-US" sz="2000" smtClean="0"/>
              <a:t>Nó nằm trên tab </a:t>
            </a:r>
            <a:r>
              <a:rPr lang="vi-VN" sz="2000" b="1" smtClean="0"/>
              <a:t>Trang đầu</a:t>
            </a:r>
            <a:r>
              <a:rPr lang="en-US" sz="2000" smtClean="0"/>
              <a:t>, và bạn phải dùng nó khi bạn cần cho chạy nhanh hoặc khởi động một tài liệu mới. </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slide(fromLeft)">
                                      <p:cBhvr>
                                        <p:cTn id="22" dur="500"/>
                                        <p:tgtEl>
                                          <p:spTgt spid="563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56324">
                                            <p:txEl>
                                              <p:pRg st="3" end="3"/>
                                            </p:txEl>
                                          </p:spTgt>
                                        </p:tgtEl>
                                        <p:attrNameLst>
                                          <p:attrName>style.visibility</p:attrName>
                                        </p:attrNameLst>
                                      </p:cBhvr>
                                      <p:to>
                                        <p:strVal val="visible"/>
                                      </p:to>
                                    </p:set>
                                    <p:animEffect transition="in" filter="slide(fromLeft)">
                                      <p:cBhvr>
                                        <p:cTn id="27" dur="500"/>
                                        <p:tgtEl>
                                          <p:spTgt spid="563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7175" y="73025"/>
            <a:ext cx="8229600" cy="609600"/>
          </a:xfrm>
        </p:spPr>
        <p:txBody>
          <a:bodyPr/>
          <a:lstStyle/>
          <a:p>
            <a:r>
              <a:rPr lang="en-US" dirty="0" err="1" smtClean="0"/>
              <a:t>Kiểm</a:t>
            </a:r>
            <a:r>
              <a:rPr lang="en-US" dirty="0" smtClean="0"/>
              <a:t> </a:t>
            </a:r>
            <a:r>
              <a:rPr lang="en-US" dirty="0" err="1" smtClean="0"/>
              <a:t>tra</a:t>
            </a:r>
            <a:r>
              <a:rPr lang="en-US" dirty="0" smtClean="0"/>
              <a:t> 1</a:t>
            </a:r>
            <a:r>
              <a:rPr lang="en-US" dirty="0"/>
              <a:t>, </a:t>
            </a:r>
            <a:r>
              <a:rPr lang="en-US" dirty="0" err="1" smtClean="0"/>
              <a:t>câu</a:t>
            </a:r>
            <a:r>
              <a:rPr lang="en-US" dirty="0" smtClean="0"/>
              <a:t> </a:t>
            </a:r>
            <a:r>
              <a:rPr lang="en-US" dirty="0" err="1" smtClean="0"/>
              <a:t>hỏi</a:t>
            </a:r>
            <a:r>
              <a:rPr lang="en-US" dirty="0" smtClean="0"/>
              <a:t> 2</a:t>
            </a:r>
            <a:r>
              <a:rPr lang="en-US" dirty="0"/>
              <a:t>: </a:t>
            </a:r>
            <a:r>
              <a:rPr lang="en-US" dirty="0" err="1" smtClean="0"/>
              <a:t>Tra</a:t>
            </a:r>
            <a:r>
              <a:rPr lang="en-US" dirty="0" smtClean="0"/>
              <a:t>̉ </a:t>
            </a:r>
            <a:r>
              <a:rPr lang="en-US" dirty="0" err="1" smtClean="0"/>
              <a:t>lời</a:t>
            </a:r>
            <a:endParaRPr lang="en-US" dirty="0"/>
          </a:p>
        </p:txBody>
      </p:sp>
      <p:sp>
        <p:nvSpPr>
          <p:cNvPr id="58371" name="Rectangle 3"/>
          <p:cNvSpPr>
            <a:spLocks noGrp="1" noChangeArrowheads="1"/>
          </p:cNvSpPr>
          <p:nvPr>
            <p:ph sz="half" idx="2"/>
          </p:nvPr>
        </p:nvSpPr>
        <p:spPr>
          <a:xfrm>
            <a:off x="257175" y="850900"/>
            <a:ext cx="8350250" cy="703263"/>
          </a:xfrm>
        </p:spPr>
        <p:txBody>
          <a:bodyPr/>
          <a:lstStyle/>
          <a:p>
            <a:pPr marL="0" indent="0">
              <a:spcAft>
                <a:spcPct val="75000"/>
              </a:spcAft>
            </a:pPr>
            <a:r>
              <a:rPr lang="en-US" smtClean="0"/>
              <a:t>Nó nằm ở góc trên bên trái của màn hình, và bạn nên dùng nó cho những lệnh ưa chuộng của bạn. </a:t>
            </a:r>
            <a:endParaRPr lang="en-US"/>
          </a:p>
        </p:txBody>
      </p:sp>
      <p:sp>
        <p:nvSpPr>
          <p:cNvPr id="58372" name="Rectangle 4"/>
          <p:cNvSpPr>
            <a:spLocks noChangeArrowheads="1"/>
          </p:cNvSpPr>
          <p:nvPr/>
        </p:nvSpPr>
        <p:spPr bwMode="auto">
          <a:xfrm>
            <a:off x="257175" y="2097088"/>
            <a:ext cx="8350250" cy="1171575"/>
          </a:xfrm>
          <a:prstGeom prst="rect">
            <a:avLst/>
          </a:prstGeom>
          <a:noFill/>
          <a:ln w="9525">
            <a:noFill/>
            <a:miter lim="800000"/>
            <a:headEnd/>
            <a:tailEnd/>
          </a:ln>
          <a:effectLst/>
        </p:spPr>
        <p:txBody>
          <a:bodyPr/>
          <a:lstStyle/>
          <a:p>
            <a:pPr>
              <a:spcBef>
                <a:spcPct val="20000"/>
              </a:spcBef>
              <a:spcAft>
                <a:spcPct val="75000"/>
              </a:spcAft>
            </a:pPr>
            <a:r>
              <a:rPr lang="en-US" sz="2000" smtClean="0"/>
              <a:t>Nó là một thanh công cụ nhỏ với các nút </a:t>
            </a:r>
            <a:r>
              <a:rPr lang="en-US" sz="2000" b="1" smtClean="0"/>
              <a:t>Lưu</a:t>
            </a:r>
            <a:r>
              <a:rPr lang="en-US" sz="2000" smtClean="0"/>
              <a:t>, </a:t>
            </a:r>
            <a:r>
              <a:rPr lang="en-US" sz="2000" b="1" smtClean="0"/>
              <a:t>Hoàn tác</a:t>
            </a:r>
            <a:r>
              <a:rPr lang="en-US" sz="2000" smtClean="0"/>
              <a:t> và </a:t>
            </a:r>
            <a:r>
              <a:rPr lang="en-US" sz="2000" b="1" smtClean="0"/>
              <a:t>Lặp lại</a:t>
            </a:r>
            <a:r>
              <a:rPr lang="en-US" sz="2000" smtClean="0"/>
              <a:t>. Bạn có thể thêm các lệnh ưa chuộng của bạn bằng cách bấm chuột phải vào một lệnh và chọn </a:t>
            </a:r>
            <a:r>
              <a:rPr lang="en-US" sz="2000" b="1" smtClean="0"/>
              <a:t>Thêm vào Thanh công cụ Truy nhập Nhanh</a:t>
            </a:r>
            <a:r>
              <a:rPr lang="en-US" sz="2000" smtClean="0"/>
              <a:t>.</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slide(fromBottom)">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42888" y="73025"/>
            <a:ext cx="8229600" cy="609600"/>
          </a:xfrm>
        </p:spPr>
        <p:txBody>
          <a:bodyPr/>
          <a:lstStyle/>
          <a:p>
            <a:r>
              <a:rPr lang="vi-VN" smtClean="0"/>
              <a:t>Nội dung khóa học</a:t>
            </a:r>
            <a:endParaRPr lang="vi-VN"/>
          </a:p>
        </p:txBody>
      </p:sp>
      <p:sp>
        <p:nvSpPr>
          <p:cNvPr id="10243" name="Rectangle 3"/>
          <p:cNvSpPr>
            <a:spLocks noGrp="1" noChangeArrowheads="1"/>
          </p:cNvSpPr>
          <p:nvPr>
            <p:ph type="body" idx="1"/>
          </p:nvPr>
        </p:nvSpPr>
        <p:spPr>
          <a:xfrm>
            <a:off x="242888" y="828675"/>
            <a:ext cx="8431212" cy="3443288"/>
          </a:xfrm>
          <a:noFill/>
        </p:spPr>
        <p:txBody>
          <a:bodyPr/>
          <a:lstStyle/>
          <a:p>
            <a:pPr marL="276225" indent="-276225">
              <a:spcAft>
                <a:spcPct val="75000"/>
              </a:spcAft>
              <a:buClr>
                <a:srgbClr val="FF9900"/>
              </a:buClr>
              <a:buFontTx/>
              <a:buChar char="•"/>
            </a:pPr>
            <a:r>
              <a:rPr lang="vi-VN" sz="2800" dirty="0" smtClean="0"/>
              <a:t>Tổng quan: Bạn đã nghe về word chưa?</a:t>
            </a:r>
          </a:p>
          <a:p>
            <a:pPr marL="276225" indent="-276225">
              <a:spcAft>
                <a:spcPct val="75000"/>
              </a:spcAft>
              <a:buClr>
                <a:srgbClr val="FF9900"/>
              </a:buClr>
              <a:buFontTx/>
              <a:buChar char="•"/>
            </a:pPr>
            <a:r>
              <a:rPr lang="vi-VN" sz="2800" dirty="0" smtClean="0"/>
              <a:t>Bài</a:t>
            </a:r>
            <a:r>
              <a:rPr lang="en-US" sz="2800" dirty="0" smtClean="0"/>
              <a:t> </a:t>
            </a:r>
            <a:r>
              <a:rPr lang="vi-VN" sz="2800" dirty="0" smtClean="0"/>
              <a:t>1: Làm quen với Ruy-băng</a:t>
            </a:r>
          </a:p>
          <a:p>
            <a:pPr marL="276225" indent="-276225">
              <a:spcAft>
                <a:spcPct val="75000"/>
              </a:spcAft>
              <a:buClr>
                <a:srgbClr val="FF9900"/>
              </a:buClr>
              <a:buFontTx/>
              <a:buChar char="•"/>
            </a:pPr>
            <a:r>
              <a:rPr lang="vi-VN" sz="2800" dirty="0" smtClean="0"/>
              <a:t>Bài</a:t>
            </a:r>
            <a:r>
              <a:rPr lang="en-US" sz="2800" dirty="0" smtClean="0"/>
              <a:t> </a:t>
            </a:r>
            <a:r>
              <a:rPr lang="vi-VN" sz="2800" dirty="0" smtClean="0"/>
              <a:t>2: Tìm các lệnh thông dụng</a:t>
            </a:r>
          </a:p>
          <a:p>
            <a:pPr marL="276225" indent="-276225">
              <a:spcAft>
                <a:spcPct val="75000"/>
              </a:spcAft>
              <a:buClr>
                <a:srgbClr val="FF9900"/>
              </a:buClr>
              <a:buFontTx/>
              <a:buChar char="•"/>
            </a:pPr>
            <a:r>
              <a:rPr lang="vi-VN" sz="2800" dirty="0" smtClean="0"/>
              <a:t>Bài</a:t>
            </a:r>
            <a:r>
              <a:rPr lang="en-US" sz="2800" dirty="0" smtClean="0"/>
              <a:t> </a:t>
            </a:r>
            <a:r>
              <a:rPr lang="vi-VN" sz="2800" dirty="0" smtClean="0"/>
              <a:t>3: Các danh sách đơn giản</a:t>
            </a:r>
            <a:endParaRPr lang="vi-VN" sz="2800" dirty="0"/>
          </a:p>
        </p:txBody>
      </p:sp>
      <p:sp>
        <p:nvSpPr>
          <p:cNvPr id="10244" name="Rectangle 4"/>
          <p:cNvSpPr>
            <a:spLocks noChangeArrowheads="1"/>
          </p:cNvSpPr>
          <p:nvPr/>
        </p:nvSpPr>
        <p:spPr bwMode="auto">
          <a:xfrm>
            <a:off x="171450" y="4610100"/>
            <a:ext cx="8229600" cy="1282700"/>
          </a:xfrm>
          <a:prstGeom prst="rect">
            <a:avLst/>
          </a:prstGeom>
          <a:noFill/>
          <a:ln w="9525">
            <a:noFill/>
            <a:miter lim="800000"/>
            <a:headEnd/>
            <a:tailEnd/>
          </a:ln>
          <a:effectLst/>
        </p:spPr>
        <p:txBody>
          <a:bodyPr anchorCtr="1"/>
          <a:lstStyle/>
          <a:p>
            <a:pPr>
              <a:spcBef>
                <a:spcPct val="20000"/>
              </a:spcBef>
            </a:pPr>
            <a:r>
              <a:rPr lang="vi-VN" sz="2400" dirty="0" smtClean="0"/>
              <a:t>Hai bài học đầu tiên bao gồm một danh sách những tác vụ được đề xuất và tất cả đều bao gồm một tập các câu hỏi kiểm tra.</a:t>
            </a:r>
            <a:endParaRPr lang="vi-VN"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slide(fromBottom)">
                                      <p:cBhvr>
                                        <p:cTn id="2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57175" y="73025"/>
            <a:ext cx="8229600" cy="609600"/>
          </a:xfrm>
        </p:spPr>
        <p:txBody>
          <a:bodyPr/>
          <a:lstStyle/>
          <a:p>
            <a:r>
              <a:rPr lang="en-US" smtClean="0"/>
              <a:t>Kiểm tra 1</a:t>
            </a:r>
            <a:r>
              <a:rPr lang="en-US"/>
              <a:t>, </a:t>
            </a:r>
            <a:r>
              <a:rPr lang="en-US" smtClean="0"/>
              <a:t>câu hỏi 3</a:t>
            </a:r>
            <a:endParaRPr lang="en-US"/>
          </a:p>
        </p:txBody>
      </p:sp>
      <p:sp>
        <p:nvSpPr>
          <p:cNvPr id="60419" name="Rectangle 3"/>
          <p:cNvSpPr>
            <a:spLocks noGrp="1" noChangeArrowheads="1"/>
          </p:cNvSpPr>
          <p:nvPr>
            <p:ph type="body" sz="half" idx="2"/>
          </p:nvPr>
        </p:nvSpPr>
        <p:spPr>
          <a:xfrm>
            <a:off x="257174" y="850900"/>
            <a:ext cx="7885339" cy="1189038"/>
          </a:xfrm>
        </p:spPr>
        <p:txBody>
          <a:bodyPr/>
          <a:lstStyle/>
          <a:p>
            <a:pPr marL="0" indent="0">
              <a:spcAft>
                <a:spcPct val="75000"/>
              </a:spcAft>
            </a:pPr>
            <a:r>
              <a:rPr lang="en-US" b="1" smtClean="0"/>
              <a:t>Thanh công cụ Mini sẽ xuất hiện nếu bạn làm điều gì sau đây? (Chọn một đáp án.)</a:t>
            </a:r>
            <a:endParaRPr lang="en-US" b="1"/>
          </a:p>
        </p:txBody>
      </p:sp>
      <p:sp>
        <p:nvSpPr>
          <p:cNvPr id="60420" name="Rectangle 4"/>
          <p:cNvSpPr>
            <a:spLocks noChangeArrowheads="1"/>
          </p:cNvSpPr>
          <p:nvPr/>
        </p:nvSpPr>
        <p:spPr bwMode="auto">
          <a:xfrm>
            <a:off x="257175" y="2241550"/>
            <a:ext cx="7624763"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Bấm đúp chuột vào tab hiện hoạt trên </a:t>
            </a:r>
            <a:r>
              <a:rPr lang="vi-VN" sz="2000" smtClean="0"/>
              <a:t>Ruy-băng</a:t>
            </a:r>
            <a:r>
              <a:rPr lang="en-US" sz="2000" smtClean="0"/>
              <a:t>.</a:t>
            </a:r>
            <a:endParaRPr lang="en-US" sz="2000"/>
          </a:p>
          <a:p>
            <a:pPr marL="401638" indent="-401638">
              <a:spcBef>
                <a:spcPct val="20000"/>
              </a:spcBef>
              <a:spcAft>
                <a:spcPct val="75000"/>
              </a:spcAft>
              <a:buFontTx/>
              <a:buAutoNum type="arabicPeriod"/>
            </a:pPr>
            <a:r>
              <a:rPr lang="en-US" sz="2000" smtClean="0"/>
              <a:t>Chọn văn bản. </a:t>
            </a:r>
            <a:endParaRPr lang="en-US" sz="2000"/>
          </a:p>
          <a:p>
            <a:pPr marL="401638" indent="-401638">
              <a:spcBef>
                <a:spcPct val="20000"/>
              </a:spcBef>
              <a:spcAft>
                <a:spcPct val="75000"/>
              </a:spcAft>
              <a:buFontTx/>
              <a:buAutoNum type="arabicPeriod"/>
            </a:pPr>
            <a:r>
              <a:rPr lang="en-US" sz="2000" smtClean="0"/>
              <a:t>Chọn văn bản rồi trỏ vào nó. </a:t>
            </a:r>
            <a:endParaRPr lang="en-US" sz="2000"/>
          </a:p>
          <a:p>
            <a:pPr marL="401638" indent="-401638">
              <a:spcBef>
                <a:spcPct val="20000"/>
              </a:spcBef>
              <a:spcAft>
                <a:spcPct val="75000"/>
              </a:spcAft>
              <a:buFontTx/>
              <a:buAutoNum type="arabicPeriod"/>
            </a:pPr>
            <a:r>
              <a:rPr lang="en-US" sz="2000" smtClean="0"/>
              <a:t>Bất kì những cái trên. </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lide(fromTop)">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Effect transition="in" filter="slide(fromLeft)">
                                      <p:cBhvr>
                                        <p:cTn id="12" dur="500"/>
                                        <p:tgtEl>
                                          <p:spTgt spid="604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0420">
                                            <p:txEl>
                                              <p:pRg st="1" end="1"/>
                                            </p:txEl>
                                          </p:spTgt>
                                        </p:tgtEl>
                                        <p:attrNameLst>
                                          <p:attrName>style.visibility</p:attrName>
                                        </p:attrNameLst>
                                      </p:cBhvr>
                                      <p:to>
                                        <p:strVal val="visible"/>
                                      </p:to>
                                    </p:set>
                                    <p:animEffect transition="in" filter="slide(fromLeft)">
                                      <p:cBhvr>
                                        <p:cTn id="17" dur="500"/>
                                        <p:tgtEl>
                                          <p:spTgt spid="604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60420">
                                            <p:txEl>
                                              <p:pRg st="2" end="2"/>
                                            </p:txEl>
                                          </p:spTgt>
                                        </p:tgtEl>
                                        <p:attrNameLst>
                                          <p:attrName>style.visibility</p:attrName>
                                        </p:attrNameLst>
                                      </p:cBhvr>
                                      <p:to>
                                        <p:strVal val="visible"/>
                                      </p:to>
                                    </p:set>
                                    <p:animEffect transition="in" filter="slide(fromLeft)">
                                      <p:cBhvr>
                                        <p:cTn id="22" dur="500"/>
                                        <p:tgtEl>
                                          <p:spTgt spid="604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60420">
                                            <p:txEl>
                                              <p:pRg st="3" end="3"/>
                                            </p:txEl>
                                          </p:spTgt>
                                        </p:tgtEl>
                                        <p:attrNameLst>
                                          <p:attrName>style.visibility</p:attrName>
                                        </p:attrNameLst>
                                      </p:cBhvr>
                                      <p:to>
                                        <p:strVal val="visible"/>
                                      </p:to>
                                    </p:set>
                                    <p:animEffect transition="in" filter="slide(fromLeft)">
                                      <p:cBhvr>
                                        <p:cTn id="27" dur="500"/>
                                        <p:tgtEl>
                                          <p:spTgt spid="604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advAuto="0"/>
      <p:bldP spid="6042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57175" y="73025"/>
            <a:ext cx="8229600" cy="609600"/>
          </a:xfrm>
        </p:spPr>
        <p:txBody>
          <a:bodyPr/>
          <a:lstStyle/>
          <a:p>
            <a:r>
              <a:rPr lang="en-US" smtClean="0"/>
              <a:t>Kiểm tra 1</a:t>
            </a:r>
            <a:r>
              <a:rPr lang="en-US"/>
              <a:t>, </a:t>
            </a:r>
            <a:r>
              <a:rPr lang="en-US" smtClean="0"/>
              <a:t>câu hỏi 3</a:t>
            </a:r>
            <a:r>
              <a:rPr lang="en-US"/>
              <a:t>: </a:t>
            </a:r>
            <a:r>
              <a:rPr lang="en-US" smtClean="0"/>
              <a:t>Trả lời</a:t>
            </a:r>
            <a:endParaRPr lang="en-US"/>
          </a:p>
        </p:txBody>
      </p:sp>
      <p:sp>
        <p:nvSpPr>
          <p:cNvPr id="62467" name="Rectangle 3"/>
          <p:cNvSpPr>
            <a:spLocks noGrp="1" noChangeArrowheads="1"/>
          </p:cNvSpPr>
          <p:nvPr>
            <p:ph sz="half" idx="2"/>
          </p:nvPr>
        </p:nvSpPr>
        <p:spPr>
          <a:xfrm>
            <a:off x="257175" y="863600"/>
            <a:ext cx="8350250" cy="703263"/>
          </a:xfrm>
        </p:spPr>
        <p:txBody>
          <a:bodyPr/>
          <a:lstStyle/>
          <a:p>
            <a:pPr marL="0" indent="0">
              <a:spcAft>
                <a:spcPct val="75000"/>
              </a:spcAft>
            </a:pPr>
            <a:r>
              <a:rPr lang="en-US" smtClean="0"/>
              <a:t>Chọn văn bản và trỏ vào nó. </a:t>
            </a:r>
            <a:endParaRPr lang="en-US"/>
          </a:p>
        </p:txBody>
      </p:sp>
      <p:sp>
        <p:nvSpPr>
          <p:cNvPr id="62468" name="Rectangle 4"/>
          <p:cNvSpPr>
            <a:spLocks noChangeArrowheads="1"/>
          </p:cNvSpPr>
          <p:nvPr/>
        </p:nvSpPr>
        <p:spPr bwMode="auto">
          <a:xfrm>
            <a:off x="257175" y="2109788"/>
            <a:ext cx="8350250" cy="1171575"/>
          </a:xfrm>
          <a:prstGeom prst="rect">
            <a:avLst/>
          </a:prstGeom>
          <a:noFill/>
          <a:ln w="9525">
            <a:noFill/>
            <a:miter lim="800000"/>
            <a:headEnd/>
            <a:tailEnd/>
          </a:ln>
          <a:effectLst/>
        </p:spPr>
        <p:txBody>
          <a:bodyPr/>
          <a:lstStyle/>
          <a:p>
            <a:pPr>
              <a:spcBef>
                <a:spcPct val="20000"/>
              </a:spcBef>
              <a:spcAft>
                <a:spcPct val="75000"/>
              </a:spcAft>
            </a:pPr>
            <a:r>
              <a:rPr lang="en-US" sz="2000" smtClean="0"/>
              <a:t>Nó cũng sẽ xuất hiện nếu bạn bấm chuột phải vào vùng văn bản đã chọn của bạn.</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 fill="hold"/>
                                        <p:tgtEl>
                                          <p:spTgt spid="62467"/>
                                        </p:tgtEl>
                                        <p:attrNameLst>
                                          <p:attrName>ppt_w</p:attrName>
                                        </p:attrNameLst>
                                      </p:cBhvr>
                                      <p:tavLst>
                                        <p:tav tm="0">
                                          <p:val>
                                            <p:fltVal val="0"/>
                                          </p:val>
                                        </p:tav>
                                        <p:tav tm="100000">
                                          <p:val>
                                            <p:strVal val="#ppt_w"/>
                                          </p:val>
                                        </p:tav>
                                      </p:tavLst>
                                    </p:anim>
                                    <p:anim calcmode="lin" valueType="num">
                                      <p:cBhvr>
                                        <p:cTn id="8" dur="500" fill="hold"/>
                                        <p:tgtEl>
                                          <p:spTgt spid="624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2468"/>
                                        </p:tgtEl>
                                        <p:attrNameLst>
                                          <p:attrName>style.visibility</p:attrName>
                                        </p:attrNameLst>
                                      </p:cBhvr>
                                      <p:to>
                                        <p:strVal val="visible"/>
                                      </p:to>
                                    </p:set>
                                    <p:animEffect transition="in" filter="slide(fromBottom)">
                                      <p:cBhvr>
                                        <p:cTn id="13"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en-US" dirty="0" err="1" smtClean="0"/>
              <a:t>Bài</a:t>
            </a:r>
            <a:r>
              <a:rPr lang="en-US" dirty="0" smtClean="0"/>
              <a:t> 2</a:t>
            </a:r>
            <a:endParaRPr lang="en-US" dirty="0"/>
          </a:p>
        </p:txBody>
      </p:sp>
      <p:sp>
        <p:nvSpPr>
          <p:cNvPr id="64515" name="Rectangle 3"/>
          <p:cNvSpPr>
            <a:spLocks noGrp="1" noChangeArrowheads="1"/>
          </p:cNvSpPr>
          <p:nvPr>
            <p:ph type="subTitle" idx="1"/>
          </p:nvPr>
        </p:nvSpPr>
        <p:spPr/>
        <p:txBody>
          <a:bodyPr/>
          <a:lstStyle/>
          <a:p>
            <a:r>
              <a:rPr lang="en-US" smtClean="0"/>
              <a:t>Tìm các lệnh </a:t>
            </a:r>
            <a:r>
              <a:rPr lang="vi-VN" smtClean="0"/>
              <a:t>thường dùng</a:t>
            </a: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68288" y="73025"/>
            <a:ext cx="8027987" cy="614363"/>
          </a:xfrm>
        </p:spPr>
        <p:txBody>
          <a:bodyPr/>
          <a:lstStyle/>
          <a:p>
            <a:r>
              <a:rPr lang="en-US" smtClean="0"/>
              <a:t>Tìm </a:t>
            </a:r>
            <a:r>
              <a:rPr lang="vi-VN" smtClean="0"/>
              <a:t>các</a:t>
            </a:r>
            <a:r>
              <a:rPr lang="en-US" smtClean="0"/>
              <a:t> lệnh </a:t>
            </a:r>
            <a:r>
              <a:rPr lang="vi-VN" smtClean="0"/>
              <a:t>thường dùng</a:t>
            </a:r>
            <a:endParaRPr lang="en-US"/>
          </a:p>
        </p:txBody>
      </p:sp>
      <p:sp>
        <p:nvSpPr>
          <p:cNvPr id="90115" name="Rectangle 3"/>
          <p:cNvSpPr>
            <a:spLocks noChangeArrowheads="1"/>
          </p:cNvSpPr>
          <p:nvPr/>
        </p:nvSpPr>
        <p:spPr bwMode="auto">
          <a:xfrm>
            <a:off x="6119813" y="839788"/>
            <a:ext cx="2744787" cy="2960687"/>
          </a:xfrm>
          <a:prstGeom prst="rect">
            <a:avLst/>
          </a:prstGeom>
          <a:noFill/>
          <a:ln w="9525">
            <a:noFill/>
            <a:miter lim="800000"/>
            <a:headEnd/>
            <a:tailEnd/>
          </a:ln>
          <a:effectLst/>
        </p:spPr>
        <p:txBody>
          <a:bodyPr/>
          <a:lstStyle/>
          <a:p>
            <a:pPr>
              <a:spcBef>
                <a:spcPct val="20000"/>
              </a:spcBef>
              <a:spcAft>
                <a:spcPct val="75000"/>
              </a:spcAft>
            </a:pPr>
            <a:r>
              <a:rPr lang="en-US" sz="2000"/>
              <a:t>Word 2007 </a:t>
            </a:r>
            <a:r>
              <a:rPr lang="en-US" sz="2000" smtClean="0"/>
              <a:t>là mới, và điều </a:t>
            </a:r>
            <a:r>
              <a:rPr lang="vi-VN" sz="2000" smtClean="0"/>
              <a:t>đó thật</a:t>
            </a:r>
            <a:r>
              <a:rPr lang="en-US" sz="2000" smtClean="0"/>
              <a:t> hấp dẫn. Nhưng bạn có việc </a:t>
            </a:r>
            <a:r>
              <a:rPr lang="vi-VN" sz="2000" smtClean="0"/>
              <a:t>phải </a:t>
            </a:r>
            <a:r>
              <a:rPr lang="en-US" sz="2000" smtClean="0"/>
              <a:t>làm. </a:t>
            </a:r>
            <a:endParaRPr lang="en-US" sz="2000"/>
          </a:p>
          <a:p>
            <a:pPr>
              <a:spcBef>
                <a:spcPct val="20000"/>
              </a:spcBef>
              <a:spcAft>
                <a:spcPct val="75000"/>
              </a:spcAft>
            </a:pPr>
            <a:r>
              <a:rPr lang="en-US" sz="2000" smtClean="0"/>
              <a:t>Vậy bây giờ là lúc tìm ra những vị trí chính xác của phần lớn các lệnh thông dụng nhất.</a:t>
            </a:r>
            <a:endParaRPr lang="en-US" sz="2000"/>
          </a:p>
        </p:txBody>
      </p:sp>
      <p:sp>
        <p:nvSpPr>
          <p:cNvPr id="90117" name="Rectangle 5"/>
          <p:cNvSpPr>
            <a:spLocks noChangeArrowheads="1"/>
          </p:cNvSpPr>
          <p:nvPr/>
        </p:nvSpPr>
        <p:spPr bwMode="auto">
          <a:xfrm>
            <a:off x="268288" y="3994150"/>
            <a:ext cx="5741987" cy="1957388"/>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Thí dụ, Bạn tạo một tài liệu ở đâu? Các dấu đầu dòng, kiểu và bộ soát chính tả ở đâu? Việc in ra sao?</a:t>
            </a:r>
          </a:p>
          <a:p>
            <a:pPr>
              <a:spcBef>
                <a:spcPct val="20000"/>
              </a:spcBef>
              <a:spcAft>
                <a:spcPct val="75000"/>
              </a:spcAft>
            </a:pPr>
            <a:r>
              <a:rPr lang="en-US" smtClean="0">
                <a:solidFill>
                  <a:srgbClr val="FFCC00"/>
                </a:solidFill>
              </a:rPr>
              <a:t>Bài học này sẽ cho thấy thiết kế chương trình mới đặt những lệnh này đúng nơi bạn cần chúng.</a:t>
            </a:r>
            <a:endParaRPr lang="en-US">
              <a:solidFill>
                <a:srgbClr val="FFCC00"/>
              </a:solidFill>
            </a:endParaRPr>
          </a:p>
        </p:txBody>
      </p:sp>
      <p:sp>
        <p:nvSpPr>
          <p:cNvPr id="9011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90119" name="Picture 7" descr="Person working with Word"/>
          <p:cNvPicPr>
            <a:picLocks noGrp="1" noChangeAspect="1" noChangeArrowheads="1"/>
          </p:cNvPicPr>
          <p:nvPr>
            <p:ph sz="half" idx="1"/>
          </p:nvPr>
        </p:nvPicPr>
        <p:blipFill>
          <a:blip r:embed="rId3"/>
          <a:srcRect/>
          <a:stretch>
            <a:fillRect/>
          </a:stretch>
        </p:blipFill>
        <p:spPr>
          <a:xfrm>
            <a:off x="339725" y="947738"/>
            <a:ext cx="5662613" cy="2854325"/>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0119"/>
                                        </p:tgtEl>
                                        <p:attrNameLst>
                                          <p:attrName>style.visibility</p:attrName>
                                        </p:attrNameLst>
                                      </p:cBhvr>
                                      <p:to>
                                        <p:strVal val="visible"/>
                                      </p:to>
                                    </p:set>
                                    <p:animEffect transition="in" filter="slide(fromTop)">
                                      <p:cBhvr>
                                        <p:cTn id="7" dur="500"/>
                                        <p:tgtEl>
                                          <p:spTgt spid="901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slide(fromTop)">
                                      <p:cBhvr>
                                        <p:cTn id="12" dur="5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slide(fromTop)">
                                      <p:cBhvr>
                                        <p:cTn id="17" dur="5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7">
                                            <p:txEl>
                                              <p:pRg st="0" end="0"/>
                                            </p:txEl>
                                          </p:spTgt>
                                        </p:tgtEl>
                                        <p:attrNameLst>
                                          <p:attrName>style.visibility</p:attrName>
                                        </p:attrNameLst>
                                      </p:cBhvr>
                                      <p:to>
                                        <p:strVal val="visible"/>
                                      </p:to>
                                    </p:set>
                                    <p:animEffect transition="in" filter="slide(fromLeft)">
                                      <p:cBhvr>
                                        <p:cTn id="22" dur="500"/>
                                        <p:tgtEl>
                                          <p:spTgt spid="901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90117">
                                            <p:txEl>
                                              <p:pRg st="1" end="1"/>
                                            </p:txEl>
                                          </p:spTgt>
                                        </p:tgtEl>
                                        <p:attrNameLst>
                                          <p:attrName>style.visibility</p:attrName>
                                        </p:attrNameLst>
                                      </p:cBhvr>
                                      <p:to>
                                        <p:strVal val="visible"/>
                                      </p:to>
                                    </p:set>
                                    <p:animEffect transition="in" filter="slide(fromLeft)">
                                      <p:cBhvr>
                                        <p:cTn id="27" dur="50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9137" name="Picture 1"/>
          <p:cNvPicPr>
            <a:picLocks noChangeAspect="1" noChangeArrowheads="1"/>
          </p:cNvPicPr>
          <p:nvPr/>
        </p:nvPicPr>
        <p:blipFill>
          <a:blip r:embed="rId3"/>
          <a:srcRect/>
          <a:stretch>
            <a:fillRect/>
          </a:stretch>
        </p:blipFill>
        <p:spPr bwMode="auto">
          <a:xfrm>
            <a:off x="352324" y="942975"/>
            <a:ext cx="5694566" cy="2876550"/>
          </a:xfrm>
          <a:prstGeom prst="rect">
            <a:avLst/>
          </a:prstGeom>
          <a:noFill/>
          <a:ln w="9525">
            <a:noFill/>
            <a:miter lim="800000"/>
            <a:headEnd/>
            <a:tailEnd/>
          </a:ln>
          <a:effectLst/>
        </p:spPr>
      </p:pic>
      <p:sp>
        <p:nvSpPr>
          <p:cNvPr id="92162" name="Rectangle 2"/>
          <p:cNvSpPr>
            <a:spLocks noGrp="1" noChangeArrowheads="1"/>
          </p:cNvSpPr>
          <p:nvPr>
            <p:ph type="title"/>
          </p:nvPr>
        </p:nvSpPr>
        <p:spPr>
          <a:xfrm>
            <a:off x="268288" y="73025"/>
            <a:ext cx="8027987" cy="614363"/>
          </a:xfrm>
        </p:spPr>
        <p:txBody>
          <a:bodyPr/>
          <a:lstStyle/>
          <a:p>
            <a:r>
              <a:rPr lang="vi-VN" smtClean="0"/>
              <a:t>Bắt đầu</a:t>
            </a:r>
            <a:r>
              <a:rPr lang="en-US" smtClean="0"/>
              <a:t> với Nút Microsoft Office</a:t>
            </a:r>
            <a:endParaRPr lang="en-US"/>
          </a:p>
        </p:txBody>
      </p:sp>
      <p:sp>
        <p:nvSpPr>
          <p:cNvPr id="92163" name="Rectangle 3"/>
          <p:cNvSpPr>
            <a:spLocks noChangeArrowheads="1"/>
          </p:cNvSpPr>
          <p:nvPr/>
        </p:nvSpPr>
        <p:spPr bwMode="auto">
          <a:xfrm>
            <a:off x="6119813" y="839788"/>
            <a:ext cx="2744787" cy="2960687"/>
          </a:xfrm>
          <a:prstGeom prst="rect">
            <a:avLst/>
          </a:prstGeom>
          <a:noFill/>
          <a:ln w="9525">
            <a:noFill/>
            <a:miter lim="800000"/>
            <a:headEnd/>
            <a:tailEnd/>
          </a:ln>
          <a:effectLst/>
        </p:spPr>
        <p:txBody>
          <a:bodyPr/>
          <a:lstStyle/>
          <a:p>
            <a:pPr>
              <a:spcBef>
                <a:spcPct val="20000"/>
              </a:spcBef>
              <a:spcAft>
                <a:spcPct val="75000"/>
              </a:spcAft>
            </a:pPr>
            <a:endParaRPr lang="en-US" sz="2000"/>
          </a:p>
        </p:txBody>
      </p:sp>
      <p:sp>
        <p:nvSpPr>
          <p:cNvPr id="92165" name="Rectangle 5"/>
          <p:cNvSpPr>
            <a:spLocks noChangeArrowheads="1"/>
          </p:cNvSpPr>
          <p:nvPr/>
        </p:nvSpPr>
        <p:spPr bwMode="auto">
          <a:xfrm>
            <a:off x="268288" y="3994150"/>
            <a:ext cx="5926137" cy="700088"/>
          </a:xfrm>
          <a:prstGeom prst="rect">
            <a:avLst/>
          </a:prstGeom>
          <a:noFill/>
          <a:ln w="9525">
            <a:noFill/>
            <a:miter lim="800000"/>
            <a:headEnd/>
            <a:tailEnd/>
          </a:ln>
          <a:effectLst/>
        </p:spPr>
        <p:txBody>
          <a:bodyPr/>
          <a:lstStyle/>
          <a:p>
            <a:pPr>
              <a:spcBef>
                <a:spcPct val="20000"/>
              </a:spcBef>
              <a:spcAft>
                <a:spcPct val="45000"/>
              </a:spcAft>
            </a:pPr>
            <a:r>
              <a:rPr lang="en-US" b="1" smtClean="0">
                <a:solidFill>
                  <a:srgbClr val="FFCC00"/>
                </a:solidFill>
              </a:rPr>
              <a:t>Nút Microsoft Office        </a:t>
            </a:r>
            <a:r>
              <a:rPr lang="en-US" smtClean="0">
                <a:solidFill>
                  <a:srgbClr val="FFCC00"/>
                </a:solidFill>
              </a:rPr>
              <a:t>là </a:t>
            </a:r>
            <a:r>
              <a:rPr lang="vi-VN" smtClean="0">
                <a:solidFill>
                  <a:srgbClr val="FFCC00"/>
                </a:solidFill>
              </a:rPr>
              <a:t>nơi</a:t>
            </a:r>
            <a:r>
              <a:rPr lang="en-US" smtClean="0">
                <a:solidFill>
                  <a:srgbClr val="FFCC00"/>
                </a:solidFill>
              </a:rPr>
              <a:t> để bắt đầu Word</a:t>
            </a:r>
            <a:r>
              <a:rPr lang="en-US">
                <a:solidFill>
                  <a:srgbClr val="FFCC00"/>
                </a:solidFill>
              </a:rPr>
              <a:t>.</a:t>
            </a:r>
          </a:p>
        </p:txBody>
      </p:sp>
      <p:sp>
        <p:nvSpPr>
          <p:cNvPr id="921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92171" name="Picture 11" descr="Button art"/>
          <p:cNvPicPr>
            <a:picLocks noChangeAspect="1" noChangeArrowheads="1"/>
          </p:cNvPicPr>
          <p:nvPr/>
        </p:nvPicPr>
        <p:blipFill>
          <a:blip r:embed="rId4"/>
          <a:srcRect/>
          <a:stretch>
            <a:fillRect/>
          </a:stretch>
        </p:blipFill>
        <p:spPr bwMode="auto">
          <a:xfrm>
            <a:off x="2621189" y="3976460"/>
            <a:ext cx="338138" cy="338138"/>
          </a:xfrm>
          <a:prstGeom prst="rect">
            <a:avLst/>
          </a:prstGeom>
          <a:noFill/>
        </p:spPr>
      </p:pic>
      <p:sp>
        <p:nvSpPr>
          <p:cNvPr id="92172" name="Rectangle 12"/>
          <p:cNvSpPr>
            <a:spLocks noChangeArrowheads="1"/>
          </p:cNvSpPr>
          <p:nvPr/>
        </p:nvSpPr>
        <p:spPr bwMode="auto">
          <a:xfrm>
            <a:off x="268288" y="4756150"/>
            <a:ext cx="5926137" cy="687388"/>
          </a:xfrm>
          <a:prstGeom prst="rect">
            <a:avLst/>
          </a:prstGeom>
          <a:noFill/>
          <a:ln w="9525">
            <a:noFill/>
            <a:miter lim="800000"/>
            <a:headEnd/>
            <a:tailEnd/>
          </a:ln>
          <a:effectLst/>
        </p:spPr>
        <p:txBody>
          <a:bodyPr/>
          <a:lstStyle/>
          <a:p>
            <a:pPr>
              <a:spcBef>
                <a:spcPct val="20000"/>
              </a:spcBef>
              <a:spcAft>
                <a:spcPct val="45000"/>
              </a:spcAft>
            </a:pPr>
            <a:r>
              <a:rPr lang="en-US" smtClean="0">
                <a:solidFill>
                  <a:srgbClr val="FFCC00"/>
                </a:solidFill>
              </a:rPr>
              <a:t>Khi bạn nhấn nó, một menu xuất hiện mà bạn dùng nó để tạo, mở hoặc lưu một tài liệu.</a:t>
            </a:r>
            <a:endParaRPr lang="en-US">
              <a:solidFill>
                <a:srgbClr val="FFCC00"/>
              </a:solidFill>
            </a:endParaRPr>
          </a:p>
        </p:txBody>
      </p:sp>
      <p:sp>
        <p:nvSpPr>
          <p:cNvPr id="11" name="TextBox 10"/>
          <p:cNvSpPr txBox="1"/>
          <p:nvPr/>
        </p:nvSpPr>
        <p:spPr>
          <a:xfrm>
            <a:off x="962964" y="1281380"/>
            <a:ext cx="813584" cy="353943"/>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Trang đầu</a:t>
            </a:r>
            <a:endParaRPr lang="vi-VN" sz="9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ct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8" name="TextBox 17"/>
          <p:cNvSpPr txBox="1"/>
          <p:nvPr/>
        </p:nvSpPr>
        <p:spPr>
          <a:xfrm>
            <a:off x="775837" y="1654295"/>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Mới</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775837" y="2102869"/>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Mở</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775837" y="2749850"/>
            <a:ext cx="857250" cy="215444"/>
          </a:xfrm>
          <a:prstGeom prst="rect">
            <a:avLst/>
          </a:prstGeom>
          <a:noFill/>
        </p:spPr>
        <p:txBody>
          <a:bodyPr wrap="square" rtlCol="0">
            <a:spAutoFit/>
          </a:bodyPr>
          <a:lstStyle/>
          <a:p>
            <a:r>
              <a:rPr lang="vi-VN" sz="800" b="1" smtClean="0">
                <a:solidFill>
                  <a:schemeClr val="accent1">
                    <a:lumMod val="75000"/>
                  </a:schemeClr>
                </a:solidFill>
                <a:latin typeface="Arial Unicode MS" pitchFamily="34" charset="-128"/>
                <a:ea typeface="Arial Unicode MS" pitchFamily="34" charset="-128"/>
                <a:cs typeface="Arial Unicode MS" pitchFamily="34" charset="-128"/>
              </a:rPr>
              <a:t>Phát hành</a:t>
            </a:r>
            <a:endParaRPr lang="vi-VN"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775837" y="3224303"/>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Đóng</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2335422" y="3570258"/>
            <a:ext cx="960228"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Tùy chọn Word</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3613150" y="3570258"/>
            <a:ext cx="946150"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Thoát khỏi Word</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1973654" y="1568032"/>
            <a:ext cx="1113347"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Tài liệu Gần đây</a:t>
            </a:r>
            <a:endParaRPr lang="vi-VN"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nodePh="1">
                                  <p:stCondLst>
                                    <p:cond delay="0"/>
                                  </p:stCondLst>
                                  <p:endCondLst>
                                    <p:cond evt="begin" delay="0">
                                      <p:tn val="5"/>
                                    </p:cond>
                                  </p:end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slide(fromTop)">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92165">
                                            <p:txEl>
                                              <p:pRg st="0" end="0"/>
                                            </p:txEl>
                                          </p:spTgt>
                                        </p:tgtEl>
                                        <p:attrNameLst>
                                          <p:attrName>style.visibility</p:attrName>
                                        </p:attrNameLst>
                                      </p:cBhvr>
                                      <p:to>
                                        <p:strVal val="visible"/>
                                      </p:to>
                                    </p:set>
                                    <p:animEffect transition="in" filter="slide(fromLeft)">
                                      <p:cBhvr>
                                        <p:cTn id="12" dur="500"/>
                                        <p:tgtEl>
                                          <p:spTgt spid="92165">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92171"/>
                                        </p:tgtEl>
                                        <p:attrNameLst>
                                          <p:attrName>style.visibility</p:attrName>
                                        </p:attrNameLst>
                                      </p:cBhvr>
                                      <p:to>
                                        <p:strVal val="visible"/>
                                      </p:to>
                                    </p:set>
                                    <p:animEffect transition="in" filter="dissolve">
                                      <p:cBhvr>
                                        <p:cTn id="16" dur="500"/>
                                        <p:tgtEl>
                                          <p:spTgt spid="9217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92172">
                                            <p:txEl>
                                              <p:pRg st="0" end="0"/>
                                            </p:txEl>
                                          </p:spTgt>
                                        </p:tgtEl>
                                        <p:attrNameLst>
                                          <p:attrName>style.visibility</p:attrName>
                                        </p:attrNameLst>
                                      </p:cBhvr>
                                      <p:to>
                                        <p:strVal val="visible"/>
                                      </p:to>
                                    </p:set>
                                    <p:animEffect transition="in" filter="slide(fromLeft)">
                                      <p:cBhvr>
                                        <p:cTn id="21" dur="500"/>
                                        <p:tgtEl>
                                          <p:spTgt spid="92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build="p" autoUpdateAnimBg="0"/>
      <p:bldP spid="9217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7090" name="Picture 2"/>
          <p:cNvPicPr>
            <a:picLocks noGrp="1" noChangeAspect="1" noChangeArrowheads="1"/>
          </p:cNvPicPr>
          <p:nvPr>
            <p:ph sz="half" idx="1"/>
          </p:nvPr>
        </p:nvPicPr>
        <p:blipFill>
          <a:blip r:embed="rId3"/>
          <a:srcRect/>
          <a:stretch>
            <a:fillRect/>
          </a:stretch>
        </p:blipFill>
        <p:spPr bwMode="auto">
          <a:xfrm>
            <a:off x="369626" y="949325"/>
            <a:ext cx="5613924" cy="2849563"/>
          </a:xfrm>
          <a:prstGeom prst="rect">
            <a:avLst/>
          </a:prstGeom>
          <a:noFill/>
          <a:ln w="9525">
            <a:noFill/>
            <a:miter lim="800000"/>
            <a:headEnd/>
            <a:tailEnd/>
          </a:ln>
          <a:effectLst/>
        </p:spPr>
      </p:pic>
      <p:sp>
        <p:nvSpPr>
          <p:cNvPr id="94210" name="Rectangle 2"/>
          <p:cNvSpPr>
            <a:spLocks noGrp="1" noChangeArrowheads="1"/>
          </p:cNvSpPr>
          <p:nvPr>
            <p:ph type="title"/>
          </p:nvPr>
        </p:nvSpPr>
        <p:spPr>
          <a:xfrm>
            <a:off x="268288" y="63500"/>
            <a:ext cx="8904287" cy="614363"/>
          </a:xfrm>
        </p:spPr>
        <p:txBody>
          <a:bodyPr/>
          <a:lstStyle/>
          <a:p>
            <a:r>
              <a:rPr lang="en-US" smtClean="0"/>
              <a:t>Các kiểu </a:t>
            </a:r>
            <a:r>
              <a:rPr lang="vi-VN" smtClean="0"/>
              <a:t>thì</a:t>
            </a:r>
            <a:r>
              <a:rPr lang="en-US" smtClean="0"/>
              <a:t> sao?</a:t>
            </a:r>
            <a:endParaRPr lang="en-US"/>
          </a:p>
        </p:txBody>
      </p:sp>
      <p:sp>
        <p:nvSpPr>
          <p:cNvPr id="94211" name="Rectangle 3"/>
          <p:cNvSpPr>
            <a:spLocks noChangeArrowheads="1"/>
          </p:cNvSpPr>
          <p:nvPr/>
        </p:nvSpPr>
        <p:spPr bwMode="auto">
          <a:xfrm>
            <a:off x="6107113" y="839788"/>
            <a:ext cx="3024187" cy="3071812"/>
          </a:xfrm>
          <a:prstGeom prst="rect">
            <a:avLst/>
          </a:prstGeom>
          <a:noFill/>
          <a:ln w="9525">
            <a:noFill/>
            <a:miter lim="800000"/>
            <a:headEnd/>
            <a:tailEnd/>
          </a:ln>
          <a:effectLst/>
        </p:spPr>
        <p:txBody>
          <a:bodyPr/>
          <a:lstStyle/>
          <a:p>
            <a:pPr>
              <a:spcBef>
                <a:spcPct val="20000"/>
              </a:spcBef>
              <a:spcAft>
                <a:spcPct val="75000"/>
              </a:spcAft>
            </a:pPr>
            <a:r>
              <a:rPr lang="vi-VN" sz="2000" smtClean="0"/>
              <a:t>Bạn q</a:t>
            </a:r>
            <a:r>
              <a:rPr lang="en-US" sz="2000" smtClean="0"/>
              <a:t>uan tâm </a:t>
            </a:r>
            <a:r>
              <a:rPr lang="vi-VN" sz="2000" smtClean="0"/>
              <a:t>nhiều</a:t>
            </a:r>
            <a:r>
              <a:rPr lang="en-US" sz="2000" smtClean="0"/>
              <a:t> đến </a:t>
            </a:r>
            <a:r>
              <a:rPr lang="vi-VN" sz="2000" smtClean="0"/>
              <a:t>phương pháp </a:t>
            </a:r>
            <a:r>
              <a:rPr lang="en-US" sz="2000" smtClean="0"/>
              <a:t>định dạng </a:t>
            </a:r>
            <a:r>
              <a:rPr lang="vi-VN" sz="2000" smtClean="0"/>
              <a:t>hiệu quả và thuyết phục </a:t>
            </a:r>
            <a:r>
              <a:rPr lang="en-US" sz="2000" smtClean="0"/>
              <a:t>hơn là </a:t>
            </a:r>
            <a:r>
              <a:rPr lang="vi-VN" sz="2000" smtClean="0"/>
              <a:t>đơn thuần</a:t>
            </a:r>
            <a:r>
              <a:rPr lang="en-US" sz="2000" smtClean="0"/>
              <a:t> các lệnh làm đậm và nghiêng?</a:t>
            </a:r>
            <a:endParaRPr lang="en-US" sz="2000"/>
          </a:p>
          <a:p>
            <a:pPr>
              <a:spcBef>
                <a:spcPct val="20000"/>
              </a:spcBef>
              <a:spcAft>
                <a:spcPct val="75000"/>
              </a:spcAft>
            </a:pPr>
            <a:r>
              <a:rPr lang="en-US" sz="2000" smtClean="0"/>
              <a:t>Bạn sẽ muốn biết về các kiểu trong Word mới.</a:t>
            </a:r>
            <a:endParaRPr lang="en-US" sz="2000"/>
          </a:p>
        </p:txBody>
      </p:sp>
      <p:sp>
        <p:nvSpPr>
          <p:cNvPr id="9421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4218" name="Rectangle 10"/>
          <p:cNvSpPr>
            <a:spLocks noChangeArrowheads="1"/>
          </p:cNvSpPr>
          <p:nvPr/>
        </p:nvSpPr>
        <p:spPr bwMode="auto">
          <a:xfrm>
            <a:off x="268288" y="3994150"/>
            <a:ext cx="5926137" cy="768350"/>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Bạn có thể chọn một </a:t>
            </a:r>
            <a:r>
              <a:rPr lang="en-US" b="1" smtClean="0">
                <a:solidFill>
                  <a:srgbClr val="FFCC00"/>
                </a:solidFill>
              </a:rPr>
              <a:t>Kiểu Nhanh </a:t>
            </a:r>
            <a:r>
              <a:rPr lang="en-US" smtClean="0">
                <a:solidFill>
                  <a:srgbClr val="FFCC00"/>
                </a:solidFill>
              </a:rPr>
              <a:t>tạo-sẵn hoặc áp dụng một kiểu mà bạn đã làm trước đây.</a:t>
            </a:r>
            <a:endParaRPr lang="en-US">
              <a:solidFill>
                <a:srgbClr val="FFCC00"/>
              </a:solidFill>
            </a:endParaRPr>
          </a:p>
        </p:txBody>
      </p:sp>
      <p:sp>
        <p:nvSpPr>
          <p:cNvPr id="12" name="TextBox 11"/>
          <p:cNvSpPr txBox="1"/>
          <p:nvPr/>
        </p:nvSpPr>
        <p:spPr>
          <a:xfrm>
            <a:off x="1756099" y="1824304"/>
            <a:ext cx="777551" cy="215444"/>
          </a:xfrm>
          <a:prstGeom prst="rect">
            <a:avLst/>
          </a:prstGeom>
          <a:noFill/>
        </p:spPr>
        <p:txBody>
          <a:bodyPr wrap="square" rtlCol="0">
            <a:spAutoFit/>
          </a:bodyPr>
          <a:lstStyle/>
          <a:p>
            <a:pPr algn="ctr"/>
            <a:r>
              <a:rPr lang="en-IE" sz="800" b="1" smtClean="0">
                <a:solidFill>
                  <a:srgbClr val="855D82">
                    <a:alpha val="83000"/>
                  </a:srgbClr>
                </a:solidFill>
                <a:latin typeface="Arial Unicode MS" pitchFamily="34" charset="-128"/>
                <a:ea typeface="Arial Unicode MS" pitchFamily="34" charset="-128"/>
                <a:cs typeface="Arial Unicode MS" pitchFamily="34" charset="-128"/>
              </a:rPr>
              <a:t>¶ Chuẩn</a:t>
            </a:r>
            <a:endParaRPr lang="en-US" sz="800" b="1" smtClean="0">
              <a:solidFill>
                <a:srgbClr val="855D82">
                  <a:alpha val="83000"/>
                </a:srgbClr>
              </a:solidFill>
              <a:latin typeface="Arial Unicode MS" pitchFamily="34" charset="-128"/>
              <a:ea typeface="Arial Unicode MS" pitchFamily="34" charset="-128"/>
              <a:cs typeface="Arial Unicode MS" pitchFamily="34" charset="-128"/>
            </a:endParaRPr>
          </a:p>
        </p:txBody>
      </p:sp>
      <p:sp>
        <p:nvSpPr>
          <p:cNvPr id="13" name="TextBox 12"/>
          <p:cNvSpPr txBox="1"/>
          <p:nvPr/>
        </p:nvSpPr>
        <p:spPr>
          <a:xfrm>
            <a:off x="2466975" y="1814780"/>
            <a:ext cx="1181100" cy="215444"/>
          </a:xfrm>
          <a:prstGeom prst="rect">
            <a:avLst/>
          </a:prstGeom>
          <a:noFill/>
        </p:spPr>
        <p:txBody>
          <a:bodyPr wrap="square" rtlCol="0">
            <a:spAutoFit/>
          </a:bodyPr>
          <a:lstStyle/>
          <a:p>
            <a:pPr algn="ctr"/>
            <a:r>
              <a:rPr lang="en-IE" sz="800" b="1" smtClean="0">
                <a:solidFill>
                  <a:srgbClr val="855D82">
                    <a:alpha val="83000"/>
                  </a:srgbClr>
                </a:solidFill>
                <a:latin typeface="Arial Unicode MS" pitchFamily="34" charset="-128"/>
                <a:ea typeface="Arial Unicode MS" pitchFamily="34" charset="-128"/>
                <a:cs typeface="Arial Unicode MS" pitchFamily="34" charset="-128"/>
              </a:rPr>
              <a:t>¶ Không dấu…</a:t>
            </a:r>
            <a:endParaRPr lang="en-US" sz="800" b="1" smtClean="0">
              <a:solidFill>
                <a:srgbClr val="855D82">
                  <a:alpha val="83000"/>
                </a:srgbClr>
              </a:solidFill>
              <a:latin typeface="Arial Unicode MS" pitchFamily="34" charset="-128"/>
              <a:ea typeface="Arial Unicode MS" pitchFamily="34" charset="-128"/>
              <a:cs typeface="Arial Unicode MS" pitchFamily="34" charset="-128"/>
            </a:endParaRPr>
          </a:p>
        </p:txBody>
      </p:sp>
      <p:sp>
        <p:nvSpPr>
          <p:cNvPr id="14" name="TextBox 13"/>
          <p:cNvSpPr txBox="1"/>
          <p:nvPr/>
        </p:nvSpPr>
        <p:spPr>
          <a:xfrm>
            <a:off x="3356299" y="1824305"/>
            <a:ext cx="806126" cy="215444"/>
          </a:xfrm>
          <a:prstGeom prst="rect">
            <a:avLst/>
          </a:prstGeom>
          <a:noFill/>
        </p:spPr>
        <p:txBody>
          <a:bodyPr wrap="square" rtlCol="0">
            <a:spAutoFit/>
          </a:bodyPr>
          <a:lstStyle/>
          <a:p>
            <a:pPr algn="ctr"/>
            <a:r>
              <a:rPr lang="en-IE" sz="800" b="1" smtClean="0">
                <a:solidFill>
                  <a:srgbClr val="855D82">
                    <a:alpha val="83000"/>
                  </a:srgbClr>
                </a:solidFill>
                <a:latin typeface="Arial Unicode MS" pitchFamily="34" charset="-128"/>
                <a:ea typeface="Arial Unicode MS" pitchFamily="34" charset="-128"/>
                <a:cs typeface="Arial Unicode MS" pitchFamily="34" charset="-128"/>
              </a:rPr>
              <a:t>Đầu đề1</a:t>
            </a:r>
            <a:endParaRPr lang="en-US" sz="800" b="1" smtClean="0">
              <a:solidFill>
                <a:srgbClr val="855D82">
                  <a:alpha val="83000"/>
                </a:srgbClr>
              </a:solidFill>
              <a:latin typeface="Arial Unicode MS" pitchFamily="34" charset="-128"/>
              <a:ea typeface="Arial Unicode MS" pitchFamily="34" charset="-128"/>
              <a:cs typeface="Arial Unicode MS" pitchFamily="34" charset="-128"/>
            </a:endParaRPr>
          </a:p>
        </p:txBody>
      </p:sp>
      <p:sp>
        <p:nvSpPr>
          <p:cNvPr id="15" name="TextBox 14"/>
          <p:cNvSpPr txBox="1"/>
          <p:nvPr/>
        </p:nvSpPr>
        <p:spPr>
          <a:xfrm>
            <a:off x="4146874" y="1814780"/>
            <a:ext cx="806126" cy="215444"/>
          </a:xfrm>
          <a:prstGeom prst="rect">
            <a:avLst/>
          </a:prstGeom>
          <a:noFill/>
        </p:spPr>
        <p:txBody>
          <a:bodyPr wrap="square" rtlCol="0">
            <a:spAutoFit/>
          </a:bodyPr>
          <a:lstStyle/>
          <a:p>
            <a:pPr algn="ctr"/>
            <a:r>
              <a:rPr lang="en-IE" sz="800" b="1" smtClean="0">
                <a:solidFill>
                  <a:srgbClr val="855D82">
                    <a:alpha val="83000"/>
                  </a:srgbClr>
                </a:solidFill>
                <a:latin typeface="Arial Unicode MS" pitchFamily="34" charset="-128"/>
                <a:ea typeface="Arial Unicode MS" pitchFamily="34" charset="-128"/>
                <a:cs typeface="Arial Unicode MS" pitchFamily="34" charset="-128"/>
              </a:rPr>
              <a:t>Đầu đề 2</a:t>
            </a:r>
            <a:endParaRPr lang="en-US" sz="800" b="1" smtClean="0">
              <a:solidFill>
                <a:srgbClr val="855D82">
                  <a:alpha val="83000"/>
                </a:srgb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2990849" y="2085975"/>
            <a:ext cx="866775"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Kiểu</a:t>
            </a:r>
            <a:endParaRPr lang="en-US" sz="90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slide(fromTop)">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slide(fromTop)">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4218">
                                            <p:txEl>
                                              <p:pRg st="0" end="0"/>
                                            </p:txEl>
                                          </p:spTgt>
                                        </p:tgtEl>
                                        <p:attrNameLst>
                                          <p:attrName>style.visibility</p:attrName>
                                        </p:attrNameLst>
                                      </p:cBhvr>
                                      <p:to>
                                        <p:strVal val="visible"/>
                                      </p:to>
                                    </p:set>
                                    <p:animEffect transition="in" filter="slide(fromLeft)">
                                      <p:cBhvr>
                                        <p:cTn id="17" dur="500"/>
                                        <p:tgtEl>
                                          <p:spTgt spid="94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P spid="9421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68288" y="63500"/>
            <a:ext cx="8904287" cy="614363"/>
          </a:xfrm>
        </p:spPr>
        <p:txBody>
          <a:bodyPr/>
          <a:lstStyle/>
          <a:p>
            <a:r>
              <a:rPr lang="en-US" smtClean="0"/>
              <a:t>Các kiểu </a:t>
            </a:r>
            <a:r>
              <a:rPr lang="vi-VN" smtClean="0"/>
              <a:t>thì</a:t>
            </a:r>
            <a:r>
              <a:rPr lang="en-US" smtClean="0"/>
              <a:t> sao?</a:t>
            </a:r>
            <a:endParaRPr lang="en-US"/>
          </a:p>
        </p:txBody>
      </p:sp>
      <p:sp>
        <p:nvSpPr>
          <p:cNvPr id="215043" name="Rectangle 3"/>
          <p:cNvSpPr>
            <a:spLocks noChangeArrowheads="1"/>
          </p:cNvSpPr>
          <p:nvPr/>
        </p:nvSpPr>
        <p:spPr bwMode="auto">
          <a:xfrm>
            <a:off x="6119813" y="839788"/>
            <a:ext cx="2744787" cy="1130300"/>
          </a:xfrm>
          <a:prstGeom prst="rect">
            <a:avLst/>
          </a:prstGeom>
          <a:noFill/>
          <a:ln w="9525">
            <a:noFill/>
            <a:miter lim="800000"/>
            <a:headEnd/>
            <a:tailEnd/>
          </a:ln>
          <a:effectLst/>
        </p:spPr>
        <p:txBody>
          <a:bodyPr/>
          <a:lstStyle/>
          <a:p>
            <a:pPr>
              <a:spcBef>
                <a:spcPct val="20000"/>
              </a:spcBef>
              <a:spcAft>
                <a:spcPct val="75000"/>
              </a:spcAft>
            </a:pPr>
            <a:r>
              <a:rPr lang="vi-VN" sz="2000" smtClean="0"/>
              <a:t>Bạn làm việc với các kiểu trên tab </a:t>
            </a:r>
            <a:r>
              <a:rPr lang="vi-VN" sz="2000" b="1" smtClean="0"/>
              <a:t>Trang đầu</a:t>
            </a:r>
            <a:r>
              <a:rPr lang="vi-VN" sz="2000" smtClean="0"/>
              <a:t>, trong nhóm </a:t>
            </a:r>
            <a:r>
              <a:rPr lang="vi-VN" sz="2000" b="1" smtClean="0"/>
              <a:t>Kiểu</a:t>
            </a:r>
            <a:r>
              <a:rPr lang="vi-VN" sz="2000" smtClean="0"/>
              <a:t>. </a:t>
            </a:r>
            <a:endParaRPr lang="vi-VN" sz="2000"/>
          </a:p>
        </p:txBody>
      </p:sp>
      <p:graphicFrame>
        <p:nvGraphicFramePr>
          <p:cNvPr id="215044" name="Object 4"/>
          <p:cNvGraphicFramePr>
            <a:graphicFrameLocks noChangeAspect="1"/>
          </p:cNvGraphicFramePr>
          <p:nvPr/>
        </p:nvGraphicFramePr>
        <p:xfrm>
          <a:off x="339725" y="4019550"/>
          <a:ext cx="269875" cy="303213"/>
        </p:xfrm>
        <a:graphic>
          <a:graphicData uri="http://schemas.openxmlformats.org/presentationml/2006/ole">
            <p:oleObj spid="_x0000_s215044" name="Visio" r:id="rId4" imgW="270231" imgH="303063" progId="">
              <p:embed/>
            </p:oleObj>
          </a:graphicData>
        </a:graphic>
      </p:graphicFrame>
      <p:sp>
        <p:nvSpPr>
          <p:cNvPr id="215045"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5046" name="Rectangle 6"/>
          <p:cNvSpPr>
            <a:spLocks noChangeArrowheads="1"/>
          </p:cNvSpPr>
          <p:nvPr/>
        </p:nvSpPr>
        <p:spPr bwMode="auto">
          <a:xfrm>
            <a:off x="676275" y="3965575"/>
            <a:ext cx="5940425" cy="2059025"/>
          </a:xfrm>
          <a:prstGeom prst="rect">
            <a:avLst/>
          </a:prstGeom>
          <a:noFill/>
          <a:ln w="9525" algn="ctr">
            <a:noFill/>
            <a:miter lim="800000"/>
            <a:headEnd/>
            <a:tailEnd/>
          </a:ln>
          <a:effectLst/>
        </p:spPr>
        <p:txBody>
          <a:bodyPr>
            <a:spAutoFit/>
          </a:bodyPr>
          <a:lstStyle/>
          <a:p>
            <a:pPr>
              <a:spcBef>
                <a:spcPct val="20000"/>
              </a:spcBef>
              <a:spcAft>
                <a:spcPct val="35000"/>
              </a:spcAft>
            </a:pPr>
            <a:r>
              <a:rPr lang="vi-VN" b="1" dirty="0" smtClean="0">
                <a:solidFill>
                  <a:srgbClr val="FFCC00"/>
                </a:solidFill>
              </a:rPr>
              <a:t>Kiểu Nhanh</a:t>
            </a:r>
            <a:r>
              <a:rPr lang="vi-VN" dirty="0" smtClean="0">
                <a:solidFill>
                  <a:srgbClr val="FFCC00"/>
                </a:solidFill>
              </a:rPr>
              <a:t> là các kiểu được tạo-sẵn, chuyên nghiệp có thể áp dụng nhanh và dễ dàng. Chúng có một diện mạo mới trong phiên bản này của Word. </a:t>
            </a:r>
          </a:p>
          <a:p>
            <a:pPr>
              <a:spcBef>
                <a:spcPct val="20000"/>
              </a:spcBef>
              <a:spcAft>
                <a:spcPct val="35000"/>
              </a:spcAft>
            </a:pPr>
            <a:r>
              <a:rPr lang="vi-VN" dirty="0" smtClean="0">
                <a:solidFill>
                  <a:srgbClr val="FFCC00"/>
                </a:solidFill>
              </a:rPr>
              <a:t>Bấm phím này để xem thêm một vài Kiểu Nhanh sẵn-dùng. </a:t>
            </a:r>
          </a:p>
          <a:p>
            <a:pPr>
              <a:spcBef>
                <a:spcPct val="20000"/>
              </a:spcBef>
              <a:spcAft>
                <a:spcPct val="35000"/>
              </a:spcAft>
            </a:pPr>
            <a:r>
              <a:rPr lang="vi-VN" dirty="0" smtClean="0">
                <a:solidFill>
                  <a:srgbClr val="FFCC00"/>
                </a:solidFill>
              </a:rPr>
              <a:t>Bấm vào Bộ khởi chạy Hộp thoại để mở ngăn </a:t>
            </a:r>
            <a:r>
              <a:rPr lang="vi-VN" b="1" dirty="0" smtClean="0">
                <a:solidFill>
                  <a:srgbClr val="FFCC00"/>
                </a:solidFill>
              </a:rPr>
              <a:t>Kiểu</a:t>
            </a:r>
            <a:r>
              <a:rPr lang="vi-VN" dirty="0" smtClean="0">
                <a:solidFill>
                  <a:srgbClr val="FFCC00"/>
                </a:solidFill>
              </a:rPr>
              <a:t>.</a:t>
            </a:r>
            <a:endParaRPr lang="vi-VN" dirty="0">
              <a:solidFill>
                <a:srgbClr val="FFCC00"/>
              </a:solidFill>
            </a:endParaRPr>
          </a:p>
        </p:txBody>
      </p:sp>
      <p:graphicFrame>
        <p:nvGraphicFramePr>
          <p:cNvPr id="215052" name="Object 12"/>
          <p:cNvGraphicFramePr>
            <a:graphicFrameLocks noChangeAspect="1"/>
          </p:cNvGraphicFramePr>
          <p:nvPr/>
        </p:nvGraphicFramePr>
        <p:xfrm>
          <a:off x="339725" y="4983163"/>
          <a:ext cx="269875" cy="303212"/>
        </p:xfrm>
        <a:graphic>
          <a:graphicData uri="http://schemas.openxmlformats.org/presentationml/2006/ole">
            <p:oleObj spid="_x0000_s215052" name="Visio" r:id="rId5" imgW="270231" imgH="303063" progId="">
              <p:embed/>
            </p:oleObj>
          </a:graphicData>
        </a:graphic>
      </p:graphicFrame>
      <p:graphicFrame>
        <p:nvGraphicFramePr>
          <p:cNvPr id="215053" name="Object 13"/>
          <p:cNvGraphicFramePr>
            <a:graphicFrameLocks noChangeAspect="1"/>
          </p:cNvGraphicFramePr>
          <p:nvPr/>
        </p:nvGraphicFramePr>
        <p:xfrm>
          <a:off x="339725" y="5673725"/>
          <a:ext cx="269875" cy="303213"/>
        </p:xfrm>
        <a:graphic>
          <a:graphicData uri="http://schemas.openxmlformats.org/presentationml/2006/ole">
            <p:oleObj spid="_x0000_s215053" name="Visio" r:id="rId6" imgW="270231" imgH="303063" progId="">
              <p:embed/>
            </p:oleObj>
          </a:graphicData>
        </a:graphic>
      </p:graphicFrame>
      <p:sp>
        <p:nvSpPr>
          <p:cNvPr id="215054" name="Rectangle 14"/>
          <p:cNvSpPr>
            <a:spLocks noChangeArrowheads="1"/>
          </p:cNvSpPr>
          <p:nvPr/>
        </p:nvSpPr>
        <p:spPr bwMode="auto">
          <a:xfrm>
            <a:off x="6107113" y="2247900"/>
            <a:ext cx="2744787" cy="1104900"/>
          </a:xfrm>
          <a:prstGeom prst="rect">
            <a:avLst/>
          </a:prstGeom>
          <a:noFill/>
          <a:ln w="9525">
            <a:noFill/>
            <a:miter lim="800000"/>
            <a:headEnd/>
            <a:tailEnd/>
          </a:ln>
          <a:effectLst/>
        </p:spPr>
        <p:txBody>
          <a:bodyPr/>
          <a:lstStyle/>
          <a:p>
            <a:pPr>
              <a:spcBef>
                <a:spcPct val="20000"/>
              </a:spcBef>
              <a:spcAft>
                <a:spcPct val="75000"/>
              </a:spcAft>
            </a:pPr>
            <a:r>
              <a:rPr lang="en-US" sz="2000" smtClean="0"/>
              <a:t>Hình ảnh cho thấy cách nhận được các kiểu bạn muốn. </a:t>
            </a:r>
            <a:endParaRPr lang="en-US" sz="2000"/>
          </a:p>
        </p:txBody>
      </p:sp>
      <p:pic>
        <p:nvPicPr>
          <p:cNvPr id="17" name="Picture 2"/>
          <p:cNvPicPr>
            <a:picLocks noChangeAspect="1" noChangeArrowheads="1"/>
          </p:cNvPicPr>
          <p:nvPr/>
        </p:nvPicPr>
        <p:blipFill>
          <a:blip r:embed="rId7"/>
          <a:srcRect/>
          <a:stretch>
            <a:fillRect/>
          </a:stretch>
        </p:blipFill>
        <p:spPr bwMode="auto">
          <a:xfrm>
            <a:off x="369626" y="949325"/>
            <a:ext cx="5613924" cy="2849563"/>
          </a:xfrm>
          <a:prstGeom prst="rect">
            <a:avLst/>
          </a:prstGeom>
          <a:noFill/>
          <a:ln w="9525">
            <a:noFill/>
            <a:miter lim="800000"/>
            <a:headEnd/>
            <a:tailEnd/>
          </a:ln>
          <a:effectLst/>
        </p:spPr>
      </p:pic>
      <p:sp>
        <p:nvSpPr>
          <p:cNvPr id="18" name="TextBox 17"/>
          <p:cNvSpPr txBox="1"/>
          <p:nvPr/>
        </p:nvSpPr>
        <p:spPr>
          <a:xfrm>
            <a:off x="1756099" y="1824304"/>
            <a:ext cx="777551" cy="215444"/>
          </a:xfrm>
          <a:prstGeom prst="rect">
            <a:avLst/>
          </a:prstGeom>
          <a:noFill/>
        </p:spPr>
        <p:txBody>
          <a:bodyPr wrap="square" rtlCol="0">
            <a:spAutoFit/>
          </a:bodyPr>
          <a:lstStyle/>
          <a:p>
            <a:pPr algn="ctr"/>
            <a:r>
              <a:rPr lang="en-IE" sz="800" b="1" smtClean="0">
                <a:solidFill>
                  <a:srgbClr val="855D82">
                    <a:alpha val="83000"/>
                  </a:srgbClr>
                </a:solidFill>
                <a:latin typeface="Arial Unicode MS" pitchFamily="34" charset="-128"/>
                <a:ea typeface="Arial Unicode MS" pitchFamily="34" charset="-128"/>
                <a:cs typeface="Arial Unicode MS" pitchFamily="34" charset="-128"/>
              </a:rPr>
              <a:t>¶ Chuẩn</a:t>
            </a:r>
            <a:endParaRPr lang="en-US" sz="800" b="1" smtClean="0">
              <a:solidFill>
                <a:srgbClr val="855D82">
                  <a:alpha val="83000"/>
                </a:srgb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2466975" y="1814780"/>
            <a:ext cx="1181100" cy="215444"/>
          </a:xfrm>
          <a:prstGeom prst="rect">
            <a:avLst/>
          </a:prstGeom>
          <a:noFill/>
        </p:spPr>
        <p:txBody>
          <a:bodyPr wrap="square" rtlCol="0">
            <a:spAutoFit/>
          </a:bodyPr>
          <a:lstStyle/>
          <a:p>
            <a:pPr algn="ctr"/>
            <a:r>
              <a:rPr lang="en-IE" sz="800" b="1" smtClean="0">
                <a:solidFill>
                  <a:srgbClr val="855D82">
                    <a:alpha val="83000"/>
                  </a:srgbClr>
                </a:solidFill>
                <a:latin typeface="Arial Unicode MS" pitchFamily="34" charset="-128"/>
                <a:ea typeface="Arial Unicode MS" pitchFamily="34" charset="-128"/>
                <a:cs typeface="Arial Unicode MS" pitchFamily="34" charset="-128"/>
              </a:rPr>
              <a:t>¶ Không dấu…</a:t>
            </a:r>
            <a:endParaRPr lang="en-US" sz="800" b="1" smtClean="0">
              <a:solidFill>
                <a:srgbClr val="855D82">
                  <a:alpha val="83000"/>
                </a:srgb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3356299" y="1824305"/>
            <a:ext cx="806126" cy="215444"/>
          </a:xfrm>
          <a:prstGeom prst="rect">
            <a:avLst/>
          </a:prstGeom>
          <a:noFill/>
        </p:spPr>
        <p:txBody>
          <a:bodyPr wrap="square" rtlCol="0">
            <a:spAutoFit/>
          </a:bodyPr>
          <a:lstStyle/>
          <a:p>
            <a:pPr algn="ctr"/>
            <a:r>
              <a:rPr lang="en-IE" sz="800" b="1" smtClean="0">
                <a:solidFill>
                  <a:srgbClr val="855D82">
                    <a:alpha val="83000"/>
                  </a:srgbClr>
                </a:solidFill>
                <a:latin typeface="Arial Unicode MS" pitchFamily="34" charset="-128"/>
                <a:ea typeface="Arial Unicode MS" pitchFamily="34" charset="-128"/>
                <a:cs typeface="Arial Unicode MS" pitchFamily="34" charset="-128"/>
              </a:rPr>
              <a:t>Đầu đề1</a:t>
            </a:r>
            <a:endParaRPr lang="en-US" sz="800" b="1" smtClean="0">
              <a:solidFill>
                <a:srgbClr val="855D82">
                  <a:alpha val="83000"/>
                </a:srgb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4146874" y="1814780"/>
            <a:ext cx="806126" cy="215444"/>
          </a:xfrm>
          <a:prstGeom prst="rect">
            <a:avLst/>
          </a:prstGeom>
          <a:noFill/>
        </p:spPr>
        <p:txBody>
          <a:bodyPr wrap="square" rtlCol="0">
            <a:spAutoFit/>
          </a:bodyPr>
          <a:lstStyle/>
          <a:p>
            <a:pPr algn="ctr"/>
            <a:r>
              <a:rPr lang="en-IE" sz="800" b="1" smtClean="0">
                <a:solidFill>
                  <a:srgbClr val="855D82">
                    <a:alpha val="83000"/>
                  </a:srgbClr>
                </a:solidFill>
                <a:latin typeface="Arial Unicode MS" pitchFamily="34" charset="-128"/>
                <a:ea typeface="Arial Unicode MS" pitchFamily="34" charset="-128"/>
                <a:cs typeface="Arial Unicode MS" pitchFamily="34" charset="-128"/>
              </a:rPr>
              <a:t>Đầu đề 2</a:t>
            </a:r>
            <a:endParaRPr lang="en-US" sz="800" b="1" smtClean="0">
              <a:solidFill>
                <a:srgbClr val="855D82">
                  <a:alpha val="83000"/>
                </a:srgb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2990849" y="2085975"/>
            <a:ext cx="866775"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Kiểu</a:t>
            </a:r>
            <a:endParaRPr lang="en-US" sz="90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slide(fromTop)">
                                      <p:cBhvr>
                                        <p:cTn id="7" dur="500"/>
                                        <p:tgtEl>
                                          <p:spTgt spid="215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5054">
                                            <p:txEl>
                                              <p:pRg st="0" end="0"/>
                                            </p:txEl>
                                          </p:spTgt>
                                        </p:tgtEl>
                                        <p:attrNameLst>
                                          <p:attrName>style.visibility</p:attrName>
                                        </p:attrNameLst>
                                      </p:cBhvr>
                                      <p:to>
                                        <p:strVal val="visible"/>
                                      </p:to>
                                    </p:set>
                                    <p:animEffect transition="in" filter="slide(fromTop)">
                                      <p:cBhvr>
                                        <p:cTn id="12" dur="500"/>
                                        <p:tgtEl>
                                          <p:spTgt spid="2150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5044"/>
                                        </p:tgtEl>
                                        <p:attrNameLst>
                                          <p:attrName>style.visibility</p:attrName>
                                        </p:attrNameLst>
                                      </p:cBhvr>
                                      <p:to>
                                        <p:strVal val="visible"/>
                                      </p:to>
                                    </p:set>
                                    <p:animEffect transition="in" filter="dissolve">
                                      <p:cBhvr>
                                        <p:cTn id="17" dur="500"/>
                                        <p:tgtEl>
                                          <p:spTgt spid="215044"/>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15052"/>
                                        </p:tgtEl>
                                        <p:attrNameLst>
                                          <p:attrName>style.visibility</p:attrName>
                                        </p:attrNameLst>
                                      </p:cBhvr>
                                      <p:to>
                                        <p:strVal val="visible"/>
                                      </p:to>
                                    </p:set>
                                    <p:animEffect transition="in" filter="dissolve">
                                      <p:cBhvr>
                                        <p:cTn id="21" dur="500"/>
                                        <p:tgtEl>
                                          <p:spTgt spid="215052"/>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215053"/>
                                        </p:tgtEl>
                                        <p:attrNameLst>
                                          <p:attrName>style.visibility</p:attrName>
                                        </p:attrNameLst>
                                      </p:cBhvr>
                                      <p:to>
                                        <p:strVal val="visible"/>
                                      </p:to>
                                    </p:set>
                                    <p:animEffect transition="in" filter="dissolve">
                                      <p:cBhvr>
                                        <p:cTn id="25" dur="500"/>
                                        <p:tgtEl>
                                          <p:spTgt spid="21505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15046">
                                            <p:txEl>
                                              <p:pRg st="0" end="0"/>
                                            </p:txEl>
                                          </p:spTgt>
                                        </p:tgtEl>
                                        <p:attrNameLst>
                                          <p:attrName>style.visibility</p:attrName>
                                        </p:attrNameLst>
                                      </p:cBhvr>
                                      <p:to>
                                        <p:strVal val="visible"/>
                                      </p:to>
                                    </p:set>
                                    <p:animEffect transition="in" filter="checkerboard(across)">
                                      <p:cBhvr>
                                        <p:cTn id="30" dur="500"/>
                                        <p:tgtEl>
                                          <p:spTgt spid="21504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15046">
                                            <p:txEl>
                                              <p:pRg st="1" end="1"/>
                                            </p:txEl>
                                          </p:spTgt>
                                        </p:tgtEl>
                                        <p:attrNameLst>
                                          <p:attrName>style.visibility</p:attrName>
                                        </p:attrNameLst>
                                      </p:cBhvr>
                                      <p:to>
                                        <p:strVal val="visible"/>
                                      </p:to>
                                    </p:set>
                                    <p:animEffect transition="in" filter="checkerboard(across)">
                                      <p:cBhvr>
                                        <p:cTn id="35" dur="500"/>
                                        <p:tgtEl>
                                          <p:spTgt spid="21504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15046">
                                            <p:txEl>
                                              <p:pRg st="2" end="2"/>
                                            </p:txEl>
                                          </p:spTgt>
                                        </p:tgtEl>
                                        <p:attrNameLst>
                                          <p:attrName>style.visibility</p:attrName>
                                        </p:attrNameLst>
                                      </p:cBhvr>
                                      <p:to>
                                        <p:strVal val="visible"/>
                                      </p:to>
                                    </p:set>
                                    <p:animEffect transition="in" filter="checkerboard(across)">
                                      <p:cBhvr>
                                        <p:cTn id="40" dur="500"/>
                                        <p:tgtEl>
                                          <p:spTgt spid="2150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advAuto="0"/>
      <p:bldP spid="215046" grpId="0" build="p" autoUpdateAnimBg="0"/>
      <p:bldP spid="21505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7809" name="Picture 1"/>
          <p:cNvPicPr>
            <a:picLocks noChangeAspect="1" noChangeArrowheads="1"/>
          </p:cNvPicPr>
          <p:nvPr/>
        </p:nvPicPr>
        <p:blipFill>
          <a:blip r:embed="rId3"/>
          <a:srcRect/>
          <a:stretch>
            <a:fillRect/>
          </a:stretch>
        </p:blipFill>
        <p:spPr bwMode="auto">
          <a:xfrm>
            <a:off x="357517" y="990600"/>
            <a:ext cx="5684180" cy="2895600"/>
          </a:xfrm>
          <a:prstGeom prst="rect">
            <a:avLst/>
          </a:prstGeom>
          <a:noFill/>
          <a:ln w="9525">
            <a:noFill/>
            <a:miter lim="800000"/>
            <a:headEnd/>
            <a:tailEnd/>
          </a:ln>
          <a:effectLst/>
        </p:spPr>
      </p:pic>
      <p:sp>
        <p:nvSpPr>
          <p:cNvPr id="217090" name="Rectangle 2"/>
          <p:cNvSpPr>
            <a:spLocks noGrp="1" noChangeArrowheads="1"/>
          </p:cNvSpPr>
          <p:nvPr>
            <p:ph type="title"/>
          </p:nvPr>
        </p:nvSpPr>
        <p:spPr>
          <a:xfrm>
            <a:off x="254000" y="63500"/>
            <a:ext cx="8904288" cy="614363"/>
          </a:xfrm>
        </p:spPr>
        <p:txBody>
          <a:bodyPr/>
          <a:lstStyle/>
          <a:p>
            <a:r>
              <a:rPr lang="en-US" smtClean="0"/>
              <a:t>B</a:t>
            </a:r>
            <a:r>
              <a:rPr lang="vi-VN" smtClean="0"/>
              <a:t>út Định dạng</a:t>
            </a:r>
            <a:endParaRPr lang="en-US"/>
          </a:p>
        </p:txBody>
      </p:sp>
      <p:sp>
        <p:nvSpPr>
          <p:cNvPr id="217091"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smtClean="0"/>
              <a:t>Một lệnh định dạng tốc độ-cao </a:t>
            </a:r>
            <a:r>
              <a:rPr lang="vi-VN" sz="2000" smtClean="0"/>
              <a:t>khác</a:t>
            </a:r>
            <a:r>
              <a:rPr lang="en-US" sz="2000" smtClean="0"/>
              <a:t> là </a:t>
            </a:r>
            <a:r>
              <a:rPr lang="en-US" sz="2000" b="1" smtClean="0"/>
              <a:t>B</a:t>
            </a:r>
            <a:r>
              <a:rPr lang="vi-VN" sz="2000" b="1" smtClean="0"/>
              <a:t>út Định dạng</a:t>
            </a:r>
            <a:r>
              <a:rPr lang="en-US" sz="2000" b="1" smtClean="0"/>
              <a:t>. </a:t>
            </a:r>
            <a:endParaRPr lang="en-US" sz="2000" b="1"/>
          </a:p>
          <a:p>
            <a:pPr>
              <a:spcBef>
                <a:spcPct val="20000"/>
              </a:spcBef>
              <a:spcAft>
                <a:spcPct val="75000"/>
              </a:spcAft>
            </a:pPr>
            <a:r>
              <a:rPr lang="en-US" sz="2000" smtClean="0"/>
              <a:t>Nó nằm ở phía ng</a:t>
            </a:r>
            <a:r>
              <a:rPr lang="vi-VN" sz="2000" smtClean="0"/>
              <a:t>oài  cùng bên </a:t>
            </a:r>
            <a:r>
              <a:rPr lang="en-US" sz="2000" smtClean="0"/>
              <a:t>trái của tab </a:t>
            </a:r>
            <a:r>
              <a:rPr lang="vi-VN" sz="2000" b="1" smtClean="0"/>
              <a:t>Trang đầu</a:t>
            </a:r>
            <a:r>
              <a:rPr lang="en-US" sz="2000" smtClean="0"/>
              <a:t> trong nhóm </a:t>
            </a:r>
            <a:r>
              <a:rPr lang="en-US" sz="2000" b="1" smtClean="0"/>
              <a:t>Bảng tạm</a:t>
            </a:r>
            <a:r>
              <a:rPr lang="en-US" sz="2000" smtClean="0"/>
              <a:t>. </a:t>
            </a:r>
            <a:endParaRPr lang="en-US" sz="2000"/>
          </a:p>
        </p:txBody>
      </p:sp>
      <p:sp>
        <p:nvSpPr>
          <p:cNvPr id="21709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17095" name="Rectangle 7"/>
          <p:cNvSpPr>
            <a:spLocks noChangeArrowheads="1"/>
          </p:cNvSpPr>
          <p:nvPr/>
        </p:nvSpPr>
        <p:spPr bwMode="auto">
          <a:xfrm>
            <a:off x="254000" y="4019550"/>
            <a:ext cx="5934075" cy="2066925"/>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Trong trường hợp bạn không quen với Bút Định dạng, đó là một cách nhanh để tạo bản sao định dạng từ phần này của văn bản sang phần khác. </a:t>
            </a:r>
          </a:p>
          <a:p>
            <a:pPr>
              <a:spcBef>
                <a:spcPct val="20000"/>
              </a:spcBef>
              <a:spcAft>
                <a:spcPct val="75000"/>
              </a:spcAft>
            </a:pPr>
            <a:r>
              <a:rPr lang="vi-VN" dirty="0" smtClean="0">
                <a:solidFill>
                  <a:srgbClr val="FFCC00"/>
                </a:solidFill>
              </a:rPr>
              <a:t>Để dùng Bút Định dạng, đặt con chạy trong văn bản mà bạn muốn sao định dạng của nó rồi bấm vào nút </a:t>
            </a:r>
            <a:r>
              <a:rPr lang="vi-VN" b="1" dirty="0" smtClean="0">
                <a:solidFill>
                  <a:srgbClr val="FFCC00"/>
                </a:solidFill>
              </a:rPr>
              <a:t>Bút Định dạng</a:t>
            </a:r>
            <a:r>
              <a:rPr lang="vi-VN" dirty="0" smtClean="0">
                <a:solidFill>
                  <a:srgbClr val="FFCC00"/>
                </a:solidFill>
              </a:rPr>
              <a:t>.</a:t>
            </a:r>
            <a:endParaRPr lang="vi-VN" dirty="0">
              <a:solidFill>
                <a:srgbClr val="FFCC00"/>
              </a:solidFill>
            </a:endParaRPr>
          </a:p>
        </p:txBody>
      </p:sp>
      <p:sp>
        <p:nvSpPr>
          <p:cNvPr id="18" name="TextBox 17"/>
          <p:cNvSpPr txBox="1"/>
          <p:nvPr/>
        </p:nvSpPr>
        <p:spPr>
          <a:xfrm>
            <a:off x="1019174" y="1343025"/>
            <a:ext cx="741531" cy="215444"/>
          </a:xfrm>
          <a:prstGeom prst="rect">
            <a:avLst/>
          </a:prstGeom>
          <a:noFill/>
        </p:spPr>
        <p:txBody>
          <a:bodyPr wrap="square" rtlCol="0">
            <a:spAutoFit/>
          </a:bodyPr>
          <a:lstStyle/>
          <a:p>
            <a:pPr algn="ctr"/>
            <a:r>
              <a:rPr lang="en-IE" sz="800" smtClean="0">
                <a:solidFill>
                  <a:schemeClr val="accent1">
                    <a:lumMod val="75000"/>
                  </a:schemeClr>
                </a:solidFill>
                <a:latin typeface="Arial Unicode MS" pitchFamily="34" charset="-128"/>
                <a:ea typeface="Arial Unicode MS" pitchFamily="34" charset="-128"/>
                <a:cs typeface="Arial Unicode MS" pitchFamily="34" charset="-128"/>
              </a:rPr>
              <a:t>Trang </a:t>
            </a:r>
            <a:r>
              <a:rPr lang="vi-VN" sz="800" smtClean="0">
                <a:solidFill>
                  <a:schemeClr val="accent1">
                    <a:lumMod val="75000"/>
                  </a:schemeClr>
                </a:solidFill>
                <a:latin typeface="Arial Unicode MS" pitchFamily="34" charset="-128"/>
                <a:ea typeface="Arial Unicode MS" pitchFamily="34" charset="-128"/>
                <a:cs typeface="Arial Unicode MS" pitchFamily="34" charset="-128"/>
              </a:rPr>
              <a:t>đầu</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2066925" y="2200275"/>
            <a:ext cx="6286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Phông</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4533900" y="2200275"/>
            <a:ext cx="7429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Đoạn văn</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428624" y="2190750"/>
            <a:ext cx="682625"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Bảng tạm</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29" name="Rectangle 28"/>
          <p:cNvSpPr/>
          <p:nvPr/>
        </p:nvSpPr>
        <p:spPr>
          <a:xfrm>
            <a:off x="885825" y="2009775"/>
            <a:ext cx="238125" cy="1809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slide(fromTop)">
                                      <p:cBhvr>
                                        <p:cTn id="7" dur="500"/>
                                        <p:tgtEl>
                                          <p:spTgt spid="217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slide(fromTop)">
                                      <p:cBhvr>
                                        <p:cTn id="12" dur="500"/>
                                        <p:tgtEl>
                                          <p:spTgt spid="217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17095">
                                            <p:txEl>
                                              <p:pRg st="0" end="0"/>
                                            </p:txEl>
                                          </p:spTgt>
                                        </p:tgtEl>
                                        <p:attrNameLst>
                                          <p:attrName>style.visibility</p:attrName>
                                        </p:attrNameLst>
                                      </p:cBhvr>
                                      <p:to>
                                        <p:strVal val="visible"/>
                                      </p:to>
                                    </p:set>
                                    <p:animEffect transition="in" filter="slide(fromLeft)">
                                      <p:cBhvr>
                                        <p:cTn id="17" dur="500"/>
                                        <p:tgtEl>
                                          <p:spTgt spid="2170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17095">
                                            <p:txEl>
                                              <p:pRg st="1" end="1"/>
                                            </p:txEl>
                                          </p:spTgt>
                                        </p:tgtEl>
                                        <p:attrNameLst>
                                          <p:attrName>style.visibility</p:attrName>
                                        </p:attrNameLst>
                                      </p:cBhvr>
                                      <p:to>
                                        <p:strVal val="visible"/>
                                      </p:to>
                                    </p:set>
                                    <p:animEffect transition="in" filter="slide(fromLeft)">
                                      <p:cBhvr>
                                        <p:cTn id="22" dur="500"/>
                                        <p:tgtEl>
                                          <p:spTgt spid="2170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P spid="21709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68288" y="63500"/>
            <a:ext cx="8904287" cy="614363"/>
          </a:xfrm>
        </p:spPr>
        <p:txBody>
          <a:bodyPr/>
          <a:lstStyle/>
          <a:p>
            <a:r>
              <a:rPr lang="en-US" smtClean="0"/>
              <a:t>Thu phóng</a:t>
            </a:r>
            <a:endParaRPr lang="en-US"/>
          </a:p>
        </p:txBody>
      </p:sp>
      <p:sp>
        <p:nvSpPr>
          <p:cNvPr id="221187"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smtClean="0"/>
              <a:t>Sau khi bạn chèn một cái gì đó, bạn có thể cần xem cận cảnh hơn về chi tiết. </a:t>
            </a:r>
            <a:endParaRPr lang="en-US" sz="2000"/>
          </a:p>
          <a:p>
            <a:pPr>
              <a:spcBef>
                <a:spcPct val="20000"/>
              </a:spcBef>
              <a:spcAft>
                <a:spcPct val="75000"/>
              </a:spcAft>
            </a:pPr>
            <a:r>
              <a:rPr lang="en-US" sz="2000" smtClean="0"/>
              <a:t>Do vậy, dứt khoát bạn muốn biết tìm điều khiển thu phóng ở đâu.</a:t>
            </a:r>
            <a:endParaRPr lang="en-US" sz="2000"/>
          </a:p>
        </p:txBody>
      </p:sp>
      <p:sp>
        <p:nvSpPr>
          <p:cNvPr id="22118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1191" name="Rectangle 7"/>
          <p:cNvSpPr>
            <a:spLocks noChangeArrowheads="1"/>
          </p:cNvSpPr>
          <p:nvPr/>
        </p:nvSpPr>
        <p:spPr bwMode="auto">
          <a:xfrm>
            <a:off x="268288" y="4019550"/>
            <a:ext cx="5934075" cy="819150"/>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Nhìn vào góc phải bên dưới. Kéo con trượt về phía phải để phóng to, và kéo nó về phía trái để thu nhỏ.</a:t>
            </a:r>
            <a:endParaRPr lang="en-US" i="1">
              <a:solidFill>
                <a:srgbClr val="FFCC00"/>
              </a:solidFill>
            </a:endParaRPr>
          </a:p>
        </p:txBody>
      </p:sp>
      <p:pic>
        <p:nvPicPr>
          <p:cNvPr id="265218" name="Picture 2"/>
          <p:cNvPicPr>
            <a:picLocks noGrp="1" noChangeAspect="1" noChangeArrowheads="1"/>
          </p:cNvPicPr>
          <p:nvPr>
            <p:ph sz="half" idx="1"/>
          </p:nvPr>
        </p:nvPicPr>
        <p:blipFill>
          <a:blip r:embed="rId3"/>
          <a:srcRect/>
          <a:stretch>
            <a:fillRect/>
          </a:stretch>
        </p:blipFill>
        <p:spPr bwMode="auto">
          <a:xfrm>
            <a:off x="352698" y="1101725"/>
            <a:ext cx="5647779" cy="2287588"/>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slide(fromTop)">
                                      <p:cBhvr>
                                        <p:cTn id="7" dur="500"/>
                                        <p:tgtEl>
                                          <p:spTgt spid="221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1187">
                                            <p:txEl>
                                              <p:pRg st="1" end="1"/>
                                            </p:txEl>
                                          </p:spTgt>
                                        </p:tgtEl>
                                        <p:attrNameLst>
                                          <p:attrName>style.visibility</p:attrName>
                                        </p:attrNameLst>
                                      </p:cBhvr>
                                      <p:to>
                                        <p:strVal val="visible"/>
                                      </p:to>
                                    </p:set>
                                    <p:animEffect transition="in" filter="slide(fromTop)">
                                      <p:cBhvr>
                                        <p:cTn id="12" dur="500"/>
                                        <p:tgtEl>
                                          <p:spTgt spid="221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1191">
                                            <p:txEl>
                                              <p:pRg st="0" end="0"/>
                                            </p:txEl>
                                          </p:spTgt>
                                        </p:tgtEl>
                                        <p:attrNameLst>
                                          <p:attrName>style.visibility</p:attrName>
                                        </p:attrNameLst>
                                      </p:cBhvr>
                                      <p:to>
                                        <p:strVal val="visible"/>
                                      </p:to>
                                    </p:set>
                                    <p:animEffect transition="in" filter="slide(fromLeft)">
                                      <p:cBhvr>
                                        <p:cTn id="17" dur="500"/>
                                        <p:tgtEl>
                                          <p:spTgt spid="2211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autoUpdateAnimBg="0"/>
      <p:bldP spid="22119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3713" name="Picture 1"/>
          <p:cNvPicPr>
            <a:picLocks noChangeAspect="1" noChangeArrowheads="1"/>
          </p:cNvPicPr>
          <p:nvPr/>
        </p:nvPicPr>
        <p:blipFill>
          <a:blip r:embed="rId3"/>
          <a:srcRect/>
          <a:stretch>
            <a:fillRect/>
          </a:stretch>
        </p:blipFill>
        <p:spPr bwMode="auto">
          <a:xfrm>
            <a:off x="369889" y="913694"/>
            <a:ext cx="5583236" cy="2839862"/>
          </a:xfrm>
          <a:prstGeom prst="rect">
            <a:avLst/>
          </a:prstGeom>
          <a:noFill/>
          <a:ln w="9525">
            <a:noFill/>
            <a:miter lim="800000"/>
            <a:headEnd/>
            <a:tailEnd/>
          </a:ln>
          <a:effectLst/>
        </p:spPr>
      </p:pic>
      <p:sp>
        <p:nvSpPr>
          <p:cNvPr id="225282" name="Rectangle 2"/>
          <p:cNvSpPr>
            <a:spLocks noGrp="1" noChangeArrowheads="1"/>
          </p:cNvSpPr>
          <p:nvPr>
            <p:ph type="title"/>
          </p:nvPr>
        </p:nvSpPr>
        <p:spPr>
          <a:xfrm>
            <a:off x="254000" y="63500"/>
            <a:ext cx="8904288" cy="614363"/>
          </a:xfrm>
        </p:spPr>
        <p:txBody>
          <a:bodyPr/>
          <a:lstStyle/>
          <a:p>
            <a:r>
              <a:rPr lang="en-US" smtClean="0"/>
              <a:t>Sẵn sàng để in?</a:t>
            </a:r>
            <a:endParaRPr lang="en-US"/>
          </a:p>
        </p:txBody>
      </p:sp>
      <p:sp>
        <p:nvSpPr>
          <p:cNvPr id="225283"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smtClean="0"/>
              <a:t>Bạn sẵn sàng để in?</a:t>
            </a:r>
            <a:endParaRPr lang="en-US" sz="2000"/>
          </a:p>
          <a:p>
            <a:pPr>
              <a:spcBef>
                <a:spcPct val="20000"/>
              </a:spcBef>
              <a:spcAft>
                <a:spcPct val="75000"/>
              </a:spcAft>
            </a:pPr>
            <a:r>
              <a:rPr lang="en-US" sz="2000" smtClean="0"/>
              <a:t>Trước tiên, </a:t>
            </a:r>
            <a:r>
              <a:rPr lang="vi-VN" sz="2000" smtClean="0"/>
              <a:t>hãy kiểm tra cách bố trí các trang trước khi in chúng</a:t>
            </a:r>
            <a:r>
              <a:rPr lang="en-US" sz="2000" smtClean="0"/>
              <a:t>.</a:t>
            </a:r>
            <a:endParaRPr lang="en-US" sz="2000"/>
          </a:p>
          <a:p>
            <a:pPr>
              <a:spcBef>
                <a:spcPct val="20000"/>
              </a:spcBef>
              <a:spcAft>
                <a:spcPct val="75000"/>
              </a:spcAft>
            </a:pPr>
            <a:endParaRPr lang="en-US" sz="2000"/>
          </a:p>
        </p:txBody>
      </p:sp>
      <p:sp>
        <p:nvSpPr>
          <p:cNvPr id="22528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5287" name="Rectangle 7"/>
          <p:cNvSpPr>
            <a:spLocks noChangeArrowheads="1"/>
          </p:cNvSpPr>
          <p:nvPr/>
        </p:nvSpPr>
        <p:spPr bwMode="auto">
          <a:xfrm>
            <a:off x="254000" y="4019550"/>
            <a:ext cx="5934075" cy="1614488"/>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Mọi thứ bạn cần nằm ở trên tab </a:t>
            </a:r>
            <a:r>
              <a:rPr lang="en-US" b="1" smtClean="0">
                <a:solidFill>
                  <a:srgbClr val="FFCC00"/>
                </a:solidFill>
              </a:rPr>
              <a:t>Bố trí Trang</a:t>
            </a:r>
            <a:r>
              <a:rPr lang="en-US" smtClean="0">
                <a:solidFill>
                  <a:srgbClr val="FFCC00"/>
                </a:solidFill>
              </a:rPr>
              <a:t>. </a:t>
            </a:r>
            <a:endParaRPr lang="en-US">
              <a:solidFill>
                <a:srgbClr val="FFCC00"/>
              </a:solidFill>
            </a:endParaRPr>
          </a:p>
          <a:p>
            <a:pPr>
              <a:spcBef>
                <a:spcPct val="20000"/>
              </a:spcBef>
              <a:spcAft>
                <a:spcPct val="75000"/>
              </a:spcAft>
            </a:pPr>
            <a:r>
              <a:rPr lang="en-US" smtClean="0">
                <a:solidFill>
                  <a:srgbClr val="FFCC00"/>
                </a:solidFill>
              </a:rPr>
              <a:t>Nhóm</a:t>
            </a:r>
            <a:r>
              <a:rPr lang="en-US" b="1" smtClean="0">
                <a:solidFill>
                  <a:srgbClr val="FFCC00"/>
                </a:solidFill>
              </a:rPr>
              <a:t> Thiết đặt Trang </a:t>
            </a:r>
            <a:r>
              <a:rPr lang="en-US" smtClean="0">
                <a:solidFill>
                  <a:srgbClr val="FFCC00"/>
                </a:solidFill>
              </a:rPr>
              <a:t>chứa </a:t>
            </a:r>
            <a:r>
              <a:rPr lang="vi-VN" b="1" smtClean="0">
                <a:solidFill>
                  <a:srgbClr val="FFCC00"/>
                </a:solidFill>
              </a:rPr>
              <a:t>Kích c</a:t>
            </a:r>
            <a:r>
              <a:rPr lang="en-US" b="1" smtClean="0">
                <a:solidFill>
                  <a:srgbClr val="FFCC00"/>
                </a:solidFill>
              </a:rPr>
              <a:t>ỡ </a:t>
            </a:r>
            <a:r>
              <a:rPr lang="en-US" smtClean="0">
                <a:solidFill>
                  <a:srgbClr val="FFCC00"/>
                </a:solidFill>
              </a:rPr>
              <a:t>(8.5 </a:t>
            </a:r>
            <a:r>
              <a:rPr lang="en-US">
                <a:solidFill>
                  <a:srgbClr val="FFCC00"/>
                </a:solidFill>
              </a:rPr>
              <a:t>x 11, A4, </a:t>
            </a:r>
            <a:r>
              <a:rPr lang="en-US" smtClean="0">
                <a:solidFill>
                  <a:srgbClr val="FFCC00"/>
                </a:solidFill>
              </a:rPr>
              <a:t>v.v…), </a:t>
            </a:r>
            <a:r>
              <a:rPr lang="en-US" b="1" smtClean="0">
                <a:solidFill>
                  <a:srgbClr val="FFCC00"/>
                </a:solidFill>
              </a:rPr>
              <a:t>Hướng giấy </a:t>
            </a:r>
            <a:r>
              <a:rPr lang="en-US" smtClean="0">
                <a:solidFill>
                  <a:srgbClr val="FFCC00"/>
                </a:solidFill>
              </a:rPr>
              <a:t>(khổ ngang và dọc) và </a:t>
            </a:r>
            <a:r>
              <a:rPr lang="en-US" b="1" smtClean="0">
                <a:solidFill>
                  <a:srgbClr val="FFCC00"/>
                </a:solidFill>
              </a:rPr>
              <a:t>Lề</a:t>
            </a:r>
            <a:r>
              <a:rPr lang="en-US" smtClean="0">
                <a:solidFill>
                  <a:srgbClr val="FFCC00"/>
                </a:solidFill>
              </a:rPr>
              <a:t>.</a:t>
            </a:r>
            <a:endParaRPr lang="en-US">
              <a:solidFill>
                <a:srgbClr val="FFCC00"/>
              </a:solidFill>
            </a:endParaRPr>
          </a:p>
        </p:txBody>
      </p:sp>
      <p:sp>
        <p:nvSpPr>
          <p:cNvPr id="18" name="TextBox 17"/>
          <p:cNvSpPr txBox="1"/>
          <p:nvPr/>
        </p:nvSpPr>
        <p:spPr>
          <a:xfrm>
            <a:off x="2211237" y="1285875"/>
            <a:ext cx="790575" cy="215444"/>
          </a:xfrm>
          <a:prstGeom prst="rect">
            <a:avLst/>
          </a:prstGeom>
          <a:noFill/>
        </p:spPr>
        <p:txBody>
          <a:bodyPr wrap="square" rtlCol="0">
            <a:spAutoFit/>
          </a:bodyPr>
          <a:lstStyle/>
          <a:p>
            <a:pPr algn="ctr"/>
            <a:r>
              <a:rPr lang="en-IE" sz="800" smtClean="0">
                <a:solidFill>
                  <a:schemeClr val="accent6">
                    <a:lumMod val="60000"/>
                    <a:lumOff val="40000"/>
                  </a:schemeClr>
                </a:solidFill>
                <a:latin typeface="Arial Unicode MS" pitchFamily="34" charset="-128"/>
                <a:ea typeface="Arial Unicode MS" pitchFamily="34" charset="-128"/>
                <a:cs typeface="Arial Unicode MS" pitchFamily="34" charset="-128"/>
              </a:rPr>
              <a:t>Bố trí Trang</a:t>
            </a:r>
            <a:endParaRPr lang="en-US" sz="900">
              <a:solidFill>
                <a:schemeClr val="accent6">
                  <a:lumMod val="60000"/>
                  <a:lumOff val="40000"/>
                </a:schemeClr>
              </a:solidFill>
              <a:latin typeface="Arial Unicode MS" pitchFamily="34" charset="-128"/>
              <a:ea typeface="Arial Unicode MS" pitchFamily="34" charset="-128"/>
              <a:cs typeface="Arial Unicode MS" pitchFamily="34" charset="-128"/>
            </a:endParaRPr>
          </a:p>
        </p:txBody>
      </p:sp>
      <p:sp>
        <p:nvSpPr>
          <p:cNvPr id="38" name="TextBox 37"/>
          <p:cNvSpPr txBox="1"/>
          <p:nvPr/>
        </p:nvSpPr>
        <p:spPr>
          <a:xfrm>
            <a:off x="4657725" y="1533525"/>
            <a:ext cx="857250" cy="215444"/>
          </a:xfrm>
          <a:prstGeom prst="rect">
            <a:avLst/>
          </a:prstGeom>
          <a:noFill/>
        </p:spPr>
        <p:txBody>
          <a:bodyPr wrap="square" rtlCol="0">
            <a:spAutoFit/>
          </a:bodyPr>
          <a:lstStyle/>
          <a:p>
            <a:r>
              <a:rPr lang="vi-VN" sz="800" smtClean="0">
                <a:solidFill>
                  <a:schemeClr val="accent1">
                    <a:lumMod val="75000"/>
                  </a:schemeClr>
                </a:solidFill>
                <a:latin typeface="Arial Unicode MS" pitchFamily="34" charset="-128"/>
                <a:ea typeface="Arial Unicode MS" pitchFamily="34" charset="-128"/>
                <a:cs typeface="Arial Unicode MS" pitchFamily="34" charset="-128"/>
              </a:rPr>
              <a:t>Thụt lề</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slide(fromTop)">
                                      <p:cBhvr>
                                        <p:cTn id="7" dur="500"/>
                                        <p:tgtEl>
                                          <p:spTgt spid="225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5283">
                                            <p:txEl>
                                              <p:pRg st="1" end="1"/>
                                            </p:txEl>
                                          </p:spTgt>
                                        </p:tgtEl>
                                        <p:attrNameLst>
                                          <p:attrName>style.visibility</p:attrName>
                                        </p:attrNameLst>
                                      </p:cBhvr>
                                      <p:to>
                                        <p:strVal val="visible"/>
                                      </p:to>
                                    </p:set>
                                    <p:animEffect transition="in" filter="slide(fromTop)">
                                      <p:cBhvr>
                                        <p:cTn id="12" dur="500"/>
                                        <p:tgtEl>
                                          <p:spTgt spid="225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5287">
                                            <p:txEl>
                                              <p:pRg st="0" end="0"/>
                                            </p:txEl>
                                          </p:spTgt>
                                        </p:tgtEl>
                                        <p:attrNameLst>
                                          <p:attrName>style.visibility</p:attrName>
                                        </p:attrNameLst>
                                      </p:cBhvr>
                                      <p:to>
                                        <p:strVal val="visible"/>
                                      </p:to>
                                    </p:set>
                                    <p:animEffect transition="in" filter="slide(fromLeft)">
                                      <p:cBhvr>
                                        <p:cTn id="17" dur="500"/>
                                        <p:tgtEl>
                                          <p:spTgt spid="2252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5287">
                                            <p:txEl>
                                              <p:pRg st="1" end="1"/>
                                            </p:txEl>
                                          </p:spTgt>
                                        </p:tgtEl>
                                        <p:attrNameLst>
                                          <p:attrName>style.visibility</p:attrName>
                                        </p:attrNameLst>
                                      </p:cBhvr>
                                      <p:to>
                                        <p:strVal val="visible"/>
                                      </p:to>
                                    </p:set>
                                    <p:animEffect transition="in" filter="slide(fromLeft)">
                                      <p:cBhvr>
                                        <p:cTn id="22" dur="500"/>
                                        <p:tgtEl>
                                          <p:spTgt spid="2252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autoUpdateAnimBg="0"/>
      <p:bldP spid="22528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lgn="ctr">
            <a:noFill/>
            <a:miter lim="800000"/>
            <a:headEnd/>
            <a:tailEnd/>
          </a:ln>
          <a:effectLst/>
        </p:spPr>
        <p:txBody>
          <a:bodyPr wrap="none" anchor="ctr"/>
          <a:lstStyle/>
          <a:p>
            <a:endParaRPr lang="en-US"/>
          </a:p>
        </p:txBody>
      </p:sp>
      <p:sp>
        <p:nvSpPr>
          <p:cNvPr id="14339" name="Rectangle 3"/>
          <p:cNvSpPr>
            <a:spLocks noGrp="1" noChangeArrowheads="1"/>
          </p:cNvSpPr>
          <p:nvPr>
            <p:ph type="title"/>
          </p:nvPr>
        </p:nvSpPr>
        <p:spPr>
          <a:xfrm>
            <a:off x="203200" y="73025"/>
            <a:ext cx="8763000" cy="609600"/>
          </a:xfrm>
        </p:spPr>
        <p:txBody>
          <a:bodyPr/>
          <a:lstStyle/>
          <a:p>
            <a:r>
              <a:rPr lang="vi-VN" dirty="0" smtClean="0"/>
              <a:t>Tổng quan: Bạn đã nghe nói về văn bản chưa?</a:t>
            </a:r>
            <a:endParaRPr lang="vi-VN" dirty="0"/>
          </a:p>
        </p:txBody>
      </p:sp>
      <p:sp>
        <p:nvSpPr>
          <p:cNvPr id="14340" name="Rectangle 4"/>
          <p:cNvSpPr>
            <a:spLocks noChangeArrowheads="1"/>
          </p:cNvSpPr>
          <p:nvPr/>
        </p:nvSpPr>
        <p:spPr bwMode="auto">
          <a:xfrm>
            <a:off x="1852613" y="852488"/>
            <a:ext cx="5941558" cy="4562475"/>
          </a:xfrm>
          <a:prstGeom prst="rect">
            <a:avLst/>
          </a:prstGeom>
          <a:noFill/>
          <a:ln w="9525">
            <a:noFill/>
            <a:miter lim="800000"/>
            <a:headEnd/>
            <a:tailEnd/>
          </a:ln>
          <a:effectLst/>
        </p:spPr>
        <p:txBody>
          <a:bodyPr/>
          <a:lstStyle/>
          <a:p>
            <a:pPr>
              <a:spcBef>
                <a:spcPct val="20000"/>
              </a:spcBef>
              <a:spcAft>
                <a:spcPct val="75000"/>
              </a:spcAft>
            </a:pPr>
            <a:r>
              <a:rPr lang="vi-VN" sz="2400" dirty="0" smtClean="0"/>
              <a:t>Word 2007 đã được phát hành. Khóa học này sẽ giúp bạn tăng tốc.</a:t>
            </a:r>
          </a:p>
          <a:p>
            <a:pPr>
              <a:spcBef>
                <a:spcPct val="20000"/>
              </a:spcBef>
              <a:spcAft>
                <a:spcPct val="75000"/>
              </a:spcAft>
            </a:pPr>
            <a:r>
              <a:rPr lang="vi-VN" sz="2400" dirty="0" smtClean="0"/>
              <a:t>Bạn sẽ học cách tạo ra những tài liệu lớn, chuyên nghiệp sẽ gây ấn tượng cho bạn bè và đồng nghiệp của mình.</a:t>
            </a:r>
            <a:endParaRPr lang="vi-VN" sz="2400" dirty="0"/>
          </a:p>
        </p:txBody>
      </p:sp>
      <p:pic>
        <p:nvPicPr>
          <p:cNvPr id="14341" name="Picture 5" descr="Word document with new Ribbon tabs"/>
          <p:cNvPicPr>
            <a:picLocks noChangeAspect="1" noChangeArrowheads="1"/>
          </p:cNvPicPr>
          <p:nvPr/>
        </p:nvPicPr>
        <p:blipFill>
          <a:blip r:embed="rId3"/>
          <a:srcRect/>
          <a:stretch>
            <a:fillRect/>
          </a:stretch>
        </p:blipFill>
        <p:spPr bwMode="auto">
          <a:xfrm>
            <a:off x="361950" y="1143000"/>
            <a:ext cx="914400" cy="914400"/>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8309" name="Picture 5"/>
          <p:cNvPicPr>
            <a:picLocks noChangeAspect="1" noChangeArrowheads="1"/>
          </p:cNvPicPr>
          <p:nvPr/>
        </p:nvPicPr>
        <p:blipFill>
          <a:blip r:embed="rId4"/>
          <a:srcRect/>
          <a:stretch>
            <a:fillRect/>
          </a:stretch>
        </p:blipFill>
        <p:spPr bwMode="auto">
          <a:xfrm>
            <a:off x="417514" y="978211"/>
            <a:ext cx="5583236" cy="2844178"/>
          </a:xfrm>
          <a:prstGeom prst="rect">
            <a:avLst/>
          </a:prstGeom>
          <a:noFill/>
          <a:ln w="9525">
            <a:noFill/>
            <a:miter lim="800000"/>
            <a:headEnd/>
            <a:tailEnd/>
          </a:ln>
          <a:effectLst/>
        </p:spPr>
      </p:pic>
      <p:sp>
        <p:nvSpPr>
          <p:cNvPr id="98306" name="Rectangle 2"/>
          <p:cNvSpPr>
            <a:spLocks noGrp="1" noChangeArrowheads="1"/>
          </p:cNvSpPr>
          <p:nvPr>
            <p:ph type="title"/>
          </p:nvPr>
        </p:nvSpPr>
        <p:spPr>
          <a:xfrm>
            <a:off x="254000" y="63500"/>
            <a:ext cx="8904288" cy="614363"/>
          </a:xfrm>
        </p:spPr>
        <p:txBody>
          <a:bodyPr/>
          <a:lstStyle/>
          <a:p>
            <a:r>
              <a:rPr lang="en-US" smtClean="0"/>
              <a:t>Vâng, sẵn sàng để in</a:t>
            </a:r>
            <a:endParaRPr lang="en-US"/>
          </a:p>
        </p:txBody>
      </p:sp>
      <p:sp>
        <p:nvSpPr>
          <p:cNvPr id="98307"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smtClean="0"/>
              <a:t>Khi bạn thực sự sẵn sàng để in, trở về </a:t>
            </a:r>
            <a:r>
              <a:rPr lang="en-US" sz="2000" b="1" smtClean="0"/>
              <a:t>Nút Microsoft Office</a:t>
            </a:r>
            <a:r>
              <a:rPr lang="en-US" sz="2000" smtClean="0"/>
              <a:t>. </a:t>
            </a:r>
            <a:endParaRPr lang="en-US" sz="2000"/>
          </a:p>
        </p:txBody>
      </p:sp>
      <p:graphicFrame>
        <p:nvGraphicFramePr>
          <p:cNvPr id="98308" name="Object 4"/>
          <p:cNvGraphicFramePr>
            <a:graphicFrameLocks noChangeAspect="1"/>
          </p:cNvGraphicFramePr>
          <p:nvPr/>
        </p:nvGraphicFramePr>
        <p:xfrm>
          <a:off x="339725" y="4535488"/>
          <a:ext cx="269875" cy="303212"/>
        </p:xfrm>
        <a:graphic>
          <a:graphicData uri="http://schemas.openxmlformats.org/presentationml/2006/ole">
            <p:oleObj spid="_x0000_s98308" name="Visio" r:id="rId5" imgW="270231" imgH="303063" progId="">
              <p:embed/>
            </p:oleObj>
          </a:graphicData>
        </a:graphic>
      </p:graphicFrame>
      <p:sp>
        <p:nvSpPr>
          <p:cNvPr id="9831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8313" name="Rectangle 9"/>
          <p:cNvSpPr>
            <a:spLocks noChangeArrowheads="1"/>
          </p:cNvSpPr>
          <p:nvPr/>
        </p:nvSpPr>
        <p:spPr bwMode="auto">
          <a:xfrm>
            <a:off x="676275" y="45021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en-US" smtClean="0">
                <a:solidFill>
                  <a:srgbClr val="FFCC00"/>
                </a:solidFill>
              </a:rPr>
              <a:t>Nếu bạn bấm lệnh </a:t>
            </a:r>
            <a:r>
              <a:rPr lang="en-US" b="1" smtClean="0">
                <a:solidFill>
                  <a:srgbClr val="FFCC00"/>
                </a:solidFill>
              </a:rPr>
              <a:t>In</a:t>
            </a:r>
            <a:r>
              <a:rPr lang="en-US" smtClean="0">
                <a:solidFill>
                  <a:srgbClr val="FFCC00"/>
                </a:solidFill>
              </a:rPr>
              <a:t>, bạn sẽ nhận được hộp thoại </a:t>
            </a:r>
            <a:r>
              <a:rPr lang="en-US" b="1" smtClean="0">
                <a:solidFill>
                  <a:srgbClr val="FFCC00"/>
                </a:solidFill>
              </a:rPr>
              <a:t>In</a:t>
            </a:r>
            <a:r>
              <a:rPr lang="en-US" smtClean="0">
                <a:solidFill>
                  <a:srgbClr val="FFCC00"/>
                </a:solidFill>
              </a:rPr>
              <a:t>. Còn trỏ vào mũi tên ở bên phải của lệnh </a:t>
            </a:r>
            <a:r>
              <a:rPr lang="en-US" b="1" smtClean="0">
                <a:solidFill>
                  <a:srgbClr val="FFCC00"/>
                </a:solidFill>
              </a:rPr>
              <a:t>In</a:t>
            </a:r>
            <a:r>
              <a:rPr lang="en-US" smtClean="0">
                <a:solidFill>
                  <a:srgbClr val="FFCC00"/>
                </a:solidFill>
              </a:rPr>
              <a:t>, và bạn sẽ nhận được ba lệnh in bổ sung.</a:t>
            </a:r>
            <a:endParaRPr lang="en-US">
              <a:solidFill>
                <a:srgbClr val="FFCC00"/>
              </a:solidFill>
            </a:endParaRPr>
          </a:p>
        </p:txBody>
      </p:sp>
      <p:sp>
        <p:nvSpPr>
          <p:cNvPr id="98314" name="Rectangle 10"/>
          <p:cNvSpPr>
            <a:spLocks noChangeArrowheads="1"/>
          </p:cNvSpPr>
          <p:nvPr/>
        </p:nvSpPr>
        <p:spPr bwMode="auto">
          <a:xfrm>
            <a:off x="254000" y="3994150"/>
            <a:ext cx="5926138" cy="450850"/>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Luôn n</a:t>
            </a:r>
            <a:r>
              <a:rPr lang="en-US" smtClean="0">
                <a:solidFill>
                  <a:srgbClr val="FFCC00"/>
                </a:solidFill>
              </a:rPr>
              <a:t>hớ rằng bây giờ bạn đã </a:t>
            </a:r>
            <a:r>
              <a:rPr lang="vi-VN" smtClean="0">
                <a:solidFill>
                  <a:srgbClr val="FFCC00"/>
                </a:solidFill>
              </a:rPr>
              <a:t>có</a:t>
            </a:r>
            <a:r>
              <a:rPr lang="en-US" smtClean="0">
                <a:solidFill>
                  <a:srgbClr val="FFCC00"/>
                </a:solidFill>
              </a:rPr>
              <a:t> các tùy chọn:</a:t>
            </a:r>
            <a:endParaRPr lang="en-US">
              <a:solidFill>
                <a:srgbClr val="FFCC00"/>
              </a:solidFill>
            </a:endParaRPr>
          </a:p>
        </p:txBody>
      </p:sp>
      <p:sp>
        <p:nvSpPr>
          <p:cNvPr id="13" name="TextBox 12"/>
          <p:cNvSpPr txBox="1"/>
          <p:nvPr/>
        </p:nvSpPr>
        <p:spPr>
          <a:xfrm>
            <a:off x="1080774" y="1304800"/>
            <a:ext cx="738297" cy="215444"/>
          </a:xfrm>
          <a:prstGeom prst="rect">
            <a:avLst/>
          </a:prstGeom>
          <a:noFill/>
        </p:spPr>
        <p:txBody>
          <a:bodyPr wrap="square" rtlCol="0">
            <a:spAutoFit/>
          </a:bodyPr>
          <a:lstStyle/>
          <a:p>
            <a:pPr algn="ctr"/>
            <a:r>
              <a:rPr lang="vi-VN" sz="800" smtClean="0">
                <a:solidFill>
                  <a:schemeClr val="accent1">
                    <a:lumMod val="75000"/>
                  </a:schemeClr>
                </a:solidFill>
                <a:latin typeface="Arial Unicode MS" pitchFamily="34" charset="-128"/>
                <a:ea typeface="Arial Unicode MS" pitchFamily="34" charset="-128"/>
                <a:cs typeface="Arial Unicode MS" pitchFamily="34" charset="-128"/>
              </a:rPr>
              <a:t>Trang đầu</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740211" y="1678045"/>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Mới</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740211" y="2126619"/>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Mở</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740211" y="2494754"/>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Lưu</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740211" y="2886640"/>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Lưu Như</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759261" y="3349777"/>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In…</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1995286" y="1606794"/>
            <a:ext cx="2145493"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Xem trước và in tài liệu</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2315918" y="1891801"/>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In</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2315918" y="2390564"/>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In Nhanh</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2315918" y="2936830"/>
            <a:ext cx="1227382"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Xem trước khi In</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2315919" y="2034305"/>
            <a:ext cx="2050490" cy="338554"/>
          </a:xfrm>
          <a:prstGeom prst="rect">
            <a:avLst/>
          </a:prstGeom>
          <a:noFill/>
        </p:spPr>
        <p:txBody>
          <a:bodyPr wrap="square" rtlCol="0">
            <a:spAutoFit/>
          </a:bodyPr>
          <a:lstStyle/>
          <a:p>
            <a:r>
              <a:rPr lang="en-IE" sz="800" smtClean="0">
                <a:solidFill>
                  <a:schemeClr val="accent1">
                    <a:lumMod val="75000"/>
                  </a:schemeClr>
                </a:solidFill>
                <a:latin typeface="Arial Unicode MS" pitchFamily="34" charset="-128"/>
                <a:ea typeface="Arial Unicode MS" pitchFamily="34" charset="-128"/>
                <a:cs typeface="Arial Unicode MS" pitchFamily="34" charset="-128"/>
              </a:rPr>
              <a:t>Chọn máy in, số bản sao và những tùy chọn in trước khi in.</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2304043" y="2544943"/>
            <a:ext cx="2050490" cy="338554"/>
          </a:xfrm>
          <a:prstGeom prst="rect">
            <a:avLst/>
          </a:prstGeom>
          <a:noFill/>
        </p:spPr>
        <p:txBody>
          <a:bodyPr wrap="square" rtlCol="0">
            <a:spAutoFit/>
          </a:bodyPr>
          <a:lstStyle/>
          <a:p>
            <a:r>
              <a:rPr lang="en-IE" sz="800" smtClean="0">
                <a:solidFill>
                  <a:schemeClr val="accent1">
                    <a:lumMod val="75000"/>
                  </a:schemeClr>
                </a:solidFill>
                <a:latin typeface="Arial Unicode MS" pitchFamily="34" charset="-128"/>
                <a:ea typeface="Arial Unicode MS" pitchFamily="34" charset="-128"/>
                <a:cs typeface="Arial Unicode MS" pitchFamily="34" charset="-128"/>
              </a:rPr>
              <a:t>Gửi tài liệu trực tiếp tới máy in mặc định không cần thay đổi.</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2315917" y="3079333"/>
            <a:ext cx="2050490" cy="338554"/>
          </a:xfrm>
          <a:prstGeom prst="rect">
            <a:avLst/>
          </a:prstGeom>
          <a:noFill/>
        </p:spPr>
        <p:txBody>
          <a:bodyPr wrap="square" rtlCol="0">
            <a:spAutoFit/>
          </a:bodyPr>
          <a:lstStyle/>
          <a:p>
            <a:r>
              <a:rPr lang="en-IE" sz="800" smtClean="0">
                <a:solidFill>
                  <a:schemeClr val="accent1">
                    <a:lumMod val="75000"/>
                  </a:schemeClr>
                </a:solidFill>
                <a:latin typeface="Arial Unicode MS" pitchFamily="34" charset="-128"/>
                <a:ea typeface="Arial Unicode MS" pitchFamily="34" charset="-128"/>
                <a:cs typeface="Arial Unicode MS" pitchFamily="34" charset="-128"/>
              </a:rPr>
              <a:t>Xem trước khi In và thay đổi trang trước khi in</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Effect transition="in" filter="slide(fromTop)">
                                      <p:cBhvr>
                                        <p:cTn id="7" dur="500"/>
                                        <p:tgtEl>
                                          <p:spTgt spid="9830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98314">
                                            <p:txEl>
                                              <p:pRg st="0" end="0"/>
                                            </p:txEl>
                                          </p:spTgt>
                                        </p:tgtEl>
                                        <p:attrNameLst>
                                          <p:attrName>style.visibility</p:attrName>
                                        </p:attrNameLst>
                                      </p:cBhvr>
                                      <p:to>
                                        <p:strVal val="visible"/>
                                      </p:to>
                                    </p:set>
                                    <p:animEffect transition="in" filter="slide(fromLeft)">
                                      <p:cBhvr>
                                        <p:cTn id="12" dur="500"/>
                                        <p:tgtEl>
                                          <p:spTgt spid="983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8308"/>
                                        </p:tgtEl>
                                        <p:attrNameLst>
                                          <p:attrName>style.visibility</p:attrName>
                                        </p:attrNameLst>
                                      </p:cBhvr>
                                      <p:to>
                                        <p:strVal val="visible"/>
                                      </p:to>
                                    </p:set>
                                    <p:animEffect transition="in" filter="dissolve">
                                      <p:cBhvr>
                                        <p:cTn id="17" dur="500"/>
                                        <p:tgtEl>
                                          <p:spTgt spid="98308"/>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98313">
                                            <p:txEl>
                                              <p:pRg st="0" end="0"/>
                                            </p:txEl>
                                          </p:spTgt>
                                        </p:tgtEl>
                                        <p:attrNameLst>
                                          <p:attrName>style.visibility</p:attrName>
                                        </p:attrNameLst>
                                      </p:cBhvr>
                                      <p:to>
                                        <p:strVal val="visible"/>
                                      </p:to>
                                    </p:set>
                                    <p:animEffect transition="in" filter="checkerboard(across)">
                                      <p:cBhvr>
                                        <p:cTn id="21" dur="500"/>
                                        <p:tgtEl>
                                          <p:spTgt spid="983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P spid="98313" grpId="0" build="p" autoUpdateAnimBg="0" advAuto="0"/>
      <p:bldP spid="98314"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254000" y="63500"/>
            <a:ext cx="8904288" cy="614363"/>
          </a:xfrm>
        </p:spPr>
        <p:txBody>
          <a:bodyPr/>
          <a:lstStyle/>
          <a:p>
            <a:r>
              <a:rPr lang="en-US" smtClean="0"/>
              <a:t>Vâng, sẵn sàng để in</a:t>
            </a:r>
            <a:endParaRPr lang="en-US"/>
          </a:p>
        </p:txBody>
      </p:sp>
      <p:sp>
        <p:nvSpPr>
          <p:cNvPr id="228355"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smtClean="0"/>
              <a:t>Khi bạn thực sự sẵn sàng để in, trở về </a:t>
            </a:r>
            <a:r>
              <a:rPr lang="en-US" sz="2000" b="1" smtClean="0"/>
              <a:t>Nút Microsoft Office</a:t>
            </a:r>
            <a:r>
              <a:rPr lang="en-US" sz="2000" smtClean="0"/>
              <a:t>. </a:t>
            </a:r>
          </a:p>
        </p:txBody>
      </p:sp>
      <p:graphicFrame>
        <p:nvGraphicFramePr>
          <p:cNvPr id="228357" name="Object 5"/>
          <p:cNvGraphicFramePr>
            <a:graphicFrameLocks noChangeAspect="1"/>
          </p:cNvGraphicFramePr>
          <p:nvPr/>
        </p:nvGraphicFramePr>
        <p:xfrm>
          <a:off x="339725" y="4549775"/>
          <a:ext cx="269875" cy="303213"/>
        </p:xfrm>
        <a:graphic>
          <a:graphicData uri="http://schemas.openxmlformats.org/presentationml/2006/ole">
            <p:oleObj spid="_x0000_s228357" name="Visio" r:id="rId4" imgW="270231" imgH="303063" progId="">
              <p:embed/>
            </p:oleObj>
          </a:graphicData>
        </a:graphic>
      </p:graphicFrame>
      <p:graphicFrame>
        <p:nvGraphicFramePr>
          <p:cNvPr id="228358" name="Object 6"/>
          <p:cNvGraphicFramePr>
            <a:graphicFrameLocks noChangeAspect="1"/>
          </p:cNvGraphicFramePr>
          <p:nvPr/>
        </p:nvGraphicFramePr>
        <p:xfrm>
          <a:off x="339725" y="4992688"/>
          <a:ext cx="269875" cy="303212"/>
        </p:xfrm>
        <a:graphic>
          <a:graphicData uri="http://schemas.openxmlformats.org/presentationml/2006/ole">
            <p:oleObj spid="_x0000_s228358" name="Visio" r:id="rId5" imgW="270231" imgH="303063" progId="">
              <p:embed/>
            </p:oleObj>
          </a:graphicData>
        </a:graphic>
      </p:graphicFrame>
      <p:sp>
        <p:nvSpPr>
          <p:cNvPr id="22835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28360" name="Rectangle 8"/>
          <p:cNvSpPr>
            <a:spLocks noChangeArrowheads="1"/>
          </p:cNvSpPr>
          <p:nvPr/>
        </p:nvSpPr>
        <p:spPr bwMode="auto">
          <a:xfrm>
            <a:off x="676275" y="4502150"/>
            <a:ext cx="5940425" cy="1274763"/>
          </a:xfrm>
          <a:prstGeom prst="rect">
            <a:avLst/>
          </a:prstGeom>
          <a:noFill/>
          <a:ln w="9525" algn="ctr">
            <a:noFill/>
            <a:miter lim="800000"/>
            <a:headEnd/>
            <a:tailEnd/>
          </a:ln>
          <a:effectLst/>
        </p:spPr>
        <p:txBody>
          <a:bodyPr>
            <a:spAutoFit/>
          </a:bodyPr>
          <a:lstStyle/>
          <a:p>
            <a:pPr>
              <a:spcBef>
                <a:spcPct val="20000"/>
              </a:spcBef>
              <a:spcAft>
                <a:spcPct val="45000"/>
              </a:spcAft>
            </a:pPr>
            <a:r>
              <a:rPr lang="en-US" b="1" smtClean="0">
                <a:solidFill>
                  <a:srgbClr val="FFCC00"/>
                </a:solidFill>
              </a:rPr>
              <a:t>In</a:t>
            </a:r>
            <a:endParaRPr lang="en-US" b="1">
              <a:solidFill>
                <a:srgbClr val="FFCC00"/>
              </a:solidFill>
            </a:endParaRPr>
          </a:p>
          <a:p>
            <a:pPr>
              <a:spcBef>
                <a:spcPct val="20000"/>
              </a:spcBef>
              <a:spcAft>
                <a:spcPct val="45000"/>
              </a:spcAft>
            </a:pPr>
            <a:r>
              <a:rPr lang="en-US" b="1" smtClean="0">
                <a:solidFill>
                  <a:srgbClr val="FFCC00"/>
                </a:solidFill>
              </a:rPr>
              <a:t>In Nhanh</a:t>
            </a:r>
            <a:endParaRPr lang="en-US" b="1">
              <a:solidFill>
                <a:srgbClr val="FFCC00"/>
              </a:solidFill>
            </a:endParaRPr>
          </a:p>
          <a:p>
            <a:pPr>
              <a:spcBef>
                <a:spcPct val="20000"/>
              </a:spcBef>
              <a:spcAft>
                <a:spcPct val="45000"/>
              </a:spcAft>
            </a:pPr>
            <a:r>
              <a:rPr lang="en-US" b="1" smtClean="0">
                <a:solidFill>
                  <a:srgbClr val="FFCC00"/>
                </a:solidFill>
              </a:rPr>
              <a:t>Xem trước khi In</a:t>
            </a:r>
            <a:endParaRPr lang="en-US" b="1">
              <a:solidFill>
                <a:srgbClr val="FFCC00"/>
              </a:solidFill>
            </a:endParaRPr>
          </a:p>
        </p:txBody>
      </p:sp>
      <p:sp>
        <p:nvSpPr>
          <p:cNvPr id="228361" name="Rectangle 9"/>
          <p:cNvSpPr>
            <a:spLocks noChangeArrowheads="1"/>
          </p:cNvSpPr>
          <p:nvPr/>
        </p:nvSpPr>
        <p:spPr bwMode="auto">
          <a:xfrm>
            <a:off x="254000" y="3994150"/>
            <a:ext cx="5926138" cy="450850"/>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Luôn n</a:t>
            </a:r>
            <a:r>
              <a:rPr lang="en-US" smtClean="0">
                <a:solidFill>
                  <a:srgbClr val="FFCC00"/>
                </a:solidFill>
              </a:rPr>
              <a:t>hớ rằng bây giờ bạn đã </a:t>
            </a:r>
            <a:r>
              <a:rPr lang="vi-VN" smtClean="0">
                <a:solidFill>
                  <a:srgbClr val="FFCC00"/>
                </a:solidFill>
              </a:rPr>
              <a:t>có</a:t>
            </a:r>
            <a:r>
              <a:rPr lang="en-US" smtClean="0">
                <a:solidFill>
                  <a:srgbClr val="FFCC00"/>
                </a:solidFill>
              </a:rPr>
              <a:t> các tùy chọn:</a:t>
            </a:r>
            <a:endParaRPr lang="en-US">
              <a:solidFill>
                <a:srgbClr val="FFCC00"/>
              </a:solidFill>
            </a:endParaRPr>
          </a:p>
        </p:txBody>
      </p:sp>
      <p:graphicFrame>
        <p:nvGraphicFramePr>
          <p:cNvPr id="228363" name="Object 11"/>
          <p:cNvGraphicFramePr>
            <a:graphicFrameLocks noChangeAspect="1"/>
          </p:cNvGraphicFramePr>
          <p:nvPr/>
        </p:nvGraphicFramePr>
        <p:xfrm>
          <a:off x="339725" y="5438775"/>
          <a:ext cx="269875" cy="303213"/>
        </p:xfrm>
        <a:graphic>
          <a:graphicData uri="http://schemas.openxmlformats.org/presentationml/2006/ole">
            <p:oleObj spid="_x0000_s228363" name="Visio" r:id="rId6" imgW="270231" imgH="303063" progId="">
              <p:embed/>
            </p:oleObj>
          </a:graphicData>
        </a:graphic>
      </p:graphicFrame>
      <p:pic>
        <p:nvPicPr>
          <p:cNvPr id="24" name="Picture 5"/>
          <p:cNvPicPr>
            <a:picLocks noChangeAspect="1" noChangeArrowheads="1"/>
          </p:cNvPicPr>
          <p:nvPr/>
        </p:nvPicPr>
        <p:blipFill>
          <a:blip r:embed="rId7"/>
          <a:srcRect/>
          <a:stretch>
            <a:fillRect/>
          </a:stretch>
        </p:blipFill>
        <p:spPr bwMode="auto">
          <a:xfrm>
            <a:off x="417514" y="978211"/>
            <a:ext cx="5583236" cy="2844178"/>
          </a:xfrm>
          <a:prstGeom prst="rect">
            <a:avLst/>
          </a:prstGeom>
          <a:noFill/>
          <a:ln w="9525">
            <a:noFill/>
            <a:miter lim="800000"/>
            <a:headEnd/>
            <a:tailEnd/>
          </a:ln>
          <a:effectLst/>
        </p:spPr>
      </p:pic>
      <p:sp>
        <p:nvSpPr>
          <p:cNvPr id="25" name="TextBox 24"/>
          <p:cNvSpPr txBox="1"/>
          <p:nvPr/>
        </p:nvSpPr>
        <p:spPr>
          <a:xfrm>
            <a:off x="1080774" y="1304800"/>
            <a:ext cx="757753" cy="215444"/>
          </a:xfrm>
          <a:prstGeom prst="rect">
            <a:avLst/>
          </a:prstGeom>
          <a:noFill/>
        </p:spPr>
        <p:txBody>
          <a:bodyPr wrap="square" rtlCol="0">
            <a:spAutoFit/>
          </a:bodyPr>
          <a:lstStyle/>
          <a:p>
            <a:pPr algn="ctr"/>
            <a:r>
              <a:rPr lang="vi-VN" sz="800" smtClean="0">
                <a:solidFill>
                  <a:schemeClr val="accent1">
                    <a:lumMod val="75000"/>
                  </a:schemeClr>
                </a:solidFill>
                <a:latin typeface="Arial Unicode MS" pitchFamily="34" charset="-128"/>
                <a:ea typeface="Arial Unicode MS" pitchFamily="34" charset="-128"/>
                <a:cs typeface="Arial Unicode MS" pitchFamily="34" charset="-128"/>
              </a:rPr>
              <a:t>Trang đầu</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740211" y="1678045"/>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Mới</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740211" y="2126619"/>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Mở</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740211" y="2494754"/>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Lưu</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740211" y="2886640"/>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Lưu Như</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759261" y="3349777"/>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In…</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1995286" y="1606794"/>
            <a:ext cx="2145493"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Xem trước và in tài liệu</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2315918" y="1891801"/>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In</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2315918" y="2390564"/>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In Nhanh</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8" name="TextBox 47"/>
          <p:cNvSpPr txBox="1"/>
          <p:nvPr/>
        </p:nvSpPr>
        <p:spPr>
          <a:xfrm>
            <a:off x="2315918" y="2936830"/>
            <a:ext cx="1227382"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Xem trước khi In</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49" name="TextBox 48"/>
          <p:cNvSpPr txBox="1"/>
          <p:nvPr/>
        </p:nvSpPr>
        <p:spPr>
          <a:xfrm>
            <a:off x="2315919" y="2034305"/>
            <a:ext cx="2050490" cy="338554"/>
          </a:xfrm>
          <a:prstGeom prst="rect">
            <a:avLst/>
          </a:prstGeom>
          <a:noFill/>
        </p:spPr>
        <p:txBody>
          <a:bodyPr wrap="square" rtlCol="0">
            <a:spAutoFit/>
          </a:bodyPr>
          <a:lstStyle/>
          <a:p>
            <a:r>
              <a:rPr lang="en-IE" sz="800" smtClean="0">
                <a:solidFill>
                  <a:schemeClr val="accent1">
                    <a:lumMod val="75000"/>
                  </a:schemeClr>
                </a:solidFill>
                <a:latin typeface="Arial Unicode MS" pitchFamily="34" charset="-128"/>
                <a:ea typeface="Arial Unicode MS" pitchFamily="34" charset="-128"/>
                <a:cs typeface="Arial Unicode MS" pitchFamily="34" charset="-128"/>
              </a:rPr>
              <a:t>Chọn máy in, số bản sao và những tùy chọn in trước khi in.</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0" name="TextBox 49"/>
          <p:cNvSpPr txBox="1"/>
          <p:nvPr/>
        </p:nvSpPr>
        <p:spPr>
          <a:xfrm>
            <a:off x="2304043" y="2544943"/>
            <a:ext cx="2050490" cy="338554"/>
          </a:xfrm>
          <a:prstGeom prst="rect">
            <a:avLst/>
          </a:prstGeom>
          <a:noFill/>
        </p:spPr>
        <p:txBody>
          <a:bodyPr wrap="square" rtlCol="0">
            <a:spAutoFit/>
          </a:bodyPr>
          <a:lstStyle/>
          <a:p>
            <a:r>
              <a:rPr lang="en-IE" sz="800" smtClean="0">
                <a:solidFill>
                  <a:schemeClr val="accent1">
                    <a:lumMod val="75000"/>
                  </a:schemeClr>
                </a:solidFill>
                <a:latin typeface="Arial Unicode MS" pitchFamily="34" charset="-128"/>
                <a:ea typeface="Arial Unicode MS" pitchFamily="34" charset="-128"/>
                <a:cs typeface="Arial Unicode MS" pitchFamily="34" charset="-128"/>
              </a:rPr>
              <a:t>Gửi tài liệu trực tiếp tới máy in mặc định không cần thay đổi.</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51" name="TextBox 50"/>
          <p:cNvSpPr txBox="1"/>
          <p:nvPr/>
        </p:nvSpPr>
        <p:spPr>
          <a:xfrm>
            <a:off x="2315917" y="3079333"/>
            <a:ext cx="2050490" cy="338554"/>
          </a:xfrm>
          <a:prstGeom prst="rect">
            <a:avLst/>
          </a:prstGeom>
          <a:noFill/>
        </p:spPr>
        <p:txBody>
          <a:bodyPr wrap="square" rtlCol="0">
            <a:spAutoFit/>
          </a:bodyPr>
          <a:lstStyle/>
          <a:p>
            <a:r>
              <a:rPr lang="en-IE" sz="800" smtClean="0">
                <a:solidFill>
                  <a:schemeClr val="accent1">
                    <a:lumMod val="75000"/>
                  </a:schemeClr>
                </a:solidFill>
                <a:latin typeface="Arial Unicode MS" pitchFamily="34" charset="-128"/>
                <a:ea typeface="Arial Unicode MS" pitchFamily="34" charset="-128"/>
                <a:cs typeface="Arial Unicode MS" pitchFamily="34" charset="-128"/>
              </a:rPr>
              <a:t>Xem trước khi In và thay đổi trang trước khi in</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28357"/>
                                        </p:tgtEl>
                                        <p:attrNameLst>
                                          <p:attrName>style.visibility</p:attrName>
                                        </p:attrNameLst>
                                      </p:cBhvr>
                                      <p:to>
                                        <p:strVal val="visible"/>
                                      </p:to>
                                    </p:set>
                                    <p:animEffect transition="in" filter="dissolve">
                                      <p:cBhvr>
                                        <p:cTn id="7" dur="500"/>
                                        <p:tgtEl>
                                          <p:spTgt spid="22835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28358"/>
                                        </p:tgtEl>
                                        <p:attrNameLst>
                                          <p:attrName>style.visibility</p:attrName>
                                        </p:attrNameLst>
                                      </p:cBhvr>
                                      <p:to>
                                        <p:strVal val="visible"/>
                                      </p:to>
                                    </p:set>
                                    <p:animEffect transition="in" filter="dissolve">
                                      <p:cBhvr>
                                        <p:cTn id="11" dur="500"/>
                                        <p:tgtEl>
                                          <p:spTgt spid="22835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28363"/>
                                        </p:tgtEl>
                                        <p:attrNameLst>
                                          <p:attrName>style.visibility</p:attrName>
                                        </p:attrNameLst>
                                      </p:cBhvr>
                                      <p:to>
                                        <p:strVal val="visible"/>
                                      </p:to>
                                    </p:set>
                                    <p:animEffect transition="in" filter="dissolve">
                                      <p:cBhvr>
                                        <p:cTn id="15" dur="500"/>
                                        <p:tgtEl>
                                          <p:spTgt spid="22836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28360">
                                            <p:txEl>
                                              <p:pRg st="0" end="0"/>
                                            </p:txEl>
                                          </p:spTgt>
                                        </p:tgtEl>
                                        <p:attrNameLst>
                                          <p:attrName>style.visibility</p:attrName>
                                        </p:attrNameLst>
                                      </p:cBhvr>
                                      <p:to>
                                        <p:strVal val="visible"/>
                                      </p:to>
                                    </p:set>
                                    <p:animEffect transition="in" filter="checkerboard(across)">
                                      <p:cBhvr>
                                        <p:cTn id="20" dur="500"/>
                                        <p:tgtEl>
                                          <p:spTgt spid="22836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28360">
                                            <p:txEl>
                                              <p:pRg st="1" end="1"/>
                                            </p:txEl>
                                          </p:spTgt>
                                        </p:tgtEl>
                                        <p:attrNameLst>
                                          <p:attrName>style.visibility</p:attrName>
                                        </p:attrNameLst>
                                      </p:cBhvr>
                                      <p:to>
                                        <p:strVal val="visible"/>
                                      </p:to>
                                    </p:set>
                                    <p:animEffect transition="in" filter="checkerboard(across)">
                                      <p:cBhvr>
                                        <p:cTn id="25" dur="500"/>
                                        <p:tgtEl>
                                          <p:spTgt spid="22836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28360">
                                            <p:txEl>
                                              <p:pRg st="2" end="2"/>
                                            </p:txEl>
                                          </p:spTgt>
                                        </p:tgtEl>
                                        <p:attrNameLst>
                                          <p:attrName>style.visibility</p:attrName>
                                        </p:attrNameLst>
                                      </p:cBhvr>
                                      <p:to>
                                        <p:strVal val="visible"/>
                                      </p:to>
                                    </p:set>
                                    <p:animEffect transition="in" filter="checkerboard(across)">
                                      <p:cBhvr>
                                        <p:cTn id="30" dur="500"/>
                                        <p:tgtEl>
                                          <p:spTgt spid="2283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254000" y="63500"/>
            <a:ext cx="8904288" cy="614363"/>
          </a:xfrm>
        </p:spPr>
        <p:txBody>
          <a:bodyPr/>
          <a:lstStyle/>
          <a:p>
            <a:r>
              <a:rPr lang="en-US" smtClean="0"/>
              <a:t>Hậu trường</a:t>
            </a:r>
            <a:endParaRPr lang="en-US"/>
          </a:p>
        </p:txBody>
      </p:sp>
      <p:sp>
        <p:nvSpPr>
          <p:cNvPr id="230403"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smtClean="0"/>
              <a:t>Tất cả các tính </a:t>
            </a:r>
            <a:r>
              <a:rPr lang="vi-VN" sz="2000" smtClean="0"/>
              <a:t>năng </a:t>
            </a:r>
            <a:r>
              <a:rPr lang="en-US" sz="2000" smtClean="0"/>
              <a:t>bạn dùng </a:t>
            </a:r>
            <a:r>
              <a:rPr lang="vi-VN" sz="2000" smtClean="0"/>
              <a:t>hàng ngày</a:t>
            </a:r>
            <a:r>
              <a:rPr lang="en-US" sz="2000" smtClean="0"/>
              <a:t> trong Word </a:t>
            </a:r>
            <a:r>
              <a:rPr lang="vi-VN" sz="2000" smtClean="0"/>
              <a:t>đều nằm </a:t>
            </a:r>
            <a:r>
              <a:rPr lang="en-US" sz="2000" smtClean="0"/>
              <a:t>ở trên </a:t>
            </a:r>
            <a:r>
              <a:rPr lang="vi-VN" sz="2000" smtClean="0"/>
              <a:t>Ruy-băng</a:t>
            </a:r>
            <a:r>
              <a:rPr lang="en-US" sz="2000" smtClean="0"/>
              <a:t> và dễ </a:t>
            </a:r>
            <a:r>
              <a:rPr lang="vi-VN" sz="2000" smtClean="0"/>
              <a:t>dàng </a:t>
            </a:r>
            <a:r>
              <a:rPr lang="en-US" sz="2000" smtClean="0"/>
              <a:t>tìm</a:t>
            </a:r>
            <a:r>
              <a:rPr lang="vi-VN" sz="2000" smtClean="0"/>
              <a:t> thấy</a:t>
            </a:r>
            <a:r>
              <a:rPr lang="en-US" sz="2000" smtClean="0"/>
              <a:t>.</a:t>
            </a:r>
            <a:endParaRPr lang="en-US" sz="2000"/>
          </a:p>
        </p:txBody>
      </p:sp>
      <p:sp>
        <p:nvSpPr>
          <p:cNvPr id="23040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0407" name="Rectangle 7"/>
          <p:cNvSpPr>
            <a:spLocks noChangeArrowheads="1"/>
          </p:cNvSpPr>
          <p:nvPr/>
        </p:nvSpPr>
        <p:spPr bwMode="auto">
          <a:xfrm>
            <a:off x="254000" y="4019550"/>
            <a:ext cx="5934075" cy="1136650"/>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Vậy những thiết đặt hậu trường không </a:t>
            </a:r>
            <a:r>
              <a:rPr lang="vi-VN" smtClean="0">
                <a:solidFill>
                  <a:srgbClr val="FFCC00"/>
                </a:solidFill>
              </a:rPr>
              <a:t>dùng</a:t>
            </a:r>
            <a:r>
              <a:rPr lang="en-US" smtClean="0">
                <a:solidFill>
                  <a:srgbClr val="FFCC00"/>
                </a:solidFill>
              </a:rPr>
              <a:t> để tạo tài liệu mà </a:t>
            </a:r>
            <a:r>
              <a:rPr lang="vi-VN" smtClean="0">
                <a:solidFill>
                  <a:srgbClr val="FFCC00"/>
                </a:solidFill>
              </a:rPr>
              <a:t>để </a:t>
            </a:r>
            <a:r>
              <a:rPr lang="en-US" smtClean="0">
                <a:solidFill>
                  <a:srgbClr val="FFCC00"/>
                </a:solidFill>
              </a:rPr>
              <a:t>điều khiển cách Word làm việc s</a:t>
            </a:r>
            <a:r>
              <a:rPr lang="vi-VN" smtClean="0">
                <a:solidFill>
                  <a:srgbClr val="FFCC00"/>
                </a:solidFill>
              </a:rPr>
              <a:t>ẽ </a:t>
            </a:r>
            <a:r>
              <a:rPr lang="en-US" smtClean="0">
                <a:solidFill>
                  <a:srgbClr val="FFCC00"/>
                </a:solidFill>
              </a:rPr>
              <a:t>nằm ở đâu? </a:t>
            </a:r>
            <a:endParaRPr lang="en-US">
              <a:solidFill>
                <a:srgbClr val="FFCC00"/>
              </a:solidFill>
            </a:endParaRPr>
          </a:p>
        </p:txBody>
      </p:sp>
      <p:pic>
        <p:nvPicPr>
          <p:cNvPr id="25" name="Picture 1"/>
          <p:cNvPicPr>
            <a:picLocks noChangeAspect="1" noChangeArrowheads="1"/>
          </p:cNvPicPr>
          <p:nvPr/>
        </p:nvPicPr>
        <p:blipFill>
          <a:blip r:embed="rId3"/>
          <a:srcRect/>
          <a:stretch>
            <a:fillRect/>
          </a:stretch>
        </p:blipFill>
        <p:spPr bwMode="auto">
          <a:xfrm>
            <a:off x="352324" y="942975"/>
            <a:ext cx="5694566" cy="2876550"/>
          </a:xfrm>
          <a:prstGeom prst="rect">
            <a:avLst/>
          </a:prstGeom>
          <a:noFill/>
          <a:ln w="9525">
            <a:noFill/>
            <a:miter lim="800000"/>
            <a:headEnd/>
            <a:tailEnd/>
          </a:ln>
          <a:effectLst/>
        </p:spPr>
      </p:pic>
      <p:sp>
        <p:nvSpPr>
          <p:cNvPr id="26" name="TextBox 25"/>
          <p:cNvSpPr txBox="1"/>
          <p:nvPr/>
        </p:nvSpPr>
        <p:spPr>
          <a:xfrm>
            <a:off x="1015216" y="1281380"/>
            <a:ext cx="755218" cy="215444"/>
          </a:xfrm>
          <a:prstGeom prst="rect">
            <a:avLst/>
          </a:prstGeom>
          <a:noFill/>
        </p:spPr>
        <p:txBody>
          <a:bodyPr wrap="square" rtlCol="0">
            <a:spAutoFit/>
          </a:bodyPr>
          <a:lstStyle/>
          <a:p>
            <a:pPr algn="ctr"/>
            <a:r>
              <a:rPr lang="vi-VN" sz="800" smtClean="0">
                <a:solidFill>
                  <a:schemeClr val="accent1">
                    <a:lumMod val="75000"/>
                  </a:schemeClr>
                </a:solidFill>
                <a:latin typeface="Arial Unicode MS" pitchFamily="34" charset="-128"/>
                <a:ea typeface="Arial Unicode MS" pitchFamily="34" charset="-128"/>
                <a:cs typeface="Arial Unicode MS" pitchFamily="34" charset="-128"/>
              </a:rPr>
              <a:t>Trang đầu</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775837" y="1654295"/>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Mới</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775837" y="2102869"/>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Mở</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775837" y="2749850"/>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Phát hành</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775837" y="3224303"/>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Đóng</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2335422" y="3570258"/>
            <a:ext cx="960228"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Tùy chọn Word</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3619500" y="3570258"/>
            <a:ext cx="939800"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Thoát khỏi Word</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1973654" y="1568032"/>
            <a:ext cx="1113347"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Tài liệu Gần đây</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0403"/>
                                        </p:tgtEl>
                                        <p:attrNameLst>
                                          <p:attrName>style.visibility</p:attrName>
                                        </p:attrNameLst>
                                      </p:cBhvr>
                                      <p:to>
                                        <p:strVal val="visible"/>
                                      </p:to>
                                    </p:set>
                                    <p:animEffect transition="in" filter="slide(fromTop)">
                                      <p:cBhvr>
                                        <p:cTn id="7" dur="500"/>
                                        <p:tgtEl>
                                          <p:spTgt spid="23040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0407">
                                            <p:txEl>
                                              <p:pRg st="0" end="0"/>
                                            </p:txEl>
                                          </p:spTgt>
                                        </p:tgtEl>
                                        <p:attrNameLst>
                                          <p:attrName>style.visibility</p:attrName>
                                        </p:attrNameLst>
                                      </p:cBhvr>
                                      <p:to>
                                        <p:strVal val="visible"/>
                                      </p:to>
                                    </p:set>
                                    <p:animEffect transition="in" filter="slide(fromLeft)">
                                      <p:cBhvr>
                                        <p:cTn id="12" dur="500"/>
                                        <p:tgtEl>
                                          <p:spTgt spid="2304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autoUpdateAnimBg="0"/>
      <p:bldP spid="23040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 name="Picture 1"/>
          <p:cNvPicPr>
            <a:picLocks noChangeAspect="1" noChangeArrowheads="1"/>
          </p:cNvPicPr>
          <p:nvPr/>
        </p:nvPicPr>
        <p:blipFill>
          <a:blip r:embed="rId3"/>
          <a:srcRect/>
          <a:stretch>
            <a:fillRect/>
          </a:stretch>
        </p:blipFill>
        <p:spPr bwMode="auto">
          <a:xfrm>
            <a:off x="352324" y="942975"/>
            <a:ext cx="5694566" cy="2876550"/>
          </a:xfrm>
          <a:prstGeom prst="rect">
            <a:avLst/>
          </a:prstGeom>
          <a:noFill/>
          <a:ln w="9525">
            <a:noFill/>
            <a:miter lim="800000"/>
            <a:headEnd/>
            <a:tailEnd/>
          </a:ln>
          <a:effectLst/>
        </p:spPr>
      </p:pic>
      <p:sp>
        <p:nvSpPr>
          <p:cNvPr id="232450" name="Rectangle 2"/>
          <p:cNvSpPr>
            <a:spLocks noGrp="1" noChangeArrowheads="1"/>
          </p:cNvSpPr>
          <p:nvPr>
            <p:ph type="title"/>
          </p:nvPr>
        </p:nvSpPr>
        <p:spPr>
          <a:xfrm>
            <a:off x="254000" y="63500"/>
            <a:ext cx="8904288" cy="614363"/>
          </a:xfrm>
        </p:spPr>
        <p:txBody>
          <a:bodyPr/>
          <a:lstStyle/>
          <a:p>
            <a:r>
              <a:rPr lang="en-US" smtClean="0"/>
              <a:t>Hậu trường</a:t>
            </a:r>
            <a:endParaRPr lang="en-US"/>
          </a:p>
        </p:txBody>
      </p:sp>
      <p:sp>
        <p:nvSpPr>
          <p:cNvPr id="232451"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smtClean="0"/>
              <a:t>Bạn điều khiển cách  Word làm việc như thế nào?</a:t>
            </a:r>
            <a:endParaRPr lang="en-US" sz="2000"/>
          </a:p>
        </p:txBody>
      </p:sp>
      <p:sp>
        <p:nvSpPr>
          <p:cNvPr id="23245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32453" name="Rectangle 5"/>
          <p:cNvSpPr>
            <a:spLocks noChangeArrowheads="1"/>
          </p:cNvSpPr>
          <p:nvPr/>
        </p:nvSpPr>
        <p:spPr bwMode="auto">
          <a:xfrm>
            <a:off x="254000" y="4019550"/>
            <a:ext cx="5934075" cy="159385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Tất cả các thiết đặt này là một phần của </a:t>
            </a:r>
            <a:r>
              <a:rPr lang="vi-VN" b="1" dirty="0" smtClean="0">
                <a:solidFill>
                  <a:srgbClr val="FFCC00"/>
                </a:solidFill>
              </a:rPr>
              <a:t>Tùy chọn Word</a:t>
            </a:r>
            <a:r>
              <a:rPr lang="vi-VN" dirty="0" smtClean="0">
                <a:solidFill>
                  <a:srgbClr val="FFCC00"/>
                </a:solidFill>
              </a:rPr>
              <a:t>, bạn sẽ nhìn thấy khi  bấm vào nút T</a:t>
            </a:r>
            <a:r>
              <a:rPr lang="vi-VN" b="1" dirty="0" smtClean="0">
                <a:solidFill>
                  <a:srgbClr val="FFCC00"/>
                </a:solidFill>
              </a:rPr>
              <a:t>ùy chọn Word </a:t>
            </a:r>
            <a:r>
              <a:rPr lang="vi-VN" dirty="0" smtClean="0">
                <a:solidFill>
                  <a:srgbClr val="FFCC00"/>
                </a:solidFill>
              </a:rPr>
              <a:t>.</a:t>
            </a:r>
          </a:p>
          <a:p>
            <a:pPr>
              <a:spcBef>
                <a:spcPct val="20000"/>
              </a:spcBef>
              <a:spcAft>
                <a:spcPct val="75000"/>
              </a:spcAft>
            </a:pPr>
            <a:r>
              <a:rPr lang="vi-VN" dirty="0" smtClean="0">
                <a:solidFill>
                  <a:srgbClr val="FFCC00"/>
                </a:solidFill>
              </a:rPr>
              <a:t>Nó nằm trên menu được mở ra khi bạn bấm vào </a:t>
            </a:r>
            <a:r>
              <a:rPr lang="vi-VN" b="1" dirty="0" smtClean="0">
                <a:solidFill>
                  <a:srgbClr val="FFCC00"/>
                </a:solidFill>
              </a:rPr>
              <a:t>Nút Microsoft Office</a:t>
            </a:r>
            <a:r>
              <a:rPr lang="vi-VN" dirty="0" smtClean="0">
                <a:solidFill>
                  <a:srgbClr val="FFCC00"/>
                </a:solidFill>
              </a:rPr>
              <a:t>.</a:t>
            </a:r>
            <a:endParaRPr lang="vi-VN" dirty="0">
              <a:solidFill>
                <a:srgbClr val="FFCC00"/>
              </a:solidFill>
            </a:endParaRPr>
          </a:p>
        </p:txBody>
      </p:sp>
      <p:sp>
        <p:nvSpPr>
          <p:cNvPr id="24" name="Rectangle 23"/>
          <p:cNvSpPr/>
          <p:nvPr/>
        </p:nvSpPr>
        <p:spPr>
          <a:xfrm>
            <a:off x="2202997" y="3526971"/>
            <a:ext cx="1080654" cy="2493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015216" y="1281380"/>
            <a:ext cx="755218" cy="215444"/>
          </a:xfrm>
          <a:prstGeom prst="rect">
            <a:avLst/>
          </a:prstGeom>
          <a:noFill/>
        </p:spPr>
        <p:txBody>
          <a:bodyPr wrap="square" rtlCol="0">
            <a:spAutoFit/>
          </a:bodyPr>
          <a:lstStyle/>
          <a:p>
            <a:pPr algn="ctr"/>
            <a:r>
              <a:rPr lang="vi-VN" sz="800" smtClean="0">
                <a:solidFill>
                  <a:schemeClr val="accent1">
                    <a:lumMod val="75000"/>
                  </a:schemeClr>
                </a:solidFill>
                <a:latin typeface="Arial Unicode MS" pitchFamily="34" charset="-128"/>
                <a:ea typeface="Arial Unicode MS" pitchFamily="34" charset="-128"/>
                <a:cs typeface="Arial Unicode MS" pitchFamily="34" charset="-128"/>
              </a:rPr>
              <a:t>Trang đầu</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775837" y="1654295"/>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Mới</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775837" y="2102869"/>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Mở</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775837" y="2749850"/>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Phát hành</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775837" y="3224303"/>
            <a:ext cx="857250"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Đóng</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2335421" y="3570258"/>
            <a:ext cx="931653"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Tùy chọn Word</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3619500" y="3570258"/>
            <a:ext cx="933450" cy="215444"/>
          </a:xfrm>
          <a:prstGeom prst="rect">
            <a:avLst/>
          </a:prstGeom>
          <a:noFill/>
        </p:spPr>
        <p:txBody>
          <a:bodyPr wrap="square" rtlCol="0">
            <a:spAutoFit/>
          </a:bodyPr>
          <a:lstStyle/>
          <a:p>
            <a:r>
              <a:rPr lang="vi-VN" sz="800" b="1" dirty="0" smtClean="0">
                <a:solidFill>
                  <a:schemeClr val="accent1">
                    <a:lumMod val="75000"/>
                  </a:schemeClr>
                </a:solidFill>
                <a:latin typeface="Arial Unicode MS" pitchFamily="34" charset="-128"/>
                <a:ea typeface="Arial Unicode MS" pitchFamily="34" charset="-128"/>
                <a:cs typeface="Arial Unicode MS" pitchFamily="34" charset="-128"/>
              </a:rPr>
              <a:t>Thoát khỏi Word</a:t>
            </a:r>
            <a:endParaRPr lang="en-US" sz="900" b="1"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4" name="TextBox 33"/>
          <p:cNvSpPr txBox="1"/>
          <p:nvPr/>
        </p:nvSpPr>
        <p:spPr>
          <a:xfrm>
            <a:off x="1973654" y="1568032"/>
            <a:ext cx="1113347" cy="215444"/>
          </a:xfrm>
          <a:prstGeom prst="rect">
            <a:avLst/>
          </a:prstGeom>
          <a:noFill/>
        </p:spPr>
        <p:txBody>
          <a:bodyPr wrap="square" rtlCol="0">
            <a:spAutoFit/>
          </a:bodyPr>
          <a:lstStyle/>
          <a:p>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Tài liệu Gần đây</a:t>
            </a:r>
            <a:endParaRPr lang="en-US" sz="900" b="1">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2451"/>
                                        </p:tgtEl>
                                        <p:attrNameLst>
                                          <p:attrName>style.visibility</p:attrName>
                                        </p:attrNameLst>
                                      </p:cBhvr>
                                      <p:to>
                                        <p:strVal val="visible"/>
                                      </p:to>
                                    </p:set>
                                    <p:animEffect transition="in" filter="slide(fromTop)">
                                      <p:cBhvr>
                                        <p:cTn id="7" dur="500"/>
                                        <p:tgtEl>
                                          <p:spTgt spid="23245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2453">
                                            <p:txEl>
                                              <p:pRg st="0" end="0"/>
                                            </p:txEl>
                                          </p:spTgt>
                                        </p:tgtEl>
                                        <p:attrNameLst>
                                          <p:attrName>style.visibility</p:attrName>
                                        </p:attrNameLst>
                                      </p:cBhvr>
                                      <p:to>
                                        <p:strVal val="visible"/>
                                      </p:to>
                                    </p:set>
                                    <p:animEffect transition="in" filter="slide(fromLeft)">
                                      <p:cBhvr>
                                        <p:cTn id="12" dur="500"/>
                                        <p:tgtEl>
                                          <p:spTgt spid="2324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2453">
                                            <p:txEl>
                                              <p:pRg st="1" end="1"/>
                                            </p:txEl>
                                          </p:spTgt>
                                        </p:tgtEl>
                                        <p:attrNameLst>
                                          <p:attrName>style.visibility</p:attrName>
                                        </p:attrNameLst>
                                      </p:cBhvr>
                                      <p:to>
                                        <p:strVal val="visible"/>
                                      </p:to>
                                    </p:set>
                                    <p:animEffect transition="in" filter="slide(fromLeft)">
                                      <p:cBhvr>
                                        <p:cTn id="17" dur="500"/>
                                        <p:tgtEl>
                                          <p:spTgt spid="2324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autoUpdateAnimBg="0"/>
      <p:bldP spid="23245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257175" y="73025"/>
            <a:ext cx="8229600" cy="609600"/>
          </a:xfrm>
        </p:spPr>
        <p:txBody>
          <a:bodyPr/>
          <a:lstStyle/>
          <a:p>
            <a:r>
              <a:rPr lang="vi-VN" smtClean="0"/>
              <a:t>Gợi ý</a:t>
            </a:r>
            <a:r>
              <a:rPr lang="en-US" smtClean="0"/>
              <a:t> thực hành</a:t>
            </a:r>
            <a:endParaRPr lang="en-US"/>
          </a:p>
        </p:txBody>
      </p:sp>
      <p:sp>
        <p:nvSpPr>
          <p:cNvPr id="234499" name="Rectangle 3"/>
          <p:cNvSpPr>
            <a:spLocks noGrp="1" noChangeArrowheads="1"/>
          </p:cNvSpPr>
          <p:nvPr>
            <p:ph type="body" idx="1"/>
          </p:nvPr>
        </p:nvSpPr>
        <p:spPr>
          <a:xfrm>
            <a:off x="257175" y="842962"/>
            <a:ext cx="8905875" cy="3449637"/>
          </a:xfrm>
        </p:spPr>
        <p:txBody>
          <a:bodyPr/>
          <a:lstStyle/>
          <a:p>
            <a:pPr marL="288925" indent="-288925">
              <a:spcAft>
                <a:spcPct val="75000"/>
              </a:spcAft>
              <a:buClr>
                <a:srgbClr val="FF9900"/>
              </a:buClr>
              <a:buFontTx/>
              <a:buAutoNum type="arabicPeriod"/>
            </a:pPr>
            <a:r>
              <a:rPr lang="en-US" smtClean="0"/>
              <a:t>Thêm một danh sách </a:t>
            </a:r>
            <a:r>
              <a:rPr lang="vi-VN" smtClean="0"/>
              <a:t>dấu</a:t>
            </a:r>
            <a:r>
              <a:rPr lang="en-US" smtClean="0"/>
              <a:t> đầu dòng.</a:t>
            </a:r>
            <a:endParaRPr lang="en-US"/>
          </a:p>
          <a:p>
            <a:pPr marL="288925" indent="-288925">
              <a:spcAft>
                <a:spcPct val="75000"/>
              </a:spcAft>
              <a:buClr>
                <a:srgbClr val="FF9900"/>
              </a:buClr>
              <a:buFontTx/>
              <a:buAutoNum type="arabicPeriod"/>
            </a:pPr>
            <a:r>
              <a:rPr lang="en-US" smtClean="0"/>
              <a:t>Áp dụng Kiểu Nhanh, rồi thay đổi thu phóng để xem </a:t>
            </a:r>
            <a:r>
              <a:rPr lang="vi-VN" smtClean="0"/>
              <a:t>mọi </a:t>
            </a:r>
            <a:r>
              <a:rPr lang="en-US" smtClean="0"/>
              <a:t>thay đổi. </a:t>
            </a:r>
            <a:endParaRPr lang="en-US"/>
          </a:p>
          <a:p>
            <a:pPr marL="288925" indent="-288925">
              <a:spcAft>
                <a:spcPct val="75000"/>
              </a:spcAft>
              <a:buClr>
                <a:srgbClr val="FF9900"/>
              </a:buClr>
              <a:buFontTx/>
              <a:buAutoNum type="arabicPeriod"/>
            </a:pPr>
            <a:r>
              <a:rPr lang="en-US" smtClean="0"/>
              <a:t>Thay đổi </a:t>
            </a:r>
            <a:r>
              <a:rPr lang="vi-VN" smtClean="0"/>
              <a:t>tập</a:t>
            </a:r>
            <a:r>
              <a:rPr lang="en-US" smtClean="0"/>
              <a:t> Kiểu Nhanh.</a:t>
            </a:r>
            <a:endParaRPr lang="en-US"/>
          </a:p>
          <a:p>
            <a:pPr marL="288925" indent="-288925">
              <a:spcAft>
                <a:spcPct val="75000"/>
              </a:spcAft>
              <a:buClr>
                <a:srgbClr val="FF9900"/>
              </a:buClr>
              <a:buFontTx/>
              <a:buAutoNum type="arabicPeriod"/>
            </a:pPr>
            <a:r>
              <a:rPr lang="en-US" smtClean="0"/>
              <a:t>Dùng </a:t>
            </a:r>
            <a:r>
              <a:rPr lang="vi-VN" smtClean="0"/>
              <a:t>Bút Định dạng.</a:t>
            </a:r>
            <a:r>
              <a:rPr lang="en-US" smtClean="0"/>
              <a:t> </a:t>
            </a:r>
            <a:endParaRPr lang="en-US"/>
          </a:p>
          <a:p>
            <a:pPr marL="288925" indent="-288925">
              <a:spcAft>
                <a:spcPct val="75000"/>
              </a:spcAft>
              <a:buClr>
                <a:srgbClr val="FF9900"/>
              </a:buClr>
              <a:buFontTx/>
              <a:buAutoNum type="arabicPeriod"/>
            </a:pPr>
            <a:r>
              <a:rPr lang="en-US" smtClean="0"/>
              <a:t>Tạo những thay đổi tổng thể với tab </a:t>
            </a:r>
            <a:r>
              <a:rPr lang="en-US" b="1" smtClean="0"/>
              <a:t>Bố Trí Trang</a:t>
            </a:r>
            <a:r>
              <a:rPr lang="en-US" smtClean="0"/>
              <a:t>. Rồi thử thêm các tab.</a:t>
            </a:r>
            <a:endParaRPr lang="en-US"/>
          </a:p>
          <a:p>
            <a:pPr marL="288925" indent="-288925">
              <a:spcAft>
                <a:spcPct val="75000"/>
              </a:spcAft>
              <a:buClr>
                <a:srgbClr val="FF9900"/>
              </a:buClr>
              <a:buFontTx/>
              <a:buAutoNum type="arabicPeriod"/>
            </a:pPr>
            <a:r>
              <a:rPr lang="en-US" smtClean="0"/>
              <a:t>In </a:t>
            </a:r>
            <a:r>
              <a:rPr lang="vi-VN" smtClean="0"/>
              <a:t>theo mọi </a:t>
            </a:r>
            <a:r>
              <a:rPr lang="en-US" smtClean="0"/>
              <a:t>cách.  </a:t>
            </a:r>
            <a:endParaRPr lang="en-US"/>
          </a:p>
        </p:txBody>
      </p:sp>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57175" y="73025"/>
            <a:ext cx="8229600" cy="609600"/>
          </a:xfrm>
        </p:spPr>
        <p:txBody>
          <a:bodyPr/>
          <a:lstStyle/>
          <a:p>
            <a:r>
              <a:rPr lang="en-US" smtClean="0"/>
              <a:t>Kiểm tra 2</a:t>
            </a:r>
            <a:r>
              <a:rPr lang="en-US"/>
              <a:t>, </a:t>
            </a:r>
            <a:r>
              <a:rPr lang="en-US" smtClean="0"/>
              <a:t>câu hỏi 1</a:t>
            </a:r>
            <a:endParaRPr lang="en-US"/>
          </a:p>
        </p:txBody>
      </p:sp>
      <p:sp>
        <p:nvSpPr>
          <p:cNvPr id="118787" name="Rectangle 3"/>
          <p:cNvSpPr>
            <a:spLocks noGrp="1" noChangeArrowheads="1"/>
          </p:cNvSpPr>
          <p:nvPr>
            <p:ph type="body" sz="half" idx="2"/>
          </p:nvPr>
        </p:nvSpPr>
        <p:spPr>
          <a:xfrm>
            <a:off x="257175" y="850900"/>
            <a:ext cx="7685088" cy="1189038"/>
          </a:xfrm>
        </p:spPr>
        <p:txBody>
          <a:bodyPr/>
          <a:lstStyle/>
          <a:p>
            <a:pPr marL="0" indent="0">
              <a:spcAft>
                <a:spcPct val="75000"/>
              </a:spcAft>
            </a:pPr>
            <a:r>
              <a:rPr lang="en-US" b="1" smtClean="0"/>
              <a:t>Bạn có thể áp dụng danh sách </a:t>
            </a:r>
            <a:r>
              <a:rPr lang="vi-VN" b="1" smtClean="0"/>
              <a:t>dấu</a:t>
            </a:r>
            <a:r>
              <a:rPr lang="en-US" b="1" smtClean="0"/>
              <a:t> đầu dòng bằng cách dùng các lệnh trong nhóm nào trên tab nào? (Chọn một đáp án.)</a:t>
            </a:r>
            <a:endParaRPr lang="en-US" b="1"/>
          </a:p>
        </p:txBody>
      </p:sp>
      <p:sp>
        <p:nvSpPr>
          <p:cNvPr id="118788" name="Rectangle 4"/>
          <p:cNvSpPr>
            <a:spLocks noChangeArrowheads="1"/>
          </p:cNvSpPr>
          <p:nvPr/>
        </p:nvSpPr>
        <p:spPr bwMode="auto">
          <a:xfrm>
            <a:off x="257175" y="2344738"/>
            <a:ext cx="7624763"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Trong nhóm </a:t>
            </a:r>
            <a:r>
              <a:rPr lang="en-US" sz="2000" b="1" smtClean="0"/>
              <a:t>Đoạn văn</a:t>
            </a:r>
            <a:r>
              <a:rPr lang="en-US" sz="2000" smtClean="0"/>
              <a:t> trên tab </a:t>
            </a:r>
            <a:r>
              <a:rPr lang="en-US" sz="2000" b="1" smtClean="0"/>
              <a:t>Bố trí Trang</a:t>
            </a:r>
            <a:r>
              <a:rPr lang="en-US" sz="2000" smtClean="0"/>
              <a:t>. </a:t>
            </a:r>
            <a:endParaRPr lang="en-US" sz="2000"/>
          </a:p>
          <a:p>
            <a:pPr marL="401638" indent="-401638">
              <a:spcBef>
                <a:spcPct val="20000"/>
              </a:spcBef>
              <a:spcAft>
                <a:spcPct val="75000"/>
              </a:spcAft>
              <a:buFontTx/>
              <a:buAutoNum type="arabicPeriod"/>
            </a:pPr>
            <a:r>
              <a:rPr lang="en-US" sz="2000" smtClean="0"/>
              <a:t>Trong nhóm </a:t>
            </a:r>
            <a:r>
              <a:rPr lang="en-US" sz="2000" b="1" smtClean="0"/>
              <a:t>Đoạn văn</a:t>
            </a:r>
            <a:r>
              <a:rPr lang="en-US" sz="2000" smtClean="0"/>
              <a:t> trên tab </a:t>
            </a:r>
            <a:r>
              <a:rPr lang="vi-VN" sz="2000" b="1" smtClean="0"/>
              <a:t>Trang đầu</a:t>
            </a:r>
            <a:r>
              <a:rPr lang="en-US" sz="2000" smtClean="0"/>
              <a:t>. </a:t>
            </a:r>
            <a:endParaRPr lang="en-US" sz="2000"/>
          </a:p>
          <a:p>
            <a:pPr marL="401638" indent="-401638">
              <a:spcBef>
                <a:spcPct val="20000"/>
              </a:spcBef>
              <a:spcAft>
                <a:spcPct val="75000"/>
              </a:spcAft>
              <a:buFontTx/>
              <a:buAutoNum type="arabicPeriod"/>
            </a:pPr>
            <a:r>
              <a:rPr lang="en-US" sz="2000" smtClean="0"/>
              <a:t>Trong nhóm </a:t>
            </a:r>
            <a:r>
              <a:rPr lang="en-US" sz="2000" b="1" smtClean="0"/>
              <a:t>Kí hiệu </a:t>
            </a:r>
            <a:r>
              <a:rPr lang="en-US" sz="2000" smtClean="0"/>
              <a:t>trên tab </a:t>
            </a:r>
            <a:r>
              <a:rPr lang="en-US" sz="2000" b="1" smtClean="0"/>
              <a:t>Chèn</a:t>
            </a:r>
            <a:r>
              <a:rPr lang="en-US" sz="2000" smtClean="0"/>
              <a:t>. </a:t>
            </a:r>
            <a:endParaRPr lang="en-US" sz="2000"/>
          </a:p>
          <a:p>
            <a:pPr marL="401638" indent="-401638">
              <a:spcBef>
                <a:spcPct val="20000"/>
              </a:spcBef>
              <a:spcAft>
                <a:spcPct val="75000"/>
              </a:spcAft>
              <a:buFontTx/>
              <a:buAutoNum type="arabicPeriod"/>
            </a:pPr>
            <a:r>
              <a:rPr lang="en-US" sz="2000" smtClean="0"/>
              <a:t>Trong nhóm </a:t>
            </a:r>
            <a:r>
              <a:rPr lang="en-US" sz="2000" b="1" smtClean="0"/>
              <a:t>Văn bản</a:t>
            </a:r>
            <a:r>
              <a:rPr lang="en-US" sz="2000" smtClean="0"/>
              <a:t> trên tab </a:t>
            </a:r>
            <a:r>
              <a:rPr lang="en-US" sz="2000" b="1" smtClean="0"/>
              <a:t>Chèn</a:t>
            </a:r>
            <a:r>
              <a:rPr lang="en-US" sz="2000" smtClean="0"/>
              <a:t>. </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lide(fromTop)">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slide(fromLeft)">
                                      <p:cBhvr>
                                        <p:cTn id="12" dur="500"/>
                                        <p:tgtEl>
                                          <p:spTgt spid="1187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8788">
                                            <p:txEl>
                                              <p:pRg st="1" end="1"/>
                                            </p:txEl>
                                          </p:spTgt>
                                        </p:tgtEl>
                                        <p:attrNameLst>
                                          <p:attrName>style.visibility</p:attrName>
                                        </p:attrNameLst>
                                      </p:cBhvr>
                                      <p:to>
                                        <p:strVal val="visible"/>
                                      </p:to>
                                    </p:set>
                                    <p:animEffect transition="in" filter="slide(fromLeft)">
                                      <p:cBhvr>
                                        <p:cTn id="17" dur="500"/>
                                        <p:tgtEl>
                                          <p:spTgt spid="11878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18788">
                                            <p:txEl>
                                              <p:pRg st="2" end="2"/>
                                            </p:txEl>
                                          </p:spTgt>
                                        </p:tgtEl>
                                        <p:attrNameLst>
                                          <p:attrName>style.visibility</p:attrName>
                                        </p:attrNameLst>
                                      </p:cBhvr>
                                      <p:to>
                                        <p:strVal val="visible"/>
                                      </p:to>
                                    </p:set>
                                    <p:animEffect transition="in" filter="slide(fromLeft)">
                                      <p:cBhvr>
                                        <p:cTn id="22" dur="500"/>
                                        <p:tgtEl>
                                          <p:spTgt spid="11878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18788">
                                            <p:txEl>
                                              <p:pRg st="3" end="3"/>
                                            </p:txEl>
                                          </p:spTgt>
                                        </p:tgtEl>
                                        <p:attrNameLst>
                                          <p:attrName>style.visibility</p:attrName>
                                        </p:attrNameLst>
                                      </p:cBhvr>
                                      <p:to>
                                        <p:strVal val="visible"/>
                                      </p:to>
                                    </p:set>
                                    <p:animEffect transition="in" filter="slide(fromLeft)">
                                      <p:cBhvr>
                                        <p:cTn id="27" dur="500"/>
                                        <p:tgtEl>
                                          <p:spTgt spid="1187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advAuto="0"/>
      <p:bldP spid="11878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Hãy tăng tốc</a:t>
            </a:r>
            <a:endParaRPr lang="en-US"/>
          </a:p>
        </p:txBody>
      </p:sp>
      <p:sp>
        <p:nvSpPr>
          <p:cNvPr id="120834" name="Rectangle 2"/>
          <p:cNvSpPr>
            <a:spLocks noGrp="1" noChangeArrowheads="1"/>
          </p:cNvSpPr>
          <p:nvPr>
            <p:ph type="title"/>
          </p:nvPr>
        </p:nvSpPr>
        <p:spPr>
          <a:xfrm>
            <a:off x="257175" y="73025"/>
            <a:ext cx="8229600" cy="609600"/>
          </a:xfrm>
        </p:spPr>
        <p:txBody>
          <a:bodyPr/>
          <a:lstStyle/>
          <a:p>
            <a:r>
              <a:rPr lang="en-US" smtClean="0"/>
              <a:t>Kiểm tra 2</a:t>
            </a:r>
            <a:r>
              <a:rPr lang="en-US"/>
              <a:t>, </a:t>
            </a:r>
            <a:r>
              <a:rPr lang="en-US" smtClean="0"/>
              <a:t>câu hỏi 1</a:t>
            </a:r>
            <a:r>
              <a:rPr lang="en-US"/>
              <a:t>: </a:t>
            </a:r>
            <a:r>
              <a:rPr lang="en-US" smtClean="0"/>
              <a:t>Trả lời</a:t>
            </a:r>
            <a:endParaRPr lang="en-US"/>
          </a:p>
        </p:txBody>
      </p:sp>
      <p:sp>
        <p:nvSpPr>
          <p:cNvPr id="120835" name="Rectangle 3"/>
          <p:cNvSpPr>
            <a:spLocks noGrp="1" noChangeArrowheads="1"/>
          </p:cNvSpPr>
          <p:nvPr>
            <p:ph sz="half" idx="2"/>
          </p:nvPr>
        </p:nvSpPr>
        <p:spPr>
          <a:xfrm>
            <a:off x="257175" y="815975"/>
            <a:ext cx="8350250" cy="703263"/>
          </a:xfrm>
        </p:spPr>
        <p:txBody>
          <a:bodyPr/>
          <a:lstStyle/>
          <a:p>
            <a:pPr marL="0" indent="0">
              <a:spcAft>
                <a:spcPct val="75000"/>
              </a:spcAft>
            </a:pPr>
            <a:r>
              <a:rPr lang="en-US" smtClean="0"/>
              <a:t>Trong nhóm </a:t>
            </a:r>
            <a:r>
              <a:rPr lang="en-US" b="1" smtClean="0"/>
              <a:t>Đoạn văn</a:t>
            </a:r>
            <a:r>
              <a:rPr lang="en-US" smtClean="0"/>
              <a:t> trên tab </a:t>
            </a:r>
            <a:r>
              <a:rPr lang="vi-VN" b="1" smtClean="0"/>
              <a:t>Trang đầu</a:t>
            </a:r>
            <a:r>
              <a:rPr lang="en-US" smtClean="0"/>
              <a:t>.</a:t>
            </a:r>
            <a:endParaRPr lang="en-US"/>
          </a:p>
        </p:txBody>
      </p:sp>
      <p:sp>
        <p:nvSpPr>
          <p:cNvPr id="120836" name="Rectangle 4"/>
          <p:cNvSpPr>
            <a:spLocks noChangeArrowheads="1"/>
          </p:cNvSpPr>
          <p:nvPr/>
        </p:nvSpPr>
        <p:spPr bwMode="auto">
          <a:xfrm>
            <a:off x="257175" y="200025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smtClean="0"/>
              <a:t>Đây là nơi bạn có thể áp dụng các danh sách </a:t>
            </a:r>
            <a:r>
              <a:rPr lang="vi-VN" sz="2000" smtClean="0"/>
              <a:t>dấu</a:t>
            </a:r>
            <a:r>
              <a:rPr lang="en-US" sz="2000" smtClean="0"/>
              <a:t> đầu dòng. Mẹo: Bạn cũng có thể áp dụng các danh sách </a:t>
            </a:r>
            <a:r>
              <a:rPr lang="vi-VN" sz="2000" smtClean="0"/>
              <a:t>dấu</a:t>
            </a:r>
            <a:r>
              <a:rPr lang="en-US" sz="2000" smtClean="0"/>
              <a:t> đầu dòng bằng cách dùng thanh công cụ Mini.</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p:cTn id="7" dur="500" fill="hold"/>
                                        <p:tgtEl>
                                          <p:spTgt spid="120835"/>
                                        </p:tgtEl>
                                        <p:attrNameLst>
                                          <p:attrName>ppt_w</p:attrName>
                                        </p:attrNameLst>
                                      </p:cBhvr>
                                      <p:tavLst>
                                        <p:tav tm="0">
                                          <p:val>
                                            <p:fltVal val="0"/>
                                          </p:val>
                                        </p:tav>
                                        <p:tav tm="100000">
                                          <p:val>
                                            <p:strVal val="#ppt_w"/>
                                          </p:val>
                                        </p:tav>
                                      </p:tavLst>
                                    </p:anim>
                                    <p:anim calcmode="lin" valueType="num">
                                      <p:cBhvr>
                                        <p:cTn id="8" dur="500" fill="hold"/>
                                        <p:tgtEl>
                                          <p:spTgt spid="1208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Effect transition="in" filter="slide(fromBottom)">
                                      <p:cBhvr>
                                        <p:cTn id="13"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57175" y="73025"/>
            <a:ext cx="8229600" cy="609600"/>
          </a:xfrm>
        </p:spPr>
        <p:txBody>
          <a:bodyPr/>
          <a:lstStyle/>
          <a:p>
            <a:r>
              <a:rPr lang="en-US" dirty="0" err="1" smtClean="0"/>
              <a:t>Kiểm</a:t>
            </a:r>
            <a:r>
              <a:rPr lang="en-US" dirty="0" smtClean="0"/>
              <a:t> </a:t>
            </a:r>
            <a:r>
              <a:rPr lang="en-US" dirty="0" err="1" smtClean="0"/>
              <a:t>tra</a:t>
            </a:r>
            <a:r>
              <a:rPr lang="en-US" dirty="0" smtClean="0"/>
              <a:t> 2</a:t>
            </a:r>
            <a:r>
              <a:rPr lang="en-US" dirty="0"/>
              <a:t>, </a:t>
            </a:r>
            <a:r>
              <a:rPr lang="en-US" dirty="0" err="1" smtClean="0"/>
              <a:t>câu</a:t>
            </a:r>
            <a:r>
              <a:rPr lang="en-US" dirty="0" smtClean="0"/>
              <a:t> </a:t>
            </a:r>
            <a:r>
              <a:rPr lang="en-US" dirty="0" err="1" smtClean="0"/>
              <a:t>hỏi</a:t>
            </a:r>
            <a:r>
              <a:rPr lang="en-US" dirty="0" smtClean="0"/>
              <a:t> 2</a:t>
            </a:r>
            <a:endParaRPr lang="en-US" dirty="0"/>
          </a:p>
        </p:txBody>
      </p:sp>
      <p:sp>
        <p:nvSpPr>
          <p:cNvPr id="122883" name="Rectangle 3"/>
          <p:cNvSpPr>
            <a:spLocks noGrp="1" noChangeArrowheads="1"/>
          </p:cNvSpPr>
          <p:nvPr>
            <p:ph type="body" sz="half" idx="2"/>
          </p:nvPr>
        </p:nvSpPr>
        <p:spPr>
          <a:xfrm>
            <a:off x="257175" y="850900"/>
            <a:ext cx="7685088" cy="1189038"/>
          </a:xfrm>
        </p:spPr>
        <p:txBody>
          <a:bodyPr/>
          <a:lstStyle/>
          <a:p>
            <a:pPr marL="0" indent="0">
              <a:spcAft>
                <a:spcPct val="75000"/>
              </a:spcAft>
            </a:pPr>
            <a:r>
              <a:rPr lang="en-US" b="1" smtClean="0"/>
              <a:t>Bạn chọn các tùy chọn in trong phiên bản mới của Word như thế nào? (Chọn một đáp án.)</a:t>
            </a:r>
            <a:endParaRPr lang="en-US" b="1"/>
          </a:p>
        </p:txBody>
      </p:sp>
      <p:sp>
        <p:nvSpPr>
          <p:cNvPr id="122884" name="Rectangle 4"/>
          <p:cNvSpPr>
            <a:spLocks noChangeArrowheads="1"/>
          </p:cNvSpPr>
          <p:nvPr/>
        </p:nvSpPr>
        <p:spPr bwMode="auto">
          <a:xfrm>
            <a:off x="257175" y="2241550"/>
            <a:ext cx="7624763"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Bấm nút </a:t>
            </a:r>
            <a:r>
              <a:rPr lang="en-US" sz="2000" b="1" smtClean="0"/>
              <a:t>In </a:t>
            </a:r>
            <a:r>
              <a:rPr lang="en-US" sz="2000" smtClean="0"/>
              <a:t>trên </a:t>
            </a:r>
            <a:r>
              <a:rPr lang="vi-VN" sz="2000" smtClean="0"/>
              <a:t>Ruy-băng</a:t>
            </a:r>
            <a:r>
              <a:rPr lang="en-US" sz="2000" smtClean="0"/>
              <a:t>. </a:t>
            </a:r>
            <a:endParaRPr lang="en-US" sz="2000"/>
          </a:p>
          <a:p>
            <a:pPr marL="401638" indent="-401638">
              <a:spcBef>
                <a:spcPct val="20000"/>
              </a:spcBef>
              <a:spcAft>
                <a:spcPct val="75000"/>
              </a:spcAft>
              <a:buFontTx/>
              <a:buAutoNum type="arabicPeriod"/>
            </a:pPr>
            <a:r>
              <a:rPr lang="en-US" sz="2000" smtClean="0"/>
              <a:t>Bấm nút </a:t>
            </a:r>
            <a:r>
              <a:rPr lang="en-US" sz="2000" b="1" smtClean="0"/>
              <a:t>In </a:t>
            </a:r>
            <a:r>
              <a:rPr lang="en-US" sz="2000" smtClean="0"/>
              <a:t>trên Công cụ Truy nhập Nhanh. </a:t>
            </a:r>
            <a:endParaRPr lang="en-US" sz="2000"/>
          </a:p>
          <a:p>
            <a:pPr marL="401638" indent="-401638">
              <a:spcBef>
                <a:spcPct val="20000"/>
              </a:spcBef>
              <a:spcAft>
                <a:spcPct val="75000"/>
              </a:spcAft>
              <a:buFontTx/>
              <a:buAutoNum type="arabicPeriod"/>
            </a:pPr>
            <a:r>
              <a:rPr lang="en-US" sz="2000" smtClean="0"/>
              <a:t>Dùng </a:t>
            </a:r>
            <a:r>
              <a:rPr lang="en-US" sz="2000" b="1" smtClean="0"/>
              <a:t>Nút Microsoft Office</a:t>
            </a:r>
            <a:r>
              <a:rPr lang="en-US" sz="2000" smtClean="0"/>
              <a:t>. </a:t>
            </a:r>
            <a:endParaRPr lang="en-US" sz="2000"/>
          </a:p>
          <a:p>
            <a:pPr marL="401638" indent="-401638">
              <a:spcBef>
                <a:spcPct val="20000"/>
              </a:spcBef>
              <a:spcAft>
                <a:spcPct val="75000"/>
              </a:spcAft>
              <a:buFontTx/>
              <a:buAutoNum type="arabicPeriod"/>
            </a:pPr>
            <a:r>
              <a:rPr lang="en-US" sz="2000" smtClean="0"/>
              <a:t>Hoặc tùy chọn đầu tiên hoặc tùy chọn thứ hai bên trên. </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lide(fromTop)">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slide(fromLeft)">
                                      <p:cBhvr>
                                        <p:cTn id="12" dur="500"/>
                                        <p:tgtEl>
                                          <p:spTgt spid="1228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4">
                                            <p:txEl>
                                              <p:pRg st="1" end="1"/>
                                            </p:txEl>
                                          </p:spTgt>
                                        </p:tgtEl>
                                        <p:attrNameLst>
                                          <p:attrName>style.visibility</p:attrName>
                                        </p:attrNameLst>
                                      </p:cBhvr>
                                      <p:to>
                                        <p:strVal val="visible"/>
                                      </p:to>
                                    </p:set>
                                    <p:animEffect transition="in" filter="slide(fromLeft)">
                                      <p:cBhvr>
                                        <p:cTn id="17" dur="500"/>
                                        <p:tgtEl>
                                          <p:spTgt spid="1228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2884">
                                            <p:txEl>
                                              <p:pRg st="2" end="2"/>
                                            </p:txEl>
                                          </p:spTgt>
                                        </p:tgtEl>
                                        <p:attrNameLst>
                                          <p:attrName>style.visibility</p:attrName>
                                        </p:attrNameLst>
                                      </p:cBhvr>
                                      <p:to>
                                        <p:strVal val="visible"/>
                                      </p:to>
                                    </p:set>
                                    <p:animEffect transition="in" filter="slide(fromLeft)">
                                      <p:cBhvr>
                                        <p:cTn id="22" dur="500"/>
                                        <p:tgtEl>
                                          <p:spTgt spid="1228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22884">
                                            <p:txEl>
                                              <p:pRg st="3" end="3"/>
                                            </p:txEl>
                                          </p:spTgt>
                                        </p:tgtEl>
                                        <p:attrNameLst>
                                          <p:attrName>style.visibility</p:attrName>
                                        </p:attrNameLst>
                                      </p:cBhvr>
                                      <p:to>
                                        <p:strVal val="visible"/>
                                      </p:to>
                                    </p:set>
                                    <p:animEffect transition="in" filter="slide(fromLeft)">
                                      <p:cBhvr>
                                        <p:cTn id="27" dur="500"/>
                                        <p:tgtEl>
                                          <p:spTgt spid="1228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57175" y="73025"/>
            <a:ext cx="8229600" cy="609600"/>
          </a:xfrm>
        </p:spPr>
        <p:txBody>
          <a:bodyPr/>
          <a:lstStyle/>
          <a:p>
            <a:r>
              <a:rPr lang="en-US" dirty="0" err="1" smtClean="0"/>
              <a:t>Kiểm</a:t>
            </a:r>
            <a:r>
              <a:rPr lang="en-US" dirty="0" smtClean="0"/>
              <a:t> </a:t>
            </a:r>
            <a:r>
              <a:rPr lang="en-US" dirty="0" err="1" smtClean="0"/>
              <a:t>tra</a:t>
            </a:r>
            <a:r>
              <a:rPr lang="en-US" dirty="0" smtClean="0"/>
              <a:t> 2</a:t>
            </a:r>
            <a:r>
              <a:rPr lang="en-US" dirty="0"/>
              <a:t>, </a:t>
            </a:r>
            <a:r>
              <a:rPr lang="en-US" dirty="0" err="1" smtClean="0"/>
              <a:t>câu</a:t>
            </a:r>
            <a:r>
              <a:rPr lang="en-US" dirty="0" smtClean="0"/>
              <a:t> </a:t>
            </a:r>
            <a:r>
              <a:rPr lang="en-US" dirty="0" err="1" smtClean="0"/>
              <a:t>hỏi</a:t>
            </a:r>
            <a:r>
              <a:rPr lang="en-US" dirty="0" smtClean="0"/>
              <a:t> 2</a:t>
            </a:r>
            <a:r>
              <a:rPr lang="en-US" dirty="0"/>
              <a:t>: </a:t>
            </a:r>
            <a:r>
              <a:rPr lang="en-US" dirty="0" err="1" smtClean="0"/>
              <a:t>Tra</a:t>
            </a:r>
            <a:r>
              <a:rPr lang="en-US" dirty="0" smtClean="0"/>
              <a:t>̉ </a:t>
            </a:r>
            <a:r>
              <a:rPr lang="en-US" dirty="0" err="1" smtClean="0"/>
              <a:t>lời</a:t>
            </a:r>
            <a:endParaRPr lang="en-US" dirty="0"/>
          </a:p>
        </p:txBody>
      </p:sp>
      <p:sp>
        <p:nvSpPr>
          <p:cNvPr id="124931" name="Rectangle 3"/>
          <p:cNvSpPr>
            <a:spLocks noGrp="1" noChangeArrowheads="1"/>
          </p:cNvSpPr>
          <p:nvPr>
            <p:ph sz="half" idx="2"/>
          </p:nvPr>
        </p:nvSpPr>
        <p:spPr>
          <a:xfrm>
            <a:off x="257175" y="836613"/>
            <a:ext cx="8350250" cy="703262"/>
          </a:xfrm>
        </p:spPr>
        <p:txBody>
          <a:bodyPr/>
          <a:lstStyle/>
          <a:p>
            <a:pPr marL="0" indent="0">
              <a:spcAft>
                <a:spcPct val="75000"/>
              </a:spcAft>
            </a:pPr>
            <a:r>
              <a:rPr lang="en-US" smtClean="0"/>
              <a:t>Dùng </a:t>
            </a:r>
            <a:r>
              <a:rPr lang="en-US" b="1" smtClean="0"/>
              <a:t>Nút Microsoft Office</a:t>
            </a:r>
            <a:r>
              <a:rPr lang="en-US" smtClean="0"/>
              <a:t>.</a:t>
            </a:r>
            <a:endParaRPr lang="en-US"/>
          </a:p>
        </p:txBody>
      </p:sp>
      <p:sp>
        <p:nvSpPr>
          <p:cNvPr id="124932" name="Rectangle 4"/>
          <p:cNvSpPr>
            <a:spLocks noChangeArrowheads="1"/>
          </p:cNvSpPr>
          <p:nvPr/>
        </p:nvSpPr>
        <p:spPr bwMode="auto">
          <a:xfrm>
            <a:off x="257175" y="2082800"/>
            <a:ext cx="8350250" cy="1171575"/>
          </a:xfrm>
          <a:prstGeom prst="rect">
            <a:avLst/>
          </a:prstGeom>
          <a:noFill/>
          <a:ln w="9525">
            <a:noFill/>
            <a:miter lim="800000"/>
            <a:headEnd/>
            <a:tailEnd/>
          </a:ln>
          <a:effectLst/>
        </p:spPr>
        <p:txBody>
          <a:bodyPr/>
          <a:lstStyle/>
          <a:p>
            <a:pPr>
              <a:spcBef>
                <a:spcPct val="20000"/>
              </a:spcBef>
              <a:spcAft>
                <a:spcPct val="75000"/>
              </a:spcAft>
            </a:pPr>
            <a:r>
              <a:rPr lang="en-US" sz="2000" smtClean="0"/>
              <a:t>Đây là nơi bạn cũng mở được Xem trước khi In.</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p:cTn id="7" dur="500" fill="hold"/>
                                        <p:tgtEl>
                                          <p:spTgt spid="124931"/>
                                        </p:tgtEl>
                                        <p:attrNameLst>
                                          <p:attrName>ppt_w</p:attrName>
                                        </p:attrNameLst>
                                      </p:cBhvr>
                                      <p:tavLst>
                                        <p:tav tm="0">
                                          <p:val>
                                            <p:fltVal val="0"/>
                                          </p:val>
                                        </p:tav>
                                        <p:tav tm="100000">
                                          <p:val>
                                            <p:strVal val="#ppt_w"/>
                                          </p:val>
                                        </p:tav>
                                      </p:tavLst>
                                    </p:anim>
                                    <p:anim calcmode="lin" valueType="num">
                                      <p:cBhvr>
                                        <p:cTn id="8" dur="500" fill="hold"/>
                                        <p:tgtEl>
                                          <p:spTgt spid="1249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Effect transition="in" filter="slide(fromBottom)">
                                      <p:cBhvr>
                                        <p:cTn id="13"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P spid="12493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vi-VN" dirty="0" smtClean="0"/>
              <a:t>Tăng tốc</a:t>
            </a:r>
            <a:endParaRPr lang="en-US" dirty="0"/>
          </a:p>
        </p:txBody>
      </p:sp>
      <p:sp>
        <p:nvSpPr>
          <p:cNvPr id="126978" name="Rectangle 2"/>
          <p:cNvSpPr>
            <a:spLocks noGrp="1" noChangeArrowheads="1"/>
          </p:cNvSpPr>
          <p:nvPr>
            <p:ph type="title"/>
          </p:nvPr>
        </p:nvSpPr>
        <p:spPr>
          <a:xfrm>
            <a:off x="271463" y="73025"/>
            <a:ext cx="8229600" cy="609600"/>
          </a:xfrm>
        </p:spPr>
        <p:txBody>
          <a:bodyPr/>
          <a:lstStyle/>
          <a:p>
            <a:r>
              <a:rPr lang="en-US" smtClean="0"/>
              <a:t>Kiểm tra 2</a:t>
            </a:r>
            <a:r>
              <a:rPr lang="en-US"/>
              <a:t>, </a:t>
            </a:r>
            <a:r>
              <a:rPr lang="en-US" smtClean="0"/>
              <a:t>câu hỏi 3</a:t>
            </a:r>
            <a:endParaRPr lang="en-US"/>
          </a:p>
        </p:txBody>
      </p:sp>
      <p:sp>
        <p:nvSpPr>
          <p:cNvPr id="126979" name="Rectangle 3"/>
          <p:cNvSpPr>
            <a:spLocks noGrp="1" noChangeArrowheads="1"/>
          </p:cNvSpPr>
          <p:nvPr>
            <p:ph type="body" sz="half" idx="2"/>
          </p:nvPr>
        </p:nvSpPr>
        <p:spPr>
          <a:xfrm>
            <a:off x="271463" y="850900"/>
            <a:ext cx="7685087" cy="1189038"/>
          </a:xfrm>
        </p:spPr>
        <p:txBody>
          <a:bodyPr/>
          <a:lstStyle/>
          <a:p>
            <a:pPr marL="0" indent="0">
              <a:spcAft>
                <a:spcPct val="75000"/>
              </a:spcAft>
            </a:pPr>
            <a:r>
              <a:rPr lang="en-US" b="1" smtClean="0"/>
              <a:t>Góc nào có điều khiển thu phóng? (Chọn một đáp án.)</a:t>
            </a:r>
            <a:endParaRPr lang="en-US" b="1"/>
          </a:p>
        </p:txBody>
      </p:sp>
      <p:sp>
        <p:nvSpPr>
          <p:cNvPr id="126980" name="Rectangle 4"/>
          <p:cNvSpPr>
            <a:spLocks noChangeArrowheads="1"/>
          </p:cNvSpPr>
          <p:nvPr/>
        </p:nvSpPr>
        <p:spPr bwMode="auto">
          <a:xfrm>
            <a:off x="271463"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Góc phải trên. </a:t>
            </a:r>
            <a:endParaRPr lang="en-US" sz="2000"/>
          </a:p>
          <a:p>
            <a:pPr marL="401638" indent="-401638">
              <a:spcBef>
                <a:spcPct val="20000"/>
              </a:spcBef>
              <a:spcAft>
                <a:spcPct val="75000"/>
              </a:spcAft>
              <a:buFontTx/>
              <a:buAutoNum type="arabicPeriod"/>
            </a:pPr>
            <a:r>
              <a:rPr lang="en-US" sz="2000" smtClean="0"/>
              <a:t>Góc trái trên. </a:t>
            </a:r>
            <a:endParaRPr lang="en-US" sz="2000"/>
          </a:p>
          <a:p>
            <a:pPr marL="401638" indent="-401638">
              <a:spcBef>
                <a:spcPct val="20000"/>
              </a:spcBef>
              <a:spcAft>
                <a:spcPct val="75000"/>
              </a:spcAft>
              <a:buFontTx/>
              <a:buAutoNum type="arabicPeriod"/>
            </a:pPr>
            <a:r>
              <a:rPr lang="en-US" sz="2000" smtClean="0"/>
              <a:t>Góc trái dưới. </a:t>
            </a:r>
            <a:endParaRPr lang="en-US" sz="2000"/>
          </a:p>
          <a:p>
            <a:pPr marL="401638" indent="-401638">
              <a:spcBef>
                <a:spcPct val="20000"/>
              </a:spcBef>
              <a:spcAft>
                <a:spcPct val="75000"/>
              </a:spcAft>
              <a:buFontTx/>
              <a:buAutoNum type="arabicPeriod"/>
            </a:pPr>
            <a:r>
              <a:rPr lang="en-US" sz="2000" smtClean="0"/>
              <a:t>Góc phải dưới. </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lide(fromTop)">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6980">
                                            <p:txEl>
                                              <p:pRg st="0" end="0"/>
                                            </p:txEl>
                                          </p:spTgt>
                                        </p:tgtEl>
                                        <p:attrNameLst>
                                          <p:attrName>style.visibility</p:attrName>
                                        </p:attrNameLst>
                                      </p:cBhvr>
                                      <p:to>
                                        <p:strVal val="visible"/>
                                      </p:to>
                                    </p:set>
                                    <p:animEffect transition="in" filter="slide(fromLeft)">
                                      <p:cBhvr>
                                        <p:cTn id="12" dur="500"/>
                                        <p:tgtEl>
                                          <p:spTgt spid="1269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6980">
                                            <p:txEl>
                                              <p:pRg st="1" end="1"/>
                                            </p:txEl>
                                          </p:spTgt>
                                        </p:tgtEl>
                                        <p:attrNameLst>
                                          <p:attrName>style.visibility</p:attrName>
                                        </p:attrNameLst>
                                      </p:cBhvr>
                                      <p:to>
                                        <p:strVal val="visible"/>
                                      </p:to>
                                    </p:set>
                                    <p:animEffect transition="in" filter="slide(fromLeft)">
                                      <p:cBhvr>
                                        <p:cTn id="17" dur="500"/>
                                        <p:tgtEl>
                                          <p:spTgt spid="1269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6980">
                                            <p:txEl>
                                              <p:pRg st="2" end="2"/>
                                            </p:txEl>
                                          </p:spTgt>
                                        </p:tgtEl>
                                        <p:attrNameLst>
                                          <p:attrName>style.visibility</p:attrName>
                                        </p:attrNameLst>
                                      </p:cBhvr>
                                      <p:to>
                                        <p:strVal val="visible"/>
                                      </p:to>
                                    </p:set>
                                    <p:animEffect transition="in" filter="slide(fromLeft)">
                                      <p:cBhvr>
                                        <p:cTn id="22" dur="500"/>
                                        <p:tgtEl>
                                          <p:spTgt spid="1269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26980">
                                            <p:txEl>
                                              <p:pRg st="3" end="3"/>
                                            </p:txEl>
                                          </p:spTgt>
                                        </p:tgtEl>
                                        <p:attrNameLst>
                                          <p:attrName>style.visibility</p:attrName>
                                        </p:attrNameLst>
                                      </p:cBhvr>
                                      <p:to>
                                        <p:strVal val="visible"/>
                                      </p:to>
                                    </p:set>
                                    <p:animEffect transition="in" filter="slide(fromLeft)">
                                      <p:cBhvr>
                                        <p:cTn id="27" dur="500"/>
                                        <p:tgtEl>
                                          <p:spTgt spid="1269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advAuto="0"/>
      <p:bldP spid="12698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42888" y="73025"/>
            <a:ext cx="8229600" cy="609600"/>
          </a:xfrm>
        </p:spPr>
        <p:txBody>
          <a:bodyPr/>
          <a:lstStyle/>
          <a:p>
            <a:r>
              <a:rPr lang="vi-VN" smtClean="0"/>
              <a:t>Mục tiêu của khoá học			</a:t>
            </a:r>
            <a:endParaRPr lang="vi-VN"/>
          </a:p>
        </p:txBody>
      </p:sp>
      <p:sp>
        <p:nvSpPr>
          <p:cNvPr id="16387" name="Rectangle 3"/>
          <p:cNvSpPr>
            <a:spLocks noGrp="1" noChangeArrowheads="1"/>
          </p:cNvSpPr>
          <p:nvPr>
            <p:ph type="body" idx="1"/>
          </p:nvPr>
        </p:nvSpPr>
        <p:spPr>
          <a:xfrm>
            <a:off x="257175" y="836613"/>
            <a:ext cx="8431213" cy="4659312"/>
          </a:xfrm>
        </p:spPr>
        <p:txBody>
          <a:bodyPr/>
          <a:lstStyle/>
          <a:p>
            <a:pPr marL="233363" indent="-233363">
              <a:spcAft>
                <a:spcPct val="75000"/>
              </a:spcAft>
              <a:buClr>
                <a:srgbClr val="FF9900"/>
              </a:buClr>
              <a:buFontTx/>
              <a:buChar char="•"/>
            </a:pPr>
            <a:r>
              <a:rPr lang="vi-VN" sz="2400" dirty="0" smtClean="0"/>
              <a:t>Làm việc với Ruy-băng — tính năng mới làm cho Word dễ dùng hơn bất kỳ phiên bản nào trước kia.</a:t>
            </a:r>
          </a:p>
          <a:p>
            <a:pPr marL="233363" indent="-233363">
              <a:spcAft>
                <a:spcPct val="75000"/>
              </a:spcAft>
              <a:buClr>
                <a:srgbClr val="FF9900"/>
              </a:buClr>
              <a:buFontTx/>
              <a:buChar char="•"/>
            </a:pPr>
            <a:r>
              <a:rPr lang="vi-VN" sz="2400" dirty="0" smtClean="0"/>
              <a:t>Tìm các lệnh thông dụng mà bạn cần để làm công việc của mình hàng ngày.</a:t>
            </a:r>
          </a:p>
          <a:p>
            <a:pPr lvl="1">
              <a:spcAft>
                <a:spcPct val="75000"/>
              </a:spcAft>
              <a:buClr>
                <a:srgbClr val="FF9900"/>
              </a:buClr>
            </a:pPr>
            <a:endParaRPr lang="vi-VN" sz="2400" dirty="0" smtClean="0"/>
          </a:p>
          <a:p>
            <a:pPr marL="233363" indent="-233363">
              <a:spcAft>
                <a:spcPct val="75000"/>
              </a:spcAft>
              <a:buClr>
                <a:srgbClr val="FF9900"/>
              </a:buClr>
              <a:buFontTx/>
              <a:buChar char="•"/>
            </a:pPr>
            <a:endParaRPr lang="vi-VN"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71463" y="73025"/>
            <a:ext cx="8229600" cy="609600"/>
          </a:xfrm>
        </p:spPr>
        <p:txBody>
          <a:bodyPr/>
          <a:lstStyle/>
          <a:p>
            <a:r>
              <a:rPr lang="en-US" smtClean="0"/>
              <a:t>Kiểm tra 2</a:t>
            </a:r>
            <a:r>
              <a:rPr lang="en-US"/>
              <a:t>, </a:t>
            </a:r>
            <a:r>
              <a:rPr lang="en-US" smtClean="0"/>
              <a:t>câu hỏi 3</a:t>
            </a:r>
            <a:r>
              <a:rPr lang="en-US"/>
              <a:t>: </a:t>
            </a:r>
            <a:r>
              <a:rPr lang="en-US" smtClean="0"/>
              <a:t>Trả lời</a:t>
            </a:r>
            <a:endParaRPr lang="en-US"/>
          </a:p>
        </p:txBody>
      </p:sp>
      <p:sp>
        <p:nvSpPr>
          <p:cNvPr id="129027" name="Rectangle 3"/>
          <p:cNvSpPr>
            <a:spLocks noGrp="1" noChangeArrowheads="1"/>
          </p:cNvSpPr>
          <p:nvPr>
            <p:ph sz="half" idx="2"/>
          </p:nvPr>
        </p:nvSpPr>
        <p:spPr>
          <a:xfrm>
            <a:off x="257175" y="863600"/>
            <a:ext cx="8350250" cy="703263"/>
          </a:xfrm>
        </p:spPr>
        <p:txBody>
          <a:bodyPr/>
          <a:lstStyle/>
          <a:p>
            <a:pPr marL="0" indent="0">
              <a:spcAft>
                <a:spcPct val="75000"/>
              </a:spcAft>
            </a:pPr>
            <a:r>
              <a:rPr lang="en-US" smtClean="0"/>
              <a:t>Góc phải dưới.</a:t>
            </a:r>
            <a:endParaRPr lang="en-US"/>
          </a:p>
        </p:txBody>
      </p:sp>
      <p:sp>
        <p:nvSpPr>
          <p:cNvPr id="129028" name="Rectangle 4"/>
          <p:cNvSpPr>
            <a:spLocks noChangeArrowheads="1"/>
          </p:cNvSpPr>
          <p:nvPr/>
        </p:nvSpPr>
        <p:spPr bwMode="auto">
          <a:xfrm>
            <a:off x="257175" y="2109788"/>
            <a:ext cx="8350250" cy="1171575"/>
          </a:xfrm>
          <a:prstGeom prst="rect">
            <a:avLst/>
          </a:prstGeom>
          <a:noFill/>
          <a:ln w="9525">
            <a:noFill/>
            <a:miter lim="800000"/>
            <a:headEnd/>
            <a:tailEnd/>
          </a:ln>
          <a:effectLst/>
        </p:spPr>
        <p:txBody>
          <a:bodyPr/>
          <a:lstStyle/>
          <a:p>
            <a:pPr>
              <a:spcBef>
                <a:spcPct val="20000"/>
              </a:spcBef>
              <a:spcAft>
                <a:spcPct val="75000"/>
              </a:spcAft>
            </a:pPr>
            <a:r>
              <a:rPr lang="en-US" sz="2000" smtClean="0"/>
              <a:t>Trong góc phái dưới bạn nhìn thấy điều khiển để phóng to và thu nhỏ. Bạn cũng có thể dùng menu </a:t>
            </a:r>
            <a:r>
              <a:rPr lang="en-US" sz="2000" b="1" smtClean="0"/>
              <a:t>Xem</a:t>
            </a:r>
            <a:r>
              <a:rPr lang="en-US" sz="2000" smtClean="0"/>
              <a:t> để xem các điều khiển thu phóng.</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p:cTn id="7" dur="500" fill="hold"/>
                                        <p:tgtEl>
                                          <p:spTgt spid="129027"/>
                                        </p:tgtEl>
                                        <p:attrNameLst>
                                          <p:attrName>ppt_w</p:attrName>
                                        </p:attrNameLst>
                                      </p:cBhvr>
                                      <p:tavLst>
                                        <p:tav tm="0">
                                          <p:val>
                                            <p:fltVal val="0"/>
                                          </p:val>
                                        </p:tav>
                                        <p:tav tm="100000">
                                          <p:val>
                                            <p:strVal val="#ppt_w"/>
                                          </p:val>
                                        </p:tav>
                                      </p:tavLst>
                                    </p:anim>
                                    <p:anim calcmode="lin" valueType="num">
                                      <p:cBhvr>
                                        <p:cTn id="8"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Effect transition="in" filter="slide(fromBottom)">
                                      <p:cBhvr>
                                        <p:cTn id="13"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P spid="12902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dirty="0" err="1" smtClean="0"/>
              <a:t>Bài</a:t>
            </a:r>
            <a:r>
              <a:rPr lang="en-US" dirty="0" smtClean="0"/>
              <a:t> </a:t>
            </a:r>
            <a:r>
              <a:rPr lang="en-US" dirty="0" smtClean="0"/>
              <a:t>3</a:t>
            </a:r>
            <a:endParaRPr lang="en-US" dirty="0"/>
          </a:p>
        </p:txBody>
      </p:sp>
      <p:sp>
        <p:nvSpPr>
          <p:cNvPr id="18435" name="Rectangle 3"/>
          <p:cNvSpPr>
            <a:spLocks noGrp="1" noChangeArrowheads="1"/>
          </p:cNvSpPr>
          <p:nvPr>
            <p:ph type="subTitle" idx="1"/>
          </p:nvPr>
        </p:nvSpPr>
        <p:spPr/>
        <p:txBody>
          <a:bodyPr/>
          <a:lstStyle/>
          <a:p>
            <a:r>
              <a:rPr lang="en-US" smtClean="0"/>
              <a:t>Những danh sách đơn giản</a:t>
            </a:r>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11138" y="73025"/>
            <a:ext cx="8027987" cy="614363"/>
          </a:xfrm>
        </p:spPr>
        <p:txBody>
          <a:bodyPr/>
          <a:lstStyle/>
          <a:p>
            <a:r>
              <a:rPr lang="en-US" smtClean="0"/>
              <a:t>Những danh sách đơn giản</a:t>
            </a:r>
            <a:endParaRPr lang="en-US"/>
          </a:p>
        </p:txBody>
      </p:sp>
      <p:sp>
        <p:nvSpPr>
          <p:cNvPr id="17613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dirty="0" smtClean="0"/>
              <a:t>Danh sách là một cấu phần hữu dụng của tài liệu, khi bạn tóm tắt thông tin hoặc làm cho nó dễ đọc hơn. </a:t>
            </a:r>
          </a:p>
          <a:p>
            <a:pPr>
              <a:spcBef>
                <a:spcPct val="20000"/>
              </a:spcBef>
              <a:spcAft>
                <a:spcPct val="75000"/>
              </a:spcAft>
            </a:pPr>
            <a:endParaRPr lang="vi-VN" sz="2000" dirty="0"/>
          </a:p>
        </p:txBody>
      </p:sp>
      <p:sp>
        <p:nvSpPr>
          <p:cNvPr id="176133" name="Rectangle 5"/>
          <p:cNvSpPr>
            <a:spLocks noChangeArrowheads="1"/>
          </p:cNvSpPr>
          <p:nvPr/>
        </p:nvSpPr>
        <p:spPr bwMode="auto">
          <a:xfrm>
            <a:off x="277813" y="3994150"/>
            <a:ext cx="6108473" cy="1957388"/>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Danh sách đánh số là </a:t>
            </a:r>
            <a:r>
              <a:rPr lang="vi-VN" smtClean="0">
                <a:solidFill>
                  <a:srgbClr val="FFCC00"/>
                </a:solidFill>
              </a:rPr>
              <a:t>cần thiết</a:t>
            </a:r>
            <a:r>
              <a:rPr lang="en-US" smtClean="0">
                <a:solidFill>
                  <a:srgbClr val="FFCC00"/>
                </a:solidFill>
              </a:rPr>
              <a:t> để cho thấy một trình tự thông tin. Nếu bạn không </a:t>
            </a:r>
            <a:r>
              <a:rPr lang="vi-VN" smtClean="0">
                <a:solidFill>
                  <a:srgbClr val="FFCC00"/>
                </a:solidFill>
              </a:rPr>
              <a:t>quan tâm</a:t>
            </a:r>
            <a:r>
              <a:rPr lang="en-US" smtClean="0">
                <a:solidFill>
                  <a:srgbClr val="FFCC00"/>
                </a:solidFill>
              </a:rPr>
              <a:t> về trình tự, tốt hơn </a:t>
            </a:r>
            <a:r>
              <a:rPr lang="vi-VN" smtClean="0">
                <a:solidFill>
                  <a:srgbClr val="FFCC00"/>
                </a:solidFill>
              </a:rPr>
              <a:t>là </a:t>
            </a:r>
            <a:r>
              <a:rPr lang="en-US" smtClean="0">
                <a:solidFill>
                  <a:srgbClr val="FFCC00"/>
                </a:solidFill>
              </a:rPr>
              <a:t>dùng một danh sách dấu đầu dòng.</a:t>
            </a:r>
            <a:endParaRPr lang="en-US">
              <a:solidFill>
                <a:srgbClr val="FFCC00"/>
              </a:solidFill>
            </a:endParaRPr>
          </a:p>
          <a:p>
            <a:pPr>
              <a:spcBef>
                <a:spcPct val="20000"/>
              </a:spcBef>
              <a:spcAft>
                <a:spcPct val="75000"/>
              </a:spcAft>
            </a:pPr>
            <a:r>
              <a:rPr lang="en-US" smtClean="0">
                <a:solidFill>
                  <a:srgbClr val="FFCC00"/>
                </a:solidFill>
              </a:rPr>
              <a:t>Các danh sách có thể là </a:t>
            </a:r>
            <a:r>
              <a:rPr lang="vi-VN" b="1" smtClean="0">
                <a:solidFill>
                  <a:srgbClr val="FFCC00"/>
                </a:solidFill>
              </a:rPr>
              <a:t>một </a:t>
            </a:r>
            <a:r>
              <a:rPr lang="en-US" b="1" smtClean="0">
                <a:solidFill>
                  <a:srgbClr val="FFCC00"/>
                </a:solidFill>
              </a:rPr>
              <a:t>mức</a:t>
            </a:r>
            <a:r>
              <a:rPr lang="en-US" smtClean="0">
                <a:solidFill>
                  <a:srgbClr val="FFCC00"/>
                </a:solidFill>
              </a:rPr>
              <a:t>, với tất cả các khoản mục có cùng phân cấp và thụt lề; hoặc </a:t>
            </a:r>
            <a:r>
              <a:rPr lang="vi-VN" smtClean="0">
                <a:solidFill>
                  <a:srgbClr val="FFCC00"/>
                </a:solidFill>
              </a:rPr>
              <a:t>n</a:t>
            </a:r>
            <a:r>
              <a:rPr lang="vi-VN" b="1" smtClean="0">
                <a:solidFill>
                  <a:srgbClr val="FFCC00"/>
                </a:solidFill>
              </a:rPr>
              <a:t>hiều</a:t>
            </a:r>
            <a:r>
              <a:rPr lang="en-US" b="1" smtClean="0">
                <a:solidFill>
                  <a:srgbClr val="FFCC00"/>
                </a:solidFill>
              </a:rPr>
              <a:t> mức</a:t>
            </a:r>
            <a:r>
              <a:rPr lang="en-US" smtClean="0">
                <a:solidFill>
                  <a:srgbClr val="FFCC00"/>
                </a:solidFill>
              </a:rPr>
              <a:t>, có nghĩa là có danh sách con bên trong một danh sách.</a:t>
            </a:r>
            <a:endParaRPr lang="en-US">
              <a:solidFill>
                <a:srgbClr val="FFCC00"/>
              </a:solidFill>
            </a:endParaRPr>
          </a:p>
        </p:txBody>
      </p:sp>
      <p:sp>
        <p:nvSpPr>
          <p:cNvPr id="176134"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87393" name="Picture 1"/>
          <p:cNvPicPr>
            <a:picLocks noGrp="1" noChangeAspect="1" noChangeArrowheads="1"/>
          </p:cNvPicPr>
          <p:nvPr>
            <p:ph sz="half" idx="1"/>
          </p:nvPr>
        </p:nvPicPr>
        <p:blipFill>
          <a:blip r:embed="rId3"/>
          <a:srcRect/>
          <a:stretch>
            <a:fillRect/>
          </a:stretch>
        </p:blipFill>
        <p:spPr bwMode="auto">
          <a:xfrm>
            <a:off x="345154" y="947738"/>
            <a:ext cx="5651754" cy="2854325"/>
          </a:xfrm>
          <a:prstGeom prst="rect">
            <a:avLst/>
          </a:prstGeom>
          <a:noFill/>
          <a:ln w="9525">
            <a:noFill/>
            <a:miter lim="800000"/>
            <a:headEnd/>
            <a:tailEnd/>
          </a:ln>
          <a:effectLst/>
        </p:spPr>
      </p:pic>
      <p:sp>
        <p:nvSpPr>
          <p:cNvPr id="11" name="TextBox 10"/>
          <p:cNvSpPr txBox="1"/>
          <p:nvPr/>
        </p:nvSpPr>
        <p:spPr>
          <a:xfrm>
            <a:off x="973773" y="1543792"/>
            <a:ext cx="1203369" cy="830997"/>
          </a:xfrm>
          <a:prstGeom prst="rect">
            <a:avLst/>
          </a:prstGeom>
          <a:noFill/>
        </p:spPr>
        <p:txBody>
          <a:bodyPr wrap="square" rtlCol="0">
            <a:spAutoFit/>
          </a:bodyPr>
          <a:lstStyle/>
          <a:p>
            <a:pPr>
              <a:buFont typeface="Arial" pitchFamily="34" charset="0"/>
              <a:buChar char="•"/>
            </a:pPr>
            <a:r>
              <a:rPr lang="en-IE" sz="1200" smtClean="0">
                <a:solidFill>
                  <a:schemeClr val="accent3">
                    <a:lumMod val="10000"/>
                  </a:schemeClr>
                </a:solidFill>
              </a:rPr>
              <a:t>  Sao Thủy</a:t>
            </a:r>
          </a:p>
          <a:p>
            <a:pPr>
              <a:buFont typeface="Arial" pitchFamily="34" charset="0"/>
              <a:buChar char="•"/>
            </a:pPr>
            <a:r>
              <a:rPr lang="en-IE" sz="1200" smtClean="0">
                <a:solidFill>
                  <a:schemeClr val="accent3">
                    <a:lumMod val="10000"/>
                  </a:schemeClr>
                </a:solidFill>
              </a:rPr>
              <a:t>  Sao Vệ nữ</a:t>
            </a:r>
          </a:p>
          <a:p>
            <a:pPr>
              <a:buFont typeface="Arial" pitchFamily="34" charset="0"/>
              <a:buChar char="•"/>
            </a:pPr>
            <a:r>
              <a:rPr lang="en-IE" sz="1200" smtClean="0">
                <a:solidFill>
                  <a:schemeClr val="accent3">
                    <a:lumMod val="10000"/>
                  </a:schemeClr>
                </a:solidFill>
              </a:rPr>
              <a:t>  Trái đất</a:t>
            </a:r>
          </a:p>
          <a:p>
            <a:pPr>
              <a:buFont typeface="Arial" pitchFamily="34" charset="0"/>
              <a:buChar char="•"/>
            </a:pPr>
            <a:r>
              <a:rPr lang="en-IE" sz="1200" smtClean="0">
                <a:solidFill>
                  <a:schemeClr val="accent3">
                    <a:lumMod val="10000"/>
                  </a:schemeClr>
                </a:solidFill>
              </a:rPr>
              <a:t>  Sao Hoả</a:t>
            </a:r>
            <a:endParaRPr lang="en-US" sz="1200">
              <a:solidFill>
                <a:schemeClr val="accent3">
                  <a:lumMod val="10000"/>
                </a:schemeClr>
              </a:solidFill>
            </a:endParaRPr>
          </a:p>
        </p:txBody>
      </p:sp>
      <p:sp>
        <p:nvSpPr>
          <p:cNvPr id="12" name="TextBox 11"/>
          <p:cNvSpPr txBox="1"/>
          <p:nvPr/>
        </p:nvSpPr>
        <p:spPr>
          <a:xfrm>
            <a:off x="2208808" y="1531916"/>
            <a:ext cx="1270660" cy="830997"/>
          </a:xfrm>
          <a:prstGeom prst="rect">
            <a:avLst/>
          </a:prstGeom>
          <a:noFill/>
        </p:spPr>
        <p:txBody>
          <a:bodyPr wrap="square" rtlCol="0">
            <a:spAutoFit/>
          </a:bodyPr>
          <a:lstStyle/>
          <a:p>
            <a:pPr marL="228600" indent="-228600">
              <a:buFont typeface="+mj-lt"/>
              <a:buAutoNum type="arabicPeriod"/>
            </a:pPr>
            <a:r>
              <a:rPr lang="en-IE" sz="1200" smtClean="0">
                <a:solidFill>
                  <a:schemeClr val="accent3">
                    <a:lumMod val="10000"/>
                  </a:schemeClr>
                </a:solidFill>
              </a:rPr>
              <a:t> Sao Thủy</a:t>
            </a:r>
          </a:p>
          <a:p>
            <a:pPr marL="228600" indent="-228600">
              <a:buFont typeface="+mj-lt"/>
              <a:buAutoNum type="arabicPeriod"/>
            </a:pPr>
            <a:r>
              <a:rPr lang="en-IE" sz="1200" smtClean="0">
                <a:solidFill>
                  <a:schemeClr val="accent3">
                    <a:lumMod val="10000"/>
                  </a:schemeClr>
                </a:solidFill>
              </a:rPr>
              <a:t> Sao Vệ nữ</a:t>
            </a:r>
          </a:p>
          <a:p>
            <a:pPr marL="228600" indent="-228600">
              <a:buFont typeface="+mj-lt"/>
              <a:buAutoNum type="arabicPeriod"/>
            </a:pPr>
            <a:r>
              <a:rPr lang="en-IE" sz="1200" smtClean="0">
                <a:solidFill>
                  <a:schemeClr val="accent3">
                    <a:lumMod val="10000"/>
                  </a:schemeClr>
                </a:solidFill>
              </a:rPr>
              <a:t> Trái đất</a:t>
            </a:r>
          </a:p>
          <a:p>
            <a:pPr marL="228600" indent="-228600">
              <a:buFont typeface="+mj-lt"/>
              <a:buAutoNum type="arabicPeriod"/>
            </a:pPr>
            <a:r>
              <a:rPr lang="en-IE" sz="1200" smtClean="0">
                <a:solidFill>
                  <a:schemeClr val="accent3">
                    <a:lumMod val="10000"/>
                  </a:schemeClr>
                </a:solidFill>
              </a:rPr>
              <a:t> Sao Hoả</a:t>
            </a:r>
            <a:endParaRPr lang="en-US" sz="1200">
              <a:solidFill>
                <a:schemeClr val="accent3">
                  <a:lumMod val="10000"/>
                </a:schemeClr>
              </a:solidFill>
            </a:endParaRPr>
          </a:p>
        </p:txBody>
      </p:sp>
      <p:sp>
        <p:nvSpPr>
          <p:cNvPr id="13" name="TextBox 12"/>
          <p:cNvSpPr txBox="1"/>
          <p:nvPr/>
        </p:nvSpPr>
        <p:spPr>
          <a:xfrm>
            <a:off x="3681348" y="1543792"/>
            <a:ext cx="2147952" cy="1384995"/>
          </a:xfrm>
          <a:prstGeom prst="rect">
            <a:avLst/>
          </a:prstGeom>
          <a:noFill/>
        </p:spPr>
        <p:txBody>
          <a:bodyPr wrap="square" rtlCol="0">
            <a:spAutoFit/>
          </a:bodyPr>
          <a:lstStyle/>
          <a:p>
            <a:pPr>
              <a:buFont typeface="Arial" pitchFamily="34" charset="0"/>
              <a:buChar char="•"/>
            </a:pPr>
            <a:r>
              <a:rPr lang="en-IE" sz="1200" smtClean="0">
                <a:solidFill>
                  <a:schemeClr val="accent3">
                    <a:lumMod val="10000"/>
                  </a:schemeClr>
                </a:solidFill>
              </a:rPr>
              <a:t> Sao Thủy</a:t>
            </a:r>
          </a:p>
          <a:p>
            <a:pPr>
              <a:buFont typeface="Arial" pitchFamily="34" charset="0"/>
              <a:buChar char="•"/>
            </a:pPr>
            <a:r>
              <a:rPr lang="en-IE" sz="1200" smtClean="0">
                <a:solidFill>
                  <a:schemeClr val="accent3">
                    <a:lumMod val="10000"/>
                  </a:schemeClr>
                </a:solidFill>
              </a:rPr>
              <a:t> Sao Vệ nữ</a:t>
            </a:r>
          </a:p>
          <a:p>
            <a:pPr>
              <a:buFont typeface="Arial" pitchFamily="34" charset="0"/>
              <a:buChar char="•"/>
            </a:pPr>
            <a:r>
              <a:rPr lang="en-IE" sz="1200" smtClean="0">
                <a:solidFill>
                  <a:schemeClr val="accent3">
                    <a:lumMod val="10000"/>
                  </a:schemeClr>
                </a:solidFill>
              </a:rPr>
              <a:t> Trái đất</a:t>
            </a:r>
          </a:p>
          <a:p>
            <a:pPr lvl="1">
              <a:buFont typeface="Arial" pitchFamily="34" charset="0"/>
              <a:buChar char="•"/>
            </a:pPr>
            <a:r>
              <a:rPr lang="en-IE" sz="1200" smtClean="0">
                <a:solidFill>
                  <a:schemeClr val="accent3">
                    <a:lumMod val="10000"/>
                  </a:schemeClr>
                </a:solidFill>
              </a:rPr>
              <a:t>  Mặt trăng</a:t>
            </a:r>
          </a:p>
          <a:p>
            <a:pPr>
              <a:buFont typeface="Arial" pitchFamily="34" charset="0"/>
              <a:buChar char="•"/>
            </a:pPr>
            <a:r>
              <a:rPr lang="en-IE" sz="1200" smtClean="0">
                <a:solidFill>
                  <a:schemeClr val="accent3">
                    <a:lumMod val="10000"/>
                  </a:schemeClr>
                </a:solidFill>
              </a:rPr>
              <a:t> Sao Hoả</a:t>
            </a:r>
          </a:p>
          <a:p>
            <a:pPr lvl="1">
              <a:buFont typeface="Arial" pitchFamily="34" charset="0"/>
              <a:buChar char="•"/>
            </a:pPr>
            <a:r>
              <a:rPr lang="en-IE" sz="1200" smtClean="0">
                <a:solidFill>
                  <a:schemeClr val="accent3">
                    <a:lumMod val="10000"/>
                  </a:schemeClr>
                </a:solidFill>
              </a:rPr>
              <a:t>  Vệ tinh </a:t>
            </a:r>
            <a:r>
              <a:rPr lang="en-IE" sz="1200" err="1" smtClean="0">
                <a:solidFill>
                  <a:schemeClr val="accent3">
                    <a:lumMod val="10000"/>
                  </a:schemeClr>
                </a:solidFill>
              </a:rPr>
              <a:t>Phobos</a:t>
            </a:r>
            <a:endParaRPr lang="en-IE" sz="1200" smtClean="0">
              <a:solidFill>
                <a:schemeClr val="accent3">
                  <a:lumMod val="10000"/>
                </a:schemeClr>
              </a:solidFill>
            </a:endParaRPr>
          </a:p>
          <a:p>
            <a:pPr lvl="1">
              <a:buFont typeface="Arial" pitchFamily="34" charset="0"/>
              <a:buChar char="•"/>
            </a:pPr>
            <a:r>
              <a:rPr lang="en-IE" sz="1200" smtClean="0">
                <a:solidFill>
                  <a:schemeClr val="accent3">
                    <a:lumMod val="10000"/>
                  </a:schemeClr>
                </a:solidFill>
              </a:rPr>
              <a:t>  Vệ tinh Deimos</a:t>
            </a:r>
            <a:endParaRPr lang="en-US" sz="1200">
              <a:solidFill>
                <a:schemeClr val="accent3">
                  <a:lumMod val="1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slide(fromTop)">
                                      <p:cBhvr>
                                        <p:cTn id="7" dur="500"/>
                                        <p:tgtEl>
                                          <p:spTgt spid="176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76133">
                                            <p:txEl>
                                              <p:pRg st="0" end="0"/>
                                            </p:txEl>
                                          </p:spTgt>
                                        </p:tgtEl>
                                        <p:attrNameLst>
                                          <p:attrName>style.visibility</p:attrName>
                                        </p:attrNameLst>
                                      </p:cBhvr>
                                      <p:to>
                                        <p:strVal val="visible"/>
                                      </p:to>
                                    </p:set>
                                    <p:animEffect transition="in" filter="slide(fromLeft)">
                                      <p:cBhvr>
                                        <p:cTn id="12" dur="500"/>
                                        <p:tgtEl>
                                          <p:spTgt spid="1761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6133">
                                            <p:txEl>
                                              <p:pRg st="1" end="1"/>
                                            </p:txEl>
                                          </p:spTgt>
                                        </p:tgtEl>
                                        <p:attrNameLst>
                                          <p:attrName>style.visibility</p:attrName>
                                        </p:attrNameLst>
                                      </p:cBhvr>
                                      <p:to>
                                        <p:strVal val="visible"/>
                                      </p:to>
                                    </p:set>
                                    <p:animEffect transition="in" filter="slide(fromLeft)">
                                      <p:cBhvr>
                                        <p:cTn id="17" dur="500"/>
                                        <p:tgtEl>
                                          <p:spTgt spid="1761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P spid="17613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1138" y="73025"/>
            <a:ext cx="8027987" cy="614363"/>
          </a:xfrm>
        </p:spPr>
        <p:txBody>
          <a:bodyPr/>
          <a:lstStyle/>
          <a:p>
            <a:r>
              <a:rPr lang="en-US" smtClean="0"/>
              <a:t>Tạo danh sách khi bạn gõ</a:t>
            </a:r>
            <a:endParaRPr lang="en-US"/>
          </a:p>
        </p:txBody>
      </p:sp>
      <p:sp>
        <p:nvSpPr>
          <p:cNvPr id="2355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dirty="0" smtClean="0"/>
              <a:t>Có </a:t>
            </a:r>
            <a:r>
              <a:rPr lang="en-US" sz="2000" dirty="0" err="1" smtClean="0"/>
              <a:t>nhiều</a:t>
            </a:r>
            <a:r>
              <a:rPr lang="en-US" sz="2000" dirty="0" smtClean="0"/>
              <a:t> </a:t>
            </a:r>
            <a:r>
              <a:rPr lang="en-US" sz="2000" dirty="0" err="1" smtClean="0"/>
              <a:t>cách</a:t>
            </a:r>
            <a:r>
              <a:rPr lang="en-US" sz="2000" dirty="0" smtClean="0"/>
              <a:t> </a:t>
            </a:r>
            <a:r>
              <a:rPr lang="en-US" sz="2000" dirty="0" err="1" smtClean="0"/>
              <a:t>đê</a:t>
            </a:r>
            <a:r>
              <a:rPr lang="en-US" sz="2000" dirty="0" smtClean="0"/>
              <a:t>̉ </a:t>
            </a:r>
            <a:r>
              <a:rPr lang="en-US" sz="2000" dirty="0" err="1" smtClean="0"/>
              <a:t>bắt</a:t>
            </a:r>
            <a:r>
              <a:rPr lang="en-US" sz="2000" dirty="0" smtClean="0"/>
              <a:t> </a:t>
            </a:r>
            <a:r>
              <a:rPr lang="en-US" sz="2000" dirty="0" err="1" smtClean="0"/>
              <a:t>đầu</a:t>
            </a:r>
            <a:r>
              <a:rPr lang="en-US" sz="2000" dirty="0" smtClean="0"/>
              <a:t> </a:t>
            </a:r>
            <a:r>
              <a:rPr lang="en-US" sz="2000" dirty="0" err="1" smtClean="0"/>
              <a:t>một</a:t>
            </a:r>
            <a:r>
              <a:rPr lang="en-US" sz="2000" dirty="0" smtClean="0"/>
              <a:t> </a:t>
            </a:r>
            <a:r>
              <a:rPr lang="en-US" sz="2000" dirty="0" err="1" smtClean="0"/>
              <a:t>danh</a:t>
            </a:r>
            <a:r>
              <a:rPr lang="en-US" sz="2000" dirty="0" smtClean="0"/>
              <a:t> </a:t>
            </a:r>
            <a:r>
              <a:rPr lang="en-US" sz="2000" dirty="0" err="1" smtClean="0"/>
              <a:t>sách</a:t>
            </a:r>
            <a:r>
              <a:rPr lang="en-US" sz="2000" dirty="0" smtClean="0"/>
              <a:t>, </a:t>
            </a:r>
            <a:r>
              <a:rPr lang="en-US" sz="2000" dirty="0" err="1" smtClean="0"/>
              <a:t>nhưng</a:t>
            </a:r>
            <a:r>
              <a:rPr lang="en-US" sz="2000" dirty="0" smtClean="0"/>
              <a:t> có </a:t>
            </a:r>
            <a:r>
              <a:rPr lang="en-US" sz="2000" dirty="0" err="1" smtClean="0"/>
              <a:t>một</a:t>
            </a:r>
            <a:r>
              <a:rPr lang="en-US" sz="2000" dirty="0" smtClean="0"/>
              <a:t> </a:t>
            </a:r>
            <a:r>
              <a:rPr lang="en-US" sz="2000" dirty="0" err="1" smtClean="0"/>
              <a:t>cách</a:t>
            </a:r>
            <a:r>
              <a:rPr lang="en-US" sz="2000" dirty="0" smtClean="0"/>
              <a:t> </a:t>
            </a:r>
            <a:r>
              <a:rPr lang="en-US" sz="2000" dirty="0" err="1" smtClean="0"/>
              <a:t>thông</a:t>
            </a:r>
            <a:r>
              <a:rPr lang="en-US" sz="2000" dirty="0" smtClean="0"/>
              <a:t> </a:t>
            </a:r>
            <a:r>
              <a:rPr lang="en-US" sz="2000" dirty="0" err="1" smtClean="0"/>
              <a:t>dụng</a:t>
            </a:r>
            <a:r>
              <a:rPr lang="en-US" sz="2000" dirty="0" smtClean="0"/>
              <a:t> </a:t>
            </a:r>
            <a:r>
              <a:rPr lang="en-US" sz="2000" dirty="0" err="1" smtClean="0"/>
              <a:t>nhất</a:t>
            </a:r>
            <a:r>
              <a:rPr lang="en-US" sz="2000" dirty="0" smtClean="0"/>
              <a:t> là </a:t>
            </a:r>
            <a:r>
              <a:rPr lang="en-US" sz="2000" dirty="0" err="1" smtClean="0"/>
              <a:t>tạo</a:t>
            </a:r>
            <a:r>
              <a:rPr lang="en-US" sz="2000" dirty="0" smtClean="0"/>
              <a:t> </a:t>
            </a:r>
            <a:r>
              <a:rPr lang="en-US" sz="2000" dirty="0" err="1" smtClean="0"/>
              <a:t>tư</a:t>
            </a:r>
            <a:r>
              <a:rPr lang="en-US" sz="2000" dirty="0" smtClean="0"/>
              <a:t>̣ </a:t>
            </a:r>
            <a:r>
              <a:rPr lang="en-US" sz="2000" dirty="0" err="1" smtClean="0"/>
              <a:t>động</a:t>
            </a:r>
            <a:r>
              <a:rPr lang="en-US" sz="2000" dirty="0" smtClean="0"/>
              <a:t> </a:t>
            </a:r>
            <a:r>
              <a:rPr lang="en-US" sz="2000" dirty="0" err="1" smtClean="0"/>
              <a:t>danh</a:t>
            </a:r>
            <a:r>
              <a:rPr lang="en-US" sz="2000" dirty="0" smtClean="0"/>
              <a:t> </a:t>
            </a:r>
            <a:r>
              <a:rPr lang="en-US" sz="2000" dirty="0" err="1" smtClean="0"/>
              <a:t>sách</a:t>
            </a:r>
            <a:r>
              <a:rPr lang="en-US" sz="2000" dirty="0" smtClean="0"/>
              <a:t> </a:t>
            </a:r>
            <a:r>
              <a:rPr lang="en-US" sz="2000" dirty="0" err="1" smtClean="0"/>
              <a:t>khi</a:t>
            </a:r>
            <a:r>
              <a:rPr lang="en-US" sz="2000" dirty="0" smtClean="0"/>
              <a:t> </a:t>
            </a:r>
            <a:r>
              <a:rPr lang="en-US" sz="2000" dirty="0" err="1" smtClean="0"/>
              <a:t>bạn</a:t>
            </a:r>
            <a:r>
              <a:rPr lang="en-US" sz="2000" dirty="0" smtClean="0"/>
              <a:t> gõ.</a:t>
            </a:r>
            <a:endParaRPr lang="en-US" sz="2000" dirty="0"/>
          </a:p>
        </p:txBody>
      </p:sp>
      <p:sp>
        <p:nvSpPr>
          <p:cNvPr id="23557" name="Rectangle 5"/>
          <p:cNvSpPr>
            <a:spLocks noChangeArrowheads="1"/>
          </p:cNvSpPr>
          <p:nvPr/>
        </p:nvSpPr>
        <p:spPr bwMode="auto">
          <a:xfrm>
            <a:off x="292328" y="3965122"/>
            <a:ext cx="5741987" cy="1898649"/>
          </a:xfrm>
          <a:prstGeom prst="rect">
            <a:avLst/>
          </a:prstGeom>
          <a:noFill/>
          <a:ln w="9525">
            <a:noFill/>
            <a:miter lim="800000"/>
            <a:headEnd/>
            <a:tailEnd/>
          </a:ln>
          <a:effectLst/>
        </p:spPr>
        <p:txBody>
          <a:bodyPr/>
          <a:lstStyle/>
          <a:p>
            <a:pPr>
              <a:spcBef>
                <a:spcPct val="20000"/>
              </a:spcBef>
              <a:spcAft>
                <a:spcPct val="75000"/>
              </a:spcAft>
            </a:pPr>
            <a:r>
              <a:rPr lang="en-US" sz="1700" dirty="0" err="1" smtClean="0">
                <a:solidFill>
                  <a:srgbClr val="FFCC00"/>
                </a:solidFill>
              </a:rPr>
              <a:t>Nếu</a:t>
            </a:r>
            <a:r>
              <a:rPr lang="en-US" sz="1700" dirty="0" smtClean="0">
                <a:solidFill>
                  <a:srgbClr val="FFCC00"/>
                </a:solidFill>
              </a:rPr>
              <a:t> </a:t>
            </a:r>
            <a:r>
              <a:rPr lang="en-US" sz="1700" dirty="0" err="1" smtClean="0">
                <a:solidFill>
                  <a:srgbClr val="FFCC00"/>
                </a:solidFill>
              </a:rPr>
              <a:t>bạn</a:t>
            </a:r>
            <a:r>
              <a:rPr lang="en-US" sz="1700" dirty="0" smtClean="0">
                <a:solidFill>
                  <a:srgbClr val="FFCC00"/>
                </a:solidFill>
              </a:rPr>
              <a:t> </a:t>
            </a:r>
            <a:r>
              <a:rPr lang="en-US" sz="1700" dirty="0" err="1" smtClean="0">
                <a:solidFill>
                  <a:srgbClr val="FFCC00"/>
                </a:solidFill>
              </a:rPr>
              <a:t>cần</a:t>
            </a:r>
            <a:r>
              <a:rPr lang="en-US" sz="1700" dirty="0" smtClean="0">
                <a:solidFill>
                  <a:srgbClr val="FFCC00"/>
                </a:solidFill>
              </a:rPr>
              <a:t> </a:t>
            </a:r>
            <a:r>
              <a:rPr lang="en-US" sz="1700" dirty="0" err="1" smtClean="0">
                <a:solidFill>
                  <a:srgbClr val="FFCC00"/>
                </a:solidFill>
              </a:rPr>
              <a:t>một</a:t>
            </a:r>
            <a:r>
              <a:rPr lang="en-US" sz="1700" dirty="0" smtClean="0">
                <a:solidFill>
                  <a:srgbClr val="FFCC00"/>
                </a:solidFill>
              </a:rPr>
              <a:t> </a:t>
            </a:r>
            <a:r>
              <a:rPr lang="en-US" sz="1700" dirty="0" err="1" smtClean="0">
                <a:solidFill>
                  <a:srgbClr val="FFCC00"/>
                </a:solidFill>
              </a:rPr>
              <a:t>danh</a:t>
            </a:r>
            <a:r>
              <a:rPr lang="en-US" sz="1700" dirty="0" smtClean="0">
                <a:solidFill>
                  <a:srgbClr val="FFCC00"/>
                </a:solidFill>
              </a:rPr>
              <a:t> </a:t>
            </a:r>
            <a:r>
              <a:rPr lang="en-US" sz="1700" dirty="0" err="1" smtClean="0">
                <a:solidFill>
                  <a:srgbClr val="FFCC00"/>
                </a:solidFill>
              </a:rPr>
              <a:t>sách</a:t>
            </a:r>
            <a:r>
              <a:rPr lang="en-US" sz="1700" dirty="0" smtClean="0">
                <a:solidFill>
                  <a:srgbClr val="FFCC00"/>
                </a:solidFill>
              </a:rPr>
              <a:t> </a:t>
            </a:r>
            <a:r>
              <a:rPr lang="en-US" sz="1700" dirty="0" err="1" smtClean="0">
                <a:solidFill>
                  <a:srgbClr val="FFCC00"/>
                </a:solidFill>
              </a:rPr>
              <a:t>với</a:t>
            </a:r>
            <a:r>
              <a:rPr lang="en-US" sz="1700" dirty="0" smtClean="0">
                <a:solidFill>
                  <a:srgbClr val="FFCC00"/>
                </a:solidFill>
              </a:rPr>
              <a:t> </a:t>
            </a:r>
            <a:r>
              <a:rPr lang="en-US" sz="1700" dirty="0" err="1" smtClean="0">
                <a:solidFill>
                  <a:srgbClr val="FFCC00"/>
                </a:solidFill>
              </a:rPr>
              <a:t>dấu</a:t>
            </a:r>
            <a:r>
              <a:rPr lang="en-US" sz="1700" dirty="0" smtClean="0">
                <a:solidFill>
                  <a:srgbClr val="FFCC00"/>
                </a:solidFill>
              </a:rPr>
              <a:t> </a:t>
            </a:r>
            <a:r>
              <a:rPr lang="en-US" sz="1700" dirty="0" err="1" smtClean="0">
                <a:solidFill>
                  <a:srgbClr val="FFCC00"/>
                </a:solidFill>
              </a:rPr>
              <a:t>đầu</a:t>
            </a:r>
            <a:r>
              <a:rPr lang="en-US" sz="1700" dirty="0" smtClean="0">
                <a:solidFill>
                  <a:srgbClr val="FFCC00"/>
                </a:solidFill>
              </a:rPr>
              <a:t> </a:t>
            </a:r>
            <a:r>
              <a:rPr lang="en-US" sz="1700" dirty="0" err="1" smtClean="0">
                <a:solidFill>
                  <a:srgbClr val="FFCC00"/>
                </a:solidFill>
              </a:rPr>
              <a:t>dòng</a:t>
            </a:r>
            <a:r>
              <a:rPr lang="en-US" sz="1700" dirty="0" smtClean="0">
                <a:solidFill>
                  <a:srgbClr val="FFCC00"/>
                </a:solidFill>
              </a:rPr>
              <a:t>, </a:t>
            </a:r>
            <a:r>
              <a:rPr lang="vi-VN" sz="1700" dirty="0" smtClean="0">
                <a:solidFill>
                  <a:srgbClr val="FFCC00"/>
                </a:solidFill>
              </a:rPr>
              <a:t>hãy</a:t>
            </a:r>
            <a:r>
              <a:rPr lang="en-US" sz="1700" dirty="0" smtClean="0">
                <a:solidFill>
                  <a:srgbClr val="FFCC00"/>
                </a:solidFill>
              </a:rPr>
              <a:t> gõ </a:t>
            </a:r>
            <a:r>
              <a:rPr lang="en-US" sz="1700" dirty="0" err="1" smtClean="0">
                <a:solidFill>
                  <a:srgbClr val="FFCC00"/>
                </a:solidFill>
              </a:rPr>
              <a:t>một</a:t>
            </a:r>
            <a:r>
              <a:rPr lang="en-US" sz="1700" dirty="0" smtClean="0">
                <a:solidFill>
                  <a:srgbClr val="FFCC00"/>
                </a:solidFill>
              </a:rPr>
              <a:t> </a:t>
            </a:r>
            <a:r>
              <a:rPr lang="en-US" sz="1700" dirty="0" err="1" smtClean="0">
                <a:solidFill>
                  <a:srgbClr val="FFCC00"/>
                </a:solidFill>
              </a:rPr>
              <a:t>dấu</a:t>
            </a:r>
            <a:r>
              <a:rPr lang="en-US" sz="1700" dirty="0" smtClean="0">
                <a:solidFill>
                  <a:srgbClr val="FFCC00"/>
                </a:solidFill>
              </a:rPr>
              <a:t> </a:t>
            </a:r>
            <a:r>
              <a:rPr lang="en-US" sz="1700" dirty="0" err="1" smtClean="0">
                <a:solidFill>
                  <a:srgbClr val="FFCC00"/>
                </a:solidFill>
              </a:rPr>
              <a:t>sao</a:t>
            </a:r>
            <a:r>
              <a:rPr lang="en-US" sz="1700" dirty="0" smtClean="0">
                <a:solidFill>
                  <a:srgbClr val="FFCC00"/>
                </a:solidFill>
              </a:rPr>
              <a:t> </a:t>
            </a:r>
            <a:r>
              <a:rPr lang="en-US" sz="1700" b="1" dirty="0" smtClean="0">
                <a:solidFill>
                  <a:srgbClr val="FFCC00"/>
                </a:solidFill>
              </a:rPr>
              <a:t>(*)</a:t>
            </a:r>
            <a:r>
              <a:rPr lang="en-US" sz="1700" dirty="0" smtClean="0">
                <a:solidFill>
                  <a:srgbClr val="FFCC00"/>
                </a:solidFill>
              </a:rPr>
              <a:t> </a:t>
            </a:r>
            <a:r>
              <a:rPr lang="en-US" sz="1700" dirty="0" err="1" smtClean="0">
                <a:solidFill>
                  <a:srgbClr val="FFCC00"/>
                </a:solidFill>
              </a:rPr>
              <a:t>tiếp</a:t>
            </a:r>
            <a:r>
              <a:rPr lang="en-US" sz="1700" dirty="0" smtClean="0">
                <a:solidFill>
                  <a:srgbClr val="FFCC00"/>
                </a:solidFill>
              </a:rPr>
              <a:t> </a:t>
            </a:r>
            <a:r>
              <a:rPr lang="en-US" sz="1700" dirty="0" err="1" smtClean="0">
                <a:solidFill>
                  <a:srgbClr val="FFCC00"/>
                </a:solidFill>
              </a:rPr>
              <a:t>sau</a:t>
            </a:r>
            <a:r>
              <a:rPr lang="en-US" sz="1700" dirty="0" smtClean="0">
                <a:solidFill>
                  <a:srgbClr val="FFCC00"/>
                </a:solidFill>
              </a:rPr>
              <a:t> là </a:t>
            </a:r>
            <a:r>
              <a:rPr lang="en-US" sz="1700" dirty="0" err="1" smtClean="0">
                <a:solidFill>
                  <a:srgbClr val="FFCC00"/>
                </a:solidFill>
              </a:rPr>
              <a:t>một</a:t>
            </a:r>
            <a:r>
              <a:rPr lang="en-US" sz="1700" dirty="0" smtClean="0">
                <a:solidFill>
                  <a:srgbClr val="FFCC00"/>
                </a:solidFill>
              </a:rPr>
              <a:t> </a:t>
            </a:r>
            <a:r>
              <a:rPr lang="en-US" sz="1700" dirty="0" err="1" smtClean="0">
                <a:solidFill>
                  <a:srgbClr val="FFCC00"/>
                </a:solidFill>
              </a:rPr>
              <a:t>dấu</a:t>
            </a:r>
            <a:r>
              <a:rPr lang="en-US" sz="1700" dirty="0" smtClean="0">
                <a:solidFill>
                  <a:srgbClr val="FFCC00"/>
                </a:solidFill>
              </a:rPr>
              <a:t> </a:t>
            </a:r>
            <a:r>
              <a:rPr lang="en-US" sz="1700" dirty="0" err="1" smtClean="0">
                <a:solidFill>
                  <a:srgbClr val="FFCC00"/>
                </a:solidFill>
              </a:rPr>
              <a:t>cách</a:t>
            </a:r>
            <a:r>
              <a:rPr lang="en-US" sz="1700" dirty="0" smtClean="0">
                <a:solidFill>
                  <a:srgbClr val="FFCC00"/>
                </a:solidFill>
              </a:rPr>
              <a:t>. </a:t>
            </a:r>
            <a:r>
              <a:rPr lang="en-US" sz="1700" dirty="0" err="1" smtClean="0">
                <a:solidFill>
                  <a:srgbClr val="FFCC00"/>
                </a:solidFill>
              </a:rPr>
              <a:t>Dấu</a:t>
            </a:r>
            <a:r>
              <a:rPr lang="en-US" sz="1700" dirty="0" smtClean="0">
                <a:solidFill>
                  <a:srgbClr val="FFCC00"/>
                </a:solidFill>
              </a:rPr>
              <a:t> </a:t>
            </a:r>
            <a:r>
              <a:rPr lang="en-US" sz="1700" dirty="0" err="1" smtClean="0">
                <a:solidFill>
                  <a:srgbClr val="FFCC00"/>
                </a:solidFill>
              </a:rPr>
              <a:t>sao</a:t>
            </a:r>
            <a:r>
              <a:rPr lang="en-US" sz="1700" dirty="0" smtClean="0">
                <a:solidFill>
                  <a:srgbClr val="FFCC00"/>
                </a:solidFill>
              </a:rPr>
              <a:t> </a:t>
            </a:r>
            <a:r>
              <a:rPr lang="en-US" sz="1700" dirty="0" err="1" smtClean="0">
                <a:solidFill>
                  <a:srgbClr val="FFCC00"/>
                </a:solidFill>
              </a:rPr>
              <a:t>đổi</a:t>
            </a:r>
            <a:r>
              <a:rPr lang="en-US" sz="1700" dirty="0" smtClean="0">
                <a:solidFill>
                  <a:srgbClr val="FFCC00"/>
                </a:solidFill>
              </a:rPr>
              <a:t> </a:t>
            </a:r>
            <a:r>
              <a:rPr lang="en-US" sz="1700" dirty="0" err="1" smtClean="0">
                <a:solidFill>
                  <a:srgbClr val="FFCC00"/>
                </a:solidFill>
              </a:rPr>
              <a:t>thành</a:t>
            </a:r>
            <a:r>
              <a:rPr lang="en-US" sz="1700" dirty="0" smtClean="0">
                <a:solidFill>
                  <a:srgbClr val="FFCC00"/>
                </a:solidFill>
              </a:rPr>
              <a:t> </a:t>
            </a:r>
            <a:r>
              <a:rPr lang="en-US" sz="1700" dirty="0" err="1" smtClean="0">
                <a:solidFill>
                  <a:srgbClr val="FFCC00"/>
                </a:solidFill>
              </a:rPr>
              <a:t>một</a:t>
            </a:r>
            <a:r>
              <a:rPr lang="en-US" sz="1700" dirty="0" smtClean="0">
                <a:solidFill>
                  <a:srgbClr val="FFCC00"/>
                </a:solidFill>
              </a:rPr>
              <a:t> </a:t>
            </a:r>
            <a:r>
              <a:rPr lang="en-US" sz="1700" dirty="0" err="1" smtClean="0">
                <a:solidFill>
                  <a:srgbClr val="FFCC00"/>
                </a:solidFill>
              </a:rPr>
              <a:t>dấu</a:t>
            </a:r>
            <a:r>
              <a:rPr lang="en-US" sz="1700" dirty="0" smtClean="0">
                <a:solidFill>
                  <a:srgbClr val="FFCC00"/>
                </a:solidFill>
              </a:rPr>
              <a:t> </a:t>
            </a:r>
            <a:r>
              <a:rPr lang="en-US" sz="1700" dirty="0" err="1" smtClean="0">
                <a:solidFill>
                  <a:srgbClr val="FFCC00"/>
                </a:solidFill>
              </a:rPr>
              <a:t>đầu</a:t>
            </a:r>
            <a:r>
              <a:rPr lang="en-US" sz="1700" dirty="0" smtClean="0">
                <a:solidFill>
                  <a:srgbClr val="FFCC00"/>
                </a:solidFill>
              </a:rPr>
              <a:t> </a:t>
            </a:r>
            <a:r>
              <a:rPr lang="en-US" sz="1700" dirty="0" err="1" smtClean="0">
                <a:solidFill>
                  <a:srgbClr val="FFCC00"/>
                </a:solidFill>
              </a:rPr>
              <a:t>dòng</a:t>
            </a:r>
            <a:r>
              <a:rPr lang="en-US" sz="1700" dirty="0" smtClean="0">
                <a:solidFill>
                  <a:srgbClr val="FFCC00"/>
                </a:solidFill>
              </a:rPr>
              <a:t> </a:t>
            </a:r>
            <a:r>
              <a:rPr lang="en-US" sz="1700" dirty="0" err="1" smtClean="0">
                <a:solidFill>
                  <a:srgbClr val="FFCC00"/>
                </a:solidFill>
              </a:rPr>
              <a:t>va</a:t>
            </a:r>
            <a:r>
              <a:rPr lang="en-US" sz="1700" dirty="0" smtClean="0">
                <a:solidFill>
                  <a:srgbClr val="FFCC00"/>
                </a:solidFill>
              </a:rPr>
              <a:t>̀ </a:t>
            </a:r>
            <a:r>
              <a:rPr lang="en-US" sz="1700" dirty="0" err="1" smtClean="0">
                <a:solidFill>
                  <a:srgbClr val="FFCC00"/>
                </a:solidFill>
              </a:rPr>
              <a:t>danh</a:t>
            </a:r>
            <a:r>
              <a:rPr lang="en-US" sz="1700" dirty="0" smtClean="0">
                <a:solidFill>
                  <a:srgbClr val="FFCC00"/>
                </a:solidFill>
              </a:rPr>
              <a:t> </a:t>
            </a:r>
            <a:r>
              <a:rPr lang="en-US" sz="1700" dirty="0" err="1" smtClean="0">
                <a:solidFill>
                  <a:srgbClr val="FFCC00"/>
                </a:solidFill>
              </a:rPr>
              <a:t>sách</a:t>
            </a:r>
            <a:r>
              <a:rPr lang="en-US" sz="1700" dirty="0" smtClean="0">
                <a:solidFill>
                  <a:srgbClr val="FFCC00"/>
                </a:solidFill>
              </a:rPr>
              <a:t> </a:t>
            </a:r>
            <a:r>
              <a:rPr lang="en-US" sz="1700" dirty="0" err="1" smtClean="0">
                <a:solidFill>
                  <a:srgbClr val="FFCC00"/>
                </a:solidFill>
              </a:rPr>
              <a:t>của</a:t>
            </a:r>
            <a:r>
              <a:rPr lang="en-US" sz="1700" dirty="0" smtClean="0">
                <a:solidFill>
                  <a:srgbClr val="FFCC00"/>
                </a:solidFill>
              </a:rPr>
              <a:t> </a:t>
            </a:r>
            <a:r>
              <a:rPr lang="en-US" sz="1700" dirty="0" err="1" smtClean="0">
                <a:solidFill>
                  <a:srgbClr val="FFCC00"/>
                </a:solidFill>
              </a:rPr>
              <a:t>bạn</a:t>
            </a:r>
            <a:r>
              <a:rPr lang="en-US" sz="1700" dirty="0" smtClean="0">
                <a:solidFill>
                  <a:srgbClr val="FFCC00"/>
                </a:solidFill>
              </a:rPr>
              <a:t> </a:t>
            </a:r>
            <a:r>
              <a:rPr lang="en-US" sz="1700" dirty="0" err="1" smtClean="0">
                <a:solidFill>
                  <a:srgbClr val="FFCC00"/>
                </a:solidFill>
              </a:rPr>
              <a:t>được</a:t>
            </a:r>
            <a:r>
              <a:rPr lang="en-US" sz="1700" dirty="0" smtClean="0">
                <a:solidFill>
                  <a:srgbClr val="FFCC00"/>
                </a:solidFill>
              </a:rPr>
              <a:t> </a:t>
            </a:r>
            <a:r>
              <a:rPr lang="en-US" sz="1700" dirty="0" err="1" smtClean="0">
                <a:solidFill>
                  <a:srgbClr val="FFCC00"/>
                </a:solidFill>
              </a:rPr>
              <a:t>bắt</a:t>
            </a:r>
            <a:r>
              <a:rPr lang="en-US" sz="1700" dirty="0" smtClean="0">
                <a:solidFill>
                  <a:srgbClr val="FFCC00"/>
                </a:solidFill>
              </a:rPr>
              <a:t> </a:t>
            </a:r>
            <a:r>
              <a:rPr lang="en-US" sz="1700" dirty="0" err="1" smtClean="0">
                <a:solidFill>
                  <a:srgbClr val="FFCC00"/>
                </a:solidFill>
              </a:rPr>
              <a:t>đầu</a:t>
            </a:r>
            <a:r>
              <a:rPr lang="en-US" sz="1700" dirty="0" smtClean="0">
                <a:solidFill>
                  <a:srgbClr val="FFCC00"/>
                </a:solidFill>
              </a:rPr>
              <a:t>. </a:t>
            </a:r>
            <a:endParaRPr lang="en-US" sz="1700" dirty="0">
              <a:solidFill>
                <a:srgbClr val="FFCC00"/>
              </a:solidFill>
            </a:endParaRPr>
          </a:p>
          <a:p>
            <a:pPr>
              <a:spcBef>
                <a:spcPct val="20000"/>
              </a:spcBef>
              <a:spcAft>
                <a:spcPct val="75000"/>
              </a:spcAft>
            </a:pPr>
            <a:r>
              <a:rPr lang="en-US" sz="1700" dirty="0" err="1" smtClean="0">
                <a:solidFill>
                  <a:srgbClr val="FFCC00"/>
                </a:solidFill>
              </a:rPr>
              <a:t>Khi</a:t>
            </a:r>
            <a:r>
              <a:rPr lang="en-US" sz="1700" dirty="0" smtClean="0">
                <a:solidFill>
                  <a:srgbClr val="FFCC00"/>
                </a:solidFill>
              </a:rPr>
              <a:t> </a:t>
            </a:r>
            <a:r>
              <a:rPr lang="en-US" sz="1700" dirty="0" err="1" smtClean="0">
                <a:solidFill>
                  <a:srgbClr val="FFCC00"/>
                </a:solidFill>
              </a:rPr>
              <a:t>bạn</a:t>
            </a:r>
            <a:r>
              <a:rPr lang="en-US" sz="1700" dirty="0" smtClean="0">
                <a:solidFill>
                  <a:srgbClr val="FFCC00"/>
                </a:solidFill>
              </a:rPr>
              <a:t> </a:t>
            </a:r>
            <a:r>
              <a:rPr lang="en-US" sz="1700" dirty="0" err="1" smtClean="0">
                <a:solidFill>
                  <a:srgbClr val="FFCC00"/>
                </a:solidFill>
              </a:rPr>
              <a:t>đa</a:t>
            </a:r>
            <a:r>
              <a:rPr lang="en-US" sz="1700" dirty="0" smtClean="0">
                <a:solidFill>
                  <a:srgbClr val="FFCC00"/>
                </a:solidFill>
              </a:rPr>
              <a:t>̃ </a:t>
            </a:r>
            <a:r>
              <a:rPr lang="en-US" sz="1700" dirty="0" err="1" smtClean="0">
                <a:solidFill>
                  <a:srgbClr val="FFCC00"/>
                </a:solidFill>
              </a:rPr>
              <a:t>kết</a:t>
            </a:r>
            <a:r>
              <a:rPr lang="en-US" sz="1700" dirty="0" smtClean="0">
                <a:solidFill>
                  <a:srgbClr val="FFCC00"/>
                </a:solidFill>
              </a:rPr>
              <a:t> </a:t>
            </a:r>
            <a:r>
              <a:rPr lang="en-US" sz="1700" dirty="0" err="1" smtClean="0">
                <a:solidFill>
                  <a:srgbClr val="FFCC00"/>
                </a:solidFill>
              </a:rPr>
              <a:t>thúc</a:t>
            </a:r>
            <a:r>
              <a:rPr lang="en-US" sz="1700" dirty="0" smtClean="0">
                <a:solidFill>
                  <a:srgbClr val="FFCC00"/>
                </a:solidFill>
              </a:rPr>
              <a:t> gõ </a:t>
            </a:r>
            <a:r>
              <a:rPr lang="en-US" sz="1700" dirty="0" err="1" smtClean="0">
                <a:solidFill>
                  <a:srgbClr val="FFCC00"/>
                </a:solidFill>
              </a:rPr>
              <a:t>khoản</a:t>
            </a:r>
            <a:r>
              <a:rPr lang="en-US" sz="1700" dirty="0" smtClean="0">
                <a:solidFill>
                  <a:srgbClr val="FFCC00"/>
                </a:solidFill>
              </a:rPr>
              <a:t> </a:t>
            </a:r>
            <a:r>
              <a:rPr lang="en-US" sz="1700" dirty="0" err="1" smtClean="0">
                <a:solidFill>
                  <a:srgbClr val="FFCC00"/>
                </a:solidFill>
              </a:rPr>
              <a:t>mục</a:t>
            </a:r>
            <a:r>
              <a:rPr lang="en-US" sz="1700" dirty="0" smtClean="0">
                <a:solidFill>
                  <a:srgbClr val="FFCC00"/>
                </a:solidFill>
              </a:rPr>
              <a:t> </a:t>
            </a:r>
            <a:r>
              <a:rPr lang="en-US" sz="1700" dirty="0" err="1" smtClean="0">
                <a:solidFill>
                  <a:srgbClr val="FFCC00"/>
                </a:solidFill>
              </a:rPr>
              <a:t>đầu</a:t>
            </a:r>
            <a:r>
              <a:rPr lang="en-US" sz="1700" dirty="0" smtClean="0">
                <a:solidFill>
                  <a:srgbClr val="FFCC00"/>
                </a:solidFill>
              </a:rPr>
              <a:t> </a:t>
            </a:r>
            <a:r>
              <a:rPr lang="en-US" sz="1700" dirty="0" err="1" smtClean="0">
                <a:solidFill>
                  <a:srgbClr val="FFCC00"/>
                </a:solidFill>
              </a:rPr>
              <a:t>tiên</a:t>
            </a:r>
            <a:r>
              <a:rPr lang="en-US" sz="1700" dirty="0" smtClean="0">
                <a:solidFill>
                  <a:srgbClr val="FFCC00"/>
                </a:solidFill>
              </a:rPr>
              <a:t>, </a:t>
            </a:r>
            <a:r>
              <a:rPr lang="en-US" sz="1700" dirty="0" err="1" smtClean="0">
                <a:solidFill>
                  <a:srgbClr val="FFCC00"/>
                </a:solidFill>
              </a:rPr>
              <a:t>nhấn</a:t>
            </a:r>
            <a:r>
              <a:rPr lang="en-US" sz="1700" dirty="0" smtClean="0">
                <a:solidFill>
                  <a:srgbClr val="FFCC00"/>
                </a:solidFill>
              </a:rPr>
              <a:t> ENTER, </a:t>
            </a:r>
            <a:r>
              <a:rPr lang="en-US" sz="1700" dirty="0" err="1" smtClean="0">
                <a:solidFill>
                  <a:srgbClr val="FFCC00"/>
                </a:solidFill>
              </a:rPr>
              <a:t>một</a:t>
            </a:r>
            <a:r>
              <a:rPr lang="en-US" sz="1700" dirty="0" smtClean="0">
                <a:solidFill>
                  <a:srgbClr val="FFCC00"/>
                </a:solidFill>
              </a:rPr>
              <a:t> </a:t>
            </a:r>
            <a:r>
              <a:rPr lang="en-US" sz="1700" dirty="0" err="1" smtClean="0">
                <a:solidFill>
                  <a:srgbClr val="FFCC00"/>
                </a:solidFill>
              </a:rPr>
              <a:t>dấu</a:t>
            </a:r>
            <a:r>
              <a:rPr lang="en-US" sz="1700" dirty="0" smtClean="0">
                <a:solidFill>
                  <a:srgbClr val="FFCC00"/>
                </a:solidFill>
              </a:rPr>
              <a:t> </a:t>
            </a:r>
            <a:r>
              <a:rPr lang="en-US" sz="1700" dirty="0" err="1" smtClean="0">
                <a:solidFill>
                  <a:srgbClr val="FFCC00"/>
                </a:solidFill>
              </a:rPr>
              <a:t>đầu</a:t>
            </a:r>
            <a:r>
              <a:rPr lang="en-US" sz="1700" dirty="0" smtClean="0">
                <a:solidFill>
                  <a:srgbClr val="FFCC00"/>
                </a:solidFill>
              </a:rPr>
              <a:t> </a:t>
            </a:r>
            <a:r>
              <a:rPr lang="en-US" sz="1700" dirty="0" err="1" smtClean="0">
                <a:solidFill>
                  <a:srgbClr val="FFCC00"/>
                </a:solidFill>
              </a:rPr>
              <a:t>dòng</a:t>
            </a:r>
            <a:r>
              <a:rPr lang="en-US" sz="1700" dirty="0" smtClean="0">
                <a:solidFill>
                  <a:srgbClr val="FFCC00"/>
                </a:solidFill>
              </a:rPr>
              <a:t> </a:t>
            </a:r>
            <a:r>
              <a:rPr lang="en-US" sz="1700" dirty="0" err="1" smtClean="0">
                <a:solidFill>
                  <a:srgbClr val="FFCC00"/>
                </a:solidFill>
              </a:rPr>
              <a:t>mới</a:t>
            </a:r>
            <a:r>
              <a:rPr lang="en-US" sz="1700" dirty="0" smtClean="0">
                <a:solidFill>
                  <a:srgbClr val="FFCC00"/>
                </a:solidFill>
              </a:rPr>
              <a:t> sẽ </a:t>
            </a:r>
            <a:r>
              <a:rPr lang="en-US" sz="1700" dirty="0" err="1" smtClean="0">
                <a:solidFill>
                  <a:srgbClr val="FFCC00"/>
                </a:solidFill>
              </a:rPr>
              <a:t>xuất</a:t>
            </a:r>
            <a:r>
              <a:rPr lang="en-US" sz="1700" dirty="0" smtClean="0">
                <a:solidFill>
                  <a:srgbClr val="FFCC00"/>
                </a:solidFill>
              </a:rPr>
              <a:t> </a:t>
            </a:r>
            <a:r>
              <a:rPr lang="en-US" sz="1700" dirty="0" err="1" smtClean="0">
                <a:solidFill>
                  <a:srgbClr val="FFCC00"/>
                </a:solidFill>
              </a:rPr>
              <a:t>hiện</a:t>
            </a:r>
            <a:r>
              <a:rPr lang="en-US" sz="1700" dirty="0" smtClean="0">
                <a:solidFill>
                  <a:srgbClr val="FFCC00"/>
                </a:solidFill>
              </a:rPr>
              <a:t> </a:t>
            </a:r>
            <a:r>
              <a:rPr lang="en-US" sz="1700" dirty="0" err="1" smtClean="0">
                <a:solidFill>
                  <a:srgbClr val="FFCC00"/>
                </a:solidFill>
              </a:rPr>
              <a:t>trên</a:t>
            </a:r>
            <a:r>
              <a:rPr lang="en-US" sz="1700" dirty="0" smtClean="0">
                <a:solidFill>
                  <a:srgbClr val="FFCC00"/>
                </a:solidFill>
              </a:rPr>
              <a:t> </a:t>
            </a:r>
            <a:r>
              <a:rPr lang="en-US" sz="1700" dirty="0" err="1" smtClean="0">
                <a:solidFill>
                  <a:srgbClr val="FFCC00"/>
                </a:solidFill>
              </a:rPr>
              <a:t>hàng</a:t>
            </a:r>
            <a:r>
              <a:rPr lang="en-US" sz="1700" dirty="0" smtClean="0">
                <a:solidFill>
                  <a:srgbClr val="FFCC00"/>
                </a:solidFill>
              </a:rPr>
              <a:t> </a:t>
            </a:r>
            <a:r>
              <a:rPr lang="en-US" sz="1700" dirty="0" err="1" smtClean="0">
                <a:solidFill>
                  <a:srgbClr val="FFCC00"/>
                </a:solidFill>
              </a:rPr>
              <a:t>thư</a:t>
            </a:r>
            <a:r>
              <a:rPr lang="en-US" sz="1700" dirty="0" smtClean="0">
                <a:solidFill>
                  <a:srgbClr val="FFCC00"/>
                </a:solidFill>
              </a:rPr>
              <a:t>́ </a:t>
            </a:r>
            <a:r>
              <a:rPr lang="en-US" sz="1700" dirty="0" err="1" smtClean="0">
                <a:solidFill>
                  <a:srgbClr val="FFCC00"/>
                </a:solidFill>
              </a:rPr>
              <a:t>hai</a:t>
            </a:r>
            <a:r>
              <a:rPr lang="en-US" dirty="0" smtClean="0">
                <a:solidFill>
                  <a:srgbClr val="FFCC00"/>
                </a:solidFill>
              </a:rPr>
              <a:t>. </a:t>
            </a:r>
            <a:endParaRPr lang="en-US" dirty="0">
              <a:solidFill>
                <a:srgbClr val="FFCC00"/>
              </a:solidFill>
            </a:endParaRPr>
          </a:p>
        </p:txBody>
      </p:sp>
      <p:sp>
        <p:nvSpPr>
          <p:cNvPr id="23558" name="Line 6"/>
          <p:cNvSpPr>
            <a:spLocks noChangeShapeType="1"/>
          </p:cNvSpPr>
          <p:nvPr/>
        </p:nvSpPr>
        <p:spPr bwMode="auto">
          <a:xfrm>
            <a:off x="339725" y="3878718"/>
            <a:ext cx="8413750" cy="0"/>
          </a:xfrm>
          <a:prstGeom prst="line">
            <a:avLst/>
          </a:prstGeom>
          <a:noFill/>
          <a:ln w="12700">
            <a:solidFill>
              <a:schemeClr val="tx1"/>
            </a:solidFill>
            <a:round/>
            <a:headEnd/>
            <a:tailEnd/>
          </a:ln>
          <a:effectLst/>
        </p:spPr>
        <p:txBody>
          <a:bodyPr/>
          <a:lstStyle/>
          <a:p>
            <a:endParaRPr lang="en-US"/>
          </a:p>
        </p:txBody>
      </p:sp>
      <p:pic>
        <p:nvPicPr>
          <p:cNvPr id="250882" name="Picture 2"/>
          <p:cNvPicPr>
            <a:picLocks noGrp="1" noChangeAspect="1" noChangeArrowheads="1"/>
          </p:cNvPicPr>
          <p:nvPr>
            <p:ph sz="half" idx="1"/>
          </p:nvPr>
        </p:nvPicPr>
        <p:blipFill>
          <a:blip r:embed="rId3"/>
          <a:srcRect/>
          <a:stretch>
            <a:fillRect/>
          </a:stretch>
        </p:blipFill>
        <p:spPr bwMode="auto">
          <a:xfrm>
            <a:off x="354512" y="904876"/>
            <a:ext cx="5633038" cy="2796268"/>
          </a:xfrm>
          <a:prstGeom prst="rect">
            <a:avLst/>
          </a:prstGeom>
          <a:noFill/>
          <a:ln w="9525">
            <a:noFill/>
            <a:miter lim="800000"/>
            <a:headEnd/>
            <a:tailEnd/>
          </a:ln>
          <a:effectLst/>
        </p:spPr>
      </p:pic>
      <p:sp>
        <p:nvSpPr>
          <p:cNvPr id="10" name="TextBox 9"/>
          <p:cNvSpPr txBox="1"/>
          <p:nvPr/>
        </p:nvSpPr>
        <p:spPr>
          <a:xfrm>
            <a:off x="1330038" y="1401288"/>
            <a:ext cx="832592" cy="584775"/>
          </a:xfrm>
          <a:prstGeom prst="rect">
            <a:avLst/>
          </a:prstGeom>
          <a:noFill/>
        </p:spPr>
        <p:txBody>
          <a:bodyPr wrap="square" rtlCol="0">
            <a:spAutoFit/>
          </a:bodyPr>
          <a:lstStyle/>
          <a:p>
            <a:r>
              <a:rPr lang="en-IE" sz="1600" b="1" smtClean="0">
                <a:solidFill>
                  <a:schemeClr val="accent2">
                    <a:lumMod val="50000"/>
                  </a:schemeClr>
                </a:solidFill>
              </a:rPr>
              <a:t>Dấu cách</a:t>
            </a:r>
            <a:endParaRPr lang="en-US" sz="1600" b="1">
              <a:solidFill>
                <a:schemeClr val="accent2">
                  <a:lumMod val="50000"/>
                </a:schemeClr>
              </a:solidFill>
            </a:endParaRPr>
          </a:p>
        </p:txBody>
      </p:sp>
      <p:sp>
        <p:nvSpPr>
          <p:cNvPr id="11" name="TextBox 10"/>
          <p:cNvSpPr txBox="1"/>
          <p:nvPr/>
        </p:nvSpPr>
        <p:spPr>
          <a:xfrm>
            <a:off x="3146962" y="1401288"/>
            <a:ext cx="902525" cy="584775"/>
          </a:xfrm>
          <a:prstGeom prst="rect">
            <a:avLst/>
          </a:prstGeom>
          <a:noFill/>
        </p:spPr>
        <p:txBody>
          <a:bodyPr wrap="square" rtlCol="0">
            <a:spAutoFit/>
          </a:bodyPr>
          <a:lstStyle/>
          <a:p>
            <a:r>
              <a:rPr lang="en-IE" sz="1600" b="1" smtClean="0">
                <a:solidFill>
                  <a:schemeClr val="accent2">
                    <a:lumMod val="50000"/>
                  </a:schemeClr>
                </a:solidFill>
              </a:rPr>
              <a:t>Dấu chấm</a:t>
            </a:r>
            <a:endParaRPr lang="en-US" sz="1600" b="1">
              <a:solidFill>
                <a:schemeClr val="accent2">
                  <a:lumMod val="50000"/>
                </a:schemeClr>
              </a:solidFill>
            </a:endParaRPr>
          </a:p>
        </p:txBody>
      </p:sp>
      <p:sp>
        <p:nvSpPr>
          <p:cNvPr id="12" name="TextBox 11"/>
          <p:cNvSpPr txBox="1"/>
          <p:nvPr/>
        </p:nvSpPr>
        <p:spPr>
          <a:xfrm>
            <a:off x="4916385" y="1401288"/>
            <a:ext cx="902525" cy="584775"/>
          </a:xfrm>
          <a:prstGeom prst="rect">
            <a:avLst/>
          </a:prstGeom>
          <a:noFill/>
        </p:spPr>
        <p:txBody>
          <a:bodyPr wrap="square" rtlCol="0">
            <a:spAutoFit/>
          </a:bodyPr>
          <a:lstStyle/>
          <a:p>
            <a:r>
              <a:rPr lang="en-IE" sz="1600" b="1" smtClean="0">
                <a:solidFill>
                  <a:schemeClr val="accent2">
                    <a:lumMod val="50000"/>
                  </a:schemeClr>
                </a:solidFill>
              </a:rPr>
              <a:t>Dấu chấm</a:t>
            </a:r>
            <a:endParaRPr lang="en-US" sz="1600" b="1">
              <a:solidFill>
                <a:schemeClr val="accent2">
                  <a:lumMod val="50000"/>
                </a:schemeClr>
              </a:solidFill>
            </a:endParaRPr>
          </a:p>
        </p:txBody>
      </p:sp>
      <p:sp>
        <p:nvSpPr>
          <p:cNvPr id="13" name="TextBox 12"/>
          <p:cNvSpPr txBox="1"/>
          <p:nvPr/>
        </p:nvSpPr>
        <p:spPr>
          <a:xfrm>
            <a:off x="4239485" y="1413164"/>
            <a:ext cx="344390" cy="338554"/>
          </a:xfrm>
          <a:prstGeom prst="rect">
            <a:avLst/>
          </a:prstGeom>
          <a:noFill/>
        </p:spPr>
        <p:txBody>
          <a:bodyPr wrap="square" rtlCol="0">
            <a:spAutoFit/>
          </a:bodyPr>
          <a:lstStyle/>
          <a:p>
            <a:pPr algn="ctr"/>
            <a:r>
              <a:rPr lang="en-IE" sz="1600" b="1" smtClean="0">
                <a:solidFill>
                  <a:schemeClr val="accent2">
                    <a:lumMod val="50000"/>
                  </a:schemeClr>
                </a:solidFill>
              </a:rPr>
              <a:t>A</a:t>
            </a:r>
            <a:endParaRPr lang="en-US" sz="1600" b="1">
              <a:solidFill>
                <a:schemeClr val="accent2">
                  <a:lumMod val="50000"/>
                </a:schemeClr>
              </a:solidFill>
            </a:endParaRPr>
          </a:p>
        </p:txBody>
      </p:sp>
      <p:sp>
        <p:nvSpPr>
          <p:cNvPr id="14" name="TextBox 13"/>
          <p:cNvSpPr txBox="1"/>
          <p:nvPr/>
        </p:nvSpPr>
        <p:spPr>
          <a:xfrm>
            <a:off x="878773" y="2410667"/>
            <a:ext cx="1196769" cy="830997"/>
          </a:xfrm>
          <a:prstGeom prst="rect">
            <a:avLst/>
          </a:prstGeom>
          <a:noFill/>
        </p:spPr>
        <p:txBody>
          <a:bodyPr wrap="square" rtlCol="0">
            <a:spAutoFit/>
          </a:bodyPr>
          <a:lstStyle/>
          <a:p>
            <a:pPr>
              <a:buFont typeface="Arial" pitchFamily="34" charset="0"/>
              <a:buChar char="•"/>
            </a:pPr>
            <a:r>
              <a:rPr lang="en-IE" sz="1200" smtClean="0">
                <a:solidFill>
                  <a:schemeClr val="accent3">
                    <a:lumMod val="10000"/>
                  </a:schemeClr>
                </a:solidFill>
              </a:rPr>
              <a:t>  Sao Thủy</a:t>
            </a:r>
          </a:p>
          <a:p>
            <a:pPr>
              <a:buFont typeface="Arial" pitchFamily="34" charset="0"/>
              <a:buChar char="•"/>
            </a:pPr>
            <a:r>
              <a:rPr lang="en-IE" sz="1200" smtClean="0">
                <a:solidFill>
                  <a:schemeClr val="accent3">
                    <a:lumMod val="10000"/>
                  </a:schemeClr>
                </a:solidFill>
              </a:rPr>
              <a:t>  Sao Vệ nữ</a:t>
            </a:r>
          </a:p>
          <a:p>
            <a:pPr>
              <a:buFont typeface="Arial" pitchFamily="34" charset="0"/>
              <a:buChar char="•"/>
            </a:pPr>
            <a:r>
              <a:rPr lang="en-IE" sz="1200" smtClean="0">
                <a:solidFill>
                  <a:schemeClr val="accent3">
                    <a:lumMod val="10000"/>
                  </a:schemeClr>
                </a:solidFill>
              </a:rPr>
              <a:t>  Trái đất</a:t>
            </a:r>
          </a:p>
          <a:p>
            <a:pPr>
              <a:buFont typeface="Arial" pitchFamily="34" charset="0"/>
              <a:buChar char="•"/>
            </a:pPr>
            <a:r>
              <a:rPr lang="en-IE" sz="1200" smtClean="0">
                <a:solidFill>
                  <a:schemeClr val="accent3">
                    <a:lumMod val="10000"/>
                  </a:schemeClr>
                </a:solidFill>
              </a:rPr>
              <a:t>  Sao Hỏa</a:t>
            </a:r>
            <a:endParaRPr lang="en-US" sz="1200">
              <a:solidFill>
                <a:schemeClr val="accent3">
                  <a:lumMod val="10000"/>
                </a:schemeClr>
              </a:solidFill>
            </a:endParaRPr>
          </a:p>
        </p:txBody>
      </p:sp>
      <p:sp>
        <p:nvSpPr>
          <p:cNvPr id="15" name="TextBox 14"/>
          <p:cNvSpPr txBox="1"/>
          <p:nvPr/>
        </p:nvSpPr>
        <p:spPr>
          <a:xfrm>
            <a:off x="2648183" y="2470041"/>
            <a:ext cx="1270660" cy="830997"/>
          </a:xfrm>
          <a:prstGeom prst="rect">
            <a:avLst/>
          </a:prstGeom>
          <a:noFill/>
        </p:spPr>
        <p:txBody>
          <a:bodyPr wrap="square" rtlCol="0">
            <a:spAutoFit/>
          </a:bodyPr>
          <a:lstStyle/>
          <a:p>
            <a:pPr marL="228600" indent="-228600">
              <a:buFont typeface="+mj-lt"/>
              <a:buAutoNum type="arabicPeriod"/>
            </a:pPr>
            <a:r>
              <a:rPr lang="en-IE" sz="1200" smtClean="0">
                <a:solidFill>
                  <a:schemeClr val="accent3">
                    <a:lumMod val="10000"/>
                  </a:schemeClr>
                </a:solidFill>
              </a:rPr>
              <a:t>Sao Thủy</a:t>
            </a:r>
          </a:p>
          <a:p>
            <a:pPr marL="228600" indent="-228600">
              <a:buFont typeface="+mj-lt"/>
              <a:buAutoNum type="arabicPeriod"/>
            </a:pPr>
            <a:r>
              <a:rPr lang="en-IE" sz="1200" smtClean="0">
                <a:solidFill>
                  <a:schemeClr val="accent3">
                    <a:lumMod val="10000"/>
                  </a:schemeClr>
                </a:solidFill>
              </a:rPr>
              <a:t>Sao Vệ nữ</a:t>
            </a:r>
          </a:p>
          <a:p>
            <a:pPr marL="228600" indent="-228600">
              <a:buFont typeface="+mj-lt"/>
              <a:buAutoNum type="arabicPeriod"/>
            </a:pPr>
            <a:r>
              <a:rPr lang="en-IE" sz="1200" smtClean="0">
                <a:solidFill>
                  <a:schemeClr val="accent3">
                    <a:lumMod val="10000"/>
                  </a:schemeClr>
                </a:solidFill>
              </a:rPr>
              <a:t>Trái đất</a:t>
            </a:r>
          </a:p>
          <a:p>
            <a:pPr marL="228600" indent="-228600">
              <a:buFont typeface="+mj-lt"/>
              <a:buAutoNum type="arabicPeriod"/>
            </a:pPr>
            <a:r>
              <a:rPr lang="en-IE" sz="1200" smtClean="0">
                <a:solidFill>
                  <a:schemeClr val="accent3">
                    <a:lumMod val="10000"/>
                  </a:schemeClr>
                </a:solidFill>
              </a:rPr>
              <a:t>Sao Hỏa</a:t>
            </a:r>
            <a:endParaRPr lang="en-US" sz="1200">
              <a:solidFill>
                <a:schemeClr val="accent3">
                  <a:lumMod val="10000"/>
                </a:schemeClr>
              </a:solidFill>
            </a:endParaRPr>
          </a:p>
        </p:txBody>
      </p:sp>
      <p:sp>
        <p:nvSpPr>
          <p:cNvPr id="16" name="TextBox 15"/>
          <p:cNvSpPr txBox="1"/>
          <p:nvPr/>
        </p:nvSpPr>
        <p:spPr>
          <a:xfrm>
            <a:off x="4429482" y="2493792"/>
            <a:ext cx="1270660" cy="830997"/>
          </a:xfrm>
          <a:prstGeom prst="rect">
            <a:avLst/>
          </a:prstGeom>
          <a:noFill/>
        </p:spPr>
        <p:txBody>
          <a:bodyPr wrap="square" rtlCol="0">
            <a:spAutoFit/>
          </a:bodyPr>
          <a:lstStyle/>
          <a:p>
            <a:pPr marL="228600" indent="-228600">
              <a:buFont typeface="+mj-lt"/>
              <a:buAutoNum type="alphaLcPeriod"/>
            </a:pPr>
            <a:r>
              <a:rPr lang="en-IE" sz="1200" smtClean="0">
                <a:solidFill>
                  <a:schemeClr val="accent3">
                    <a:lumMod val="10000"/>
                  </a:schemeClr>
                </a:solidFill>
              </a:rPr>
              <a:t>Sao Thủy</a:t>
            </a:r>
          </a:p>
          <a:p>
            <a:pPr marL="228600" indent="-228600">
              <a:buFont typeface="+mj-lt"/>
              <a:buAutoNum type="alphaLcPeriod"/>
            </a:pPr>
            <a:r>
              <a:rPr lang="en-IE" sz="1200" smtClean="0">
                <a:solidFill>
                  <a:schemeClr val="accent3">
                    <a:lumMod val="10000"/>
                  </a:schemeClr>
                </a:solidFill>
              </a:rPr>
              <a:t>Sao Vệ nữ</a:t>
            </a:r>
          </a:p>
          <a:p>
            <a:pPr marL="228600" indent="-228600">
              <a:buFont typeface="+mj-lt"/>
              <a:buAutoNum type="alphaLcPeriod"/>
            </a:pPr>
            <a:r>
              <a:rPr lang="en-IE" sz="1200" smtClean="0">
                <a:solidFill>
                  <a:schemeClr val="accent3">
                    <a:lumMod val="10000"/>
                  </a:schemeClr>
                </a:solidFill>
              </a:rPr>
              <a:t>Trái đất</a:t>
            </a:r>
          </a:p>
          <a:p>
            <a:pPr marL="228600" indent="-228600">
              <a:buFont typeface="+mj-lt"/>
              <a:buAutoNum type="alphaLcPeriod"/>
            </a:pPr>
            <a:r>
              <a:rPr lang="en-IE" sz="1200" smtClean="0">
                <a:solidFill>
                  <a:schemeClr val="accent3">
                    <a:lumMod val="10000"/>
                  </a:schemeClr>
                </a:solidFill>
              </a:rPr>
              <a:t>Sao Hỏa</a:t>
            </a:r>
            <a:endParaRPr lang="en-US" sz="1200">
              <a:solidFill>
                <a:schemeClr val="accent3">
                  <a:lumMod val="1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Top)">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557">
                                            <p:txEl>
                                              <p:pRg st="0" end="0"/>
                                            </p:txEl>
                                          </p:spTgt>
                                        </p:tgtEl>
                                        <p:attrNameLst>
                                          <p:attrName>style.visibility</p:attrName>
                                        </p:attrNameLst>
                                      </p:cBhvr>
                                      <p:to>
                                        <p:strVal val="visible"/>
                                      </p:to>
                                    </p:set>
                                    <p:animEffect transition="in" filter="slide(fromLeft)">
                                      <p:cBhvr>
                                        <p:cTn id="12" dur="500"/>
                                        <p:tgtEl>
                                          <p:spTgt spid="235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557">
                                            <p:txEl>
                                              <p:pRg st="1" end="1"/>
                                            </p:txEl>
                                          </p:spTgt>
                                        </p:tgtEl>
                                        <p:attrNameLst>
                                          <p:attrName>style.visibility</p:attrName>
                                        </p:attrNameLst>
                                      </p:cBhvr>
                                      <p:to>
                                        <p:strVal val="visible"/>
                                      </p:to>
                                    </p:set>
                                    <p:animEffect transition="in" filter="slide(fromLeft)">
                                      <p:cBhvr>
                                        <p:cTn id="17"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11138" y="73025"/>
            <a:ext cx="8027987" cy="614363"/>
          </a:xfrm>
        </p:spPr>
        <p:txBody>
          <a:bodyPr/>
          <a:lstStyle/>
          <a:p>
            <a:r>
              <a:rPr lang="en-US" smtClean="0"/>
              <a:t>Tạo danh sách khi bạn gõ</a:t>
            </a:r>
            <a:endParaRPr lang="en-US"/>
          </a:p>
        </p:txBody>
      </p:sp>
      <p:sp>
        <p:nvSpPr>
          <p:cNvPr id="17203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smtClean="0"/>
              <a:t>Có nhiều cách để bắt đầu một danh sách, nhưng có một cách thông dụng nhất là tạo tự động danh sách khi bạn gõ.</a:t>
            </a:r>
            <a:endParaRPr lang="en-US" sz="2000"/>
          </a:p>
        </p:txBody>
      </p:sp>
      <p:sp>
        <p:nvSpPr>
          <p:cNvPr id="172036" name="Rectangle 4"/>
          <p:cNvSpPr>
            <a:spLocks noChangeArrowheads="1"/>
          </p:cNvSpPr>
          <p:nvPr/>
        </p:nvSpPr>
        <p:spPr bwMode="auto">
          <a:xfrm>
            <a:off x="277813" y="3994150"/>
            <a:ext cx="5741987" cy="606425"/>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Để tự động tạo các danh sách đánh số, gõ số 1 và dấu chấm </a:t>
            </a:r>
            <a:r>
              <a:rPr lang="en-US">
                <a:solidFill>
                  <a:srgbClr val="FFCC00"/>
                </a:solidFill>
              </a:rPr>
              <a:t>(</a:t>
            </a:r>
            <a:r>
              <a:rPr lang="en-US" b="1">
                <a:solidFill>
                  <a:srgbClr val="FFCC00"/>
                </a:solidFill>
              </a:rPr>
              <a:t>1.</a:t>
            </a:r>
            <a:r>
              <a:rPr lang="en-US">
                <a:solidFill>
                  <a:srgbClr val="FFCC00"/>
                </a:solidFill>
              </a:rPr>
              <a:t>), </a:t>
            </a:r>
            <a:r>
              <a:rPr lang="en-US" smtClean="0">
                <a:solidFill>
                  <a:srgbClr val="FFCC00"/>
                </a:solidFill>
              </a:rPr>
              <a:t>tiếp theo là một dấu cách. </a:t>
            </a:r>
            <a:endParaRPr lang="en-US">
              <a:solidFill>
                <a:srgbClr val="FFCC00"/>
              </a:solidFill>
            </a:endParaRPr>
          </a:p>
        </p:txBody>
      </p:sp>
      <p:sp>
        <p:nvSpPr>
          <p:cNvPr id="17203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2039" name="Rectangle 7"/>
          <p:cNvSpPr>
            <a:spLocks noChangeArrowheads="1"/>
          </p:cNvSpPr>
          <p:nvPr/>
        </p:nvSpPr>
        <p:spPr bwMode="auto">
          <a:xfrm>
            <a:off x="285750" y="4806950"/>
            <a:ext cx="5741988" cy="665163"/>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Đây là một tính năng mới của Word </a:t>
            </a:r>
            <a:r>
              <a:rPr lang="en-US">
                <a:solidFill>
                  <a:srgbClr val="FFCC00"/>
                </a:solidFill>
              </a:rPr>
              <a:t>2007; </a:t>
            </a:r>
            <a:r>
              <a:rPr lang="en-US" smtClean="0">
                <a:solidFill>
                  <a:srgbClr val="FFCC00"/>
                </a:solidFill>
              </a:rPr>
              <a:t>trong các phiên bản trước đây, bạn phải nhấn ENTER trước khi danh sách bắt đầu.</a:t>
            </a:r>
            <a:endParaRPr lang="en-US">
              <a:solidFill>
                <a:srgbClr val="FFCC00"/>
              </a:solidFill>
            </a:endParaRPr>
          </a:p>
        </p:txBody>
      </p:sp>
      <p:pic>
        <p:nvPicPr>
          <p:cNvPr id="19" name="Picture 2"/>
          <p:cNvPicPr>
            <a:picLocks noChangeAspect="1" noChangeArrowheads="1"/>
          </p:cNvPicPr>
          <p:nvPr/>
        </p:nvPicPr>
        <p:blipFill>
          <a:blip r:embed="rId3"/>
          <a:srcRect/>
          <a:stretch>
            <a:fillRect/>
          </a:stretch>
        </p:blipFill>
        <p:spPr bwMode="auto">
          <a:xfrm>
            <a:off x="354512" y="904875"/>
            <a:ext cx="5633038" cy="2854325"/>
          </a:xfrm>
          <a:prstGeom prst="rect">
            <a:avLst/>
          </a:prstGeom>
          <a:noFill/>
          <a:ln w="9525">
            <a:noFill/>
            <a:miter lim="800000"/>
            <a:headEnd/>
            <a:tailEnd/>
          </a:ln>
          <a:effectLst/>
        </p:spPr>
      </p:pic>
      <p:sp>
        <p:nvSpPr>
          <p:cNvPr id="20" name="TextBox 19"/>
          <p:cNvSpPr txBox="1"/>
          <p:nvPr/>
        </p:nvSpPr>
        <p:spPr>
          <a:xfrm>
            <a:off x="1330038" y="1401288"/>
            <a:ext cx="832592" cy="584775"/>
          </a:xfrm>
          <a:prstGeom prst="rect">
            <a:avLst/>
          </a:prstGeom>
          <a:noFill/>
        </p:spPr>
        <p:txBody>
          <a:bodyPr wrap="square" rtlCol="0">
            <a:spAutoFit/>
          </a:bodyPr>
          <a:lstStyle/>
          <a:p>
            <a:r>
              <a:rPr lang="en-IE" sz="1600" b="1" smtClean="0">
                <a:solidFill>
                  <a:schemeClr val="accent2">
                    <a:lumMod val="50000"/>
                  </a:schemeClr>
                </a:solidFill>
              </a:rPr>
              <a:t>Dấu cách</a:t>
            </a:r>
            <a:endParaRPr lang="en-US" sz="1600" b="1">
              <a:solidFill>
                <a:schemeClr val="accent2">
                  <a:lumMod val="50000"/>
                </a:schemeClr>
              </a:solidFill>
            </a:endParaRPr>
          </a:p>
        </p:txBody>
      </p:sp>
      <p:sp>
        <p:nvSpPr>
          <p:cNvPr id="21" name="TextBox 20"/>
          <p:cNvSpPr txBox="1"/>
          <p:nvPr/>
        </p:nvSpPr>
        <p:spPr>
          <a:xfrm>
            <a:off x="3146962" y="1401288"/>
            <a:ext cx="902525" cy="584775"/>
          </a:xfrm>
          <a:prstGeom prst="rect">
            <a:avLst/>
          </a:prstGeom>
          <a:noFill/>
        </p:spPr>
        <p:txBody>
          <a:bodyPr wrap="square" rtlCol="0">
            <a:spAutoFit/>
          </a:bodyPr>
          <a:lstStyle/>
          <a:p>
            <a:r>
              <a:rPr lang="en-IE" sz="1600" b="1" smtClean="0">
                <a:solidFill>
                  <a:schemeClr val="accent2">
                    <a:lumMod val="50000"/>
                  </a:schemeClr>
                </a:solidFill>
              </a:rPr>
              <a:t>Dấu chấm</a:t>
            </a:r>
            <a:endParaRPr lang="en-US" sz="1600" b="1">
              <a:solidFill>
                <a:schemeClr val="accent2">
                  <a:lumMod val="50000"/>
                </a:schemeClr>
              </a:solidFill>
            </a:endParaRPr>
          </a:p>
        </p:txBody>
      </p:sp>
      <p:sp>
        <p:nvSpPr>
          <p:cNvPr id="22" name="TextBox 21"/>
          <p:cNvSpPr txBox="1"/>
          <p:nvPr/>
        </p:nvSpPr>
        <p:spPr>
          <a:xfrm>
            <a:off x="4916385" y="1401288"/>
            <a:ext cx="902525" cy="584775"/>
          </a:xfrm>
          <a:prstGeom prst="rect">
            <a:avLst/>
          </a:prstGeom>
          <a:noFill/>
        </p:spPr>
        <p:txBody>
          <a:bodyPr wrap="square" rtlCol="0">
            <a:spAutoFit/>
          </a:bodyPr>
          <a:lstStyle/>
          <a:p>
            <a:r>
              <a:rPr lang="en-IE" sz="1600" b="1" smtClean="0">
                <a:solidFill>
                  <a:schemeClr val="accent2">
                    <a:lumMod val="50000"/>
                  </a:schemeClr>
                </a:solidFill>
              </a:rPr>
              <a:t>Dấu chấm</a:t>
            </a:r>
            <a:endParaRPr lang="en-US" sz="1600" b="1">
              <a:solidFill>
                <a:schemeClr val="accent2">
                  <a:lumMod val="50000"/>
                </a:schemeClr>
              </a:solidFill>
            </a:endParaRPr>
          </a:p>
        </p:txBody>
      </p:sp>
      <p:sp>
        <p:nvSpPr>
          <p:cNvPr id="23" name="TextBox 22"/>
          <p:cNvSpPr txBox="1"/>
          <p:nvPr/>
        </p:nvSpPr>
        <p:spPr>
          <a:xfrm>
            <a:off x="4239485" y="1413164"/>
            <a:ext cx="344390" cy="338554"/>
          </a:xfrm>
          <a:prstGeom prst="rect">
            <a:avLst/>
          </a:prstGeom>
          <a:noFill/>
        </p:spPr>
        <p:txBody>
          <a:bodyPr wrap="square" rtlCol="0">
            <a:spAutoFit/>
          </a:bodyPr>
          <a:lstStyle/>
          <a:p>
            <a:pPr algn="ctr"/>
            <a:r>
              <a:rPr lang="en-IE" sz="1600" b="1" smtClean="0">
                <a:solidFill>
                  <a:schemeClr val="accent2">
                    <a:lumMod val="50000"/>
                  </a:schemeClr>
                </a:solidFill>
              </a:rPr>
              <a:t>A</a:t>
            </a:r>
            <a:endParaRPr lang="en-US" sz="1600" b="1">
              <a:solidFill>
                <a:schemeClr val="accent2">
                  <a:lumMod val="50000"/>
                </a:schemeClr>
              </a:solidFill>
            </a:endParaRPr>
          </a:p>
        </p:txBody>
      </p:sp>
      <p:sp>
        <p:nvSpPr>
          <p:cNvPr id="24" name="TextBox 23"/>
          <p:cNvSpPr txBox="1"/>
          <p:nvPr/>
        </p:nvSpPr>
        <p:spPr>
          <a:xfrm>
            <a:off x="878773" y="2410667"/>
            <a:ext cx="1196769" cy="830997"/>
          </a:xfrm>
          <a:prstGeom prst="rect">
            <a:avLst/>
          </a:prstGeom>
          <a:noFill/>
        </p:spPr>
        <p:txBody>
          <a:bodyPr wrap="square" rtlCol="0">
            <a:spAutoFit/>
          </a:bodyPr>
          <a:lstStyle/>
          <a:p>
            <a:pPr>
              <a:buFont typeface="Arial" pitchFamily="34" charset="0"/>
              <a:buChar char="•"/>
            </a:pPr>
            <a:r>
              <a:rPr lang="en-IE" sz="1200" smtClean="0">
                <a:solidFill>
                  <a:schemeClr val="accent3">
                    <a:lumMod val="10000"/>
                  </a:schemeClr>
                </a:solidFill>
              </a:rPr>
              <a:t>  Sao Thủy</a:t>
            </a:r>
          </a:p>
          <a:p>
            <a:pPr>
              <a:buFont typeface="Arial" pitchFamily="34" charset="0"/>
              <a:buChar char="•"/>
            </a:pPr>
            <a:r>
              <a:rPr lang="en-IE" sz="1200" smtClean="0">
                <a:solidFill>
                  <a:schemeClr val="accent3">
                    <a:lumMod val="10000"/>
                  </a:schemeClr>
                </a:solidFill>
              </a:rPr>
              <a:t>  Sao Vệ nữ</a:t>
            </a:r>
          </a:p>
          <a:p>
            <a:pPr>
              <a:buFont typeface="Arial" pitchFamily="34" charset="0"/>
              <a:buChar char="•"/>
            </a:pPr>
            <a:r>
              <a:rPr lang="en-IE" sz="1200" smtClean="0">
                <a:solidFill>
                  <a:schemeClr val="accent3">
                    <a:lumMod val="10000"/>
                  </a:schemeClr>
                </a:solidFill>
              </a:rPr>
              <a:t>  Trái đất</a:t>
            </a:r>
          </a:p>
          <a:p>
            <a:pPr>
              <a:buFont typeface="Arial" pitchFamily="34" charset="0"/>
              <a:buChar char="•"/>
            </a:pPr>
            <a:r>
              <a:rPr lang="en-IE" sz="1200" smtClean="0">
                <a:solidFill>
                  <a:schemeClr val="accent3">
                    <a:lumMod val="10000"/>
                  </a:schemeClr>
                </a:solidFill>
              </a:rPr>
              <a:t>  Sao Hỏa</a:t>
            </a:r>
            <a:endParaRPr lang="en-US" sz="1200">
              <a:solidFill>
                <a:schemeClr val="accent3">
                  <a:lumMod val="10000"/>
                </a:schemeClr>
              </a:solidFill>
            </a:endParaRPr>
          </a:p>
        </p:txBody>
      </p:sp>
      <p:sp>
        <p:nvSpPr>
          <p:cNvPr id="25" name="TextBox 24"/>
          <p:cNvSpPr txBox="1"/>
          <p:nvPr/>
        </p:nvSpPr>
        <p:spPr>
          <a:xfrm>
            <a:off x="2648183" y="2470041"/>
            <a:ext cx="1270660" cy="830997"/>
          </a:xfrm>
          <a:prstGeom prst="rect">
            <a:avLst/>
          </a:prstGeom>
          <a:noFill/>
        </p:spPr>
        <p:txBody>
          <a:bodyPr wrap="square" rtlCol="0">
            <a:spAutoFit/>
          </a:bodyPr>
          <a:lstStyle/>
          <a:p>
            <a:pPr marL="228600" indent="-228600">
              <a:buFont typeface="+mj-lt"/>
              <a:buAutoNum type="arabicPeriod"/>
            </a:pPr>
            <a:r>
              <a:rPr lang="en-IE" sz="1200" smtClean="0">
                <a:solidFill>
                  <a:schemeClr val="accent3">
                    <a:lumMod val="10000"/>
                  </a:schemeClr>
                </a:solidFill>
              </a:rPr>
              <a:t>Sao Thủy</a:t>
            </a:r>
          </a:p>
          <a:p>
            <a:pPr marL="228600" indent="-228600">
              <a:buFont typeface="+mj-lt"/>
              <a:buAutoNum type="arabicPeriod"/>
            </a:pPr>
            <a:r>
              <a:rPr lang="en-IE" sz="1200" smtClean="0">
                <a:solidFill>
                  <a:schemeClr val="accent3">
                    <a:lumMod val="10000"/>
                  </a:schemeClr>
                </a:solidFill>
              </a:rPr>
              <a:t>Sao Vệ nữ</a:t>
            </a:r>
          </a:p>
          <a:p>
            <a:pPr marL="228600" indent="-228600">
              <a:buFont typeface="+mj-lt"/>
              <a:buAutoNum type="arabicPeriod"/>
            </a:pPr>
            <a:r>
              <a:rPr lang="en-IE" sz="1200" smtClean="0">
                <a:solidFill>
                  <a:schemeClr val="accent3">
                    <a:lumMod val="10000"/>
                  </a:schemeClr>
                </a:solidFill>
              </a:rPr>
              <a:t>Trái đất</a:t>
            </a:r>
          </a:p>
          <a:p>
            <a:pPr marL="228600" indent="-228600">
              <a:buFont typeface="+mj-lt"/>
              <a:buAutoNum type="arabicPeriod"/>
            </a:pPr>
            <a:r>
              <a:rPr lang="en-IE" sz="1200" smtClean="0">
                <a:solidFill>
                  <a:schemeClr val="accent3">
                    <a:lumMod val="10000"/>
                  </a:schemeClr>
                </a:solidFill>
              </a:rPr>
              <a:t>Sao Hỏa</a:t>
            </a:r>
            <a:endParaRPr lang="en-US" sz="1200">
              <a:solidFill>
                <a:schemeClr val="accent3">
                  <a:lumMod val="10000"/>
                </a:schemeClr>
              </a:solidFill>
            </a:endParaRPr>
          </a:p>
        </p:txBody>
      </p:sp>
      <p:sp>
        <p:nvSpPr>
          <p:cNvPr id="26" name="TextBox 25"/>
          <p:cNvSpPr txBox="1"/>
          <p:nvPr/>
        </p:nvSpPr>
        <p:spPr>
          <a:xfrm>
            <a:off x="4429482" y="2493792"/>
            <a:ext cx="1270660" cy="830997"/>
          </a:xfrm>
          <a:prstGeom prst="rect">
            <a:avLst/>
          </a:prstGeom>
          <a:noFill/>
        </p:spPr>
        <p:txBody>
          <a:bodyPr wrap="square" rtlCol="0">
            <a:spAutoFit/>
          </a:bodyPr>
          <a:lstStyle/>
          <a:p>
            <a:pPr marL="228600" indent="-228600">
              <a:buFont typeface="+mj-lt"/>
              <a:buAutoNum type="alphaLcPeriod"/>
            </a:pPr>
            <a:r>
              <a:rPr lang="en-IE" sz="1200" smtClean="0">
                <a:solidFill>
                  <a:schemeClr val="accent3">
                    <a:lumMod val="10000"/>
                  </a:schemeClr>
                </a:solidFill>
              </a:rPr>
              <a:t>Sao Thủy</a:t>
            </a:r>
          </a:p>
          <a:p>
            <a:pPr marL="228600" indent="-228600">
              <a:buFont typeface="+mj-lt"/>
              <a:buAutoNum type="alphaLcPeriod"/>
            </a:pPr>
            <a:r>
              <a:rPr lang="en-IE" sz="1200" smtClean="0">
                <a:solidFill>
                  <a:schemeClr val="accent3">
                    <a:lumMod val="10000"/>
                  </a:schemeClr>
                </a:solidFill>
              </a:rPr>
              <a:t>Sao Vệ nữ</a:t>
            </a:r>
          </a:p>
          <a:p>
            <a:pPr marL="228600" indent="-228600">
              <a:buFont typeface="+mj-lt"/>
              <a:buAutoNum type="alphaLcPeriod"/>
            </a:pPr>
            <a:r>
              <a:rPr lang="en-IE" sz="1200" smtClean="0">
                <a:solidFill>
                  <a:schemeClr val="accent3">
                    <a:lumMod val="10000"/>
                  </a:schemeClr>
                </a:solidFill>
              </a:rPr>
              <a:t>Trái đất</a:t>
            </a:r>
          </a:p>
          <a:p>
            <a:pPr marL="228600" indent="-228600">
              <a:buFont typeface="+mj-lt"/>
              <a:buAutoNum type="alphaLcPeriod"/>
            </a:pPr>
            <a:r>
              <a:rPr lang="en-IE" sz="1200" smtClean="0">
                <a:solidFill>
                  <a:schemeClr val="accent3">
                    <a:lumMod val="10000"/>
                  </a:schemeClr>
                </a:solidFill>
              </a:rPr>
              <a:t>Sao Hỏa</a:t>
            </a:r>
            <a:endParaRPr lang="en-US" sz="1200">
              <a:solidFill>
                <a:schemeClr val="accent3">
                  <a:lumMod val="1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2036">
                                            <p:txEl>
                                              <p:pRg st="0" end="0"/>
                                            </p:txEl>
                                          </p:spTgt>
                                        </p:tgtEl>
                                        <p:attrNameLst>
                                          <p:attrName>style.visibility</p:attrName>
                                        </p:attrNameLst>
                                      </p:cBhvr>
                                      <p:to>
                                        <p:strVal val="visible"/>
                                      </p:to>
                                    </p:set>
                                    <p:animEffect transition="in" filter="slide(fromLeft)">
                                      <p:cBhvr>
                                        <p:cTn id="7" dur="500"/>
                                        <p:tgtEl>
                                          <p:spTgt spid="172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72039">
                                            <p:txEl>
                                              <p:pRg st="0" end="0"/>
                                            </p:txEl>
                                          </p:spTgt>
                                        </p:tgtEl>
                                        <p:attrNameLst>
                                          <p:attrName>style.visibility</p:attrName>
                                        </p:attrNameLst>
                                      </p:cBhvr>
                                      <p:to>
                                        <p:strVal val="visible"/>
                                      </p:to>
                                    </p:set>
                                    <p:animEffect transition="in" filter="slide(fromLeft)">
                                      <p:cBhvr>
                                        <p:cTn id="12" dur="500"/>
                                        <p:tgtEl>
                                          <p:spTgt spid="1720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6" grpId="0" build="p" autoUpdateAnimBg="0" advAuto="0"/>
      <p:bldP spid="17203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11138" y="73025"/>
            <a:ext cx="8027987" cy="614363"/>
          </a:xfrm>
        </p:spPr>
        <p:txBody>
          <a:bodyPr/>
          <a:lstStyle/>
          <a:p>
            <a:r>
              <a:rPr lang="en-US" smtClean="0"/>
              <a:t>Tạo danh sách khi bạn gõ</a:t>
            </a:r>
            <a:endParaRPr lang="en-US"/>
          </a:p>
        </p:txBody>
      </p:sp>
      <p:sp>
        <p:nvSpPr>
          <p:cNvPr id="17408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smtClean="0"/>
              <a:t>Có nhiều cách để bắt đầu một danh sách, nhưng có một cách thông dụng nhất là tạo tự động danh sách khi bạn gõ.</a:t>
            </a:r>
            <a:endParaRPr lang="en-US" sz="2000"/>
          </a:p>
        </p:txBody>
      </p:sp>
      <p:sp>
        <p:nvSpPr>
          <p:cNvPr id="174084" name="Rectangle 4"/>
          <p:cNvSpPr>
            <a:spLocks noChangeArrowheads="1"/>
          </p:cNvSpPr>
          <p:nvPr/>
        </p:nvSpPr>
        <p:spPr bwMode="auto">
          <a:xfrm>
            <a:off x="277813" y="3994150"/>
            <a:ext cx="5741987" cy="158115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Bởi vì các danh sách với dấu đầu dòng chính là biến dạng của danh sách đánh số, gõ chữ cái a và một dấu chấm (</a:t>
            </a:r>
            <a:r>
              <a:rPr lang="vi-VN" b="1" dirty="0" smtClean="0">
                <a:solidFill>
                  <a:srgbClr val="FFCC00"/>
                </a:solidFill>
              </a:rPr>
              <a:t>a.</a:t>
            </a:r>
            <a:r>
              <a:rPr lang="vi-VN" dirty="0" smtClean="0">
                <a:solidFill>
                  <a:srgbClr val="FFCC00"/>
                </a:solidFill>
              </a:rPr>
              <a:t>), tiếp theo là một dấu cách, để bắt đầu một danh sách đánh chữ cái đầu dòng.</a:t>
            </a:r>
            <a:endParaRPr lang="vi-VN" dirty="0">
              <a:solidFill>
                <a:srgbClr val="FFCC00"/>
              </a:solidFill>
            </a:endParaRPr>
          </a:p>
        </p:txBody>
      </p:sp>
      <p:sp>
        <p:nvSpPr>
          <p:cNvPr id="174085"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18" name="Picture 2"/>
          <p:cNvPicPr>
            <a:picLocks noChangeAspect="1" noChangeArrowheads="1"/>
          </p:cNvPicPr>
          <p:nvPr/>
        </p:nvPicPr>
        <p:blipFill>
          <a:blip r:embed="rId3"/>
          <a:srcRect/>
          <a:stretch>
            <a:fillRect/>
          </a:stretch>
        </p:blipFill>
        <p:spPr bwMode="auto">
          <a:xfrm>
            <a:off x="354512" y="904875"/>
            <a:ext cx="5633038" cy="2854325"/>
          </a:xfrm>
          <a:prstGeom prst="rect">
            <a:avLst/>
          </a:prstGeom>
          <a:noFill/>
          <a:ln w="9525">
            <a:noFill/>
            <a:miter lim="800000"/>
            <a:headEnd/>
            <a:tailEnd/>
          </a:ln>
          <a:effectLst/>
        </p:spPr>
      </p:pic>
      <p:sp>
        <p:nvSpPr>
          <p:cNvPr id="19" name="TextBox 18"/>
          <p:cNvSpPr txBox="1"/>
          <p:nvPr/>
        </p:nvSpPr>
        <p:spPr>
          <a:xfrm>
            <a:off x="1330038" y="1401288"/>
            <a:ext cx="832592" cy="584775"/>
          </a:xfrm>
          <a:prstGeom prst="rect">
            <a:avLst/>
          </a:prstGeom>
          <a:noFill/>
        </p:spPr>
        <p:txBody>
          <a:bodyPr wrap="square" rtlCol="0">
            <a:spAutoFit/>
          </a:bodyPr>
          <a:lstStyle/>
          <a:p>
            <a:r>
              <a:rPr lang="en-IE" sz="1600" b="1" smtClean="0">
                <a:solidFill>
                  <a:schemeClr val="accent2">
                    <a:lumMod val="50000"/>
                  </a:schemeClr>
                </a:solidFill>
              </a:rPr>
              <a:t>Dấu cách</a:t>
            </a:r>
            <a:endParaRPr lang="en-US" sz="1600" b="1">
              <a:solidFill>
                <a:schemeClr val="accent2">
                  <a:lumMod val="50000"/>
                </a:schemeClr>
              </a:solidFill>
            </a:endParaRPr>
          </a:p>
        </p:txBody>
      </p:sp>
      <p:sp>
        <p:nvSpPr>
          <p:cNvPr id="20" name="TextBox 19"/>
          <p:cNvSpPr txBox="1"/>
          <p:nvPr/>
        </p:nvSpPr>
        <p:spPr>
          <a:xfrm>
            <a:off x="3146962" y="1401288"/>
            <a:ext cx="902525" cy="584775"/>
          </a:xfrm>
          <a:prstGeom prst="rect">
            <a:avLst/>
          </a:prstGeom>
          <a:noFill/>
        </p:spPr>
        <p:txBody>
          <a:bodyPr wrap="square" rtlCol="0">
            <a:spAutoFit/>
          </a:bodyPr>
          <a:lstStyle/>
          <a:p>
            <a:r>
              <a:rPr lang="en-IE" sz="1600" b="1" smtClean="0">
                <a:solidFill>
                  <a:schemeClr val="accent2">
                    <a:lumMod val="50000"/>
                  </a:schemeClr>
                </a:solidFill>
              </a:rPr>
              <a:t>Dấu chấm</a:t>
            </a:r>
            <a:endParaRPr lang="en-US" sz="1600" b="1">
              <a:solidFill>
                <a:schemeClr val="accent2">
                  <a:lumMod val="50000"/>
                </a:schemeClr>
              </a:solidFill>
            </a:endParaRPr>
          </a:p>
        </p:txBody>
      </p:sp>
      <p:sp>
        <p:nvSpPr>
          <p:cNvPr id="21" name="TextBox 20"/>
          <p:cNvSpPr txBox="1"/>
          <p:nvPr/>
        </p:nvSpPr>
        <p:spPr>
          <a:xfrm>
            <a:off x="4916385" y="1401288"/>
            <a:ext cx="902525" cy="584775"/>
          </a:xfrm>
          <a:prstGeom prst="rect">
            <a:avLst/>
          </a:prstGeom>
          <a:noFill/>
        </p:spPr>
        <p:txBody>
          <a:bodyPr wrap="square" rtlCol="0">
            <a:spAutoFit/>
          </a:bodyPr>
          <a:lstStyle/>
          <a:p>
            <a:r>
              <a:rPr lang="en-IE" sz="1600" b="1" smtClean="0">
                <a:solidFill>
                  <a:schemeClr val="accent2">
                    <a:lumMod val="50000"/>
                  </a:schemeClr>
                </a:solidFill>
              </a:rPr>
              <a:t>Dấu chấm</a:t>
            </a:r>
            <a:endParaRPr lang="en-US" sz="1600" b="1">
              <a:solidFill>
                <a:schemeClr val="accent2">
                  <a:lumMod val="50000"/>
                </a:schemeClr>
              </a:solidFill>
            </a:endParaRPr>
          </a:p>
        </p:txBody>
      </p:sp>
      <p:sp>
        <p:nvSpPr>
          <p:cNvPr id="22" name="TextBox 21"/>
          <p:cNvSpPr txBox="1"/>
          <p:nvPr/>
        </p:nvSpPr>
        <p:spPr>
          <a:xfrm>
            <a:off x="4239485" y="1413164"/>
            <a:ext cx="344390" cy="338554"/>
          </a:xfrm>
          <a:prstGeom prst="rect">
            <a:avLst/>
          </a:prstGeom>
          <a:noFill/>
        </p:spPr>
        <p:txBody>
          <a:bodyPr wrap="square" rtlCol="0">
            <a:spAutoFit/>
          </a:bodyPr>
          <a:lstStyle/>
          <a:p>
            <a:pPr algn="ctr"/>
            <a:r>
              <a:rPr lang="en-IE" sz="1600" b="1" smtClean="0">
                <a:solidFill>
                  <a:schemeClr val="accent2">
                    <a:lumMod val="50000"/>
                  </a:schemeClr>
                </a:solidFill>
              </a:rPr>
              <a:t>A</a:t>
            </a:r>
            <a:endParaRPr lang="en-US" sz="1600" b="1">
              <a:solidFill>
                <a:schemeClr val="accent2">
                  <a:lumMod val="50000"/>
                </a:schemeClr>
              </a:solidFill>
            </a:endParaRPr>
          </a:p>
        </p:txBody>
      </p:sp>
      <p:sp>
        <p:nvSpPr>
          <p:cNvPr id="23" name="TextBox 22"/>
          <p:cNvSpPr txBox="1"/>
          <p:nvPr/>
        </p:nvSpPr>
        <p:spPr>
          <a:xfrm>
            <a:off x="878773" y="2410667"/>
            <a:ext cx="1196769" cy="830997"/>
          </a:xfrm>
          <a:prstGeom prst="rect">
            <a:avLst/>
          </a:prstGeom>
          <a:noFill/>
        </p:spPr>
        <p:txBody>
          <a:bodyPr wrap="square" rtlCol="0">
            <a:spAutoFit/>
          </a:bodyPr>
          <a:lstStyle/>
          <a:p>
            <a:pPr>
              <a:buFont typeface="Arial" pitchFamily="34" charset="0"/>
              <a:buChar char="•"/>
            </a:pPr>
            <a:r>
              <a:rPr lang="en-IE" sz="1200" smtClean="0">
                <a:solidFill>
                  <a:schemeClr val="accent3">
                    <a:lumMod val="10000"/>
                  </a:schemeClr>
                </a:solidFill>
              </a:rPr>
              <a:t>  Sao Thủy</a:t>
            </a:r>
          </a:p>
          <a:p>
            <a:pPr>
              <a:buFont typeface="Arial" pitchFamily="34" charset="0"/>
              <a:buChar char="•"/>
            </a:pPr>
            <a:r>
              <a:rPr lang="en-IE" sz="1200" smtClean="0">
                <a:solidFill>
                  <a:schemeClr val="accent3">
                    <a:lumMod val="10000"/>
                  </a:schemeClr>
                </a:solidFill>
              </a:rPr>
              <a:t>  Sao Vệ nữ</a:t>
            </a:r>
          </a:p>
          <a:p>
            <a:pPr>
              <a:buFont typeface="Arial" pitchFamily="34" charset="0"/>
              <a:buChar char="•"/>
            </a:pPr>
            <a:r>
              <a:rPr lang="en-IE" sz="1200" smtClean="0">
                <a:solidFill>
                  <a:schemeClr val="accent3">
                    <a:lumMod val="10000"/>
                  </a:schemeClr>
                </a:solidFill>
              </a:rPr>
              <a:t>  Trái đất</a:t>
            </a:r>
          </a:p>
          <a:p>
            <a:pPr>
              <a:buFont typeface="Arial" pitchFamily="34" charset="0"/>
              <a:buChar char="•"/>
            </a:pPr>
            <a:r>
              <a:rPr lang="en-IE" sz="1200" smtClean="0">
                <a:solidFill>
                  <a:schemeClr val="accent3">
                    <a:lumMod val="10000"/>
                  </a:schemeClr>
                </a:solidFill>
              </a:rPr>
              <a:t>  Sao Hỏa</a:t>
            </a:r>
            <a:endParaRPr lang="en-US" sz="1200">
              <a:solidFill>
                <a:schemeClr val="accent3">
                  <a:lumMod val="10000"/>
                </a:schemeClr>
              </a:solidFill>
            </a:endParaRPr>
          </a:p>
        </p:txBody>
      </p:sp>
      <p:sp>
        <p:nvSpPr>
          <p:cNvPr id="24" name="TextBox 23"/>
          <p:cNvSpPr txBox="1"/>
          <p:nvPr/>
        </p:nvSpPr>
        <p:spPr>
          <a:xfrm>
            <a:off x="2648183" y="2470041"/>
            <a:ext cx="1270660" cy="830997"/>
          </a:xfrm>
          <a:prstGeom prst="rect">
            <a:avLst/>
          </a:prstGeom>
          <a:noFill/>
        </p:spPr>
        <p:txBody>
          <a:bodyPr wrap="square" rtlCol="0">
            <a:spAutoFit/>
          </a:bodyPr>
          <a:lstStyle/>
          <a:p>
            <a:pPr marL="228600" indent="-228600">
              <a:buFont typeface="+mj-lt"/>
              <a:buAutoNum type="arabicPeriod"/>
            </a:pPr>
            <a:r>
              <a:rPr lang="en-IE" sz="1200" smtClean="0">
                <a:solidFill>
                  <a:schemeClr val="accent3">
                    <a:lumMod val="10000"/>
                  </a:schemeClr>
                </a:solidFill>
              </a:rPr>
              <a:t>Sao Thủy</a:t>
            </a:r>
          </a:p>
          <a:p>
            <a:pPr marL="228600" indent="-228600">
              <a:buFont typeface="+mj-lt"/>
              <a:buAutoNum type="arabicPeriod"/>
            </a:pPr>
            <a:r>
              <a:rPr lang="en-IE" sz="1200" smtClean="0">
                <a:solidFill>
                  <a:schemeClr val="accent3">
                    <a:lumMod val="10000"/>
                  </a:schemeClr>
                </a:solidFill>
              </a:rPr>
              <a:t>Sao Vệ nữ</a:t>
            </a:r>
          </a:p>
          <a:p>
            <a:pPr marL="228600" indent="-228600">
              <a:buFont typeface="+mj-lt"/>
              <a:buAutoNum type="arabicPeriod"/>
            </a:pPr>
            <a:r>
              <a:rPr lang="en-IE" sz="1200" smtClean="0">
                <a:solidFill>
                  <a:schemeClr val="accent3">
                    <a:lumMod val="10000"/>
                  </a:schemeClr>
                </a:solidFill>
              </a:rPr>
              <a:t>Trái đất</a:t>
            </a:r>
          </a:p>
          <a:p>
            <a:pPr marL="228600" indent="-228600">
              <a:buFont typeface="+mj-lt"/>
              <a:buAutoNum type="arabicPeriod"/>
            </a:pPr>
            <a:r>
              <a:rPr lang="en-IE" sz="1200" smtClean="0">
                <a:solidFill>
                  <a:schemeClr val="accent3">
                    <a:lumMod val="10000"/>
                  </a:schemeClr>
                </a:solidFill>
              </a:rPr>
              <a:t>Sao Hỏa</a:t>
            </a:r>
            <a:endParaRPr lang="en-US" sz="1200">
              <a:solidFill>
                <a:schemeClr val="accent3">
                  <a:lumMod val="10000"/>
                </a:schemeClr>
              </a:solidFill>
            </a:endParaRPr>
          </a:p>
        </p:txBody>
      </p:sp>
      <p:sp>
        <p:nvSpPr>
          <p:cNvPr id="25" name="TextBox 24"/>
          <p:cNvSpPr txBox="1"/>
          <p:nvPr/>
        </p:nvSpPr>
        <p:spPr>
          <a:xfrm>
            <a:off x="4429482" y="2493792"/>
            <a:ext cx="1270660" cy="830997"/>
          </a:xfrm>
          <a:prstGeom prst="rect">
            <a:avLst/>
          </a:prstGeom>
          <a:noFill/>
        </p:spPr>
        <p:txBody>
          <a:bodyPr wrap="square" rtlCol="0">
            <a:spAutoFit/>
          </a:bodyPr>
          <a:lstStyle/>
          <a:p>
            <a:pPr marL="228600" indent="-228600">
              <a:buFont typeface="+mj-lt"/>
              <a:buAutoNum type="alphaLcPeriod"/>
            </a:pPr>
            <a:r>
              <a:rPr lang="en-IE" sz="1200" smtClean="0">
                <a:solidFill>
                  <a:schemeClr val="accent3">
                    <a:lumMod val="10000"/>
                  </a:schemeClr>
                </a:solidFill>
              </a:rPr>
              <a:t>Sao Thủy</a:t>
            </a:r>
          </a:p>
          <a:p>
            <a:pPr marL="228600" indent="-228600">
              <a:buFont typeface="+mj-lt"/>
              <a:buAutoNum type="alphaLcPeriod"/>
            </a:pPr>
            <a:r>
              <a:rPr lang="en-IE" sz="1200" smtClean="0">
                <a:solidFill>
                  <a:schemeClr val="accent3">
                    <a:lumMod val="10000"/>
                  </a:schemeClr>
                </a:solidFill>
              </a:rPr>
              <a:t>Sao Vệ nữ</a:t>
            </a:r>
          </a:p>
          <a:p>
            <a:pPr marL="228600" indent="-228600">
              <a:buFont typeface="+mj-lt"/>
              <a:buAutoNum type="alphaLcPeriod"/>
            </a:pPr>
            <a:r>
              <a:rPr lang="en-IE" sz="1200" smtClean="0">
                <a:solidFill>
                  <a:schemeClr val="accent3">
                    <a:lumMod val="10000"/>
                  </a:schemeClr>
                </a:solidFill>
              </a:rPr>
              <a:t>Trái đất</a:t>
            </a:r>
          </a:p>
          <a:p>
            <a:pPr marL="228600" indent="-228600">
              <a:buFont typeface="+mj-lt"/>
              <a:buAutoNum type="alphaLcPeriod"/>
            </a:pPr>
            <a:r>
              <a:rPr lang="en-IE" sz="1200" smtClean="0">
                <a:solidFill>
                  <a:schemeClr val="accent3">
                    <a:lumMod val="10000"/>
                  </a:schemeClr>
                </a:solidFill>
              </a:rPr>
              <a:t>Sao Hỏa</a:t>
            </a:r>
            <a:endParaRPr lang="en-US" sz="1200">
              <a:solidFill>
                <a:schemeClr val="accent3">
                  <a:lumMod val="1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4084">
                                            <p:txEl>
                                              <p:pRg st="0" end="0"/>
                                            </p:txEl>
                                          </p:spTgt>
                                        </p:tgtEl>
                                        <p:attrNameLst>
                                          <p:attrName>style.visibility</p:attrName>
                                        </p:attrNameLst>
                                      </p:cBhvr>
                                      <p:to>
                                        <p:strVal val="visible"/>
                                      </p:to>
                                    </p:set>
                                    <p:animEffect transition="in" filter="slide(fromLeft)">
                                      <p:cBhvr>
                                        <p:cTn id="7" dur="500"/>
                                        <p:tgtEl>
                                          <p:spTgt spid="174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smtClean="0"/>
              <a:t>Dừng danh sách</a:t>
            </a:r>
            <a:endParaRPr lang="en-US"/>
          </a:p>
        </p:txBody>
      </p:sp>
      <p:sp>
        <p:nvSpPr>
          <p:cNvPr id="180227" name="Rectangle 3"/>
          <p:cNvSpPr>
            <a:spLocks noChangeArrowheads="1"/>
          </p:cNvSpPr>
          <p:nvPr/>
        </p:nvSpPr>
        <p:spPr bwMode="auto">
          <a:xfrm>
            <a:off x="6052457" y="854075"/>
            <a:ext cx="3091543" cy="2960688"/>
          </a:xfrm>
          <a:prstGeom prst="rect">
            <a:avLst/>
          </a:prstGeom>
          <a:noFill/>
          <a:ln w="9525">
            <a:noFill/>
            <a:miter lim="800000"/>
            <a:headEnd/>
            <a:tailEnd/>
          </a:ln>
          <a:effectLst/>
        </p:spPr>
        <p:txBody>
          <a:bodyPr/>
          <a:lstStyle/>
          <a:p>
            <a:pPr>
              <a:spcBef>
                <a:spcPct val="20000"/>
              </a:spcBef>
              <a:spcAft>
                <a:spcPct val="75000"/>
              </a:spcAft>
            </a:pPr>
            <a:r>
              <a:rPr lang="en-US" sz="2000" smtClean="0"/>
              <a:t>Bạn đã nhập khoản mục cuối cùng trong danh sách. Bây giờ làm thế nào để kết thúc danh sách và dừng dấu hoặc số đầu dòng? </a:t>
            </a:r>
            <a:endParaRPr lang="en-US" sz="2000"/>
          </a:p>
          <a:p>
            <a:pPr>
              <a:spcBef>
                <a:spcPct val="20000"/>
              </a:spcBef>
              <a:spcAft>
                <a:spcPct val="75000"/>
              </a:spcAft>
            </a:pPr>
            <a:r>
              <a:rPr lang="en-US" sz="2000" smtClean="0"/>
              <a:t>Hình ảnh cho thấy những phương pháp tốt nhất.</a:t>
            </a:r>
            <a:endParaRPr lang="en-US" sz="2000"/>
          </a:p>
        </p:txBody>
      </p:sp>
      <p:sp>
        <p:nvSpPr>
          <p:cNvPr id="18022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80230" name="Rectangle 6"/>
          <p:cNvSpPr>
            <a:spLocks noChangeArrowheads="1"/>
          </p:cNvSpPr>
          <p:nvPr/>
        </p:nvSpPr>
        <p:spPr bwMode="auto">
          <a:xfrm>
            <a:off x="277813" y="3994150"/>
            <a:ext cx="5864225" cy="1898650"/>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Cách dễ nhất để dừng một danh sách là nhấn ENTER hai lần, như được chỉ ra ở bên trái của hình trên.  </a:t>
            </a:r>
          </a:p>
          <a:p>
            <a:pPr>
              <a:spcBef>
                <a:spcPct val="20000"/>
              </a:spcBef>
              <a:spcAft>
                <a:spcPct val="75000"/>
              </a:spcAft>
            </a:pPr>
            <a:r>
              <a:rPr lang="vi-VN" dirty="0" smtClean="0">
                <a:solidFill>
                  <a:srgbClr val="FFCC00"/>
                </a:solidFill>
              </a:rPr>
              <a:t>Nếu bạn cần thứ hơi khác, thí dụ, văn bản được thụt lề cùng mức như văn bản hoặc dấu đầu dòng bên trên nó, dùng phím BACKSPACE. </a:t>
            </a:r>
            <a:endParaRPr lang="vi-VN" dirty="0">
              <a:solidFill>
                <a:srgbClr val="FFCC00"/>
              </a:solidFill>
            </a:endParaRPr>
          </a:p>
        </p:txBody>
      </p:sp>
      <p:pic>
        <p:nvPicPr>
          <p:cNvPr id="251906" name="Picture 2"/>
          <p:cNvPicPr>
            <a:picLocks noGrp="1" noChangeAspect="1" noChangeArrowheads="1"/>
          </p:cNvPicPr>
          <p:nvPr>
            <p:ph idx="1"/>
          </p:nvPr>
        </p:nvPicPr>
        <p:blipFill>
          <a:blip r:embed="rId3"/>
          <a:srcRect/>
          <a:stretch>
            <a:fillRect/>
          </a:stretch>
        </p:blipFill>
        <p:spPr bwMode="auto">
          <a:xfrm>
            <a:off x="318884" y="939800"/>
            <a:ext cx="5632858" cy="2849563"/>
          </a:xfrm>
          <a:prstGeom prst="rect">
            <a:avLst/>
          </a:prstGeom>
          <a:noFill/>
          <a:ln w="9525">
            <a:noFill/>
            <a:miter lim="800000"/>
            <a:headEnd/>
            <a:tailEnd/>
          </a:ln>
          <a:effectLst/>
        </p:spPr>
      </p:pic>
      <p:sp>
        <p:nvSpPr>
          <p:cNvPr id="10" name="TextBox 9"/>
          <p:cNvSpPr txBox="1"/>
          <p:nvPr/>
        </p:nvSpPr>
        <p:spPr>
          <a:xfrm>
            <a:off x="1104407" y="1555641"/>
            <a:ext cx="1682336" cy="1569660"/>
          </a:xfrm>
          <a:prstGeom prst="rect">
            <a:avLst/>
          </a:prstGeom>
          <a:noFill/>
        </p:spPr>
        <p:txBody>
          <a:bodyPr wrap="square" rtlCol="0">
            <a:spAutoFit/>
          </a:bodyPr>
          <a:lstStyle/>
          <a:p>
            <a:pPr>
              <a:buFont typeface="Arial" pitchFamily="34" charset="0"/>
              <a:buChar char="•"/>
            </a:pPr>
            <a:r>
              <a:rPr lang="vi-VN" sz="1200" smtClean="0">
                <a:solidFill>
                  <a:schemeClr val="accent3">
                    <a:lumMod val="10000"/>
                  </a:schemeClr>
                </a:solidFill>
              </a:rPr>
              <a:t>  Sao Thủy</a:t>
            </a:r>
          </a:p>
          <a:p>
            <a:pPr>
              <a:buFont typeface="Arial" pitchFamily="34" charset="0"/>
              <a:buChar char="•"/>
            </a:pPr>
            <a:r>
              <a:rPr lang="vi-VN" sz="1200" smtClean="0">
                <a:solidFill>
                  <a:schemeClr val="accent3">
                    <a:lumMod val="10000"/>
                  </a:schemeClr>
                </a:solidFill>
              </a:rPr>
              <a:t>  Sao Vệ nữ</a:t>
            </a:r>
          </a:p>
          <a:p>
            <a:pPr>
              <a:buFont typeface="Arial" pitchFamily="34" charset="0"/>
              <a:buChar char="•"/>
            </a:pPr>
            <a:r>
              <a:rPr lang="vi-VN" sz="1200" smtClean="0">
                <a:solidFill>
                  <a:schemeClr val="accent3">
                    <a:lumMod val="10000"/>
                  </a:schemeClr>
                </a:solidFill>
              </a:rPr>
              <a:t>  Trái đất</a:t>
            </a:r>
          </a:p>
          <a:p>
            <a:pPr>
              <a:buFont typeface="Arial" pitchFamily="34" charset="0"/>
              <a:buChar char="•"/>
            </a:pPr>
            <a:r>
              <a:rPr lang="vi-VN" sz="1200" smtClean="0">
                <a:solidFill>
                  <a:schemeClr val="accent3">
                    <a:lumMod val="10000"/>
                  </a:schemeClr>
                </a:solidFill>
              </a:rPr>
              <a:t>  Sao Hỏa</a:t>
            </a:r>
          </a:p>
          <a:p>
            <a:pPr>
              <a:buFont typeface="Arial" pitchFamily="34" charset="0"/>
              <a:buChar char="•"/>
            </a:pPr>
            <a:r>
              <a:rPr lang="vi-VN" sz="1200" smtClean="0">
                <a:solidFill>
                  <a:schemeClr val="accent3">
                    <a:lumMod val="10000"/>
                  </a:schemeClr>
                </a:solidFill>
              </a:rPr>
              <a:t>  Sao Mộc</a:t>
            </a:r>
          </a:p>
          <a:p>
            <a:pPr>
              <a:buFont typeface="Arial" pitchFamily="34" charset="0"/>
              <a:buChar char="•"/>
            </a:pPr>
            <a:r>
              <a:rPr lang="vi-VN" sz="1200" smtClean="0">
                <a:solidFill>
                  <a:schemeClr val="accent3">
                    <a:lumMod val="10000"/>
                  </a:schemeClr>
                </a:solidFill>
              </a:rPr>
              <a:t>  Sao Thổ</a:t>
            </a:r>
          </a:p>
          <a:p>
            <a:pPr>
              <a:buFont typeface="Arial" pitchFamily="34" charset="0"/>
              <a:buChar char="•"/>
            </a:pPr>
            <a:r>
              <a:rPr lang="vi-VN" sz="1200" smtClean="0">
                <a:solidFill>
                  <a:schemeClr val="accent3">
                    <a:lumMod val="10000"/>
                  </a:schemeClr>
                </a:solidFill>
              </a:rPr>
              <a:t>  Sao Thiên vương</a:t>
            </a:r>
          </a:p>
          <a:p>
            <a:pPr>
              <a:buFont typeface="Arial" pitchFamily="34" charset="0"/>
              <a:buChar char="•"/>
            </a:pPr>
            <a:r>
              <a:rPr lang="vi-VN" sz="1200" smtClean="0">
                <a:solidFill>
                  <a:schemeClr val="accent3">
                    <a:lumMod val="10000"/>
                  </a:schemeClr>
                </a:solidFill>
              </a:rPr>
              <a:t>  Sao Hải vương</a:t>
            </a:r>
            <a:endParaRPr lang="vi-VN" sz="1200">
              <a:solidFill>
                <a:schemeClr val="accent3">
                  <a:lumMod val="10000"/>
                </a:schemeClr>
              </a:solidFill>
            </a:endParaRPr>
          </a:p>
        </p:txBody>
      </p:sp>
      <p:sp>
        <p:nvSpPr>
          <p:cNvPr id="11" name="TextBox 10"/>
          <p:cNvSpPr txBox="1"/>
          <p:nvPr/>
        </p:nvSpPr>
        <p:spPr>
          <a:xfrm>
            <a:off x="3396343" y="1555641"/>
            <a:ext cx="1509485" cy="1569660"/>
          </a:xfrm>
          <a:prstGeom prst="rect">
            <a:avLst/>
          </a:prstGeom>
          <a:noFill/>
        </p:spPr>
        <p:txBody>
          <a:bodyPr wrap="square" rtlCol="0">
            <a:spAutoFit/>
          </a:bodyPr>
          <a:lstStyle/>
          <a:p>
            <a:pPr>
              <a:buFont typeface="Arial" pitchFamily="34" charset="0"/>
              <a:buChar char="•"/>
            </a:pPr>
            <a:r>
              <a:rPr lang="vi-VN" sz="1200" smtClean="0">
                <a:solidFill>
                  <a:schemeClr val="accent3">
                    <a:lumMod val="10000"/>
                  </a:schemeClr>
                </a:solidFill>
              </a:rPr>
              <a:t> Sao Thủy</a:t>
            </a:r>
          </a:p>
          <a:p>
            <a:pPr>
              <a:buFont typeface="Arial" pitchFamily="34" charset="0"/>
              <a:buChar char="•"/>
            </a:pPr>
            <a:r>
              <a:rPr lang="vi-VN" sz="1200" smtClean="0">
                <a:solidFill>
                  <a:schemeClr val="accent3">
                    <a:lumMod val="10000"/>
                  </a:schemeClr>
                </a:solidFill>
              </a:rPr>
              <a:t> Sao Vệ nữ</a:t>
            </a:r>
          </a:p>
          <a:p>
            <a:pPr>
              <a:buFont typeface="Arial" pitchFamily="34" charset="0"/>
              <a:buChar char="•"/>
            </a:pPr>
            <a:r>
              <a:rPr lang="vi-VN" sz="1200" smtClean="0">
                <a:solidFill>
                  <a:schemeClr val="accent3">
                    <a:lumMod val="10000"/>
                  </a:schemeClr>
                </a:solidFill>
              </a:rPr>
              <a:t> Trái đất</a:t>
            </a:r>
          </a:p>
          <a:p>
            <a:pPr>
              <a:buFont typeface="Arial" pitchFamily="34" charset="0"/>
              <a:buChar char="•"/>
            </a:pPr>
            <a:r>
              <a:rPr lang="vi-VN" sz="1200" smtClean="0">
                <a:solidFill>
                  <a:schemeClr val="accent3">
                    <a:lumMod val="10000"/>
                  </a:schemeClr>
                </a:solidFill>
              </a:rPr>
              <a:t> Sao Hỏa</a:t>
            </a:r>
          </a:p>
          <a:p>
            <a:pPr>
              <a:buFont typeface="Arial" pitchFamily="34" charset="0"/>
              <a:buChar char="•"/>
            </a:pPr>
            <a:r>
              <a:rPr lang="vi-VN" sz="1200" smtClean="0">
                <a:solidFill>
                  <a:schemeClr val="accent3">
                    <a:lumMod val="10000"/>
                  </a:schemeClr>
                </a:solidFill>
              </a:rPr>
              <a:t> Sao Mộc</a:t>
            </a:r>
          </a:p>
          <a:p>
            <a:pPr>
              <a:buFont typeface="Arial" pitchFamily="34" charset="0"/>
              <a:buChar char="•"/>
            </a:pPr>
            <a:r>
              <a:rPr lang="vi-VN" sz="1200" smtClean="0">
                <a:solidFill>
                  <a:schemeClr val="accent3">
                    <a:lumMod val="10000"/>
                  </a:schemeClr>
                </a:solidFill>
              </a:rPr>
              <a:t> Sao Thổ</a:t>
            </a:r>
          </a:p>
          <a:p>
            <a:pPr>
              <a:buFont typeface="Arial" pitchFamily="34" charset="0"/>
              <a:buChar char="•"/>
            </a:pPr>
            <a:r>
              <a:rPr lang="vi-VN" sz="1200" smtClean="0">
                <a:solidFill>
                  <a:schemeClr val="accent3">
                    <a:lumMod val="10000"/>
                  </a:schemeClr>
                </a:solidFill>
              </a:rPr>
              <a:t> Sao Thiên vương</a:t>
            </a:r>
          </a:p>
          <a:p>
            <a:pPr>
              <a:buFont typeface="Arial" pitchFamily="34" charset="0"/>
              <a:buChar char="•"/>
            </a:pPr>
            <a:r>
              <a:rPr lang="vi-VN" sz="1200" smtClean="0">
                <a:solidFill>
                  <a:schemeClr val="accent3">
                    <a:lumMod val="10000"/>
                  </a:schemeClr>
                </a:solidFill>
              </a:rPr>
              <a:t>  Sao Hải vương</a:t>
            </a:r>
            <a:endParaRPr lang="vi-VN" sz="1200">
              <a:solidFill>
                <a:schemeClr val="accent3">
                  <a:lumMod val="10000"/>
                </a:schemeClr>
              </a:solidFill>
            </a:endParaRPr>
          </a:p>
        </p:txBody>
      </p:sp>
      <p:sp>
        <p:nvSpPr>
          <p:cNvPr id="12" name="TextBox 11"/>
          <p:cNvSpPr txBox="1"/>
          <p:nvPr/>
        </p:nvSpPr>
        <p:spPr>
          <a:xfrm>
            <a:off x="1971306" y="3028208"/>
            <a:ext cx="665018" cy="246221"/>
          </a:xfrm>
          <a:prstGeom prst="rect">
            <a:avLst/>
          </a:prstGeom>
          <a:noFill/>
        </p:spPr>
        <p:txBody>
          <a:bodyPr wrap="square" rtlCol="0">
            <a:spAutoFit/>
          </a:bodyPr>
          <a:lstStyle/>
          <a:p>
            <a:r>
              <a:rPr lang="en-IE" sz="1000" b="1" dirty="0" smtClean="0">
                <a:solidFill>
                  <a:schemeClr val="accent2">
                    <a:lumMod val="50000"/>
                  </a:schemeClr>
                </a:solidFill>
              </a:rPr>
              <a:t>Enter</a:t>
            </a:r>
            <a:endParaRPr lang="en-US" sz="1000" b="1" dirty="0" smtClean="0">
              <a:solidFill>
                <a:schemeClr val="accent2">
                  <a:lumMod val="50000"/>
                </a:schemeClr>
              </a:solidFill>
            </a:endParaRPr>
          </a:p>
        </p:txBody>
      </p:sp>
      <p:sp>
        <p:nvSpPr>
          <p:cNvPr id="13" name="TextBox 12"/>
          <p:cNvSpPr txBox="1"/>
          <p:nvPr/>
        </p:nvSpPr>
        <p:spPr>
          <a:xfrm>
            <a:off x="4310745" y="3028208"/>
            <a:ext cx="961899" cy="246221"/>
          </a:xfrm>
          <a:prstGeom prst="rect">
            <a:avLst/>
          </a:prstGeom>
          <a:noFill/>
        </p:spPr>
        <p:txBody>
          <a:bodyPr wrap="square" rtlCol="0">
            <a:spAutoFit/>
          </a:bodyPr>
          <a:lstStyle/>
          <a:p>
            <a:r>
              <a:rPr lang="en-IE" sz="1000" b="1" dirty="0" smtClean="0">
                <a:solidFill>
                  <a:schemeClr val="accent2">
                    <a:lumMod val="50000"/>
                  </a:schemeClr>
                </a:solidFill>
              </a:rPr>
              <a:t>Backspace</a:t>
            </a:r>
            <a:endParaRPr lang="en-US" sz="1000" b="1" dirty="0">
              <a:solidFill>
                <a:schemeClr val="accent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slide(fromTop)">
                                      <p:cBhvr>
                                        <p:cTn id="7" dur="500"/>
                                        <p:tgtEl>
                                          <p:spTgt spid="180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0227">
                                            <p:txEl>
                                              <p:pRg st="1" end="1"/>
                                            </p:txEl>
                                          </p:spTgt>
                                        </p:tgtEl>
                                        <p:attrNameLst>
                                          <p:attrName>style.visibility</p:attrName>
                                        </p:attrNameLst>
                                      </p:cBhvr>
                                      <p:to>
                                        <p:strVal val="visible"/>
                                      </p:to>
                                    </p:set>
                                    <p:animEffect transition="in" filter="slide(fromTop)">
                                      <p:cBhvr>
                                        <p:cTn id="12" dur="500"/>
                                        <p:tgtEl>
                                          <p:spTgt spid="180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0230">
                                            <p:txEl>
                                              <p:pRg st="0" end="0"/>
                                            </p:txEl>
                                          </p:spTgt>
                                        </p:tgtEl>
                                        <p:attrNameLst>
                                          <p:attrName>style.visibility</p:attrName>
                                        </p:attrNameLst>
                                      </p:cBhvr>
                                      <p:to>
                                        <p:strVal val="visible"/>
                                      </p:to>
                                    </p:set>
                                    <p:animEffect transition="in" filter="slide(fromLeft)">
                                      <p:cBhvr>
                                        <p:cTn id="17" dur="500"/>
                                        <p:tgtEl>
                                          <p:spTgt spid="1802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80230">
                                            <p:txEl>
                                              <p:pRg st="1" end="1"/>
                                            </p:txEl>
                                          </p:spTgt>
                                        </p:tgtEl>
                                        <p:attrNameLst>
                                          <p:attrName>style.visibility</p:attrName>
                                        </p:attrNameLst>
                                      </p:cBhvr>
                                      <p:to>
                                        <p:strVal val="visible"/>
                                      </p:to>
                                    </p:set>
                                    <p:animEffect transition="in" filter="slide(fromLeft)">
                                      <p:cBhvr>
                                        <p:cTn id="22" dur="500"/>
                                        <p:tgtEl>
                                          <p:spTgt spid="1802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P spid="180230"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66701" y="63500"/>
            <a:ext cx="8877300" cy="614363"/>
          </a:xfrm>
        </p:spPr>
        <p:txBody>
          <a:bodyPr/>
          <a:lstStyle/>
          <a:p>
            <a:r>
              <a:rPr lang="vi-VN" smtClean="0"/>
              <a:t>Đ</a:t>
            </a:r>
            <a:r>
              <a:rPr lang="en-US" smtClean="0"/>
              <a:t>oạn trong danh sách; dán danh </a:t>
            </a:r>
            <a:r>
              <a:rPr lang="vi-VN" smtClean="0"/>
              <a:t>sách</a:t>
            </a:r>
            <a:endParaRPr lang="en-US"/>
          </a:p>
        </p:txBody>
      </p:sp>
      <p:sp>
        <p:nvSpPr>
          <p:cNvPr id="3584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smtClean="0"/>
              <a:t>Giả sử bạn đang tạo một danh sách đánh số hoặc dấu đầu dòng và bạn muốn một vài khoản mục danh sách bao gồm đoạn văn con, như được thấy trên hình bên.</a:t>
            </a:r>
            <a:endParaRPr lang="en-US" sz="2000"/>
          </a:p>
        </p:txBody>
      </p:sp>
      <p:sp>
        <p:nvSpPr>
          <p:cNvPr id="3584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35847" name="Rectangle 7"/>
          <p:cNvSpPr>
            <a:spLocks noChangeArrowheads="1"/>
          </p:cNvSpPr>
          <p:nvPr/>
        </p:nvSpPr>
        <p:spPr bwMode="auto">
          <a:xfrm>
            <a:off x="242888" y="4019550"/>
            <a:ext cx="5934075" cy="919163"/>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Có một vài phương pháp để xử l</a:t>
            </a:r>
            <a:r>
              <a:rPr lang="vi-VN" smtClean="0">
                <a:solidFill>
                  <a:srgbClr val="FFCC00"/>
                </a:solidFill>
              </a:rPr>
              <a:t>ý </a:t>
            </a:r>
            <a:r>
              <a:rPr lang="en-US" smtClean="0">
                <a:solidFill>
                  <a:srgbClr val="FFCC00"/>
                </a:solidFill>
              </a:rPr>
              <a:t>ti</a:t>
            </a:r>
            <a:r>
              <a:rPr lang="vi-VN" smtClean="0">
                <a:solidFill>
                  <a:srgbClr val="FFCC00"/>
                </a:solidFill>
              </a:rPr>
              <a:t>̀nh huống </a:t>
            </a:r>
            <a:r>
              <a:rPr lang="en-US" smtClean="0">
                <a:solidFill>
                  <a:srgbClr val="FFCC00"/>
                </a:solidFill>
              </a:rPr>
              <a:t>này; phương pháp bạn chọn </a:t>
            </a:r>
            <a:r>
              <a:rPr lang="vi-VN" smtClean="0">
                <a:solidFill>
                  <a:srgbClr val="FFCC00"/>
                </a:solidFill>
              </a:rPr>
              <a:t>sẽ </a:t>
            </a:r>
            <a:r>
              <a:rPr lang="en-US" smtClean="0">
                <a:solidFill>
                  <a:srgbClr val="FFCC00"/>
                </a:solidFill>
              </a:rPr>
              <a:t>phụ thuộc vào trạng thái của tài liệu và sở thích cá nhân của bạn. </a:t>
            </a:r>
            <a:endParaRPr lang="en-US">
              <a:solidFill>
                <a:srgbClr val="FFCC00"/>
              </a:solidFill>
            </a:endParaRPr>
          </a:p>
        </p:txBody>
      </p:sp>
      <p:pic>
        <p:nvPicPr>
          <p:cNvPr id="252930" name="Picture 2"/>
          <p:cNvPicPr>
            <a:picLocks noGrp="1" noChangeAspect="1" noChangeArrowheads="1"/>
          </p:cNvPicPr>
          <p:nvPr>
            <p:ph sz="half" idx="1"/>
          </p:nvPr>
        </p:nvPicPr>
        <p:blipFill>
          <a:blip r:embed="rId3"/>
          <a:srcRect/>
          <a:stretch>
            <a:fillRect/>
          </a:stretch>
        </p:blipFill>
        <p:spPr bwMode="auto">
          <a:xfrm>
            <a:off x="360159" y="949325"/>
            <a:ext cx="5632858" cy="2849563"/>
          </a:xfrm>
          <a:prstGeom prst="rect">
            <a:avLst/>
          </a:prstGeom>
          <a:noFill/>
          <a:ln w="9525">
            <a:noFill/>
            <a:miter lim="800000"/>
            <a:headEnd/>
            <a:tailEnd/>
          </a:ln>
          <a:effectLst/>
        </p:spPr>
      </p:pic>
      <p:sp>
        <p:nvSpPr>
          <p:cNvPr id="9" name="TextBox 8"/>
          <p:cNvSpPr txBox="1"/>
          <p:nvPr/>
        </p:nvSpPr>
        <p:spPr>
          <a:xfrm>
            <a:off x="4862513" y="2256311"/>
            <a:ext cx="972230" cy="400110"/>
          </a:xfrm>
          <a:prstGeom prst="rect">
            <a:avLst/>
          </a:prstGeom>
          <a:noFill/>
        </p:spPr>
        <p:txBody>
          <a:bodyPr wrap="square" rtlCol="0">
            <a:spAutoFit/>
          </a:bodyPr>
          <a:lstStyle/>
          <a:p>
            <a:r>
              <a:rPr lang="vi-VN" sz="1000" b="1" smtClean="0">
                <a:solidFill>
                  <a:srgbClr val="C00000"/>
                </a:solidFill>
              </a:rPr>
              <a:t>Đoạn không được liệt kê</a:t>
            </a:r>
            <a:endParaRPr lang="en-US" sz="1050" b="1" dirty="0">
              <a:solidFill>
                <a:srgbClr val="C00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slide(fromTop)">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5847">
                                            <p:txEl>
                                              <p:pRg st="0" end="0"/>
                                            </p:txEl>
                                          </p:spTgt>
                                        </p:tgtEl>
                                        <p:attrNameLst>
                                          <p:attrName>style.visibility</p:attrName>
                                        </p:attrNameLst>
                                      </p:cBhvr>
                                      <p:to>
                                        <p:strVal val="visible"/>
                                      </p:to>
                                    </p:set>
                                    <p:animEffect transition="in" filter="slide(fromLeft)">
                                      <p:cBhvr>
                                        <p:cTn id="12" dur="500"/>
                                        <p:tgtEl>
                                          <p:spTgt spid="358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39713" y="63500"/>
            <a:ext cx="8904287" cy="614363"/>
          </a:xfrm>
        </p:spPr>
        <p:txBody>
          <a:bodyPr/>
          <a:lstStyle/>
          <a:p>
            <a:r>
              <a:rPr lang="vi-VN" smtClean="0"/>
              <a:t>Đ</a:t>
            </a:r>
            <a:r>
              <a:rPr lang="en-US" smtClean="0"/>
              <a:t>oạn trong danh sách; dán danh </a:t>
            </a:r>
            <a:r>
              <a:rPr lang="vi-VN" smtClean="0"/>
              <a:t>sách</a:t>
            </a:r>
            <a:endParaRPr lang="en-US"/>
          </a:p>
        </p:txBody>
      </p:sp>
      <p:sp>
        <p:nvSpPr>
          <p:cNvPr id="3584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en-US" sz="2000" dirty="0" err="1" smtClean="0"/>
              <a:t>Gia</a:t>
            </a:r>
            <a:r>
              <a:rPr lang="en-US" sz="2000" dirty="0" smtClean="0"/>
              <a:t>̉ </a:t>
            </a:r>
            <a:r>
              <a:rPr lang="en-US" sz="2000" dirty="0" err="1" smtClean="0"/>
              <a:t>sư</a:t>
            </a:r>
            <a:r>
              <a:rPr lang="en-US" sz="2000" dirty="0" smtClean="0"/>
              <a:t>̉ </a:t>
            </a:r>
            <a:r>
              <a:rPr lang="en-US" sz="2000" dirty="0" err="1" smtClean="0"/>
              <a:t>bạn</a:t>
            </a:r>
            <a:r>
              <a:rPr lang="en-US" sz="2000" dirty="0" smtClean="0"/>
              <a:t> </a:t>
            </a:r>
            <a:r>
              <a:rPr lang="en-US" sz="2000" dirty="0" err="1" smtClean="0"/>
              <a:t>đang</a:t>
            </a:r>
            <a:r>
              <a:rPr lang="en-US" sz="2000" dirty="0" smtClean="0"/>
              <a:t> </a:t>
            </a:r>
            <a:r>
              <a:rPr lang="en-US" sz="2000" dirty="0" err="1" smtClean="0"/>
              <a:t>tạo</a:t>
            </a:r>
            <a:r>
              <a:rPr lang="en-US" sz="2000" dirty="0" smtClean="0"/>
              <a:t> </a:t>
            </a:r>
            <a:r>
              <a:rPr lang="en-US" sz="2000" dirty="0" err="1" smtClean="0"/>
              <a:t>một</a:t>
            </a:r>
            <a:r>
              <a:rPr lang="en-US" sz="2000" dirty="0" smtClean="0"/>
              <a:t> </a:t>
            </a:r>
            <a:r>
              <a:rPr lang="en-US" sz="2000" dirty="0" err="1" smtClean="0"/>
              <a:t>danh</a:t>
            </a:r>
            <a:r>
              <a:rPr lang="en-US" sz="2000" dirty="0" smtClean="0"/>
              <a:t> </a:t>
            </a:r>
            <a:r>
              <a:rPr lang="en-US" sz="2000" dirty="0" err="1" smtClean="0"/>
              <a:t>sách</a:t>
            </a:r>
            <a:r>
              <a:rPr lang="en-US" sz="2000" dirty="0" smtClean="0"/>
              <a:t> </a:t>
            </a:r>
            <a:r>
              <a:rPr lang="en-US" sz="2000" dirty="0" err="1" smtClean="0"/>
              <a:t>đánh</a:t>
            </a:r>
            <a:r>
              <a:rPr lang="en-US" sz="2000" dirty="0" smtClean="0"/>
              <a:t> </a:t>
            </a:r>
            <a:r>
              <a:rPr lang="en-US" sz="2000" dirty="0" err="1" smtClean="0"/>
              <a:t>sô</a:t>
            </a:r>
            <a:r>
              <a:rPr lang="en-US" sz="2000" dirty="0" smtClean="0"/>
              <a:t>́ </a:t>
            </a:r>
            <a:r>
              <a:rPr lang="en-US" sz="2000" dirty="0" err="1" smtClean="0"/>
              <a:t>hoặc</a:t>
            </a:r>
            <a:r>
              <a:rPr lang="en-US" sz="2000" dirty="0" smtClean="0"/>
              <a:t> </a:t>
            </a:r>
            <a:r>
              <a:rPr lang="en-US" sz="2000" dirty="0" err="1" smtClean="0"/>
              <a:t>dấu</a:t>
            </a:r>
            <a:r>
              <a:rPr lang="en-US" sz="2000" dirty="0" smtClean="0"/>
              <a:t> </a:t>
            </a:r>
            <a:r>
              <a:rPr lang="en-US" sz="2000" dirty="0" err="1" smtClean="0"/>
              <a:t>đầu</a:t>
            </a:r>
            <a:r>
              <a:rPr lang="en-US" sz="2000" dirty="0" smtClean="0"/>
              <a:t> </a:t>
            </a:r>
            <a:r>
              <a:rPr lang="en-US" sz="2000" dirty="0" err="1" smtClean="0"/>
              <a:t>dòng</a:t>
            </a:r>
            <a:r>
              <a:rPr lang="en-US" sz="2000" dirty="0" smtClean="0"/>
              <a:t> </a:t>
            </a:r>
            <a:r>
              <a:rPr lang="en-US" sz="2000" dirty="0" err="1" smtClean="0"/>
              <a:t>va</a:t>
            </a:r>
            <a:r>
              <a:rPr lang="en-US" sz="2000" dirty="0" smtClean="0"/>
              <a:t>̀ </a:t>
            </a:r>
            <a:r>
              <a:rPr lang="en-US" sz="2000" dirty="0" err="1" smtClean="0"/>
              <a:t>bạn</a:t>
            </a:r>
            <a:r>
              <a:rPr lang="en-US" sz="2000" dirty="0" smtClean="0"/>
              <a:t> </a:t>
            </a:r>
            <a:r>
              <a:rPr lang="en-US" sz="2000" dirty="0" err="1" smtClean="0"/>
              <a:t>muốn</a:t>
            </a:r>
            <a:r>
              <a:rPr lang="en-US" sz="2000" dirty="0" smtClean="0"/>
              <a:t> </a:t>
            </a:r>
            <a:r>
              <a:rPr lang="en-US" sz="2000" dirty="0" err="1" smtClean="0"/>
              <a:t>một</a:t>
            </a:r>
            <a:r>
              <a:rPr lang="en-US" sz="2000" dirty="0" smtClean="0"/>
              <a:t> </a:t>
            </a:r>
            <a:r>
              <a:rPr lang="en-US" sz="2000" dirty="0" err="1" smtClean="0"/>
              <a:t>vài</a:t>
            </a:r>
            <a:r>
              <a:rPr lang="en-US" sz="2000" dirty="0" smtClean="0"/>
              <a:t> </a:t>
            </a:r>
            <a:r>
              <a:rPr lang="en-US" sz="2000" dirty="0" err="1" smtClean="0"/>
              <a:t>khoản</a:t>
            </a:r>
            <a:r>
              <a:rPr lang="en-US" sz="2000" dirty="0" smtClean="0"/>
              <a:t> </a:t>
            </a:r>
            <a:r>
              <a:rPr lang="en-US" sz="2000" dirty="0" err="1" smtClean="0"/>
              <a:t>mục</a:t>
            </a:r>
            <a:r>
              <a:rPr lang="en-US" sz="2000" dirty="0" smtClean="0"/>
              <a:t> </a:t>
            </a:r>
            <a:r>
              <a:rPr lang="en-US" sz="2000" dirty="0" err="1" smtClean="0"/>
              <a:t>danh</a:t>
            </a:r>
            <a:r>
              <a:rPr lang="en-US" sz="2000" dirty="0" smtClean="0"/>
              <a:t> </a:t>
            </a:r>
            <a:r>
              <a:rPr lang="en-US" sz="2000" dirty="0" err="1" smtClean="0"/>
              <a:t>sách</a:t>
            </a:r>
            <a:r>
              <a:rPr lang="en-US" sz="2000" dirty="0" smtClean="0"/>
              <a:t> </a:t>
            </a:r>
            <a:r>
              <a:rPr lang="en-US" sz="2000" dirty="0" err="1" smtClean="0"/>
              <a:t>bao</a:t>
            </a:r>
            <a:r>
              <a:rPr lang="en-US" sz="2000" dirty="0" smtClean="0"/>
              <a:t> </a:t>
            </a:r>
            <a:r>
              <a:rPr lang="en-US" sz="2000" dirty="0" err="1" smtClean="0"/>
              <a:t>gồm</a:t>
            </a:r>
            <a:r>
              <a:rPr lang="en-US" sz="2000" dirty="0" smtClean="0"/>
              <a:t> </a:t>
            </a:r>
            <a:r>
              <a:rPr lang="en-US" sz="2000" dirty="0" err="1" smtClean="0"/>
              <a:t>đoạn</a:t>
            </a:r>
            <a:r>
              <a:rPr lang="en-US" sz="2000" dirty="0" smtClean="0"/>
              <a:t> </a:t>
            </a:r>
            <a:r>
              <a:rPr lang="en-US" sz="2000" dirty="0" err="1" smtClean="0"/>
              <a:t>văn</a:t>
            </a:r>
            <a:r>
              <a:rPr lang="en-US" sz="2000" dirty="0" smtClean="0"/>
              <a:t> con, </a:t>
            </a:r>
            <a:r>
              <a:rPr lang="en-US" sz="2000" dirty="0" err="1" smtClean="0"/>
              <a:t>như</a:t>
            </a:r>
            <a:r>
              <a:rPr lang="en-US" sz="2000" dirty="0" smtClean="0"/>
              <a:t> </a:t>
            </a:r>
            <a:r>
              <a:rPr lang="en-US" sz="2000" dirty="0" err="1" smtClean="0"/>
              <a:t>được</a:t>
            </a:r>
            <a:r>
              <a:rPr lang="en-US" sz="2000" dirty="0" smtClean="0"/>
              <a:t> </a:t>
            </a:r>
            <a:r>
              <a:rPr lang="en-US" sz="2000" dirty="0" err="1" smtClean="0"/>
              <a:t>thấy</a:t>
            </a:r>
            <a:r>
              <a:rPr lang="en-US" sz="2000" dirty="0" smtClean="0"/>
              <a:t> </a:t>
            </a:r>
            <a:r>
              <a:rPr lang="en-US" sz="2000" dirty="0" err="1" smtClean="0"/>
              <a:t>trên</a:t>
            </a:r>
            <a:r>
              <a:rPr lang="en-US" sz="2000" dirty="0" smtClean="0"/>
              <a:t> </a:t>
            </a:r>
            <a:r>
              <a:rPr lang="en-US" sz="2000" dirty="0" err="1" smtClean="0"/>
              <a:t>hình</a:t>
            </a:r>
            <a:r>
              <a:rPr lang="en-US" sz="2000" dirty="0" smtClean="0"/>
              <a:t> </a:t>
            </a:r>
            <a:r>
              <a:rPr lang="en-US" sz="2000" dirty="0" err="1" smtClean="0"/>
              <a:t>bên</a:t>
            </a:r>
            <a:r>
              <a:rPr lang="en-US" sz="2000" dirty="0" smtClean="0"/>
              <a:t>.</a:t>
            </a:r>
          </a:p>
        </p:txBody>
      </p:sp>
      <p:sp>
        <p:nvSpPr>
          <p:cNvPr id="3584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35847" name="Rectangle 7"/>
          <p:cNvSpPr>
            <a:spLocks noChangeArrowheads="1"/>
          </p:cNvSpPr>
          <p:nvPr/>
        </p:nvSpPr>
        <p:spPr bwMode="auto">
          <a:xfrm>
            <a:off x="242888" y="4019550"/>
            <a:ext cx="5934075" cy="919163"/>
          </a:xfrm>
          <a:prstGeom prst="rect">
            <a:avLst/>
          </a:prstGeom>
          <a:noFill/>
          <a:ln w="9525">
            <a:noFill/>
            <a:miter lim="800000"/>
            <a:headEnd/>
            <a:tailEnd/>
          </a:ln>
          <a:effectLst/>
        </p:spPr>
        <p:txBody>
          <a:bodyPr/>
          <a:lstStyle/>
          <a:p>
            <a:pPr marL="169863" indent="-169863">
              <a:spcAft>
                <a:spcPct val="45000"/>
              </a:spcAft>
              <a:buFontTx/>
              <a:buChar char="•"/>
            </a:pPr>
            <a:r>
              <a:rPr lang="en-US" dirty="0" err="1" smtClean="0">
                <a:solidFill>
                  <a:srgbClr val="FFCC00"/>
                </a:solidFill>
              </a:rPr>
              <a:t>Bạn</a:t>
            </a:r>
            <a:r>
              <a:rPr lang="en-US" dirty="0" smtClean="0">
                <a:solidFill>
                  <a:srgbClr val="FFCC00"/>
                </a:solidFill>
              </a:rPr>
              <a:t> có </a:t>
            </a:r>
            <a:r>
              <a:rPr lang="en-US" dirty="0" err="1" smtClean="0">
                <a:solidFill>
                  <a:srgbClr val="FFCC00"/>
                </a:solidFill>
              </a:rPr>
              <a:t>thê</a:t>
            </a:r>
            <a:r>
              <a:rPr lang="en-US" dirty="0" smtClean="0">
                <a:solidFill>
                  <a:srgbClr val="FFCC00"/>
                </a:solidFill>
              </a:rPr>
              <a:t>̉ </a:t>
            </a:r>
            <a:r>
              <a:rPr lang="en-US" dirty="0" err="1" smtClean="0">
                <a:solidFill>
                  <a:srgbClr val="FFCC00"/>
                </a:solidFill>
              </a:rPr>
              <a:t>tạo</a:t>
            </a:r>
            <a:r>
              <a:rPr lang="en-US" dirty="0" smtClean="0">
                <a:solidFill>
                  <a:srgbClr val="FFCC00"/>
                </a:solidFill>
              </a:rPr>
              <a:t> </a:t>
            </a:r>
            <a:r>
              <a:rPr lang="en-US" dirty="0" err="1" smtClean="0">
                <a:solidFill>
                  <a:srgbClr val="FFCC00"/>
                </a:solidFill>
              </a:rPr>
              <a:t>ra</a:t>
            </a:r>
            <a:r>
              <a:rPr lang="en-US" dirty="0" smtClean="0">
                <a:solidFill>
                  <a:srgbClr val="FFCC00"/>
                </a:solidFill>
              </a:rPr>
              <a:t> </a:t>
            </a:r>
            <a:r>
              <a:rPr lang="en-US" dirty="0" err="1" smtClean="0">
                <a:solidFill>
                  <a:srgbClr val="FFCC00"/>
                </a:solidFill>
              </a:rPr>
              <a:t>các</a:t>
            </a:r>
            <a:r>
              <a:rPr lang="en-US" dirty="0" smtClean="0">
                <a:solidFill>
                  <a:srgbClr val="FFCC00"/>
                </a:solidFill>
              </a:rPr>
              <a:t> </a:t>
            </a:r>
            <a:r>
              <a:rPr lang="en-US" dirty="0" err="1" smtClean="0">
                <a:solidFill>
                  <a:srgbClr val="FFCC00"/>
                </a:solidFill>
              </a:rPr>
              <a:t>đoạn</a:t>
            </a:r>
            <a:r>
              <a:rPr lang="en-US" dirty="0" smtClean="0">
                <a:solidFill>
                  <a:srgbClr val="FFCC00"/>
                </a:solidFill>
              </a:rPr>
              <a:t> </a:t>
            </a:r>
            <a:r>
              <a:rPr lang="en-US" dirty="0" err="1" smtClean="0">
                <a:solidFill>
                  <a:srgbClr val="FFCC00"/>
                </a:solidFill>
              </a:rPr>
              <a:t>văn</a:t>
            </a:r>
            <a:r>
              <a:rPr lang="en-US" dirty="0" smtClean="0">
                <a:solidFill>
                  <a:srgbClr val="FFCC00"/>
                </a:solidFill>
              </a:rPr>
              <a:t> con </a:t>
            </a:r>
            <a:r>
              <a:rPr lang="en-US" dirty="0" err="1" smtClean="0">
                <a:solidFill>
                  <a:srgbClr val="FFCC00"/>
                </a:solidFill>
              </a:rPr>
              <a:t>bên</a:t>
            </a:r>
            <a:r>
              <a:rPr lang="en-US" dirty="0" smtClean="0">
                <a:solidFill>
                  <a:srgbClr val="FFCC00"/>
                </a:solidFill>
              </a:rPr>
              <a:t> </a:t>
            </a:r>
            <a:r>
              <a:rPr lang="en-US" dirty="0" err="1" smtClean="0">
                <a:solidFill>
                  <a:srgbClr val="FFCC00"/>
                </a:solidFill>
              </a:rPr>
              <a:t>trong</a:t>
            </a:r>
            <a:r>
              <a:rPr lang="en-US" dirty="0" smtClean="0">
                <a:solidFill>
                  <a:srgbClr val="FFCC00"/>
                </a:solidFill>
              </a:rPr>
              <a:t> </a:t>
            </a:r>
            <a:r>
              <a:rPr lang="en-US" dirty="0" err="1" smtClean="0">
                <a:solidFill>
                  <a:srgbClr val="FFCC00"/>
                </a:solidFill>
              </a:rPr>
              <a:t>một</a:t>
            </a:r>
            <a:r>
              <a:rPr lang="en-US" dirty="0" smtClean="0">
                <a:solidFill>
                  <a:srgbClr val="FFCC00"/>
                </a:solidFill>
              </a:rPr>
              <a:t> </a:t>
            </a:r>
            <a:r>
              <a:rPr lang="en-US" dirty="0" err="1" smtClean="0">
                <a:solidFill>
                  <a:srgbClr val="FFCC00"/>
                </a:solidFill>
              </a:rPr>
              <a:t>danh</a:t>
            </a:r>
            <a:r>
              <a:rPr lang="en-US" dirty="0" smtClean="0">
                <a:solidFill>
                  <a:srgbClr val="FFCC00"/>
                </a:solidFill>
              </a:rPr>
              <a:t> </a:t>
            </a:r>
            <a:r>
              <a:rPr lang="en-US" dirty="0" err="1" smtClean="0">
                <a:solidFill>
                  <a:srgbClr val="FFCC00"/>
                </a:solidFill>
              </a:rPr>
              <a:t>sách</a:t>
            </a:r>
            <a:r>
              <a:rPr lang="en-US" dirty="0" smtClean="0">
                <a:solidFill>
                  <a:srgbClr val="FFCC00"/>
                </a:solidFill>
              </a:rPr>
              <a:t> </a:t>
            </a:r>
            <a:r>
              <a:rPr lang="en-US" dirty="0" err="1" smtClean="0">
                <a:solidFill>
                  <a:srgbClr val="FFCC00"/>
                </a:solidFill>
              </a:rPr>
              <a:t>bằng</a:t>
            </a:r>
            <a:r>
              <a:rPr lang="en-US" dirty="0" smtClean="0">
                <a:solidFill>
                  <a:srgbClr val="FFCC00"/>
                </a:solidFill>
              </a:rPr>
              <a:t> </a:t>
            </a:r>
            <a:r>
              <a:rPr lang="en-US" dirty="0" err="1" smtClean="0">
                <a:solidFill>
                  <a:srgbClr val="FFCC00"/>
                </a:solidFill>
              </a:rPr>
              <a:t>cách</a:t>
            </a:r>
            <a:r>
              <a:rPr lang="en-US" dirty="0" smtClean="0">
                <a:solidFill>
                  <a:srgbClr val="FFCC00"/>
                </a:solidFill>
              </a:rPr>
              <a:t> </a:t>
            </a:r>
            <a:r>
              <a:rPr lang="en-US" dirty="0" err="1" smtClean="0">
                <a:solidFill>
                  <a:srgbClr val="FFCC00"/>
                </a:solidFill>
              </a:rPr>
              <a:t>nhấn</a:t>
            </a:r>
            <a:r>
              <a:rPr lang="en-US" dirty="0" smtClean="0">
                <a:solidFill>
                  <a:srgbClr val="FFCC00"/>
                </a:solidFill>
              </a:rPr>
              <a:t> SHIFT+ENTER, </a:t>
            </a:r>
            <a:r>
              <a:rPr lang="vi-VN" dirty="0" smtClean="0">
                <a:solidFill>
                  <a:srgbClr val="FFCC00"/>
                </a:solidFill>
              </a:rPr>
              <a:t>thay vì</a:t>
            </a:r>
            <a:r>
              <a:rPr lang="en-US" dirty="0" smtClean="0">
                <a:solidFill>
                  <a:srgbClr val="FFCC00"/>
                </a:solidFill>
              </a:rPr>
              <a:t> chỉ </a:t>
            </a:r>
            <a:r>
              <a:rPr lang="en-US" dirty="0" err="1" smtClean="0">
                <a:solidFill>
                  <a:srgbClr val="FFCC00"/>
                </a:solidFill>
              </a:rPr>
              <a:t>nhấn</a:t>
            </a:r>
            <a:r>
              <a:rPr lang="en-US" dirty="0" smtClean="0">
                <a:solidFill>
                  <a:srgbClr val="FFCC00"/>
                </a:solidFill>
              </a:rPr>
              <a:t> ENTER, </a:t>
            </a:r>
            <a:r>
              <a:rPr lang="en-US" dirty="0" err="1" smtClean="0">
                <a:solidFill>
                  <a:srgbClr val="FFCC00"/>
                </a:solidFill>
              </a:rPr>
              <a:t>đê</a:t>
            </a:r>
            <a:r>
              <a:rPr lang="en-US" dirty="0" smtClean="0">
                <a:solidFill>
                  <a:srgbClr val="FFCC00"/>
                </a:solidFill>
              </a:rPr>
              <a:t>̉ </a:t>
            </a:r>
            <a:r>
              <a:rPr lang="en-US" dirty="0" err="1" smtClean="0">
                <a:solidFill>
                  <a:srgbClr val="FFCC00"/>
                </a:solidFill>
              </a:rPr>
              <a:t>kết</a:t>
            </a:r>
            <a:r>
              <a:rPr lang="en-US" dirty="0" smtClean="0">
                <a:solidFill>
                  <a:srgbClr val="FFCC00"/>
                </a:solidFill>
              </a:rPr>
              <a:t> </a:t>
            </a:r>
            <a:r>
              <a:rPr lang="en-US" dirty="0" err="1" smtClean="0">
                <a:solidFill>
                  <a:srgbClr val="FFCC00"/>
                </a:solidFill>
              </a:rPr>
              <a:t>thúc</a:t>
            </a:r>
            <a:r>
              <a:rPr lang="en-US" dirty="0" smtClean="0">
                <a:solidFill>
                  <a:srgbClr val="FFCC00"/>
                </a:solidFill>
              </a:rPr>
              <a:t> </a:t>
            </a:r>
            <a:r>
              <a:rPr lang="en-US" dirty="0" err="1" smtClean="0">
                <a:solidFill>
                  <a:srgbClr val="FFCC00"/>
                </a:solidFill>
              </a:rPr>
              <a:t>mỗi</a:t>
            </a:r>
            <a:r>
              <a:rPr lang="en-US" dirty="0" smtClean="0">
                <a:solidFill>
                  <a:srgbClr val="FFCC00"/>
                </a:solidFill>
              </a:rPr>
              <a:t> </a:t>
            </a:r>
            <a:r>
              <a:rPr lang="en-US" dirty="0" err="1" smtClean="0">
                <a:solidFill>
                  <a:srgbClr val="FFCC00"/>
                </a:solidFill>
              </a:rPr>
              <a:t>khối</a:t>
            </a:r>
            <a:r>
              <a:rPr lang="en-US" dirty="0" smtClean="0">
                <a:solidFill>
                  <a:srgbClr val="FFCC00"/>
                </a:solidFill>
              </a:rPr>
              <a:t> </a:t>
            </a:r>
            <a:r>
              <a:rPr lang="en-US" dirty="0" err="1" smtClean="0">
                <a:solidFill>
                  <a:srgbClr val="FFCC00"/>
                </a:solidFill>
              </a:rPr>
              <a:t>văn</a:t>
            </a:r>
            <a:r>
              <a:rPr lang="en-US" dirty="0" smtClean="0">
                <a:solidFill>
                  <a:srgbClr val="FFCC00"/>
                </a:solidFill>
              </a:rPr>
              <a:t> </a:t>
            </a:r>
            <a:r>
              <a:rPr lang="en-US" dirty="0" err="1" smtClean="0">
                <a:solidFill>
                  <a:srgbClr val="FFCC00"/>
                </a:solidFill>
              </a:rPr>
              <a:t>bản</a:t>
            </a:r>
            <a:r>
              <a:rPr lang="en-US" dirty="0" smtClean="0">
                <a:solidFill>
                  <a:srgbClr val="FFCC00"/>
                </a:solidFill>
              </a:rPr>
              <a:t>.</a:t>
            </a:r>
            <a:r>
              <a:rPr lang="en-US" dirty="0" smtClean="0"/>
              <a:t> </a:t>
            </a:r>
          </a:p>
          <a:p>
            <a:pPr marL="169863" indent="-169863">
              <a:spcAft>
                <a:spcPct val="45000"/>
              </a:spcAft>
              <a:buFontTx/>
              <a:buChar char="•"/>
            </a:pPr>
            <a:endParaRPr lang="en-US" dirty="0"/>
          </a:p>
        </p:txBody>
      </p:sp>
      <p:pic>
        <p:nvPicPr>
          <p:cNvPr id="35848" name="Picture 8" descr="A numbered list including extra paragraphs that aren't numbered"/>
          <p:cNvPicPr>
            <a:picLocks noGrp="1" noChangeAspect="1" noChangeArrowheads="1"/>
          </p:cNvPicPr>
          <p:nvPr>
            <p:ph sz="half" idx="1"/>
          </p:nvPr>
        </p:nvPicPr>
        <p:blipFill>
          <a:blip r:embed="rId3"/>
          <a:srcRect/>
          <a:stretch>
            <a:fillRect/>
          </a:stretch>
        </p:blipFill>
        <p:spPr>
          <a:xfrm>
            <a:off x="350838" y="949325"/>
            <a:ext cx="5651500" cy="2849563"/>
          </a:xfrm>
          <a:noFill/>
          <a:ln/>
        </p:spPr>
      </p:pic>
      <p:sp>
        <p:nvSpPr>
          <p:cNvPr id="10" name="Rectangle 5"/>
          <p:cNvSpPr>
            <a:spLocks noChangeArrowheads="1"/>
          </p:cNvSpPr>
          <p:nvPr/>
        </p:nvSpPr>
        <p:spPr bwMode="auto">
          <a:xfrm>
            <a:off x="214500" y="4941211"/>
            <a:ext cx="8037513" cy="1198332"/>
          </a:xfrm>
          <a:prstGeom prst="rect">
            <a:avLst/>
          </a:prstGeom>
          <a:noFill/>
          <a:ln w="9525">
            <a:noFill/>
            <a:miter lim="800000"/>
            <a:headEnd/>
            <a:tailEnd/>
          </a:ln>
          <a:effectLst/>
        </p:spPr>
        <p:txBody>
          <a:bodyPr/>
          <a:lstStyle/>
          <a:p>
            <a:pPr marL="169863" indent="-169863">
              <a:spcBef>
                <a:spcPct val="20000"/>
              </a:spcBef>
              <a:spcAft>
                <a:spcPct val="45000"/>
              </a:spcAft>
              <a:buFontTx/>
              <a:buChar char="•"/>
            </a:pPr>
            <a:r>
              <a:rPr lang="en-US" dirty="0" err="1" smtClean="0">
                <a:solidFill>
                  <a:srgbClr val="FFCC00"/>
                </a:solidFill>
              </a:rPr>
              <a:t>Đê</a:t>
            </a:r>
            <a:r>
              <a:rPr lang="en-US" dirty="0" smtClean="0">
                <a:solidFill>
                  <a:srgbClr val="FFCC00"/>
                </a:solidFill>
              </a:rPr>
              <a:t>̉ </a:t>
            </a:r>
            <a:r>
              <a:rPr lang="en-US" dirty="0" err="1" smtClean="0">
                <a:solidFill>
                  <a:srgbClr val="FFCC00"/>
                </a:solidFill>
              </a:rPr>
              <a:t>tiếp</a:t>
            </a:r>
            <a:r>
              <a:rPr lang="en-US" dirty="0" smtClean="0">
                <a:solidFill>
                  <a:srgbClr val="FFCC00"/>
                </a:solidFill>
              </a:rPr>
              <a:t> </a:t>
            </a:r>
            <a:r>
              <a:rPr lang="en-US" dirty="0" err="1" smtClean="0">
                <a:solidFill>
                  <a:srgbClr val="FFCC00"/>
                </a:solidFill>
              </a:rPr>
              <a:t>tục</a:t>
            </a:r>
            <a:r>
              <a:rPr lang="en-US" dirty="0" smtClean="0">
                <a:solidFill>
                  <a:srgbClr val="FFCC00"/>
                </a:solidFill>
              </a:rPr>
              <a:t> </a:t>
            </a:r>
            <a:r>
              <a:rPr lang="en-US" dirty="0" err="1" smtClean="0">
                <a:solidFill>
                  <a:srgbClr val="FFCC00"/>
                </a:solidFill>
              </a:rPr>
              <a:t>một</a:t>
            </a:r>
            <a:r>
              <a:rPr lang="en-US" dirty="0" smtClean="0">
                <a:solidFill>
                  <a:srgbClr val="FFCC00"/>
                </a:solidFill>
              </a:rPr>
              <a:t> </a:t>
            </a:r>
            <a:r>
              <a:rPr lang="en-US" dirty="0" err="1" smtClean="0">
                <a:solidFill>
                  <a:srgbClr val="FFCC00"/>
                </a:solidFill>
              </a:rPr>
              <a:t>danh</a:t>
            </a:r>
            <a:r>
              <a:rPr lang="en-US" dirty="0" smtClean="0">
                <a:solidFill>
                  <a:srgbClr val="FFCC00"/>
                </a:solidFill>
              </a:rPr>
              <a:t> </a:t>
            </a:r>
            <a:r>
              <a:rPr lang="en-US" dirty="0" err="1" smtClean="0">
                <a:solidFill>
                  <a:srgbClr val="FFCC00"/>
                </a:solidFill>
              </a:rPr>
              <a:t>sách</a:t>
            </a:r>
            <a:r>
              <a:rPr lang="en-US" dirty="0" smtClean="0">
                <a:solidFill>
                  <a:srgbClr val="FFCC00"/>
                </a:solidFill>
              </a:rPr>
              <a:t> </a:t>
            </a:r>
            <a:r>
              <a:rPr lang="en-US" dirty="0" err="1" smtClean="0">
                <a:solidFill>
                  <a:srgbClr val="FFCC00"/>
                </a:solidFill>
              </a:rPr>
              <a:t>sau</a:t>
            </a:r>
            <a:r>
              <a:rPr lang="en-US" dirty="0" smtClean="0">
                <a:solidFill>
                  <a:srgbClr val="FFCC00"/>
                </a:solidFill>
              </a:rPr>
              <a:t> </a:t>
            </a:r>
            <a:r>
              <a:rPr lang="en-US" dirty="0" err="1" smtClean="0">
                <a:solidFill>
                  <a:srgbClr val="FFCC00"/>
                </a:solidFill>
              </a:rPr>
              <a:t>những</a:t>
            </a:r>
            <a:r>
              <a:rPr lang="en-US" dirty="0" smtClean="0">
                <a:solidFill>
                  <a:srgbClr val="FFCC00"/>
                </a:solidFill>
              </a:rPr>
              <a:t> </a:t>
            </a:r>
            <a:r>
              <a:rPr lang="en-US" dirty="0" err="1" smtClean="0">
                <a:solidFill>
                  <a:srgbClr val="FFCC00"/>
                </a:solidFill>
              </a:rPr>
              <a:t>đoạn</a:t>
            </a:r>
            <a:r>
              <a:rPr lang="en-US" dirty="0" smtClean="0">
                <a:solidFill>
                  <a:srgbClr val="FFCC00"/>
                </a:solidFill>
              </a:rPr>
              <a:t> </a:t>
            </a:r>
            <a:r>
              <a:rPr lang="en-US" dirty="0" err="1" smtClean="0">
                <a:solidFill>
                  <a:srgbClr val="FFCC00"/>
                </a:solidFill>
              </a:rPr>
              <a:t>văn</a:t>
            </a:r>
            <a:r>
              <a:rPr lang="en-US" dirty="0" smtClean="0">
                <a:solidFill>
                  <a:srgbClr val="FFCC00"/>
                </a:solidFill>
              </a:rPr>
              <a:t> con, gõ </a:t>
            </a:r>
            <a:r>
              <a:rPr lang="en-US" dirty="0" err="1" smtClean="0">
                <a:solidFill>
                  <a:srgbClr val="FFCC00"/>
                </a:solidFill>
              </a:rPr>
              <a:t>sô</a:t>
            </a:r>
            <a:r>
              <a:rPr lang="en-US" dirty="0" smtClean="0">
                <a:solidFill>
                  <a:srgbClr val="FFCC00"/>
                </a:solidFill>
              </a:rPr>
              <a:t>́ </a:t>
            </a:r>
            <a:r>
              <a:rPr lang="en-US" dirty="0" err="1" smtClean="0">
                <a:solidFill>
                  <a:srgbClr val="FFCC00"/>
                </a:solidFill>
              </a:rPr>
              <a:t>rồi</a:t>
            </a:r>
            <a:r>
              <a:rPr lang="en-US" dirty="0" smtClean="0">
                <a:solidFill>
                  <a:srgbClr val="FFCC00"/>
                </a:solidFill>
              </a:rPr>
              <a:t> </a:t>
            </a:r>
            <a:r>
              <a:rPr lang="en-US" dirty="0" err="1" smtClean="0">
                <a:solidFill>
                  <a:srgbClr val="FFCC00"/>
                </a:solidFill>
              </a:rPr>
              <a:t>tiếp</a:t>
            </a:r>
            <a:r>
              <a:rPr lang="en-US" dirty="0" smtClean="0">
                <a:solidFill>
                  <a:srgbClr val="FFCC00"/>
                </a:solidFill>
              </a:rPr>
              <a:t> </a:t>
            </a:r>
            <a:r>
              <a:rPr lang="en-US" dirty="0" err="1" smtClean="0">
                <a:solidFill>
                  <a:srgbClr val="FFCC00"/>
                </a:solidFill>
              </a:rPr>
              <a:t>theo</a:t>
            </a:r>
            <a:r>
              <a:rPr lang="en-US" dirty="0" smtClean="0">
                <a:solidFill>
                  <a:srgbClr val="FFCC00"/>
                </a:solidFill>
              </a:rPr>
              <a:t> là </a:t>
            </a:r>
            <a:r>
              <a:rPr lang="en-US" dirty="0" err="1" smtClean="0">
                <a:solidFill>
                  <a:srgbClr val="FFCC00"/>
                </a:solidFill>
              </a:rPr>
              <a:t>một</a:t>
            </a:r>
            <a:r>
              <a:rPr lang="en-US" dirty="0" smtClean="0">
                <a:solidFill>
                  <a:srgbClr val="FFCC00"/>
                </a:solidFill>
              </a:rPr>
              <a:t> </a:t>
            </a:r>
            <a:r>
              <a:rPr lang="en-US" dirty="0" err="1" smtClean="0">
                <a:solidFill>
                  <a:srgbClr val="FFCC00"/>
                </a:solidFill>
              </a:rPr>
              <a:t>dấu</a:t>
            </a:r>
            <a:r>
              <a:rPr lang="en-US" dirty="0" smtClean="0">
                <a:solidFill>
                  <a:srgbClr val="FFCC00"/>
                </a:solidFill>
              </a:rPr>
              <a:t> </a:t>
            </a:r>
            <a:r>
              <a:rPr lang="en-US" dirty="0" err="1" smtClean="0">
                <a:solidFill>
                  <a:srgbClr val="FFCC00"/>
                </a:solidFill>
              </a:rPr>
              <a:t>chấm</a:t>
            </a:r>
            <a:r>
              <a:rPr lang="en-US" dirty="0" smtClean="0">
                <a:solidFill>
                  <a:srgbClr val="FFCC00"/>
                </a:solidFill>
              </a:rPr>
              <a:t>; </a:t>
            </a:r>
            <a:r>
              <a:rPr lang="en-US" dirty="0" err="1" smtClean="0">
                <a:solidFill>
                  <a:srgbClr val="FFCC00"/>
                </a:solidFill>
              </a:rPr>
              <a:t>danh</a:t>
            </a:r>
            <a:r>
              <a:rPr lang="en-US" dirty="0" smtClean="0">
                <a:solidFill>
                  <a:srgbClr val="FFCC00"/>
                </a:solidFill>
              </a:rPr>
              <a:t> </a:t>
            </a:r>
            <a:r>
              <a:rPr lang="en-US" dirty="0" err="1" smtClean="0">
                <a:solidFill>
                  <a:srgbClr val="FFCC00"/>
                </a:solidFill>
              </a:rPr>
              <a:t>sách</a:t>
            </a:r>
            <a:r>
              <a:rPr lang="en-US" dirty="0" smtClean="0">
                <a:solidFill>
                  <a:srgbClr val="FFCC00"/>
                </a:solidFill>
              </a:rPr>
              <a:t> sẽ </a:t>
            </a:r>
            <a:r>
              <a:rPr lang="en-US" dirty="0" err="1" smtClean="0">
                <a:solidFill>
                  <a:srgbClr val="FFCC00"/>
                </a:solidFill>
              </a:rPr>
              <a:t>tư</a:t>
            </a:r>
            <a:r>
              <a:rPr lang="en-US" dirty="0" smtClean="0">
                <a:solidFill>
                  <a:srgbClr val="FFCC00"/>
                </a:solidFill>
              </a:rPr>
              <a:t>̣ </a:t>
            </a:r>
            <a:r>
              <a:rPr lang="en-US" dirty="0" err="1" smtClean="0">
                <a:solidFill>
                  <a:srgbClr val="FFCC00"/>
                </a:solidFill>
              </a:rPr>
              <a:t>động</a:t>
            </a:r>
            <a:r>
              <a:rPr lang="en-US" dirty="0" smtClean="0">
                <a:solidFill>
                  <a:srgbClr val="FFCC00"/>
                </a:solidFill>
              </a:rPr>
              <a:t> </a:t>
            </a:r>
            <a:r>
              <a:rPr lang="en-US" dirty="0" err="1" smtClean="0">
                <a:solidFill>
                  <a:srgbClr val="FFCC00"/>
                </a:solidFill>
              </a:rPr>
              <a:t>tiếp</a:t>
            </a:r>
            <a:r>
              <a:rPr lang="en-US" dirty="0" smtClean="0">
                <a:solidFill>
                  <a:srgbClr val="FFCC00"/>
                </a:solidFill>
              </a:rPr>
              <a:t> </a:t>
            </a:r>
            <a:r>
              <a:rPr lang="en-US" dirty="0" err="1" smtClean="0">
                <a:solidFill>
                  <a:srgbClr val="FFCC00"/>
                </a:solidFill>
              </a:rPr>
              <a:t>tục</a:t>
            </a:r>
            <a:r>
              <a:rPr lang="en-US" dirty="0" smtClean="0">
                <a:solidFill>
                  <a:srgbClr val="FFCC00"/>
                </a:solidFill>
              </a:rPr>
              <a:t>.</a:t>
            </a:r>
          </a:p>
        </p:txBody>
      </p:sp>
      <p:pic>
        <p:nvPicPr>
          <p:cNvPr id="11" name="Picture 2"/>
          <p:cNvPicPr>
            <a:picLocks noChangeAspect="1" noChangeArrowheads="1"/>
          </p:cNvPicPr>
          <p:nvPr/>
        </p:nvPicPr>
        <p:blipFill>
          <a:blip r:embed="rId4"/>
          <a:srcRect/>
          <a:stretch>
            <a:fillRect/>
          </a:stretch>
        </p:blipFill>
        <p:spPr bwMode="auto">
          <a:xfrm>
            <a:off x="360159" y="949325"/>
            <a:ext cx="5632858" cy="2849563"/>
          </a:xfrm>
          <a:prstGeom prst="rect">
            <a:avLst/>
          </a:prstGeom>
          <a:noFill/>
          <a:ln w="9525">
            <a:noFill/>
            <a:miter lim="800000"/>
            <a:headEnd/>
            <a:tailEnd/>
          </a:ln>
          <a:effectLst/>
        </p:spPr>
      </p:pic>
      <p:sp>
        <p:nvSpPr>
          <p:cNvPr id="12" name="TextBox 11"/>
          <p:cNvSpPr txBox="1"/>
          <p:nvPr/>
        </p:nvSpPr>
        <p:spPr>
          <a:xfrm>
            <a:off x="4852988" y="2256311"/>
            <a:ext cx="1185503" cy="407804"/>
          </a:xfrm>
          <a:prstGeom prst="rect">
            <a:avLst/>
          </a:prstGeom>
          <a:noFill/>
        </p:spPr>
        <p:txBody>
          <a:bodyPr wrap="square" rtlCol="0">
            <a:spAutoFit/>
          </a:bodyPr>
          <a:lstStyle/>
          <a:p>
            <a:r>
              <a:rPr lang="vi-VN" sz="1000" b="1" dirty="0" smtClean="0">
                <a:solidFill>
                  <a:srgbClr val="C00000"/>
                </a:solidFill>
              </a:rPr>
              <a:t>Đoạn không được liệt kê</a:t>
            </a:r>
            <a:endParaRPr lang="en-US" sz="1050" b="1" dirty="0">
              <a:solidFill>
                <a:srgbClr val="C00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5848"/>
                                        </p:tgtEl>
                                        <p:attrNameLst>
                                          <p:attrName>style.visibility</p:attrName>
                                        </p:attrNameLst>
                                      </p:cBhvr>
                                      <p:to>
                                        <p:strVal val="visible"/>
                                      </p:to>
                                    </p:set>
                                    <p:animEffect transition="in" filter="slide(fromTop)">
                                      <p:cBhvr>
                                        <p:cTn id="7" dur="500"/>
                                        <p:tgtEl>
                                          <p:spTgt spid="3584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slide(fromTop)">
                                      <p:cBhvr>
                                        <p:cTn id="12" dur="500"/>
                                        <p:tgtEl>
                                          <p:spTgt spid="3584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5847">
                                            <p:txEl>
                                              <p:pRg st="0" end="0"/>
                                            </p:txEl>
                                          </p:spTgt>
                                        </p:tgtEl>
                                        <p:attrNameLst>
                                          <p:attrName>style.visibility</p:attrName>
                                        </p:attrNameLst>
                                      </p:cBhvr>
                                      <p:to>
                                        <p:strVal val="visible"/>
                                      </p:to>
                                    </p:set>
                                    <p:animEffect transition="in" filter="slide(fromLeft)">
                                      <p:cBhvr>
                                        <p:cTn id="17" dur="500"/>
                                        <p:tgtEl>
                                          <p:spTgt spid="358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slide(fromLeft)">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7" grpId="0" build="p" autoUpdateAnimBg="0"/>
      <p:bldP spid="10"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1906" name="Picture 2"/>
          <p:cNvPicPr>
            <a:picLocks noChangeAspect="1" noChangeArrowheads="1"/>
          </p:cNvPicPr>
          <p:nvPr/>
        </p:nvPicPr>
        <p:blipFill>
          <a:blip r:embed="rId3"/>
          <a:srcRect/>
          <a:stretch>
            <a:fillRect/>
          </a:stretch>
        </p:blipFill>
        <p:spPr bwMode="auto">
          <a:xfrm>
            <a:off x="360364" y="942265"/>
            <a:ext cx="5621336" cy="2877970"/>
          </a:xfrm>
          <a:prstGeom prst="rect">
            <a:avLst/>
          </a:prstGeom>
          <a:noFill/>
          <a:ln w="9525">
            <a:noFill/>
            <a:miter lim="800000"/>
            <a:headEnd/>
            <a:tailEnd/>
          </a:ln>
          <a:effectLst/>
        </p:spPr>
      </p:pic>
      <p:sp>
        <p:nvSpPr>
          <p:cNvPr id="25602" name="Rectangle 2"/>
          <p:cNvSpPr>
            <a:spLocks noGrp="1" noChangeArrowheads="1"/>
          </p:cNvSpPr>
          <p:nvPr>
            <p:ph type="title"/>
          </p:nvPr>
        </p:nvSpPr>
        <p:spPr>
          <a:xfrm>
            <a:off x="211138" y="73025"/>
            <a:ext cx="8027987" cy="614363"/>
          </a:xfrm>
        </p:spPr>
        <p:txBody>
          <a:bodyPr/>
          <a:lstStyle/>
          <a:p>
            <a:r>
              <a:rPr lang="en-US" smtClean="0"/>
              <a:t>Dấu hay số đầu dòng? </a:t>
            </a:r>
            <a:endParaRPr lang="en-US"/>
          </a:p>
        </p:txBody>
      </p:sp>
      <p:sp>
        <p:nvSpPr>
          <p:cNvPr id="25603" name="Rectangle 3"/>
          <p:cNvSpPr>
            <a:spLocks noChangeArrowheads="1"/>
          </p:cNvSpPr>
          <p:nvPr/>
        </p:nvSpPr>
        <p:spPr bwMode="auto">
          <a:xfrm>
            <a:off x="6119813" y="854075"/>
            <a:ext cx="3024187" cy="2960688"/>
          </a:xfrm>
          <a:prstGeom prst="rect">
            <a:avLst/>
          </a:prstGeom>
          <a:noFill/>
          <a:ln w="9525">
            <a:noFill/>
            <a:miter lim="800000"/>
            <a:headEnd/>
            <a:tailEnd/>
          </a:ln>
          <a:effectLst/>
        </p:spPr>
        <p:txBody>
          <a:bodyPr/>
          <a:lstStyle/>
          <a:p>
            <a:pPr>
              <a:spcBef>
                <a:spcPct val="20000"/>
              </a:spcBef>
              <a:spcAft>
                <a:spcPct val="75000"/>
              </a:spcAft>
            </a:pPr>
            <a:r>
              <a:rPr lang="vi-VN" sz="2000" smtClean="0"/>
              <a:t>Gõ </a:t>
            </a:r>
            <a:r>
              <a:rPr lang="en-US" sz="2000" smtClean="0"/>
              <a:t>nh</a:t>
            </a:r>
            <a:r>
              <a:rPr lang="vi-VN" sz="2000" smtClean="0"/>
              <a:t>ầm </a:t>
            </a:r>
            <a:r>
              <a:rPr lang="en-US" sz="2000" smtClean="0"/>
              <a:t>kiểu của danh sách? Bắt đầu với dấu đầu dòng nhưng bây giờ nghĩ dùng số có thể tốt hơn, hoặc ngược lại? </a:t>
            </a:r>
          </a:p>
          <a:p>
            <a:pPr>
              <a:spcBef>
                <a:spcPct val="20000"/>
              </a:spcBef>
              <a:spcAft>
                <a:spcPct val="75000"/>
              </a:spcAft>
            </a:pPr>
            <a:r>
              <a:rPr lang="en-US" sz="2000" smtClean="0"/>
              <a:t>Đừng lo, dễ dàng chuyển từ cái này sang cái kia.</a:t>
            </a:r>
            <a:endParaRPr lang="en-US" sz="2000"/>
          </a:p>
        </p:txBody>
      </p:sp>
      <p:sp>
        <p:nvSpPr>
          <p:cNvPr id="25605" name="Rectangle 5"/>
          <p:cNvSpPr>
            <a:spLocks noChangeArrowheads="1"/>
          </p:cNvSpPr>
          <p:nvPr/>
        </p:nvSpPr>
        <p:spPr bwMode="auto">
          <a:xfrm>
            <a:off x="277813" y="3994150"/>
            <a:ext cx="5926137" cy="1172936"/>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Chỉ cần bấm vào đâu đó trong danh sách của bạn, rồi bấm nút </a:t>
            </a:r>
            <a:r>
              <a:rPr lang="en-US" b="1" smtClean="0">
                <a:solidFill>
                  <a:srgbClr val="FFCC00"/>
                </a:solidFill>
              </a:rPr>
              <a:t>Dấu đầu dòng       </a:t>
            </a:r>
            <a:r>
              <a:rPr lang="en-US" smtClean="0">
                <a:solidFill>
                  <a:srgbClr val="FFCC00"/>
                </a:solidFill>
              </a:rPr>
              <a:t>hoặc </a:t>
            </a:r>
            <a:r>
              <a:rPr lang="en-US" b="1" smtClean="0">
                <a:solidFill>
                  <a:srgbClr val="FFCC00"/>
                </a:solidFill>
              </a:rPr>
              <a:t>Đánh số       </a:t>
            </a:r>
            <a:r>
              <a:rPr lang="en-US" smtClean="0">
                <a:solidFill>
                  <a:srgbClr val="FFCC00"/>
                </a:solidFill>
              </a:rPr>
              <a:t>trên </a:t>
            </a:r>
            <a:r>
              <a:rPr lang="vi-VN" smtClean="0">
                <a:solidFill>
                  <a:srgbClr val="FFCC00"/>
                </a:solidFill>
              </a:rPr>
              <a:t>Ruy-băng</a:t>
            </a:r>
            <a:r>
              <a:rPr lang="en-US" b="1" smtClean="0">
                <a:solidFill>
                  <a:srgbClr val="FFCC00"/>
                </a:solidFill>
              </a:rPr>
              <a:t>.</a:t>
            </a:r>
            <a:endParaRPr lang="en-US">
              <a:solidFill>
                <a:srgbClr val="FFCC00"/>
              </a:solidFill>
            </a:endParaRPr>
          </a:p>
        </p:txBody>
      </p:sp>
      <p:sp>
        <p:nvSpPr>
          <p:cNvPr id="2560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5611" name="Picture 11" descr="Button image"/>
          <p:cNvPicPr>
            <a:picLocks noChangeAspect="1" noChangeArrowheads="1"/>
          </p:cNvPicPr>
          <p:nvPr/>
        </p:nvPicPr>
        <p:blipFill>
          <a:blip r:embed="rId4"/>
          <a:srcRect/>
          <a:stretch>
            <a:fillRect/>
          </a:stretch>
        </p:blipFill>
        <p:spPr bwMode="auto">
          <a:xfrm>
            <a:off x="2858374" y="4303713"/>
            <a:ext cx="301625" cy="287337"/>
          </a:xfrm>
          <a:prstGeom prst="rect">
            <a:avLst/>
          </a:prstGeom>
          <a:noFill/>
        </p:spPr>
      </p:pic>
      <p:pic>
        <p:nvPicPr>
          <p:cNvPr id="25612" name="Picture 12" descr="Button image"/>
          <p:cNvPicPr>
            <a:picLocks noChangeAspect="1" noChangeArrowheads="1"/>
          </p:cNvPicPr>
          <p:nvPr/>
        </p:nvPicPr>
        <p:blipFill>
          <a:blip r:embed="rId5"/>
          <a:srcRect/>
          <a:stretch>
            <a:fillRect/>
          </a:stretch>
        </p:blipFill>
        <p:spPr bwMode="auto">
          <a:xfrm>
            <a:off x="4749339" y="4303939"/>
            <a:ext cx="301625" cy="287338"/>
          </a:xfrm>
          <a:prstGeom prst="rect">
            <a:avLst/>
          </a:prstGeom>
          <a:noFill/>
        </p:spPr>
      </p:pic>
      <p:sp>
        <p:nvSpPr>
          <p:cNvPr id="12" name="TextBox 11"/>
          <p:cNvSpPr txBox="1"/>
          <p:nvPr/>
        </p:nvSpPr>
        <p:spPr>
          <a:xfrm>
            <a:off x="1109779" y="1236034"/>
            <a:ext cx="748204" cy="215444"/>
          </a:xfrm>
          <a:prstGeom prst="rect">
            <a:avLst/>
          </a:prstGeom>
          <a:noFill/>
        </p:spPr>
        <p:txBody>
          <a:bodyPr wrap="square" rtlCol="0">
            <a:spAutoFit/>
          </a:bodyPr>
          <a:lstStyle/>
          <a:p>
            <a:pPr algn="ctr"/>
            <a:r>
              <a:rPr lang="vi-VN" sz="800" smtClean="0">
                <a:solidFill>
                  <a:schemeClr val="accent1">
                    <a:lumMod val="75000"/>
                  </a:schemeClr>
                </a:solidFill>
                <a:latin typeface="Arial Unicode MS" pitchFamily="34" charset="-128"/>
                <a:ea typeface="Arial Unicode MS" pitchFamily="34" charset="-128"/>
                <a:cs typeface="Arial Unicode MS" pitchFamily="34" charset="-128"/>
              </a:rPr>
              <a:t>Trang đầu</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1981200" y="2091068"/>
            <a:ext cx="6286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Phông</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4448175" y="2081543"/>
            <a:ext cx="7429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Đoạn văn</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2579983" y="2963560"/>
            <a:ext cx="1411446" cy="461665"/>
          </a:xfrm>
          <a:prstGeom prst="rect">
            <a:avLst/>
          </a:prstGeom>
          <a:noFill/>
        </p:spPr>
        <p:txBody>
          <a:bodyPr wrap="square" rtlCol="0">
            <a:spAutoFit/>
          </a:bodyPr>
          <a:lstStyle/>
          <a:p>
            <a:pPr>
              <a:buFont typeface="Arial" pitchFamily="34" charset="0"/>
              <a:buChar char="•"/>
            </a:pPr>
            <a:r>
              <a:rPr lang="en-IE" sz="1200" smtClean="0">
                <a:solidFill>
                  <a:schemeClr val="accent3">
                    <a:lumMod val="10000"/>
                  </a:schemeClr>
                </a:solidFill>
              </a:rPr>
              <a:t>  Sao Thủy</a:t>
            </a:r>
          </a:p>
          <a:p>
            <a:pPr>
              <a:buFont typeface="Arial" pitchFamily="34" charset="0"/>
              <a:buChar char="•"/>
            </a:pPr>
            <a:r>
              <a:rPr lang="en-IE" sz="1200" smtClean="0">
                <a:solidFill>
                  <a:schemeClr val="accent3">
                    <a:lumMod val="10000"/>
                  </a:schemeClr>
                </a:solidFill>
              </a:rPr>
              <a:t>  Sao Vệ nữ</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Top)">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slide(fromTop)">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605">
                                            <p:txEl>
                                              <p:pRg st="0" end="0"/>
                                            </p:txEl>
                                          </p:spTgt>
                                        </p:tgtEl>
                                        <p:attrNameLst>
                                          <p:attrName>style.visibility</p:attrName>
                                        </p:attrNameLst>
                                      </p:cBhvr>
                                      <p:to>
                                        <p:strVal val="visible"/>
                                      </p:to>
                                    </p:set>
                                    <p:animEffect transition="in" filter="slide(fromLeft)">
                                      <p:cBhvr>
                                        <p:cTn id="17" dur="500"/>
                                        <p:tgtEl>
                                          <p:spTgt spid="25605">
                                            <p:txEl>
                                              <p:pRg st="0" end="0"/>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5611"/>
                                        </p:tgtEl>
                                        <p:attrNameLst>
                                          <p:attrName>style.visibility</p:attrName>
                                        </p:attrNameLst>
                                      </p:cBhvr>
                                      <p:to>
                                        <p:strVal val="visible"/>
                                      </p:to>
                                    </p:set>
                                    <p:animEffect transition="in" filter="dissolve">
                                      <p:cBhvr>
                                        <p:cTn id="21" dur="500"/>
                                        <p:tgtEl>
                                          <p:spTgt spid="25611"/>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25612"/>
                                        </p:tgtEl>
                                        <p:attrNameLst>
                                          <p:attrName>style.visibility</p:attrName>
                                        </p:attrNameLst>
                                      </p:cBhvr>
                                      <p:to>
                                        <p:strVal val="visible"/>
                                      </p:to>
                                    </p:set>
                                    <p:animEffect transition="in" filter="dissolve">
                                      <p:cBhvr>
                                        <p:cTn id="25"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vi-VN" dirty="0" smtClean="0"/>
              <a:t>Bài</a:t>
            </a:r>
            <a:r>
              <a:rPr lang="en-US" dirty="0" smtClean="0"/>
              <a:t> </a:t>
            </a:r>
            <a:r>
              <a:rPr lang="vi-VN" dirty="0" smtClean="0"/>
              <a:t>1</a:t>
            </a:r>
            <a:endParaRPr lang="vi-VN" dirty="0"/>
          </a:p>
        </p:txBody>
      </p:sp>
      <p:sp>
        <p:nvSpPr>
          <p:cNvPr id="18435" name="Rectangle 3"/>
          <p:cNvSpPr>
            <a:spLocks noGrp="1" noChangeArrowheads="1"/>
          </p:cNvSpPr>
          <p:nvPr>
            <p:ph type="subTitle" idx="1"/>
          </p:nvPr>
        </p:nvSpPr>
        <p:spPr/>
        <p:txBody>
          <a:bodyPr/>
          <a:lstStyle/>
          <a:p>
            <a:r>
              <a:rPr lang="vi-VN" smtClean="0"/>
              <a:t>Làm quen với Ruy-băng</a:t>
            </a:r>
            <a:endParaRPr lang="vi-VN"/>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11138" y="73025"/>
            <a:ext cx="8027987" cy="614363"/>
          </a:xfrm>
        </p:spPr>
        <p:txBody>
          <a:bodyPr/>
          <a:lstStyle/>
          <a:p>
            <a:r>
              <a:rPr lang="en-US" smtClean="0"/>
              <a:t>Dấu hay số đầu dòng? </a:t>
            </a:r>
            <a:endParaRPr lang="en-US"/>
          </a:p>
        </p:txBody>
      </p:sp>
      <p:sp>
        <p:nvSpPr>
          <p:cNvPr id="18227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en-US" sz="2000" smtClean="0"/>
              <a:t>Bạn cũng có thể dùng những phím này để bắt đầu những danh sách mới. </a:t>
            </a:r>
            <a:endParaRPr lang="en-US" sz="2000"/>
          </a:p>
        </p:txBody>
      </p:sp>
      <p:sp>
        <p:nvSpPr>
          <p:cNvPr id="182276" name="Rectangle 4"/>
          <p:cNvSpPr>
            <a:spLocks noChangeArrowheads="1"/>
          </p:cNvSpPr>
          <p:nvPr/>
        </p:nvSpPr>
        <p:spPr bwMode="auto">
          <a:xfrm>
            <a:off x="277813" y="3994150"/>
            <a:ext cx="5926137" cy="1246188"/>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Hoặc bấm vào nút và bắt đầu gõ để tạo khoản mục danh sách đầu tiên của bạn hoặc chọn văn bản mà bạn đã nhập và bấm nút </a:t>
            </a:r>
            <a:r>
              <a:rPr lang="en-US" b="1" smtClean="0">
                <a:solidFill>
                  <a:srgbClr val="FFCC00"/>
                </a:solidFill>
              </a:rPr>
              <a:t>Dấu đầu dòng </a:t>
            </a:r>
            <a:r>
              <a:rPr lang="en-US" smtClean="0">
                <a:solidFill>
                  <a:srgbClr val="FFCC00"/>
                </a:solidFill>
              </a:rPr>
              <a:t>hoặc </a:t>
            </a:r>
            <a:r>
              <a:rPr lang="en-US" b="1" smtClean="0">
                <a:solidFill>
                  <a:srgbClr val="FFCC00"/>
                </a:solidFill>
              </a:rPr>
              <a:t>Đánh số </a:t>
            </a:r>
            <a:r>
              <a:rPr lang="en-US" smtClean="0">
                <a:solidFill>
                  <a:srgbClr val="FFCC00"/>
                </a:solidFill>
              </a:rPr>
              <a:t>để thay đổi mỗi đoạn văn thành một khoản mục danh sách.</a:t>
            </a:r>
            <a:endParaRPr lang="en-US">
              <a:solidFill>
                <a:srgbClr val="FFCC00"/>
              </a:solidFill>
            </a:endParaRPr>
          </a:p>
        </p:txBody>
      </p:sp>
      <p:sp>
        <p:nvSpPr>
          <p:cNvPr id="18227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2" name="Picture 2"/>
          <p:cNvPicPr>
            <a:picLocks noChangeAspect="1" noChangeArrowheads="1"/>
          </p:cNvPicPr>
          <p:nvPr/>
        </p:nvPicPr>
        <p:blipFill>
          <a:blip r:embed="rId3"/>
          <a:srcRect/>
          <a:stretch>
            <a:fillRect/>
          </a:stretch>
        </p:blipFill>
        <p:spPr bwMode="auto">
          <a:xfrm>
            <a:off x="360364" y="942265"/>
            <a:ext cx="5621336" cy="2877970"/>
          </a:xfrm>
          <a:prstGeom prst="rect">
            <a:avLst/>
          </a:prstGeom>
          <a:noFill/>
          <a:ln w="9525">
            <a:noFill/>
            <a:miter lim="800000"/>
            <a:headEnd/>
            <a:tailEnd/>
          </a:ln>
          <a:effectLst/>
        </p:spPr>
      </p:pic>
      <p:sp>
        <p:nvSpPr>
          <p:cNvPr id="23" name="TextBox 22"/>
          <p:cNvSpPr txBox="1"/>
          <p:nvPr/>
        </p:nvSpPr>
        <p:spPr>
          <a:xfrm>
            <a:off x="1066800" y="1236034"/>
            <a:ext cx="723900"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Trang dầu</a:t>
            </a: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1981200" y="2091068"/>
            <a:ext cx="6286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Phông</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4448175" y="2081543"/>
            <a:ext cx="7429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Đoạn văn</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2579983" y="2963560"/>
            <a:ext cx="1556588" cy="461665"/>
          </a:xfrm>
          <a:prstGeom prst="rect">
            <a:avLst/>
          </a:prstGeom>
          <a:noFill/>
        </p:spPr>
        <p:txBody>
          <a:bodyPr wrap="square" rtlCol="0">
            <a:spAutoFit/>
          </a:bodyPr>
          <a:lstStyle/>
          <a:p>
            <a:pPr>
              <a:buFont typeface="Arial" pitchFamily="34" charset="0"/>
              <a:buChar char="•"/>
            </a:pPr>
            <a:r>
              <a:rPr lang="en-IE" sz="1200" smtClean="0">
                <a:solidFill>
                  <a:schemeClr val="accent3">
                    <a:lumMod val="10000"/>
                  </a:schemeClr>
                </a:solidFill>
              </a:rPr>
              <a:t>  Sao Thủy</a:t>
            </a:r>
          </a:p>
          <a:p>
            <a:pPr>
              <a:buFont typeface="Arial" pitchFamily="34" charset="0"/>
              <a:buChar char="•"/>
            </a:pPr>
            <a:r>
              <a:rPr lang="en-IE" sz="1200" smtClean="0">
                <a:solidFill>
                  <a:schemeClr val="accent3">
                    <a:lumMod val="10000"/>
                  </a:schemeClr>
                </a:solidFill>
              </a:rPr>
              <a:t>  Sao Vệ nữ</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slide(fromTop)">
                                      <p:cBhvr>
                                        <p:cTn id="7" dur="500"/>
                                        <p:tgtEl>
                                          <p:spTgt spid="18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2276">
                                            <p:txEl>
                                              <p:pRg st="0" end="0"/>
                                            </p:txEl>
                                          </p:spTgt>
                                        </p:tgtEl>
                                        <p:attrNameLst>
                                          <p:attrName>style.visibility</p:attrName>
                                        </p:attrNameLst>
                                      </p:cBhvr>
                                      <p:to>
                                        <p:strVal val="visible"/>
                                      </p:to>
                                    </p:set>
                                    <p:animEffect transition="in" filter="slide(fromLeft)">
                                      <p:cBhvr>
                                        <p:cTn id="12" dur="500"/>
                                        <p:tgtEl>
                                          <p:spTgt spid="1822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advAuto="0"/>
      <p:bldP spid="182276"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5697" y="42532"/>
            <a:ext cx="8229600" cy="609600"/>
          </a:xfrm>
        </p:spPr>
        <p:txBody>
          <a:bodyPr/>
          <a:lstStyle/>
          <a:p>
            <a:r>
              <a:rPr lang="en-US" smtClean="0"/>
              <a:t>Kiểm tra 3, câu hỏi 1</a:t>
            </a:r>
            <a:endParaRPr lang="en-US"/>
          </a:p>
        </p:txBody>
      </p:sp>
      <p:sp>
        <p:nvSpPr>
          <p:cNvPr id="5222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en-US" b="1" smtClean="0"/>
              <a:t>Một danh sách </a:t>
            </a:r>
            <a:r>
              <a:rPr lang="vi-VN" b="1" smtClean="0"/>
              <a:t>một-</a:t>
            </a:r>
            <a:r>
              <a:rPr lang="en-US" b="1" smtClean="0"/>
              <a:t>mức là gì? </a:t>
            </a:r>
            <a:endParaRPr lang="en-US" b="1"/>
          </a:p>
        </p:txBody>
      </p:sp>
      <p:sp>
        <p:nvSpPr>
          <p:cNvPr id="5222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dirty="0" smtClean="0"/>
              <a:t>Một danh sách mà không có danh sách con bên trong bất kì khoản mục riêng lẻ nào. </a:t>
            </a:r>
          </a:p>
          <a:p>
            <a:pPr marL="401638" indent="-401638">
              <a:spcBef>
                <a:spcPct val="20000"/>
              </a:spcBef>
              <a:spcAft>
                <a:spcPct val="75000"/>
              </a:spcAft>
              <a:buFontTx/>
              <a:buAutoNum type="arabicPeriod"/>
            </a:pPr>
            <a:r>
              <a:rPr lang="vi-VN" sz="2000" dirty="0" smtClean="0"/>
              <a:t>Một danh sách với mỗi dấu đầu dòng hoặc số tại cùng mức thụt lề. </a:t>
            </a:r>
          </a:p>
          <a:p>
            <a:pPr marL="401638" indent="-401638">
              <a:spcBef>
                <a:spcPct val="20000"/>
              </a:spcBef>
              <a:spcAft>
                <a:spcPct val="75000"/>
              </a:spcAft>
              <a:buFontTx/>
              <a:buAutoNum type="arabicPeriod"/>
            </a:pPr>
            <a:r>
              <a:rPr lang="vi-VN" sz="2000" dirty="0" smtClean="0"/>
              <a:t>Một danh sách với một khoản mục. </a:t>
            </a:r>
          </a:p>
          <a:p>
            <a:pPr marL="401638" indent="-401638">
              <a:spcBef>
                <a:spcPct val="20000"/>
              </a:spcBef>
              <a:spcAft>
                <a:spcPct val="75000"/>
              </a:spcAft>
              <a:buFontTx/>
              <a:buAutoNum type="arabicPeriod"/>
            </a:pPr>
            <a:r>
              <a:rPr lang="vi-VN" sz="2000" dirty="0" smtClean="0"/>
              <a:t>Một danh sách mà chỉ dùng các số, không phải dấu đầu dòng. </a:t>
            </a:r>
            <a:endParaRPr lang="vi-VN"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slide(fromLeft)">
                                      <p:cBhvr>
                                        <p:cTn id="12" dur="5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2228">
                                            <p:txEl>
                                              <p:pRg st="1" end="1"/>
                                            </p:txEl>
                                          </p:spTgt>
                                        </p:tgtEl>
                                        <p:attrNameLst>
                                          <p:attrName>style.visibility</p:attrName>
                                        </p:attrNameLst>
                                      </p:cBhvr>
                                      <p:to>
                                        <p:strVal val="visible"/>
                                      </p:to>
                                    </p:set>
                                    <p:animEffect transition="in" filter="slide(fromLeft)">
                                      <p:cBhvr>
                                        <p:cTn id="17" dur="500"/>
                                        <p:tgtEl>
                                          <p:spTgt spid="522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2228">
                                            <p:txEl>
                                              <p:pRg st="2" end="2"/>
                                            </p:txEl>
                                          </p:spTgt>
                                        </p:tgtEl>
                                        <p:attrNameLst>
                                          <p:attrName>style.visibility</p:attrName>
                                        </p:attrNameLst>
                                      </p:cBhvr>
                                      <p:to>
                                        <p:strVal val="visible"/>
                                      </p:to>
                                    </p:set>
                                    <p:animEffect transition="in" filter="slide(fromLeft)">
                                      <p:cBhvr>
                                        <p:cTn id="22" dur="500"/>
                                        <p:tgtEl>
                                          <p:spTgt spid="522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52228">
                                            <p:txEl>
                                              <p:pRg st="3" end="3"/>
                                            </p:txEl>
                                          </p:spTgt>
                                        </p:tgtEl>
                                        <p:attrNameLst>
                                          <p:attrName>style.visibility</p:attrName>
                                        </p:attrNameLst>
                                      </p:cBhvr>
                                      <p:to>
                                        <p:strVal val="visible"/>
                                      </p:to>
                                    </p:set>
                                    <p:animEffect transition="in" filter="slide(fromLeft)">
                                      <p:cBhvr>
                                        <p:cTn id="27" dur="500"/>
                                        <p:tgtEl>
                                          <p:spTgt spid="522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Kiểm tra 3, câu hỏi 1</a:t>
            </a:r>
            <a:r>
              <a:rPr lang="en-US"/>
              <a:t>: </a:t>
            </a:r>
            <a:r>
              <a:rPr lang="en-US" smtClean="0"/>
              <a:t>Trả lời</a:t>
            </a:r>
            <a:endParaRPr lang="en-US"/>
          </a:p>
        </p:txBody>
      </p:sp>
      <p:sp>
        <p:nvSpPr>
          <p:cNvPr id="54275" name="Rectangle 3"/>
          <p:cNvSpPr>
            <a:spLocks noGrp="1" noChangeArrowheads="1"/>
          </p:cNvSpPr>
          <p:nvPr>
            <p:ph sz="half" idx="2"/>
          </p:nvPr>
        </p:nvSpPr>
        <p:spPr>
          <a:xfrm>
            <a:off x="323850" y="815975"/>
            <a:ext cx="8350250" cy="703263"/>
          </a:xfrm>
        </p:spPr>
        <p:txBody>
          <a:bodyPr/>
          <a:lstStyle/>
          <a:p>
            <a:pPr marL="0" indent="0">
              <a:spcAft>
                <a:spcPct val="75000"/>
              </a:spcAft>
            </a:pPr>
            <a:r>
              <a:rPr lang="vi-VN" dirty="0" smtClean="0"/>
              <a:t>Một danh sách mà không có danh sách con bên trong bất kì khoản mục riêng lẻ nào. </a:t>
            </a:r>
            <a:endParaRPr lang="vi-VN" dirty="0"/>
          </a:p>
        </p:txBody>
      </p:sp>
      <p:sp>
        <p:nvSpPr>
          <p:cNvPr id="5427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vi-VN" sz="2000" dirty="0" smtClean="0"/>
              <a:t>Không có các danh sách lồng trong một danh sách một-mức!</a:t>
            </a:r>
            <a:endParaRPr lang="vi-VN"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Kiểm tra 3, câu hỏi 2</a:t>
            </a:r>
            <a:endParaRPr lang="en-US"/>
          </a:p>
        </p:txBody>
      </p:sp>
      <p:sp>
        <p:nvSpPr>
          <p:cNvPr id="5632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vi-VN" b="1" dirty="0" smtClean="0"/>
              <a:t>Bạn phải gõ cái gì để tự động tạo ra một danh sách đánh dấu đầu dòng dùng một chấm đen như dấu đầu dòng được thiết kế? (Chọn một đáp án.)</a:t>
            </a:r>
            <a:endParaRPr lang="vi-VN" b="1" dirty="0"/>
          </a:p>
        </p:txBody>
      </p:sp>
      <p:sp>
        <p:nvSpPr>
          <p:cNvPr id="5632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a:t>1. </a:t>
            </a:r>
            <a:r>
              <a:rPr lang="en-US" sz="2000" smtClean="0"/>
              <a:t>và một dấu cách</a:t>
            </a:r>
            <a:endParaRPr lang="en-US" sz="2000"/>
          </a:p>
          <a:p>
            <a:pPr marL="401638" indent="-401638">
              <a:spcBef>
                <a:spcPct val="20000"/>
              </a:spcBef>
              <a:spcAft>
                <a:spcPct val="75000"/>
              </a:spcAft>
              <a:buFontTx/>
              <a:buAutoNum type="arabicPeriod"/>
            </a:pPr>
            <a:r>
              <a:rPr lang="en-US" sz="2000"/>
              <a:t>@ </a:t>
            </a:r>
            <a:r>
              <a:rPr lang="en-US" sz="2000" smtClean="0"/>
              <a:t>và một dấu cách</a:t>
            </a:r>
            <a:endParaRPr lang="en-US" sz="2000"/>
          </a:p>
          <a:p>
            <a:pPr marL="401638" indent="-401638">
              <a:spcBef>
                <a:spcPct val="20000"/>
              </a:spcBef>
              <a:spcAft>
                <a:spcPct val="75000"/>
              </a:spcAft>
              <a:buFontTx/>
              <a:buAutoNum type="arabicPeriod"/>
            </a:pPr>
            <a:r>
              <a:rPr lang="en-US" sz="2000"/>
              <a:t>a. </a:t>
            </a:r>
            <a:r>
              <a:rPr lang="en-US" sz="2000" smtClean="0"/>
              <a:t>và một dấu cách</a:t>
            </a:r>
            <a:endParaRPr lang="en-US" sz="2000"/>
          </a:p>
          <a:p>
            <a:pPr marL="401638" indent="-401638">
              <a:spcBef>
                <a:spcPct val="20000"/>
              </a:spcBef>
              <a:spcAft>
                <a:spcPct val="75000"/>
              </a:spcAft>
              <a:buFontTx/>
              <a:buAutoNum type="arabicPeriod"/>
            </a:pPr>
            <a:r>
              <a:rPr lang="en-US" sz="2000"/>
              <a:t>* </a:t>
            </a:r>
            <a:r>
              <a:rPr lang="en-US" sz="2000" smtClean="0"/>
              <a:t>và một dấu cách</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slide(fromLeft)">
                                      <p:cBhvr>
                                        <p:cTn id="22" dur="500"/>
                                        <p:tgtEl>
                                          <p:spTgt spid="563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56324">
                                            <p:txEl>
                                              <p:pRg st="3" end="3"/>
                                            </p:txEl>
                                          </p:spTgt>
                                        </p:tgtEl>
                                        <p:attrNameLst>
                                          <p:attrName>style.visibility</p:attrName>
                                        </p:attrNameLst>
                                      </p:cBhvr>
                                      <p:to>
                                        <p:strVal val="visible"/>
                                      </p:to>
                                    </p:set>
                                    <p:animEffect transition="in" filter="slide(fromLeft)">
                                      <p:cBhvr>
                                        <p:cTn id="27" dur="500"/>
                                        <p:tgtEl>
                                          <p:spTgt spid="563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Kiểm tra 3, câu hỏi 2</a:t>
            </a:r>
            <a:r>
              <a:rPr lang="en-US"/>
              <a:t>: </a:t>
            </a:r>
            <a:r>
              <a:rPr lang="en-US" smtClean="0"/>
              <a:t>Trả lời</a:t>
            </a:r>
            <a:endParaRPr lang="en-US"/>
          </a:p>
        </p:txBody>
      </p:sp>
      <p:sp>
        <p:nvSpPr>
          <p:cNvPr id="58371" name="Rectangle 3"/>
          <p:cNvSpPr>
            <a:spLocks noGrp="1" noChangeArrowheads="1"/>
          </p:cNvSpPr>
          <p:nvPr>
            <p:ph sz="half" idx="2"/>
          </p:nvPr>
        </p:nvSpPr>
        <p:spPr>
          <a:xfrm>
            <a:off x="261938" y="836613"/>
            <a:ext cx="8350250" cy="703262"/>
          </a:xfrm>
        </p:spPr>
        <p:txBody>
          <a:bodyPr/>
          <a:lstStyle/>
          <a:p>
            <a:pPr marL="0" indent="0">
              <a:spcAft>
                <a:spcPct val="75000"/>
              </a:spcAft>
            </a:pPr>
            <a:r>
              <a:rPr lang="en-US"/>
              <a:t>* </a:t>
            </a:r>
            <a:r>
              <a:rPr lang="en-US" smtClean="0"/>
              <a:t>và một dấu cách.</a:t>
            </a:r>
            <a:endParaRPr lang="en-US"/>
          </a:p>
        </p:txBody>
      </p:sp>
      <p:sp>
        <p:nvSpPr>
          <p:cNvPr id="58372" name="Rectangle 4"/>
          <p:cNvSpPr>
            <a:spLocks noChangeArrowheads="1"/>
          </p:cNvSpPr>
          <p:nvPr/>
        </p:nvSpPr>
        <p:spPr bwMode="auto">
          <a:xfrm>
            <a:off x="238125" y="2082800"/>
            <a:ext cx="8350250" cy="1171575"/>
          </a:xfrm>
          <a:prstGeom prst="rect">
            <a:avLst/>
          </a:prstGeom>
          <a:noFill/>
          <a:ln w="9525">
            <a:noFill/>
            <a:miter lim="800000"/>
            <a:headEnd/>
            <a:tailEnd/>
          </a:ln>
          <a:effectLst/>
        </p:spPr>
        <p:txBody>
          <a:bodyPr/>
          <a:lstStyle/>
          <a:p>
            <a:pPr>
              <a:spcBef>
                <a:spcPct val="20000"/>
              </a:spcBef>
              <a:spcAft>
                <a:spcPct val="75000"/>
              </a:spcAft>
            </a:pPr>
            <a:r>
              <a:rPr lang="vi-VN" sz="2000" dirty="0" smtClean="0"/>
              <a:t>Gõ một dấu sao tiếp theo là một dấu cách và bạn đã có dấu đầu dòng. </a:t>
            </a:r>
            <a:endParaRPr lang="vi-VN"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slide(fromBottom)">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Kiểm tra 3, câu hỏi 3</a:t>
            </a:r>
            <a:endParaRPr lang="en-US"/>
          </a:p>
        </p:txBody>
      </p:sp>
      <p:sp>
        <p:nvSpPr>
          <p:cNvPr id="6041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vi-VN" b="1" dirty="0" smtClean="0"/>
              <a:t>Bạn phải căn hàng một đoạn văn mới như thế nào, sao cho văn bản được thụt lề cùng mức như văn bản trong khoản mục văn bản được đánh dấu đầu dòng ở bên trên? (Chọn một đáp án.)</a:t>
            </a:r>
            <a:endParaRPr lang="vi-VN" b="1" dirty="0"/>
          </a:p>
        </p:txBody>
      </p:sp>
      <p:sp>
        <p:nvSpPr>
          <p:cNvPr id="60420"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dirty="0" smtClean="0"/>
              <a:t>Kết thúc danh sách, rồi dùng nút thụt lề trên thước để sắp hàng bắt đầu một đoạn văn mới. </a:t>
            </a:r>
          </a:p>
          <a:p>
            <a:pPr marL="401638" indent="-401638">
              <a:spcBef>
                <a:spcPct val="20000"/>
              </a:spcBef>
              <a:spcAft>
                <a:spcPct val="75000"/>
              </a:spcAft>
              <a:buFontTx/>
              <a:buAutoNum type="arabicPeriod"/>
            </a:pPr>
            <a:r>
              <a:rPr lang="vi-VN" sz="2000" dirty="0" smtClean="0"/>
              <a:t>Thêm một khoản mục danh sách mới, rồi nhấn BACKSPACE để loại bỏ dấu đầu dòng. </a:t>
            </a:r>
          </a:p>
          <a:p>
            <a:pPr marL="401638" indent="-401638">
              <a:spcBef>
                <a:spcPct val="20000"/>
              </a:spcBef>
              <a:spcAft>
                <a:spcPct val="75000"/>
              </a:spcAft>
              <a:buFontTx/>
              <a:buAutoNum type="arabicPeriod"/>
            </a:pPr>
            <a:r>
              <a:rPr lang="vi-VN" sz="2000" dirty="0" smtClean="0"/>
              <a:t>Thêm một khoản mục danh sách mới, rồi nhấn BACKSPACE hai lần. </a:t>
            </a:r>
          </a:p>
          <a:p>
            <a:pPr marL="401638" indent="-401638">
              <a:spcBef>
                <a:spcPct val="20000"/>
              </a:spcBef>
              <a:spcAft>
                <a:spcPct val="75000"/>
              </a:spcAft>
              <a:buFontTx/>
              <a:buAutoNum type="arabicPeriod"/>
            </a:pPr>
            <a:r>
              <a:rPr lang="vi-VN" sz="2000" dirty="0" smtClean="0"/>
              <a:t>Thêm một khoản mục danh sách mới, rồi nhấn ENTER lần nữa. </a:t>
            </a:r>
            <a:endParaRPr lang="vi-VN"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lide(fromTop)">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Effect transition="in" filter="slide(fromLeft)">
                                      <p:cBhvr>
                                        <p:cTn id="12" dur="500"/>
                                        <p:tgtEl>
                                          <p:spTgt spid="604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0420">
                                            <p:txEl>
                                              <p:pRg st="1" end="1"/>
                                            </p:txEl>
                                          </p:spTgt>
                                        </p:tgtEl>
                                        <p:attrNameLst>
                                          <p:attrName>style.visibility</p:attrName>
                                        </p:attrNameLst>
                                      </p:cBhvr>
                                      <p:to>
                                        <p:strVal val="visible"/>
                                      </p:to>
                                    </p:set>
                                    <p:animEffect transition="in" filter="slide(fromLeft)">
                                      <p:cBhvr>
                                        <p:cTn id="17" dur="500"/>
                                        <p:tgtEl>
                                          <p:spTgt spid="604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60420">
                                            <p:txEl>
                                              <p:pRg st="2" end="2"/>
                                            </p:txEl>
                                          </p:spTgt>
                                        </p:tgtEl>
                                        <p:attrNameLst>
                                          <p:attrName>style.visibility</p:attrName>
                                        </p:attrNameLst>
                                      </p:cBhvr>
                                      <p:to>
                                        <p:strVal val="visible"/>
                                      </p:to>
                                    </p:set>
                                    <p:animEffect transition="in" filter="slide(fromLeft)">
                                      <p:cBhvr>
                                        <p:cTn id="22" dur="500"/>
                                        <p:tgtEl>
                                          <p:spTgt spid="604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60420">
                                            <p:txEl>
                                              <p:pRg st="3" end="3"/>
                                            </p:txEl>
                                          </p:spTgt>
                                        </p:tgtEl>
                                        <p:attrNameLst>
                                          <p:attrName>style.visibility</p:attrName>
                                        </p:attrNameLst>
                                      </p:cBhvr>
                                      <p:to>
                                        <p:strVal val="visible"/>
                                      </p:to>
                                    </p:set>
                                    <p:animEffect transition="in" filter="slide(fromLeft)">
                                      <p:cBhvr>
                                        <p:cTn id="27" dur="500"/>
                                        <p:tgtEl>
                                          <p:spTgt spid="604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advAuto="0"/>
      <p:bldP spid="60420"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Kiểm tra 3, câu hỏi 3</a:t>
            </a:r>
            <a:r>
              <a:rPr lang="en-US"/>
              <a:t>: </a:t>
            </a:r>
            <a:r>
              <a:rPr lang="en-US" smtClean="0"/>
              <a:t>Trả lời</a:t>
            </a:r>
            <a:endParaRPr lang="en-US"/>
          </a:p>
        </p:txBody>
      </p:sp>
      <p:sp>
        <p:nvSpPr>
          <p:cNvPr id="62467" name="Rectangle 3"/>
          <p:cNvSpPr>
            <a:spLocks noGrp="1" noChangeArrowheads="1"/>
          </p:cNvSpPr>
          <p:nvPr>
            <p:ph sz="half" idx="2"/>
          </p:nvPr>
        </p:nvSpPr>
        <p:spPr>
          <a:xfrm>
            <a:off x="261938" y="877888"/>
            <a:ext cx="8350250" cy="703262"/>
          </a:xfrm>
        </p:spPr>
        <p:txBody>
          <a:bodyPr/>
          <a:lstStyle/>
          <a:p>
            <a:pPr marL="401638" indent="-401638">
              <a:spcAft>
                <a:spcPct val="75000"/>
              </a:spcAft>
            </a:pPr>
            <a:r>
              <a:rPr lang="vi-VN" dirty="0" smtClean="0"/>
              <a:t>Thêm một khoản mục danh sách mới, rồi nhấn BACKSPACE để loại bỏ dấu đầu dòng. </a:t>
            </a:r>
          </a:p>
          <a:p>
            <a:pPr marL="401638" indent="-401638">
              <a:spcAft>
                <a:spcPct val="75000"/>
              </a:spcAft>
            </a:pPr>
            <a:endParaRPr lang="en-US" dirty="0"/>
          </a:p>
        </p:txBody>
      </p:sp>
      <p:sp>
        <p:nvSpPr>
          <p:cNvPr id="6246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en-US" sz="2000" dirty="0" err="1" smtClean="0"/>
              <a:t>Đây</a:t>
            </a:r>
            <a:r>
              <a:rPr lang="en-US" sz="2000" dirty="0" smtClean="0"/>
              <a:t> là </a:t>
            </a:r>
            <a:r>
              <a:rPr lang="en-US" sz="2000" dirty="0" err="1" smtClean="0"/>
              <a:t>một</a:t>
            </a:r>
            <a:r>
              <a:rPr lang="en-US" sz="2000" dirty="0" smtClean="0"/>
              <a:t> </a:t>
            </a:r>
            <a:r>
              <a:rPr lang="en-US" sz="2000" dirty="0" err="1" smtClean="0"/>
              <a:t>cách</a:t>
            </a:r>
            <a:r>
              <a:rPr lang="en-US" sz="2000" dirty="0" smtClean="0"/>
              <a:t> </a:t>
            </a:r>
            <a:r>
              <a:rPr lang="en-US" sz="2000" dirty="0" err="1" smtClean="0"/>
              <a:t>dê</a:t>
            </a:r>
            <a:r>
              <a:rPr lang="en-US" sz="2000" dirty="0" smtClean="0"/>
              <a:t>̃ </a:t>
            </a:r>
            <a:r>
              <a:rPr lang="en-US" sz="2000" dirty="0" err="1" smtClean="0"/>
              <a:t>nhất</a:t>
            </a:r>
            <a:r>
              <a:rPr lang="en-US" sz="2000" dirty="0" smtClean="0"/>
              <a:t> </a:t>
            </a:r>
            <a:r>
              <a:rPr lang="en-US" sz="2000" dirty="0" err="1" smtClean="0"/>
              <a:t>đê</a:t>
            </a:r>
            <a:r>
              <a:rPr lang="en-US" sz="2000" dirty="0" smtClean="0"/>
              <a:t>̉ </a:t>
            </a:r>
            <a:r>
              <a:rPr lang="en-US" sz="2000" dirty="0" err="1" smtClean="0"/>
              <a:t>đạt</a:t>
            </a:r>
            <a:r>
              <a:rPr lang="en-US" sz="2000" dirty="0" smtClean="0"/>
              <a:t> </a:t>
            </a:r>
            <a:r>
              <a:rPr lang="en-US" sz="2000" dirty="0" err="1" smtClean="0"/>
              <a:t>được</a:t>
            </a:r>
            <a:r>
              <a:rPr lang="en-US" sz="2000" dirty="0" smtClean="0"/>
              <a:t> </a:t>
            </a:r>
            <a:r>
              <a:rPr lang="en-US" sz="2000" dirty="0" err="1" smtClean="0"/>
              <a:t>đoạn</a:t>
            </a:r>
            <a:r>
              <a:rPr lang="en-US" sz="2000" dirty="0" smtClean="0"/>
              <a:t> </a:t>
            </a:r>
            <a:r>
              <a:rPr lang="en-US" sz="2000" dirty="0" err="1" smtClean="0"/>
              <a:t>văn</a:t>
            </a:r>
            <a:r>
              <a:rPr lang="en-US" sz="2000" dirty="0" smtClean="0"/>
              <a:t> </a:t>
            </a:r>
            <a:r>
              <a:rPr lang="en-US" sz="2000" dirty="0" err="1" smtClean="0"/>
              <a:t>thụt</a:t>
            </a:r>
            <a:r>
              <a:rPr lang="en-US" sz="2000" dirty="0" smtClean="0"/>
              <a:t> </a:t>
            </a:r>
            <a:r>
              <a:rPr lang="en-US" sz="2000" dirty="0" err="1" smtClean="0"/>
              <a:t>lê</a:t>
            </a:r>
            <a:r>
              <a:rPr lang="en-US" sz="2000" dirty="0" smtClean="0"/>
              <a:t>̀.</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 fill="hold"/>
                                        <p:tgtEl>
                                          <p:spTgt spid="62467"/>
                                        </p:tgtEl>
                                        <p:attrNameLst>
                                          <p:attrName>ppt_w</p:attrName>
                                        </p:attrNameLst>
                                      </p:cBhvr>
                                      <p:tavLst>
                                        <p:tav tm="0">
                                          <p:val>
                                            <p:fltVal val="0"/>
                                          </p:val>
                                        </p:tav>
                                        <p:tav tm="100000">
                                          <p:val>
                                            <p:strVal val="#ppt_w"/>
                                          </p:val>
                                        </p:tav>
                                      </p:tavLst>
                                    </p:anim>
                                    <p:anim calcmode="lin" valueType="num">
                                      <p:cBhvr>
                                        <p:cTn id="8" dur="500" fill="hold"/>
                                        <p:tgtEl>
                                          <p:spTgt spid="624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2468"/>
                                        </p:tgtEl>
                                        <p:attrNameLst>
                                          <p:attrName>style.visibility</p:attrName>
                                        </p:attrNameLst>
                                      </p:cBhvr>
                                      <p:to>
                                        <p:strVal val="visible"/>
                                      </p:to>
                                    </p:set>
                                    <p:animEffect transition="in" filter="slide(fromBottom)">
                                      <p:cBhvr>
                                        <p:cTn id="13"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p:txBody>
          <a:bodyPr/>
          <a:lstStyle/>
          <a:p>
            <a:r>
              <a:rPr lang="en-US" dirty="0" err="1" smtClean="0"/>
              <a:t>Bài</a:t>
            </a:r>
            <a:r>
              <a:rPr lang="en-US" dirty="0" smtClean="0"/>
              <a:t> 4</a:t>
            </a:r>
            <a:endParaRPr lang="en-US" dirty="0"/>
          </a:p>
        </p:txBody>
      </p:sp>
      <p:sp>
        <p:nvSpPr>
          <p:cNvPr id="199683" name="Rectangle 3"/>
          <p:cNvSpPr>
            <a:spLocks noGrp="1" noChangeArrowheads="1"/>
          </p:cNvSpPr>
          <p:nvPr>
            <p:ph type="subTitle" idx="1"/>
          </p:nvPr>
        </p:nvSpPr>
        <p:spPr/>
        <p:txBody>
          <a:bodyPr/>
          <a:lstStyle/>
          <a:p>
            <a:r>
              <a:rPr lang="en-US" b="1" smtClean="0"/>
              <a:t>Thêm hiệu ứng đường viền, đổ bóng hoặc tô</a:t>
            </a:r>
            <a:endParaRPr lang="en-US" b="1"/>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99682"/>
                                        </p:tgtEl>
                                        <p:attrNameLst>
                                          <p:attrName>style.visibility</p:attrName>
                                        </p:attrNameLst>
                                      </p:cBhvr>
                                      <p:to>
                                        <p:strVal val="visible"/>
                                      </p:to>
                                    </p:set>
                                    <p:anim calcmode="lin" valueType="num">
                                      <p:cBhvr>
                                        <p:cTn id="7" dur="500" fill="hold"/>
                                        <p:tgtEl>
                                          <p:spTgt spid="199682"/>
                                        </p:tgtEl>
                                        <p:attrNameLst>
                                          <p:attrName>ppt_w</p:attrName>
                                        </p:attrNameLst>
                                      </p:cBhvr>
                                      <p:tavLst>
                                        <p:tav tm="0">
                                          <p:val>
                                            <p:fltVal val="0"/>
                                          </p:val>
                                        </p:tav>
                                        <p:tav tm="100000">
                                          <p:val>
                                            <p:strVal val="#ppt_w"/>
                                          </p:val>
                                        </p:tav>
                                      </p:tavLst>
                                    </p:anim>
                                    <p:anim calcmode="lin" valueType="num">
                                      <p:cBhvr>
                                        <p:cTn id="8" dur="500" fill="hold"/>
                                        <p:tgtEl>
                                          <p:spTgt spid="19968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99683">
                                            <p:txEl>
                                              <p:pRg st="0" end="0"/>
                                            </p:txEl>
                                          </p:spTgt>
                                        </p:tgtEl>
                                        <p:attrNameLst>
                                          <p:attrName>style.visibility</p:attrName>
                                        </p:attrNameLst>
                                      </p:cBhvr>
                                      <p:to>
                                        <p:strVal val="visible"/>
                                      </p:to>
                                    </p:set>
                                    <p:animEffect transition="in" filter="slide(fromBottom)">
                                      <p:cBhvr>
                                        <p:cTn id="12" dur="500"/>
                                        <p:tgtEl>
                                          <p:spTgt spid="199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autoUpdateAnimBg="0"/>
      <p:bldP spid="199683" grpId="0" build="p" autoUpdateAnimBg="0" advAuto="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238125" y="71438"/>
            <a:ext cx="8644618" cy="609600"/>
          </a:xfrm>
        </p:spPr>
        <p:txBody>
          <a:bodyPr/>
          <a:lstStyle/>
          <a:p>
            <a:r>
              <a:rPr lang="en-US" smtClean="0"/>
              <a:t>Thêm hiệu ứng đường viền, đổ bóng hoặc tô</a:t>
            </a:r>
            <a:endParaRPr lang="en-US"/>
          </a:p>
        </p:txBody>
      </p:sp>
      <p:sp>
        <p:nvSpPr>
          <p:cNvPr id="465923" name="Rectangle 3"/>
          <p:cNvSpPr>
            <a:spLocks noGrp="1" noChangeArrowheads="1"/>
          </p:cNvSpPr>
          <p:nvPr>
            <p:ph type="body" sz="half" idx="2"/>
          </p:nvPr>
        </p:nvSpPr>
        <p:spPr>
          <a:xfrm>
            <a:off x="3562350" y="1193800"/>
            <a:ext cx="5029200" cy="4416425"/>
          </a:xfrm>
        </p:spPr>
        <p:txBody>
          <a:bodyPr/>
          <a:lstStyle/>
          <a:p>
            <a:pPr marL="0" indent="0">
              <a:spcAft>
                <a:spcPct val="75000"/>
              </a:spcAft>
            </a:pPr>
            <a:r>
              <a:rPr lang="vi-VN" sz="2400" dirty="0" smtClean="0"/>
              <a:t>Hiệu ứng đường viền, đổ bóng và tô trang trí không phải chỉ dành cho bản tin kỳ nghỉ. Word cung cấp một phạm vi các tùy chọn để tạo khung và nhấn mạnh văn bản, bảng và ô bảng, đồ họa và toàn bộ các trang. </a:t>
            </a:r>
          </a:p>
          <a:p>
            <a:pPr marL="0" indent="0">
              <a:spcAft>
                <a:spcPct val="75000"/>
              </a:spcAft>
            </a:pPr>
            <a:r>
              <a:rPr lang="vi-VN" sz="2400" dirty="0" smtClean="0"/>
              <a:t>Bài học này giới thiệu các tùy chọn tạo-sẵn và tùy chỉnh được cũng như cho thấy cách cơ bản để thêm chúng vào tài liệu của bạn.</a:t>
            </a:r>
            <a:endParaRPr lang="vi-VN" sz="2400" b="1" dirty="0">
              <a:solidFill>
                <a:srgbClr val="FF0000"/>
              </a:solidFill>
            </a:endParaRPr>
          </a:p>
        </p:txBody>
      </p:sp>
      <p:sp>
        <p:nvSpPr>
          <p:cNvPr id="465925" name="Text Box 5"/>
          <p:cNvSpPr txBox="1">
            <a:spLocks noChangeArrowheads="1"/>
          </p:cNvSpPr>
          <p:nvPr/>
        </p:nvSpPr>
        <p:spPr bwMode="auto">
          <a:xfrm>
            <a:off x="309563" y="4173538"/>
            <a:ext cx="3043237" cy="1015663"/>
          </a:xfrm>
          <a:prstGeom prst="rect">
            <a:avLst/>
          </a:prstGeom>
          <a:noFill/>
          <a:ln w="9525">
            <a:noFill/>
            <a:miter lim="800000"/>
            <a:headEnd/>
            <a:tailEnd/>
          </a:ln>
          <a:effectLst/>
        </p:spPr>
        <p:txBody>
          <a:bodyPr>
            <a:spAutoFit/>
          </a:bodyPr>
          <a:lstStyle/>
          <a:p>
            <a:pPr>
              <a:spcBef>
                <a:spcPct val="50000"/>
              </a:spcBef>
              <a:spcAft>
                <a:spcPct val="0"/>
              </a:spcAft>
            </a:pPr>
            <a:r>
              <a:rPr lang="vi-VN" sz="2000" dirty="0" smtClean="0">
                <a:solidFill>
                  <a:srgbClr val="FFFFCC"/>
                </a:solidFill>
              </a:rPr>
              <a:t>Viền trang trang trí và đồ họa với cách tô tăng/giảm</a:t>
            </a:r>
            <a:endParaRPr lang="vi-VN" sz="2000" dirty="0">
              <a:solidFill>
                <a:srgbClr val="FFFFCC"/>
              </a:solidFill>
            </a:endParaRPr>
          </a:p>
        </p:txBody>
      </p:sp>
      <p:pic>
        <p:nvPicPr>
          <p:cNvPr id="465927" name="Picture 7" descr="Document containing a page border and a graphic with a gradient fill"/>
          <p:cNvPicPr>
            <a:picLocks noGrp="1" noChangeAspect="1" noChangeArrowheads="1"/>
          </p:cNvPicPr>
          <p:nvPr>
            <p:ph sz="half" idx="1"/>
          </p:nvPr>
        </p:nvPicPr>
        <p:blipFill>
          <a:blip r:embed="rId3"/>
          <a:srcRect/>
          <a:stretch>
            <a:fillRect/>
          </a:stretch>
        </p:blipFill>
        <p:spPr>
          <a:xfrm>
            <a:off x="358775" y="1285875"/>
            <a:ext cx="2886075" cy="2762250"/>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65927"/>
                                        </p:tgtEl>
                                        <p:attrNameLst>
                                          <p:attrName>style.visibility</p:attrName>
                                        </p:attrNameLst>
                                      </p:cBhvr>
                                      <p:to>
                                        <p:strVal val="visible"/>
                                      </p:to>
                                    </p:set>
                                    <p:animEffect transition="in" filter="slide(fromTop)">
                                      <p:cBhvr>
                                        <p:cTn id="7" dur="500"/>
                                        <p:tgtEl>
                                          <p:spTgt spid="465927"/>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465925"/>
                                        </p:tgtEl>
                                        <p:attrNameLst>
                                          <p:attrName>style.visibility</p:attrName>
                                        </p:attrNameLst>
                                      </p:cBhvr>
                                      <p:to>
                                        <p:strVal val="visible"/>
                                      </p:to>
                                    </p:set>
                                    <p:animEffect transition="in" filter="slide(fromTop)">
                                      <p:cBhvr>
                                        <p:cTn id="11" dur="500"/>
                                        <p:tgtEl>
                                          <p:spTgt spid="46592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465923">
                                            <p:txEl>
                                              <p:pRg st="0" end="0"/>
                                            </p:txEl>
                                          </p:spTgt>
                                        </p:tgtEl>
                                        <p:attrNameLst>
                                          <p:attrName>style.visibility</p:attrName>
                                        </p:attrNameLst>
                                      </p:cBhvr>
                                      <p:to>
                                        <p:strVal val="visible"/>
                                      </p:to>
                                    </p:set>
                                    <p:animEffect transition="in" filter="slide(fromLeft)">
                                      <p:cBhvr>
                                        <p:cTn id="16" dur="500"/>
                                        <p:tgtEl>
                                          <p:spTgt spid="46592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465923">
                                            <p:txEl>
                                              <p:pRg st="1" end="1"/>
                                            </p:txEl>
                                          </p:spTgt>
                                        </p:tgtEl>
                                        <p:attrNameLst>
                                          <p:attrName>style.visibility</p:attrName>
                                        </p:attrNameLst>
                                      </p:cBhvr>
                                      <p:to>
                                        <p:strVal val="visible"/>
                                      </p:to>
                                    </p:set>
                                    <p:animEffect transition="in" filter="slide(fromLeft)">
                                      <p:cBhvr>
                                        <p:cTn id="21" dur="500"/>
                                        <p:tgtEl>
                                          <p:spTgt spid="465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autoUpdateAnimBg="0"/>
      <p:bldP spid="465925"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n-US" smtClean="0"/>
              <a:t>Viền trang</a:t>
            </a:r>
            <a:endParaRPr lang="en-US"/>
          </a:p>
        </p:txBody>
      </p:sp>
      <p:sp>
        <p:nvSpPr>
          <p:cNvPr id="467971" name="Rectangle 3"/>
          <p:cNvSpPr>
            <a:spLocks noGrp="1" noChangeArrowheads="1"/>
          </p:cNvSpPr>
          <p:nvPr>
            <p:ph type="body" sz="half" idx="2"/>
          </p:nvPr>
        </p:nvSpPr>
        <p:spPr>
          <a:xfrm>
            <a:off x="3576638" y="1187450"/>
            <a:ext cx="5162550" cy="3602038"/>
          </a:xfrm>
        </p:spPr>
        <p:txBody>
          <a:bodyPr/>
          <a:lstStyle/>
          <a:p>
            <a:pPr marL="0" indent="0">
              <a:spcAft>
                <a:spcPct val="75000"/>
              </a:spcAft>
            </a:pPr>
            <a:r>
              <a:rPr lang="vi-VN" sz="2400" dirty="0" smtClean="0"/>
              <a:t>Bạn có thể thêm đường viền toàn bộ hoặc một phần cho mọi phần của trang bất kì trong một tài liệu. Word cung cấp đa dạng các đường viền cài-sẵn, từ thiết thực cho đến lạ mắt.</a:t>
            </a:r>
          </a:p>
          <a:p>
            <a:pPr marL="0" indent="0">
              <a:spcAft>
                <a:spcPct val="75000"/>
              </a:spcAft>
            </a:pPr>
            <a:endParaRPr lang="vi-VN" sz="2400" dirty="0"/>
          </a:p>
        </p:txBody>
      </p:sp>
      <p:sp>
        <p:nvSpPr>
          <p:cNvPr id="467972" name="Text Box 4"/>
          <p:cNvSpPr txBox="1">
            <a:spLocks noChangeArrowheads="1"/>
          </p:cNvSpPr>
          <p:nvPr/>
        </p:nvSpPr>
        <p:spPr bwMode="auto">
          <a:xfrm>
            <a:off x="309563" y="4152900"/>
            <a:ext cx="3043237" cy="707886"/>
          </a:xfrm>
          <a:prstGeom prst="rect">
            <a:avLst/>
          </a:prstGeom>
          <a:noFill/>
          <a:ln w="9525">
            <a:noFill/>
            <a:miter lim="800000"/>
            <a:headEnd/>
            <a:tailEnd/>
          </a:ln>
          <a:effectLst/>
        </p:spPr>
        <p:txBody>
          <a:bodyPr>
            <a:spAutoFit/>
          </a:bodyPr>
          <a:lstStyle/>
          <a:p>
            <a:pPr>
              <a:spcBef>
                <a:spcPct val="50000"/>
              </a:spcBef>
              <a:spcAft>
                <a:spcPct val="0"/>
              </a:spcAft>
            </a:pPr>
            <a:r>
              <a:rPr lang="en-US" sz="2000" smtClean="0">
                <a:solidFill>
                  <a:srgbClr val="FFFFCC"/>
                </a:solidFill>
              </a:rPr>
              <a:t>Tài liệu với đường viền trang đồ họa</a:t>
            </a:r>
            <a:endParaRPr lang="en-US" sz="2000">
              <a:solidFill>
                <a:srgbClr val="FFFFCC"/>
              </a:solidFill>
            </a:endParaRPr>
          </a:p>
        </p:txBody>
      </p:sp>
      <p:pic>
        <p:nvPicPr>
          <p:cNvPr id="467976" name="Picture 8" descr="Document with a decorative page border"/>
          <p:cNvPicPr>
            <a:picLocks noGrp="1" noChangeAspect="1" noChangeArrowheads="1"/>
          </p:cNvPicPr>
          <p:nvPr>
            <p:ph sz="half" idx="1"/>
          </p:nvPr>
        </p:nvPicPr>
        <p:blipFill>
          <a:blip r:embed="rId3"/>
          <a:srcRect/>
          <a:stretch>
            <a:fillRect/>
          </a:stretch>
        </p:blipFill>
        <p:spPr>
          <a:xfrm>
            <a:off x="358775" y="1285875"/>
            <a:ext cx="2886075" cy="2762250"/>
          </a:xfrm>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67976"/>
                                        </p:tgtEl>
                                        <p:attrNameLst>
                                          <p:attrName>style.visibility</p:attrName>
                                        </p:attrNameLst>
                                      </p:cBhvr>
                                      <p:to>
                                        <p:strVal val="visible"/>
                                      </p:to>
                                    </p:set>
                                    <p:animEffect transition="in" filter="slide(fromTop)">
                                      <p:cBhvr>
                                        <p:cTn id="7" dur="500"/>
                                        <p:tgtEl>
                                          <p:spTgt spid="467976"/>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467972"/>
                                        </p:tgtEl>
                                        <p:attrNameLst>
                                          <p:attrName>style.visibility</p:attrName>
                                        </p:attrNameLst>
                                      </p:cBhvr>
                                      <p:to>
                                        <p:strVal val="visible"/>
                                      </p:to>
                                    </p:set>
                                    <p:animEffect transition="in" filter="slide(fromTop)">
                                      <p:cBhvr>
                                        <p:cTn id="11" dur="500"/>
                                        <p:tgtEl>
                                          <p:spTgt spid="46797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467971">
                                            <p:txEl>
                                              <p:pRg st="0" end="0"/>
                                            </p:txEl>
                                          </p:spTgt>
                                        </p:tgtEl>
                                        <p:attrNameLst>
                                          <p:attrName>style.visibility</p:attrName>
                                        </p:attrNameLst>
                                      </p:cBhvr>
                                      <p:to>
                                        <p:strVal val="visible"/>
                                      </p:to>
                                    </p:set>
                                    <p:animEffect transition="in" filter="slide(fromLeft)">
                                      <p:cBhvr>
                                        <p:cTn id="16" dur="500"/>
                                        <p:tgtEl>
                                          <p:spTgt spid="467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71" grpId="0" build="p" autoUpdateAnimBg="0"/>
      <p:bldP spid="46797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srcRect/>
          <a:stretch>
            <a:fillRect/>
          </a:stretch>
        </p:blipFill>
        <p:spPr bwMode="auto">
          <a:xfrm>
            <a:off x="236539" y="904263"/>
            <a:ext cx="5716586" cy="2915874"/>
          </a:xfrm>
          <a:prstGeom prst="rect">
            <a:avLst/>
          </a:prstGeom>
          <a:noFill/>
          <a:ln w="9525">
            <a:noFill/>
            <a:miter lim="800000"/>
            <a:headEnd/>
            <a:tailEnd/>
          </a:ln>
          <a:effectLst/>
        </p:spPr>
      </p:pic>
      <p:sp>
        <p:nvSpPr>
          <p:cNvPr id="23554" name="Rectangle 2"/>
          <p:cNvSpPr>
            <a:spLocks noGrp="1" noChangeArrowheads="1"/>
          </p:cNvSpPr>
          <p:nvPr>
            <p:ph type="title"/>
          </p:nvPr>
        </p:nvSpPr>
        <p:spPr>
          <a:xfrm>
            <a:off x="268288" y="73025"/>
            <a:ext cx="8027987" cy="614363"/>
          </a:xfrm>
        </p:spPr>
        <p:txBody>
          <a:bodyPr/>
          <a:lstStyle/>
          <a:p>
            <a:r>
              <a:rPr lang="vi-VN" smtClean="0"/>
              <a:t>Làm quen với Ruy-băng</a:t>
            </a:r>
            <a:endParaRPr lang="vi-VN"/>
          </a:p>
        </p:txBody>
      </p:sp>
      <p:sp>
        <p:nvSpPr>
          <p:cNvPr id="23555" name="Rectangle 3"/>
          <p:cNvSpPr>
            <a:spLocks noChangeArrowheads="1"/>
          </p:cNvSpPr>
          <p:nvPr/>
        </p:nvSpPr>
        <p:spPr bwMode="auto">
          <a:xfrm>
            <a:off x="6119813" y="839788"/>
            <a:ext cx="2744787" cy="2960687"/>
          </a:xfrm>
          <a:prstGeom prst="rect">
            <a:avLst/>
          </a:prstGeom>
          <a:noFill/>
          <a:ln w="9525">
            <a:noFill/>
            <a:miter lim="800000"/>
            <a:headEnd/>
            <a:tailEnd/>
          </a:ln>
          <a:effectLst/>
        </p:spPr>
        <p:txBody>
          <a:bodyPr/>
          <a:lstStyle/>
          <a:p>
            <a:pPr>
              <a:spcBef>
                <a:spcPct val="20000"/>
              </a:spcBef>
              <a:spcAft>
                <a:spcPct val="75000"/>
              </a:spcAft>
            </a:pPr>
            <a:r>
              <a:rPr lang="vi-VN" sz="2000" smtClean="0"/>
              <a:t>Khi bạn mở Word 2007, điều đầu tiên bạn nhìn thấy là Ruy-băng, vùng trải dài trên đỉnh của Word.</a:t>
            </a:r>
            <a:endParaRPr lang="vi-VN" sz="2000"/>
          </a:p>
        </p:txBody>
      </p:sp>
      <p:sp>
        <p:nvSpPr>
          <p:cNvPr id="23557" name="Rectangle 5"/>
          <p:cNvSpPr>
            <a:spLocks noChangeArrowheads="1"/>
          </p:cNvSpPr>
          <p:nvPr/>
        </p:nvSpPr>
        <p:spPr bwMode="auto">
          <a:xfrm>
            <a:off x="268288" y="3994150"/>
            <a:ext cx="5741987" cy="1957388"/>
          </a:xfrm>
          <a:prstGeom prst="rect">
            <a:avLst/>
          </a:prstGeom>
          <a:noFill/>
          <a:ln w="9525">
            <a:noFill/>
            <a:miter lim="800000"/>
            <a:headEnd/>
            <a:tailEnd/>
          </a:ln>
          <a:effectLst/>
        </p:spPr>
        <p:txBody>
          <a:bodyPr/>
          <a:lstStyle/>
          <a:p>
            <a:pPr>
              <a:spcBef>
                <a:spcPct val="20000"/>
              </a:spcBef>
              <a:spcAft>
                <a:spcPct val="75000"/>
              </a:spcAft>
            </a:pPr>
            <a:r>
              <a:rPr lang="vi-VN" dirty="0" smtClean="0">
                <a:solidFill>
                  <a:srgbClr val="FFCC00"/>
                </a:solidFill>
              </a:rPr>
              <a:t>Ruy-băng đưa những lệnh phổ biến nhất lên trước, do vậy bạn không cần phải tìm kiếm trong những phần khác nhau của chương trình những thứ bạn luôn luôn làm. </a:t>
            </a:r>
          </a:p>
          <a:p>
            <a:pPr>
              <a:spcBef>
                <a:spcPct val="20000"/>
              </a:spcBef>
              <a:spcAft>
                <a:spcPct val="75000"/>
              </a:spcAft>
            </a:pPr>
            <a:r>
              <a:rPr lang="vi-VN" dirty="0" smtClean="0">
                <a:solidFill>
                  <a:srgbClr val="FFCC00"/>
                </a:solidFill>
              </a:rPr>
              <a:t>Điều này khiến cho công việc của bạn trở nên dễ và nhanh hơn. </a:t>
            </a:r>
            <a:endParaRPr lang="vi-VN" dirty="0">
              <a:solidFill>
                <a:srgbClr val="FFCC00"/>
              </a:solidFill>
            </a:endParaRPr>
          </a:p>
        </p:txBody>
      </p:sp>
      <p:sp>
        <p:nvSpPr>
          <p:cNvPr id="2355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9" name="TextBox 8"/>
          <p:cNvSpPr txBox="1"/>
          <p:nvPr/>
        </p:nvSpPr>
        <p:spPr>
          <a:xfrm>
            <a:off x="830034" y="1266825"/>
            <a:ext cx="789759" cy="215444"/>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Trang đầu</a:t>
            </a:r>
            <a:endParaRPr lang="vi-VN"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19" name="TextBox 18"/>
          <p:cNvSpPr txBox="1"/>
          <p:nvPr/>
        </p:nvSpPr>
        <p:spPr>
          <a:xfrm>
            <a:off x="1952625" y="2105025"/>
            <a:ext cx="6286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Phông</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20" name="TextBox 19"/>
          <p:cNvSpPr txBox="1"/>
          <p:nvPr/>
        </p:nvSpPr>
        <p:spPr>
          <a:xfrm>
            <a:off x="4419600" y="2105025"/>
            <a:ext cx="7429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Đoạn văn</a:t>
            </a:r>
            <a:endParaRPr lang="en-US" sz="90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Top)">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557">
                                            <p:txEl>
                                              <p:pRg st="0" end="0"/>
                                            </p:txEl>
                                          </p:spTgt>
                                        </p:tgtEl>
                                        <p:attrNameLst>
                                          <p:attrName>style.visibility</p:attrName>
                                        </p:attrNameLst>
                                      </p:cBhvr>
                                      <p:to>
                                        <p:strVal val="visible"/>
                                      </p:to>
                                    </p:set>
                                    <p:animEffect transition="in" filter="slide(fromLeft)">
                                      <p:cBhvr>
                                        <p:cTn id="12" dur="500"/>
                                        <p:tgtEl>
                                          <p:spTgt spid="235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557">
                                            <p:txEl>
                                              <p:pRg st="1" end="1"/>
                                            </p:txEl>
                                          </p:spTgt>
                                        </p:tgtEl>
                                        <p:attrNameLst>
                                          <p:attrName>style.visibility</p:attrName>
                                        </p:attrNameLst>
                                      </p:cBhvr>
                                      <p:to>
                                        <p:strVal val="visible"/>
                                      </p:to>
                                    </p:set>
                                    <p:animEffect transition="in" filter="slide(fromLeft)">
                                      <p:cBhvr>
                                        <p:cTn id="17"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2930" name="Picture 2"/>
          <p:cNvPicPr>
            <a:picLocks noChangeAspect="1" noChangeArrowheads="1"/>
          </p:cNvPicPr>
          <p:nvPr/>
        </p:nvPicPr>
        <p:blipFill>
          <a:blip r:embed="rId3"/>
          <a:srcRect/>
          <a:stretch>
            <a:fillRect/>
          </a:stretch>
        </p:blipFill>
        <p:spPr bwMode="auto">
          <a:xfrm>
            <a:off x="407989" y="951918"/>
            <a:ext cx="5564186" cy="2858664"/>
          </a:xfrm>
          <a:prstGeom prst="rect">
            <a:avLst/>
          </a:prstGeom>
          <a:noFill/>
          <a:ln w="9525">
            <a:noFill/>
            <a:miter lim="800000"/>
            <a:headEnd/>
            <a:tailEnd/>
          </a:ln>
          <a:effectLst/>
        </p:spPr>
      </p:pic>
      <p:sp>
        <p:nvSpPr>
          <p:cNvPr id="546818" name="Rectangle 2"/>
          <p:cNvSpPr>
            <a:spLocks noGrp="1" noChangeArrowheads="1"/>
          </p:cNvSpPr>
          <p:nvPr>
            <p:ph type="title"/>
          </p:nvPr>
        </p:nvSpPr>
        <p:spPr/>
        <p:txBody>
          <a:bodyPr/>
          <a:lstStyle/>
          <a:p>
            <a:r>
              <a:rPr lang="en-US" smtClean="0"/>
              <a:t>Viền trang</a:t>
            </a:r>
            <a:endParaRPr lang="en-US"/>
          </a:p>
        </p:txBody>
      </p:sp>
      <p:sp>
        <p:nvSpPr>
          <p:cNvPr id="546819" name="Rectangle 3"/>
          <p:cNvSpPr>
            <a:spLocks noGrp="1" noChangeArrowheads="1"/>
          </p:cNvSpPr>
          <p:nvPr>
            <p:ph type="body" sz="half" idx="2"/>
          </p:nvPr>
        </p:nvSpPr>
        <p:spPr>
          <a:xfrm>
            <a:off x="6188148" y="1187450"/>
            <a:ext cx="2551039" cy="1082675"/>
          </a:xfrm>
        </p:spPr>
        <p:txBody>
          <a:bodyPr/>
          <a:lstStyle/>
          <a:p>
            <a:pPr marL="0" indent="0">
              <a:spcAft>
                <a:spcPct val="75000"/>
              </a:spcAft>
            </a:pPr>
            <a:r>
              <a:rPr lang="en-US" sz="2400" smtClean="0"/>
              <a:t>Bạn có thể chọn:</a:t>
            </a:r>
            <a:endParaRPr lang="en-US" sz="2400"/>
          </a:p>
          <a:p>
            <a:pPr marL="0" indent="0">
              <a:spcAft>
                <a:spcPct val="75000"/>
              </a:spcAft>
            </a:pPr>
            <a:endParaRPr lang="en-US" sz="2400"/>
          </a:p>
        </p:txBody>
      </p:sp>
      <p:sp>
        <p:nvSpPr>
          <p:cNvPr id="546820" name="Text Box 4"/>
          <p:cNvSpPr txBox="1">
            <a:spLocks noChangeArrowheads="1"/>
          </p:cNvSpPr>
          <p:nvPr/>
        </p:nvSpPr>
        <p:spPr bwMode="auto">
          <a:xfrm>
            <a:off x="267031" y="3950873"/>
            <a:ext cx="6601600" cy="2034403"/>
          </a:xfrm>
          <a:prstGeom prst="rect">
            <a:avLst/>
          </a:prstGeom>
          <a:noFill/>
          <a:ln w="9525">
            <a:noFill/>
            <a:miter lim="800000"/>
            <a:headEnd/>
            <a:tailEnd/>
          </a:ln>
          <a:effectLst/>
        </p:spPr>
        <p:txBody>
          <a:bodyPr wrap="square">
            <a:spAutoFit/>
          </a:bodyPr>
          <a:lstStyle/>
          <a:p>
            <a:pPr marL="228600" indent="-228600">
              <a:spcAft>
                <a:spcPct val="45000"/>
              </a:spcAft>
              <a:buFontTx/>
              <a:buChar char="•"/>
            </a:pPr>
            <a:r>
              <a:rPr lang="vi-VN" dirty="0" smtClean="0">
                <a:solidFill>
                  <a:srgbClr val="FFCC00"/>
                </a:solidFill>
              </a:rPr>
              <a:t>Loại của đường viền toàn bộ, từ một hộp đơn giản cho đến đổ bóng rồi 3-Chiều cho đến một kiểu tùy chỉnh. </a:t>
            </a:r>
          </a:p>
          <a:p>
            <a:pPr marL="228600" indent="-228600">
              <a:spcAft>
                <a:spcPct val="45000"/>
              </a:spcAft>
              <a:buFontTx/>
              <a:buChar char="•"/>
            </a:pPr>
            <a:r>
              <a:rPr lang="vi-VN" dirty="0" smtClean="0">
                <a:solidFill>
                  <a:srgbClr val="FFCC00"/>
                </a:solidFill>
              </a:rPr>
              <a:t>Kiểu, màu và độ dày của đường.</a:t>
            </a:r>
          </a:p>
          <a:p>
            <a:pPr marL="228600" indent="-228600">
              <a:spcAft>
                <a:spcPct val="45000"/>
              </a:spcAft>
              <a:buFontTx/>
              <a:buChar char="•"/>
            </a:pPr>
            <a:r>
              <a:rPr lang="vi-VN" dirty="0" smtClean="0">
                <a:solidFill>
                  <a:srgbClr val="FFCC00"/>
                </a:solidFill>
              </a:rPr>
              <a:t>Kiểu nghệ thuật, mà có thể là ngộ nghĩnh nếu tài liệu của bạn là phi nghi thức hoặc liên quan tới một dịp, sự kiện hay ngày lễ đặc biệt .</a:t>
            </a:r>
            <a:r>
              <a:rPr lang="vi-VN" sz="2000" dirty="0" smtClean="0"/>
              <a:t>  </a:t>
            </a:r>
            <a:endParaRPr lang="vi-VN" sz="2000" dirty="0"/>
          </a:p>
        </p:txBody>
      </p:sp>
      <p:sp>
        <p:nvSpPr>
          <p:cNvPr id="14" name="TextBox 13"/>
          <p:cNvSpPr txBox="1"/>
          <p:nvPr/>
        </p:nvSpPr>
        <p:spPr>
          <a:xfrm>
            <a:off x="858979" y="1028342"/>
            <a:ext cx="790575" cy="215444"/>
          </a:xfrm>
          <a:prstGeom prst="rect">
            <a:avLst/>
          </a:prstGeom>
          <a:noFill/>
        </p:spPr>
        <p:txBody>
          <a:bodyPr wrap="square" rtlCol="0">
            <a:spAutoFit/>
          </a:bodyPr>
          <a:lstStyle/>
          <a:p>
            <a:pPr algn="ctr"/>
            <a:r>
              <a:rPr lang="en-IE" sz="800" smtClean="0">
                <a:solidFill>
                  <a:schemeClr val="accent6">
                    <a:lumMod val="60000"/>
                    <a:lumOff val="40000"/>
                  </a:schemeClr>
                </a:solidFill>
                <a:latin typeface="Arial Unicode MS" pitchFamily="34" charset="-128"/>
                <a:ea typeface="Arial Unicode MS" pitchFamily="34" charset="-128"/>
                <a:cs typeface="Arial Unicode MS" pitchFamily="34" charset="-128"/>
              </a:rPr>
              <a:t>Bố trí Trang</a:t>
            </a:r>
            <a:endParaRPr lang="en-US" sz="900">
              <a:solidFill>
                <a:schemeClr val="accent6">
                  <a:lumMod val="60000"/>
                  <a:lumOff val="40000"/>
                </a:schemeClr>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2217494" y="1018817"/>
            <a:ext cx="1622988" cy="215444"/>
          </a:xfrm>
          <a:prstGeom prst="rect">
            <a:avLst/>
          </a:prstGeom>
          <a:noFill/>
        </p:spPr>
        <p:txBody>
          <a:bodyPr wrap="square" rtlCol="0">
            <a:spAutoFit/>
          </a:bodyPr>
          <a:lstStyle/>
          <a:p>
            <a:r>
              <a:rPr lang="en-IE" sz="800" smtClean="0">
                <a:solidFill>
                  <a:srgbClr val="FFFFFF"/>
                </a:solidFill>
                <a:latin typeface="Arial Unicode MS" pitchFamily="34" charset="-128"/>
                <a:ea typeface="Arial Unicode MS" pitchFamily="34" charset="-128"/>
                <a:cs typeface="Arial Unicode MS" pitchFamily="34" charset="-128"/>
              </a:rPr>
              <a:t>Viền và T</a:t>
            </a:r>
            <a:r>
              <a:rPr lang="vi-VN" sz="800" smtClean="0">
                <a:solidFill>
                  <a:srgbClr val="FFFFFF"/>
                </a:solidFill>
                <a:latin typeface="Arial Unicode MS" pitchFamily="34" charset="-128"/>
                <a:ea typeface="Arial Unicode MS" pitchFamily="34" charset="-128"/>
                <a:cs typeface="Arial Unicode MS" pitchFamily="34" charset="-128"/>
              </a:rPr>
              <a:t>ô</a:t>
            </a:r>
            <a:endParaRPr lang="en-US" sz="900">
              <a:solidFill>
                <a:srgbClr val="FFFFFF"/>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2339744" y="1252552"/>
            <a:ext cx="581365"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Viền</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3022976" y="1252552"/>
            <a:ext cx="732442"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Viền Trang</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3877988" y="1252552"/>
            <a:ext cx="581365" cy="200055"/>
          </a:xfrm>
          <a:prstGeom prst="rect">
            <a:avLst/>
          </a:prstGeom>
          <a:noFill/>
        </p:spPr>
        <p:txBody>
          <a:bodyPr wrap="square" rtlCol="0">
            <a:spAutoFit/>
          </a:bodyPr>
          <a:lstStyle/>
          <a:p>
            <a:r>
              <a:rPr lang="vi-VN" sz="700" dirty="0" smtClean="0">
                <a:solidFill>
                  <a:schemeClr val="bg1">
                    <a:lumMod val="50000"/>
                  </a:schemeClr>
                </a:solidFill>
                <a:latin typeface="Arial Unicode MS" pitchFamily="34" charset="-128"/>
                <a:ea typeface="Arial Unicode MS" pitchFamily="34" charset="-128"/>
                <a:cs typeface="Arial Unicode MS" pitchFamily="34" charset="-128"/>
              </a:rPr>
              <a:t>Tao bóng</a:t>
            </a:r>
            <a:endParaRPr lang="en-US" sz="8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2271498" y="1403629"/>
            <a:ext cx="581365"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Thiết đặt</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3018922" y="1403629"/>
            <a:ext cx="581365"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Kiểu</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2988776" y="2485007"/>
            <a:ext cx="581365"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Màu</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2988776" y="2747400"/>
            <a:ext cx="581365"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Độ rộng</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2988776" y="3081355"/>
            <a:ext cx="790744" cy="200055"/>
          </a:xfrm>
          <a:prstGeom prst="rect">
            <a:avLst/>
          </a:prstGeom>
          <a:noFill/>
        </p:spPr>
        <p:txBody>
          <a:bodyPr wrap="square" rtlCol="0">
            <a:spAutoFit/>
          </a:bodyPr>
          <a:lstStyle/>
          <a:p>
            <a:r>
              <a:rPr lang="vi-VN" sz="700" dirty="0" smtClean="0">
                <a:solidFill>
                  <a:schemeClr val="bg1">
                    <a:lumMod val="50000"/>
                  </a:schemeClr>
                </a:solidFill>
                <a:latin typeface="Arial Unicode MS" pitchFamily="34" charset="-128"/>
                <a:ea typeface="Arial Unicode MS" pitchFamily="34" charset="-128"/>
                <a:cs typeface="Arial Unicode MS" pitchFamily="34" charset="-128"/>
              </a:rPr>
              <a:t>Họa tiết</a:t>
            </a:r>
            <a:endParaRPr lang="en-US" sz="8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4109912" y="2933511"/>
            <a:ext cx="911668"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Áp dụng cho</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5083366" y="3276991"/>
            <a:ext cx="581365"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Tùy chọn</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4418852" y="3539384"/>
            <a:ext cx="581365" cy="200055"/>
          </a:xfrm>
          <a:prstGeom prst="rect">
            <a:avLst/>
          </a:prstGeom>
          <a:noFill/>
        </p:spPr>
        <p:txBody>
          <a:bodyPr wrap="square" rtlCol="0">
            <a:spAutoFit/>
          </a:bodyPr>
          <a:lstStyle/>
          <a:p>
            <a:pPr algn="ctr"/>
            <a:r>
              <a:rPr lang="en-IE" sz="700" smtClean="0">
                <a:solidFill>
                  <a:schemeClr val="bg1">
                    <a:lumMod val="50000"/>
                  </a:schemeClr>
                </a:solidFill>
                <a:latin typeface="Arial Unicode MS" pitchFamily="34" charset="-128"/>
                <a:ea typeface="Arial Unicode MS" pitchFamily="34" charset="-128"/>
                <a:cs typeface="Arial Unicode MS" pitchFamily="34" charset="-128"/>
              </a:rPr>
              <a:t>OK</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4" name="TextBox 33"/>
          <p:cNvSpPr txBox="1"/>
          <p:nvPr/>
        </p:nvSpPr>
        <p:spPr>
          <a:xfrm>
            <a:off x="5119892" y="3539384"/>
            <a:ext cx="581365" cy="200055"/>
          </a:xfrm>
          <a:prstGeom prst="rect">
            <a:avLst/>
          </a:prstGeom>
          <a:noFill/>
        </p:spPr>
        <p:txBody>
          <a:bodyPr wrap="square" rtlCol="0">
            <a:spAutoFit/>
          </a:bodyPr>
          <a:lstStyle/>
          <a:p>
            <a:pPr algn="ctr"/>
            <a:r>
              <a:rPr lang="en-IE" sz="700" smtClean="0">
                <a:solidFill>
                  <a:schemeClr val="bg1">
                    <a:lumMod val="50000"/>
                  </a:schemeClr>
                </a:solidFill>
                <a:latin typeface="Arial Unicode MS" pitchFamily="34" charset="-128"/>
                <a:ea typeface="Arial Unicode MS" pitchFamily="34" charset="-128"/>
                <a:cs typeface="Arial Unicode MS" pitchFamily="34" charset="-128"/>
              </a:rPr>
              <a:t>Hủy bỏ</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6" name="TextBox 35"/>
          <p:cNvSpPr txBox="1"/>
          <p:nvPr/>
        </p:nvSpPr>
        <p:spPr>
          <a:xfrm>
            <a:off x="4076448" y="1403629"/>
            <a:ext cx="792732" cy="200055"/>
          </a:xfrm>
          <a:prstGeom prst="rect">
            <a:avLst/>
          </a:prstGeom>
          <a:noFill/>
        </p:spPr>
        <p:txBody>
          <a:bodyPr wrap="square" rtlCol="0">
            <a:spAutoFit/>
          </a:bodyPr>
          <a:lstStyle/>
          <a:p>
            <a:r>
              <a:rPr lang="en-IE" sz="700" smtClean="0">
                <a:solidFill>
                  <a:schemeClr val="accent1">
                    <a:lumMod val="75000"/>
                  </a:schemeClr>
                </a:solidFill>
                <a:latin typeface="Arial Unicode MS" pitchFamily="34" charset="-128"/>
                <a:ea typeface="Arial Unicode MS" pitchFamily="34" charset="-128"/>
                <a:cs typeface="Arial Unicode MS" pitchFamily="34" charset="-128"/>
              </a:rPr>
              <a:t>Xem truớc</a:t>
            </a:r>
            <a:endParaRPr lang="en-US" sz="80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46819">
                                            <p:txEl>
                                              <p:pRg st="0" end="0"/>
                                            </p:txEl>
                                          </p:spTgt>
                                        </p:tgtEl>
                                        <p:attrNameLst>
                                          <p:attrName>style.visibility</p:attrName>
                                        </p:attrNameLst>
                                      </p:cBhvr>
                                      <p:to>
                                        <p:strVal val="visible"/>
                                      </p:to>
                                    </p:set>
                                    <p:animEffect transition="in" filter="slide(fromLeft)">
                                      <p:cBhvr>
                                        <p:cTn id="7" dur="500"/>
                                        <p:tgtEl>
                                          <p:spTgt spid="546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autoUpdateAnimBg="0" advAuto="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r>
              <a:rPr lang="en-US" smtClean="0"/>
              <a:t>Đường viền và đổ bóng cho văn bản</a:t>
            </a:r>
            <a:endParaRPr lang="en-US"/>
          </a:p>
        </p:txBody>
      </p:sp>
      <p:sp>
        <p:nvSpPr>
          <p:cNvPr id="546819" name="Rectangle 3"/>
          <p:cNvSpPr>
            <a:spLocks noGrp="1" noChangeArrowheads="1"/>
          </p:cNvSpPr>
          <p:nvPr>
            <p:ph type="body" sz="half" idx="2"/>
          </p:nvPr>
        </p:nvSpPr>
        <p:spPr>
          <a:xfrm>
            <a:off x="6188148" y="1187450"/>
            <a:ext cx="2955852" cy="1082675"/>
          </a:xfrm>
        </p:spPr>
        <p:txBody>
          <a:bodyPr/>
          <a:lstStyle/>
          <a:p>
            <a:pPr marL="0" indent="0">
              <a:spcAft>
                <a:spcPct val="75000"/>
              </a:spcAft>
            </a:pPr>
            <a:r>
              <a:rPr lang="vi-VN" sz="2400" dirty="0" smtClean="0"/>
              <a:t>Bạn có thể đặt đường viền và đổ bóng xung quanh những khúc rời rạc  của văn bản hoặc đồ họa để làm chúng nổi bật.</a:t>
            </a:r>
            <a:endParaRPr lang="vi-VN" sz="2400" dirty="0"/>
          </a:p>
        </p:txBody>
      </p:sp>
      <p:sp>
        <p:nvSpPr>
          <p:cNvPr id="546820" name="Text Box 4"/>
          <p:cNvSpPr txBox="1">
            <a:spLocks noChangeArrowheads="1"/>
          </p:cNvSpPr>
          <p:nvPr/>
        </p:nvSpPr>
        <p:spPr bwMode="auto">
          <a:xfrm>
            <a:off x="143206" y="3950873"/>
            <a:ext cx="6601600" cy="677108"/>
          </a:xfrm>
          <a:prstGeom prst="rect">
            <a:avLst/>
          </a:prstGeom>
          <a:noFill/>
          <a:ln w="9525">
            <a:noFill/>
            <a:miter lim="800000"/>
            <a:headEnd/>
            <a:tailEnd/>
          </a:ln>
          <a:effectLst/>
        </p:spPr>
        <p:txBody>
          <a:bodyPr wrap="square">
            <a:spAutoFit/>
          </a:bodyPr>
          <a:lstStyle/>
          <a:p>
            <a:pPr marL="228600">
              <a:spcAft>
                <a:spcPct val="45000"/>
              </a:spcAft>
            </a:pPr>
            <a:r>
              <a:rPr lang="en-US" smtClean="0">
                <a:solidFill>
                  <a:srgbClr val="FFCC00"/>
                </a:solidFill>
              </a:rPr>
              <a:t>Hộp thoại </a:t>
            </a:r>
            <a:r>
              <a:rPr lang="en-US" b="1" smtClean="0">
                <a:solidFill>
                  <a:srgbClr val="FFCC00"/>
                </a:solidFill>
              </a:rPr>
              <a:t>Viền và T</a:t>
            </a:r>
            <a:r>
              <a:rPr lang="vi-VN" b="1" smtClean="0">
                <a:solidFill>
                  <a:srgbClr val="FFCC00"/>
                </a:solidFill>
              </a:rPr>
              <a:t>ô</a:t>
            </a:r>
            <a:r>
              <a:rPr lang="en-US" smtClean="0">
                <a:solidFill>
                  <a:srgbClr val="FFCC00"/>
                </a:solidFill>
              </a:rPr>
              <a:t> cũng có thể </a:t>
            </a:r>
            <a:r>
              <a:rPr lang="vi-VN" smtClean="0">
                <a:solidFill>
                  <a:srgbClr val="FFCC00"/>
                </a:solidFill>
              </a:rPr>
              <a:t>truy nhập </a:t>
            </a:r>
            <a:r>
              <a:rPr lang="en-US" smtClean="0">
                <a:solidFill>
                  <a:srgbClr val="FFCC00"/>
                </a:solidFill>
              </a:rPr>
              <a:t>được từ nút trong nhóm </a:t>
            </a:r>
            <a:r>
              <a:rPr lang="en-US" b="1" smtClean="0">
                <a:solidFill>
                  <a:srgbClr val="FFCC00"/>
                </a:solidFill>
              </a:rPr>
              <a:t>Đoạn văn </a:t>
            </a:r>
            <a:r>
              <a:rPr lang="en-US" smtClean="0">
                <a:solidFill>
                  <a:srgbClr val="FFCC00"/>
                </a:solidFill>
              </a:rPr>
              <a:t>trong tab </a:t>
            </a:r>
            <a:r>
              <a:rPr lang="vi-VN" b="1" smtClean="0">
                <a:solidFill>
                  <a:srgbClr val="FFCC00"/>
                </a:solidFill>
              </a:rPr>
              <a:t>Trang đầu</a:t>
            </a:r>
            <a:endParaRPr lang="en-US" sz="2000"/>
          </a:p>
        </p:txBody>
      </p:sp>
      <p:sp>
        <p:nvSpPr>
          <p:cNvPr id="3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pic>
        <p:nvPicPr>
          <p:cNvPr id="22" name="Picture 2"/>
          <p:cNvPicPr>
            <a:picLocks noChangeAspect="1" noChangeArrowheads="1"/>
          </p:cNvPicPr>
          <p:nvPr/>
        </p:nvPicPr>
        <p:blipFill>
          <a:blip r:embed="rId3"/>
          <a:srcRect/>
          <a:stretch>
            <a:fillRect/>
          </a:stretch>
        </p:blipFill>
        <p:spPr bwMode="auto">
          <a:xfrm>
            <a:off x="407989" y="951918"/>
            <a:ext cx="5564186" cy="2858664"/>
          </a:xfrm>
          <a:prstGeom prst="rect">
            <a:avLst/>
          </a:prstGeom>
          <a:noFill/>
          <a:ln w="9525">
            <a:noFill/>
            <a:miter lim="800000"/>
            <a:headEnd/>
            <a:tailEnd/>
          </a:ln>
          <a:effectLst/>
        </p:spPr>
      </p:pic>
      <p:sp>
        <p:nvSpPr>
          <p:cNvPr id="23" name="TextBox 22"/>
          <p:cNvSpPr txBox="1"/>
          <p:nvPr/>
        </p:nvSpPr>
        <p:spPr>
          <a:xfrm>
            <a:off x="858979" y="1028342"/>
            <a:ext cx="790575" cy="215444"/>
          </a:xfrm>
          <a:prstGeom prst="rect">
            <a:avLst/>
          </a:prstGeom>
          <a:noFill/>
        </p:spPr>
        <p:txBody>
          <a:bodyPr wrap="square" rtlCol="0">
            <a:spAutoFit/>
          </a:bodyPr>
          <a:lstStyle/>
          <a:p>
            <a:pPr algn="ctr"/>
            <a:r>
              <a:rPr lang="en-IE" sz="800" smtClean="0">
                <a:solidFill>
                  <a:schemeClr val="accent6">
                    <a:lumMod val="60000"/>
                    <a:lumOff val="40000"/>
                  </a:schemeClr>
                </a:solidFill>
                <a:latin typeface="Arial Unicode MS" pitchFamily="34" charset="-128"/>
                <a:ea typeface="Arial Unicode MS" pitchFamily="34" charset="-128"/>
                <a:cs typeface="Arial Unicode MS" pitchFamily="34" charset="-128"/>
              </a:rPr>
              <a:t>Bố trí Trang</a:t>
            </a:r>
            <a:endParaRPr lang="en-US" sz="900">
              <a:solidFill>
                <a:schemeClr val="accent6">
                  <a:lumMod val="60000"/>
                  <a:lumOff val="40000"/>
                </a:schemeClr>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2217494" y="1018817"/>
            <a:ext cx="1622988" cy="215444"/>
          </a:xfrm>
          <a:prstGeom prst="rect">
            <a:avLst/>
          </a:prstGeom>
          <a:noFill/>
        </p:spPr>
        <p:txBody>
          <a:bodyPr wrap="square" rtlCol="0">
            <a:spAutoFit/>
          </a:bodyPr>
          <a:lstStyle/>
          <a:p>
            <a:r>
              <a:rPr lang="en-IE" sz="800" smtClean="0">
                <a:solidFill>
                  <a:srgbClr val="FFFFFF"/>
                </a:solidFill>
                <a:latin typeface="Arial Unicode MS" pitchFamily="34" charset="-128"/>
                <a:ea typeface="Arial Unicode MS" pitchFamily="34" charset="-128"/>
                <a:cs typeface="Arial Unicode MS" pitchFamily="34" charset="-128"/>
              </a:rPr>
              <a:t>Viền và T</a:t>
            </a:r>
            <a:r>
              <a:rPr lang="vi-VN" sz="800" smtClean="0">
                <a:solidFill>
                  <a:srgbClr val="FFFFFF"/>
                </a:solidFill>
                <a:latin typeface="Arial Unicode MS" pitchFamily="34" charset="-128"/>
                <a:ea typeface="Arial Unicode MS" pitchFamily="34" charset="-128"/>
                <a:cs typeface="Arial Unicode MS" pitchFamily="34" charset="-128"/>
              </a:rPr>
              <a:t>ô</a:t>
            </a:r>
            <a:endParaRPr lang="en-US" sz="900">
              <a:solidFill>
                <a:srgbClr val="FFFFFF"/>
              </a:solidFill>
              <a:latin typeface="Arial Unicode MS" pitchFamily="34" charset="-128"/>
              <a:ea typeface="Arial Unicode MS" pitchFamily="34" charset="-128"/>
              <a:cs typeface="Arial Unicode MS" pitchFamily="34" charset="-128"/>
            </a:endParaRPr>
          </a:p>
        </p:txBody>
      </p:sp>
      <p:sp>
        <p:nvSpPr>
          <p:cNvPr id="25" name="TextBox 24"/>
          <p:cNvSpPr txBox="1"/>
          <p:nvPr/>
        </p:nvSpPr>
        <p:spPr>
          <a:xfrm>
            <a:off x="2339744" y="1252552"/>
            <a:ext cx="581365"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Viền</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6" name="TextBox 25"/>
          <p:cNvSpPr txBox="1"/>
          <p:nvPr/>
        </p:nvSpPr>
        <p:spPr>
          <a:xfrm>
            <a:off x="3022976" y="1252552"/>
            <a:ext cx="732442"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Viền Trang</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7" name="TextBox 26"/>
          <p:cNvSpPr txBox="1"/>
          <p:nvPr/>
        </p:nvSpPr>
        <p:spPr>
          <a:xfrm>
            <a:off x="3877988" y="1252552"/>
            <a:ext cx="581365" cy="200055"/>
          </a:xfrm>
          <a:prstGeom prst="rect">
            <a:avLst/>
          </a:prstGeom>
          <a:noFill/>
        </p:spPr>
        <p:txBody>
          <a:bodyPr wrap="square" rtlCol="0">
            <a:spAutoFit/>
          </a:bodyPr>
          <a:lstStyle/>
          <a:p>
            <a:r>
              <a:rPr lang="vi-VN" sz="700" dirty="0" smtClean="0">
                <a:solidFill>
                  <a:schemeClr val="bg1">
                    <a:lumMod val="50000"/>
                  </a:schemeClr>
                </a:solidFill>
                <a:latin typeface="Arial Unicode MS" pitchFamily="34" charset="-128"/>
                <a:ea typeface="Arial Unicode MS" pitchFamily="34" charset="-128"/>
                <a:cs typeface="Arial Unicode MS" pitchFamily="34" charset="-128"/>
              </a:rPr>
              <a:t>Tao bóng</a:t>
            </a:r>
            <a:endParaRPr lang="en-US" sz="8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8" name="TextBox 27"/>
          <p:cNvSpPr txBox="1"/>
          <p:nvPr/>
        </p:nvSpPr>
        <p:spPr>
          <a:xfrm>
            <a:off x="2271498" y="1403629"/>
            <a:ext cx="581365"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Thiết đặt</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3018922" y="1403629"/>
            <a:ext cx="581365"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Kiểu</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2988776" y="2485007"/>
            <a:ext cx="581365"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Màu</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2988776" y="2747400"/>
            <a:ext cx="581365"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Độ rộng</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2" name="TextBox 31"/>
          <p:cNvSpPr txBox="1"/>
          <p:nvPr/>
        </p:nvSpPr>
        <p:spPr>
          <a:xfrm>
            <a:off x="2988776" y="3081355"/>
            <a:ext cx="790744" cy="200055"/>
          </a:xfrm>
          <a:prstGeom prst="rect">
            <a:avLst/>
          </a:prstGeom>
          <a:noFill/>
        </p:spPr>
        <p:txBody>
          <a:bodyPr wrap="square" rtlCol="0">
            <a:spAutoFit/>
          </a:bodyPr>
          <a:lstStyle/>
          <a:p>
            <a:r>
              <a:rPr lang="vi-VN" sz="700" dirty="0" smtClean="0">
                <a:solidFill>
                  <a:schemeClr val="bg1">
                    <a:lumMod val="50000"/>
                  </a:schemeClr>
                </a:solidFill>
                <a:latin typeface="Arial Unicode MS" pitchFamily="34" charset="-128"/>
                <a:ea typeface="Arial Unicode MS" pitchFamily="34" charset="-128"/>
                <a:cs typeface="Arial Unicode MS" pitchFamily="34" charset="-128"/>
              </a:rPr>
              <a:t>Họa tiết</a:t>
            </a:r>
            <a:endParaRPr lang="en-US" sz="800" dirty="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3" name="TextBox 32"/>
          <p:cNvSpPr txBox="1"/>
          <p:nvPr/>
        </p:nvSpPr>
        <p:spPr>
          <a:xfrm>
            <a:off x="4109912" y="2933511"/>
            <a:ext cx="911668"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Áp dụng cho</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4" name="TextBox 33"/>
          <p:cNvSpPr txBox="1"/>
          <p:nvPr/>
        </p:nvSpPr>
        <p:spPr>
          <a:xfrm>
            <a:off x="5083366" y="3276991"/>
            <a:ext cx="581365" cy="200055"/>
          </a:xfrm>
          <a:prstGeom prst="rect">
            <a:avLst/>
          </a:prstGeom>
          <a:noFill/>
        </p:spPr>
        <p:txBody>
          <a:bodyPr wrap="square" rtlCol="0">
            <a:spAutoFit/>
          </a:bodyPr>
          <a:lstStyle/>
          <a:p>
            <a:r>
              <a:rPr lang="en-IE" sz="700" smtClean="0">
                <a:solidFill>
                  <a:schemeClr val="bg1">
                    <a:lumMod val="50000"/>
                  </a:schemeClr>
                </a:solidFill>
                <a:latin typeface="Arial Unicode MS" pitchFamily="34" charset="-128"/>
                <a:ea typeface="Arial Unicode MS" pitchFamily="34" charset="-128"/>
                <a:cs typeface="Arial Unicode MS" pitchFamily="34" charset="-128"/>
              </a:rPr>
              <a:t>Tùy chọn</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5" name="TextBox 34"/>
          <p:cNvSpPr txBox="1"/>
          <p:nvPr/>
        </p:nvSpPr>
        <p:spPr>
          <a:xfrm>
            <a:off x="4418852" y="3539384"/>
            <a:ext cx="581365" cy="200055"/>
          </a:xfrm>
          <a:prstGeom prst="rect">
            <a:avLst/>
          </a:prstGeom>
          <a:noFill/>
        </p:spPr>
        <p:txBody>
          <a:bodyPr wrap="square" rtlCol="0">
            <a:spAutoFit/>
          </a:bodyPr>
          <a:lstStyle/>
          <a:p>
            <a:pPr algn="ctr"/>
            <a:r>
              <a:rPr lang="en-IE" sz="700" smtClean="0">
                <a:solidFill>
                  <a:schemeClr val="bg1">
                    <a:lumMod val="50000"/>
                  </a:schemeClr>
                </a:solidFill>
                <a:latin typeface="Arial Unicode MS" pitchFamily="34" charset="-128"/>
                <a:ea typeface="Arial Unicode MS" pitchFamily="34" charset="-128"/>
                <a:cs typeface="Arial Unicode MS" pitchFamily="34" charset="-128"/>
              </a:rPr>
              <a:t>OK</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36" name="TextBox 35"/>
          <p:cNvSpPr txBox="1"/>
          <p:nvPr/>
        </p:nvSpPr>
        <p:spPr>
          <a:xfrm>
            <a:off x="5119892" y="3539384"/>
            <a:ext cx="581365" cy="200055"/>
          </a:xfrm>
          <a:prstGeom prst="rect">
            <a:avLst/>
          </a:prstGeom>
          <a:noFill/>
        </p:spPr>
        <p:txBody>
          <a:bodyPr wrap="square" rtlCol="0">
            <a:spAutoFit/>
          </a:bodyPr>
          <a:lstStyle/>
          <a:p>
            <a:pPr algn="ctr"/>
            <a:r>
              <a:rPr lang="en-IE" sz="700" smtClean="0">
                <a:solidFill>
                  <a:schemeClr val="bg1">
                    <a:lumMod val="50000"/>
                  </a:schemeClr>
                </a:solidFill>
                <a:latin typeface="Arial Unicode MS" pitchFamily="34" charset="-128"/>
                <a:ea typeface="Arial Unicode MS" pitchFamily="34" charset="-128"/>
                <a:cs typeface="Arial Unicode MS" pitchFamily="34" charset="-128"/>
              </a:rPr>
              <a:t>Hủy bỏ</a:t>
            </a:r>
            <a:endParaRPr lang="en-US" sz="800">
              <a:solidFill>
                <a:schemeClr val="bg1">
                  <a:lumMod val="50000"/>
                </a:schemeClr>
              </a:solidFill>
              <a:latin typeface="Arial Unicode MS" pitchFamily="34" charset="-128"/>
              <a:ea typeface="Arial Unicode MS" pitchFamily="34" charset="-128"/>
              <a:cs typeface="Arial Unicode MS" pitchFamily="34" charset="-128"/>
            </a:endParaRPr>
          </a:p>
        </p:txBody>
      </p:sp>
      <p:sp>
        <p:nvSpPr>
          <p:cNvPr id="54" name="TextBox 53"/>
          <p:cNvSpPr txBox="1"/>
          <p:nvPr/>
        </p:nvSpPr>
        <p:spPr>
          <a:xfrm>
            <a:off x="4076448" y="1403629"/>
            <a:ext cx="792732" cy="200055"/>
          </a:xfrm>
          <a:prstGeom prst="rect">
            <a:avLst/>
          </a:prstGeom>
          <a:noFill/>
        </p:spPr>
        <p:txBody>
          <a:bodyPr wrap="square" rtlCol="0">
            <a:spAutoFit/>
          </a:bodyPr>
          <a:lstStyle/>
          <a:p>
            <a:r>
              <a:rPr lang="en-IE" sz="700" smtClean="0">
                <a:solidFill>
                  <a:schemeClr val="accent1">
                    <a:lumMod val="75000"/>
                  </a:schemeClr>
                </a:solidFill>
                <a:latin typeface="Arial Unicode MS" pitchFamily="34" charset="-128"/>
                <a:ea typeface="Arial Unicode MS" pitchFamily="34" charset="-128"/>
                <a:cs typeface="Arial Unicode MS" pitchFamily="34" charset="-128"/>
              </a:rPr>
              <a:t>Xem truớc</a:t>
            </a:r>
            <a:endParaRPr lang="en-US" sz="800">
              <a:solidFill>
                <a:schemeClr val="accent1">
                  <a:lumMod val="75000"/>
                </a:schemeClr>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46819">
                                            <p:txEl>
                                              <p:pRg st="0" end="0"/>
                                            </p:txEl>
                                          </p:spTgt>
                                        </p:tgtEl>
                                        <p:attrNameLst>
                                          <p:attrName>style.visibility</p:attrName>
                                        </p:attrNameLst>
                                      </p:cBhvr>
                                      <p:to>
                                        <p:strVal val="visible"/>
                                      </p:to>
                                    </p:set>
                                    <p:animEffect transition="in" filter="slide(fromLeft)">
                                      <p:cBhvr>
                                        <p:cTn id="7" dur="500"/>
                                        <p:tgtEl>
                                          <p:spTgt spid="546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autoUpdateAnimBg="0" advAuto="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7175" y="73025"/>
            <a:ext cx="8229600" cy="609600"/>
          </a:xfrm>
        </p:spPr>
        <p:txBody>
          <a:bodyPr/>
          <a:lstStyle/>
          <a:p>
            <a:r>
              <a:rPr lang="en-US" dirty="0" err="1" smtClean="0"/>
              <a:t>Kiểm</a:t>
            </a:r>
            <a:r>
              <a:rPr lang="en-US" dirty="0" smtClean="0"/>
              <a:t> </a:t>
            </a:r>
            <a:r>
              <a:rPr lang="en-US" dirty="0" err="1" smtClean="0"/>
              <a:t>tra</a:t>
            </a:r>
            <a:r>
              <a:rPr lang="en-US" dirty="0" smtClean="0"/>
              <a:t> 4, </a:t>
            </a:r>
            <a:r>
              <a:rPr lang="en-US" dirty="0" err="1" smtClean="0"/>
              <a:t>câu</a:t>
            </a:r>
            <a:r>
              <a:rPr lang="en-US" dirty="0" smtClean="0"/>
              <a:t> </a:t>
            </a:r>
            <a:r>
              <a:rPr lang="en-US" dirty="0" err="1" smtClean="0"/>
              <a:t>hỏi</a:t>
            </a:r>
            <a:r>
              <a:rPr lang="en-US" dirty="0" smtClean="0"/>
              <a:t> 1</a:t>
            </a:r>
            <a:endParaRPr lang="en-US" dirty="0"/>
          </a:p>
        </p:txBody>
      </p:sp>
      <p:sp>
        <p:nvSpPr>
          <p:cNvPr id="52227" name="Rectangle 3"/>
          <p:cNvSpPr>
            <a:spLocks noGrp="1" noChangeArrowheads="1"/>
          </p:cNvSpPr>
          <p:nvPr>
            <p:ph type="body" sz="half" idx="2"/>
          </p:nvPr>
        </p:nvSpPr>
        <p:spPr>
          <a:xfrm>
            <a:off x="257175" y="850900"/>
            <a:ext cx="7478939" cy="1189038"/>
          </a:xfrm>
        </p:spPr>
        <p:txBody>
          <a:bodyPr/>
          <a:lstStyle/>
          <a:p>
            <a:pPr marL="0" indent="0">
              <a:spcAft>
                <a:spcPct val="75000"/>
              </a:spcAft>
            </a:pPr>
            <a:r>
              <a:rPr lang="en-US" b="1" smtClean="0"/>
              <a:t>Cách dễ nhất để thêm đường viền vào một trang là gì? (Chọn một đáp án.)</a:t>
            </a:r>
            <a:endParaRPr lang="en-US" b="1"/>
          </a:p>
        </p:txBody>
      </p:sp>
      <p:sp>
        <p:nvSpPr>
          <p:cNvPr id="52228" name="Rectangle 4"/>
          <p:cNvSpPr>
            <a:spLocks noChangeArrowheads="1"/>
          </p:cNvSpPr>
          <p:nvPr/>
        </p:nvSpPr>
        <p:spPr bwMode="auto">
          <a:xfrm>
            <a:off x="257175" y="2344738"/>
            <a:ext cx="7624763"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Vẽ một hộp xung quanh một trang.</a:t>
            </a:r>
            <a:endParaRPr lang="en-US" sz="2000"/>
          </a:p>
          <a:p>
            <a:pPr marL="401638" indent="-401638">
              <a:spcBef>
                <a:spcPct val="20000"/>
              </a:spcBef>
              <a:spcAft>
                <a:spcPct val="75000"/>
              </a:spcAft>
              <a:buFontTx/>
              <a:buAutoNum type="arabicPeriod"/>
            </a:pPr>
            <a:r>
              <a:rPr lang="en-IE" sz="2000" smtClean="0"/>
              <a:t>Bấm vào nút </a:t>
            </a:r>
            <a:r>
              <a:rPr lang="vi-VN" sz="2000" b="1" smtClean="0"/>
              <a:t>V</a:t>
            </a:r>
            <a:r>
              <a:rPr lang="en-IE" sz="2000" b="1" smtClean="0"/>
              <a:t>iền Trang</a:t>
            </a:r>
            <a:r>
              <a:rPr lang="en-IE" sz="2000" smtClean="0"/>
              <a:t> trong nhóm </a:t>
            </a:r>
            <a:r>
              <a:rPr lang="en-IE" sz="2000" b="1" smtClean="0"/>
              <a:t>Nền Trang </a:t>
            </a:r>
            <a:r>
              <a:rPr lang="en-IE" sz="2000" smtClean="0"/>
              <a:t>trong tab </a:t>
            </a:r>
            <a:r>
              <a:rPr lang="en-IE" sz="2000" b="1" smtClean="0"/>
              <a:t>Bố trí Trang</a:t>
            </a:r>
            <a:endParaRPr lang="en-US" sz="2000"/>
          </a:p>
          <a:p>
            <a:pPr marL="401638" indent="-401638">
              <a:spcBef>
                <a:spcPct val="20000"/>
              </a:spcBef>
              <a:spcAft>
                <a:spcPct val="75000"/>
              </a:spcAft>
              <a:buFontTx/>
              <a:buAutoNum type="arabicPeriod"/>
            </a:pPr>
            <a:r>
              <a:rPr lang="en-IE" sz="2000" smtClean="0"/>
              <a:t>Vẽ một bảng vòng quanh một trang</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slide(fromLeft)">
                                      <p:cBhvr>
                                        <p:cTn id="12" dur="5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2228">
                                            <p:txEl>
                                              <p:pRg st="1" end="1"/>
                                            </p:txEl>
                                          </p:spTgt>
                                        </p:tgtEl>
                                        <p:attrNameLst>
                                          <p:attrName>style.visibility</p:attrName>
                                        </p:attrNameLst>
                                      </p:cBhvr>
                                      <p:to>
                                        <p:strVal val="visible"/>
                                      </p:to>
                                    </p:set>
                                    <p:animEffect transition="in" filter="slide(fromLeft)">
                                      <p:cBhvr>
                                        <p:cTn id="17" dur="500"/>
                                        <p:tgtEl>
                                          <p:spTgt spid="522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2228">
                                            <p:txEl>
                                              <p:pRg st="2" end="2"/>
                                            </p:txEl>
                                          </p:spTgt>
                                        </p:tgtEl>
                                        <p:attrNameLst>
                                          <p:attrName>style.visibility</p:attrName>
                                        </p:attrNameLst>
                                      </p:cBhvr>
                                      <p:to>
                                        <p:strVal val="visible"/>
                                      </p:to>
                                    </p:set>
                                    <p:animEffect transition="in" filter="slide(fromLeft)">
                                      <p:cBhvr>
                                        <p:cTn id="22" dur="500"/>
                                        <p:tgtEl>
                                          <p:spTgt spid="52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7175" y="73025"/>
            <a:ext cx="8229600" cy="609600"/>
          </a:xfrm>
        </p:spPr>
        <p:txBody>
          <a:bodyPr/>
          <a:lstStyle/>
          <a:p>
            <a:r>
              <a:rPr lang="en-US" dirty="0" err="1" smtClean="0"/>
              <a:t>Kiểm</a:t>
            </a:r>
            <a:r>
              <a:rPr lang="en-US" dirty="0" smtClean="0"/>
              <a:t> </a:t>
            </a:r>
            <a:r>
              <a:rPr lang="en-US" dirty="0" err="1" smtClean="0"/>
              <a:t>tra</a:t>
            </a:r>
            <a:r>
              <a:rPr lang="en-US" dirty="0" smtClean="0"/>
              <a:t> 4, </a:t>
            </a:r>
            <a:r>
              <a:rPr lang="en-US" smtClean="0"/>
              <a:t>câu</a:t>
            </a:r>
            <a:r>
              <a:rPr lang="en-US" dirty="0" smtClean="0"/>
              <a:t> </a:t>
            </a:r>
            <a:r>
              <a:rPr lang="en-US" dirty="0" err="1" smtClean="0"/>
              <a:t>hỏi</a:t>
            </a:r>
            <a:r>
              <a:rPr lang="en-US" dirty="0" smtClean="0"/>
              <a:t> 1</a:t>
            </a:r>
            <a:r>
              <a:rPr lang="en-US" dirty="0"/>
              <a:t>: </a:t>
            </a:r>
            <a:r>
              <a:rPr lang="en-US" dirty="0" err="1" smtClean="0"/>
              <a:t>Tra</a:t>
            </a:r>
            <a:r>
              <a:rPr lang="en-US" dirty="0" smtClean="0"/>
              <a:t>̉ </a:t>
            </a:r>
            <a:r>
              <a:rPr lang="en-US" dirty="0" err="1" smtClean="0"/>
              <a:t>lời</a:t>
            </a:r>
            <a:endParaRPr lang="en-US" dirty="0"/>
          </a:p>
        </p:txBody>
      </p:sp>
      <p:sp>
        <p:nvSpPr>
          <p:cNvPr id="54275" name="Rectangle 3"/>
          <p:cNvSpPr>
            <a:spLocks noGrp="1" noChangeArrowheads="1"/>
          </p:cNvSpPr>
          <p:nvPr>
            <p:ph sz="half" idx="2"/>
          </p:nvPr>
        </p:nvSpPr>
        <p:spPr>
          <a:xfrm>
            <a:off x="261257" y="844550"/>
            <a:ext cx="8302172" cy="703263"/>
          </a:xfrm>
        </p:spPr>
        <p:txBody>
          <a:bodyPr numCol="1"/>
          <a:lstStyle/>
          <a:p>
            <a:pPr marL="401638" indent="-401638">
              <a:spcAft>
                <a:spcPct val="75000"/>
              </a:spcAft>
            </a:pPr>
            <a:r>
              <a:rPr lang="en-IE" dirty="0" err="1" smtClean="0"/>
              <a:t>Bấm</a:t>
            </a:r>
            <a:r>
              <a:rPr lang="en-IE" dirty="0" smtClean="0"/>
              <a:t> </a:t>
            </a:r>
            <a:r>
              <a:rPr lang="en-IE" dirty="0" err="1" smtClean="0"/>
              <a:t>vào</a:t>
            </a:r>
            <a:r>
              <a:rPr lang="en-IE" dirty="0" smtClean="0"/>
              <a:t> </a:t>
            </a:r>
            <a:r>
              <a:rPr lang="en-IE" dirty="0" err="1" smtClean="0"/>
              <a:t>nút</a:t>
            </a:r>
            <a:r>
              <a:rPr lang="en-IE" dirty="0" smtClean="0"/>
              <a:t> </a:t>
            </a:r>
            <a:r>
              <a:rPr lang="vi-VN" b="1" dirty="0" smtClean="0"/>
              <a:t>V</a:t>
            </a:r>
            <a:r>
              <a:rPr lang="en-IE" b="1" dirty="0" err="1" smtClean="0"/>
              <a:t>iền</a:t>
            </a:r>
            <a:r>
              <a:rPr lang="en-IE" b="1" dirty="0" smtClean="0"/>
              <a:t> </a:t>
            </a:r>
            <a:r>
              <a:rPr lang="en-IE" b="1" dirty="0" err="1" smtClean="0"/>
              <a:t>Trang</a:t>
            </a:r>
            <a:r>
              <a:rPr lang="en-IE" dirty="0" smtClean="0"/>
              <a:t> </a:t>
            </a:r>
            <a:r>
              <a:rPr lang="en-IE" dirty="0" err="1" smtClean="0"/>
              <a:t>trong</a:t>
            </a:r>
            <a:r>
              <a:rPr lang="en-IE" dirty="0" smtClean="0"/>
              <a:t> </a:t>
            </a:r>
            <a:r>
              <a:rPr lang="en-IE" dirty="0" err="1" smtClean="0"/>
              <a:t>nhóm</a:t>
            </a:r>
            <a:r>
              <a:rPr lang="en-IE" dirty="0" smtClean="0"/>
              <a:t> </a:t>
            </a:r>
            <a:r>
              <a:rPr lang="en-IE" b="1" dirty="0" err="1" smtClean="0"/>
              <a:t>Nền</a:t>
            </a:r>
            <a:r>
              <a:rPr lang="en-IE" b="1" dirty="0" smtClean="0"/>
              <a:t> </a:t>
            </a:r>
            <a:r>
              <a:rPr lang="en-IE" b="1" dirty="0" err="1" smtClean="0"/>
              <a:t>Trang</a:t>
            </a:r>
            <a:r>
              <a:rPr lang="en-IE" b="1" dirty="0" smtClean="0"/>
              <a:t> </a:t>
            </a:r>
            <a:r>
              <a:rPr lang="en-IE" dirty="0" err="1" smtClean="0"/>
              <a:t>trong</a:t>
            </a:r>
            <a:r>
              <a:rPr lang="en-IE" dirty="0" smtClean="0"/>
              <a:t> tab </a:t>
            </a:r>
            <a:r>
              <a:rPr lang="en-IE" b="1" dirty="0" err="1" smtClean="0"/>
              <a:t>Bô</a:t>
            </a:r>
            <a:r>
              <a:rPr lang="en-IE" b="1" dirty="0" smtClean="0"/>
              <a:t>́ trí </a:t>
            </a:r>
            <a:r>
              <a:rPr lang="en-IE" b="1" dirty="0" err="1" smtClean="0"/>
              <a:t>Trang</a:t>
            </a:r>
            <a:endParaRPr lang="en-US" dirty="0"/>
          </a:p>
        </p:txBody>
      </p:sp>
      <p:sp>
        <p:nvSpPr>
          <p:cNvPr id="54276" name="Rectangle 4"/>
          <p:cNvSpPr>
            <a:spLocks noChangeArrowheads="1"/>
          </p:cNvSpPr>
          <p:nvPr/>
        </p:nvSpPr>
        <p:spPr bwMode="auto">
          <a:xfrm>
            <a:off x="257175" y="2028825"/>
            <a:ext cx="8350250" cy="1171575"/>
          </a:xfrm>
          <a:prstGeom prst="rect">
            <a:avLst/>
          </a:prstGeom>
          <a:noFill/>
          <a:ln w="9525">
            <a:noFill/>
            <a:miter lim="800000"/>
            <a:headEnd/>
            <a:tailEnd/>
          </a:ln>
          <a:effectLst/>
        </p:spPr>
        <p:txBody>
          <a:bodyPr/>
          <a:lstStyle/>
          <a:p>
            <a:pPr>
              <a:spcBef>
                <a:spcPct val="20000"/>
              </a:spcBef>
              <a:spcAft>
                <a:spcPct val="75000"/>
              </a:spcAft>
            </a:pPr>
            <a:r>
              <a:rPr lang="en-US" sz="2000" dirty="0" err="1" smtClean="0"/>
              <a:t>Bạn</a:t>
            </a:r>
            <a:r>
              <a:rPr lang="en-US" sz="2000" dirty="0" smtClean="0"/>
              <a:t> </a:t>
            </a:r>
            <a:r>
              <a:rPr lang="en-US" sz="2000" dirty="0" err="1" smtClean="0"/>
              <a:t>cũng</a:t>
            </a:r>
            <a:r>
              <a:rPr lang="en-US" sz="2000" dirty="0" smtClean="0"/>
              <a:t> có </a:t>
            </a:r>
            <a:r>
              <a:rPr lang="en-US" sz="2000" dirty="0" err="1" smtClean="0"/>
              <a:t>thê</a:t>
            </a:r>
            <a:r>
              <a:rPr lang="en-US" sz="2000" dirty="0" smtClean="0"/>
              <a:t>̉ </a:t>
            </a:r>
            <a:r>
              <a:rPr lang="en-US" sz="2000" dirty="0" err="1" smtClean="0"/>
              <a:t>chọn</a:t>
            </a:r>
            <a:r>
              <a:rPr lang="en-US" sz="2000" dirty="0" smtClean="0"/>
              <a:t> </a:t>
            </a:r>
            <a:r>
              <a:rPr lang="en-US" sz="2000" dirty="0" err="1" smtClean="0"/>
              <a:t>nút</a:t>
            </a:r>
            <a:r>
              <a:rPr lang="en-US" sz="2000" dirty="0" smtClean="0"/>
              <a:t> </a:t>
            </a:r>
            <a:r>
              <a:rPr lang="en-US" sz="2000" b="1" dirty="0" err="1" smtClean="0"/>
              <a:t>Đường</a:t>
            </a:r>
            <a:r>
              <a:rPr lang="en-US" sz="2000" b="1" dirty="0" smtClean="0"/>
              <a:t> </a:t>
            </a:r>
            <a:r>
              <a:rPr lang="en-US" sz="2000" b="1" dirty="0" err="1" smtClean="0"/>
              <a:t>viền</a:t>
            </a:r>
            <a:r>
              <a:rPr lang="en-US" sz="2000" dirty="0" smtClean="0"/>
              <a:t> </a:t>
            </a:r>
            <a:r>
              <a:rPr lang="en-US" sz="2000" dirty="0" err="1" smtClean="0"/>
              <a:t>trong</a:t>
            </a:r>
            <a:r>
              <a:rPr lang="en-US" sz="2000" dirty="0" smtClean="0"/>
              <a:t> </a:t>
            </a:r>
            <a:r>
              <a:rPr lang="en-US" sz="2000" dirty="0" err="1" smtClean="0"/>
              <a:t>nhóm</a:t>
            </a:r>
            <a:r>
              <a:rPr lang="en-US" sz="2000" dirty="0" smtClean="0"/>
              <a:t> </a:t>
            </a:r>
            <a:r>
              <a:rPr lang="en-US" sz="2000" b="1" dirty="0" err="1" smtClean="0"/>
              <a:t>Đoạn</a:t>
            </a:r>
            <a:r>
              <a:rPr lang="en-US" sz="2000" b="1" dirty="0" smtClean="0"/>
              <a:t> </a:t>
            </a:r>
            <a:r>
              <a:rPr lang="en-US" sz="2000" b="1" dirty="0" err="1" smtClean="0"/>
              <a:t>văn</a:t>
            </a:r>
            <a:r>
              <a:rPr lang="en-US" sz="2000" dirty="0" smtClean="0"/>
              <a:t> </a:t>
            </a:r>
            <a:r>
              <a:rPr lang="en-US" sz="2000" dirty="0" err="1" smtClean="0"/>
              <a:t>trong</a:t>
            </a:r>
            <a:r>
              <a:rPr lang="en-US" sz="2000" dirty="0" smtClean="0"/>
              <a:t> tab </a:t>
            </a:r>
            <a:r>
              <a:rPr lang="vi-VN" sz="2000" b="1" dirty="0" smtClean="0"/>
              <a:t>Trang đầu</a:t>
            </a:r>
            <a:endParaRPr lang="en-U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57175" y="73025"/>
            <a:ext cx="8229600" cy="609600"/>
          </a:xfrm>
        </p:spPr>
        <p:txBody>
          <a:bodyPr/>
          <a:lstStyle/>
          <a:p>
            <a:r>
              <a:rPr lang="en-US" smtClean="0"/>
              <a:t>Kiểm tra 4, câu hỏi 2</a:t>
            </a:r>
            <a:endParaRPr lang="en-US"/>
          </a:p>
        </p:txBody>
      </p:sp>
      <p:sp>
        <p:nvSpPr>
          <p:cNvPr id="56323" name="Rectangle 3"/>
          <p:cNvSpPr>
            <a:spLocks noGrp="1" noChangeArrowheads="1"/>
          </p:cNvSpPr>
          <p:nvPr>
            <p:ph type="body" sz="half" idx="2"/>
          </p:nvPr>
        </p:nvSpPr>
        <p:spPr>
          <a:xfrm>
            <a:off x="257174" y="865188"/>
            <a:ext cx="8465911" cy="1189037"/>
          </a:xfrm>
        </p:spPr>
        <p:txBody>
          <a:bodyPr/>
          <a:lstStyle/>
          <a:p>
            <a:pPr marL="0" indent="0">
              <a:spcAft>
                <a:spcPct val="75000"/>
              </a:spcAft>
            </a:pPr>
            <a:r>
              <a:rPr lang="vi-VN" b="1" dirty="0" smtClean="0"/>
              <a:t>Bạn có thể dùng cái gì như đường viền trang? (Chọn một đáp án.)</a:t>
            </a:r>
            <a:endParaRPr lang="vi-VN" b="1" dirty="0"/>
          </a:p>
        </p:txBody>
      </p:sp>
      <p:sp>
        <p:nvSpPr>
          <p:cNvPr id="56324" name="Rectangle 4"/>
          <p:cNvSpPr>
            <a:spLocks noChangeArrowheads="1"/>
          </p:cNvSpPr>
          <p:nvPr/>
        </p:nvSpPr>
        <p:spPr bwMode="auto">
          <a:xfrm>
            <a:off x="257175" y="2255838"/>
            <a:ext cx="7624763" cy="3502025"/>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en-US" sz="2000" smtClean="0"/>
              <a:t>Các loại đường viền khác nhau, thí dụ như 3-</a:t>
            </a:r>
            <a:r>
              <a:rPr lang="vi-VN" sz="2000" smtClean="0"/>
              <a:t>Chiều</a:t>
            </a:r>
            <a:r>
              <a:rPr lang="en-US" sz="2000" smtClean="0"/>
              <a:t> và đổ bóng.</a:t>
            </a:r>
            <a:endParaRPr lang="en-US" sz="2000"/>
          </a:p>
          <a:p>
            <a:pPr marL="401638" indent="-401638">
              <a:spcBef>
                <a:spcPct val="20000"/>
              </a:spcBef>
              <a:spcAft>
                <a:spcPct val="75000"/>
              </a:spcAft>
              <a:buFontTx/>
              <a:buAutoNum type="arabicPeriod"/>
            </a:pPr>
            <a:r>
              <a:rPr lang="en-US" sz="2000" smtClean="0"/>
              <a:t>Các kiểu đường, màu và độ dày tùy chỉnh.</a:t>
            </a:r>
            <a:endParaRPr lang="en-US" sz="2000"/>
          </a:p>
          <a:p>
            <a:pPr marL="401638" indent="-401638">
              <a:spcBef>
                <a:spcPct val="20000"/>
              </a:spcBef>
              <a:spcAft>
                <a:spcPct val="75000"/>
              </a:spcAft>
              <a:buFontTx/>
              <a:buAutoNum type="arabicPeriod"/>
            </a:pPr>
            <a:r>
              <a:rPr lang="en-US" sz="2000" smtClean="0"/>
              <a:t>Đường viền đồ họa.</a:t>
            </a:r>
            <a:endParaRPr lang="en-US" sz="2000"/>
          </a:p>
          <a:p>
            <a:pPr marL="401638" indent="-401638">
              <a:spcBef>
                <a:spcPct val="20000"/>
              </a:spcBef>
              <a:spcAft>
                <a:spcPct val="75000"/>
              </a:spcAft>
              <a:buFontTx/>
              <a:buAutoNum type="arabicPeriod"/>
            </a:pPr>
            <a:r>
              <a:rPr lang="en-US" sz="2000" smtClean="0"/>
              <a:t>Tất cả những cái trên.</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slide(fromLeft)">
                                      <p:cBhvr>
                                        <p:cTn id="22" dur="500"/>
                                        <p:tgtEl>
                                          <p:spTgt spid="563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56324">
                                            <p:txEl>
                                              <p:pRg st="3" end="3"/>
                                            </p:txEl>
                                          </p:spTgt>
                                        </p:tgtEl>
                                        <p:attrNameLst>
                                          <p:attrName>style.visibility</p:attrName>
                                        </p:attrNameLst>
                                      </p:cBhvr>
                                      <p:to>
                                        <p:strVal val="visible"/>
                                      </p:to>
                                    </p:set>
                                    <p:animEffect transition="in" filter="slide(fromLeft)">
                                      <p:cBhvr>
                                        <p:cTn id="27" dur="500"/>
                                        <p:tgtEl>
                                          <p:spTgt spid="563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7175" y="73025"/>
            <a:ext cx="8229600" cy="609600"/>
          </a:xfrm>
        </p:spPr>
        <p:txBody>
          <a:bodyPr/>
          <a:lstStyle/>
          <a:p>
            <a:r>
              <a:rPr lang="en-US" smtClean="0"/>
              <a:t>Kiểm tra 4, câu hỏi 2</a:t>
            </a:r>
            <a:r>
              <a:rPr lang="en-US"/>
              <a:t>: </a:t>
            </a:r>
            <a:r>
              <a:rPr lang="en-US" smtClean="0"/>
              <a:t>Trả lời</a:t>
            </a:r>
            <a:endParaRPr lang="en-US"/>
          </a:p>
        </p:txBody>
      </p:sp>
      <p:sp>
        <p:nvSpPr>
          <p:cNvPr id="58371" name="Rectangle 3"/>
          <p:cNvSpPr>
            <a:spLocks noGrp="1" noChangeArrowheads="1"/>
          </p:cNvSpPr>
          <p:nvPr>
            <p:ph sz="half" idx="2"/>
          </p:nvPr>
        </p:nvSpPr>
        <p:spPr>
          <a:xfrm>
            <a:off x="257175" y="850900"/>
            <a:ext cx="8350250" cy="703263"/>
          </a:xfrm>
        </p:spPr>
        <p:txBody>
          <a:bodyPr/>
          <a:lstStyle/>
          <a:p>
            <a:pPr marL="0" indent="0">
              <a:spcAft>
                <a:spcPct val="75000"/>
              </a:spcAft>
            </a:pPr>
            <a:r>
              <a:rPr lang="en-US" smtClean="0"/>
              <a:t>Tất cả những cái trên.</a:t>
            </a:r>
            <a:endParaRPr lang="en-US"/>
          </a:p>
        </p:txBody>
      </p:sp>
      <p:sp>
        <p:nvSpPr>
          <p:cNvPr id="58372" name="Rectangle 4"/>
          <p:cNvSpPr>
            <a:spLocks noChangeArrowheads="1"/>
          </p:cNvSpPr>
          <p:nvPr/>
        </p:nvSpPr>
        <p:spPr bwMode="auto">
          <a:xfrm>
            <a:off x="257175" y="2097088"/>
            <a:ext cx="8350250" cy="1171575"/>
          </a:xfrm>
          <a:prstGeom prst="rect">
            <a:avLst/>
          </a:prstGeom>
          <a:noFill/>
          <a:ln w="9525">
            <a:noFill/>
            <a:miter lim="800000"/>
            <a:headEnd/>
            <a:tailEnd/>
          </a:ln>
          <a:effectLst/>
        </p:spPr>
        <p:txBody>
          <a:bodyPr/>
          <a:lstStyle/>
          <a:p>
            <a:pPr>
              <a:spcBef>
                <a:spcPct val="20000"/>
              </a:spcBef>
              <a:spcAft>
                <a:spcPct val="75000"/>
              </a:spcAft>
            </a:pPr>
            <a:r>
              <a:rPr lang="en-US" sz="2000" smtClean="0"/>
              <a:t>Bạn có thể đặt các kiểu đư</a:t>
            </a:r>
            <a:r>
              <a:rPr lang="vi-VN" sz="2000" smtClean="0"/>
              <a:t>ờ</a:t>
            </a:r>
            <a:r>
              <a:rPr lang="en-US" sz="2000" smtClean="0"/>
              <a:t>ng viền khác nhau, các kiểu đường, màu, và độ dày. Bạn cũng có thể đặt một đường viền đồ họa cho những dịp và sự kiện đặc biệt.</a:t>
            </a:r>
            <a:endParaRPr lang="en-US"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slide(fromBottom)">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0">
  <p:cSld>
    <p:bg>
      <p:bgPr>
        <a:blipFill dpi="0" rotWithShape="0">
          <a:blip r:embed="rId4"/>
          <a:srcRect/>
          <a:stretch>
            <a:fillRect r="-16866"/>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p:txBody>
          <a:bodyPr/>
          <a:lstStyle/>
          <a:p>
            <a:r>
              <a:rPr lang="en-US" smtClean="0"/>
              <a:t>DÙNG KHUÔN MẪU NÀY</a:t>
            </a:r>
            <a:endParaRPr lang="en-US"/>
          </a:p>
        </p:txBody>
      </p:sp>
      <p:sp>
        <p:nvSpPr>
          <p:cNvPr id="86019" name="Rectangle 3"/>
          <p:cNvSpPr>
            <a:spLocks noGrp="1" noChangeArrowheads="1"/>
          </p:cNvSpPr>
          <p:nvPr>
            <p:ph type="subTitle" idx="1"/>
          </p:nvPr>
        </p:nvSpPr>
        <p:spPr>
          <a:xfrm>
            <a:off x="1023264" y="3886200"/>
            <a:ext cx="7162800" cy="1752600"/>
          </a:xfrm>
        </p:spPr>
        <p:txBody>
          <a:bodyPr/>
          <a:lstStyle/>
          <a:p>
            <a:r>
              <a:rPr lang="en-US" smtClean="0"/>
              <a:t>Xem ngăn ghi chú hoặc xem trang ghi chú đầy đủ (tab </a:t>
            </a:r>
            <a:r>
              <a:rPr lang="en-US" b="1" smtClean="0"/>
              <a:t>Xem</a:t>
            </a:r>
            <a:r>
              <a:rPr lang="en-US" smtClean="0"/>
              <a:t>) để có trợ giúp chi tiết về khuôn mẫu này.</a:t>
            </a:r>
            <a:endParaRPr lang="en-US"/>
          </a:p>
        </p:txBody>
      </p:sp>
    </p:spTree>
  </p:cSld>
  <p:clrMapOvr>
    <a:overrideClrMapping bg1="dk2" tx1="lt1" bg2="dk1" tx2="lt2" accent1="accent1" accent2="accent2" accent3="accent3" accent4="accent4" accent5="accent5" accent6="accent6" hlink="hlink" folHlink="folHlink"/>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57174" y="73025"/>
            <a:ext cx="8886825" cy="609600"/>
          </a:xfrm>
        </p:spPr>
        <p:txBody>
          <a:bodyPr/>
          <a:lstStyle/>
          <a:p>
            <a:r>
              <a:rPr lang="vi-VN" smtClean="0"/>
              <a:t>Dùng Ruy-băng cho việc làm thông thường</a:t>
            </a:r>
            <a:endParaRPr lang="vi-VN"/>
          </a:p>
        </p:txBody>
      </p:sp>
      <p:sp>
        <p:nvSpPr>
          <p:cNvPr id="176131" name="Rectangle 3"/>
          <p:cNvSpPr>
            <a:spLocks noChangeArrowheads="1"/>
          </p:cNvSpPr>
          <p:nvPr/>
        </p:nvSpPr>
        <p:spPr bwMode="auto">
          <a:xfrm>
            <a:off x="6119813" y="839788"/>
            <a:ext cx="2744787" cy="2960687"/>
          </a:xfrm>
          <a:prstGeom prst="rect">
            <a:avLst/>
          </a:prstGeom>
          <a:noFill/>
          <a:ln w="9525">
            <a:noFill/>
            <a:miter lim="800000"/>
            <a:headEnd/>
            <a:tailEnd/>
          </a:ln>
          <a:effectLst/>
        </p:spPr>
        <p:txBody>
          <a:bodyPr/>
          <a:lstStyle/>
          <a:p>
            <a:pPr>
              <a:spcBef>
                <a:spcPct val="20000"/>
              </a:spcBef>
              <a:spcAft>
                <a:spcPct val="75000"/>
              </a:spcAft>
            </a:pPr>
            <a:r>
              <a:rPr lang="vi-VN" sz="2000" smtClean="0"/>
              <a:t>Ruy-băng tặng bạn sự dễ dùng và thuận tiện, với mọi thao tác thông dụng tập trung ở một chỗ. </a:t>
            </a:r>
          </a:p>
          <a:p>
            <a:pPr>
              <a:spcBef>
                <a:spcPct val="20000"/>
              </a:spcBef>
              <a:spcAft>
                <a:spcPct val="75000"/>
              </a:spcAft>
            </a:pPr>
            <a:endParaRPr lang="vi-VN" sz="2000"/>
          </a:p>
        </p:txBody>
      </p:sp>
      <p:sp>
        <p:nvSpPr>
          <p:cNvPr id="17613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176134" name="Rectangle 6"/>
          <p:cNvSpPr>
            <a:spLocks noChangeArrowheads="1"/>
          </p:cNvSpPr>
          <p:nvPr/>
        </p:nvSpPr>
        <p:spPr bwMode="auto">
          <a:xfrm>
            <a:off x="257175" y="3994150"/>
            <a:ext cx="5864225" cy="1201738"/>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Thí dụ, bạn có thể cắt và dán văn bản bằng cách dùng các lệnh trên tab </a:t>
            </a:r>
            <a:r>
              <a:rPr lang="vi-VN" b="1" smtClean="0">
                <a:solidFill>
                  <a:srgbClr val="FFCC00"/>
                </a:solidFill>
              </a:rPr>
              <a:t>Trang đầu</a:t>
            </a:r>
            <a:r>
              <a:rPr lang="vi-VN" smtClean="0">
                <a:solidFill>
                  <a:srgbClr val="FFCC00"/>
                </a:solidFill>
              </a:rPr>
              <a:t>; thay đổi định dạng văn bản bằng cách dùng một </a:t>
            </a:r>
            <a:r>
              <a:rPr lang="vi-VN" b="1" smtClean="0">
                <a:solidFill>
                  <a:srgbClr val="FFCC00"/>
                </a:solidFill>
              </a:rPr>
              <a:t>Kiểu</a:t>
            </a:r>
            <a:r>
              <a:rPr lang="vi-VN" smtClean="0">
                <a:solidFill>
                  <a:srgbClr val="FFCC00"/>
                </a:solidFill>
              </a:rPr>
              <a:t>; và thay đổi màu nền trang trên tab </a:t>
            </a:r>
            <a:r>
              <a:rPr lang="vi-VN" b="1" smtClean="0">
                <a:solidFill>
                  <a:srgbClr val="FFCC00"/>
                </a:solidFill>
              </a:rPr>
              <a:t>Bố trí Trang</a:t>
            </a:r>
            <a:r>
              <a:rPr lang="vi-VN" smtClean="0">
                <a:solidFill>
                  <a:srgbClr val="FFCC00"/>
                </a:solidFill>
              </a:rPr>
              <a:t>.</a:t>
            </a:r>
            <a:endParaRPr lang="vi-VN">
              <a:solidFill>
                <a:srgbClr val="FFCC00"/>
              </a:solidFill>
            </a:endParaRPr>
          </a:p>
        </p:txBody>
      </p:sp>
      <p:sp>
        <p:nvSpPr>
          <p:cNvPr id="18" name="TextBox 17"/>
          <p:cNvSpPr txBox="1"/>
          <p:nvPr/>
        </p:nvSpPr>
        <p:spPr>
          <a:xfrm>
            <a:off x="266700" y="1838325"/>
            <a:ext cx="628650" cy="215444"/>
          </a:xfrm>
          <a:prstGeom prst="rect">
            <a:avLst/>
          </a:prstGeom>
          <a:noFill/>
        </p:spPr>
        <p:txBody>
          <a:bodyPr wrap="square" rtlCol="0">
            <a:spAutoFit/>
          </a:bodyPr>
          <a:lstStyle/>
          <a:p>
            <a:pPr algn="ctr"/>
            <a:r>
              <a:rPr lang="en-IE" sz="800" smtClean="0">
                <a:solidFill>
                  <a:schemeClr val="accent1">
                    <a:lumMod val="75000"/>
                  </a:schemeClr>
                </a:solidFill>
                <a:latin typeface="Arial Unicode MS" pitchFamily="34" charset="-128"/>
                <a:ea typeface="Arial Unicode MS" pitchFamily="34" charset="-128"/>
                <a:cs typeface="Arial Unicode MS" pitchFamily="34" charset="-128"/>
              </a:rPr>
              <a:t>Paste</a:t>
            </a:r>
            <a:endParaRPr lang="en-US" sz="900">
              <a:solidFill>
                <a:schemeClr val="accent1">
                  <a:lumMod val="75000"/>
                </a:schemeClr>
              </a:solidFill>
              <a:latin typeface="Arial Unicode MS" pitchFamily="34" charset="-128"/>
              <a:ea typeface="Arial Unicode MS" pitchFamily="34" charset="-128"/>
              <a:cs typeface="Arial Unicode MS" pitchFamily="34" charset="-128"/>
            </a:endParaRPr>
          </a:p>
        </p:txBody>
      </p:sp>
      <p:pic>
        <p:nvPicPr>
          <p:cNvPr id="21" name="Picture 1"/>
          <p:cNvPicPr>
            <a:picLocks noChangeAspect="1" noChangeArrowheads="1"/>
          </p:cNvPicPr>
          <p:nvPr/>
        </p:nvPicPr>
        <p:blipFill>
          <a:blip r:embed="rId3"/>
          <a:srcRect/>
          <a:stretch>
            <a:fillRect/>
          </a:stretch>
        </p:blipFill>
        <p:spPr bwMode="auto">
          <a:xfrm>
            <a:off x="236539" y="904263"/>
            <a:ext cx="5716586" cy="2915874"/>
          </a:xfrm>
          <a:prstGeom prst="rect">
            <a:avLst/>
          </a:prstGeom>
          <a:noFill/>
          <a:ln w="9525">
            <a:noFill/>
            <a:miter lim="800000"/>
            <a:headEnd/>
            <a:tailEnd/>
          </a:ln>
          <a:effectLst/>
        </p:spPr>
      </p:pic>
      <p:sp>
        <p:nvSpPr>
          <p:cNvPr id="22" name="TextBox 21"/>
          <p:cNvSpPr txBox="1"/>
          <p:nvPr/>
        </p:nvSpPr>
        <p:spPr>
          <a:xfrm>
            <a:off x="830034" y="1266825"/>
            <a:ext cx="789759" cy="353943"/>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Trang đầu</a:t>
            </a:r>
            <a:endParaRPr lang="vi-VN" sz="9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ct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1952625" y="2105025"/>
            <a:ext cx="6286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Phông</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24" name="TextBox 23"/>
          <p:cNvSpPr txBox="1"/>
          <p:nvPr/>
        </p:nvSpPr>
        <p:spPr>
          <a:xfrm>
            <a:off x="4419600" y="2105025"/>
            <a:ext cx="7429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Đoạn văn</a:t>
            </a:r>
            <a:endParaRPr lang="en-US" sz="90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slide(fromTop)">
                                      <p:cBhvr>
                                        <p:cTn id="7" dur="500"/>
                                        <p:tgtEl>
                                          <p:spTgt spid="17613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76134">
                                            <p:txEl>
                                              <p:pRg st="0" end="0"/>
                                            </p:txEl>
                                          </p:spTgt>
                                        </p:tgtEl>
                                        <p:attrNameLst>
                                          <p:attrName>style.visibility</p:attrName>
                                        </p:attrNameLst>
                                      </p:cBhvr>
                                      <p:to>
                                        <p:strVal val="visible"/>
                                      </p:to>
                                    </p:set>
                                    <p:animEffect transition="in" filter="slide(fromLeft)">
                                      <p:cBhvr>
                                        <p:cTn id="12" dur="500"/>
                                        <p:tgtEl>
                                          <p:spTgt spid="1761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utoUpdateAnimBg="0"/>
      <p:bldP spid="17613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6" name="Picture 8"/>
          <p:cNvPicPr>
            <a:picLocks noChangeAspect="1" noChangeArrowheads="1"/>
          </p:cNvPicPr>
          <p:nvPr/>
        </p:nvPicPr>
        <p:blipFill>
          <a:blip r:embed="rId4"/>
          <a:srcRect/>
          <a:stretch>
            <a:fillRect/>
          </a:stretch>
        </p:blipFill>
        <p:spPr bwMode="auto">
          <a:xfrm>
            <a:off x="303214" y="930048"/>
            <a:ext cx="5697536" cy="2902404"/>
          </a:xfrm>
          <a:prstGeom prst="rect">
            <a:avLst/>
          </a:prstGeom>
          <a:noFill/>
          <a:ln w="9525">
            <a:noFill/>
            <a:miter lim="800000"/>
            <a:headEnd/>
            <a:tailEnd/>
          </a:ln>
          <a:effectLst/>
        </p:spPr>
      </p:pic>
      <p:sp>
        <p:nvSpPr>
          <p:cNvPr id="27650" name="Rectangle 2"/>
          <p:cNvSpPr>
            <a:spLocks noGrp="1" noChangeArrowheads="1"/>
          </p:cNvSpPr>
          <p:nvPr>
            <p:ph type="title"/>
          </p:nvPr>
        </p:nvSpPr>
        <p:spPr>
          <a:xfrm>
            <a:off x="268288" y="63500"/>
            <a:ext cx="8904287" cy="614363"/>
          </a:xfrm>
        </p:spPr>
        <p:txBody>
          <a:bodyPr/>
          <a:lstStyle/>
          <a:p>
            <a:r>
              <a:rPr lang="en-US" smtClean="0"/>
              <a:t>C</a:t>
            </a:r>
            <a:r>
              <a:rPr lang="vi-VN" smtClean="0"/>
              <a:t>ó những gì </a:t>
            </a:r>
            <a:r>
              <a:rPr lang="en-US" smtClean="0"/>
              <a:t>trên </a:t>
            </a:r>
            <a:r>
              <a:rPr lang="vi-VN" smtClean="0"/>
              <a:t>Ruy-băng</a:t>
            </a:r>
            <a:r>
              <a:rPr lang="en-US" smtClean="0"/>
              <a:t>?</a:t>
            </a:r>
            <a:endParaRPr lang="en-US"/>
          </a:p>
        </p:txBody>
      </p:sp>
      <p:sp>
        <p:nvSpPr>
          <p:cNvPr id="27651" name="Rectangle 3"/>
          <p:cNvSpPr>
            <a:spLocks noChangeArrowheads="1"/>
          </p:cNvSpPr>
          <p:nvPr/>
        </p:nvSpPr>
        <p:spPr bwMode="auto">
          <a:xfrm>
            <a:off x="6119813" y="839788"/>
            <a:ext cx="2744787" cy="2763837"/>
          </a:xfrm>
          <a:prstGeom prst="rect">
            <a:avLst/>
          </a:prstGeom>
          <a:noFill/>
          <a:ln w="9525">
            <a:noFill/>
            <a:miter lim="800000"/>
            <a:headEnd/>
            <a:tailEnd/>
          </a:ln>
          <a:effectLst/>
        </p:spPr>
        <p:txBody>
          <a:bodyPr/>
          <a:lstStyle/>
          <a:p>
            <a:pPr>
              <a:spcBef>
                <a:spcPct val="20000"/>
              </a:spcBef>
              <a:spcAft>
                <a:spcPct val="75000"/>
              </a:spcAft>
            </a:pPr>
            <a:r>
              <a:rPr lang="en-US" sz="2000" smtClean="0"/>
              <a:t>Làm quen với ba phần của </a:t>
            </a:r>
            <a:r>
              <a:rPr lang="vi-VN" sz="2000" smtClean="0"/>
              <a:t>Ruy-băng</a:t>
            </a:r>
            <a:r>
              <a:rPr lang="en-US" sz="2000" smtClean="0"/>
              <a:t> sẽ giúp bạn hiểu cách dùng nó.</a:t>
            </a:r>
            <a:endParaRPr lang="en-US" sz="2000"/>
          </a:p>
          <a:p>
            <a:pPr>
              <a:spcBef>
                <a:spcPct val="20000"/>
              </a:spcBef>
              <a:spcAft>
                <a:spcPct val="75000"/>
              </a:spcAft>
            </a:pPr>
            <a:r>
              <a:rPr lang="en-US" sz="2000" smtClean="0"/>
              <a:t>Đó là các tab, nhóm và lệnh.</a:t>
            </a:r>
            <a:endParaRPr lang="en-US" sz="2000"/>
          </a:p>
        </p:txBody>
      </p:sp>
      <p:graphicFrame>
        <p:nvGraphicFramePr>
          <p:cNvPr id="27652" name="Object 4"/>
          <p:cNvGraphicFramePr>
            <a:graphicFrameLocks noChangeAspect="1"/>
          </p:cNvGraphicFramePr>
          <p:nvPr/>
        </p:nvGraphicFramePr>
        <p:xfrm>
          <a:off x="339725" y="4102100"/>
          <a:ext cx="269875" cy="303213"/>
        </p:xfrm>
        <a:graphic>
          <a:graphicData uri="http://schemas.openxmlformats.org/presentationml/2006/ole">
            <p:oleObj spid="_x0000_s27652" name="Visio" r:id="rId5" imgW="270231" imgH="303063" progId="">
              <p:embed/>
            </p:oleObj>
          </a:graphicData>
        </a:graphic>
      </p:graphicFrame>
      <p:graphicFrame>
        <p:nvGraphicFramePr>
          <p:cNvPr id="27653" name="Object 5"/>
          <p:cNvGraphicFramePr>
            <a:graphicFrameLocks noChangeAspect="1"/>
          </p:cNvGraphicFramePr>
          <p:nvPr/>
        </p:nvGraphicFramePr>
        <p:xfrm>
          <a:off x="339725" y="4797425"/>
          <a:ext cx="269875" cy="303213"/>
        </p:xfrm>
        <a:graphic>
          <a:graphicData uri="http://schemas.openxmlformats.org/presentationml/2006/ole">
            <p:oleObj spid="_x0000_s27653" name="Visio" r:id="rId6" imgW="270231" imgH="303063" progId="">
              <p:embed/>
            </p:oleObj>
          </a:graphicData>
        </a:graphic>
      </p:graphicFrame>
      <p:graphicFrame>
        <p:nvGraphicFramePr>
          <p:cNvPr id="27654" name="Object 6"/>
          <p:cNvGraphicFramePr>
            <a:graphicFrameLocks noChangeAspect="1"/>
          </p:cNvGraphicFramePr>
          <p:nvPr/>
        </p:nvGraphicFramePr>
        <p:xfrm>
          <a:off x="339725" y="5508625"/>
          <a:ext cx="269875" cy="303213"/>
        </p:xfrm>
        <a:graphic>
          <a:graphicData uri="http://schemas.openxmlformats.org/presentationml/2006/ole">
            <p:oleObj spid="_x0000_s27654" name="Visio" r:id="rId7" imgW="270231" imgH="303063" progId="">
              <p:embed/>
            </p:oleObj>
          </a:graphicData>
        </a:graphic>
      </p:graphicFrame>
      <p:sp>
        <p:nvSpPr>
          <p:cNvPr id="2765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27657" name="Rectangle 9"/>
          <p:cNvSpPr>
            <a:spLocks noChangeArrowheads="1"/>
          </p:cNvSpPr>
          <p:nvPr/>
        </p:nvSpPr>
        <p:spPr bwMode="auto">
          <a:xfrm>
            <a:off x="676275" y="4068763"/>
            <a:ext cx="5940425" cy="2059025"/>
          </a:xfrm>
          <a:prstGeom prst="rect">
            <a:avLst/>
          </a:prstGeom>
          <a:noFill/>
          <a:ln w="9525" algn="ctr">
            <a:noFill/>
            <a:miter lim="800000"/>
            <a:headEnd/>
            <a:tailEnd/>
          </a:ln>
          <a:effectLst/>
        </p:spPr>
        <p:txBody>
          <a:bodyPr>
            <a:spAutoFit/>
          </a:bodyPr>
          <a:lstStyle/>
          <a:p>
            <a:pPr>
              <a:spcBef>
                <a:spcPct val="20000"/>
              </a:spcBef>
              <a:spcAft>
                <a:spcPct val="35000"/>
              </a:spcAft>
            </a:pPr>
            <a:r>
              <a:rPr lang="en-US" b="1" smtClean="0">
                <a:solidFill>
                  <a:srgbClr val="FFCC00"/>
                </a:solidFill>
              </a:rPr>
              <a:t>Tab:</a:t>
            </a:r>
            <a:r>
              <a:rPr lang="en-US" smtClean="0">
                <a:solidFill>
                  <a:srgbClr val="FFCC00"/>
                </a:solidFill>
              </a:rPr>
              <a:t> </a:t>
            </a:r>
            <a:r>
              <a:rPr lang="vi-VN" smtClean="0">
                <a:solidFill>
                  <a:srgbClr val="FFCC00"/>
                </a:solidFill>
              </a:rPr>
              <a:t>Ruy-băng</a:t>
            </a:r>
            <a:r>
              <a:rPr lang="en-US" smtClean="0">
                <a:solidFill>
                  <a:srgbClr val="FFCC00"/>
                </a:solidFill>
              </a:rPr>
              <a:t> có bảy tab cơ bản trải dài trên đỉnh. Mỗi tab trình bày một vùng hoạt động.</a:t>
            </a:r>
            <a:endParaRPr lang="en-US">
              <a:solidFill>
                <a:srgbClr val="FFCC00"/>
              </a:solidFill>
            </a:endParaRPr>
          </a:p>
          <a:p>
            <a:pPr>
              <a:spcBef>
                <a:spcPct val="20000"/>
              </a:spcBef>
              <a:spcAft>
                <a:spcPct val="35000"/>
              </a:spcAft>
            </a:pPr>
            <a:r>
              <a:rPr lang="en-US" b="1" smtClean="0">
                <a:solidFill>
                  <a:srgbClr val="FFCC00"/>
                </a:solidFill>
              </a:rPr>
              <a:t>Nhóm:</a:t>
            </a:r>
            <a:r>
              <a:rPr lang="en-US" smtClean="0">
                <a:solidFill>
                  <a:srgbClr val="FFCC00"/>
                </a:solidFill>
              </a:rPr>
              <a:t> Mỗi tab có một vài nhóm cho thấy các khoản mục liên quan với nhau.</a:t>
            </a:r>
            <a:endParaRPr lang="en-US">
              <a:solidFill>
                <a:srgbClr val="FFCC00"/>
              </a:solidFill>
            </a:endParaRPr>
          </a:p>
          <a:p>
            <a:pPr>
              <a:spcBef>
                <a:spcPct val="20000"/>
              </a:spcBef>
              <a:spcAft>
                <a:spcPct val="35000"/>
              </a:spcAft>
            </a:pPr>
            <a:r>
              <a:rPr lang="en-US" b="1" smtClean="0">
                <a:solidFill>
                  <a:srgbClr val="FFCC00"/>
                </a:solidFill>
              </a:rPr>
              <a:t>Lệnh:</a:t>
            </a:r>
            <a:r>
              <a:rPr lang="en-US" smtClean="0">
                <a:solidFill>
                  <a:srgbClr val="FFCC00"/>
                </a:solidFill>
              </a:rPr>
              <a:t> Lệnh là một nút, menu hoặc một hộp mà ở đó bạn có thể nhập thông tin vào.</a:t>
            </a:r>
            <a:endParaRPr lang="en-US" b="1">
              <a:solidFill>
                <a:srgbClr val="FFCC00"/>
              </a:solidFill>
            </a:endParaRPr>
          </a:p>
        </p:txBody>
      </p:sp>
      <p:sp>
        <p:nvSpPr>
          <p:cNvPr id="22" name="TextBox 21"/>
          <p:cNvSpPr txBox="1"/>
          <p:nvPr/>
        </p:nvSpPr>
        <p:spPr>
          <a:xfrm>
            <a:off x="849084" y="1304925"/>
            <a:ext cx="744583" cy="353943"/>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Trang đầu</a:t>
            </a:r>
            <a:endParaRPr lang="vi-VN" sz="9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ct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30" name="TextBox 29"/>
          <p:cNvSpPr txBox="1"/>
          <p:nvPr/>
        </p:nvSpPr>
        <p:spPr>
          <a:xfrm>
            <a:off x="2038350" y="2133600"/>
            <a:ext cx="6286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Phông</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31" name="TextBox 30"/>
          <p:cNvSpPr txBox="1"/>
          <p:nvPr/>
        </p:nvSpPr>
        <p:spPr>
          <a:xfrm>
            <a:off x="4400550" y="2133600"/>
            <a:ext cx="7429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Đoạn văn</a:t>
            </a:r>
            <a:endParaRPr lang="en-US" sz="900">
              <a:solidFill>
                <a:srgbClr val="0069B8"/>
              </a:solidFill>
              <a:latin typeface="Arial Unicode MS" pitchFamily="34" charset="-128"/>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lide(fromTop)">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lide(fromTop)">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dissolve">
                                      <p:cBhvr>
                                        <p:cTn id="17" dur="500"/>
                                        <p:tgtEl>
                                          <p:spTgt spid="2765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7653"/>
                                        </p:tgtEl>
                                        <p:attrNameLst>
                                          <p:attrName>style.visibility</p:attrName>
                                        </p:attrNameLst>
                                      </p:cBhvr>
                                      <p:to>
                                        <p:strVal val="visible"/>
                                      </p:to>
                                    </p:set>
                                    <p:animEffect transition="in" filter="dissolve">
                                      <p:cBhvr>
                                        <p:cTn id="21" dur="500"/>
                                        <p:tgtEl>
                                          <p:spTgt spid="27653"/>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27654"/>
                                        </p:tgtEl>
                                        <p:attrNameLst>
                                          <p:attrName>style.visibility</p:attrName>
                                        </p:attrNameLst>
                                      </p:cBhvr>
                                      <p:to>
                                        <p:strVal val="visible"/>
                                      </p:to>
                                    </p:set>
                                    <p:animEffect transition="in" filter="dissolve">
                                      <p:cBhvr>
                                        <p:cTn id="25" dur="500"/>
                                        <p:tgtEl>
                                          <p:spTgt spid="2765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7657">
                                            <p:txEl>
                                              <p:pRg st="0" end="0"/>
                                            </p:txEl>
                                          </p:spTgt>
                                        </p:tgtEl>
                                        <p:attrNameLst>
                                          <p:attrName>style.visibility</p:attrName>
                                        </p:attrNameLst>
                                      </p:cBhvr>
                                      <p:to>
                                        <p:strVal val="visible"/>
                                      </p:to>
                                    </p:set>
                                    <p:animEffect transition="in" filter="checkerboard(across)">
                                      <p:cBhvr>
                                        <p:cTn id="30" dur="500"/>
                                        <p:tgtEl>
                                          <p:spTgt spid="2765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7657">
                                            <p:txEl>
                                              <p:pRg st="1" end="1"/>
                                            </p:txEl>
                                          </p:spTgt>
                                        </p:tgtEl>
                                        <p:attrNameLst>
                                          <p:attrName>style.visibility</p:attrName>
                                        </p:attrNameLst>
                                      </p:cBhvr>
                                      <p:to>
                                        <p:strVal val="visible"/>
                                      </p:to>
                                    </p:set>
                                    <p:animEffect transition="in" filter="checkerboard(across)">
                                      <p:cBhvr>
                                        <p:cTn id="35" dur="500"/>
                                        <p:tgtEl>
                                          <p:spTgt spid="2765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27657">
                                            <p:txEl>
                                              <p:pRg st="2" end="2"/>
                                            </p:txEl>
                                          </p:spTgt>
                                        </p:tgtEl>
                                        <p:attrNameLst>
                                          <p:attrName>style.visibility</p:attrName>
                                        </p:attrNameLst>
                                      </p:cBhvr>
                                      <p:to>
                                        <p:strVal val="visible"/>
                                      </p:to>
                                    </p:set>
                                    <p:animEffect transition="in" filter="checkerboard(across)">
                                      <p:cBhvr>
                                        <p:cTn id="40" dur="500"/>
                                        <p:tgtEl>
                                          <p:spTgt spid="276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5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9441" name="Picture 1"/>
          <p:cNvPicPr>
            <a:picLocks noChangeAspect="1" noChangeArrowheads="1"/>
          </p:cNvPicPr>
          <p:nvPr/>
        </p:nvPicPr>
        <p:blipFill>
          <a:blip r:embed="rId3"/>
          <a:srcRect/>
          <a:stretch>
            <a:fillRect/>
          </a:stretch>
        </p:blipFill>
        <p:spPr bwMode="auto">
          <a:xfrm>
            <a:off x="388939" y="940016"/>
            <a:ext cx="5849936" cy="2977718"/>
          </a:xfrm>
          <a:prstGeom prst="rect">
            <a:avLst/>
          </a:prstGeom>
          <a:noFill/>
          <a:ln w="9525">
            <a:noFill/>
            <a:miter lim="800000"/>
            <a:headEnd/>
            <a:tailEnd/>
          </a:ln>
          <a:effectLst/>
        </p:spPr>
      </p:pic>
      <p:sp>
        <p:nvSpPr>
          <p:cNvPr id="35842" name="Rectangle 2"/>
          <p:cNvSpPr>
            <a:spLocks noGrp="1" noChangeArrowheads="1"/>
          </p:cNvSpPr>
          <p:nvPr>
            <p:ph type="title"/>
          </p:nvPr>
        </p:nvSpPr>
        <p:spPr>
          <a:xfrm>
            <a:off x="254000" y="63500"/>
            <a:ext cx="8904288" cy="614363"/>
          </a:xfrm>
        </p:spPr>
        <p:txBody>
          <a:bodyPr/>
          <a:lstStyle/>
          <a:p>
            <a:r>
              <a:rPr lang="en-US" smtClean="0"/>
              <a:t>B</a:t>
            </a:r>
            <a:r>
              <a:rPr lang="vi-VN" smtClean="0"/>
              <a:t>ộ k</a:t>
            </a:r>
            <a:r>
              <a:rPr lang="en-US" smtClean="0"/>
              <a:t>hởi chạy Hộp thoại trong các nhóm</a:t>
            </a:r>
            <a:endParaRPr lang="en-US"/>
          </a:p>
        </p:txBody>
      </p:sp>
      <p:sp>
        <p:nvSpPr>
          <p:cNvPr id="3584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sp>
        <p:nvSpPr>
          <p:cNvPr id="35847" name="Rectangle 7"/>
          <p:cNvSpPr>
            <a:spLocks noChangeArrowheads="1"/>
          </p:cNvSpPr>
          <p:nvPr/>
        </p:nvSpPr>
        <p:spPr bwMode="auto">
          <a:xfrm>
            <a:off x="254000" y="4019550"/>
            <a:ext cx="5934075" cy="700088"/>
          </a:xfrm>
          <a:prstGeom prst="rect">
            <a:avLst/>
          </a:prstGeom>
          <a:noFill/>
          <a:ln w="9525">
            <a:noFill/>
            <a:miter lim="800000"/>
            <a:headEnd/>
            <a:tailEnd/>
          </a:ln>
          <a:effectLst/>
        </p:spPr>
        <p:txBody>
          <a:bodyPr/>
          <a:lstStyle/>
          <a:p>
            <a:pPr>
              <a:spcBef>
                <a:spcPct val="20000"/>
              </a:spcBef>
              <a:spcAft>
                <a:spcPct val="45000"/>
              </a:spcAft>
            </a:pPr>
            <a:r>
              <a:rPr lang="en-US" smtClean="0">
                <a:solidFill>
                  <a:srgbClr val="FFCC00"/>
                </a:solidFill>
              </a:rPr>
              <a:t>Một vài nhóm có một mũi tên chéo nhỏ trong góc phải dưới được gọi là </a:t>
            </a:r>
            <a:r>
              <a:rPr lang="vi-VN" b="1" smtClean="0">
                <a:solidFill>
                  <a:srgbClr val="FFCC00"/>
                </a:solidFill>
              </a:rPr>
              <a:t>Bộ k</a:t>
            </a:r>
            <a:r>
              <a:rPr lang="en-US" b="1" smtClean="0">
                <a:solidFill>
                  <a:srgbClr val="FFCC00"/>
                </a:solidFill>
              </a:rPr>
              <a:t>hởi chạy Hộp thoại</a:t>
            </a:r>
            <a:r>
              <a:rPr lang="en-US" smtClean="0">
                <a:solidFill>
                  <a:srgbClr val="FFCC00"/>
                </a:solidFill>
              </a:rPr>
              <a:t>.</a:t>
            </a:r>
            <a:endParaRPr lang="en-US">
              <a:solidFill>
                <a:srgbClr val="FFCC00"/>
              </a:solidFill>
            </a:endParaRPr>
          </a:p>
        </p:txBody>
      </p:sp>
      <p:pic>
        <p:nvPicPr>
          <p:cNvPr id="35849" name="Picture 9" descr="Dialog Box Launcher"/>
          <p:cNvPicPr>
            <a:picLocks noChangeAspect="1" noChangeArrowheads="1"/>
          </p:cNvPicPr>
          <p:nvPr/>
        </p:nvPicPr>
        <p:blipFill>
          <a:blip r:embed="rId4"/>
          <a:srcRect/>
          <a:stretch>
            <a:fillRect/>
          </a:stretch>
        </p:blipFill>
        <p:spPr bwMode="auto">
          <a:xfrm>
            <a:off x="4800145" y="4357688"/>
            <a:ext cx="238125" cy="220662"/>
          </a:xfrm>
          <a:prstGeom prst="rect">
            <a:avLst/>
          </a:prstGeom>
          <a:noFill/>
        </p:spPr>
      </p:pic>
      <p:sp>
        <p:nvSpPr>
          <p:cNvPr id="35850" name="Rectangle 10"/>
          <p:cNvSpPr>
            <a:spLocks noChangeArrowheads="1"/>
          </p:cNvSpPr>
          <p:nvPr/>
        </p:nvSpPr>
        <p:spPr bwMode="auto">
          <a:xfrm>
            <a:off x="254000" y="4800600"/>
            <a:ext cx="5934075" cy="1206500"/>
          </a:xfrm>
          <a:prstGeom prst="rect">
            <a:avLst/>
          </a:prstGeom>
          <a:noFill/>
          <a:ln w="9525">
            <a:noFill/>
            <a:miter lim="800000"/>
            <a:headEnd/>
            <a:tailEnd/>
          </a:ln>
          <a:effectLst/>
        </p:spPr>
        <p:txBody>
          <a:bodyPr/>
          <a:lstStyle/>
          <a:p>
            <a:pPr>
              <a:spcBef>
                <a:spcPct val="20000"/>
              </a:spcBef>
              <a:spcAft>
                <a:spcPct val="75000"/>
              </a:spcAft>
            </a:pPr>
            <a:r>
              <a:rPr lang="en-US" smtClean="0">
                <a:solidFill>
                  <a:srgbClr val="FFCC00"/>
                </a:solidFill>
              </a:rPr>
              <a:t>Bấm vào </a:t>
            </a:r>
            <a:r>
              <a:rPr lang="vi-VN" smtClean="0">
                <a:solidFill>
                  <a:srgbClr val="FFCC00"/>
                </a:solidFill>
              </a:rPr>
              <a:t>mũi tê</a:t>
            </a:r>
            <a:r>
              <a:rPr lang="en-US" smtClean="0">
                <a:solidFill>
                  <a:srgbClr val="FFCC00"/>
                </a:solidFill>
              </a:rPr>
              <a:t>n </a:t>
            </a:r>
            <a:r>
              <a:rPr lang="vi-VN" smtClean="0">
                <a:solidFill>
                  <a:srgbClr val="FFCC00"/>
                </a:solidFill>
              </a:rPr>
              <a:t>đó</a:t>
            </a:r>
            <a:r>
              <a:rPr lang="en-US" smtClean="0">
                <a:solidFill>
                  <a:srgbClr val="FFCC00"/>
                </a:solidFill>
              </a:rPr>
              <a:t> để xem nhiều tùy chọn </a:t>
            </a:r>
            <a:r>
              <a:rPr lang="vi-VN" smtClean="0">
                <a:solidFill>
                  <a:srgbClr val="FFCC00"/>
                </a:solidFill>
              </a:rPr>
              <a:t>khác </a:t>
            </a:r>
            <a:r>
              <a:rPr lang="en-US" smtClean="0">
                <a:solidFill>
                  <a:srgbClr val="FFCC00"/>
                </a:solidFill>
              </a:rPr>
              <a:t>liên quan tới nhóm đó. Chúng sẽ xuất hiện trong một hộp thoại quen thuộc hoặc ngăn tác vụ mà bạn </a:t>
            </a:r>
            <a:r>
              <a:rPr lang="vi-VN" smtClean="0">
                <a:solidFill>
                  <a:srgbClr val="FFCC00"/>
                </a:solidFill>
              </a:rPr>
              <a:t>đã</a:t>
            </a:r>
            <a:r>
              <a:rPr lang="en-US" smtClean="0">
                <a:solidFill>
                  <a:srgbClr val="FFCC00"/>
                </a:solidFill>
              </a:rPr>
              <a:t> biết từ phiên bản trước của Word</a:t>
            </a:r>
            <a:r>
              <a:rPr lang="en-US">
                <a:solidFill>
                  <a:srgbClr val="FFCC00"/>
                </a:solidFill>
              </a:rPr>
              <a:t>.       </a:t>
            </a:r>
          </a:p>
        </p:txBody>
      </p:sp>
      <p:sp>
        <p:nvSpPr>
          <p:cNvPr id="13" name="TextBox 12"/>
          <p:cNvSpPr txBox="1"/>
          <p:nvPr/>
        </p:nvSpPr>
        <p:spPr>
          <a:xfrm>
            <a:off x="1020534" y="1314450"/>
            <a:ext cx="756013" cy="353943"/>
          </a:xfrm>
          <a:prstGeom prst="rect">
            <a:avLst/>
          </a:prstGeom>
          <a:noFill/>
        </p:spPr>
        <p:txBody>
          <a:bodyPr wrap="square" rtlCol="0">
            <a:spAutoFit/>
          </a:bodyPr>
          <a:lstStyle/>
          <a:p>
            <a:pPr algn="ctr"/>
            <a:r>
              <a:rPr lang="vi-VN" sz="800" dirty="0" smtClean="0">
                <a:solidFill>
                  <a:schemeClr val="accent1">
                    <a:lumMod val="75000"/>
                  </a:schemeClr>
                </a:solidFill>
                <a:latin typeface="Arial Unicode MS" pitchFamily="34" charset="-128"/>
                <a:ea typeface="Arial Unicode MS" pitchFamily="34" charset="-128"/>
                <a:cs typeface="Arial Unicode MS" pitchFamily="34" charset="-128"/>
              </a:rPr>
              <a:t>Trang đầu</a:t>
            </a:r>
            <a:endParaRPr lang="vi-VN" sz="900" dirty="0" smtClean="0">
              <a:solidFill>
                <a:schemeClr val="accent1">
                  <a:lumMod val="75000"/>
                </a:schemeClr>
              </a:solidFill>
              <a:latin typeface="Arial Unicode MS" pitchFamily="34" charset="-128"/>
              <a:ea typeface="Arial Unicode MS" pitchFamily="34" charset="-128"/>
              <a:cs typeface="Arial Unicode MS" pitchFamily="34" charset="-128"/>
            </a:endParaRPr>
          </a:p>
          <a:p>
            <a:pPr algn="ctr"/>
            <a:endParaRPr lang="en-US" sz="900" dirty="0">
              <a:solidFill>
                <a:schemeClr val="accent1">
                  <a:lumMod val="75000"/>
                </a:schemeClr>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2162175" y="2190750"/>
            <a:ext cx="6286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Phông</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4524375" y="2190750"/>
            <a:ext cx="742950" cy="215444"/>
          </a:xfrm>
          <a:prstGeom prst="rect">
            <a:avLst/>
          </a:prstGeom>
          <a:noFill/>
        </p:spPr>
        <p:txBody>
          <a:bodyPr wrap="square" rtlCol="0">
            <a:spAutoFit/>
          </a:bodyPr>
          <a:lstStyle/>
          <a:p>
            <a:pPr algn="ctr"/>
            <a:r>
              <a:rPr lang="en-IE" sz="800" smtClean="0">
                <a:solidFill>
                  <a:srgbClr val="0069B8"/>
                </a:solidFill>
                <a:latin typeface="Arial Unicode MS" pitchFamily="34" charset="-128"/>
                <a:ea typeface="Arial Unicode MS" pitchFamily="34" charset="-128"/>
                <a:cs typeface="Arial Unicode MS" pitchFamily="34" charset="-128"/>
              </a:rPr>
              <a:t>Đoạn văn</a:t>
            </a:r>
            <a:endParaRPr lang="en-US" sz="900">
              <a:solidFill>
                <a:srgbClr val="0069B8"/>
              </a:solidFill>
              <a:latin typeface="Arial Unicode MS" pitchFamily="34" charset="-128"/>
              <a:ea typeface="Arial Unicode MS" pitchFamily="34" charset="-128"/>
              <a:cs typeface="Arial Unicode MS" pitchFamily="34" charset="-128"/>
            </a:endParaRPr>
          </a:p>
        </p:txBody>
      </p:sp>
      <p:sp>
        <p:nvSpPr>
          <p:cNvPr id="23" name="TextBox 22"/>
          <p:cNvSpPr txBox="1"/>
          <p:nvPr/>
        </p:nvSpPr>
        <p:spPr>
          <a:xfrm>
            <a:off x="1028700" y="2609850"/>
            <a:ext cx="628650" cy="230832"/>
          </a:xfrm>
          <a:prstGeom prst="rect">
            <a:avLst/>
          </a:prstGeom>
          <a:noFill/>
        </p:spPr>
        <p:txBody>
          <a:bodyPr wrap="square" rtlCol="0">
            <a:spAutoFit/>
          </a:bodyPr>
          <a:lstStyle/>
          <a:p>
            <a:pPr algn="ctr"/>
            <a:r>
              <a:rPr lang="en-IE" sz="900" b="1" smtClean="0">
                <a:latin typeface="Arial Unicode MS" pitchFamily="34" charset="-128"/>
                <a:ea typeface="Arial Unicode MS" pitchFamily="34" charset="-128"/>
                <a:cs typeface="Arial Unicode MS" pitchFamily="34" charset="-128"/>
              </a:rPr>
              <a:t>Phông</a:t>
            </a:r>
            <a:endParaRPr lang="en-US" sz="900" b="1">
              <a:latin typeface="Arial Unicode MS" pitchFamily="34" charset="-128"/>
              <a:ea typeface="Arial Unicode MS" pitchFamily="34" charset="-128"/>
              <a:cs typeface="Arial Unicode MS" pitchFamily="34" charset="-128"/>
            </a:endParaRPr>
          </a:p>
        </p:txBody>
      </p:sp>
      <p:sp>
        <p:nvSpPr>
          <p:cNvPr id="29" name="TextBox 28"/>
          <p:cNvSpPr txBox="1"/>
          <p:nvPr/>
        </p:nvSpPr>
        <p:spPr>
          <a:xfrm>
            <a:off x="1390650" y="2962275"/>
            <a:ext cx="628650" cy="215444"/>
          </a:xfrm>
          <a:prstGeom prst="rect">
            <a:avLst/>
          </a:prstGeom>
          <a:noFill/>
        </p:spPr>
        <p:txBody>
          <a:bodyPr wrap="square" rtlCol="0">
            <a:spAutoFit/>
          </a:bodyPr>
          <a:lstStyle/>
          <a:p>
            <a:pPr algn="ctr"/>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Phông</a:t>
            </a:r>
          </a:p>
        </p:txBody>
      </p:sp>
      <p:sp>
        <p:nvSpPr>
          <p:cNvPr id="30" name="TextBox 29"/>
          <p:cNvSpPr txBox="1"/>
          <p:nvPr/>
        </p:nvSpPr>
        <p:spPr>
          <a:xfrm>
            <a:off x="2343149" y="2943225"/>
            <a:ext cx="1076326" cy="215444"/>
          </a:xfrm>
          <a:prstGeom prst="rect">
            <a:avLst/>
          </a:prstGeom>
          <a:noFill/>
        </p:spPr>
        <p:txBody>
          <a:bodyPr wrap="square" rtlCol="0">
            <a:spAutoFit/>
          </a:bodyPr>
          <a:lstStyle/>
          <a:p>
            <a:pPr algn="ctr"/>
            <a:r>
              <a:rPr lang="en-IE" sz="800" b="1" smtClean="0">
                <a:solidFill>
                  <a:schemeClr val="accent1">
                    <a:lumMod val="75000"/>
                  </a:schemeClr>
                </a:solidFill>
                <a:latin typeface="Arial Unicode MS" pitchFamily="34" charset="-128"/>
                <a:ea typeface="Arial Unicode MS" pitchFamily="34" charset="-128"/>
                <a:cs typeface="Arial Unicode MS" pitchFamily="34" charset="-128"/>
              </a:rPr>
              <a:t>Giãn cách Kí tự</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5847">
                                            <p:txEl>
                                              <p:pRg st="0" end="0"/>
                                            </p:txEl>
                                          </p:spTgt>
                                        </p:tgtEl>
                                        <p:attrNameLst>
                                          <p:attrName>style.visibility</p:attrName>
                                        </p:attrNameLst>
                                      </p:cBhvr>
                                      <p:to>
                                        <p:strVal val="visible"/>
                                      </p:to>
                                    </p:set>
                                    <p:animEffect transition="in" filter="slide(fromLeft)">
                                      <p:cBhvr>
                                        <p:cTn id="7" dur="500"/>
                                        <p:tgtEl>
                                          <p:spTgt spid="35847">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5849"/>
                                        </p:tgtEl>
                                        <p:attrNameLst>
                                          <p:attrName>style.visibility</p:attrName>
                                        </p:attrNameLst>
                                      </p:cBhvr>
                                      <p:to>
                                        <p:strVal val="visible"/>
                                      </p:to>
                                    </p:set>
                                    <p:animEffect transition="in" filter="dissolve">
                                      <p:cBhvr>
                                        <p:cTn id="11" dur="500"/>
                                        <p:tgtEl>
                                          <p:spTgt spid="3584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35850">
                                            <p:txEl>
                                              <p:pRg st="0" end="0"/>
                                            </p:txEl>
                                          </p:spTgt>
                                        </p:tgtEl>
                                        <p:attrNameLst>
                                          <p:attrName>style.visibility</p:attrName>
                                        </p:attrNameLst>
                                      </p:cBhvr>
                                      <p:to>
                                        <p:strVal val="visible"/>
                                      </p:to>
                                    </p:set>
                                    <p:animEffect transition="in" filter="slide(fromLeft)">
                                      <p:cBhvr>
                                        <p:cTn id="16" dur="500"/>
                                        <p:tgtEl>
                                          <p:spTgt spid="358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build="p" autoUpdateAnimBg="0"/>
      <p:bldP spid="35850" grpId="0" build="p" autoUpdateAnimBg="0"/>
    </p:bldLst>
  </p:timing>
</p:sld>
</file>

<file path=ppt/theme/theme1.xml><?xml version="1.0" encoding="utf-8"?>
<a:theme xmlns:a="http://schemas.openxmlformats.org/drawingml/2006/main" name="Training presentation- Word 2007—Get up to speed">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aining presentation- Word 2007—Bullets, numbers, and lists">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themeOverride>
</file>

<file path=docProps/app.xml><?xml version="1.0" encoding="utf-8"?>
<Properties xmlns="http://schemas.openxmlformats.org/officeDocument/2006/extended-properties" xmlns:vt="http://schemas.openxmlformats.org/officeDocument/2006/docPropsVTypes">
  <Template>Training presentation- Word 2007—Get up to speed</Template>
  <TotalTime>0</TotalTime>
  <Words>6722</Words>
  <Application>Microsoft Office PowerPoint</Application>
  <PresentationFormat>On-screen Show (4:3)</PresentationFormat>
  <Paragraphs>617</Paragraphs>
  <Slides>66</Slides>
  <Notes>66</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66</vt:i4>
      </vt:variant>
    </vt:vector>
  </HeadingPairs>
  <TitlesOfParts>
    <vt:vector size="69" baseType="lpstr">
      <vt:lpstr>Training presentation- Word 2007—Get up to speed</vt:lpstr>
      <vt:lpstr>Training presentation- Word 2007—Bullets, numbers, and lists</vt:lpstr>
      <vt:lpstr>Visio</vt:lpstr>
      <vt:lpstr>Đào tạo Microsoft® Office  Word ® 2007</vt:lpstr>
      <vt:lpstr>Nội dung khóa học</vt:lpstr>
      <vt:lpstr>Tổng quan: Bạn đã nghe nói về văn bản chưa?</vt:lpstr>
      <vt:lpstr>Mục tiêu của khoá học   </vt:lpstr>
      <vt:lpstr>Bài 1</vt:lpstr>
      <vt:lpstr>Làm quen với Ruy-băng</vt:lpstr>
      <vt:lpstr>Dùng Ruy-băng cho việc làm thông thường</vt:lpstr>
      <vt:lpstr>Có những gì trên Ruy-băng?</vt:lpstr>
      <vt:lpstr>Bộ khởi chạy Hộp thoại trong các nhóm</vt:lpstr>
      <vt:lpstr>Các tab bổ sung xuất hiện</vt:lpstr>
      <vt:lpstr>Các tab bổ sung xuất hiện</vt:lpstr>
      <vt:lpstr>Thanh công cụ Mini</vt:lpstr>
      <vt:lpstr>Thanh công cụ Mini</vt:lpstr>
      <vt:lpstr>Thanh công cụ Truy nhập Nhanh</vt:lpstr>
      <vt:lpstr>Gợi ý thực hành</vt:lpstr>
      <vt:lpstr>Kiểm tra 1, câu hỏi 1</vt:lpstr>
      <vt:lpstr>Kiểm tra 1, câu hỏi 1: Trả lời</vt:lpstr>
      <vt:lpstr>Kiểm tra 1, câu hỏi 2</vt:lpstr>
      <vt:lpstr>Kiểm tra 1, câu hỏi 2: Trả lời</vt:lpstr>
      <vt:lpstr>Kiểm tra 1, câu hỏi 3</vt:lpstr>
      <vt:lpstr>Kiểm tra 1, câu hỏi 3: Trả lời</vt:lpstr>
      <vt:lpstr>Bài 2</vt:lpstr>
      <vt:lpstr>Tìm các lệnh thường dùng</vt:lpstr>
      <vt:lpstr>Bắt đầu với Nút Microsoft Office</vt:lpstr>
      <vt:lpstr>Các kiểu thì sao?</vt:lpstr>
      <vt:lpstr>Các kiểu thì sao?</vt:lpstr>
      <vt:lpstr>Bút Định dạng</vt:lpstr>
      <vt:lpstr>Thu phóng</vt:lpstr>
      <vt:lpstr>Sẵn sàng để in?</vt:lpstr>
      <vt:lpstr>Vâng, sẵn sàng để in</vt:lpstr>
      <vt:lpstr>Vâng, sẵn sàng để in</vt:lpstr>
      <vt:lpstr>Hậu trường</vt:lpstr>
      <vt:lpstr>Hậu trường</vt:lpstr>
      <vt:lpstr>Gợi ý thực hành</vt:lpstr>
      <vt:lpstr>Kiểm tra 2, câu hỏi 1</vt:lpstr>
      <vt:lpstr>Kiểm tra 2, câu hỏi 1: Trả lời</vt:lpstr>
      <vt:lpstr>Kiểm tra 2, câu hỏi 2</vt:lpstr>
      <vt:lpstr>Kiểm tra 2, câu hỏi 2: Trả lời</vt:lpstr>
      <vt:lpstr>Kiểm tra 2, câu hỏi 3</vt:lpstr>
      <vt:lpstr>Kiểm tra 2, câu hỏi 3: Trả lời</vt:lpstr>
      <vt:lpstr>Bài 3</vt:lpstr>
      <vt:lpstr>Những danh sách đơn giản</vt:lpstr>
      <vt:lpstr>Tạo danh sách khi bạn gõ</vt:lpstr>
      <vt:lpstr>Tạo danh sách khi bạn gõ</vt:lpstr>
      <vt:lpstr>Tạo danh sách khi bạn gõ</vt:lpstr>
      <vt:lpstr>Dừng danh sách</vt:lpstr>
      <vt:lpstr>Đoạn trong danh sách; dán danh sách</vt:lpstr>
      <vt:lpstr>Đoạn trong danh sách; dán danh sách</vt:lpstr>
      <vt:lpstr>Dấu hay số đầu dòng? </vt:lpstr>
      <vt:lpstr>Dấu hay số đầu dòng? </vt:lpstr>
      <vt:lpstr>Kiểm tra 3, câu hỏi 1</vt:lpstr>
      <vt:lpstr>Kiểm tra 3, câu hỏi 1: Trả lời</vt:lpstr>
      <vt:lpstr>Kiểm tra 3, câu hỏi 2</vt:lpstr>
      <vt:lpstr>Kiểm tra 3, câu hỏi 2: Trả lời</vt:lpstr>
      <vt:lpstr>Kiểm tra 3, câu hỏi 3</vt:lpstr>
      <vt:lpstr>Kiểm tra 3, câu hỏi 3: Trả lời</vt:lpstr>
      <vt:lpstr>Bài 4</vt:lpstr>
      <vt:lpstr>Thêm hiệu ứng đường viền, đổ bóng hoặc tô</vt:lpstr>
      <vt:lpstr>Viền trang</vt:lpstr>
      <vt:lpstr>Viền trang</vt:lpstr>
      <vt:lpstr>Đường viền và đổ bóng cho văn bản</vt:lpstr>
      <vt:lpstr>Kiểm tra 4, câu hỏi 1</vt:lpstr>
      <vt:lpstr>Kiểm tra 4, câu hỏi 1: Trả lời</vt:lpstr>
      <vt:lpstr>Kiểm tra 4, câu hỏi 2</vt:lpstr>
      <vt:lpstr>Kiểm tra 4, câu hỏi 2: Trả lời</vt:lpstr>
      <vt:lpstr>DÙNG KHUÔN MẪU NÀY</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2007-05-01T12:25:13Z</dcterms:created>
  <dcterms:modified xsi:type="dcterms:W3CDTF">2007-10-15T11:23:23Z</dcterms:modified>
</cp:coreProperties>
</file>